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5"/>
  </p:notesMasterIdLst>
  <p:handoutMasterIdLst>
    <p:handoutMasterId r:id="rId16"/>
  </p:handoutMasterIdLst>
  <p:sldIdLst>
    <p:sldId id="920" r:id="rId2"/>
    <p:sldId id="983" r:id="rId3"/>
    <p:sldId id="976" r:id="rId4"/>
    <p:sldId id="985" r:id="rId5"/>
    <p:sldId id="986" r:id="rId6"/>
    <p:sldId id="992" r:id="rId7"/>
    <p:sldId id="987" r:id="rId8"/>
    <p:sldId id="993" r:id="rId9"/>
    <p:sldId id="991" r:id="rId10"/>
    <p:sldId id="988" r:id="rId11"/>
    <p:sldId id="989" r:id="rId12"/>
    <p:sldId id="984" r:id="rId13"/>
    <p:sldId id="804" r:id="rId14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83"/>
            <p14:sldId id="976"/>
            <p14:sldId id="985"/>
            <p14:sldId id="986"/>
            <p14:sldId id="992"/>
            <p14:sldId id="987"/>
            <p14:sldId id="993"/>
            <p14:sldId id="991"/>
            <p14:sldId id="988"/>
            <p14:sldId id="989"/>
            <p14:sldId id="984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Data Collection</a:t>
            </a:r>
            <a:br>
              <a:rPr lang="en-US" altLang="zh-CN" b="1" dirty="0" smtClean="0"/>
            </a:br>
            <a:r>
              <a:rPr lang="en-US" altLang="zh-CN" sz="2000" dirty="0" smtClean="0"/>
              <a:t>——Data Labeling——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sz="1800" dirty="0" smtClean="0"/>
              <a:t>“Data Mining: Methods and Applications”</a:t>
            </a:r>
          </a:p>
          <a:p>
            <a:r>
              <a:rPr lang="zh-CN" altLang="en-US" sz="1800" dirty="0" smtClean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Data labeling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Weak Supervision </a:t>
            </a:r>
            <a:r>
              <a:rPr lang="en-US" altLang="zh-CN" sz="2000" dirty="0" smtClean="0"/>
              <a:t>: </a:t>
            </a:r>
            <a:r>
              <a:rPr lang="en-US" altLang="zh-CN" sz="1800" dirty="0"/>
              <a:t>it is mostly the case that there is not enough </a:t>
            </a:r>
            <a:r>
              <a:rPr lang="en-US" altLang="zh-CN" sz="1800" dirty="0" smtClean="0"/>
              <a:t>labeled data.</a:t>
            </a:r>
          </a:p>
          <a:p>
            <a:pPr lvl="1"/>
            <a:r>
              <a:rPr lang="en-US" altLang="zh-CN" sz="1700" i="1" dirty="0" smtClean="0"/>
              <a:t>Data Programming</a:t>
            </a:r>
            <a:r>
              <a:rPr lang="en-US" altLang="zh-CN" sz="1700" dirty="0" smtClean="0"/>
              <a:t>: As </a:t>
            </a:r>
            <a:r>
              <a:rPr lang="en-US" altLang="zh-CN" sz="1700" dirty="0"/>
              <a:t>data labeling at scale becomes more important </a:t>
            </a:r>
            <a:r>
              <a:rPr lang="en-US" altLang="zh-CN" sz="1700" dirty="0" smtClean="0"/>
              <a:t>especially for </a:t>
            </a:r>
            <a:r>
              <a:rPr lang="en-US" altLang="zh-CN" sz="1700" dirty="0"/>
              <a:t>deep learning applications, data programming </a:t>
            </a:r>
            <a:r>
              <a:rPr lang="en-US" altLang="zh-CN" sz="1700" dirty="0" smtClean="0"/>
              <a:t>has been </a:t>
            </a:r>
            <a:r>
              <a:rPr lang="en-US" altLang="zh-CN" sz="1700" dirty="0"/>
              <a:t>proposed as a solution for generating large </a:t>
            </a:r>
            <a:r>
              <a:rPr lang="en-US" altLang="zh-CN" sz="1700" dirty="0" smtClean="0"/>
              <a:t>amounts of </a:t>
            </a:r>
            <a:r>
              <a:rPr lang="en-US" altLang="zh-CN" sz="1700" dirty="0"/>
              <a:t>weak labels using multiple labeling functions instead </a:t>
            </a:r>
            <a:r>
              <a:rPr lang="en-US" altLang="zh-CN" sz="1700" dirty="0" smtClean="0"/>
              <a:t>of individual </a:t>
            </a:r>
            <a:r>
              <a:rPr lang="en-US" altLang="zh-CN" sz="1700" dirty="0"/>
              <a:t>labeling. </a:t>
            </a:r>
            <a:endParaRPr lang="en-US" altLang="zh-CN" sz="1700" dirty="0" smtClean="0"/>
          </a:p>
          <a:p>
            <a:pPr marL="57144" indent="0" algn="ctr">
              <a:spcBef>
                <a:spcPts val="19000"/>
              </a:spcBef>
              <a:buNone/>
            </a:pPr>
            <a:r>
              <a:rPr lang="en-US" altLang="zh-CN" sz="1400" dirty="0" smtClean="0"/>
              <a:t>A </a:t>
            </a:r>
            <a:r>
              <a:rPr lang="en-US" altLang="zh-CN" sz="1400" dirty="0"/>
              <a:t>workflow of using data programming for a </a:t>
            </a:r>
            <a:r>
              <a:rPr lang="en-US" altLang="zh-CN" sz="1400" dirty="0" smtClean="0"/>
              <a:t>smart factory </a:t>
            </a:r>
            <a:r>
              <a:rPr lang="en-US" altLang="zh-CN" sz="1400" dirty="0"/>
              <a:t>application. In this scenario, Sally is using crowdsourcing to annotate defects on component images. </a:t>
            </a:r>
            <a:r>
              <a:rPr lang="en-US" altLang="zh-CN" sz="1400" dirty="0" smtClean="0"/>
              <a:t>Next, the </a:t>
            </a:r>
            <a:r>
              <a:rPr lang="en-US" altLang="zh-CN" sz="1400" dirty="0"/>
              <a:t>annotations can be automatically converted to </a:t>
            </a:r>
            <a:r>
              <a:rPr lang="en-US" altLang="zh-CN" sz="1400" dirty="0" smtClean="0"/>
              <a:t>labeling functions</a:t>
            </a:r>
            <a:r>
              <a:rPr lang="en-US" altLang="zh-CN" sz="1400" dirty="0"/>
              <a:t>. Then the labeling functions are combined </a:t>
            </a:r>
            <a:r>
              <a:rPr lang="en-US" altLang="zh-CN" sz="1400" dirty="0" smtClean="0"/>
              <a:t>either into </a:t>
            </a:r>
            <a:r>
              <a:rPr lang="en-US" altLang="zh-CN" sz="1400" dirty="0"/>
              <a:t>a generative model or using majority voting. </a:t>
            </a:r>
            <a:r>
              <a:rPr lang="en-US" altLang="zh-CN" sz="1400" dirty="0" smtClean="0"/>
              <a:t>Finally, the </a:t>
            </a:r>
            <a:r>
              <a:rPr lang="en-US" altLang="zh-CN" sz="1400" dirty="0"/>
              <a:t>combined model generates weak labels that are used </a:t>
            </a:r>
            <a:r>
              <a:rPr lang="en-US" altLang="zh-CN" sz="1400" dirty="0" smtClean="0"/>
              <a:t>to train </a:t>
            </a:r>
            <a:r>
              <a:rPr lang="en-US" altLang="zh-CN" sz="1400" dirty="0"/>
              <a:t>a </a:t>
            </a:r>
            <a:r>
              <a:rPr lang="en-US" altLang="zh-CN" sz="1400" dirty="0" smtClean="0"/>
              <a:t>discriminative model</a:t>
            </a:r>
            <a:r>
              <a:rPr lang="en-US" altLang="zh-CN" sz="1400" dirty="0"/>
              <a:t>. </a:t>
            </a:r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58" y="2606528"/>
            <a:ext cx="8469085" cy="23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Data labeling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Weak </a:t>
            </a:r>
            <a:r>
              <a:rPr lang="en-US" altLang="zh-CN" sz="2000" b="1" dirty="0" smtClean="0"/>
              <a:t>Supervision</a:t>
            </a:r>
          </a:p>
          <a:p>
            <a:pPr lvl="1"/>
            <a:r>
              <a:rPr lang="en-US" altLang="zh-CN" i="1" dirty="0" smtClean="0"/>
              <a:t>Fact Extraction: </a:t>
            </a:r>
            <a:r>
              <a:rPr lang="en-US" altLang="zh-CN" dirty="0"/>
              <a:t>Another way to generate weak labels </a:t>
            </a:r>
            <a:r>
              <a:rPr lang="en-US" altLang="zh-CN" dirty="0" smtClean="0"/>
              <a:t>is to </a:t>
            </a:r>
            <a:r>
              <a:rPr lang="en-US" altLang="zh-CN" dirty="0"/>
              <a:t>use fact </a:t>
            </a:r>
            <a:r>
              <a:rPr lang="en-US" altLang="zh-CN" dirty="0" smtClean="0"/>
              <a:t>extraction. Knowledge </a:t>
            </a:r>
            <a:r>
              <a:rPr lang="en-US" altLang="zh-CN" dirty="0"/>
              <a:t>bases contain facts that are extracted from various sources including the Web. </a:t>
            </a:r>
            <a:r>
              <a:rPr lang="en-US" altLang="zh-CN" dirty="0" smtClean="0"/>
              <a:t>A </a:t>
            </a:r>
            <a:r>
              <a:rPr lang="en-US" altLang="zh-CN" dirty="0"/>
              <a:t>fact could describe </a:t>
            </a:r>
            <a:r>
              <a:rPr lang="en-US" altLang="zh-CN" dirty="0" smtClean="0"/>
              <a:t>an attribute </a:t>
            </a:r>
            <a:r>
              <a:rPr lang="en-US" altLang="zh-CN" dirty="0"/>
              <a:t>of an entity (e.g</a:t>
            </a:r>
            <a:r>
              <a:rPr lang="en-US" altLang="zh-CN"/>
              <a:t>., </a:t>
            </a:r>
            <a:r>
              <a:rPr lang="en-US" altLang="zh-CN" smtClean="0"/>
              <a:t>Germany</a:t>
            </a:r>
            <a:r>
              <a:rPr lang="en-US" altLang="zh-CN" dirty="0"/>
              <a:t>, </a:t>
            </a:r>
            <a:r>
              <a:rPr lang="en-US" altLang="zh-CN" i="1" dirty="0"/>
              <a:t>capital</a:t>
            </a:r>
            <a:r>
              <a:rPr lang="en-US" altLang="zh-CN" dirty="0"/>
              <a:t>, </a:t>
            </a:r>
            <a:r>
              <a:rPr lang="en-US" altLang="zh-CN" dirty="0" smtClean="0"/>
              <a:t>Berlin). </a:t>
            </a:r>
          </a:p>
          <a:p>
            <a:pPr lvl="1"/>
            <a:r>
              <a:rPr lang="en-US" altLang="zh-CN" dirty="0" smtClean="0"/>
              <a:t>Knowledge Base: Freebase, </a:t>
            </a:r>
            <a:r>
              <a:rPr lang="en-US" altLang="zh-CN" dirty="0"/>
              <a:t>Google Knowledge Graph </a:t>
            </a:r>
            <a:r>
              <a:rPr lang="en-US" altLang="zh-CN" dirty="0" smtClean="0"/>
              <a:t>and YAGO.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i="1" dirty="0" smtClean="0"/>
          </a:p>
          <a:p>
            <a:endParaRPr lang="en-US" altLang="zh-CN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457" y="4504774"/>
            <a:ext cx="3200400" cy="1070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19" y="3985822"/>
            <a:ext cx="2811840" cy="2108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59" y="3951513"/>
            <a:ext cx="3552760" cy="217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Contents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432FF"/>
                </a:solidFill>
              </a:rPr>
              <a:t>Data Labeling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Improvement of Existing Data and Models</a:t>
            </a:r>
          </a:p>
          <a:p>
            <a:r>
              <a:rPr lang="en-US" altLang="zh-CN" sz="2000" b="1" dirty="0"/>
              <a:t>How to Decide which Data Collection Techniques to Use When </a:t>
            </a:r>
            <a:endParaRPr lang="en-US" altLang="zh-CN" sz="2000" b="1" dirty="0" smtClean="0"/>
          </a:p>
          <a:p>
            <a:r>
              <a:rPr lang="en-US" altLang="zh-CN" sz="2000" b="1" dirty="0"/>
              <a:t>Interesting Future Research Challenge </a:t>
            </a:r>
          </a:p>
        </p:txBody>
      </p:sp>
    </p:spTree>
    <p:extLst>
      <p:ext uri="{BB962C8B-B14F-4D97-AF65-F5344CB8AC3E}">
        <p14:creationId xmlns:p14="http://schemas.microsoft.com/office/powerpoint/2010/main" val="21027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6005940" y="3369775"/>
            <a:ext cx="2731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  <a:endParaRPr kumimoji="1"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Contents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432FF"/>
                </a:solidFill>
              </a:rPr>
              <a:t>Data Labeling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Improvement of Existing Data and Models</a:t>
            </a:r>
          </a:p>
          <a:p>
            <a:r>
              <a:rPr lang="en-US" altLang="zh-CN" sz="2000" b="1" dirty="0"/>
              <a:t>How to Decide which Data Collection Techniques to Use When </a:t>
            </a:r>
            <a:endParaRPr lang="en-US" altLang="zh-CN" sz="2000" b="1" dirty="0" smtClean="0"/>
          </a:p>
          <a:p>
            <a:r>
              <a:rPr lang="en-US" altLang="zh-CN" sz="2000" b="1" dirty="0"/>
              <a:t>Interesting Future Research Challenge </a:t>
            </a:r>
          </a:p>
        </p:txBody>
      </p:sp>
    </p:spTree>
    <p:extLst>
      <p:ext uri="{BB962C8B-B14F-4D97-AF65-F5344CB8AC3E}">
        <p14:creationId xmlns:p14="http://schemas.microsoft.com/office/powerpoint/2010/main" val="37369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Data labeling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The goal of data </a:t>
            </a:r>
            <a:r>
              <a:rPr lang="en-US" altLang="zh-CN" sz="2000" b="1" dirty="0" smtClean="0"/>
              <a:t>labeling </a:t>
            </a:r>
            <a:r>
              <a:rPr lang="en-US" altLang="zh-CN" sz="2000" b="1" dirty="0"/>
              <a:t>is to label individual examples.</a:t>
            </a:r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following categories </a:t>
            </a:r>
            <a:r>
              <a:rPr lang="en-US" altLang="zh-CN" sz="2000" dirty="0" smtClean="0"/>
              <a:t>for </a:t>
            </a:r>
            <a:r>
              <a:rPr lang="en-US" altLang="zh-CN" sz="2000" dirty="0"/>
              <a:t>understanding the data labeling </a:t>
            </a:r>
            <a:r>
              <a:rPr lang="en-US" altLang="zh-CN" sz="2000" dirty="0" smtClean="0"/>
              <a:t>landscape.</a:t>
            </a:r>
            <a:r>
              <a:rPr lang="en-US" altLang="zh-CN" sz="2000" b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i="1" dirty="0"/>
              <a:t>Use existing labels: </a:t>
            </a:r>
            <a:r>
              <a:rPr lang="en-US" altLang="zh-CN" dirty="0"/>
              <a:t>An early idea of data </a:t>
            </a:r>
            <a:r>
              <a:rPr lang="en-US" altLang="zh-CN" dirty="0" smtClean="0"/>
              <a:t>labeling is </a:t>
            </a:r>
            <a:r>
              <a:rPr lang="en-US" altLang="zh-CN" dirty="0"/>
              <a:t>to exploit any labels that already exist.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i="1" dirty="0"/>
              <a:t>Crowd-based: </a:t>
            </a:r>
            <a:r>
              <a:rPr lang="en-US" altLang="zh-CN" dirty="0"/>
              <a:t>The next set of techniques are based </a:t>
            </a:r>
            <a:r>
              <a:rPr lang="en-US" altLang="zh-CN" dirty="0" smtClean="0"/>
              <a:t>on crowdsourcing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i="1" dirty="0"/>
              <a:t>Weak labels: </a:t>
            </a:r>
            <a:r>
              <a:rPr lang="en-US" altLang="zh-CN" dirty="0"/>
              <a:t>While it is desirable to generate </a:t>
            </a:r>
            <a:r>
              <a:rPr lang="en-US" altLang="zh-CN" dirty="0" smtClean="0"/>
              <a:t>correct labels </a:t>
            </a:r>
            <a:r>
              <a:rPr lang="en-US" altLang="zh-CN" dirty="0"/>
              <a:t>all the time, this process may be too </a:t>
            </a:r>
            <a:r>
              <a:rPr lang="en-US" altLang="zh-CN" dirty="0" smtClean="0"/>
              <a:t>expensive.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Each </a:t>
            </a:r>
            <a:r>
              <a:rPr lang="en-US" altLang="zh-CN" dirty="0"/>
              <a:t>labeling approach </a:t>
            </a:r>
            <a:r>
              <a:rPr lang="en-US" altLang="zh-CN" dirty="0" smtClean="0"/>
              <a:t>can be </a:t>
            </a:r>
            <a:r>
              <a:rPr lang="en-US" altLang="zh-CN" dirty="0"/>
              <a:t>further categorized as follows: </a:t>
            </a:r>
            <a:r>
              <a:rPr lang="en-US" altLang="zh-CN" i="1" dirty="0"/>
              <a:t>Machine learning task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smtClean="0"/>
              <a:t> and </a:t>
            </a:r>
            <a:r>
              <a:rPr lang="en-US" altLang="zh-CN" i="1" dirty="0"/>
              <a:t>Data </a:t>
            </a:r>
            <a:r>
              <a:rPr lang="en-US" altLang="zh-CN" i="1" dirty="0" smtClean="0"/>
              <a:t>type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9651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labeling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200" dirty="0"/>
              <a:t>A classification of data labeling techniques. Some of the techniques can be used for the same application. </a:t>
            </a:r>
            <a:r>
              <a:rPr lang="en-US" altLang="zh-CN" sz="1200" dirty="0" smtClean="0"/>
              <a:t>For example</a:t>
            </a:r>
            <a:r>
              <a:rPr lang="en-US" altLang="zh-CN" sz="1200" dirty="0"/>
              <a:t>, for classification on graph data, both self-labeled techniques and label propagation can be </a:t>
            </a:r>
            <a:r>
              <a:rPr lang="en-US" altLang="zh-CN" sz="1200" dirty="0" smtClean="0"/>
              <a:t>used.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 smtClean="0"/>
              <a:t>. </a:t>
            </a:r>
            <a:endParaRPr lang="en-US" altLang="zh-CN" sz="12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5" y="2053769"/>
            <a:ext cx="11238083" cy="39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Data labeling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Utilizing existing </a:t>
            </a:r>
            <a:r>
              <a:rPr lang="en-US" altLang="zh-CN" sz="2000" b="1" dirty="0" smtClean="0"/>
              <a:t>labels</a:t>
            </a:r>
            <a:endParaRPr lang="en-US" altLang="zh-CN" sz="2000" b="1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i="1" dirty="0"/>
              <a:t>Classification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For semi-supervised learning techniques for </a:t>
            </a:r>
            <a:r>
              <a:rPr lang="en-US" altLang="zh-CN" sz="1800" dirty="0" smtClean="0"/>
              <a:t>classification, the </a:t>
            </a:r>
            <a:r>
              <a:rPr lang="en-US" altLang="zh-CN" sz="1800" dirty="0"/>
              <a:t>goal is to train a model that returns one of </a:t>
            </a:r>
            <a:r>
              <a:rPr lang="en-US" altLang="zh-CN" sz="1800" dirty="0" smtClean="0"/>
              <a:t>multiple possible </a:t>
            </a:r>
            <a:r>
              <a:rPr lang="en-US" altLang="zh-CN" sz="1800" dirty="0"/>
              <a:t>classes for each example using labeled and unlabeled datasets. 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i="1" dirty="0"/>
              <a:t>Regression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Relatively less research has been done for </a:t>
            </a:r>
            <a:r>
              <a:rPr lang="en-US" altLang="zh-CN" sz="1800" dirty="0" smtClean="0"/>
              <a:t>semi-supervised learning </a:t>
            </a:r>
            <a:r>
              <a:rPr lang="en-US" altLang="zh-CN" sz="1800" dirty="0"/>
              <a:t>for regression where the goal is to train </a:t>
            </a:r>
            <a:r>
              <a:rPr lang="en-US" altLang="zh-CN" sz="1800" dirty="0" smtClean="0"/>
              <a:t>a model </a:t>
            </a:r>
            <a:r>
              <a:rPr lang="en-US" altLang="zh-CN" sz="1800" dirty="0"/>
              <a:t>that predicts a real number given an example. 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i="1" dirty="0"/>
              <a:t>Graph-based Label Propagation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Graph-based label propagation techniques also start </a:t>
            </a:r>
            <a:r>
              <a:rPr lang="en-US" altLang="zh-CN" sz="1800" dirty="0" smtClean="0"/>
              <a:t>with limited </a:t>
            </a:r>
            <a:r>
              <a:rPr lang="en-US" altLang="zh-CN" sz="1800" dirty="0"/>
              <a:t>sets of labeled examples, but exploit the </a:t>
            </a:r>
            <a:r>
              <a:rPr lang="en-US" altLang="zh-CN" sz="1800" dirty="0" smtClean="0"/>
              <a:t>graph structure </a:t>
            </a:r>
            <a:r>
              <a:rPr lang="en-US" altLang="zh-CN" sz="1800" dirty="0"/>
              <a:t>of examples based on their similarities to </a:t>
            </a:r>
            <a:r>
              <a:rPr lang="en-US" altLang="zh-CN" sz="1800" dirty="0" smtClean="0"/>
              <a:t>infer the </a:t>
            </a:r>
            <a:r>
              <a:rPr lang="en-US" altLang="zh-CN" sz="1800" dirty="0"/>
              <a:t>labels of the remaining examples. </a:t>
            </a:r>
            <a:endParaRPr lang="en-US" altLang="zh-C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3253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Data labeling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Utilizing existing </a:t>
            </a:r>
            <a:r>
              <a:rPr lang="en-US" altLang="zh-CN" sz="2000" b="1" dirty="0" smtClean="0"/>
              <a:t>labels</a:t>
            </a:r>
            <a:endParaRPr lang="en-US" altLang="zh-CN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49" y="1683657"/>
            <a:ext cx="9283949" cy="49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Data labeling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6294039" cy="5435599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Crowd-based techniques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lvl="1" algn="just">
              <a:lnSpc>
                <a:spcPct val="150000"/>
              </a:lnSpc>
            </a:pPr>
            <a:r>
              <a:rPr lang="en-US" altLang="zh-CN" sz="1800" i="1" dirty="0"/>
              <a:t>Active Learning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Active learning focuses on selecting the most “</a:t>
            </a:r>
            <a:r>
              <a:rPr lang="en-US" altLang="zh-CN" sz="1800" dirty="0" smtClean="0"/>
              <a:t>interesting” unlabeled </a:t>
            </a:r>
            <a:r>
              <a:rPr lang="en-US" altLang="zh-CN" sz="1800" dirty="0"/>
              <a:t>examples to give to the crowd for labeling. </a:t>
            </a:r>
            <a:endParaRPr lang="en-US" altLang="zh-CN" sz="1800" dirty="0" smtClean="0"/>
          </a:p>
          <a:p>
            <a:pPr lvl="2" algn="just">
              <a:lnSpc>
                <a:spcPct val="150000"/>
              </a:lnSpc>
            </a:pPr>
            <a:r>
              <a:rPr lang="en-US" altLang="zh-CN" sz="1600" i="1" dirty="0"/>
              <a:t>Uncertain Examples </a:t>
            </a:r>
            <a:r>
              <a:rPr lang="en-US" altLang="zh-CN" sz="1600" dirty="0"/>
              <a:t>Uncertainty Sampling </a:t>
            </a:r>
            <a:r>
              <a:rPr lang="en-US" altLang="zh-CN" sz="1600" dirty="0" smtClean="0"/>
              <a:t>is </a:t>
            </a:r>
            <a:r>
              <a:rPr lang="en-US" altLang="zh-CN" sz="1600" dirty="0"/>
              <a:t>the simplest in active learning and chooses the next </a:t>
            </a:r>
            <a:r>
              <a:rPr lang="en-US" altLang="zh-CN" sz="1600" dirty="0" smtClean="0"/>
              <a:t>unlabeled example </a:t>
            </a:r>
            <a:r>
              <a:rPr lang="en-US" altLang="zh-CN" sz="1600" dirty="0"/>
              <a:t>that the model prediction is </a:t>
            </a:r>
            <a:r>
              <a:rPr lang="en-US" altLang="zh-CN" sz="1600" dirty="0" smtClean="0"/>
              <a:t>the most </a:t>
            </a:r>
            <a:r>
              <a:rPr lang="en-US" altLang="zh-CN" sz="1600" dirty="0"/>
              <a:t>uncertain. </a:t>
            </a:r>
            <a:endParaRPr lang="en-US" altLang="zh-CN" sz="1600" dirty="0" smtClean="0"/>
          </a:p>
          <a:p>
            <a:pPr lvl="2" algn="just">
              <a:lnSpc>
                <a:spcPct val="150000"/>
              </a:lnSpc>
            </a:pPr>
            <a:r>
              <a:rPr lang="en-US" altLang="zh-CN" sz="1600" i="1" dirty="0"/>
              <a:t>Decision Theoretic Approaches </a:t>
            </a:r>
            <a:r>
              <a:rPr lang="en-US" altLang="zh-CN" sz="1600" dirty="0"/>
              <a:t>Another line of active </a:t>
            </a:r>
            <a:r>
              <a:rPr lang="en-US" altLang="zh-CN" sz="1600" dirty="0" smtClean="0"/>
              <a:t>learning performs </a:t>
            </a:r>
            <a:r>
              <a:rPr lang="en-US" altLang="zh-CN" sz="1600" dirty="0"/>
              <a:t>decision-theoretic approaches. Decision theory </a:t>
            </a:r>
            <a:r>
              <a:rPr lang="en-US" altLang="zh-CN" sz="1600" dirty="0" smtClean="0"/>
              <a:t>is a </a:t>
            </a:r>
            <a:r>
              <a:rPr lang="en-US" altLang="zh-CN" sz="1600" dirty="0"/>
              <a:t>framework for making decision under uncertainty using</a:t>
            </a:r>
            <a:br>
              <a:rPr lang="en-US" altLang="zh-CN" sz="1600" dirty="0"/>
            </a:br>
            <a:r>
              <a:rPr lang="en-US" altLang="zh-CN" sz="1600" dirty="0"/>
              <a:t>states and actions to optimize some objective function. </a:t>
            </a:r>
            <a:endParaRPr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02" y="1959431"/>
            <a:ext cx="4835021" cy="32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Data labeling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0" y="1211943"/>
            <a:ext cx="6468211" cy="5435599"/>
          </a:xfrm>
        </p:spPr>
        <p:txBody>
          <a:bodyPr>
            <a:normAutofit fontScale="92500" lnSpcReduction="10000"/>
          </a:bodyPr>
          <a:lstStyle/>
          <a:p>
            <a:pPr lvl="2" algn="just">
              <a:lnSpc>
                <a:spcPct val="150000"/>
              </a:lnSpc>
            </a:pPr>
            <a:r>
              <a:rPr lang="en-US" altLang="zh-CN" i="1" dirty="0" smtClean="0"/>
              <a:t>Regression </a:t>
            </a:r>
            <a:r>
              <a:rPr lang="en-US" altLang="zh-CN" dirty="0"/>
              <a:t>Active learning techniques can also be </a:t>
            </a:r>
            <a:r>
              <a:rPr lang="en-US" altLang="zh-CN" dirty="0" smtClean="0"/>
              <a:t>extended to </a:t>
            </a:r>
            <a:r>
              <a:rPr lang="en-US" altLang="zh-CN" dirty="0"/>
              <a:t>regression problems.</a:t>
            </a:r>
            <a:r>
              <a:rPr lang="en-US" altLang="zh-CN" sz="1400" dirty="0"/>
              <a:t> </a:t>
            </a:r>
          </a:p>
          <a:p>
            <a:pPr lvl="2" algn="just">
              <a:lnSpc>
                <a:spcPct val="150000"/>
              </a:lnSpc>
            </a:pPr>
            <a:r>
              <a:rPr lang="en-US" altLang="zh-CN" i="1" dirty="0"/>
              <a:t>Self and Active Learning Combined </a:t>
            </a:r>
            <a:r>
              <a:rPr lang="en-US" altLang="zh-CN" dirty="0"/>
              <a:t>The data labeling techniques we consider are complementary to each other </a:t>
            </a:r>
            <a:r>
              <a:rPr lang="en-US" altLang="zh-CN" dirty="0" smtClean="0"/>
              <a:t>and can </a:t>
            </a:r>
            <a:r>
              <a:rPr lang="en-US" altLang="zh-CN" dirty="0"/>
              <a:t>be used together.</a:t>
            </a:r>
            <a:r>
              <a:rPr lang="en-US" altLang="zh-CN" sz="1400" dirty="0"/>
              <a:t> </a:t>
            </a:r>
            <a:r>
              <a:rPr lang="en-US" altLang="zh-CN" dirty="0"/>
              <a:t>A key observation is that the two </a:t>
            </a:r>
            <a:r>
              <a:rPr lang="en-US" altLang="zh-CN" dirty="0" smtClean="0"/>
              <a:t>techniques solve </a:t>
            </a:r>
            <a:r>
              <a:rPr lang="en-US" altLang="zh-CN" dirty="0"/>
              <a:t>opposite problems where semi-supervised </a:t>
            </a:r>
            <a:r>
              <a:rPr lang="en-US" altLang="zh-CN" dirty="0" smtClean="0"/>
              <a:t>learning finds </a:t>
            </a:r>
            <a:r>
              <a:rPr lang="en-US" altLang="zh-CN" dirty="0"/>
              <a:t>the predictions with the highest confidence and </a:t>
            </a:r>
            <a:r>
              <a:rPr lang="en-US" altLang="zh-CN" dirty="0" smtClean="0"/>
              <a:t>adds them </a:t>
            </a:r>
            <a:r>
              <a:rPr lang="en-US" altLang="zh-CN" dirty="0"/>
              <a:t>to the labeled examples while active learning </a:t>
            </a:r>
            <a:r>
              <a:rPr lang="en-US" altLang="zh-CN" dirty="0" smtClean="0"/>
              <a:t>finds the </a:t>
            </a:r>
            <a:r>
              <a:rPr lang="en-US" altLang="zh-CN" dirty="0"/>
              <a:t>predictions with the lowest confidence (using uncertainty sampling, query-by-committee, or </a:t>
            </a:r>
            <a:r>
              <a:rPr lang="en-US" altLang="zh-CN" dirty="0" smtClean="0"/>
              <a:t>density-weighted method</a:t>
            </a:r>
            <a:r>
              <a:rPr lang="en-US" altLang="zh-CN" dirty="0"/>
              <a:t>) and sends them for manual labeling.</a:t>
            </a:r>
            <a:r>
              <a:rPr lang="en-US" altLang="zh-CN" sz="1400" dirty="0"/>
              <a:t> </a:t>
            </a:r>
            <a:endParaRPr lang="en-US" altLang="zh-CN" sz="1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43" y="1653504"/>
            <a:ext cx="4678816" cy="42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Data labeling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 smtClean="0"/>
              <a:t>Crowd-based techniques</a:t>
            </a:r>
            <a:r>
              <a:rPr lang="en-US" altLang="zh-CN" sz="2000" dirty="0" smtClean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Crowdsourcing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the crowdsourcing techniques here are more focused on running tasks with </a:t>
            </a:r>
            <a:r>
              <a:rPr lang="en-US" altLang="zh-CN" sz="1800" dirty="0" smtClean="0"/>
              <a:t>many workers </a:t>
            </a:r>
            <a:r>
              <a:rPr lang="en-US" altLang="zh-CN" sz="1800" dirty="0"/>
              <a:t>who are not necessarily labeling experts. </a:t>
            </a:r>
            <a:endParaRPr lang="en-US" altLang="zh-CN" sz="18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/>
              <a:t>User Interaction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r>
              <a:rPr lang="en-US" altLang="zh-CN" dirty="0"/>
              <a:t>A major challenge in user interaction </a:t>
            </a:r>
            <a:r>
              <a:rPr lang="en-US" altLang="zh-CN" dirty="0" smtClean="0"/>
              <a:t>is to </a:t>
            </a:r>
            <a:r>
              <a:rPr lang="en-US" altLang="zh-CN" dirty="0"/>
              <a:t>effectively provide instructions to workers on how </a:t>
            </a:r>
            <a:r>
              <a:rPr lang="en-US" altLang="zh-CN" dirty="0" smtClean="0"/>
              <a:t>to perform </a:t>
            </a:r>
            <a:r>
              <a:rPr lang="en-US" altLang="zh-CN" dirty="0"/>
              <a:t>the labeling. </a:t>
            </a:r>
            <a:endParaRPr lang="en-US" altLang="zh-CN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/>
              <a:t>Quality </a:t>
            </a:r>
            <a:r>
              <a:rPr lang="en-US" altLang="zh-CN" i="1" dirty="0" smtClean="0"/>
              <a:t>control : </a:t>
            </a:r>
            <a:r>
              <a:rPr lang="en-US" altLang="zh-CN" dirty="0" smtClean="0"/>
              <a:t>A </a:t>
            </a:r>
            <a:r>
              <a:rPr lang="en-US" altLang="zh-CN" dirty="0"/>
              <a:t>simple way </a:t>
            </a:r>
            <a:r>
              <a:rPr lang="en-US" altLang="zh-CN" dirty="0" smtClean="0"/>
              <a:t>to ensure </a:t>
            </a:r>
            <a:r>
              <a:rPr lang="en-US" altLang="zh-CN" dirty="0"/>
              <a:t>quality is to repeatedly label the same example </a:t>
            </a:r>
            <a:r>
              <a:rPr lang="en-US" altLang="zh-CN" dirty="0" smtClean="0"/>
              <a:t>using multiple </a:t>
            </a:r>
            <a:r>
              <a:rPr lang="en-US" altLang="zh-CN" dirty="0"/>
              <a:t>workers and perhaps take a majority voting at </a:t>
            </a:r>
            <a:r>
              <a:rPr lang="en-US" altLang="zh-CN" dirty="0" smtClean="0"/>
              <a:t>the end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/>
              <a:t>Scalability </a:t>
            </a:r>
            <a:r>
              <a:rPr lang="en-US" altLang="zh-CN" dirty="0" smtClean="0"/>
              <a:t>: Scaling </a:t>
            </a:r>
            <a:r>
              <a:rPr lang="en-US" altLang="zh-CN" dirty="0"/>
              <a:t>up crowdsourced labeling is </a:t>
            </a:r>
            <a:r>
              <a:rPr lang="en-US" altLang="zh-CN" dirty="0" smtClean="0"/>
              <a:t>another important </a:t>
            </a:r>
            <a:r>
              <a:rPr lang="en-US" altLang="zh-CN" dirty="0"/>
              <a:t>challenge.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78" y="3951513"/>
            <a:ext cx="5082119" cy="2700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223" y="3951513"/>
            <a:ext cx="2379578" cy="26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79761</TotalTime>
  <Words>757</Words>
  <Application>Microsoft Office PowerPoint</Application>
  <PresentationFormat>宽屏</PresentationFormat>
  <Paragraphs>59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Data Collection ——Data Labeling——</vt:lpstr>
      <vt:lpstr>Contents</vt:lpstr>
      <vt:lpstr>Data labeling</vt:lpstr>
      <vt:lpstr>Data labeling</vt:lpstr>
      <vt:lpstr>Data labeling</vt:lpstr>
      <vt:lpstr>Data labeling</vt:lpstr>
      <vt:lpstr>Data labeling</vt:lpstr>
      <vt:lpstr>Data labeling</vt:lpstr>
      <vt:lpstr>Data labeling</vt:lpstr>
      <vt:lpstr>Data labeling</vt:lpstr>
      <vt:lpstr>Data labeling</vt:lpstr>
      <vt:lpstr>Contents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6154</cp:revision>
  <cp:lastPrinted>2019-04-19T01:46:34Z</cp:lastPrinted>
  <dcterms:created xsi:type="dcterms:W3CDTF">2013-09-16T02:46:25Z</dcterms:created>
  <dcterms:modified xsi:type="dcterms:W3CDTF">2022-05-11T11:04:15Z</dcterms:modified>
</cp:coreProperties>
</file>