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0"/>
  </p:notesMasterIdLst>
  <p:handoutMasterIdLst>
    <p:handoutMasterId r:id="rId11"/>
  </p:handoutMasterIdLst>
  <p:sldIdLst>
    <p:sldId id="920" r:id="rId2"/>
    <p:sldId id="983" r:id="rId3"/>
    <p:sldId id="976" r:id="rId4"/>
    <p:sldId id="984" r:id="rId5"/>
    <p:sldId id="985" r:id="rId6"/>
    <p:sldId id="986" r:id="rId7"/>
    <p:sldId id="987" r:id="rId8"/>
    <p:sldId id="804" r:id="rId9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83"/>
            <p14:sldId id="976"/>
            <p14:sldId id="984"/>
            <p14:sldId id="985"/>
            <p14:sldId id="986"/>
            <p14:sldId id="987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1816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Data Collection</a:t>
            </a:r>
            <a:br>
              <a:rPr lang="en-US" altLang="zh-CN" b="1" dirty="0" smtClean="0"/>
            </a:br>
            <a:r>
              <a:rPr lang="en-US" altLang="zh-CN" sz="2000" dirty="0" smtClean="0"/>
              <a:t>——Decision and </a:t>
            </a:r>
            <a:r>
              <a:rPr lang="en-US" altLang="zh-CN" sz="2000" smtClean="0"/>
              <a:t>Future Challenge——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sz="1800" dirty="0" smtClean="0"/>
              <a:t>“Data Mining: Methods and Applications”</a:t>
            </a:r>
          </a:p>
          <a:p>
            <a:r>
              <a:rPr lang="zh-CN" altLang="en-US" sz="1800" dirty="0" smtClean="0"/>
              <a:t>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Contents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Background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Data Acquisition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Data Labeling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Improvement of Existing Data and Models</a:t>
            </a:r>
          </a:p>
          <a:p>
            <a:r>
              <a:rPr lang="en-US" altLang="zh-CN" sz="2000" b="1" dirty="0">
                <a:solidFill>
                  <a:srgbClr val="0432FF"/>
                </a:solidFill>
              </a:rPr>
              <a:t>How to Decide which Data Collection Techniques to Use When </a:t>
            </a:r>
            <a:endParaRPr lang="en-US" altLang="zh-CN" sz="2000" b="1" dirty="0" smtClean="0">
              <a:solidFill>
                <a:srgbClr val="0432FF"/>
              </a:solidFill>
            </a:endParaRPr>
          </a:p>
          <a:p>
            <a:r>
              <a:rPr lang="en-US" altLang="zh-CN" sz="2000" b="1" dirty="0"/>
              <a:t>Interesting Future Research Challenge </a:t>
            </a:r>
          </a:p>
        </p:txBody>
      </p:sp>
    </p:spTree>
    <p:extLst>
      <p:ext uri="{BB962C8B-B14F-4D97-AF65-F5344CB8AC3E}">
        <p14:creationId xmlns:p14="http://schemas.microsoft.com/office/powerpoint/2010/main" val="37369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How to Decide which Data Collection Techniques to Use </a:t>
            </a:r>
            <a:r>
              <a:rPr lang="en-US" altLang="zh-CN" sz="2000" b="1" dirty="0" smtClean="0"/>
              <a:t>When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33714"/>
            <a:ext cx="11228896" cy="5435599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For one specific application scenario, data collection can be conducted.</a:t>
            </a:r>
          </a:p>
          <a:p>
            <a:r>
              <a:rPr lang="en-US" altLang="zh-CN" sz="2000" b="1" dirty="0" smtClean="0"/>
              <a:t>Key Point 1</a:t>
            </a:r>
            <a:r>
              <a:rPr lang="en-US" altLang="zh-CN" sz="2000" dirty="0" smtClean="0"/>
              <a:t>: It </a:t>
            </a:r>
            <a:r>
              <a:rPr lang="en-US" altLang="zh-CN" sz="2000" dirty="0"/>
              <a:t>is </a:t>
            </a:r>
            <a:r>
              <a:rPr lang="en-US" altLang="zh-CN" sz="2000" dirty="0" smtClean="0"/>
              <a:t>not always </a:t>
            </a:r>
            <a:r>
              <a:rPr lang="en-US" altLang="zh-CN" sz="2000" dirty="0"/>
              <a:t>easy to determine if there is enough data and </a:t>
            </a:r>
            <a:r>
              <a:rPr lang="en-US" altLang="zh-CN" sz="2000" dirty="0" smtClean="0"/>
              <a:t>labels.</a:t>
            </a:r>
          </a:p>
          <a:p>
            <a:r>
              <a:rPr lang="en-US" altLang="zh-CN" sz="2000" b="1" dirty="0" smtClean="0"/>
              <a:t>Key Point 2</a:t>
            </a:r>
            <a:r>
              <a:rPr lang="en-US" altLang="zh-CN" sz="2000" dirty="0" smtClean="0"/>
              <a:t>: How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labeling techniques </a:t>
            </a:r>
            <a:r>
              <a:rPr lang="en-US" altLang="zh-CN" sz="2000" dirty="0"/>
              <a:t>tradeoff accuracy and scalability. 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9651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Contents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Background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Data Acquisition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Data Labeling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Improvement of Existing Data and Models</a:t>
            </a:r>
          </a:p>
          <a:p>
            <a:r>
              <a:rPr lang="en-US" altLang="zh-CN" sz="2000" b="1" dirty="0"/>
              <a:t>How to Decide which Data Collection Techniques to Use When </a:t>
            </a:r>
            <a:endParaRPr lang="en-US" altLang="zh-CN" sz="2000" b="1" dirty="0" smtClean="0"/>
          </a:p>
          <a:p>
            <a:r>
              <a:rPr lang="en-US" altLang="zh-CN" sz="2000" b="1" dirty="0">
                <a:solidFill>
                  <a:srgbClr val="0432FF"/>
                </a:solidFill>
              </a:rPr>
              <a:t>Interesting Future Research Challenge </a:t>
            </a:r>
          </a:p>
        </p:txBody>
      </p:sp>
    </p:spTree>
    <p:extLst>
      <p:ext uri="{BB962C8B-B14F-4D97-AF65-F5344CB8AC3E}">
        <p14:creationId xmlns:p14="http://schemas.microsoft.com/office/powerpoint/2010/main" val="210277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Interesting Future Research Challenge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233714"/>
            <a:ext cx="11228896" cy="5435599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000" b="1" dirty="0" smtClean="0"/>
              <a:t>Data Evaluation: </a:t>
            </a:r>
            <a:r>
              <a:rPr lang="en-US" altLang="zh-CN" sz="2000" dirty="0"/>
              <a:t>how to </a:t>
            </a:r>
            <a:r>
              <a:rPr lang="en-US" altLang="zh-CN" sz="2000" dirty="0" smtClean="0"/>
              <a:t>evaluate whether </a:t>
            </a:r>
            <a:r>
              <a:rPr lang="en-US" altLang="zh-CN" sz="2000" dirty="0"/>
              <a:t>the right data was collected with sufficient </a:t>
            </a:r>
            <a:r>
              <a:rPr lang="en-US" altLang="zh-CN" sz="2000" dirty="0" smtClean="0"/>
              <a:t>quantity.</a:t>
            </a:r>
          </a:p>
          <a:p>
            <a:r>
              <a:rPr lang="en-US" altLang="zh-CN" sz="2000" b="1" dirty="0"/>
              <a:t>Performance Tradeoff : </a:t>
            </a:r>
            <a:r>
              <a:rPr lang="en-US" altLang="zh-CN" sz="2000" dirty="0" smtClean="0"/>
              <a:t>While </a:t>
            </a:r>
            <a:r>
              <a:rPr lang="en-US" altLang="zh-CN" sz="2000" dirty="0"/>
              <a:t>traditional labeling </a:t>
            </a:r>
            <a:r>
              <a:rPr lang="en-US" altLang="zh-CN" sz="2000" dirty="0" smtClean="0"/>
              <a:t>techniques focus </a:t>
            </a:r>
            <a:r>
              <a:rPr lang="en-US" altLang="zh-CN" sz="2000" dirty="0"/>
              <a:t>on accuracy, there is a recent push towards generating large amounts of weak labels. We need to </a:t>
            </a:r>
            <a:r>
              <a:rPr lang="en-US" altLang="zh-CN" sz="2000" dirty="0" smtClean="0"/>
              <a:t>better understand </a:t>
            </a:r>
            <a:r>
              <a:rPr lang="en-US" altLang="zh-CN" sz="2000" dirty="0"/>
              <a:t>the tradeoffs of accuracy versus scalability </a:t>
            </a:r>
            <a:r>
              <a:rPr lang="en-US" altLang="zh-CN" sz="2000" dirty="0" smtClean="0"/>
              <a:t>to make </a:t>
            </a:r>
            <a:r>
              <a:rPr lang="en-US" altLang="zh-CN" sz="2000" dirty="0"/>
              <a:t>informed decisions on which approach to use </a:t>
            </a:r>
            <a:r>
              <a:rPr lang="en-US" altLang="zh-CN" sz="2000" dirty="0" smtClean="0"/>
              <a:t>when. </a:t>
            </a:r>
          </a:p>
          <a:p>
            <a:r>
              <a:rPr lang="en-US" altLang="zh-CN" sz="2000" b="1" dirty="0"/>
              <a:t>Crowdsourcing </a:t>
            </a:r>
            <a:r>
              <a:rPr lang="en-US" altLang="zh-CN" sz="2000" dirty="0" smtClean="0"/>
              <a:t>: </a:t>
            </a:r>
            <a:r>
              <a:rPr lang="en-US" altLang="zh-CN" sz="2000" dirty="0"/>
              <a:t>Despite the many efforts in </a:t>
            </a:r>
            <a:r>
              <a:rPr lang="en-US" altLang="zh-CN" sz="2000" dirty="0" smtClean="0"/>
              <a:t>crowdsourcing, leveraging </a:t>
            </a:r>
            <a:r>
              <a:rPr lang="en-US" altLang="zh-CN" sz="2000" dirty="0"/>
              <a:t>humans is still a non-trivial </a:t>
            </a:r>
            <a:r>
              <a:rPr lang="en-US" altLang="zh-CN" sz="2000" dirty="0" smtClean="0"/>
              <a:t>task.</a:t>
            </a:r>
          </a:p>
          <a:p>
            <a:r>
              <a:rPr lang="en-US" altLang="zh-CN" sz="2100" b="1" dirty="0"/>
              <a:t>Empirical comparison of </a:t>
            </a:r>
            <a:r>
              <a:rPr lang="en-US" altLang="zh-CN" sz="2100" b="1" dirty="0" smtClean="0"/>
              <a:t>techniques: </a:t>
            </a:r>
            <a:r>
              <a:rPr lang="en-US" altLang="zh-CN" sz="2000" dirty="0" smtClean="0"/>
              <a:t>Although </a:t>
            </a:r>
            <a:r>
              <a:rPr lang="en-US" altLang="zh-CN" sz="2000" dirty="0"/>
              <a:t>we showed </a:t>
            </a:r>
            <a:r>
              <a:rPr lang="en-US" altLang="zh-CN" sz="2000" dirty="0" smtClean="0"/>
              <a:t>a flowchart </a:t>
            </a:r>
            <a:r>
              <a:rPr lang="en-US" altLang="zh-CN" sz="2000" dirty="0"/>
              <a:t>on when to use which techniques, it is far </a:t>
            </a:r>
            <a:r>
              <a:rPr lang="en-US" altLang="zh-CN" sz="2000" dirty="0" smtClean="0"/>
              <a:t>from complete</a:t>
            </a:r>
            <a:r>
              <a:rPr lang="en-US" altLang="zh-CN" sz="2000" dirty="0"/>
              <a:t>, as many factors are application-specific and </a:t>
            </a:r>
            <a:r>
              <a:rPr lang="en-US" altLang="zh-CN" sz="2000" dirty="0" smtClean="0"/>
              <a:t>can only </a:t>
            </a:r>
            <a:r>
              <a:rPr lang="en-US" altLang="zh-CN" sz="2000" dirty="0"/>
              <a:t>be determined by looking at the data and application. </a:t>
            </a:r>
            <a:endParaRPr lang="en-US" altLang="zh-CN" sz="2000" dirty="0" smtClean="0"/>
          </a:p>
          <a:p>
            <a:r>
              <a:rPr lang="en-US" altLang="zh-CN" sz="2100" b="1" dirty="0"/>
              <a:t>Generalizing and integrating </a:t>
            </a:r>
            <a:r>
              <a:rPr lang="en-US" altLang="zh-CN" sz="2100" b="1" dirty="0" smtClean="0"/>
              <a:t>techniques: </a:t>
            </a:r>
            <a:r>
              <a:rPr lang="en-US" altLang="zh-CN" sz="2000" dirty="0"/>
              <a:t>We observed </a:t>
            </a:r>
            <a:r>
              <a:rPr lang="en-US" altLang="zh-CN" sz="2000" dirty="0" smtClean="0"/>
              <a:t>that many </a:t>
            </a:r>
            <a:r>
              <a:rPr lang="en-US" altLang="zh-CN" sz="2000" dirty="0"/>
              <a:t>data collection techniques were application or </a:t>
            </a:r>
            <a:r>
              <a:rPr lang="en-US" altLang="zh-CN" sz="2000" dirty="0" smtClean="0"/>
              <a:t>data type </a:t>
            </a:r>
            <a:r>
              <a:rPr lang="en-US" altLang="zh-CN" sz="2000" dirty="0"/>
              <a:t>specific and were often small parts of a larger </a:t>
            </a:r>
            <a:r>
              <a:rPr lang="en-US" altLang="zh-CN" sz="2000" dirty="0" smtClean="0"/>
              <a:t>research.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59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Contents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Background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Data Acquisition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Data Labeling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Improvement of Existing Data and Models</a:t>
            </a:r>
          </a:p>
          <a:p>
            <a:r>
              <a:rPr lang="en-US" altLang="zh-CN" sz="2000" b="1" dirty="0"/>
              <a:t>How to Decide which Data Collection Techniques to Use When </a:t>
            </a:r>
            <a:endParaRPr lang="en-US" altLang="zh-CN" sz="2000" b="1" dirty="0" smtClean="0"/>
          </a:p>
          <a:p>
            <a:r>
              <a:rPr lang="en-US" altLang="zh-CN" sz="2000" b="1" dirty="0"/>
              <a:t>Interesting Future Research Challenge </a:t>
            </a:r>
          </a:p>
        </p:txBody>
      </p:sp>
    </p:spTree>
    <p:extLst>
      <p:ext uri="{BB962C8B-B14F-4D97-AF65-F5344CB8AC3E}">
        <p14:creationId xmlns:p14="http://schemas.microsoft.com/office/powerpoint/2010/main" val="120836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 smtClean="0"/>
              <a:t>References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21639" cy="4525963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Yuji </a:t>
            </a:r>
            <a:r>
              <a:rPr lang="en-US" altLang="zh-CN" sz="1600" dirty="0" err="1"/>
              <a:t>Roh</a:t>
            </a:r>
            <a:r>
              <a:rPr lang="en-US" altLang="zh-CN" sz="1600" dirty="0"/>
              <a:t>, Geon </a:t>
            </a:r>
            <a:r>
              <a:rPr lang="en-US" altLang="zh-CN" sz="1600" dirty="0" err="1"/>
              <a:t>Heo</a:t>
            </a:r>
            <a:r>
              <a:rPr lang="en-US" altLang="zh-CN" sz="1600" dirty="0"/>
              <a:t>, Steven </a:t>
            </a:r>
            <a:r>
              <a:rPr lang="en-US" altLang="zh-CN" sz="1600" dirty="0" err="1"/>
              <a:t>Euijong</a:t>
            </a:r>
            <a:r>
              <a:rPr lang="en-US" altLang="zh-CN" sz="1600" dirty="0"/>
              <a:t> Whang</a:t>
            </a:r>
            <a:r>
              <a:rPr lang="zh-CN" altLang="en-US" sz="1600" dirty="0"/>
              <a:t>，</a:t>
            </a:r>
            <a:r>
              <a:rPr lang="en-US" altLang="zh-CN" sz="1600" dirty="0"/>
              <a:t>A Survey on Data Collection for Machine Learning</a:t>
            </a:r>
            <a:r>
              <a:rPr lang="zh-CN" altLang="en-US" sz="1600" dirty="0"/>
              <a:t>（</a:t>
            </a:r>
            <a:r>
              <a:rPr lang="en-US" altLang="zh-CN" sz="1600" dirty="0"/>
              <a:t>A Big Data - AI Integration Perspective</a:t>
            </a:r>
            <a:r>
              <a:rPr lang="zh-CN" altLang="en-US" sz="1600" dirty="0"/>
              <a:t>），</a:t>
            </a:r>
            <a:r>
              <a:rPr lang="en-US" altLang="zh-CN" sz="1600" i="1" dirty="0"/>
              <a:t>IEEE Transactions on Knowledge and Data Engineering</a:t>
            </a:r>
            <a:r>
              <a:rPr lang="zh-CN" altLang="en-US" sz="1600" dirty="0"/>
              <a:t>，</a:t>
            </a:r>
            <a:r>
              <a:rPr lang="en-US" altLang="zh-CN" sz="1600" dirty="0"/>
              <a:t>DOI 10.1109/TKDE.2019.2946162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8008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6005940" y="3369775"/>
            <a:ext cx="2731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  <a:endParaRPr kumimoji="1" lang="zh-TW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79746</TotalTime>
  <Words>340</Words>
  <Application>Microsoft Office PowerPoint</Application>
  <PresentationFormat>宽屏</PresentationFormat>
  <Paragraphs>40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新細明體</vt:lpstr>
      <vt:lpstr>方正粗黑宋简体</vt:lpstr>
      <vt:lpstr>宋体</vt:lpstr>
      <vt:lpstr>Microsoft YaHei</vt:lpstr>
      <vt:lpstr>Arial</vt:lpstr>
      <vt:lpstr>Calibri</vt:lpstr>
      <vt:lpstr>Times New Roman</vt:lpstr>
      <vt:lpstr>Wingdings</vt:lpstr>
      <vt:lpstr>Wingdings 2</vt:lpstr>
      <vt:lpstr>Tsinghua</vt:lpstr>
      <vt:lpstr>Data Collection ——Decision and Future Challenge——</vt:lpstr>
      <vt:lpstr>Contents</vt:lpstr>
      <vt:lpstr>How to Decide which Data Collection Techniques to Use When</vt:lpstr>
      <vt:lpstr>Contents</vt:lpstr>
      <vt:lpstr>Interesting Future Research Challenge</vt:lpstr>
      <vt:lpstr>Contents</vt:lpstr>
      <vt:lpstr>References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6155</cp:revision>
  <cp:lastPrinted>2019-04-19T01:46:34Z</cp:lastPrinted>
  <dcterms:created xsi:type="dcterms:W3CDTF">2013-09-16T02:46:25Z</dcterms:created>
  <dcterms:modified xsi:type="dcterms:W3CDTF">2022-03-14T04:08:54Z</dcterms:modified>
</cp:coreProperties>
</file>