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2" r:id="rId9"/>
    <p:sldId id="983" r:id="rId10"/>
    <p:sldId id="984" r:id="rId11"/>
    <p:sldId id="981" r:id="rId12"/>
    <p:sldId id="804" r:id="rId13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2"/>
            <p14:sldId id="983"/>
            <p14:sldId id="984"/>
            <p14:sldId id="98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57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3" y="1700814"/>
            <a:ext cx="11122733" cy="172818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b="1" dirty="0"/>
              <a:t>Mining Association Rules</a:t>
            </a:r>
            <a:br>
              <a:rPr lang="en-US" altLang="zh-CN" b="1" dirty="0"/>
            </a:br>
            <a:r>
              <a:rPr lang="en-US" altLang="zh-CN" sz="2000" dirty="0" smtClean="0"/>
              <a:t>——Association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Correlations——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/>
            </a:r>
            <a:b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</a:br>
            <a:endParaRPr lang="zh-CN" altLang="en-US" sz="1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Frequent Patterns and Association Rules 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i="1" dirty="0"/>
              <a:t>Let  </a:t>
            </a:r>
            <a:r>
              <a:rPr lang="en-US" altLang="zh-CN" sz="2000" b="1" i="1" dirty="0" err="1"/>
              <a:t>supmin</a:t>
            </a:r>
            <a:r>
              <a:rPr lang="en-US" altLang="zh-CN" sz="2000" b="1" i="1" dirty="0"/>
              <a:t> = 50%,  </a:t>
            </a:r>
            <a:r>
              <a:rPr lang="en-US" altLang="zh-CN" sz="2000" b="1" i="1" dirty="0" err="1"/>
              <a:t>confmin</a:t>
            </a:r>
            <a:r>
              <a:rPr lang="en-US" altLang="zh-CN" sz="2000" b="1" i="1" dirty="0"/>
              <a:t> = 50%</a:t>
            </a:r>
          </a:p>
          <a:p>
            <a:r>
              <a:rPr lang="en-US" altLang="zh-CN" sz="2000" b="1" i="1" dirty="0"/>
              <a:t>Freq. Pat.: </a:t>
            </a:r>
            <a:r>
              <a:rPr lang="en-US" altLang="zh-CN" sz="2000" b="1" dirty="0"/>
              <a:t>{</a:t>
            </a:r>
            <a:r>
              <a:rPr lang="en-US" altLang="zh-CN" sz="2000" b="1" i="1" dirty="0"/>
              <a:t>A:3, B:3, D:4, E:3, AD:3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Association rules:</a:t>
            </a:r>
          </a:p>
          <a:p>
            <a:pPr lvl="1"/>
            <a:r>
              <a:rPr lang="en-US" altLang="zh-CN" sz="1800" b="1" i="1" dirty="0"/>
              <a:t>A </a:t>
            </a:r>
            <a:r>
              <a:rPr lang="en-US" altLang="zh-CN" sz="18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i="1" dirty="0">
                <a:sym typeface="Symbol" panose="05050102010706020507" pitchFamily="18" charset="2"/>
              </a:rPr>
              <a:t> D  </a:t>
            </a:r>
            <a:r>
              <a:rPr lang="en-US" altLang="zh-CN" sz="1800" b="1" dirty="0">
                <a:sym typeface="Symbol" panose="05050102010706020507" pitchFamily="18" charset="2"/>
              </a:rPr>
              <a:t>(60%, 100%)</a:t>
            </a:r>
          </a:p>
          <a:p>
            <a:pPr lvl="1"/>
            <a:r>
              <a:rPr lang="en-US" altLang="zh-CN" sz="1800" b="1" i="1" dirty="0"/>
              <a:t>D </a:t>
            </a:r>
            <a:r>
              <a:rPr lang="en-US" altLang="zh-CN" sz="18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i="1" dirty="0">
                <a:sym typeface="Symbol" panose="05050102010706020507" pitchFamily="18" charset="2"/>
              </a:rPr>
              <a:t> A  </a:t>
            </a:r>
            <a:r>
              <a:rPr lang="en-US" altLang="zh-CN" sz="1800" b="1" dirty="0">
                <a:sym typeface="Symbol" panose="05050102010706020507" pitchFamily="18" charset="2"/>
              </a:rPr>
              <a:t>(60%, 75%)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B931625E-CF84-4FEF-B162-0EDF713B4B23}"/>
              </a:ext>
            </a:extLst>
          </p:cNvPr>
          <p:cNvGrpSpPr>
            <a:grpSpLocks/>
          </p:cNvGrpSpPr>
          <p:nvPr/>
        </p:nvGrpSpPr>
        <p:grpSpPr bwMode="auto">
          <a:xfrm>
            <a:off x="6749071" y="3251384"/>
            <a:ext cx="4184073" cy="2750759"/>
            <a:chOff x="192" y="2400"/>
            <a:chExt cx="2448" cy="1657"/>
          </a:xfrm>
        </p:grpSpPr>
        <p:sp>
          <p:nvSpPr>
            <p:cNvPr id="5" name="Oval 28">
              <a:extLst>
                <a:ext uri="{FF2B5EF4-FFF2-40B4-BE49-F238E27FC236}">
                  <a16:creationId xmlns:a16="http://schemas.microsoft.com/office/drawing/2014/main" id="{CF4CE497-3B1D-428D-ABB9-0CE129F3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6" name="Oval 29">
              <a:extLst>
                <a:ext uri="{FF2B5EF4-FFF2-40B4-BE49-F238E27FC236}">
                  <a16:creationId xmlns:a16="http://schemas.microsoft.com/office/drawing/2014/main" id="{6319060E-67E2-4ABC-BAF0-F884F3579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  <p:sp>
          <p:nvSpPr>
            <p:cNvPr id="7" name="Line 30">
              <a:extLst>
                <a:ext uri="{FF2B5EF4-FFF2-40B4-BE49-F238E27FC236}">
                  <a16:creationId xmlns:a16="http://schemas.microsoft.com/office/drawing/2014/main" id="{AE0F3B1C-ED78-4A18-9A5C-D935402C0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916B5791-6652-48C9-916E-C333FBC6A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0E6ACAAF-CAD2-48A3-82D4-84D1B0E2F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DE2C5A00-CBF7-4009-9D48-068A73647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zh-CN" u="sng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88F67C48-462D-472D-BFCD-44B70CC01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buys both</a:t>
              </a:r>
              <a:endParaRPr lang="en-US" altLang="zh-CN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7D6932B0-4F38-42D2-962E-DFAFEF551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altLang="zh-CN" u="sng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6">
              <a:extLst>
                <a:ext uri="{FF2B5EF4-FFF2-40B4-BE49-F238E27FC236}">
                  <a16:creationId xmlns:a16="http://schemas.microsoft.com/office/drawing/2014/main" id="{F03F8285-E99E-47FC-8614-7AD6280F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None/>
              </a:pPr>
              <a:endParaRPr lang="zh-CN" altLang="en-US" b="0">
                <a:latin typeface="Arial Narrow" panose="020B0606020202030204" pitchFamily="34" charset="0"/>
              </a:endParaRPr>
            </a:p>
          </p:txBody>
        </p:sp>
      </p:grp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8FD9FAF-F4EB-4D55-858A-FBB7082C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49540"/>
              </p:ext>
            </p:extLst>
          </p:nvPr>
        </p:nvGraphicFramePr>
        <p:xfrm>
          <a:off x="1158416" y="3871717"/>
          <a:ext cx="4184074" cy="2130426"/>
        </p:xfrm>
        <a:graphic>
          <a:graphicData uri="http://schemas.openxmlformats.org/drawingml/2006/table">
            <a:tbl>
              <a:tblPr/>
              <a:tblGrid>
                <a:gridCol w="209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Closed Patterns and Max-Patterns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 long pattern contains a combinatorial number of sub-patterns, e.g., {a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…, a</a:t>
            </a:r>
            <a:r>
              <a:rPr lang="en-US" altLang="zh-CN" sz="2000" b="1" baseline="-25000" dirty="0"/>
              <a:t>100</a:t>
            </a:r>
            <a:r>
              <a:rPr lang="en-US" altLang="zh-CN" sz="2000" b="1" dirty="0"/>
              <a:t>} </a:t>
            </a:r>
            <a:r>
              <a:rPr lang="en-US" altLang="zh-CN" sz="2000" b="1" dirty="0">
                <a:sym typeface="Wingdings" panose="05000000000000000000" pitchFamily="2" charset="2"/>
              </a:rPr>
              <a:t>contains</a:t>
            </a:r>
            <a:r>
              <a:rPr lang="en-US" altLang="zh-CN" sz="2000" b="1" dirty="0"/>
              <a:t> (</a:t>
            </a:r>
            <a:r>
              <a:rPr lang="en-US" altLang="zh-CN" sz="2000" b="1" baseline="-25000" dirty="0"/>
              <a:t>100</a:t>
            </a:r>
            <a:r>
              <a:rPr lang="en-US" altLang="zh-CN" sz="2000" b="1" baseline="30000" dirty="0"/>
              <a:t>1</a:t>
            </a:r>
            <a:r>
              <a:rPr lang="en-US" altLang="zh-CN" sz="2000" b="1" dirty="0"/>
              <a:t>) + (</a:t>
            </a:r>
            <a:r>
              <a:rPr lang="en-US" altLang="zh-CN" sz="2000" b="1" baseline="-25000" dirty="0"/>
              <a:t>100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) + … + (</a:t>
            </a:r>
            <a:r>
              <a:rPr lang="en-US" altLang="zh-CN" sz="2000" b="1" baseline="-25000" dirty="0"/>
              <a:t>1</a:t>
            </a:r>
            <a:r>
              <a:rPr lang="en-US" altLang="zh-CN" sz="2000" b="1" baseline="30000" dirty="0"/>
              <a:t>1</a:t>
            </a:r>
            <a:r>
              <a:rPr lang="en-US" altLang="zh-CN" sz="2000" b="1" baseline="-25000" dirty="0"/>
              <a:t>0</a:t>
            </a:r>
            <a:r>
              <a:rPr lang="en-US" altLang="zh-CN" sz="2000" b="1" baseline="30000" dirty="0"/>
              <a:t>0</a:t>
            </a:r>
            <a:r>
              <a:rPr lang="en-US" altLang="zh-CN" sz="2000" b="1" baseline="-25000" dirty="0"/>
              <a:t>0</a:t>
            </a:r>
            <a:r>
              <a:rPr lang="en-US" altLang="zh-CN" sz="2000" b="1" baseline="30000" dirty="0"/>
              <a:t>0</a:t>
            </a:r>
            <a:r>
              <a:rPr lang="en-US" altLang="zh-CN" sz="2000" b="1" dirty="0"/>
              <a:t>) = 2</a:t>
            </a:r>
            <a:r>
              <a:rPr lang="en-US" altLang="zh-CN" sz="2000" b="1" baseline="30000" dirty="0"/>
              <a:t>100 </a:t>
            </a:r>
            <a:r>
              <a:rPr lang="en-US" altLang="zh-CN" sz="2000" b="1" dirty="0"/>
              <a:t>– 1 = 1.27*10</a:t>
            </a:r>
            <a:r>
              <a:rPr lang="en-US" altLang="zh-CN" sz="2000" b="1" baseline="30000" dirty="0"/>
              <a:t>30 </a:t>
            </a:r>
            <a:r>
              <a:rPr lang="en-US" altLang="zh-CN" sz="2000" b="1" dirty="0"/>
              <a:t>sub-patterns!</a:t>
            </a:r>
          </a:p>
          <a:p>
            <a:r>
              <a:rPr lang="en-US" altLang="zh-CN" sz="2000" b="1" dirty="0"/>
              <a:t>Solution: </a:t>
            </a:r>
            <a:r>
              <a:rPr lang="en-US" altLang="zh-CN" sz="2000" b="1" i="1" dirty="0"/>
              <a:t>Mine </a:t>
            </a:r>
            <a:r>
              <a:rPr lang="en-US" altLang="zh-CN" sz="2000" b="1" i="1" dirty="0">
                <a:solidFill>
                  <a:schemeClr val="hlink"/>
                </a:solidFill>
              </a:rPr>
              <a:t>closed patterns</a:t>
            </a:r>
            <a:r>
              <a:rPr lang="en-US" altLang="zh-CN" sz="2000" b="1" i="1" dirty="0"/>
              <a:t> and </a:t>
            </a:r>
            <a:r>
              <a:rPr lang="en-US" altLang="zh-CN" sz="2000" b="1" i="1" dirty="0">
                <a:solidFill>
                  <a:schemeClr val="hlink"/>
                </a:solidFill>
              </a:rPr>
              <a:t>max-patterns</a:t>
            </a:r>
            <a:r>
              <a:rPr lang="en-US" altLang="zh-CN" sz="2000" b="1" i="1" dirty="0"/>
              <a:t> instead</a:t>
            </a:r>
          </a:p>
          <a:p>
            <a:r>
              <a:rPr lang="en-US" altLang="zh-CN" sz="2000" b="1" dirty="0"/>
              <a:t>An itemset X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dirty="0"/>
              <a:t>is </a:t>
            </a:r>
            <a:r>
              <a:rPr lang="en-US" altLang="zh-CN" sz="2000" b="1" dirty="0">
                <a:solidFill>
                  <a:schemeClr val="hlink"/>
                </a:solidFill>
              </a:rPr>
              <a:t>closed </a:t>
            </a:r>
            <a:r>
              <a:rPr lang="en-US" altLang="zh-CN" sz="2000" b="1" dirty="0"/>
              <a:t>if X is </a:t>
            </a:r>
            <a:r>
              <a:rPr lang="en-US" altLang="zh-CN" sz="2000" b="1" i="1" dirty="0"/>
              <a:t>frequent</a:t>
            </a:r>
            <a:r>
              <a:rPr lang="en-US" altLang="zh-CN" sz="2000" b="1" dirty="0"/>
              <a:t> and there exists </a:t>
            </a:r>
            <a:r>
              <a:rPr lang="en-US" altLang="zh-CN" sz="2000" b="1" i="1" dirty="0"/>
              <a:t>no super-pattern</a:t>
            </a:r>
            <a:r>
              <a:rPr lang="en-US" altLang="zh-CN" sz="2000" b="1" dirty="0"/>
              <a:t> Y </a:t>
            </a:r>
            <a:r>
              <a:rPr lang="he-IL" altLang="zh-CN" sz="2000" b="1" dirty="0"/>
              <a:t>כ</a:t>
            </a:r>
            <a:r>
              <a:rPr lang="en-US" altLang="zh-CN" sz="2000" b="1" dirty="0"/>
              <a:t> X, </a:t>
            </a:r>
            <a:r>
              <a:rPr lang="en-US" altLang="zh-CN" sz="2000" b="1" i="1" dirty="0"/>
              <a:t>with the same support</a:t>
            </a:r>
            <a:r>
              <a:rPr lang="en-US" altLang="zh-CN" sz="2000" b="1" dirty="0"/>
              <a:t> as X (proposed by </a:t>
            </a:r>
            <a:r>
              <a:rPr lang="en-US" altLang="zh-CN" sz="2000" b="1" dirty="0" err="1"/>
              <a:t>Pasquier</a:t>
            </a:r>
            <a:r>
              <a:rPr lang="en-US" altLang="zh-CN" sz="2000" b="1" dirty="0"/>
              <a:t>, et al. @ ICDT’99) </a:t>
            </a:r>
          </a:p>
          <a:p>
            <a:r>
              <a:rPr lang="en-US" altLang="zh-CN" sz="2000" b="1" dirty="0"/>
              <a:t>An itemset X is a </a:t>
            </a:r>
            <a:r>
              <a:rPr lang="en-US" altLang="zh-CN" sz="2000" b="1" dirty="0">
                <a:solidFill>
                  <a:schemeClr val="hlink"/>
                </a:solidFill>
              </a:rPr>
              <a:t>max-pattern</a:t>
            </a:r>
            <a:r>
              <a:rPr lang="en-US" altLang="zh-CN" sz="2000" b="1" dirty="0"/>
              <a:t> if X is frequent and there exists no frequent super-pattern Y </a:t>
            </a:r>
            <a:r>
              <a:rPr lang="he-IL" altLang="zh-CN" sz="2000" b="1" dirty="0"/>
              <a:t>כ</a:t>
            </a:r>
            <a:r>
              <a:rPr lang="en-US" altLang="zh-CN" sz="2000" b="1" dirty="0"/>
              <a:t> X (proposed by </a:t>
            </a:r>
            <a:r>
              <a:rPr lang="en-US" altLang="zh-CN" sz="2000" b="1" dirty="0" err="1"/>
              <a:t>Bayardo</a:t>
            </a:r>
            <a:r>
              <a:rPr lang="en-US" altLang="zh-CN" sz="2000" b="1" dirty="0"/>
              <a:t> @ SIGMOD’98)</a:t>
            </a:r>
          </a:p>
          <a:p>
            <a:r>
              <a:rPr lang="en-US" altLang="zh-CN" sz="2000" b="1" dirty="0"/>
              <a:t>Closed pattern is a lossless compression of freq. patterns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Reducing the number of patterns and rules</a:t>
            </a:r>
          </a:p>
        </p:txBody>
      </p:sp>
    </p:spTree>
    <p:extLst>
      <p:ext uri="{BB962C8B-B14F-4D97-AF65-F5344CB8AC3E}">
        <p14:creationId xmlns:p14="http://schemas.microsoft.com/office/powerpoint/2010/main" val="78472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373B9803-72C7-408A-846C-C79C27FB8A0E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Association and Correlations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</a:rPr>
              <a:t>Association and Correlations</a:t>
            </a:r>
          </a:p>
          <a:p>
            <a:r>
              <a:rPr lang="en-US" altLang="zh-CN" sz="2000" b="1" dirty="0"/>
              <a:t>Efficient and Scalable Frequent Itemset Mining Methods</a:t>
            </a:r>
          </a:p>
          <a:p>
            <a:r>
              <a:rPr lang="en-US" altLang="zh-CN" sz="2000" b="1" dirty="0"/>
              <a:t>Mining Various Kinds of Association Rules</a:t>
            </a:r>
          </a:p>
          <a:p>
            <a:r>
              <a:rPr lang="en-US" altLang="zh-CN" sz="2000" b="1" dirty="0"/>
              <a:t>From Association Mining to Correlation Analysis</a:t>
            </a:r>
          </a:p>
          <a:p>
            <a:r>
              <a:rPr lang="en-US" altLang="zh-CN" sz="2000" b="1" dirty="0"/>
              <a:t>Constraint-based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Market-Basket Problem(1)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 large set of </a:t>
            </a:r>
            <a:r>
              <a:rPr lang="en-US" altLang="zh-CN" sz="2000" b="1" i="1" dirty="0">
                <a:solidFill>
                  <a:srgbClr val="0432FF"/>
                </a:solidFill>
              </a:rPr>
              <a:t>items</a:t>
            </a:r>
            <a:r>
              <a:rPr lang="en-US" altLang="zh-CN" sz="2000" b="1" dirty="0"/>
              <a:t>, e.g., things sold in a supermarket.</a:t>
            </a:r>
          </a:p>
          <a:p>
            <a:r>
              <a:rPr lang="en-US" altLang="zh-CN" sz="2000" b="1" dirty="0"/>
              <a:t>A large set of </a:t>
            </a:r>
            <a:r>
              <a:rPr lang="en-US" altLang="zh-CN" sz="2000" b="1" i="1" dirty="0">
                <a:solidFill>
                  <a:srgbClr val="0432FF"/>
                </a:solidFill>
              </a:rPr>
              <a:t>baskets</a:t>
            </a:r>
            <a:r>
              <a:rPr lang="en-US" altLang="zh-CN" sz="2000" b="1" dirty="0"/>
              <a:t>, each of which is a small set of the items, e.g., the things one customer buys on one day.</a:t>
            </a:r>
          </a:p>
          <a:p>
            <a:r>
              <a:rPr lang="en-US" altLang="zh-CN" sz="2000" b="1" dirty="0"/>
              <a:t>Simplest question: find sets of items that appear “frequently” in the baskets.</a:t>
            </a:r>
          </a:p>
          <a:p>
            <a:r>
              <a:rPr lang="en-US" altLang="zh-CN" sz="2000" b="1" i="1" dirty="0">
                <a:solidFill>
                  <a:srgbClr val="0432FF"/>
                </a:solidFill>
              </a:rPr>
              <a:t>Support</a:t>
            </a:r>
            <a:r>
              <a:rPr lang="en-US" altLang="zh-CN" sz="2000" b="1" dirty="0">
                <a:solidFill>
                  <a:srgbClr val="0432FF"/>
                </a:solidFill>
              </a:rPr>
              <a:t> </a:t>
            </a:r>
            <a:r>
              <a:rPr lang="en-US" altLang="zh-CN" sz="2000" b="1" dirty="0"/>
              <a:t> for itemset </a:t>
            </a:r>
            <a:r>
              <a:rPr lang="en-US" altLang="zh-CN" sz="2000" b="1" i="1" dirty="0"/>
              <a:t>I  </a:t>
            </a:r>
            <a:r>
              <a:rPr lang="en-US" altLang="zh-CN" sz="2000" b="1" dirty="0"/>
              <a:t>= the number of baskets containing all items in 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. </a:t>
            </a:r>
          </a:p>
          <a:p>
            <a:r>
              <a:rPr lang="en-US" altLang="zh-CN" sz="2000" b="1" dirty="0"/>
              <a:t>Given a support </a:t>
            </a:r>
            <a:r>
              <a:rPr lang="en-US" altLang="zh-CN" sz="2000" b="1" i="1" dirty="0">
                <a:solidFill>
                  <a:srgbClr val="0432FF"/>
                </a:solidFill>
              </a:rPr>
              <a:t>threshold</a:t>
            </a:r>
            <a:r>
              <a:rPr lang="en-US" altLang="zh-CN" sz="2000" b="1" dirty="0">
                <a:solidFill>
                  <a:schemeClr val="folHlink"/>
                </a:solidFill>
              </a:rPr>
              <a:t>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, sets of items that appear in </a:t>
            </a:r>
            <a:r>
              <a:rPr lang="en-US" altLang="zh-CN" sz="2000" b="1" u="sng" dirty="0"/>
              <a:t>&gt;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 baskets are called </a:t>
            </a:r>
            <a:r>
              <a:rPr lang="en-US" altLang="zh-CN" sz="2000" b="1" i="1" dirty="0">
                <a:solidFill>
                  <a:srgbClr val="0432FF"/>
                </a:solidFill>
              </a:rPr>
              <a:t>frequent </a:t>
            </a:r>
            <a:r>
              <a:rPr lang="en-US" altLang="zh-CN" sz="2000" b="1" i="1" dirty="0" err="1">
                <a:solidFill>
                  <a:srgbClr val="0432FF"/>
                </a:solidFill>
              </a:rPr>
              <a:t>itemsets</a:t>
            </a:r>
            <a:r>
              <a:rPr lang="en-US" altLang="zh-C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74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Market-Basket Problem(2)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Items={milk, coke, </a:t>
            </a:r>
            <a:r>
              <a:rPr lang="en-US" altLang="zh-CN" sz="2000" b="1" dirty="0" err="1"/>
              <a:t>pepsi</a:t>
            </a:r>
            <a:r>
              <a:rPr lang="en-US" altLang="zh-CN" sz="2000" b="1" dirty="0"/>
              <a:t>, beer, juice}.</a:t>
            </a:r>
          </a:p>
          <a:p>
            <a:r>
              <a:rPr lang="en-US" altLang="zh-CN" sz="2000" b="1" dirty="0"/>
              <a:t>Support = 3 baskets.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	B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 = {m, c, b}	     	B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 = {m, p, j}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	B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 = {m, b}	           	B</a:t>
            </a:r>
            <a:r>
              <a:rPr lang="en-US" altLang="zh-CN" sz="1800" b="1" baseline="-25000" dirty="0"/>
              <a:t>4</a:t>
            </a:r>
            <a:r>
              <a:rPr lang="en-US" altLang="zh-CN" sz="1800" b="1" dirty="0"/>
              <a:t> = {c, j}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	B</a:t>
            </a:r>
            <a:r>
              <a:rPr lang="en-US" altLang="zh-CN" sz="1800" b="1" baseline="-25000" dirty="0"/>
              <a:t>5</a:t>
            </a:r>
            <a:r>
              <a:rPr lang="en-US" altLang="zh-CN" sz="1800" b="1" dirty="0"/>
              <a:t> = {m, p, b}	     	B</a:t>
            </a:r>
            <a:r>
              <a:rPr lang="en-US" altLang="zh-CN" sz="1800" b="1" baseline="-25000" dirty="0"/>
              <a:t>6</a:t>
            </a:r>
            <a:r>
              <a:rPr lang="en-US" altLang="zh-CN" sz="1800" b="1" dirty="0"/>
              <a:t> = {m, c, b, j}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	B</a:t>
            </a:r>
            <a:r>
              <a:rPr lang="en-US" altLang="zh-CN" sz="1800" b="1" baseline="-25000" dirty="0"/>
              <a:t>7</a:t>
            </a:r>
            <a:r>
              <a:rPr lang="en-US" altLang="zh-CN" sz="1800" b="1" dirty="0"/>
              <a:t> = {c, b, j}	    	B</a:t>
            </a:r>
            <a:r>
              <a:rPr lang="en-US" altLang="zh-CN" sz="1800" b="1" baseline="-25000" dirty="0"/>
              <a:t>8</a:t>
            </a:r>
            <a:r>
              <a:rPr lang="en-US" altLang="zh-CN" sz="1800" b="1" dirty="0"/>
              <a:t> = {b, c}</a:t>
            </a:r>
          </a:p>
          <a:p>
            <a:r>
              <a:rPr lang="en-US" altLang="zh-CN" sz="2000" b="1" dirty="0"/>
              <a:t>Frequent </a:t>
            </a:r>
            <a:r>
              <a:rPr lang="en-US" altLang="zh-CN" sz="2000" b="1" dirty="0" err="1"/>
              <a:t>itemsets</a:t>
            </a:r>
            <a:r>
              <a:rPr lang="en-US" altLang="zh-CN" sz="2000" b="1" dirty="0"/>
              <a:t>: {m}, {c}, {b}, {j}, {m, b}, {c, b}, {j, c}.</a:t>
            </a:r>
          </a:p>
        </p:txBody>
      </p:sp>
    </p:spTree>
    <p:extLst>
      <p:ext uri="{BB962C8B-B14F-4D97-AF65-F5344CB8AC3E}">
        <p14:creationId xmlns:p14="http://schemas.microsoft.com/office/powerpoint/2010/main" val="3333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Potential Applications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</a:rPr>
              <a:t>Real market baskets</a:t>
            </a:r>
            <a:r>
              <a:rPr lang="en-US" altLang="zh-CN" sz="2000" b="1" dirty="0"/>
              <a:t>: chain stores keep terabytes of information about what customers buy together.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/>
              <a:t>Tells how typical customers navigate stores, lets them position tempting items.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/>
              <a:t>Suggests tie-in “tricks,” e.g., run sale on beer and raise the price of diapers.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/>
              <a:t>Basket data analysis, cross-marketing, catalog design, sale campaign analysis</a:t>
            </a:r>
          </a:p>
        </p:txBody>
      </p:sp>
    </p:spTree>
    <p:extLst>
      <p:ext uri="{BB962C8B-B14F-4D97-AF65-F5344CB8AC3E}">
        <p14:creationId xmlns:p14="http://schemas.microsoft.com/office/powerpoint/2010/main" val="41059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Potential Applications 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“</a:t>
            </a:r>
            <a:r>
              <a:rPr lang="en-US" altLang="zh-CN" sz="2000" b="1" dirty="0"/>
              <a:t>Baskets” = reviews; “items” = words in those crawled information from Internet.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Let us find review hotspots that appear together frequently, i.e., </a:t>
            </a:r>
            <a:r>
              <a:rPr lang="en-US" altLang="zh-CN" sz="1800" b="1" i="1" dirty="0"/>
              <a:t>review sentiment analysis</a:t>
            </a:r>
            <a:r>
              <a:rPr lang="en-US" altLang="zh-CN" sz="1800" b="1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b="1" dirty="0"/>
              <a:t>“Baskets” = credit card bills, “items” = transactions in these business bank database.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Items that appear together too often could represent customers’ consumption patterns, i.e. consumer behavior analysis.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“</a:t>
            </a:r>
            <a:r>
              <a:rPr lang="en-US" altLang="zh-CN" sz="2000" b="1" dirty="0"/>
              <a:t>Baskets” = Web pages; “items” = browsed pages.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Items that appear together too often could represent net citizens’ browsing </a:t>
            </a:r>
            <a:r>
              <a:rPr lang="en-US" altLang="zh-CN" sz="1800" b="1" dirty="0"/>
              <a:t>patterns, i.e. </a:t>
            </a:r>
            <a:r>
              <a:rPr lang="en-US" altLang="zh-CN" sz="1800" b="1" i="1" dirty="0"/>
              <a:t>Internet Behavior Analysis</a:t>
            </a:r>
            <a:r>
              <a:rPr lang="en-US" altLang="zh-CN" sz="1800" b="1" dirty="0"/>
              <a:t>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7063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Important Hints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“</a:t>
            </a:r>
            <a:r>
              <a:rPr lang="en-US" altLang="zh-CN" sz="2000" b="1" dirty="0"/>
              <a:t>Market Baskets” is an abstraction that models any many-many relationship between two concepts: “items” and “baskets.”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Items need not be “contained” in baskets.</a:t>
            </a:r>
          </a:p>
          <a:p>
            <a:r>
              <a:rPr lang="en-US" altLang="zh-CN" sz="2000" b="1" dirty="0"/>
              <a:t>The only difference is that we count co-occurrences of items related to a basket, not vice-versa.</a:t>
            </a:r>
          </a:p>
          <a:p>
            <a:r>
              <a:rPr lang="en-US" altLang="zh-CN" sz="2000" b="1" dirty="0"/>
              <a:t>Scale of Problem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err="1"/>
              <a:t>WalMart</a:t>
            </a:r>
            <a:r>
              <a:rPr lang="en-US" altLang="zh-CN" sz="1800" b="1" dirty="0"/>
              <a:t> sells 100,000 items and can store billions of baskets.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The Web has  over 100,000,000 words and billions of pages.</a:t>
            </a:r>
          </a:p>
        </p:txBody>
      </p:sp>
    </p:spTree>
    <p:extLst>
      <p:ext uri="{BB962C8B-B14F-4D97-AF65-F5344CB8AC3E}">
        <p14:creationId xmlns:p14="http://schemas.microsoft.com/office/powerpoint/2010/main" val="276384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Frequent Pattern Analysis?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</a:rPr>
              <a:t>Frequent pattern</a:t>
            </a:r>
            <a:r>
              <a:rPr lang="en-US" altLang="zh-CN" sz="2000" b="1" dirty="0"/>
              <a:t>: a pattern (a set of items, subsequences, substructures, etc.) that occurs frequently in a data set </a:t>
            </a:r>
          </a:p>
          <a:p>
            <a:pPr>
              <a:buSzPct val="80000"/>
            </a:pPr>
            <a:r>
              <a:rPr lang="en-US" altLang="zh-CN" sz="2000" b="1" dirty="0"/>
              <a:t>First proposed by Agrawal, </a:t>
            </a:r>
            <a:r>
              <a:rPr lang="en-US" altLang="zh-CN" sz="2000" b="1" dirty="0" err="1"/>
              <a:t>Imielinski</a:t>
            </a:r>
            <a:r>
              <a:rPr lang="en-US" altLang="zh-CN" sz="2000" b="1" dirty="0"/>
              <a:t>, and Swami [AIS93] in the context of </a:t>
            </a:r>
            <a:r>
              <a:rPr lang="en-US" altLang="zh-CN" sz="2000" b="1" dirty="0">
                <a:solidFill>
                  <a:schemeClr val="hlink"/>
                </a:solidFill>
              </a:rPr>
              <a:t>frequent </a:t>
            </a:r>
            <a:r>
              <a:rPr lang="en-US" altLang="zh-CN" sz="2000" b="1" dirty="0" err="1">
                <a:solidFill>
                  <a:schemeClr val="hlink"/>
                </a:solidFill>
              </a:rPr>
              <a:t>itemsets</a:t>
            </a:r>
            <a:r>
              <a:rPr lang="en-US" altLang="zh-CN" sz="2000" b="1" dirty="0"/>
              <a:t> and </a:t>
            </a:r>
            <a:r>
              <a:rPr lang="en-US" altLang="zh-CN" sz="2000" b="1" dirty="0">
                <a:solidFill>
                  <a:schemeClr val="hlink"/>
                </a:solidFill>
              </a:rPr>
              <a:t>association rule mining</a:t>
            </a:r>
          </a:p>
          <a:p>
            <a:r>
              <a:rPr lang="en-US" altLang="zh-CN" sz="2000" b="1" dirty="0"/>
              <a:t>Discloses an intrinsic and important property of data sets</a:t>
            </a:r>
          </a:p>
          <a:p>
            <a:r>
              <a:rPr lang="en-US" altLang="zh-CN" sz="2000" b="1" dirty="0"/>
              <a:t>Forms the foundation for many essential data mining tasks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Association, correlation, and causality analysis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Sequential, structural (e.g., sub-graph) patterns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Pattern analysis in spatiotemporal, multimedia, time-series, and stream data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Classification: associative classification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Cluster analysis: frequent pattern-based clustering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Data warehousing: iceberg cube and cube-gradient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Semantic data compression: fascicles(</a:t>
            </a:r>
            <a:r>
              <a:rPr lang="zh-CN" altLang="en-US" sz="1800" b="1" dirty="0"/>
              <a:t>成簇</a:t>
            </a:r>
            <a:r>
              <a:rPr lang="en-US" altLang="zh-CN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38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Frequent Patterns and Association Rules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Itemset X = {x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…, 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k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Find all the rules </a:t>
            </a:r>
            <a:r>
              <a:rPr lang="en-US" altLang="zh-CN" sz="2000" b="1" i="1" dirty="0"/>
              <a:t>X </a:t>
            </a:r>
            <a:r>
              <a:rPr lang="en-US" altLang="zh-CN" sz="2000" b="1" dirty="0">
                <a:sym typeface="Wingdings" panose="05000000000000000000" pitchFamily="2" charset="2"/>
              </a:rPr>
              <a:t> </a:t>
            </a:r>
            <a:r>
              <a:rPr lang="en-US" altLang="zh-CN" sz="2000" b="1" i="1" dirty="0">
                <a:sym typeface="Wingdings" panose="05000000000000000000" pitchFamily="2" charset="2"/>
              </a:rPr>
              <a:t>Y</a:t>
            </a:r>
            <a:r>
              <a:rPr lang="en-US" altLang="zh-CN" sz="2000" b="1" i="1" dirty="0"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with minimum support and confidence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zh-CN" sz="1800" b="1" dirty="0">
                <a:sym typeface="Symbol" panose="05050102010706020507" pitchFamily="18" charset="2"/>
              </a:rPr>
              <a:t>, </a:t>
            </a:r>
            <a:r>
              <a:rPr lang="en-US" altLang="zh-CN" sz="1800" b="1" i="1" dirty="0">
                <a:sym typeface="Symbol" panose="05050102010706020507" pitchFamily="18" charset="2"/>
              </a:rPr>
              <a:t>s</a:t>
            </a:r>
            <a:r>
              <a:rPr lang="en-US" altLang="zh-CN" sz="1800" b="1" dirty="0">
                <a:sym typeface="Symbol" panose="05050102010706020507" pitchFamily="18" charset="2"/>
              </a:rPr>
              <a:t>, probability that a transaction contains X  Y</a:t>
            </a:r>
          </a:p>
          <a:p>
            <a:pPr marL="457165" lvl="1" indent="0">
              <a:lnSpc>
                <a:spcPct val="150000"/>
              </a:lnSpc>
              <a:buNone/>
            </a:pPr>
            <a:endParaRPr lang="en-US" altLang="zh-CN" sz="1800" b="1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zh-CN" sz="1800" b="1" dirty="0">
                <a:sym typeface="Symbol" panose="05050102010706020507" pitchFamily="18" charset="2"/>
              </a:rPr>
              <a:t>, </a:t>
            </a:r>
            <a:r>
              <a:rPr lang="en-US" altLang="zh-CN" sz="1800" b="1" i="1" dirty="0">
                <a:sym typeface="Symbol" panose="05050102010706020507" pitchFamily="18" charset="2"/>
              </a:rPr>
              <a:t>c,</a:t>
            </a:r>
            <a:r>
              <a:rPr lang="en-US" altLang="zh-CN" sz="1800" b="1" dirty="0">
                <a:sym typeface="Symbol" panose="05050102010706020507" pitchFamily="18" charset="2"/>
              </a:rPr>
              <a:t> conditional probability that a transaction having X also contains </a:t>
            </a:r>
            <a:r>
              <a:rPr lang="en-US" altLang="zh-CN" sz="1800" b="1" i="1" dirty="0">
                <a:sym typeface="Symbol" panose="05050102010706020507" pitchFamily="18" charset="2"/>
              </a:rPr>
              <a:t>Y</a:t>
            </a:r>
          </a:p>
        </p:txBody>
      </p:sp>
      <p:graphicFrame>
        <p:nvGraphicFramePr>
          <p:cNvPr id="4" name="Object 37">
            <a:extLst>
              <a:ext uri="{FF2B5EF4-FFF2-40B4-BE49-F238E27FC236}">
                <a16:creationId xmlns:a16="http://schemas.microsoft.com/office/drawing/2014/main" id="{28A7D76D-EB02-41C6-880F-A38681851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544845"/>
              </p:ext>
            </p:extLst>
          </p:nvPr>
        </p:nvGraphicFramePr>
        <p:xfrm>
          <a:off x="4019764" y="2946293"/>
          <a:ext cx="1728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1193800" imgH="393700" progId="Equation.3">
                  <p:embed/>
                </p:oleObj>
              </mc:Choice>
              <mc:Fallback>
                <p:oleObj name="公式" r:id="rId3" imgW="1193800" imgH="393700" progId="Equation.3">
                  <p:embed/>
                  <p:pic>
                    <p:nvPicPr>
                      <p:cNvPr id="13316" name="Object 37">
                        <a:extLst>
                          <a:ext uri="{FF2B5EF4-FFF2-40B4-BE49-F238E27FC236}">
                            <a16:creationId xmlns:a16="http://schemas.microsoft.com/office/drawing/2014/main" id="{F85B73D2-F3DF-4D88-BB33-E5462E401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764" y="2946293"/>
                        <a:ext cx="17287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>
            <a:extLst>
              <a:ext uri="{FF2B5EF4-FFF2-40B4-BE49-F238E27FC236}">
                <a16:creationId xmlns:a16="http://schemas.microsoft.com/office/drawing/2014/main" id="{2759E97B-01B7-40E8-97FF-6653156F7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82289"/>
              </p:ext>
            </p:extLst>
          </p:nvPr>
        </p:nvGraphicFramePr>
        <p:xfrm>
          <a:off x="4019765" y="3860809"/>
          <a:ext cx="1728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1193800" imgH="393700" progId="Equation.3">
                  <p:embed/>
                </p:oleObj>
              </mc:Choice>
              <mc:Fallback>
                <p:oleObj name="公式" r:id="rId5" imgW="1193800" imgH="393700" progId="Equation.3">
                  <p:embed/>
                  <p:pic>
                    <p:nvPicPr>
                      <p:cNvPr id="13317" name="Object 38">
                        <a:extLst>
                          <a:ext uri="{FF2B5EF4-FFF2-40B4-BE49-F238E27FC236}">
                            <a16:creationId xmlns:a16="http://schemas.microsoft.com/office/drawing/2014/main" id="{16C0123C-AF75-4E62-9AD4-D642405C9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765" y="3860809"/>
                        <a:ext cx="17287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324982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78953</TotalTime>
  <Words>815</Words>
  <Application>Microsoft Office PowerPoint</Application>
  <PresentationFormat>宽屏</PresentationFormat>
  <Paragraphs>95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新細明體</vt:lpstr>
      <vt:lpstr>方正粗黑宋简体</vt:lpstr>
      <vt:lpstr>宋体</vt:lpstr>
      <vt:lpstr>Microsoft YaHei</vt:lpstr>
      <vt:lpstr>Arial</vt:lpstr>
      <vt:lpstr>Arial Narrow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公式</vt:lpstr>
      <vt:lpstr>Mining Association Rules ——Association and Correlations—— </vt:lpstr>
      <vt:lpstr>Association and Correlations</vt:lpstr>
      <vt:lpstr>Market-Basket Problem(1)</vt:lpstr>
      <vt:lpstr>Market-Basket Problem(2)</vt:lpstr>
      <vt:lpstr>Potential Applications (1)</vt:lpstr>
      <vt:lpstr>Potential Applications (2)</vt:lpstr>
      <vt:lpstr>Important Hints</vt:lpstr>
      <vt:lpstr>What Is Frequent Pattern Analysis?</vt:lpstr>
      <vt:lpstr>Frequent Patterns and Association Rules (1)</vt:lpstr>
      <vt:lpstr>Frequent Patterns and Association Rules (2)</vt:lpstr>
      <vt:lpstr>Closed Patterns and Max-Patterns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6107</cp:revision>
  <cp:lastPrinted>2019-04-19T01:46:34Z</cp:lastPrinted>
  <dcterms:created xsi:type="dcterms:W3CDTF">2013-09-16T02:46:25Z</dcterms:created>
  <dcterms:modified xsi:type="dcterms:W3CDTF">2022-04-02T02:28:46Z</dcterms:modified>
</cp:coreProperties>
</file>