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8"/>
  </p:notesMasterIdLst>
  <p:handoutMasterIdLst>
    <p:handoutMasterId r:id="rId29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2" r:id="rId9"/>
    <p:sldId id="983" r:id="rId10"/>
    <p:sldId id="992" r:id="rId11"/>
    <p:sldId id="993" r:id="rId12"/>
    <p:sldId id="994" r:id="rId13"/>
    <p:sldId id="995" r:id="rId14"/>
    <p:sldId id="997" r:id="rId15"/>
    <p:sldId id="998" r:id="rId16"/>
    <p:sldId id="999" r:id="rId17"/>
    <p:sldId id="1000" r:id="rId18"/>
    <p:sldId id="1004" r:id="rId19"/>
    <p:sldId id="1003" r:id="rId20"/>
    <p:sldId id="1007" r:id="rId21"/>
    <p:sldId id="1008" r:id="rId22"/>
    <p:sldId id="1009" r:id="rId23"/>
    <p:sldId id="1017" r:id="rId24"/>
    <p:sldId id="1013" r:id="rId25"/>
    <p:sldId id="1016" r:id="rId26"/>
    <p:sldId id="804" r:id="rId27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2"/>
            <p14:sldId id="983"/>
            <p14:sldId id="992"/>
            <p14:sldId id="993"/>
            <p14:sldId id="994"/>
            <p14:sldId id="995"/>
            <p14:sldId id="997"/>
            <p14:sldId id="998"/>
            <p14:sldId id="999"/>
            <p14:sldId id="1000"/>
            <p14:sldId id="1004"/>
            <p14:sldId id="1003"/>
            <p14:sldId id="1007"/>
            <p14:sldId id="1008"/>
            <p14:sldId id="1009"/>
            <p14:sldId id="1017"/>
            <p14:sldId id="1013"/>
            <p14:sldId id="101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504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728186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Mining Association Rules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2200" dirty="0" smtClean="0"/>
              <a:t>——</a:t>
            </a:r>
            <a:r>
              <a:rPr lang="en-US" altLang="zh-CN" sz="2200" dirty="0" smtClean="0">
                <a:ea typeface="宋体" panose="02010600030101010101" pitchFamily="2" charset="-122"/>
              </a:rPr>
              <a:t>Efficient </a:t>
            </a:r>
            <a:r>
              <a:rPr lang="en-US" altLang="zh-CN" sz="2200" dirty="0">
                <a:ea typeface="宋体" panose="02010600030101010101" pitchFamily="2" charset="-122"/>
              </a:rPr>
              <a:t>and scalable frequent itemset mining </a:t>
            </a:r>
            <a:r>
              <a:rPr lang="en-US" altLang="zh-CN" sz="2200" dirty="0" smtClean="0">
                <a:ea typeface="宋体" panose="02010600030101010101" pitchFamily="2" charset="-122"/>
              </a:rPr>
              <a:t>methods——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Bottleneck of Frequent-pattern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Multiple database scans are </a:t>
            </a:r>
            <a:r>
              <a:rPr lang="en-US" altLang="zh-CN" sz="2000" b="1" dirty="0">
                <a:solidFill>
                  <a:schemeClr val="hlink"/>
                </a:solidFill>
              </a:rPr>
              <a:t>costly</a:t>
            </a:r>
          </a:p>
          <a:p>
            <a:r>
              <a:rPr lang="en-US" altLang="zh-CN" sz="2000" b="1" dirty="0"/>
              <a:t>Mining long patterns needs many passes of scanning and generates lots of candidates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To find frequent itemset 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1</a:t>
            </a:r>
            <a:r>
              <a:rPr lang="en-US" altLang="zh-CN" sz="1800" b="1" i="1" dirty="0"/>
              <a:t>i</a:t>
            </a:r>
            <a:r>
              <a:rPr lang="en-US" altLang="zh-CN" sz="1800" b="1" i="1" baseline="-25000" dirty="0"/>
              <a:t>2</a:t>
            </a:r>
            <a:r>
              <a:rPr lang="en-US" altLang="zh-CN" sz="1800" b="1" i="1" dirty="0"/>
              <a:t>…i</a:t>
            </a:r>
            <a:r>
              <a:rPr lang="en-US" altLang="zh-CN" sz="1800" b="1" i="1" baseline="-25000" dirty="0"/>
              <a:t>100</a:t>
            </a:r>
            <a:endParaRPr lang="en-US" altLang="zh-CN" sz="1800" b="1" i="1" dirty="0"/>
          </a:p>
          <a:p>
            <a:pPr lvl="2">
              <a:lnSpc>
                <a:spcPct val="150000"/>
              </a:lnSpc>
            </a:pPr>
            <a:r>
              <a:rPr lang="en-US" altLang="zh-CN" b="1" dirty="0"/>
              <a:t># of scans: </a:t>
            </a:r>
            <a:r>
              <a:rPr lang="en-US" altLang="zh-CN" b="1" dirty="0">
                <a:solidFill>
                  <a:schemeClr val="hlink"/>
                </a:solidFill>
              </a:rPr>
              <a:t>100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# of Candidates: (</a:t>
            </a:r>
            <a:r>
              <a:rPr lang="en-US" altLang="zh-CN" b="1" baseline="-25000" dirty="0"/>
              <a:t>100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) + (</a:t>
            </a:r>
            <a:r>
              <a:rPr lang="en-US" altLang="zh-CN" b="1" baseline="-25000" dirty="0"/>
              <a:t>100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 + … + (</a:t>
            </a:r>
            <a:r>
              <a:rPr lang="en-US" altLang="zh-CN" b="1" baseline="-25000" dirty="0"/>
              <a:t>1</a:t>
            </a:r>
            <a:r>
              <a:rPr lang="en-US" altLang="zh-CN" b="1" baseline="30000" dirty="0"/>
              <a:t>1</a:t>
            </a:r>
            <a:r>
              <a:rPr lang="en-US" altLang="zh-CN" b="1" baseline="-25000" dirty="0"/>
              <a:t>0</a:t>
            </a:r>
            <a:r>
              <a:rPr lang="en-US" altLang="zh-CN" b="1" baseline="30000" dirty="0"/>
              <a:t>0</a:t>
            </a:r>
            <a:r>
              <a:rPr lang="en-US" altLang="zh-CN" b="1" baseline="-25000" dirty="0"/>
              <a:t>0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) = 2</a:t>
            </a:r>
            <a:r>
              <a:rPr lang="en-US" altLang="zh-CN" b="1" baseline="30000" dirty="0"/>
              <a:t>100</a:t>
            </a:r>
            <a:r>
              <a:rPr lang="en-US" altLang="zh-CN" b="1" dirty="0"/>
              <a:t>-1 = </a:t>
            </a:r>
            <a:r>
              <a:rPr lang="en-US" altLang="zh-CN" b="1" dirty="0">
                <a:solidFill>
                  <a:schemeClr val="hlink"/>
                </a:solidFill>
              </a:rPr>
              <a:t>1.27*10</a:t>
            </a:r>
            <a:r>
              <a:rPr lang="en-US" altLang="zh-CN" b="1" baseline="30000" dirty="0">
                <a:solidFill>
                  <a:schemeClr val="hlink"/>
                </a:solidFill>
              </a:rPr>
              <a:t>30 </a:t>
            </a:r>
            <a:r>
              <a:rPr lang="en-US" altLang="zh-CN" b="1" dirty="0">
                <a:solidFill>
                  <a:schemeClr val="hlink"/>
                </a:solidFill>
              </a:rPr>
              <a:t>!</a:t>
            </a:r>
          </a:p>
          <a:p>
            <a:r>
              <a:rPr lang="en-US" altLang="zh-CN" sz="2000" b="1" dirty="0"/>
              <a:t>Bottleneck: candidate-generation-and-test</a:t>
            </a:r>
          </a:p>
          <a:p>
            <a:r>
              <a:rPr lang="en-US" altLang="zh-CN" sz="2000" b="1" dirty="0"/>
              <a:t>Can we avoid candidate generation?</a:t>
            </a:r>
          </a:p>
        </p:txBody>
      </p:sp>
    </p:spTree>
    <p:extLst>
      <p:ext uri="{BB962C8B-B14F-4D97-AF65-F5344CB8AC3E}">
        <p14:creationId xmlns:p14="http://schemas.microsoft.com/office/powerpoint/2010/main" val="37082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Mining Frequent Patterns Without Candidate Generation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Grow long patterns from short ones using local frequent items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“</a:t>
            </a:r>
            <a:r>
              <a:rPr lang="en-US" altLang="zh-CN" sz="1800" b="1" dirty="0" err="1"/>
              <a:t>abc</a:t>
            </a:r>
            <a:r>
              <a:rPr lang="en-US" altLang="zh-CN" sz="1800" b="1" dirty="0"/>
              <a:t>” is a frequent pattern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Get all transactions having “</a:t>
            </a:r>
            <a:r>
              <a:rPr lang="en-US" altLang="zh-CN" sz="1800" b="1" dirty="0" err="1"/>
              <a:t>abc</a:t>
            </a:r>
            <a:r>
              <a:rPr lang="en-US" altLang="zh-CN" sz="1800" b="1" dirty="0"/>
              <a:t>”: </a:t>
            </a:r>
            <a:r>
              <a:rPr lang="en-US" altLang="zh-CN" sz="1800" b="1" dirty="0" err="1"/>
              <a:t>DB|abc</a:t>
            </a:r>
            <a:endParaRPr lang="en-US" altLang="zh-CN" sz="1800" b="1" dirty="0"/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“d” is a local frequent item in </a:t>
            </a:r>
            <a:r>
              <a:rPr lang="en-US" altLang="zh-CN" sz="1800" b="1" dirty="0" err="1"/>
              <a:t>DB|abc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ym typeface="Wingdings" panose="05000000000000000000" pitchFamily="2" charset="2"/>
              </a:rPr>
              <a:t> </a:t>
            </a:r>
            <a:r>
              <a:rPr lang="en-US" altLang="zh-CN" sz="1800" b="1" dirty="0" err="1">
                <a:sym typeface="Wingdings" panose="05000000000000000000" pitchFamily="2" charset="2"/>
              </a:rPr>
              <a:t>abcd</a:t>
            </a:r>
            <a:r>
              <a:rPr lang="en-US" altLang="zh-CN" sz="1800" b="1" dirty="0">
                <a:sym typeface="Wingdings" panose="05000000000000000000" pitchFamily="2" charset="2"/>
              </a:rPr>
              <a:t> is a frequent pattern</a:t>
            </a:r>
            <a:endParaRPr lang="en-US" altLang="zh-CN" sz="1800" b="1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Construct FP-tree from a Transaction Database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0" y="1315071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60F4D-9C43-43FD-829A-55009CDF531C}"/>
              </a:ext>
            </a:extLst>
          </p:cNvPr>
          <p:cNvSpPr txBox="1">
            <a:spLocks noChangeArrowheads="1"/>
          </p:cNvSpPr>
          <p:nvPr/>
        </p:nvSpPr>
        <p:spPr>
          <a:xfrm>
            <a:off x="645886" y="3306235"/>
            <a:ext cx="4859783" cy="230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874" indent="-342874" algn="l" defTabSz="914332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 sz="2000" b="1" dirty="0"/>
              <a:t>Scan DB once, find frequent 1-itemset (single item pattern)</a:t>
            </a:r>
          </a:p>
          <a:p>
            <a:pPr marL="342900" indent="-342900"/>
            <a:r>
              <a:rPr lang="en-US" altLang="zh-CN" sz="2000" b="1" dirty="0"/>
              <a:t>Sort frequent items in frequency descending order, f-list</a:t>
            </a:r>
          </a:p>
          <a:p>
            <a:pPr marL="342900" indent="-342900"/>
            <a:r>
              <a:rPr lang="en-US" altLang="zh-CN" sz="2000" b="1" dirty="0"/>
              <a:t>Scan DB again, construct FP-tree</a:t>
            </a:r>
            <a:endParaRPr lang="en-US" altLang="zh-CN" sz="2000" b="1" i="1" dirty="0">
              <a:solidFill>
                <a:schemeClr val="tx2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99CB1CC-E43F-4827-B9E1-D594E15B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994" y="197608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 err="1">
                <a:latin typeface="Times New Roman" panose="02020603050405020304" pitchFamily="18" charset="0"/>
              </a:rPr>
              <a:t>min_support</a:t>
            </a:r>
            <a:r>
              <a:rPr lang="en-US" altLang="zh-CN" sz="2000" i="1" dirty="0">
                <a:latin typeface="Times New Roman" panose="02020603050405020304" pitchFamily="18" charset="0"/>
              </a:rPr>
              <a:t> = 3</a:t>
            </a:r>
            <a:endParaRPr lang="en-US" altLang="zh-CN" sz="2400" u="sng" dirty="0"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F8853-6A74-4496-86E7-D45B9789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196" y="1560513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u="sng" dirty="0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100		{</a:t>
            </a:r>
            <a:r>
              <a:rPr lang="en-US" altLang="zh-CN" sz="2000" i="1" dirty="0">
                <a:latin typeface="Times New Roman" panose="02020603050405020304" pitchFamily="18" charset="0"/>
              </a:rPr>
              <a:t>f, a, c, d, g,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</a:rPr>
              <a:t>, m, p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f, c, a, m, p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200		{</a:t>
            </a:r>
            <a:r>
              <a:rPr lang="en-US" altLang="zh-CN" sz="2000" i="1" dirty="0">
                <a:latin typeface="Times New Roman" panose="02020603050405020304" pitchFamily="18" charset="0"/>
              </a:rPr>
              <a:t>a, b, c, f, l, m, o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f, c, a, b, m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300	</a:t>
            </a:r>
            <a:r>
              <a:rPr lang="en-US" altLang="zh-CN" sz="2000" i="1" dirty="0">
                <a:latin typeface="Times New Roman" panose="02020603050405020304" pitchFamily="18" charset="0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b, f, h, j, o, w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f, b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400	</a:t>
            </a:r>
            <a:r>
              <a:rPr lang="en-US" altLang="zh-CN" sz="2000" i="1" dirty="0">
                <a:latin typeface="Times New Roman" panose="02020603050405020304" pitchFamily="18" charset="0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b, c, k, s, p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c, b, p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500</a:t>
            </a:r>
            <a:r>
              <a:rPr lang="en-US" altLang="zh-CN" sz="2000" i="1" dirty="0">
                <a:latin typeface="Times New Roman" panose="02020603050405020304" pitchFamily="18" charset="0"/>
              </a:rPr>
              <a:t>	 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a, f, c, e, l, p, m, n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r>
              <a:rPr lang="en-US" altLang="zh-CN" sz="2000" i="1" dirty="0">
                <a:latin typeface="Times New Roman" panose="02020603050405020304" pitchFamily="18" charset="0"/>
              </a:rPr>
              <a:t>f, c, a, m, p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8AA161-0BB1-41C8-A301-359284B9D3E9}"/>
              </a:ext>
            </a:extLst>
          </p:cNvPr>
          <p:cNvGrpSpPr>
            <a:grpSpLocks/>
          </p:cNvGrpSpPr>
          <p:nvPr/>
        </p:nvGrpSpPr>
        <p:grpSpPr bwMode="auto">
          <a:xfrm>
            <a:off x="5605682" y="2946043"/>
            <a:ext cx="4579937" cy="3624262"/>
            <a:chOff x="2496" y="1772"/>
            <a:chExt cx="2926" cy="2218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40A250C-F68D-403B-8EF5-FE91EF9FF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C98D545-532F-41A7-B878-1DE2967D0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0150818F-CA02-4507-95B0-053FF09CC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77753B7-4C87-44D6-97B7-62ED8A7FA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7AADF0A-73C4-426A-A60F-AACF28FBD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8D2AFC85-9CF4-448A-8CB2-2F80204551E5}"/>
                </a:ext>
              </a:extLst>
            </p:cNvPr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E1C98B2F-C134-4335-8B43-E1D835749DA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B59B3C82-C678-49C9-98DB-308CFA3D0972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C31543DF-871C-48CD-9FE9-05321EB4AAEF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FF98736-DE25-4814-B00E-D1E405373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75D5682E-8797-4937-8353-E8EBCE9F0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21A634D7-AFC4-44D7-870D-CBDA74AFC48B}"/>
                </a:ext>
              </a:extLst>
            </p:cNvPr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280B2926-332E-4891-B9F4-0DD2E185CE75}"/>
                </a:ext>
              </a:extLst>
            </p:cNvPr>
            <p:cNvCxnSpPr>
              <a:cxnSpLocks noChangeShapeType="1"/>
              <a:stCxn id="9" idx="2"/>
              <a:endCxn id="17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21CEB13C-7DDE-4583-B257-4EECC8030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5DEC62C9-4A1A-45C7-87E5-635D4DE45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27D71E8D-81AE-450A-BF60-9ADAB77C1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40D96FCE-D293-4A2B-A5EC-FC70587D5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178F6153-3E27-4033-B018-92A0B271B073}"/>
                </a:ext>
              </a:extLst>
            </p:cNvPr>
            <p:cNvCxnSpPr>
              <a:cxnSpLocks noChangeShapeType="1"/>
              <a:stCxn id="18" idx="2"/>
              <a:endCxn id="21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A794CD3D-CE02-49A5-9A01-6DDC2A9A1D0A}"/>
                </a:ext>
              </a:extLst>
            </p:cNvPr>
            <p:cNvCxnSpPr>
              <a:cxnSpLocks noChangeShapeType="1"/>
              <a:stCxn id="21" idx="2"/>
              <a:endCxn id="23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7F4740CA-6C4A-4C72-AF8B-0CFF1751D84D}"/>
                </a:ext>
              </a:extLst>
            </p:cNvPr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90AEAFBB-D0C0-42AD-B1C4-5151734ADBDA}"/>
                </a:ext>
              </a:extLst>
            </p:cNvPr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FFA22039-42CF-4DCC-A110-7C5955F45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E49E7152-426C-4C8D-AD52-B81FABAB7646}"/>
                </a:ext>
              </a:extLst>
            </p:cNvPr>
            <p:cNvCxnSpPr>
              <a:cxnSpLocks noChangeShapeType="1"/>
              <a:stCxn id="22" idx="2"/>
              <a:endCxn id="29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04059371-4AF5-4CF5-9850-E5915E186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p	3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BC562B-0452-4060-B0F1-DE7A9C5F4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2A9D390-0218-4EBF-A61B-431FD62B4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F29D8FC-9229-4206-9CE4-79BB38C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AFE3684-B582-4B82-AD3D-3AB94D799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51FAA6F-CA2D-40C5-80C7-9D55AFA0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48A61CD-0354-4C76-9457-88C3F539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E4B2900A-DFAF-4B49-B7DC-826E0B9D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0F993F-F2CA-43A7-B71D-44FFDED5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D095FFA-F447-49F4-8406-DA780282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46644B8-81DB-47BF-B6A5-E2B36A2DE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6806016-AF60-43CE-B25C-AC0E5E87F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Text Box 42">
            <a:extLst>
              <a:ext uri="{FF2B5EF4-FFF2-40B4-BE49-F238E27FC236}">
                <a16:creationId xmlns:a16="http://schemas.microsoft.com/office/drawing/2014/main" id="{36D2B2EF-CFA9-49DA-A6EC-1F9F0AF4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207" y="610358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solidFill>
                  <a:schemeClr val="hlink"/>
                </a:solidFill>
              </a:rPr>
              <a:t>F-list</a:t>
            </a:r>
            <a:r>
              <a:rPr lang="en-US" altLang="zh-CN" sz="2400" b="0"/>
              <a:t>=f-c-a-b-m-p</a:t>
            </a:r>
          </a:p>
        </p:txBody>
      </p:sp>
    </p:spTree>
    <p:extLst>
      <p:ext uri="{BB962C8B-B14F-4D97-AF65-F5344CB8AC3E}">
        <p14:creationId xmlns:p14="http://schemas.microsoft.com/office/powerpoint/2010/main" val="7580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Benefits of the FP-tree Structure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Completeness</a:t>
            </a:r>
            <a:r>
              <a:rPr lang="zh-CN" altLang="en-US" sz="2000" b="1" dirty="0"/>
              <a:t>（完备性）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Preserve complete information for frequent pattern mining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Never break a long pattern of any transaction</a:t>
            </a:r>
          </a:p>
          <a:p>
            <a:r>
              <a:rPr lang="en-US" altLang="zh-CN" sz="2000" b="1" dirty="0"/>
              <a:t>Compactness</a:t>
            </a:r>
            <a:r>
              <a:rPr lang="zh-CN" altLang="en-US" sz="2000" b="1" dirty="0"/>
              <a:t>（紧致性）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Reduce irrelevant info—infrequent items are gone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Items in frequency descending order: the more frequently occurring, the more likely to be shared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Never be larger than the original database (not count node-links and the </a:t>
            </a:r>
            <a:r>
              <a:rPr lang="en-US" altLang="zh-CN" sz="1800" b="1" i="1" dirty="0"/>
              <a:t>count</a:t>
            </a:r>
            <a:r>
              <a:rPr lang="en-US" altLang="zh-CN" sz="1800" b="1" dirty="0"/>
              <a:t> field)</a:t>
            </a:r>
            <a:endParaRPr lang="en-US" altLang="zh-CN" sz="1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Partition Patterns and Databases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Frequent patterns can be partitioned into subsets according to f-list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F-list=f-c-a-b-m-p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Patterns containing 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Patterns having m but no 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Patterns having c but no a nor b, m, 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Pattern f</a:t>
            </a:r>
          </a:p>
          <a:p>
            <a:r>
              <a:rPr lang="en-US" altLang="zh-CN" sz="2000" b="1" dirty="0"/>
              <a:t>Completeness and non-</a:t>
            </a:r>
            <a:r>
              <a:rPr lang="en-US" altLang="zh-CN" sz="2000" b="1" dirty="0" err="1"/>
              <a:t>redundency</a:t>
            </a:r>
            <a:endParaRPr lang="en-US" altLang="zh-CN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6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Find Patterns Having P From P-conditional Database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Starting at the frequent item header table in the FP-tree</a:t>
            </a:r>
          </a:p>
          <a:p>
            <a:r>
              <a:rPr lang="en-US" altLang="zh-CN" sz="2000" b="1" dirty="0"/>
              <a:t>Traverse the FP-tree by following the link of each frequent item </a:t>
            </a:r>
            <a:r>
              <a:rPr lang="en-US" altLang="zh-CN" sz="2000" b="1" i="1" dirty="0"/>
              <a:t>p</a:t>
            </a:r>
          </a:p>
          <a:p>
            <a:r>
              <a:rPr lang="en-US" altLang="zh-CN" sz="2000" b="1" dirty="0"/>
              <a:t>Accumulate all of </a:t>
            </a:r>
            <a:r>
              <a:rPr lang="en-US" altLang="zh-CN" sz="2000" b="1" i="1" dirty="0">
                <a:solidFill>
                  <a:schemeClr val="hlink"/>
                </a:solidFill>
              </a:rPr>
              <a:t>transformed prefix paths</a:t>
            </a:r>
            <a:r>
              <a:rPr lang="en-US" altLang="zh-CN" sz="2000" b="1" dirty="0"/>
              <a:t> of item </a:t>
            </a:r>
            <a:r>
              <a:rPr lang="en-US" altLang="zh-CN" sz="2000" b="1" i="1" dirty="0"/>
              <a:t>p </a:t>
            </a:r>
            <a:r>
              <a:rPr lang="en-US" altLang="zh-CN" sz="2000" b="1" dirty="0"/>
              <a:t>to form </a:t>
            </a:r>
            <a:r>
              <a:rPr lang="en-US" altLang="zh-CN" sz="2000" b="1" i="1" dirty="0"/>
              <a:t>p’</a:t>
            </a:r>
            <a:r>
              <a:rPr lang="en-US" altLang="zh-CN" sz="2000" b="1" dirty="0"/>
              <a:t>s conditional pattern base</a:t>
            </a:r>
            <a:endParaRPr lang="en-US" altLang="zh-CN" sz="2000" b="1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00CBC-4567-4E4A-81AD-EA862242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269" y="3615267"/>
            <a:ext cx="3327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Conditional </a:t>
            </a:r>
            <a:r>
              <a:rPr lang="en-US" altLang="zh-CN" sz="2000" dirty="0">
                <a:latin typeface="Times New Roman" panose="02020603050405020304" pitchFamily="18" charset="0"/>
              </a:rPr>
              <a:t>pattern bases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u="sng" dirty="0">
                <a:latin typeface="Times New Roman" panose="02020603050405020304" pitchFamily="18" charset="0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p	fcam:2, cb:1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7DCA18-BF31-42D2-991E-D9C2A3E696F8}"/>
              </a:ext>
            </a:extLst>
          </p:cNvPr>
          <p:cNvGrpSpPr>
            <a:grpSpLocks/>
          </p:cNvGrpSpPr>
          <p:nvPr/>
        </p:nvGrpSpPr>
        <p:grpSpPr bwMode="auto">
          <a:xfrm>
            <a:off x="2015468" y="3072675"/>
            <a:ext cx="4637087" cy="3525837"/>
            <a:chOff x="2496" y="1772"/>
            <a:chExt cx="2921" cy="2226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CF8244E2-B00F-4ED0-A018-36AFC7947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F836A330-CF31-4584-80D9-5BD90B56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BB699B4-B70B-4CAE-8215-4143DCD37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0EF014B-126C-4A28-8FFA-9F3C4D22E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031383C7-E77F-4F74-8C9D-30DC03724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652F31AB-0A7B-4D74-A579-5DE38DEADF3F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6211C86D-58FB-4694-B6DD-05A7ADBAD3B5}"/>
                </a:ext>
              </a:extLst>
            </p:cNvPr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E0442456-D0D0-491D-ADE3-37D7E6C9A82C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ED45E8F7-973F-43DB-95FD-8E8D9456B413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D924540C-AE91-45FD-8B5D-BED5862F6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 dirty="0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BD5769D1-55A7-43F1-B88C-35E7E04C6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 dirty="0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D11EAF12-602F-4590-9AAF-1F77920C2B96}"/>
                </a:ext>
              </a:extLst>
            </p:cNvPr>
            <p:cNvCxnSpPr>
              <a:cxnSpLocks noChangeShapeType="1"/>
              <a:stCxn id="8" idx="2"/>
              <a:endCxn id="17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6DA80B11-EDC6-440C-AB14-D5B4FCB52791}"/>
                </a:ext>
              </a:extLst>
            </p:cNvPr>
            <p:cNvCxnSpPr>
              <a:cxnSpLocks noChangeShapeType="1"/>
              <a:stCxn id="8" idx="2"/>
              <a:endCxn id="16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AD684809-462F-44BC-B0A8-18572FE72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900C1395-6F5A-499F-8347-4D33D3B0C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71D58F-EDE8-4B1F-9722-53ACC70B9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5B0890CD-B9E9-4020-8838-55709DF0F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755B3AE9-99D7-456A-83F0-4D968573B272}"/>
                </a:ext>
              </a:extLst>
            </p:cNvPr>
            <p:cNvCxnSpPr>
              <a:cxnSpLocks noChangeShapeType="1"/>
              <a:stCxn id="17" idx="2"/>
              <a:endCxn id="20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0492C48F-1925-42FF-B3D6-D58ADC2776DF}"/>
                </a:ext>
              </a:extLst>
            </p:cNvPr>
            <p:cNvCxnSpPr>
              <a:cxnSpLocks noChangeShapeType="1"/>
              <a:stCxn id="20" idx="2"/>
              <a:endCxn id="22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70D956DE-DD3C-4087-BC26-BBE241335FF0}"/>
                </a:ext>
              </a:extLst>
            </p:cNvPr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FA983215-7BDE-40EE-92A6-443C5A54751D}"/>
                </a:ext>
              </a:extLst>
            </p:cNvPr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754765A5-DCC8-4C89-AC33-34A1741D4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1B486022-04BE-41AA-8FC5-A5AA6BFDF593}"/>
                </a:ext>
              </a:extLst>
            </p:cNvPr>
            <p:cNvCxnSpPr>
              <a:cxnSpLocks noChangeShapeType="1"/>
              <a:stCxn id="21" idx="2"/>
              <a:endCxn id="28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C2885948-B17F-4774-A586-7113C385C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p	3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EBF657-D0B0-4A56-8A2C-573E7657C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9ABCDA6-22DD-47E3-A25A-29CB3766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A371477-58D9-421F-9B00-B2A5F698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9E013EF-D3D3-48C8-B87C-705AEE200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6728F0E-651A-4572-9B99-C1D6B41E2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5C1C8E3-D29E-42C2-A324-A75691BB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67A7CC27-7949-4E99-9FE3-F70882D79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7F0EE6E-C012-456A-98B3-5A46C687A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620FDFD-00A7-4870-9423-A4C932AE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8A6A7D2-5849-4BD4-A7AE-06CB9CAC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0CEDFB4-3A1B-466E-9001-6643E0E7F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04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From Conditional Pattern-bases to Conditional FP-trees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For each pattern-base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Accumulate the count for each item in the base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Construct the FP-tree for the frequent items of the pattern base</a:t>
            </a:r>
            <a:endParaRPr lang="en-US" altLang="zh-CN" sz="1800" b="1" i="1" dirty="0">
              <a:solidFill>
                <a:schemeClr val="tx2"/>
              </a:solidFill>
            </a:endParaRP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602F9F5F-2979-41C2-A118-1886311B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21" y="3104986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</a:rPr>
              <a:t>m-conditional </a:t>
            </a:r>
            <a:r>
              <a:rPr lang="en-US" altLang="zh-CN" sz="1800">
                <a:latin typeface="Times New Roman" panose="02020603050405020304" pitchFamily="18" charset="0"/>
              </a:rPr>
              <a:t>pattern base: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</a:rPr>
              <a:t>fca:2, fcab:1</a:t>
            </a:r>
          </a:p>
        </p:txBody>
      </p:sp>
      <p:grpSp>
        <p:nvGrpSpPr>
          <p:cNvPr id="54" name="Group 5">
            <a:extLst>
              <a:ext uri="{FF2B5EF4-FFF2-40B4-BE49-F238E27FC236}">
                <a16:creationId xmlns:a16="http://schemas.microsoft.com/office/drawing/2014/main" id="{B7D29326-7C1A-4C01-A696-AB03125ED491}"/>
              </a:ext>
            </a:extLst>
          </p:cNvPr>
          <p:cNvGrpSpPr>
            <a:grpSpLocks/>
          </p:cNvGrpSpPr>
          <p:nvPr/>
        </p:nvGrpSpPr>
        <p:grpSpPr bwMode="auto">
          <a:xfrm>
            <a:off x="6518221" y="4019386"/>
            <a:ext cx="2298700" cy="2324100"/>
            <a:chOff x="3312" y="2736"/>
            <a:chExt cx="1448" cy="1464"/>
          </a:xfrm>
        </p:grpSpPr>
        <p:grpSp>
          <p:nvGrpSpPr>
            <p:cNvPr id="55" name="Group 6">
              <a:extLst>
                <a:ext uri="{FF2B5EF4-FFF2-40B4-BE49-F238E27FC236}">
                  <a16:creationId xmlns:a16="http://schemas.microsoft.com/office/drawing/2014/main" id="{B1B490A5-9701-4AFC-81C8-3227C6ECA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57" name="Text Box 7">
                <a:extLst>
                  <a:ext uri="{FF2B5EF4-FFF2-40B4-BE49-F238E27FC236}">
                    <a16:creationId xmlns:a16="http://schemas.microsoft.com/office/drawing/2014/main" id="{6655904E-02FD-492A-9327-AAB53C55B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D5C1D0BC-6D80-4A43-998A-45B88CD66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59" name="Text Box 9">
                <a:extLst>
                  <a:ext uri="{FF2B5EF4-FFF2-40B4-BE49-F238E27FC236}">
                    <a16:creationId xmlns:a16="http://schemas.microsoft.com/office/drawing/2014/main" id="{9A75325C-AF1B-4B4D-8658-EB1925BDC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60" name="Text Box 10">
                <a:extLst>
                  <a:ext uri="{FF2B5EF4-FFF2-40B4-BE49-F238E27FC236}">
                    <a16:creationId xmlns:a16="http://schemas.microsoft.com/office/drawing/2014/main" id="{EA72ADB2-B106-475A-B390-996A2179F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61" name="AutoShape 11">
                <a:extLst>
                  <a:ext uri="{FF2B5EF4-FFF2-40B4-BE49-F238E27FC236}">
                    <a16:creationId xmlns:a16="http://schemas.microsoft.com/office/drawing/2014/main" id="{75CD3087-02FC-47DB-B62F-C999C7B17460}"/>
                  </a:ext>
                </a:extLst>
              </p:cNvPr>
              <p:cNvCxnSpPr>
                <a:cxnSpLocks noChangeShapeType="1"/>
                <a:stCxn id="57" idx="2"/>
                <a:endCxn id="58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AutoShape 12">
                <a:extLst>
                  <a:ext uri="{FF2B5EF4-FFF2-40B4-BE49-F238E27FC236}">
                    <a16:creationId xmlns:a16="http://schemas.microsoft.com/office/drawing/2014/main" id="{97DB1A2F-B4C9-43E7-80D2-367C5834767B}"/>
                  </a:ext>
                </a:extLst>
              </p:cNvPr>
              <p:cNvCxnSpPr>
                <a:cxnSpLocks noChangeShapeType="1"/>
                <a:stCxn id="58" idx="2"/>
                <a:endCxn id="59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AutoShape 13">
                <a:extLst>
                  <a:ext uri="{FF2B5EF4-FFF2-40B4-BE49-F238E27FC236}">
                    <a16:creationId xmlns:a16="http://schemas.microsoft.com/office/drawing/2014/main" id="{80ABD29D-3EBE-4BA5-BADA-6E8ECD5A2BBE}"/>
                  </a:ext>
                </a:extLst>
              </p:cNvPr>
              <p:cNvCxnSpPr>
                <a:cxnSpLocks noChangeShapeType="1"/>
                <a:stCxn id="59" idx="2"/>
                <a:endCxn id="60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6" name="Text Box 14">
              <a:extLst>
                <a:ext uri="{FF2B5EF4-FFF2-40B4-BE49-F238E27FC236}">
                  <a16:creationId xmlns:a16="http://schemas.microsoft.com/office/drawing/2014/main" id="{0EF69B20-DC3A-4122-951E-B3F54C84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m-conditional </a:t>
              </a:r>
              <a:r>
                <a:rPr lang="en-US" altLang="zh-CN" sz="1800">
                  <a:latin typeface="Times New Roman" panose="02020603050405020304" pitchFamily="18" charset="0"/>
                </a:rPr>
                <a:t>FP-tree</a:t>
              </a:r>
              <a:endParaRPr lang="en-US" altLang="zh-CN" sz="18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64" name="Rectangle 15">
            <a:extLst>
              <a:ext uri="{FF2B5EF4-FFF2-40B4-BE49-F238E27FC236}">
                <a16:creationId xmlns:a16="http://schemas.microsoft.com/office/drawing/2014/main" id="{15237286-9CDA-47E1-B437-44F8423A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21" y="3790786"/>
            <a:ext cx="2209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All frequent patterns relate to</a:t>
            </a:r>
            <a:r>
              <a:rPr lang="en-US" altLang="zh-CN" sz="1800" i="1" dirty="0">
                <a:latin typeface="Times New Roman" panose="02020603050405020304" pitchFamily="18" charset="0"/>
              </a:rPr>
              <a:t> m</a:t>
            </a:r>
          </a:p>
          <a:p>
            <a:pPr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i="1" dirty="0" err="1">
                <a:latin typeface="Times New Roman" panose="02020603050405020304" pitchFamily="18" charset="0"/>
              </a:rPr>
              <a:t>fm</a:t>
            </a:r>
            <a:r>
              <a:rPr lang="en-US" altLang="zh-CN" sz="1800" i="1" dirty="0">
                <a:latin typeface="Times New Roman" panose="02020603050405020304" pitchFamily="18" charset="0"/>
              </a:rPr>
              <a:t>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i="1" dirty="0" err="1">
                <a:latin typeface="Times New Roman" panose="02020603050405020304" pitchFamily="18" charset="0"/>
              </a:rPr>
              <a:t>fcm</a:t>
            </a:r>
            <a:r>
              <a:rPr lang="en-US" altLang="zh-CN" sz="1800" i="1" dirty="0">
                <a:latin typeface="Times New Roman" panose="02020603050405020304" pitchFamily="18" charset="0"/>
              </a:rPr>
              <a:t>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i="1" dirty="0" err="1">
                <a:latin typeface="Times New Roman" panose="02020603050405020304" pitchFamily="18" charset="0"/>
              </a:rPr>
              <a:t>fcam</a:t>
            </a:r>
            <a:endParaRPr lang="en-US" altLang="zh-CN" sz="1800" i="1" dirty="0">
              <a:latin typeface="Times New Roman" panose="02020603050405020304" pitchFamily="18" charset="0"/>
            </a:endParaRPr>
          </a:p>
        </p:txBody>
      </p:sp>
      <p:sp>
        <p:nvSpPr>
          <p:cNvPr id="65" name="Text Box 16">
            <a:extLst>
              <a:ext uri="{FF2B5EF4-FFF2-40B4-BE49-F238E27FC236}">
                <a16:creationId xmlns:a16="http://schemas.microsoft.com/office/drawing/2014/main" id="{00C4FEFB-756A-48FC-A7EE-A464387E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21" y="4400386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92C6A14F-A842-4819-81C8-FE520F94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21" y="4552786"/>
            <a:ext cx="496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67" name="Text Box 18">
            <a:extLst>
              <a:ext uri="{FF2B5EF4-FFF2-40B4-BE49-F238E27FC236}">
                <a16:creationId xmlns:a16="http://schemas.microsoft.com/office/drawing/2014/main" id="{6936145E-1119-4F51-B0BA-5C14F3FD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71" y="3271673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8E9D5CFC-633F-4242-B4D6-0F9CE72F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08" y="3816186"/>
            <a:ext cx="477838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f:4</a:t>
            </a:r>
          </a:p>
        </p:txBody>
      </p:sp>
      <p:sp>
        <p:nvSpPr>
          <p:cNvPr id="69" name="Text Box 20">
            <a:extLst>
              <a:ext uri="{FF2B5EF4-FFF2-40B4-BE49-F238E27FC236}">
                <a16:creationId xmlns:a16="http://schemas.microsoft.com/office/drawing/2014/main" id="{0730D969-242A-4687-A87D-592C4B200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758" y="3816186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70" name="Text Box 21">
            <a:extLst>
              <a:ext uri="{FF2B5EF4-FFF2-40B4-BE49-F238E27FC236}">
                <a16:creationId xmlns:a16="http://schemas.microsoft.com/office/drawing/2014/main" id="{59A2D164-65F6-41FD-B615-BCA2CFFF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21" y="4298786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1" name="Text Box 22">
            <a:extLst>
              <a:ext uri="{FF2B5EF4-FFF2-40B4-BE49-F238E27FC236}">
                <a16:creationId xmlns:a16="http://schemas.microsoft.com/office/drawing/2014/main" id="{67DAFAE1-0DDD-495A-9826-E8ECBD05B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21" y="4781386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p:1</a:t>
            </a:r>
          </a:p>
        </p:txBody>
      </p:sp>
      <p:cxnSp>
        <p:nvCxnSpPr>
          <p:cNvPr id="72" name="AutoShape 23">
            <a:extLst>
              <a:ext uri="{FF2B5EF4-FFF2-40B4-BE49-F238E27FC236}">
                <a16:creationId xmlns:a16="http://schemas.microsoft.com/office/drawing/2014/main" id="{475FDE9A-672D-4157-9F72-214E53C1CACF}"/>
              </a:ext>
            </a:extLst>
          </p:cNvPr>
          <p:cNvCxnSpPr>
            <a:cxnSpLocks noChangeShapeType="1"/>
            <a:stCxn id="69" idx="2"/>
            <a:endCxn id="70" idx="0"/>
          </p:cNvCxnSpPr>
          <p:nvPr/>
        </p:nvCxnSpPr>
        <p:spPr bwMode="auto">
          <a:xfrm>
            <a:off x="5873696" y="4135273"/>
            <a:ext cx="1587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4">
            <a:extLst>
              <a:ext uri="{FF2B5EF4-FFF2-40B4-BE49-F238E27FC236}">
                <a16:creationId xmlns:a16="http://schemas.microsoft.com/office/drawing/2014/main" id="{5B4A0484-A04A-4AD4-AF98-1E2CAD31B26A}"/>
              </a:ext>
            </a:extLst>
          </p:cNvPr>
          <p:cNvCxnSpPr>
            <a:cxnSpLocks noChangeShapeType="1"/>
            <a:stCxn id="70" idx="2"/>
            <a:endCxn id="71" idx="0"/>
          </p:cNvCxnSpPr>
          <p:nvPr/>
        </p:nvCxnSpPr>
        <p:spPr bwMode="auto">
          <a:xfrm>
            <a:off x="5875283" y="4617873"/>
            <a:ext cx="0" cy="1698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5">
            <a:extLst>
              <a:ext uri="{FF2B5EF4-FFF2-40B4-BE49-F238E27FC236}">
                <a16:creationId xmlns:a16="http://schemas.microsoft.com/office/drawing/2014/main" id="{E6B2BD5D-F878-4DF5-9647-473E8F5A519A}"/>
              </a:ext>
            </a:extLst>
          </p:cNvPr>
          <p:cNvCxnSpPr>
            <a:cxnSpLocks noChangeShapeType="1"/>
            <a:stCxn id="67" idx="2"/>
            <a:endCxn id="69" idx="0"/>
          </p:cNvCxnSpPr>
          <p:nvPr/>
        </p:nvCxnSpPr>
        <p:spPr bwMode="auto">
          <a:xfrm>
            <a:off x="5373633" y="3590761"/>
            <a:ext cx="500063" cy="23018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6">
            <a:extLst>
              <a:ext uri="{FF2B5EF4-FFF2-40B4-BE49-F238E27FC236}">
                <a16:creationId xmlns:a16="http://schemas.microsoft.com/office/drawing/2014/main" id="{EB2E68DC-A3E9-43EC-B7C7-B5E787D01BF9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 flipH="1">
            <a:off x="4932308" y="3590761"/>
            <a:ext cx="441325" cy="23018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27">
            <a:extLst>
              <a:ext uri="{FF2B5EF4-FFF2-40B4-BE49-F238E27FC236}">
                <a16:creationId xmlns:a16="http://schemas.microsoft.com/office/drawing/2014/main" id="{DF40E8C9-3902-41AA-A606-4772DD48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396" y="4298786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77" name="Text Box 28">
            <a:extLst>
              <a:ext uri="{FF2B5EF4-FFF2-40B4-BE49-F238E27FC236}">
                <a16:creationId xmlns:a16="http://schemas.microsoft.com/office/drawing/2014/main" id="{F79FD321-51CC-4C1C-BC2C-922A64B20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146" y="4298786"/>
            <a:ext cx="519112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c:3</a:t>
            </a:r>
          </a:p>
        </p:txBody>
      </p:sp>
      <p:cxnSp>
        <p:nvCxnSpPr>
          <p:cNvPr id="78" name="AutoShape 29">
            <a:extLst>
              <a:ext uri="{FF2B5EF4-FFF2-40B4-BE49-F238E27FC236}">
                <a16:creationId xmlns:a16="http://schemas.microsoft.com/office/drawing/2014/main" id="{2B61B7CA-5138-4380-B030-0E993C636944}"/>
              </a:ext>
            </a:extLst>
          </p:cNvPr>
          <p:cNvCxnSpPr>
            <a:cxnSpLocks noChangeShapeType="1"/>
            <a:stCxn id="68" idx="2"/>
            <a:endCxn id="77" idx="0"/>
          </p:cNvCxnSpPr>
          <p:nvPr/>
        </p:nvCxnSpPr>
        <p:spPr bwMode="auto">
          <a:xfrm flipH="1">
            <a:off x="4654496" y="4135273"/>
            <a:ext cx="277812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30">
            <a:extLst>
              <a:ext uri="{FF2B5EF4-FFF2-40B4-BE49-F238E27FC236}">
                <a16:creationId xmlns:a16="http://schemas.microsoft.com/office/drawing/2014/main" id="{317569E8-F307-49BB-B32A-4029A8699065}"/>
              </a:ext>
            </a:extLst>
          </p:cNvPr>
          <p:cNvCxnSpPr>
            <a:cxnSpLocks noChangeShapeType="1"/>
            <a:stCxn id="68" idx="2"/>
            <a:endCxn id="76" idx="0"/>
          </p:cNvCxnSpPr>
          <p:nvPr/>
        </p:nvCxnSpPr>
        <p:spPr bwMode="auto">
          <a:xfrm>
            <a:off x="4932308" y="4135273"/>
            <a:ext cx="334963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31">
            <a:extLst>
              <a:ext uri="{FF2B5EF4-FFF2-40B4-BE49-F238E27FC236}">
                <a16:creationId xmlns:a16="http://schemas.microsoft.com/office/drawing/2014/main" id="{26D7F9EE-F04B-46F0-B21B-CE8B79EA7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21" y="4781386"/>
            <a:ext cx="534987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a:3</a:t>
            </a:r>
          </a:p>
        </p:txBody>
      </p:sp>
      <p:sp>
        <p:nvSpPr>
          <p:cNvPr id="81" name="Text Box 32">
            <a:extLst>
              <a:ext uri="{FF2B5EF4-FFF2-40B4-BE49-F238E27FC236}">
                <a16:creationId xmlns:a16="http://schemas.microsoft.com/office/drawing/2014/main" id="{7AB6070C-7512-42F9-8D85-C7EF52E9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08" y="5263986"/>
            <a:ext cx="534988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14D11E94-483E-4A31-9FED-48D607C0A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996" y="5263986"/>
            <a:ext cx="592137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m:2</a:t>
            </a:r>
          </a:p>
        </p:txBody>
      </p:sp>
      <p:sp>
        <p:nvSpPr>
          <p:cNvPr id="83" name="Text Box 34">
            <a:extLst>
              <a:ext uri="{FF2B5EF4-FFF2-40B4-BE49-F238E27FC236}">
                <a16:creationId xmlns:a16="http://schemas.microsoft.com/office/drawing/2014/main" id="{6AA4812C-EBB4-4616-BBA8-84105F0FC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33" y="5748173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p:2</a:t>
            </a:r>
          </a:p>
        </p:txBody>
      </p:sp>
      <p:cxnSp>
        <p:nvCxnSpPr>
          <p:cNvPr id="84" name="AutoShape 35">
            <a:extLst>
              <a:ext uri="{FF2B5EF4-FFF2-40B4-BE49-F238E27FC236}">
                <a16:creationId xmlns:a16="http://schemas.microsoft.com/office/drawing/2014/main" id="{F01C98FF-A279-4E64-9AA4-FBDE955CEDB8}"/>
              </a:ext>
            </a:extLst>
          </p:cNvPr>
          <p:cNvCxnSpPr>
            <a:cxnSpLocks noChangeShapeType="1"/>
            <a:stCxn id="77" idx="2"/>
            <a:endCxn id="80" idx="0"/>
          </p:cNvCxnSpPr>
          <p:nvPr/>
        </p:nvCxnSpPr>
        <p:spPr bwMode="auto">
          <a:xfrm>
            <a:off x="4654496" y="4617873"/>
            <a:ext cx="0" cy="169863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36">
            <a:extLst>
              <a:ext uri="{FF2B5EF4-FFF2-40B4-BE49-F238E27FC236}">
                <a16:creationId xmlns:a16="http://schemas.microsoft.com/office/drawing/2014/main" id="{DE9E1483-2101-428D-9745-905E8E4DD0E8}"/>
              </a:ext>
            </a:extLst>
          </p:cNvPr>
          <p:cNvCxnSpPr>
            <a:cxnSpLocks noChangeShapeType="1"/>
            <a:stCxn id="80" idx="2"/>
            <a:endCxn id="82" idx="0"/>
          </p:cNvCxnSpPr>
          <p:nvPr/>
        </p:nvCxnSpPr>
        <p:spPr bwMode="auto">
          <a:xfrm flipH="1">
            <a:off x="4384621" y="5102061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37">
            <a:extLst>
              <a:ext uri="{FF2B5EF4-FFF2-40B4-BE49-F238E27FC236}">
                <a16:creationId xmlns:a16="http://schemas.microsoft.com/office/drawing/2014/main" id="{0D72BC3F-7076-4456-AF43-EC4F4ABEF8FE}"/>
              </a:ext>
            </a:extLst>
          </p:cNvPr>
          <p:cNvCxnSpPr>
            <a:cxnSpLocks noChangeShapeType="1"/>
            <a:stCxn id="80" idx="2"/>
            <a:endCxn id="81" idx="0"/>
          </p:cNvCxnSpPr>
          <p:nvPr/>
        </p:nvCxnSpPr>
        <p:spPr bwMode="auto">
          <a:xfrm>
            <a:off x="4654496" y="5102061"/>
            <a:ext cx="382587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38">
            <a:extLst>
              <a:ext uri="{FF2B5EF4-FFF2-40B4-BE49-F238E27FC236}">
                <a16:creationId xmlns:a16="http://schemas.microsoft.com/office/drawing/2014/main" id="{905ADB6A-A1A0-4CD3-9530-51C030FB6212}"/>
              </a:ext>
            </a:extLst>
          </p:cNvPr>
          <p:cNvCxnSpPr>
            <a:cxnSpLocks noChangeShapeType="1"/>
            <a:stCxn id="82" idx="2"/>
            <a:endCxn id="83" idx="0"/>
          </p:cNvCxnSpPr>
          <p:nvPr/>
        </p:nvCxnSpPr>
        <p:spPr bwMode="auto">
          <a:xfrm>
            <a:off x="4384621" y="5584661"/>
            <a:ext cx="0" cy="168275"/>
          </a:xfrm>
          <a:prstGeom prst="straightConnector1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676E6F87-C132-4442-94EA-FAE3E6CF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33" y="5748173"/>
            <a:ext cx="5937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m:1</a:t>
            </a:r>
          </a:p>
        </p:txBody>
      </p:sp>
      <p:cxnSp>
        <p:nvCxnSpPr>
          <p:cNvPr id="89" name="AutoShape 40">
            <a:extLst>
              <a:ext uri="{FF2B5EF4-FFF2-40B4-BE49-F238E27FC236}">
                <a16:creationId xmlns:a16="http://schemas.microsoft.com/office/drawing/2014/main" id="{018DDABE-ADCC-4606-B94B-E67E1B71DD60}"/>
              </a:ext>
            </a:extLst>
          </p:cNvPr>
          <p:cNvCxnSpPr>
            <a:cxnSpLocks noChangeShapeType="1"/>
            <a:stCxn id="81" idx="2"/>
            <a:endCxn id="88" idx="0"/>
          </p:cNvCxnSpPr>
          <p:nvPr/>
        </p:nvCxnSpPr>
        <p:spPr bwMode="auto">
          <a:xfrm>
            <a:off x="5037083" y="5584661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41">
            <a:extLst>
              <a:ext uri="{FF2B5EF4-FFF2-40B4-BE49-F238E27FC236}">
                <a16:creationId xmlns:a16="http://schemas.microsoft.com/office/drawing/2014/main" id="{9521EAF1-347F-4CA8-97BB-9C7AD1D4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33" y="3500273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Header Table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i="1" u="sng">
                <a:latin typeface="Times New Roman" panose="02020603050405020304" pitchFamily="18" charset="0"/>
              </a:rPr>
              <a:t>Item  frequency  head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 f	4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c	4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a	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b	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m	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p	3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91" name="Freeform 42">
            <a:extLst>
              <a:ext uri="{FF2B5EF4-FFF2-40B4-BE49-F238E27FC236}">
                <a16:creationId xmlns:a16="http://schemas.microsoft.com/office/drawing/2014/main" id="{DB17A619-861A-4497-B9E3-300DC2629344}"/>
              </a:ext>
            </a:extLst>
          </p:cNvPr>
          <p:cNvSpPr>
            <a:spLocks/>
          </p:cNvSpPr>
          <p:nvPr/>
        </p:nvSpPr>
        <p:spPr bwMode="auto">
          <a:xfrm>
            <a:off x="3684533" y="3987636"/>
            <a:ext cx="1074738" cy="301625"/>
          </a:xfrm>
          <a:custGeom>
            <a:avLst/>
            <a:gdLst>
              <a:gd name="T0" fmla="*/ 0 w 672"/>
              <a:gd name="T1" fmla="*/ 2147483646 h 240"/>
              <a:gd name="T2" fmla="*/ 2147483646 w 672"/>
              <a:gd name="T3" fmla="*/ 2147483646 h 240"/>
              <a:gd name="T4" fmla="*/ 2147483646 w 672"/>
              <a:gd name="T5" fmla="*/ 2147483646 h 240"/>
              <a:gd name="T6" fmla="*/ 2147483646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Freeform 43">
            <a:extLst>
              <a:ext uri="{FF2B5EF4-FFF2-40B4-BE49-F238E27FC236}">
                <a16:creationId xmlns:a16="http://schemas.microsoft.com/office/drawing/2014/main" id="{FF1B07D6-5A43-4B2E-BB1D-49D1E7990599}"/>
              </a:ext>
            </a:extLst>
          </p:cNvPr>
          <p:cNvSpPr>
            <a:spLocks/>
          </p:cNvSpPr>
          <p:nvPr/>
        </p:nvSpPr>
        <p:spPr bwMode="auto">
          <a:xfrm>
            <a:off x="3684533" y="4471823"/>
            <a:ext cx="690563" cy="0"/>
          </a:xfrm>
          <a:custGeom>
            <a:avLst/>
            <a:gdLst>
              <a:gd name="T0" fmla="*/ 0 w 432"/>
              <a:gd name="T1" fmla="*/ 0 h 1"/>
              <a:gd name="T2" fmla="*/ 2147483646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Freeform 44">
            <a:extLst>
              <a:ext uri="{FF2B5EF4-FFF2-40B4-BE49-F238E27FC236}">
                <a16:creationId xmlns:a16="http://schemas.microsoft.com/office/drawing/2014/main" id="{E98C66ED-0812-4D53-BB14-7C86C9E54EE6}"/>
              </a:ext>
            </a:extLst>
          </p:cNvPr>
          <p:cNvSpPr>
            <a:spLocks/>
          </p:cNvSpPr>
          <p:nvPr/>
        </p:nvSpPr>
        <p:spPr bwMode="auto">
          <a:xfrm>
            <a:off x="4835471" y="3987636"/>
            <a:ext cx="768350" cy="484187"/>
          </a:xfrm>
          <a:custGeom>
            <a:avLst/>
            <a:gdLst>
              <a:gd name="T0" fmla="*/ 0 w 480"/>
              <a:gd name="T1" fmla="*/ 2147483646 h 384"/>
              <a:gd name="T2" fmla="*/ 2147483646 w 480"/>
              <a:gd name="T3" fmla="*/ 2147483646 h 384"/>
              <a:gd name="T4" fmla="*/ 2147483646 w 480"/>
              <a:gd name="T5" fmla="*/ 2147483646 h 384"/>
              <a:gd name="T6" fmla="*/ 2147483646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Freeform 45">
            <a:extLst>
              <a:ext uri="{FF2B5EF4-FFF2-40B4-BE49-F238E27FC236}">
                <a16:creationId xmlns:a16="http://schemas.microsoft.com/office/drawing/2014/main" id="{B4DCB173-2958-4ED2-8460-AC3D784AB6DE}"/>
              </a:ext>
            </a:extLst>
          </p:cNvPr>
          <p:cNvSpPr>
            <a:spLocks/>
          </p:cNvSpPr>
          <p:nvPr/>
        </p:nvSpPr>
        <p:spPr bwMode="auto">
          <a:xfrm>
            <a:off x="3684533" y="4727411"/>
            <a:ext cx="690563" cy="241300"/>
          </a:xfrm>
          <a:custGeom>
            <a:avLst/>
            <a:gdLst>
              <a:gd name="T0" fmla="*/ 0 w 432"/>
              <a:gd name="T1" fmla="*/ 0 h 192"/>
              <a:gd name="T2" fmla="*/ 2147483646 w 432"/>
              <a:gd name="T3" fmla="*/ 2147483646 h 192"/>
              <a:gd name="T4" fmla="*/ 2147483646 w 432"/>
              <a:gd name="T5" fmla="*/ 2147483646 h 192"/>
              <a:gd name="T6" fmla="*/ 2147483646 w 432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Freeform 46">
            <a:extLst>
              <a:ext uri="{FF2B5EF4-FFF2-40B4-BE49-F238E27FC236}">
                <a16:creationId xmlns:a16="http://schemas.microsoft.com/office/drawing/2014/main" id="{E287778B-C95E-43C9-AA8C-4BDD1574B915}"/>
              </a:ext>
            </a:extLst>
          </p:cNvPr>
          <p:cNvSpPr>
            <a:spLocks/>
          </p:cNvSpPr>
          <p:nvPr/>
        </p:nvSpPr>
        <p:spPr bwMode="auto">
          <a:xfrm>
            <a:off x="3700408" y="4908386"/>
            <a:ext cx="1149350" cy="482600"/>
          </a:xfrm>
          <a:custGeom>
            <a:avLst/>
            <a:gdLst>
              <a:gd name="T0" fmla="*/ 0 w 720"/>
              <a:gd name="T1" fmla="*/ 0 h 384"/>
              <a:gd name="T2" fmla="*/ 2147483646 w 720"/>
              <a:gd name="T3" fmla="*/ 2147483646 h 384"/>
              <a:gd name="T4" fmla="*/ 2147483646 w 720"/>
              <a:gd name="T5" fmla="*/ 2147483646 h 384"/>
              <a:gd name="T6" fmla="*/ 2147483646 w 720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Freeform 47">
            <a:extLst>
              <a:ext uri="{FF2B5EF4-FFF2-40B4-BE49-F238E27FC236}">
                <a16:creationId xmlns:a16="http://schemas.microsoft.com/office/drawing/2014/main" id="{79523121-833D-4355-83A1-C5DD96635628}"/>
              </a:ext>
            </a:extLst>
          </p:cNvPr>
          <p:cNvSpPr>
            <a:spLocks/>
          </p:cNvSpPr>
          <p:nvPr/>
        </p:nvSpPr>
        <p:spPr bwMode="auto">
          <a:xfrm>
            <a:off x="5233933" y="4605173"/>
            <a:ext cx="90488" cy="846138"/>
          </a:xfrm>
          <a:custGeom>
            <a:avLst/>
            <a:gdLst>
              <a:gd name="T0" fmla="*/ 0 w 56"/>
              <a:gd name="T1" fmla="*/ 2147483646 h 672"/>
              <a:gd name="T2" fmla="*/ 2147483646 w 56"/>
              <a:gd name="T3" fmla="*/ 2147483646 h 672"/>
              <a:gd name="T4" fmla="*/ 2147483646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48">
            <a:extLst>
              <a:ext uri="{FF2B5EF4-FFF2-40B4-BE49-F238E27FC236}">
                <a16:creationId xmlns:a16="http://schemas.microsoft.com/office/drawing/2014/main" id="{77316CD8-6D9B-4F24-837A-171935F85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33" y="4471823"/>
            <a:ext cx="15398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Freeform 49">
            <a:extLst>
              <a:ext uri="{FF2B5EF4-FFF2-40B4-BE49-F238E27FC236}">
                <a16:creationId xmlns:a16="http://schemas.microsoft.com/office/drawing/2014/main" id="{BD57A518-6094-4577-86A8-765E5D7A72E8}"/>
              </a:ext>
            </a:extLst>
          </p:cNvPr>
          <p:cNvSpPr>
            <a:spLocks/>
          </p:cNvSpPr>
          <p:nvPr/>
        </p:nvSpPr>
        <p:spPr bwMode="auto">
          <a:xfrm>
            <a:off x="3700408" y="5149686"/>
            <a:ext cx="460375" cy="301625"/>
          </a:xfrm>
          <a:custGeom>
            <a:avLst/>
            <a:gdLst>
              <a:gd name="T0" fmla="*/ 0 w 288"/>
              <a:gd name="T1" fmla="*/ 0 h 240"/>
              <a:gd name="T2" fmla="*/ 2147483646 w 288"/>
              <a:gd name="T3" fmla="*/ 2147483646 h 240"/>
              <a:gd name="T4" fmla="*/ 2147483646 w 288"/>
              <a:gd name="T5" fmla="*/ 2147483646 h 240"/>
              <a:gd name="T6" fmla="*/ 2147483646 w 28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Freeform 50">
            <a:extLst>
              <a:ext uri="{FF2B5EF4-FFF2-40B4-BE49-F238E27FC236}">
                <a16:creationId xmlns:a16="http://schemas.microsoft.com/office/drawing/2014/main" id="{6C102A5C-07BD-4C5E-82BA-615B97B7E824}"/>
              </a:ext>
            </a:extLst>
          </p:cNvPr>
          <p:cNvSpPr>
            <a:spLocks/>
          </p:cNvSpPr>
          <p:nvPr/>
        </p:nvSpPr>
        <p:spPr bwMode="auto">
          <a:xfrm>
            <a:off x="4619571" y="5451311"/>
            <a:ext cx="153987" cy="484187"/>
          </a:xfrm>
          <a:custGeom>
            <a:avLst/>
            <a:gdLst>
              <a:gd name="T0" fmla="*/ 0 w 96"/>
              <a:gd name="T1" fmla="*/ 0 h 384"/>
              <a:gd name="T2" fmla="*/ 2147483646 w 96"/>
              <a:gd name="T3" fmla="*/ 2147483646 h 384"/>
              <a:gd name="T4" fmla="*/ 2147483646 w 96"/>
              <a:gd name="T5" fmla="*/ 2147483646 h 384"/>
              <a:gd name="T6" fmla="*/ 2147483646 w 9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Freeform 51">
            <a:extLst>
              <a:ext uri="{FF2B5EF4-FFF2-40B4-BE49-F238E27FC236}">
                <a16:creationId xmlns:a16="http://schemas.microsoft.com/office/drawing/2014/main" id="{A5A8CC5F-B9C4-4A29-A063-8146E55B0586}"/>
              </a:ext>
            </a:extLst>
          </p:cNvPr>
          <p:cNvSpPr>
            <a:spLocks/>
          </p:cNvSpPr>
          <p:nvPr/>
        </p:nvSpPr>
        <p:spPr bwMode="auto">
          <a:xfrm>
            <a:off x="3700408" y="5390986"/>
            <a:ext cx="460375" cy="544512"/>
          </a:xfrm>
          <a:custGeom>
            <a:avLst/>
            <a:gdLst>
              <a:gd name="T0" fmla="*/ 0 w 288"/>
              <a:gd name="T1" fmla="*/ 0 h 432"/>
              <a:gd name="T2" fmla="*/ 2147483646 w 288"/>
              <a:gd name="T3" fmla="*/ 2147483646 h 432"/>
              <a:gd name="T4" fmla="*/ 2147483646 w 288"/>
              <a:gd name="T5" fmla="*/ 2147483646 h 432"/>
              <a:gd name="T6" fmla="*/ 2147483646 w 288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Freeform 52">
            <a:extLst>
              <a:ext uri="{FF2B5EF4-FFF2-40B4-BE49-F238E27FC236}">
                <a16:creationId xmlns:a16="http://schemas.microsoft.com/office/drawing/2014/main" id="{1449803E-7688-456E-B2C2-CCEF29EFC1C5}"/>
              </a:ext>
            </a:extLst>
          </p:cNvPr>
          <p:cNvSpPr>
            <a:spLocks/>
          </p:cNvSpPr>
          <p:nvPr/>
        </p:nvSpPr>
        <p:spPr bwMode="auto">
          <a:xfrm>
            <a:off x="4619571" y="5089361"/>
            <a:ext cx="1228725" cy="846137"/>
          </a:xfrm>
          <a:custGeom>
            <a:avLst/>
            <a:gdLst>
              <a:gd name="T0" fmla="*/ 0 w 768"/>
              <a:gd name="T1" fmla="*/ 2147483646 h 672"/>
              <a:gd name="T2" fmla="*/ 2147483646 w 768"/>
              <a:gd name="T3" fmla="*/ 2147483646 h 672"/>
              <a:gd name="T4" fmla="*/ 2147483646 w 768"/>
              <a:gd name="T5" fmla="*/ 2147483646 h 672"/>
              <a:gd name="T6" fmla="*/ 2147483646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0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Recursion: Mining Each Conditional FP-tree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CD9188-C394-4448-BA71-24CD9A414E1C}"/>
              </a:ext>
            </a:extLst>
          </p:cNvPr>
          <p:cNvGrpSpPr>
            <a:grpSpLocks/>
          </p:cNvGrpSpPr>
          <p:nvPr/>
        </p:nvGrpSpPr>
        <p:grpSpPr bwMode="auto">
          <a:xfrm>
            <a:off x="1897856" y="2090613"/>
            <a:ext cx="2298700" cy="2324100"/>
            <a:chOff x="3312" y="2736"/>
            <a:chExt cx="1448" cy="1464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08C9BA3A-A34E-4CF7-B6D1-8BF85D994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4CCAA948-0D95-4733-83EE-60A337598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F3E7835C-BED9-4E78-9453-460963E53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9" name="Text Box 8">
                <a:extLst>
                  <a:ext uri="{FF2B5EF4-FFF2-40B4-BE49-F238E27FC236}">
                    <a16:creationId xmlns:a16="http://schemas.microsoft.com/office/drawing/2014/main" id="{D83BA462-3F3D-4741-8802-8F0DD644A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65D9BB9D-FD68-4582-A39B-EF15434A8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11" name="AutoShape 10">
                <a:extLst>
                  <a:ext uri="{FF2B5EF4-FFF2-40B4-BE49-F238E27FC236}">
                    <a16:creationId xmlns:a16="http://schemas.microsoft.com/office/drawing/2014/main" id="{1CE1917F-8181-4725-8D51-2A8D65A078B7}"/>
                  </a:ext>
                </a:extLst>
              </p:cNvPr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AutoShape 11">
                <a:extLst>
                  <a:ext uri="{FF2B5EF4-FFF2-40B4-BE49-F238E27FC236}">
                    <a16:creationId xmlns:a16="http://schemas.microsoft.com/office/drawing/2014/main" id="{75575A8A-CFDC-40AB-9A7D-FB482B8376C9}"/>
                  </a:ext>
                </a:extLst>
              </p:cNvPr>
              <p:cNvCxnSpPr>
                <a:cxnSpLocks noChangeShapeType="1"/>
                <a:stCxn id="8" idx="2"/>
                <a:endCxn id="9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AutoShape 12">
                <a:extLst>
                  <a:ext uri="{FF2B5EF4-FFF2-40B4-BE49-F238E27FC236}">
                    <a16:creationId xmlns:a16="http://schemas.microsoft.com/office/drawing/2014/main" id="{C1502066-2266-4A0C-ADE1-1EAAE0023E13}"/>
                  </a:ext>
                </a:extLst>
              </p:cNvPr>
              <p:cNvCxnSpPr>
                <a:cxnSpLocks noChangeShapeType="1"/>
                <a:stCxn id="9" idx="2"/>
                <a:endCxn id="10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26AE3D45-482D-4A05-967F-77E4DDB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m-conditional </a:t>
              </a:r>
              <a:r>
                <a:rPr lang="en-US" altLang="zh-CN" sz="1800">
                  <a:latin typeface="Times New Roman" panose="02020603050405020304" pitchFamily="18" charset="0"/>
                </a:rPr>
                <a:t>FP-tree</a:t>
              </a:r>
              <a:endParaRPr lang="en-US" altLang="zh-CN" sz="18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 Box 14">
            <a:extLst>
              <a:ext uri="{FF2B5EF4-FFF2-40B4-BE49-F238E27FC236}">
                <a16:creationId xmlns:a16="http://schemas.microsoft.com/office/drawing/2014/main" id="{F0490DCA-F836-413C-8562-75BBA8B20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119" y="201441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/>
              <a:t>Cond. pattern base of “am”: (fc:3)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3512ACA-B29A-474B-81C3-84CEE9D08DD1}"/>
              </a:ext>
            </a:extLst>
          </p:cNvPr>
          <p:cNvGrpSpPr>
            <a:grpSpLocks/>
          </p:cNvGrpSpPr>
          <p:nvPr/>
        </p:nvGrpSpPr>
        <p:grpSpPr bwMode="auto">
          <a:xfrm>
            <a:off x="7684294" y="1404813"/>
            <a:ext cx="2413000" cy="1866900"/>
            <a:chOff x="4393" y="1248"/>
            <a:chExt cx="1520" cy="1176"/>
          </a:xfrm>
        </p:grpSpPr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6740633A-11A1-40DB-9656-9C78A037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248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FE7DC8EA-2679-4187-8E84-A9BD70EE9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f:3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A2694C72-100C-463B-9CBF-60CC02D68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7A3DA080-52BF-4A1F-A3B7-8C8570ECA06E}"/>
                </a:ext>
              </a:extLst>
            </p:cNvPr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>
              <a:off x="5013" y="1498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2BD05AE4-374B-4CAE-88CC-469EDBF8D36D}"/>
                </a:ext>
              </a:extLst>
            </p:cNvPr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>
              <a:off x="5013" y="1882"/>
              <a:ext cx="0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D9BDF938-50A5-4015-8F38-C46A9035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2193"/>
              <a:ext cx="15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</a:rPr>
                <a:t>am-conditional </a:t>
              </a:r>
              <a:r>
                <a:rPr lang="en-US" altLang="zh-CN" sz="1800">
                  <a:latin typeface="Times New Roman" panose="02020603050405020304" pitchFamily="18" charset="0"/>
                </a:rPr>
                <a:t>FP-tree</a:t>
              </a:r>
              <a:endParaRPr lang="en-US" altLang="zh-CN" sz="18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22">
            <a:extLst>
              <a:ext uri="{FF2B5EF4-FFF2-40B4-BE49-F238E27FC236}">
                <a16:creationId xmlns:a16="http://schemas.microsoft.com/office/drawing/2014/main" id="{B2265D35-4DDA-4B81-8FA0-DCCF34876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19" y="3462213"/>
            <a:ext cx="465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dirty="0"/>
              <a:t>Cond. pattern base of “m”: (f:3)</a:t>
            </a: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EF310DA7-9B3E-4D74-BCA2-EF27F5E8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06" y="536721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/>
              <a:t>Cond. pattern base of “cam”: (f:3)</a:t>
            </a: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8C35F6BC-CD71-4F41-B3F6-F6801262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194" y="4910013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95B43F99-9EAC-41AE-A537-64D88037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144" y="551961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0" i="1">
                <a:latin typeface="Times New Roman" panose="02020603050405020304" pitchFamily="18" charset="0"/>
              </a:rPr>
              <a:t>f:3</a:t>
            </a:r>
          </a:p>
        </p:txBody>
      </p:sp>
      <p:cxnSp>
        <p:nvCxnSpPr>
          <p:cNvPr id="26" name="AutoShape 30">
            <a:extLst>
              <a:ext uri="{FF2B5EF4-FFF2-40B4-BE49-F238E27FC236}">
                <a16:creationId xmlns:a16="http://schemas.microsoft.com/office/drawing/2014/main" id="{AD881E6A-3C45-4ADE-9B06-42DC9F0E19F3}"/>
              </a:ext>
            </a:extLst>
          </p:cNvPr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7225506" y="5306888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31">
            <a:extLst>
              <a:ext uri="{FF2B5EF4-FFF2-40B4-BE49-F238E27FC236}">
                <a16:creationId xmlns:a16="http://schemas.microsoft.com/office/drawing/2014/main" id="{BF0BED39-D540-4E69-AF5D-8BF41454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256" y="59530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</a:rPr>
              <a:t>cam-conditional </a:t>
            </a:r>
            <a:r>
              <a:rPr lang="en-US" altLang="zh-CN" sz="1800">
                <a:latin typeface="Times New Roman" panose="02020603050405020304" pitchFamily="18" charset="0"/>
              </a:rPr>
              <a:t>FP-tree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0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Special Case: Single Prefix Path in FP-tree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Suppose a (conditional) FP-tree T has a shared single prefix-path P</a:t>
            </a:r>
          </a:p>
          <a:p>
            <a:r>
              <a:rPr lang="en-US" altLang="zh-CN" sz="2000" b="1" dirty="0"/>
              <a:t>Mining can be decomposed into two parts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Reduction of the single prefix path into one node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Concatenation of the mining results of the two parts</a:t>
            </a:r>
            <a:endParaRPr lang="en-US" altLang="zh-CN" sz="1800" b="1" i="1" dirty="0">
              <a:solidFill>
                <a:schemeClr val="tx2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DC9ADB-2F7B-497A-A5D4-37507C90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20" y="5434848"/>
            <a:ext cx="496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FD9D0058-CF4D-485A-8D62-54CB3AA047FB}"/>
              </a:ext>
            </a:extLst>
          </p:cNvPr>
          <p:cNvGrpSpPr>
            <a:grpSpLocks/>
          </p:cNvGrpSpPr>
          <p:nvPr/>
        </p:nvGrpSpPr>
        <p:grpSpPr bwMode="auto">
          <a:xfrm>
            <a:off x="1979477" y="3247697"/>
            <a:ext cx="2273300" cy="3429328"/>
            <a:chOff x="0" y="1824"/>
            <a:chExt cx="1304" cy="2300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40F5812-08BA-4FE5-A942-0E663D3DC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24"/>
              <a:ext cx="434" cy="1257"/>
              <a:chOff x="144" y="1824"/>
              <a:chExt cx="434" cy="1257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25564F75-21BE-4A1D-91D5-01881EED91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" y="2503"/>
                <a:ext cx="394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b="0" i="1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b="0" i="1" dirty="0">
                    <a:latin typeface="Times New Roman" panose="02020603050405020304" pitchFamily="18" charset="0"/>
                  </a:rPr>
                  <a:t>:n</a:t>
                </a:r>
                <a:r>
                  <a:rPr lang="en-US" altLang="zh-CN" sz="2000" b="0" i="1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42AA8D62-E1C9-4DAC-B498-3E6C0A878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9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000" b="0" i="1">
                    <a:latin typeface="Times New Roman" panose="02020603050405020304" pitchFamily="18" charset="0"/>
                  </a:rPr>
                  <a:t>:n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8CC3E68E-3E11-4218-B8B5-818A97601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190"/>
                <a:ext cx="43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b="0" i="1">
                    <a:latin typeface="Times New Roman" panose="02020603050405020304" pitchFamily="18" charset="0"/>
                  </a:rPr>
                  <a:t>:n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19" name="Group 10">
                <a:extLst>
                  <a:ext uri="{FF2B5EF4-FFF2-40B4-BE49-F238E27FC236}">
                    <a16:creationId xmlns:a16="http://schemas.microsoft.com/office/drawing/2014/main" id="{70180FB0-AE57-442D-B59F-16D69C6725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" y="1824"/>
                <a:ext cx="302" cy="1001"/>
                <a:chOff x="2312" y="2456"/>
                <a:chExt cx="324" cy="1047"/>
              </a:xfrm>
            </p:grpSpPr>
            <p:sp>
              <p:nvSpPr>
                <p:cNvPr id="20" name="Text Box 11">
                  <a:extLst>
                    <a:ext uri="{FF2B5EF4-FFF2-40B4-BE49-F238E27FC236}">
                      <a16:creationId xmlns:a16="http://schemas.microsoft.com/office/drawing/2014/main" id="{F0494D9D-F989-4A78-B365-8A4AF8E50D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324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2000" b="0">
                      <a:latin typeface="Times New Roman" panose="02020603050405020304" pitchFamily="18" charset="0"/>
                    </a:rPr>
                    <a:t>{}</a:t>
                  </a:r>
                </a:p>
              </p:txBody>
            </p:sp>
            <p:cxnSp>
              <p:nvCxnSpPr>
                <p:cNvPr id="21" name="AutoShape 12">
                  <a:extLst>
                    <a:ext uri="{FF2B5EF4-FFF2-40B4-BE49-F238E27FC236}">
                      <a16:creationId xmlns:a16="http://schemas.microsoft.com/office/drawing/2014/main" id="{6F986970-5443-4632-994F-D72FFEDA0CBB}"/>
                    </a:ext>
                  </a:extLst>
                </p:cNvPr>
                <p:cNvCxnSpPr>
                  <a:cxnSpLocks noChangeShapeType="1"/>
                  <a:stCxn id="20" idx="2"/>
                  <a:endCxn id="18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AutoShape 13">
                  <a:extLst>
                    <a:ext uri="{FF2B5EF4-FFF2-40B4-BE49-F238E27FC236}">
                      <a16:creationId xmlns:a16="http://schemas.microsoft.com/office/drawing/2014/main" id="{FA21659E-57FB-4DF7-83A9-AC1732E4E0B7}"/>
                    </a:ext>
                  </a:extLst>
                </p:cNvPr>
                <p:cNvCxnSpPr>
                  <a:cxnSpLocks noChangeShapeType="1"/>
                  <a:stCxn id="18" idx="2"/>
                  <a:endCxn id="16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4">
                  <a:extLst>
                    <a:ext uri="{FF2B5EF4-FFF2-40B4-BE49-F238E27FC236}">
                      <a16:creationId xmlns:a16="http://schemas.microsoft.com/office/drawing/2014/main" id="{B733F866-C62A-4C50-8C22-BB031E801626}"/>
                    </a:ext>
                  </a:extLst>
                </p:cNvPr>
                <p:cNvCxnSpPr>
                  <a:cxnSpLocks noChangeShapeType="1"/>
                  <a:stCxn id="16" idx="2"/>
                  <a:endCxn id="17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BD9755B1-C1CE-4BD9-A64A-1B575A96A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120"/>
              <a:ext cx="1304" cy="1004"/>
              <a:chOff x="0" y="3120"/>
              <a:chExt cx="1304" cy="1004"/>
            </a:xfrm>
          </p:grpSpPr>
          <p:sp>
            <p:nvSpPr>
              <p:cNvPr id="8" name="Line 16">
                <a:extLst>
                  <a:ext uri="{FF2B5EF4-FFF2-40B4-BE49-F238E27FC236}">
                    <a16:creationId xmlns:a16="http://schemas.microsoft.com/office/drawing/2014/main" id="{7F223A43-EDAC-4F26-8043-C59846ADE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17">
                <a:extLst>
                  <a:ext uri="{FF2B5EF4-FFF2-40B4-BE49-F238E27FC236}">
                    <a16:creationId xmlns:a16="http://schemas.microsoft.com/office/drawing/2014/main" id="{998C91C9-162F-4182-ACBA-B4FF344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18">
                <a:extLst>
                  <a:ext uri="{FF2B5EF4-FFF2-40B4-BE49-F238E27FC236}">
                    <a16:creationId xmlns:a16="http://schemas.microsoft.com/office/drawing/2014/main" id="{E5B846AA-42EE-4265-8462-D62E1B432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3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b</a:t>
                </a:r>
                <a:r>
                  <a:rPr lang="en-US" altLang="zh-CN" sz="1800" b="0" i="1" baseline="-25000"/>
                  <a:t>1</a:t>
                </a:r>
                <a:r>
                  <a:rPr lang="en-US" altLang="zh-CN" sz="1800" b="0" i="1"/>
                  <a:t>:m</a:t>
                </a:r>
                <a:r>
                  <a:rPr lang="en-US" altLang="zh-CN" sz="1800" b="0" i="1" baseline="-25000"/>
                  <a:t>1</a:t>
                </a:r>
              </a:p>
            </p:txBody>
          </p:sp>
          <p:sp>
            <p:nvSpPr>
              <p:cNvPr id="11" name="Text Box 19">
                <a:extLst>
                  <a:ext uri="{FF2B5EF4-FFF2-40B4-BE49-F238E27FC236}">
                    <a16:creationId xmlns:a16="http://schemas.microsoft.com/office/drawing/2014/main" id="{1279F203-2724-4DD8-AF8E-8FB458749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9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C</a:t>
                </a:r>
                <a:r>
                  <a:rPr lang="en-US" altLang="zh-CN" sz="1800" b="0" i="1" baseline="-25000"/>
                  <a:t>1</a:t>
                </a:r>
                <a:r>
                  <a:rPr lang="en-US" altLang="zh-CN" sz="1800" b="0" i="1"/>
                  <a:t>:k</a:t>
                </a:r>
                <a:r>
                  <a:rPr lang="en-US" altLang="zh-CN" sz="1800" b="0" i="1" baseline="-25000"/>
                  <a:t>1</a:t>
                </a:r>
              </a:p>
            </p:txBody>
          </p:sp>
          <p:sp>
            <p:nvSpPr>
              <p:cNvPr id="12" name="Line 20">
                <a:extLst>
                  <a:ext uri="{FF2B5EF4-FFF2-40B4-BE49-F238E27FC236}">
                    <a16:creationId xmlns:a16="http://schemas.microsoft.com/office/drawing/2014/main" id="{2E06BDE0-2939-4F0B-BEE5-E3EC08D15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21">
                <a:extLst>
                  <a:ext uri="{FF2B5EF4-FFF2-40B4-BE49-F238E27FC236}">
                    <a16:creationId xmlns:a16="http://schemas.microsoft.com/office/drawing/2014/main" id="{C54480F4-6C78-4B6B-975A-0CC04BEB3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663DE792-0379-428D-9416-AE1842973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9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C</a:t>
                </a:r>
                <a:r>
                  <a:rPr lang="en-US" altLang="zh-CN" sz="1800" b="0" i="1" baseline="-25000"/>
                  <a:t>2</a:t>
                </a:r>
                <a:r>
                  <a:rPr lang="en-US" altLang="zh-CN" sz="1800" b="0" i="1"/>
                  <a:t>:k</a:t>
                </a:r>
                <a:r>
                  <a:rPr lang="en-US" altLang="zh-CN" sz="1800" b="0" i="1" baseline="-25000"/>
                  <a:t>2</a:t>
                </a:r>
              </a:p>
            </p:txBody>
          </p:sp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9911481B-2854-4F1B-8E60-A8018A2C9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3888"/>
                <a:ext cx="39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C</a:t>
                </a:r>
                <a:r>
                  <a:rPr lang="en-US" altLang="zh-CN" sz="1800" b="0" i="1" baseline="-25000"/>
                  <a:t>3</a:t>
                </a:r>
                <a:r>
                  <a:rPr lang="en-US" altLang="zh-CN" sz="1800" b="0" i="1"/>
                  <a:t>:k</a:t>
                </a:r>
                <a:r>
                  <a:rPr lang="en-US" altLang="zh-CN" sz="1800" b="0" i="1" baseline="-25000"/>
                  <a:t>3</a:t>
                </a:r>
              </a:p>
            </p:txBody>
          </p:sp>
        </p:grp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69E8C69-70B7-422F-BBF4-2349D393C0CF}"/>
              </a:ext>
            </a:extLst>
          </p:cNvPr>
          <p:cNvGrpSpPr>
            <a:grpSpLocks/>
          </p:cNvGrpSpPr>
          <p:nvPr/>
        </p:nvGrpSpPr>
        <p:grpSpPr bwMode="auto">
          <a:xfrm>
            <a:off x="7960663" y="4646654"/>
            <a:ext cx="2128837" cy="2043112"/>
            <a:chOff x="2304" y="2880"/>
            <a:chExt cx="1341" cy="1287"/>
          </a:xfrm>
        </p:grpSpPr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6BAB90C-84BB-4126-8942-4B64CA087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168"/>
              <a:ext cx="1341" cy="999"/>
              <a:chOff x="0" y="3120"/>
              <a:chExt cx="1341" cy="999"/>
            </a:xfrm>
          </p:grpSpPr>
          <p:sp>
            <p:nvSpPr>
              <p:cNvPr id="27" name="Line 26">
                <a:extLst>
                  <a:ext uri="{FF2B5EF4-FFF2-40B4-BE49-F238E27FC236}">
                    <a16:creationId xmlns:a16="http://schemas.microsoft.com/office/drawing/2014/main" id="{69E09D1C-1C3B-476F-A567-D33BE03FB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7">
                <a:extLst>
                  <a:ext uri="{FF2B5EF4-FFF2-40B4-BE49-F238E27FC236}">
                    <a16:creationId xmlns:a16="http://schemas.microsoft.com/office/drawing/2014/main" id="{99CB1201-F14A-41A2-A0D9-3199FF7F7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Text Box 28">
                <a:extLst>
                  <a:ext uri="{FF2B5EF4-FFF2-40B4-BE49-F238E27FC236}">
                    <a16:creationId xmlns:a16="http://schemas.microsoft.com/office/drawing/2014/main" id="{DD350B64-EE14-44E3-80DD-C0B8AF461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 dirty="0"/>
                  <a:t>b</a:t>
                </a:r>
                <a:r>
                  <a:rPr lang="en-US" altLang="zh-CN" sz="1800" b="0" i="1" baseline="-25000" dirty="0"/>
                  <a:t>1</a:t>
                </a:r>
                <a:r>
                  <a:rPr lang="en-US" altLang="zh-CN" sz="1800" b="0" i="1" dirty="0"/>
                  <a:t>:m</a:t>
                </a:r>
                <a:r>
                  <a:rPr lang="en-US" altLang="zh-CN" sz="1800" b="0" i="1" baseline="-25000" dirty="0"/>
                  <a:t>1</a:t>
                </a:r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9C77CA7F-D3E7-4FF9-82D7-70E8E359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C</a:t>
                </a:r>
                <a:r>
                  <a:rPr lang="en-US" altLang="zh-CN" sz="1800" b="0" i="1" baseline="-25000"/>
                  <a:t>1</a:t>
                </a:r>
                <a:r>
                  <a:rPr lang="en-US" altLang="zh-CN" sz="1800" b="0" i="1"/>
                  <a:t>:k</a:t>
                </a:r>
                <a:r>
                  <a:rPr lang="en-US" altLang="zh-CN" sz="1800" b="0" i="1" baseline="-25000"/>
                  <a:t>1</a:t>
                </a:r>
              </a:p>
            </p:txBody>
          </p:sp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id="{1620919F-CBC3-4ADB-BCFF-5FA973941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31">
                <a:extLst>
                  <a:ext uri="{FF2B5EF4-FFF2-40B4-BE49-F238E27FC236}">
                    <a16:creationId xmlns:a16="http://schemas.microsoft.com/office/drawing/2014/main" id="{D6E0DFB7-795F-4239-8C9B-36D949326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3D0E24-BCF5-4BE2-9357-A4B5A9EC1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C</a:t>
                </a:r>
                <a:r>
                  <a:rPr lang="en-US" altLang="zh-CN" sz="1800" b="0" i="1" baseline="-25000"/>
                  <a:t>2</a:t>
                </a:r>
                <a:r>
                  <a:rPr lang="en-US" altLang="zh-CN" sz="1800" b="0" i="1"/>
                  <a:t>:k</a:t>
                </a:r>
                <a:r>
                  <a:rPr lang="en-US" altLang="zh-CN" sz="1800" b="0" i="1" baseline="-25000"/>
                  <a:t>2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859A5E6-F03C-4DD4-9747-80CAB547D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0" i="1"/>
                  <a:t>C</a:t>
                </a:r>
                <a:r>
                  <a:rPr lang="en-US" altLang="zh-CN" sz="1800" b="0" i="1" baseline="-25000"/>
                  <a:t>3</a:t>
                </a:r>
                <a:r>
                  <a:rPr lang="en-US" altLang="zh-CN" sz="1800" b="0" i="1"/>
                  <a:t>:k</a:t>
                </a:r>
                <a:r>
                  <a:rPr lang="en-US" altLang="zh-CN" sz="1800" b="0" i="1" baseline="-25000"/>
                  <a:t>3</a:t>
                </a:r>
              </a:p>
            </p:txBody>
          </p:sp>
        </p:grpSp>
        <p:sp>
          <p:nvSpPr>
            <p:cNvPr id="26" name="Text Box 34">
              <a:extLst>
                <a:ext uri="{FF2B5EF4-FFF2-40B4-BE49-F238E27FC236}">
                  <a16:creationId xmlns:a16="http://schemas.microsoft.com/office/drawing/2014/main" id="{4D90C23B-12F7-48C4-B1BF-95DAFB155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 i="1"/>
                <a:t>r</a:t>
              </a:r>
              <a:r>
                <a:rPr lang="en-US" altLang="zh-CN" sz="1800" b="0" i="1" baseline="-25000"/>
                <a:t>1</a:t>
              </a:r>
            </a:p>
          </p:txBody>
        </p:sp>
      </p:grpSp>
      <p:sp>
        <p:nvSpPr>
          <p:cNvPr id="35" name="Rectangle 35">
            <a:extLst>
              <a:ext uri="{FF2B5EF4-FFF2-40B4-BE49-F238E27FC236}">
                <a16:creationId xmlns:a16="http://schemas.microsoft.com/office/drawing/2014/main" id="{5EA9C0B7-CCA7-43C9-9FDF-F4BD58F0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321" y="5390398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  <a:sym typeface="Wingdings 3" panose="05040102010807070707" pitchFamily="18" charset="2"/>
              </a:rPr>
              <a:t>+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88022E7-D53A-456C-B049-D2E2A88B2B9F}"/>
              </a:ext>
            </a:extLst>
          </p:cNvPr>
          <p:cNvGrpSpPr>
            <a:grpSpLocks/>
          </p:cNvGrpSpPr>
          <p:nvPr/>
        </p:nvGrpSpPr>
        <p:grpSpPr bwMode="auto">
          <a:xfrm>
            <a:off x="5157208" y="4703804"/>
            <a:ext cx="1609725" cy="1985962"/>
            <a:chOff x="2112" y="2928"/>
            <a:chExt cx="1014" cy="1251"/>
          </a:xfrm>
        </p:grpSpPr>
        <p:grpSp>
          <p:nvGrpSpPr>
            <p:cNvPr id="37" name="Group 37">
              <a:extLst>
                <a:ext uri="{FF2B5EF4-FFF2-40B4-BE49-F238E27FC236}">
                  <a16:creationId xmlns:a16="http://schemas.microsoft.com/office/drawing/2014/main" id="{B6668A66-CA5C-42EB-AA5C-E7EDE9B2B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928"/>
              <a:ext cx="438" cy="1251"/>
              <a:chOff x="144" y="1824"/>
              <a:chExt cx="438" cy="1251"/>
            </a:xfrm>
          </p:grpSpPr>
          <p:sp>
            <p:nvSpPr>
              <p:cNvPr id="40" name="Text Box 38">
                <a:extLst>
                  <a:ext uri="{FF2B5EF4-FFF2-40B4-BE49-F238E27FC236}">
                    <a16:creationId xmlns:a16="http://schemas.microsoft.com/office/drawing/2014/main" id="{95B847D9-1557-4888-993E-3B9970E30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b="0" i="1">
                    <a:latin typeface="Times New Roman" panose="02020603050405020304" pitchFamily="18" charset="0"/>
                  </a:rPr>
                  <a:t>:n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" name="Text Box 39">
                <a:extLst>
                  <a:ext uri="{FF2B5EF4-FFF2-40B4-BE49-F238E27FC236}">
                    <a16:creationId xmlns:a16="http://schemas.microsoft.com/office/drawing/2014/main" id="{7DEBF90A-89A3-4410-8067-B16258789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000" b="0" i="1">
                    <a:latin typeface="Times New Roman" panose="02020603050405020304" pitchFamily="18" charset="0"/>
                  </a:rPr>
                  <a:t>:n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2" name="Text Box 40">
                <a:extLst>
                  <a:ext uri="{FF2B5EF4-FFF2-40B4-BE49-F238E27FC236}">
                    <a16:creationId xmlns:a16="http://schemas.microsoft.com/office/drawing/2014/main" id="{599D73C8-E680-443C-BDEF-762CF9D81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000" b="0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 b="0" i="1">
                    <a:latin typeface="Times New Roman" panose="02020603050405020304" pitchFamily="18" charset="0"/>
                  </a:rPr>
                  <a:t>:n</a:t>
                </a:r>
                <a:r>
                  <a:rPr lang="en-US" altLang="zh-CN" sz="2000" b="0" i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43" name="Group 41">
                <a:extLst>
                  <a:ext uri="{FF2B5EF4-FFF2-40B4-BE49-F238E27FC236}">
                    <a16:creationId xmlns:a16="http://schemas.microsoft.com/office/drawing/2014/main" id="{4E3A31B2-A712-43D2-BD8E-5F3F21B48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44" name="Text Box 42">
                  <a:extLst>
                    <a:ext uri="{FF2B5EF4-FFF2-40B4-BE49-F238E27FC236}">
                      <a16:creationId xmlns:a16="http://schemas.microsoft.com/office/drawing/2014/main" id="{41A11BFC-1B9D-454F-93C2-5EB7292F0A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2000" b="0">
                      <a:latin typeface="Times New Roman" panose="02020603050405020304" pitchFamily="18" charset="0"/>
                    </a:rPr>
                    <a:t>{}</a:t>
                  </a:r>
                </a:p>
              </p:txBody>
            </p:sp>
            <p:cxnSp>
              <p:nvCxnSpPr>
                <p:cNvPr id="45" name="AutoShape 43">
                  <a:extLst>
                    <a:ext uri="{FF2B5EF4-FFF2-40B4-BE49-F238E27FC236}">
                      <a16:creationId xmlns:a16="http://schemas.microsoft.com/office/drawing/2014/main" id="{DF3829CC-7FDB-4E8B-9D63-8C42AC8B4E7F}"/>
                    </a:ext>
                  </a:extLst>
                </p:cNvPr>
                <p:cNvCxnSpPr>
                  <a:cxnSpLocks noChangeShapeType="1"/>
                  <a:stCxn id="44" idx="2"/>
                  <a:endCxn id="42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AutoShape 44">
                  <a:extLst>
                    <a:ext uri="{FF2B5EF4-FFF2-40B4-BE49-F238E27FC236}">
                      <a16:creationId xmlns:a16="http://schemas.microsoft.com/office/drawing/2014/main" id="{5F28352C-3F0A-4268-B6DB-589ED3291C98}"/>
                    </a:ext>
                  </a:extLst>
                </p:cNvPr>
                <p:cNvCxnSpPr>
                  <a:cxnSpLocks noChangeShapeType="1"/>
                  <a:stCxn id="42" idx="2"/>
                  <a:endCxn id="40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5">
                  <a:extLst>
                    <a:ext uri="{FF2B5EF4-FFF2-40B4-BE49-F238E27FC236}">
                      <a16:creationId xmlns:a16="http://schemas.microsoft.com/office/drawing/2014/main" id="{34EA31A0-158B-4836-95BD-774D76440556}"/>
                    </a:ext>
                  </a:extLst>
                </p:cNvPr>
                <p:cNvCxnSpPr>
                  <a:cxnSpLocks noChangeShapeType="1"/>
                  <a:stCxn id="40" idx="2"/>
                  <a:endCxn id="41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2F7047FA-CF10-4495-AA0A-7806322F1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408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b="0" i="1"/>
                <a:t>r</a:t>
              </a:r>
              <a:r>
                <a:rPr lang="en-US" altLang="zh-CN" sz="2000" b="0" i="1" baseline="-25000"/>
                <a:t>1</a:t>
              </a:r>
            </a:p>
          </p:txBody>
        </p:sp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723ACBC9-03B2-40A4-BD3C-ABA273E18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0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sym typeface="Wingdings 3" panose="05040102010807070707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87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Mining Frequent Patterns With FP-trees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Idea: Frequent pattern growth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Recursively grow frequent patterns by pattern and database partition</a:t>
            </a:r>
          </a:p>
          <a:p>
            <a:r>
              <a:rPr lang="en-US" altLang="zh-CN" sz="2000" b="1" dirty="0"/>
              <a:t>Method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For each frequent item, construct its conditional pattern-base, and then its conditional FP-tree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Repeat the process on each newly created conditional FP-tree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Until the resulting FP-tree is empty, or it contains only one path—single path will generate all the combinations of its sub-paths, each of which is a frequent pattern</a:t>
            </a:r>
            <a:endParaRPr lang="en-US" altLang="zh-CN" sz="1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Association and Correlations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Association and Correlations</a:t>
            </a:r>
          </a:p>
          <a:p>
            <a:r>
              <a:rPr lang="en-US" altLang="zh-CN" sz="2000" b="1" dirty="0">
                <a:solidFill>
                  <a:srgbClr val="0432FF"/>
                </a:solidFill>
              </a:rPr>
              <a:t>Efficient and Scalable Frequent Itemset Mining Methods</a:t>
            </a:r>
          </a:p>
          <a:p>
            <a:r>
              <a:rPr lang="en-US" altLang="zh-CN" sz="2000" b="1" dirty="0"/>
              <a:t>Mining Various Kinds of Association Rules</a:t>
            </a:r>
          </a:p>
          <a:p>
            <a:r>
              <a:rPr lang="en-US" altLang="zh-CN" sz="2000" b="1" dirty="0"/>
              <a:t>From Association Mining to Correlation Analysis</a:t>
            </a:r>
          </a:p>
          <a:p>
            <a:r>
              <a:rPr lang="en-US" altLang="zh-CN" sz="2000" b="1" dirty="0"/>
              <a:t>Constraint-based 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FP-growth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u="sng" dirty="0"/>
              <a:t>FP tree construct procedure:</a:t>
            </a:r>
          </a:p>
          <a:p>
            <a:pPr>
              <a:defRPr/>
            </a:pPr>
            <a:r>
              <a:rPr lang="en-US" altLang="zh-CN" sz="2000" b="1" dirty="0"/>
              <a:t> Scan the transaction database D once, construct the F-list</a:t>
            </a:r>
          </a:p>
          <a:p>
            <a:pPr>
              <a:defRPr/>
            </a:pPr>
            <a:r>
              <a:rPr lang="en-US" altLang="zh-CN" sz="2000" b="1" dirty="0"/>
              <a:t> Scan the transaction database D again, </a:t>
            </a:r>
          </a:p>
          <a:p>
            <a:pPr>
              <a:defRPr/>
            </a:pPr>
            <a:r>
              <a:rPr lang="en-US" altLang="zh-CN" sz="2000" b="1" dirty="0"/>
              <a:t>Construct the </a:t>
            </a:r>
            <a:r>
              <a:rPr lang="en-US" altLang="zh-CN" sz="2000" b="1" dirty="0" err="1"/>
              <a:t>FP_tree</a:t>
            </a:r>
            <a:r>
              <a:rPr lang="en-US" altLang="zh-CN" sz="2000" b="1" dirty="0"/>
              <a:t> using </a:t>
            </a:r>
            <a:r>
              <a:rPr lang="en-US" altLang="zh-CN" sz="2000" b="1" dirty="0" err="1"/>
              <a:t>Insert_tree</a:t>
            </a:r>
            <a:r>
              <a:rPr lang="en-US" altLang="zh-CN" sz="2000" b="1" dirty="0"/>
              <a:t>()</a:t>
            </a:r>
          </a:p>
          <a:p>
            <a:pPr>
              <a:defRPr/>
            </a:pPr>
            <a:r>
              <a:rPr lang="en-US" altLang="zh-CN" sz="2000" b="1" dirty="0"/>
              <a:t>procedure </a:t>
            </a:r>
            <a:r>
              <a:rPr lang="en-US" altLang="zh-CN" sz="2000" b="1" dirty="0" err="1"/>
              <a:t>FP_growth</a:t>
            </a:r>
            <a:r>
              <a:rPr lang="en-US" altLang="zh-CN" sz="2000" b="1" dirty="0"/>
              <a:t>(Tree,   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(1) if Tree contains a single path P then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(2) for each combination (   ) of the nodes in the path 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(3) generate pattern             with support count = minimum support count of nodes in    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(4) else for each a</a:t>
            </a:r>
            <a:r>
              <a:rPr lang="en-US" altLang="zh-CN" sz="1600" b="1" baseline="-25000" dirty="0"/>
              <a:t>i</a:t>
            </a:r>
            <a:r>
              <a:rPr lang="en-US" altLang="zh-CN" sz="1600" b="1" dirty="0"/>
              <a:t> in the header of Tree 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(5) generate pattern =        a</a:t>
            </a:r>
            <a:r>
              <a:rPr lang="en-US" altLang="zh-CN" sz="1600" b="1" baseline="-25000" dirty="0"/>
              <a:t>i </a:t>
            </a:r>
            <a:r>
              <a:rPr lang="en-US" altLang="zh-CN" sz="1600" b="1" dirty="0"/>
              <a:t>with support count = </a:t>
            </a:r>
            <a:r>
              <a:rPr lang="en-US" altLang="zh-CN" sz="1600" b="1" dirty="0" err="1"/>
              <a:t>a</a:t>
            </a:r>
            <a:r>
              <a:rPr lang="en-US" altLang="zh-CN" sz="1600" b="1" baseline="-25000" dirty="0" err="1"/>
              <a:t>i</a:t>
            </a:r>
            <a:r>
              <a:rPr lang="en-US" altLang="zh-CN" sz="1600" b="1" dirty="0" err="1"/>
              <a:t>.support</a:t>
            </a:r>
            <a:r>
              <a:rPr lang="en-US" altLang="zh-CN" sz="1600" b="1" dirty="0"/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(6) construct    's conditional pattern base and then    's conditional FP tree </a:t>
            </a:r>
            <a:r>
              <a:rPr lang="en-US" altLang="zh-CN" sz="1600" b="1" i="1" dirty="0" err="1"/>
              <a:t>Tree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;}</a:t>
            </a:r>
            <a:endParaRPr lang="en-US" altLang="zh-CN" sz="16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(7) if                  ; then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 (8) call </a:t>
            </a:r>
            <a:r>
              <a:rPr lang="en-US" altLang="zh-CN" sz="1600" b="1" dirty="0" err="1"/>
              <a:t>FP_growth</a:t>
            </a:r>
            <a:r>
              <a:rPr lang="en-US" altLang="zh-CN" sz="1600" b="1" dirty="0"/>
              <a:t>(           ;     ); </a:t>
            </a:r>
            <a:endParaRPr lang="en-US" altLang="zh-CN" sz="1600" b="1" i="1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9CD17F62-2EFA-4DD8-9B68-80E348B8D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42101"/>
              </p:ext>
            </p:extLst>
          </p:nvPr>
        </p:nvGraphicFramePr>
        <p:xfrm>
          <a:off x="3039764" y="4562599"/>
          <a:ext cx="71722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公式" r:id="rId3" imgW="418918" imgH="203112" progId="Equation.3">
                  <p:embed/>
                </p:oleObj>
              </mc:Choice>
              <mc:Fallback>
                <p:oleObj name="公式" r:id="rId3" imgW="418918" imgH="203112" progId="Equation.3">
                  <p:embed/>
                  <p:pic>
                    <p:nvPicPr>
                      <p:cNvPr id="28678" name="Object 8">
                        <a:extLst>
                          <a:ext uri="{FF2B5EF4-FFF2-40B4-BE49-F238E27FC236}">
                            <a16:creationId xmlns:a16="http://schemas.microsoft.com/office/drawing/2014/main" id="{6D73F988-2A9E-4602-85E0-F24FA16FA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764" y="4562599"/>
                        <a:ext cx="71722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1F5C2F83-E8F8-4CCD-BC14-739F8061B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264" y="740435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b="0" dirty="0"/>
              <a:t>∪</a:t>
            </a:r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F0E9F90B-9D59-464A-859E-CA8A6ED3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4678"/>
              </p:ext>
            </p:extLst>
          </p:nvPr>
        </p:nvGraphicFramePr>
        <p:xfrm>
          <a:off x="3190019" y="5115195"/>
          <a:ext cx="287422" cy="38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公式" r:id="rId5" imgW="152268" imgH="203024" progId="Equation.3">
                  <p:embed/>
                </p:oleObj>
              </mc:Choice>
              <mc:Fallback>
                <p:oleObj name="公式" r:id="rId5" imgW="152268" imgH="203024" progId="Equation.3">
                  <p:embed/>
                  <p:pic>
                    <p:nvPicPr>
                      <p:cNvPr id="28681" name="Object 12">
                        <a:extLst>
                          <a:ext uri="{FF2B5EF4-FFF2-40B4-BE49-F238E27FC236}">
                            <a16:creationId xmlns:a16="http://schemas.microsoft.com/office/drawing/2014/main" id="{074662DB-B946-4A80-AAD5-AB3EDC2BC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019" y="5115195"/>
                        <a:ext cx="287422" cy="382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3D886ED7-7751-4FDF-AA11-E4CDDE5BC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49122"/>
              </p:ext>
            </p:extLst>
          </p:nvPr>
        </p:nvGraphicFramePr>
        <p:xfrm>
          <a:off x="2906393" y="6020229"/>
          <a:ext cx="593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公式" r:id="rId7" imgW="380835" imgH="241195" progId="Equation.3">
                  <p:embed/>
                </p:oleObj>
              </mc:Choice>
              <mc:Fallback>
                <p:oleObj name="公式" r:id="rId7" imgW="380835" imgH="241195" progId="Equation.3">
                  <p:embed/>
                  <p:pic>
                    <p:nvPicPr>
                      <p:cNvPr id="28685" name="Object 16">
                        <a:extLst>
                          <a:ext uri="{FF2B5EF4-FFF2-40B4-BE49-F238E27FC236}">
                            <a16:creationId xmlns:a16="http://schemas.microsoft.com/office/drawing/2014/main" id="{DE8440CE-8913-41E3-8153-FFF54EEA4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393" y="6020229"/>
                        <a:ext cx="5937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DFC6EAB2-B514-4282-930E-0E1A2C19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1485"/>
              </p:ext>
            </p:extLst>
          </p:nvPr>
        </p:nvGraphicFramePr>
        <p:xfrm>
          <a:off x="3640054" y="6055154"/>
          <a:ext cx="2301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公式" r:id="rId9" imgW="152268" imgH="203024" progId="Equation.3">
                  <p:embed/>
                </p:oleObj>
              </mc:Choice>
              <mc:Fallback>
                <p:oleObj name="公式" r:id="rId9" imgW="152268" imgH="203024" progId="Equation.3">
                  <p:embed/>
                  <p:pic>
                    <p:nvPicPr>
                      <p:cNvPr id="28686" name="Object 17">
                        <a:extLst>
                          <a:ext uri="{FF2B5EF4-FFF2-40B4-BE49-F238E27FC236}">
                            <a16:creationId xmlns:a16="http://schemas.microsoft.com/office/drawing/2014/main" id="{669B2281-0F1A-4DC6-AFC0-7E164629F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054" y="6055154"/>
                        <a:ext cx="2301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6CE01DDA-FFC8-4E56-9AA7-A0D6DE7A9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8483"/>
              </p:ext>
            </p:extLst>
          </p:nvPr>
        </p:nvGraphicFramePr>
        <p:xfrm>
          <a:off x="3571017" y="4250441"/>
          <a:ext cx="287424" cy="38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公式" r:id="rId11" imgW="152268" imgH="203024" progId="Equation.3">
                  <p:embed/>
                </p:oleObj>
              </mc:Choice>
              <mc:Fallback>
                <p:oleObj name="公式" r:id="rId11" imgW="152268" imgH="203024" progId="Equation.3">
                  <p:embed/>
                  <p:pic>
                    <p:nvPicPr>
                      <p:cNvPr id="28682" name="Object 13">
                        <a:extLst>
                          <a:ext uri="{FF2B5EF4-FFF2-40B4-BE49-F238E27FC236}">
                            <a16:creationId xmlns:a16="http://schemas.microsoft.com/office/drawing/2014/main" id="{EF8D5681-EC19-43DD-8F7B-D2EFA23C0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017" y="4250441"/>
                        <a:ext cx="287424" cy="382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>
            <a:extLst>
              <a:ext uri="{FF2B5EF4-FFF2-40B4-BE49-F238E27FC236}">
                <a16:creationId xmlns:a16="http://schemas.microsoft.com/office/drawing/2014/main" id="{F650CEEE-8959-44CC-8AB5-A1685789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29" y="508484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400" b="0" dirty="0"/>
              <a:t>∪</a:t>
            </a: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7333E01E-F259-4FFC-A2D2-E70F1A07D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35112"/>
              </p:ext>
            </p:extLst>
          </p:nvPr>
        </p:nvGraphicFramePr>
        <p:xfrm>
          <a:off x="1555450" y="5711878"/>
          <a:ext cx="9906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公式" r:id="rId12" imgW="634725" imgH="241195" progId="Equation.3">
                  <p:embed/>
                </p:oleObj>
              </mc:Choice>
              <mc:Fallback>
                <p:oleObj name="公式" r:id="rId12" imgW="634725" imgH="241195" progId="Equation.3">
                  <p:embed/>
                  <p:pic>
                    <p:nvPicPr>
                      <p:cNvPr id="28684" name="Object 15">
                        <a:extLst>
                          <a:ext uri="{FF2B5EF4-FFF2-40B4-BE49-F238E27FC236}">
                            <a16:creationId xmlns:a16="http://schemas.microsoft.com/office/drawing/2014/main" id="{0FB311DC-9814-4CF2-AA95-DBDF0E788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450" y="5711878"/>
                        <a:ext cx="9906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2834F60F-DA8B-4785-A215-BAD089A94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807739"/>
              </p:ext>
            </p:extLst>
          </p:nvPr>
        </p:nvGraphicFramePr>
        <p:xfrm>
          <a:off x="2315862" y="5466907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公式" r:id="rId11" imgW="152268" imgH="203024" progId="Equation.3">
                  <p:embed/>
                </p:oleObj>
              </mc:Choice>
              <mc:Fallback>
                <p:oleObj name="公式" r:id="rId11" imgW="152268" imgH="203024" progId="Equation.3">
                  <p:embed/>
                  <p:pic>
                    <p:nvPicPr>
                      <p:cNvPr id="28682" name="Object 13">
                        <a:extLst>
                          <a:ext uri="{FF2B5EF4-FFF2-40B4-BE49-F238E27FC236}">
                            <a16:creationId xmlns:a16="http://schemas.microsoft.com/office/drawing/2014/main" id="{EF8D5681-EC19-43DD-8F7B-D2EFA23C0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862" y="5466907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A003A6C-69B5-4FB9-9BB6-A195923EA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39081"/>
              </p:ext>
            </p:extLst>
          </p:nvPr>
        </p:nvGraphicFramePr>
        <p:xfrm>
          <a:off x="6192243" y="5453187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公式" r:id="rId11" imgW="152268" imgH="203024" progId="Equation.3">
                  <p:embed/>
                </p:oleObj>
              </mc:Choice>
              <mc:Fallback>
                <p:oleObj name="公式" r:id="rId11" imgW="152268" imgH="203024" progId="Equation.3">
                  <p:embed/>
                  <p:pic>
                    <p:nvPicPr>
                      <p:cNvPr id="28682" name="Object 13">
                        <a:extLst>
                          <a:ext uri="{FF2B5EF4-FFF2-40B4-BE49-F238E27FC236}">
                            <a16:creationId xmlns:a16="http://schemas.microsoft.com/office/drawing/2014/main" id="{EF8D5681-EC19-43DD-8F7B-D2EFA23C0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243" y="5453187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24193"/>
              </p:ext>
            </p:extLst>
          </p:nvPr>
        </p:nvGraphicFramePr>
        <p:xfrm>
          <a:off x="9801906" y="4594348"/>
          <a:ext cx="2301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公式" r:id="rId14" imgW="152268" imgH="203024" progId="Equation.3">
                  <p:embed/>
                </p:oleObj>
              </mc:Choice>
              <mc:Fallback>
                <p:oleObj name="公式" r:id="rId14" imgW="152268" imgH="203024" progId="Equation.3">
                  <p:embed/>
                  <p:pic>
                    <p:nvPicPr>
                      <p:cNvPr id="2868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1906" y="4594348"/>
                        <a:ext cx="2301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58978"/>
              </p:ext>
            </p:extLst>
          </p:nvPr>
        </p:nvGraphicFramePr>
        <p:xfrm>
          <a:off x="4488543" y="3703638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公式" r:id="rId15" imgW="152334" imgH="139639" progId="Equation.3">
                  <p:embed/>
                </p:oleObj>
              </mc:Choice>
              <mc:Fallback>
                <p:oleObj name="公式" r:id="rId15" imgW="152334" imgH="139639" progId="Equation.3">
                  <p:embed/>
                  <p:pic>
                    <p:nvPicPr>
                      <p:cNvPr id="286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543" y="3703638"/>
                        <a:ext cx="2286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90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FP-Growth vs.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: Scalability With the Support Threshold</a:t>
            </a:r>
            <a:endParaRPr lang="zh-CN" altLang="en-US" sz="2000" b="1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4D854B8-3D2B-4E78-8259-F8CD41E6534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11270"/>
              </p:ext>
            </p:extLst>
          </p:nvPr>
        </p:nvGraphicFramePr>
        <p:xfrm>
          <a:off x="2146558" y="1290280"/>
          <a:ext cx="7203987" cy="514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hart" r:id="rId3" imgW="4600996" imgH="3286426" progId="Excel.Chart.8">
                  <p:embed/>
                </p:oleObj>
              </mc:Choice>
              <mc:Fallback>
                <p:oleObj name="Chart" r:id="rId3" imgW="4600996" imgH="3286426" progId="Excel.Chart.8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16BF8ED4-C7AF-42B4-B357-D1676C23C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558" y="1290280"/>
                        <a:ext cx="7203987" cy="5145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47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Why Is FP-Growth the Winner?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Divide-and-conquer: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decompose both the mining task and DB according to the frequent patterns obtained so far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leads to focused search of smaller databases</a:t>
            </a:r>
          </a:p>
          <a:p>
            <a:r>
              <a:rPr lang="en-US" altLang="zh-CN" sz="2000" b="1" dirty="0"/>
              <a:t>Other factors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no candidate generation, no candidate test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compressed database: FP-tree structure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no repeated scan of entire database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basic ops—counting local </a:t>
            </a:r>
            <a:r>
              <a:rPr lang="en-US" altLang="zh-CN" sz="1800" b="1" dirty="0" err="1"/>
              <a:t>freq</a:t>
            </a:r>
            <a:r>
              <a:rPr lang="en-US" altLang="zh-CN" sz="1800" b="1" dirty="0"/>
              <a:t> items and building sub FP-tree, no pattern search and matching</a:t>
            </a:r>
          </a:p>
        </p:txBody>
      </p:sp>
    </p:spTree>
    <p:extLst>
      <p:ext uri="{BB962C8B-B14F-4D97-AF65-F5344CB8AC3E}">
        <p14:creationId xmlns:p14="http://schemas.microsoft.com/office/powerpoint/2010/main" val="32588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Visualization of Association Rules: Plane Graph</a:t>
            </a:r>
            <a:endParaRPr lang="zh-CN" altLang="en-US" sz="2000" b="1" dirty="0"/>
          </a:p>
        </p:txBody>
      </p:sp>
      <p:pic>
        <p:nvPicPr>
          <p:cNvPr id="4" name="Picture 4" descr="assoc_bar">
            <a:extLst>
              <a:ext uri="{FF2B5EF4-FFF2-40B4-BE49-F238E27FC236}">
                <a16:creationId xmlns:a16="http://schemas.microsoft.com/office/drawing/2014/main" id="{39EC2D30-7D9E-4241-BEAA-1E76EE89EA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97" y="1290280"/>
            <a:ext cx="7256206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9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Visualization of Association Rules: Rule Graph</a:t>
            </a:r>
            <a:endParaRPr lang="zh-CN" altLang="en-US" sz="2000" b="1" dirty="0"/>
          </a:p>
        </p:txBody>
      </p:sp>
      <p:pic>
        <p:nvPicPr>
          <p:cNvPr id="4" name="Picture 4" descr="assoc_ball">
            <a:extLst>
              <a:ext uri="{FF2B5EF4-FFF2-40B4-BE49-F238E27FC236}">
                <a16:creationId xmlns:a16="http://schemas.microsoft.com/office/drawing/2014/main" id="{B7110FC4-A05B-4C5F-927E-CD90AFE91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97" y="1290280"/>
            <a:ext cx="7256206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985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Visualization of Association Rules (SGI/</a:t>
            </a:r>
            <a:r>
              <a:rPr lang="en-US" altLang="zh-CN" sz="2000" b="1" dirty="0" err="1"/>
              <a:t>MineSet</a:t>
            </a:r>
            <a:r>
              <a:rPr lang="en-US" altLang="zh-CN" sz="2000" b="1" dirty="0"/>
              <a:t> 3.0)</a:t>
            </a:r>
            <a:endParaRPr lang="zh-CN" altLang="en-US" sz="2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FDDCD4-71C9-412C-97E1-615BD6F47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79" y="1290280"/>
            <a:ext cx="7677442" cy="533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45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38" y="3369775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Scalable Methods for Mining Frequent Patterns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The </a:t>
            </a:r>
            <a:r>
              <a:rPr lang="en-US" altLang="zh-CN" sz="2000" b="1" dirty="0">
                <a:solidFill>
                  <a:schemeClr val="hlink"/>
                </a:solidFill>
              </a:rPr>
              <a:t>downward closure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向下闭</a:t>
            </a:r>
            <a:r>
              <a:rPr lang="en-US" altLang="zh-CN" sz="2000" b="1" dirty="0"/>
              <a:t>) property of frequent patterns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u="sng" dirty="0">
                <a:solidFill>
                  <a:schemeClr val="hlink"/>
                </a:solidFill>
              </a:rPr>
              <a:t>Any subset of a frequent itemset must be frequent</a:t>
            </a:r>
            <a:endParaRPr lang="en-US" altLang="zh-CN" sz="1800" b="1" dirty="0">
              <a:solidFill>
                <a:schemeClr val="hlin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If </a:t>
            </a:r>
            <a:r>
              <a:rPr lang="en-US" altLang="zh-CN" sz="1800" b="1" dirty="0">
                <a:latin typeface="Arial Black" panose="020B0A04020102020204" pitchFamily="34" charset="0"/>
                <a:ea typeface="Arial Unicode MS" pitchFamily="34" charset="-122"/>
              </a:rPr>
              <a:t>{beer, diaper, nuts}</a:t>
            </a:r>
            <a:r>
              <a:rPr lang="en-US" altLang="zh-CN" sz="1800" b="1" dirty="0"/>
              <a:t> is frequent, so is </a:t>
            </a:r>
            <a:r>
              <a:rPr lang="en-US" altLang="zh-CN" sz="1800" b="1" dirty="0">
                <a:latin typeface="Arial Black" panose="020B0A04020102020204" pitchFamily="34" charset="0"/>
                <a:ea typeface="Arial Unicode MS" pitchFamily="34" charset="-122"/>
              </a:rPr>
              <a:t>{beer, diaper}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i.e., every transaction having {beer, diaper, nuts} also contains {beer, diaper} </a:t>
            </a:r>
          </a:p>
          <a:p>
            <a:r>
              <a:rPr lang="en-US" altLang="zh-CN" sz="2000" b="1" dirty="0"/>
              <a:t>Scalable mining methods: Three major approaches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 err="1"/>
              <a:t>Apriori</a:t>
            </a:r>
            <a:r>
              <a:rPr lang="en-US" altLang="zh-CN" sz="1800" b="1" dirty="0"/>
              <a:t> (Agrawal &amp; Srikant@VLDB’94)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Freq. pattern growth (</a:t>
            </a:r>
            <a:r>
              <a:rPr lang="en-US" altLang="zh-CN" sz="1800" b="1" dirty="0" err="1"/>
              <a:t>FPgrowth</a:t>
            </a:r>
            <a:r>
              <a:rPr lang="en-US" altLang="zh-CN" sz="1800" b="1" dirty="0"/>
              <a:t>—Han, Pei &amp; Yin @SIGMOD’00)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Vertical data format approach (Charm—</a:t>
            </a:r>
            <a:r>
              <a:rPr lang="en-US" altLang="zh-CN" sz="1800" b="1" dirty="0" err="1"/>
              <a:t>Zaki</a:t>
            </a:r>
            <a:r>
              <a:rPr lang="en-US" altLang="zh-CN" sz="1800" b="1" dirty="0"/>
              <a:t> &amp; Hsiao @SDM’02)</a:t>
            </a:r>
          </a:p>
        </p:txBody>
      </p:sp>
    </p:spTree>
    <p:extLst>
      <p:ext uri="{BB962C8B-B14F-4D97-AF65-F5344CB8AC3E}">
        <p14:creationId xmlns:p14="http://schemas.microsoft.com/office/powerpoint/2010/main" val="3846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err="1"/>
              <a:t>Apriori</a:t>
            </a:r>
            <a:r>
              <a:rPr lang="en-US" altLang="zh-CN" sz="2000" b="1" dirty="0"/>
              <a:t>: A Candidate Generation-and-Test Approach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u="sng" dirty="0" err="1">
                <a:solidFill>
                  <a:schemeClr val="hlink"/>
                </a:solidFill>
              </a:rPr>
              <a:t>Apriori</a:t>
            </a:r>
            <a:r>
              <a:rPr lang="en-US" altLang="zh-CN" sz="2000" b="1" u="sng" dirty="0">
                <a:solidFill>
                  <a:schemeClr val="hlink"/>
                </a:solidFill>
              </a:rPr>
              <a:t> pruning principle</a:t>
            </a:r>
            <a:r>
              <a:rPr lang="en-US" altLang="zh-CN" sz="2000" b="1" dirty="0">
                <a:solidFill>
                  <a:schemeClr val="hlink"/>
                </a:solidFill>
              </a:rPr>
              <a:t>: </a:t>
            </a:r>
            <a:r>
              <a:rPr lang="en-US" altLang="zh-CN" sz="2000" b="1" dirty="0"/>
              <a:t>If there is </a:t>
            </a:r>
            <a:r>
              <a:rPr lang="en-US" altLang="zh-CN" sz="2000" b="1" dirty="0">
                <a:solidFill>
                  <a:srgbClr val="0432FF"/>
                </a:solidFill>
              </a:rPr>
              <a:t>any </a:t>
            </a:r>
            <a:r>
              <a:rPr lang="en-US" altLang="zh-CN" sz="2000" b="1" dirty="0"/>
              <a:t>itemset which is infrequent, its superset should not be generated/tested! </a:t>
            </a:r>
            <a:r>
              <a:rPr lang="en-US" altLang="zh-CN" sz="2000" b="1" dirty="0">
                <a:solidFill>
                  <a:schemeClr val="tx2"/>
                </a:solidFill>
              </a:rPr>
              <a:t>(</a:t>
            </a:r>
            <a:r>
              <a:rPr lang="en-US" altLang="zh-CN" sz="2000" b="1" dirty="0"/>
              <a:t>Agrawal &amp; Srikant @VLDB’94, </a:t>
            </a:r>
            <a:r>
              <a:rPr lang="en-US" altLang="zh-CN" sz="2000" b="1" dirty="0" err="1"/>
              <a:t>Mannila</a:t>
            </a:r>
            <a:r>
              <a:rPr lang="en-US" altLang="zh-CN" sz="2000" b="1" dirty="0"/>
              <a:t>, et al. @ KDD’ 94)</a:t>
            </a:r>
          </a:p>
          <a:p>
            <a:r>
              <a:rPr lang="en-US" altLang="zh-CN" sz="2000" b="1" dirty="0"/>
              <a:t>Method: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Initially, scan DB once to get frequent 1-itemset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chemeClr val="hlink"/>
                </a:solidFill>
              </a:rPr>
              <a:t>Generate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dirty="0"/>
              <a:t>length (k+1)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candidate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dirty="0" err="1"/>
              <a:t>itemsets</a:t>
            </a:r>
            <a:r>
              <a:rPr lang="en-US" altLang="zh-CN" b="1" dirty="0"/>
              <a:t> from length k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frequent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dirty="0" err="1"/>
              <a:t>itemsets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chemeClr val="hlink"/>
                </a:solidFill>
              </a:rPr>
              <a:t>Test </a:t>
            </a:r>
            <a:r>
              <a:rPr lang="en-US" altLang="zh-CN" b="1" dirty="0"/>
              <a:t>the candidates against DB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Terminate when no frequent or candidate set can be generated</a:t>
            </a:r>
          </a:p>
        </p:txBody>
      </p:sp>
    </p:spTree>
    <p:extLst>
      <p:ext uri="{BB962C8B-B14F-4D97-AF65-F5344CB8AC3E}">
        <p14:creationId xmlns:p14="http://schemas.microsoft.com/office/powerpoint/2010/main" val="117318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Algorithm—An Example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6B5D0B84-7B8A-462A-838A-B0B02B8C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44" y="1495425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68422EE4-A1EA-47E8-833F-63FAFB78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207" y="2397125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1</a:t>
            </a:r>
            <a:r>
              <a:rPr lang="en-US" altLang="zh-CN" sz="2400" b="0" baseline="30000">
                <a:latin typeface="Times New Roman" panose="02020603050405020304" pitchFamily="18" charset="0"/>
              </a:rPr>
              <a:t>st</a:t>
            </a:r>
            <a:r>
              <a:rPr lang="en-US" altLang="zh-CN" sz="2400" b="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CF1C67CE-9716-4DF7-88B1-C14CA3B81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4857" y="284321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2039F50A-0756-4EF0-A6ED-F12EA605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819" y="1844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C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9BD6270D-17B6-495F-B3E5-75675828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44" y="168751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L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0BE57709-C7FD-436E-90D5-28BAC6AD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69" y="38528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L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7B258F6C-AED8-4676-A066-06D6AE82B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57" y="3455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C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5FADC94E-F018-49F6-B77A-B0ABD806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69" y="3506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C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D757BE8F-DDC8-482D-991B-F7C0297C0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69" y="4376738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Text Box 14">
            <a:extLst>
              <a:ext uri="{FF2B5EF4-FFF2-40B4-BE49-F238E27FC236}">
                <a16:creationId xmlns:a16="http://schemas.microsoft.com/office/drawing/2014/main" id="{7607992E-5FB0-40DA-86C8-C674164E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319" y="3875088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2</a:t>
            </a:r>
            <a:r>
              <a:rPr lang="en-US" altLang="zh-CN" sz="2400" b="0" baseline="30000">
                <a:latin typeface="Times New Roman" panose="02020603050405020304" pitchFamily="18" charset="0"/>
              </a:rPr>
              <a:t>nd</a:t>
            </a:r>
            <a:r>
              <a:rPr lang="en-US" altLang="zh-CN" sz="2400" b="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43" name="AutoShape 15">
            <a:extLst>
              <a:ext uri="{FF2B5EF4-FFF2-40B4-BE49-F238E27FC236}">
                <a16:creationId xmlns:a16="http://schemas.microsoft.com/office/drawing/2014/main" id="{419255FF-51E8-46C9-9BAE-82E8EFBFD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044" y="3194050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C97D9646-6431-43C3-A192-4D1DBC46D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82" y="6423025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47CF1949-E8B8-4BF9-8D08-3219F8D65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44" y="59261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C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BD4E8813-473E-4E63-8B3F-68CD0763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44" y="59150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 i="1">
                <a:latin typeface="Times New Roman" panose="02020603050405020304" pitchFamily="18" charset="0"/>
              </a:rPr>
              <a:t>L</a:t>
            </a:r>
            <a:r>
              <a:rPr lang="en-US" altLang="zh-CN" sz="2400" b="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225F4ACF-9D2B-49AE-8D30-7438A2711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019" y="6005513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3</a:t>
            </a:r>
            <a:r>
              <a:rPr lang="en-US" altLang="zh-CN" sz="2400" b="0" baseline="30000">
                <a:latin typeface="Times New Roman" panose="02020603050405020304" pitchFamily="18" charset="0"/>
              </a:rPr>
              <a:t>rd</a:t>
            </a:r>
            <a:r>
              <a:rPr lang="en-US" altLang="zh-CN" sz="2400" b="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48" name="AutoShape 20">
            <a:extLst>
              <a:ext uri="{FF2B5EF4-FFF2-40B4-BE49-F238E27FC236}">
                <a16:creationId xmlns:a16="http://schemas.microsoft.com/office/drawing/2014/main" id="{8B40010E-59F0-4736-8EA4-71C4CEE3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57" y="4970463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3F047A37-A329-4D5E-9E31-E9930E092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744" y="2562225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0D130856-D7CD-40E3-95BD-7934B1179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4744" y="477202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Group 174">
            <a:extLst>
              <a:ext uri="{FF2B5EF4-FFF2-40B4-BE49-F238E27FC236}">
                <a16:creationId xmlns:a16="http://schemas.microsoft.com/office/drawing/2014/main" id="{95120C38-9347-4387-9769-2AEF1028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51314"/>
              </p:ext>
            </p:extLst>
          </p:nvPr>
        </p:nvGraphicFramePr>
        <p:xfrm>
          <a:off x="2170144" y="1952625"/>
          <a:ext cx="1905000" cy="169069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Group 182">
            <a:extLst>
              <a:ext uri="{FF2B5EF4-FFF2-40B4-BE49-F238E27FC236}">
                <a16:creationId xmlns:a16="http://schemas.microsoft.com/office/drawing/2014/main" id="{5CD0812D-0B75-4443-A224-B7987EFCC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25197"/>
              </p:ext>
            </p:extLst>
          </p:nvPr>
        </p:nvGraphicFramePr>
        <p:xfrm>
          <a:off x="5446744" y="1343025"/>
          <a:ext cx="1752600" cy="20288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Group 176">
            <a:extLst>
              <a:ext uri="{FF2B5EF4-FFF2-40B4-BE49-F238E27FC236}">
                <a16:creationId xmlns:a16="http://schemas.microsoft.com/office/drawing/2014/main" id="{309C2654-F416-43A1-BFFF-73A0C58EA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37152"/>
              </p:ext>
            </p:extLst>
          </p:nvPr>
        </p:nvGraphicFramePr>
        <p:xfrm>
          <a:off x="7961344" y="1495425"/>
          <a:ext cx="1752600" cy="16906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Group 179">
            <a:extLst>
              <a:ext uri="{FF2B5EF4-FFF2-40B4-BE49-F238E27FC236}">
                <a16:creationId xmlns:a16="http://schemas.microsoft.com/office/drawing/2014/main" id="{ABA5660A-CC31-4705-9CDF-37577715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73065"/>
              </p:ext>
            </p:extLst>
          </p:nvPr>
        </p:nvGraphicFramePr>
        <p:xfrm>
          <a:off x="8570944" y="3705225"/>
          <a:ext cx="1143000" cy="236696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5" name="Group 184">
            <a:extLst>
              <a:ext uri="{FF2B5EF4-FFF2-40B4-BE49-F238E27FC236}">
                <a16:creationId xmlns:a16="http://schemas.microsoft.com/office/drawing/2014/main" id="{09909F96-9929-489C-8834-D74766C7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08894"/>
              </p:ext>
            </p:extLst>
          </p:nvPr>
        </p:nvGraphicFramePr>
        <p:xfrm>
          <a:off x="5218144" y="3552825"/>
          <a:ext cx="1752600" cy="216694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6" name="Group 178">
            <a:extLst>
              <a:ext uri="{FF2B5EF4-FFF2-40B4-BE49-F238E27FC236}">
                <a16:creationId xmlns:a16="http://schemas.microsoft.com/office/drawing/2014/main" id="{6CF21898-799B-492F-94D3-9CD27C3A3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4436"/>
              </p:ext>
            </p:extLst>
          </p:nvPr>
        </p:nvGraphicFramePr>
        <p:xfrm>
          <a:off x="2779744" y="3986213"/>
          <a:ext cx="1752600" cy="154781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2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2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2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2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2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Group 180">
            <a:extLst>
              <a:ext uri="{FF2B5EF4-FFF2-40B4-BE49-F238E27FC236}">
                <a16:creationId xmlns:a16="http://schemas.microsoft.com/office/drawing/2014/main" id="{7CAA32CD-C763-4DB2-872C-087FDFDE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40579"/>
              </p:ext>
            </p:extLst>
          </p:nvPr>
        </p:nvGraphicFramePr>
        <p:xfrm>
          <a:off x="3160744" y="5991225"/>
          <a:ext cx="1143000" cy="6858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81">
            <a:extLst>
              <a:ext uri="{FF2B5EF4-FFF2-40B4-BE49-F238E27FC236}">
                <a16:creationId xmlns:a16="http://schemas.microsoft.com/office/drawing/2014/main" id="{95E388F9-E444-4388-8B4E-1EF979684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27788"/>
              </p:ext>
            </p:extLst>
          </p:nvPr>
        </p:nvGraphicFramePr>
        <p:xfrm>
          <a:off x="6589744" y="5991225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AutoShape 169">
            <a:extLst>
              <a:ext uri="{FF2B5EF4-FFF2-40B4-BE49-F238E27FC236}">
                <a16:creationId xmlns:a16="http://schemas.microsoft.com/office/drawing/2014/main" id="{C86FF95C-F9BD-4F0E-83D8-B53A0C78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44" y="5457825"/>
            <a:ext cx="1143000" cy="457200"/>
          </a:xfrm>
          <a:prstGeom prst="irregularSeal1">
            <a:avLst/>
          </a:prstGeom>
          <a:solidFill>
            <a:srgbClr val="D7FD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0"/>
              <a:t>why</a:t>
            </a:r>
          </a:p>
        </p:txBody>
      </p:sp>
      <p:sp>
        <p:nvSpPr>
          <p:cNvPr id="60" name="AutoShape 170">
            <a:extLst>
              <a:ext uri="{FF2B5EF4-FFF2-40B4-BE49-F238E27FC236}">
                <a16:creationId xmlns:a16="http://schemas.microsoft.com/office/drawing/2014/main" id="{2F115A68-8DB1-4AFB-85B3-9AEB2C4D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44" y="4238625"/>
            <a:ext cx="1143000" cy="4572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0"/>
              <a:t>How</a:t>
            </a:r>
            <a:r>
              <a:rPr lang="zh-CN" altLang="en-US" sz="1600" b="0"/>
              <a:t>？</a:t>
            </a:r>
          </a:p>
        </p:txBody>
      </p:sp>
      <p:sp>
        <p:nvSpPr>
          <p:cNvPr id="61" name="Text Box 171">
            <a:extLst>
              <a:ext uri="{FF2B5EF4-FFF2-40B4-BE49-F238E27FC236}">
                <a16:creationId xmlns:a16="http://schemas.microsoft.com/office/drawing/2014/main" id="{0863DFFC-C231-401B-8E5E-DEB51371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82" y="12049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0"/>
              <a:t>Sup</a:t>
            </a:r>
            <a:r>
              <a:rPr lang="en-US" altLang="zh-CN" sz="2400" b="0" baseline="-25000"/>
              <a:t>min</a:t>
            </a:r>
            <a:r>
              <a:rPr lang="en-US" altLang="zh-CN" sz="2400" b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2805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u="sng" dirty="0"/>
              <a:t>Pseudo-code</a:t>
            </a:r>
            <a:r>
              <a:rPr lang="en-US" altLang="zh-CN" sz="2000" b="1" dirty="0"/>
              <a:t>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i="1" dirty="0"/>
              <a:t>C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: Candidate itemset of size k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i="1" dirty="0"/>
              <a:t>L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 : </a:t>
            </a:r>
            <a:r>
              <a:rPr lang="en-US" altLang="zh-CN" b="1" dirty="0" smtClean="0"/>
              <a:t>Frequent </a:t>
            </a:r>
            <a:r>
              <a:rPr lang="en-US" altLang="zh-CN" b="1" dirty="0"/>
              <a:t>itemset of size k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i="1" dirty="0"/>
              <a:t>L</a:t>
            </a:r>
            <a:r>
              <a:rPr lang="en-US" altLang="zh-CN" b="1" i="1" baseline="-25000" dirty="0"/>
              <a:t>1</a:t>
            </a:r>
            <a:r>
              <a:rPr lang="en-US" altLang="zh-CN" b="1" dirty="0"/>
              <a:t> = {frequent items};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for</a:t>
            </a:r>
            <a:r>
              <a:rPr lang="en-US" altLang="zh-CN" b="1" dirty="0"/>
              <a:t> (</a:t>
            </a:r>
            <a:r>
              <a:rPr lang="en-US" altLang="zh-CN" b="1" i="1" dirty="0"/>
              <a:t>k</a:t>
            </a:r>
            <a:r>
              <a:rPr lang="en-US" altLang="zh-CN" b="1" dirty="0"/>
              <a:t> = 1;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 !=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dirty="0"/>
              <a:t>; </a:t>
            </a:r>
            <a:r>
              <a:rPr lang="en-US" altLang="zh-CN" b="1" i="1" dirty="0"/>
              <a:t>k</a:t>
            </a:r>
            <a:r>
              <a:rPr lang="en-US" altLang="zh-CN" b="1" dirty="0"/>
              <a:t>++) </a:t>
            </a:r>
            <a:r>
              <a:rPr lang="en-US" altLang="zh-CN" b="1" dirty="0">
                <a:solidFill>
                  <a:srgbClr val="0432FF"/>
                </a:solidFill>
              </a:rPr>
              <a:t>do begin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/>
              <a:t>     </a:t>
            </a:r>
            <a:r>
              <a:rPr lang="en-US" altLang="zh-CN" b="1" i="1" dirty="0"/>
              <a:t>C</a:t>
            </a:r>
            <a:r>
              <a:rPr lang="en-US" altLang="zh-CN" b="1" i="1" baseline="-25000" dirty="0"/>
              <a:t>k+1</a:t>
            </a:r>
            <a:r>
              <a:rPr lang="en-US" altLang="zh-CN" b="1" dirty="0"/>
              <a:t> = candidates generated from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;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432FF"/>
                </a:solidFill>
              </a:rPr>
              <a:t>for each </a:t>
            </a:r>
            <a:r>
              <a:rPr lang="en-US" altLang="zh-CN" b="1" dirty="0"/>
              <a:t>transaction </a:t>
            </a:r>
            <a:r>
              <a:rPr lang="en-US" altLang="zh-CN" b="1" i="1" dirty="0"/>
              <a:t>t</a:t>
            </a:r>
            <a:r>
              <a:rPr lang="en-US" altLang="zh-CN" b="1" dirty="0"/>
              <a:t>  in database do</a:t>
            </a:r>
          </a:p>
          <a:p>
            <a:pPr marL="1600200" lvl="3" indent="-2286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increment the count of all candidates in </a:t>
            </a:r>
            <a:r>
              <a:rPr lang="en-US" altLang="zh-CN" sz="1800" b="1" i="1" dirty="0"/>
              <a:t>C</a:t>
            </a:r>
            <a:r>
              <a:rPr lang="en-US" altLang="zh-CN" sz="1800" b="1" i="1" baseline="-25000" dirty="0"/>
              <a:t>k+1</a:t>
            </a:r>
            <a:r>
              <a:rPr lang="en-US" altLang="zh-CN" sz="1800" b="1" dirty="0"/>
              <a:t>                            </a:t>
            </a:r>
          </a:p>
          <a:p>
            <a:pPr marL="1600200" lvl="3" indent="-2286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that are contained in </a:t>
            </a:r>
            <a:r>
              <a:rPr lang="en-US" altLang="zh-CN" sz="1800" b="1" i="1" dirty="0"/>
              <a:t>t</a:t>
            </a:r>
            <a:endParaRPr lang="en-US" altLang="zh-CN" sz="1800" b="1" dirty="0"/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k+1</a:t>
            </a:r>
            <a:r>
              <a:rPr lang="en-US" altLang="zh-CN" b="1" dirty="0"/>
              <a:t>  = candidates in </a:t>
            </a:r>
            <a:r>
              <a:rPr lang="en-US" altLang="zh-CN" b="1" i="1" dirty="0"/>
              <a:t>C</a:t>
            </a:r>
            <a:r>
              <a:rPr lang="en-US" altLang="zh-CN" b="1" i="1" baseline="-25000" dirty="0"/>
              <a:t>k+1</a:t>
            </a:r>
            <a:r>
              <a:rPr lang="en-US" altLang="zh-CN" b="1" dirty="0"/>
              <a:t> with </a:t>
            </a:r>
            <a:r>
              <a:rPr lang="en-US" altLang="zh-CN" b="1" dirty="0" err="1"/>
              <a:t>min_support</a:t>
            </a:r>
            <a:endParaRPr lang="en-US" altLang="zh-CN" b="1" dirty="0"/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F83F24"/>
                </a:solidFill>
              </a:rPr>
              <a:t> </a:t>
            </a:r>
            <a:r>
              <a:rPr lang="en-US" altLang="zh-CN" b="1" dirty="0">
                <a:solidFill>
                  <a:srgbClr val="0432FF"/>
                </a:solidFill>
              </a:rPr>
              <a:t>end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return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222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Important Details of </a:t>
            </a:r>
            <a:r>
              <a:rPr lang="en-US" altLang="zh-CN" sz="2000" b="1" dirty="0" err="1"/>
              <a:t>Apriori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How to generate candidates?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Step 1: self-joining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k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Step 2: pruning</a:t>
            </a:r>
          </a:p>
          <a:p>
            <a:r>
              <a:rPr lang="en-US" altLang="zh-CN" b="1" dirty="0"/>
              <a:t>How to count supports of candidates?</a:t>
            </a:r>
          </a:p>
          <a:p>
            <a:r>
              <a:rPr lang="en-US" altLang="zh-CN" b="1" dirty="0"/>
              <a:t>Example of Candidate-generation</a:t>
            </a:r>
          </a:p>
          <a:p>
            <a:pPr lvl="1">
              <a:lnSpc>
                <a:spcPct val="150000"/>
              </a:lnSpc>
            </a:pPr>
            <a:r>
              <a:rPr lang="en-US" altLang="zh-CN" b="1" i="1" dirty="0"/>
              <a:t>L</a:t>
            </a:r>
            <a:r>
              <a:rPr lang="en-US" altLang="zh-CN" b="1" i="1" baseline="-25000" dirty="0"/>
              <a:t>3</a:t>
            </a:r>
            <a:r>
              <a:rPr lang="en-US" altLang="zh-CN" b="1" i="1" dirty="0"/>
              <a:t>=</a:t>
            </a:r>
            <a:r>
              <a:rPr lang="en-US" altLang="zh-CN" b="1" dirty="0"/>
              <a:t>{</a:t>
            </a:r>
            <a:r>
              <a:rPr lang="en-US" altLang="zh-CN" b="1" i="1" dirty="0" err="1"/>
              <a:t>abc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abd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acd</a:t>
            </a:r>
            <a:r>
              <a:rPr lang="en-US" altLang="zh-CN" b="1" i="1" dirty="0"/>
              <a:t>, ace, </a:t>
            </a:r>
            <a:r>
              <a:rPr lang="en-US" altLang="zh-CN" b="1" i="1" dirty="0" err="1"/>
              <a:t>bcd</a:t>
            </a:r>
            <a:r>
              <a:rPr lang="en-US" altLang="zh-CN" b="1" i="1" dirty="0"/>
              <a:t> </a:t>
            </a:r>
            <a:r>
              <a:rPr lang="en-US" altLang="zh-CN" b="1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Self-joining: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3</a:t>
            </a:r>
            <a:r>
              <a:rPr lang="en-US" altLang="zh-CN" b="1" i="1" dirty="0"/>
              <a:t>*L</a:t>
            </a:r>
            <a:r>
              <a:rPr lang="en-US" altLang="zh-CN" b="1" i="1" baseline="-25000" dirty="0"/>
              <a:t>3</a:t>
            </a:r>
            <a:endParaRPr lang="en-US" altLang="zh-CN" b="1" i="1" dirty="0"/>
          </a:p>
          <a:p>
            <a:pPr lvl="2">
              <a:lnSpc>
                <a:spcPct val="150000"/>
              </a:lnSpc>
            </a:pPr>
            <a:r>
              <a:rPr lang="en-US" altLang="zh-CN" b="1" i="1" dirty="0" err="1"/>
              <a:t>abcd</a:t>
            </a:r>
            <a:r>
              <a:rPr lang="en-US" altLang="zh-CN" b="1" i="1" dirty="0"/>
              <a:t> </a:t>
            </a:r>
            <a:r>
              <a:rPr lang="en-US" altLang="zh-CN" b="1" dirty="0"/>
              <a:t>from </a:t>
            </a:r>
            <a:r>
              <a:rPr lang="en-US" altLang="zh-CN" b="1" i="1" dirty="0" err="1"/>
              <a:t>abc</a:t>
            </a:r>
            <a:r>
              <a:rPr lang="en-US" altLang="zh-CN" b="1" dirty="0"/>
              <a:t> and </a:t>
            </a:r>
            <a:r>
              <a:rPr lang="en-US" altLang="zh-CN" b="1" i="1" dirty="0" err="1"/>
              <a:t>abd</a:t>
            </a:r>
            <a:endParaRPr lang="en-US" altLang="zh-CN" b="1" i="1" dirty="0"/>
          </a:p>
          <a:p>
            <a:pPr lvl="2">
              <a:lnSpc>
                <a:spcPct val="150000"/>
              </a:lnSpc>
            </a:pPr>
            <a:r>
              <a:rPr lang="en-US" altLang="zh-CN" b="1" i="1" dirty="0" err="1"/>
              <a:t>acde</a:t>
            </a:r>
            <a:r>
              <a:rPr lang="en-US" altLang="zh-CN" b="1" dirty="0"/>
              <a:t> from </a:t>
            </a:r>
            <a:r>
              <a:rPr lang="en-US" altLang="zh-CN" b="1" i="1" dirty="0" err="1"/>
              <a:t>acd</a:t>
            </a:r>
            <a:r>
              <a:rPr lang="en-US" altLang="zh-CN" b="1" dirty="0"/>
              <a:t> and </a:t>
            </a:r>
            <a:r>
              <a:rPr lang="en-US" altLang="zh-CN" b="1" i="1" dirty="0"/>
              <a:t>ace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Pruning:</a:t>
            </a:r>
          </a:p>
          <a:p>
            <a:pPr lvl="2">
              <a:lnSpc>
                <a:spcPct val="150000"/>
              </a:lnSpc>
            </a:pPr>
            <a:r>
              <a:rPr lang="en-US" altLang="zh-CN" b="1" i="1" dirty="0" err="1"/>
              <a:t>acde</a:t>
            </a:r>
            <a:r>
              <a:rPr lang="en-US" altLang="zh-CN" b="1" dirty="0"/>
              <a:t> is removed because </a:t>
            </a:r>
            <a:r>
              <a:rPr lang="en-US" altLang="zh-CN" b="1" i="1" dirty="0" err="1"/>
              <a:t>ade</a:t>
            </a:r>
            <a:r>
              <a:rPr lang="en-US" altLang="zh-CN" b="1" dirty="0"/>
              <a:t> is not in </a:t>
            </a:r>
            <a:r>
              <a:rPr lang="en-US" altLang="zh-CN" b="1" i="1" dirty="0"/>
              <a:t>L</a:t>
            </a:r>
            <a:r>
              <a:rPr lang="en-US" altLang="zh-CN" b="1" i="1" baseline="-25000" dirty="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zh-CN" b="1" i="1" dirty="0"/>
              <a:t>C</a:t>
            </a:r>
            <a:r>
              <a:rPr lang="en-US" altLang="zh-CN" b="1" i="1" baseline="-25000" dirty="0"/>
              <a:t>4</a:t>
            </a:r>
            <a:r>
              <a:rPr lang="en-US" altLang="zh-CN" b="1" dirty="0"/>
              <a:t>={</a:t>
            </a:r>
            <a:r>
              <a:rPr lang="en-US" altLang="zh-CN" b="1" i="1" dirty="0" err="1"/>
              <a:t>abcd</a:t>
            </a:r>
            <a:r>
              <a:rPr lang="en-US" altLang="zh-CN" b="1" i="1" dirty="0"/>
              <a:t> </a:t>
            </a: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7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How to Generate Candidates?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Suppose the items in </a:t>
            </a:r>
            <a:r>
              <a:rPr lang="en-US" altLang="zh-CN" sz="2000" b="1" i="1" dirty="0"/>
              <a:t>L</a:t>
            </a:r>
            <a:r>
              <a:rPr lang="en-US" altLang="zh-CN" sz="2000" b="1" i="1" baseline="-25000" dirty="0"/>
              <a:t>k-1</a:t>
            </a:r>
            <a:r>
              <a:rPr lang="en-US" altLang="zh-CN" sz="2000" b="1" dirty="0"/>
              <a:t> are listed in an order</a:t>
            </a:r>
          </a:p>
          <a:p>
            <a:r>
              <a:rPr lang="en-US" altLang="zh-CN" sz="2000" b="1" dirty="0"/>
              <a:t>Step 1: self-joining </a:t>
            </a:r>
            <a:r>
              <a:rPr lang="en-US" altLang="zh-CN" sz="2000" b="1" i="1" dirty="0"/>
              <a:t>L</a:t>
            </a:r>
            <a:r>
              <a:rPr lang="en-US" altLang="zh-CN" sz="2000" b="1" i="1" baseline="-25000" dirty="0"/>
              <a:t>k-1</a:t>
            </a:r>
            <a:r>
              <a:rPr lang="en-US" altLang="zh-CN" sz="2000" b="1" dirty="0"/>
              <a:t>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insert into </a:t>
            </a:r>
            <a:r>
              <a:rPr lang="en-US" altLang="zh-CN" sz="1800" i="1" dirty="0"/>
              <a:t>C</a:t>
            </a:r>
            <a:r>
              <a:rPr lang="en-US" altLang="zh-CN" sz="1800" i="1" baseline="-25000" dirty="0"/>
              <a:t>k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select</a:t>
            </a:r>
            <a:r>
              <a:rPr lang="en-US" altLang="zh-CN" sz="1800" dirty="0"/>
              <a:t> </a:t>
            </a:r>
            <a:r>
              <a:rPr lang="en-US" altLang="zh-CN" sz="1800" i="1" dirty="0"/>
              <a:t>p.item</a:t>
            </a:r>
            <a:r>
              <a:rPr lang="en-US" altLang="zh-CN" sz="1800" i="1" baseline="-25000" dirty="0"/>
              <a:t>1</a:t>
            </a:r>
            <a:r>
              <a:rPr lang="en-US" altLang="zh-CN" sz="1800" i="1" dirty="0"/>
              <a:t>, p.item</a:t>
            </a:r>
            <a:r>
              <a:rPr lang="en-US" altLang="zh-CN" sz="1800" i="1" baseline="-25000" dirty="0"/>
              <a:t>2</a:t>
            </a:r>
            <a:r>
              <a:rPr lang="en-US" altLang="zh-CN" sz="1800" i="1" dirty="0"/>
              <a:t>, …, p.item</a:t>
            </a:r>
            <a:r>
              <a:rPr lang="en-US" altLang="zh-CN" sz="1800" i="1" baseline="-25000" dirty="0"/>
              <a:t>k-1</a:t>
            </a:r>
            <a:r>
              <a:rPr lang="en-US" altLang="zh-CN" sz="1800" i="1" dirty="0"/>
              <a:t>, q.item</a:t>
            </a:r>
            <a:r>
              <a:rPr lang="en-US" altLang="zh-CN" sz="1800" i="1" baseline="-25000" dirty="0"/>
              <a:t>k-1</a:t>
            </a:r>
            <a:endParaRPr lang="en-US" altLang="zh-CN" sz="1800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from</a:t>
            </a:r>
            <a:r>
              <a:rPr lang="en-US" altLang="zh-CN" sz="1800" dirty="0"/>
              <a:t> </a:t>
            </a:r>
            <a:r>
              <a:rPr lang="en-US" altLang="zh-CN" sz="1800" i="1" dirty="0"/>
              <a:t>L</a:t>
            </a:r>
            <a:r>
              <a:rPr lang="en-US" altLang="zh-CN" sz="1800" i="1" baseline="-25000" dirty="0"/>
              <a:t>k-1</a:t>
            </a:r>
            <a:r>
              <a:rPr lang="en-US" altLang="zh-CN" sz="1800" i="1" dirty="0"/>
              <a:t> p, L</a:t>
            </a:r>
            <a:r>
              <a:rPr lang="en-US" altLang="zh-CN" sz="1800" i="1" baseline="-25000" dirty="0"/>
              <a:t>k-1 </a:t>
            </a:r>
            <a:r>
              <a:rPr lang="en-US" altLang="zh-CN" sz="1800" i="1" dirty="0"/>
              <a:t>q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where</a:t>
            </a:r>
            <a:r>
              <a:rPr lang="en-US" altLang="zh-CN" sz="1800" dirty="0"/>
              <a:t> </a:t>
            </a:r>
            <a:r>
              <a:rPr lang="en-US" altLang="zh-CN" sz="1800" i="1" dirty="0"/>
              <a:t>p.item</a:t>
            </a:r>
            <a:r>
              <a:rPr lang="en-US" altLang="zh-CN" sz="1800" i="1" baseline="-25000" dirty="0"/>
              <a:t>1</a:t>
            </a:r>
            <a:r>
              <a:rPr lang="en-US" altLang="zh-CN" sz="1800" i="1" dirty="0"/>
              <a:t>=q.item</a:t>
            </a:r>
            <a:r>
              <a:rPr lang="en-US" altLang="zh-CN" sz="1800" i="1" baseline="-25000" dirty="0"/>
              <a:t>1</a:t>
            </a:r>
            <a:r>
              <a:rPr lang="en-US" altLang="zh-CN" sz="1800" i="1" dirty="0"/>
              <a:t>, …, p.item</a:t>
            </a:r>
            <a:r>
              <a:rPr lang="en-US" altLang="zh-CN" sz="1800" i="1" baseline="-25000" dirty="0"/>
              <a:t>k-2</a:t>
            </a:r>
            <a:r>
              <a:rPr lang="en-US" altLang="zh-CN" sz="1800" i="1" dirty="0"/>
              <a:t>=q.item</a:t>
            </a:r>
            <a:r>
              <a:rPr lang="en-US" altLang="zh-CN" sz="1800" i="1" baseline="-25000" dirty="0"/>
              <a:t>k-2</a:t>
            </a:r>
            <a:r>
              <a:rPr lang="en-US" altLang="zh-CN" sz="1800" i="1" dirty="0"/>
              <a:t>, p.item</a:t>
            </a:r>
            <a:r>
              <a:rPr lang="en-US" altLang="zh-CN" sz="1800" i="1" baseline="-25000" dirty="0"/>
              <a:t>k-1 </a:t>
            </a:r>
            <a:r>
              <a:rPr lang="en-US" altLang="zh-CN" sz="1800" i="1" dirty="0"/>
              <a:t>&lt; q.item</a:t>
            </a:r>
            <a:r>
              <a:rPr lang="en-US" altLang="zh-CN" sz="1800" i="1" baseline="-25000" dirty="0"/>
              <a:t>k-1</a:t>
            </a:r>
          </a:p>
          <a:p>
            <a:r>
              <a:rPr lang="en-US" altLang="zh-CN" sz="2000" b="1" dirty="0"/>
              <a:t>Step 2: pruning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b="1" dirty="0"/>
              <a:t>For all </a:t>
            </a:r>
            <a:r>
              <a:rPr lang="en-US" altLang="zh-CN" sz="1800" i="1" dirty="0" err="1"/>
              <a:t>itemsets</a:t>
            </a:r>
            <a:r>
              <a:rPr lang="en-US" altLang="zh-CN" sz="1800" i="1" dirty="0"/>
              <a:t> c in C</a:t>
            </a:r>
            <a:r>
              <a:rPr lang="en-US" altLang="zh-CN" sz="1800" i="1" baseline="-25000" dirty="0"/>
              <a:t>k</a:t>
            </a:r>
            <a:r>
              <a:rPr lang="en-US" altLang="zh-CN" sz="1800" i="1" dirty="0"/>
              <a:t> </a:t>
            </a:r>
            <a:r>
              <a:rPr lang="en-US" altLang="zh-CN" sz="1800" b="1" dirty="0"/>
              <a:t>do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b="1" dirty="0"/>
              <a:t>For all </a:t>
            </a:r>
            <a:r>
              <a:rPr lang="en-US" altLang="zh-CN" i="1" dirty="0"/>
              <a:t>(k-1)-subsets s of c </a:t>
            </a:r>
            <a:r>
              <a:rPr lang="en-US" altLang="zh-CN" b="1" dirty="0"/>
              <a:t>do</a:t>
            </a:r>
          </a:p>
          <a:p>
            <a:pPr marL="1600200" lvl="3" indent="-228600">
              <a:lnSpc>
                <a:spcPct val="150000"/>
              </a:lnSpc>
              <a:buNone/>
            </a:pPr>
            <a:r>
              <a:rPr lang="en-US" altLang="zh-CN" sz="1800" dirty="0"/>
              <a:t>if </a:t>
            </a:r>
            <a:r>
              <a:rPr lang="en-US" altLang="zh-CN" sz="1800" b="1" i="1" dirty="0"/>
              <a:t>(s is not in L</a:t>
            </a:r>
            <a:r>
              <a:rPr lang="en-US" altLang="zh-CN" sz="1800" b="1" i="1" baseline="-25000" dirty="0"/>
              <a:t>k-1</a:t>
            </a:r>
            <a:r>
              <a:rPr lang="en-US" altLang="zh-CN" sz="1800" b="1" i="1" dirty="0"/>
              <a:t>) </a:t>
            </a:r>
            <a:r>
              <a:rPr lang="en-US" altLang="zh-CN" sz="1800" dirty="0"/>
              <a:t>then delete </a:t>
            </a:r>
            <a:r>
              <a:rPr lang="en-US" altLang="zh-CN" sz="1800" b="1" i="1" dirty="0"/>
              <a:t>c</a:t>
            </a:r>
            <a:r>
              <a:rPr lang="en-US" altLang="zh-CN" sz="1800" dirty="0"/>
              <a:t>  from </a:t>
            </a:r>
            <a:r>
              <a:rPr lang="en-US" altLang="zh-CN" sz="1800" b="1" i="1" dirty="0"/>
              <a:t>C</a:t>
            </a:r>
            <a:r>
              <a:rPr lang="en-US" altLang="zh-CN" sz="1800" b="1" i="1" baseline="-25000" dirty="0"/>
              <a:t>k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20465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Challenges of Frequent Pattern Mining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Challenges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Multiple scans of transaction database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Huge number of candidates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Tedious workload of support counting for candidates</a:t>
            </a:r>
          </a:p>
          <a:p>
            <a:r>
              <a:rPr lang="en-US" altLang="zh-CN" sz="2000" b="1" dirty="0"/>
              <a:t>Improving </a:t>
            </a:r>
            <a:r>
              <a:rPr lang="en-US" altLang="zh-CN" sz="2000" b="1" dirty="0" err="1"/>
              <a:t>Apriori</a:t>
            </a:r>
            <a:r>
              <a:rPr lang="en-US" altLang="zh-CN" sz="2000" b="1" dirty="0"/>
              <a:t>: general ideas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Reduce passes of transaction database scans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Shrink number of candidates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Facilitate support counting of candidates</a:t>
            </a:r>
          </a:p>
        </p:txBody>
      </p:sp>
    </p:spTree>
    <p:extLst>
      <p:ext uri="{BB962C8B-B14F-4D97-AF65-F5344CB8AC3E}">
        <p14:creationId xmlns:p14="http://schemas.microsoft.com/office/powerpoint/2010/main" val="4163123317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79089</TotalTime>
  <Words>1574</Words>
  <Application>Microsoft Office PowerPoint</Application>
  <PresentationFormat>宽屏</PresentationFormat>
  <Paragraphs>370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 Unicode MS</vt:lpstr>
      <vt:lpstr>新細明體</vt:lpstr>
      <vt:lpstr>方正粗黑宋简体</vt:lpstr>
      <vt:lpstr>宋体</vt:lpstr>
      <vt:lpstr>Microsoft YaHei</vt:lpstr>
      <vt:lpstr>Arial</vt:lpstr>
      <vt:lpstr>Arial Black</vt:lpstr>
      <vt:lpstr>Arial Narrow</vt:lpstr>
      <vt:lpstr>Calibri</vt:lpstr>
      <vt:lpstr>Symbol</vt:lpstr>
      <vt:lpstr>Tahoma</vt:lpstr>
      <vt:lpstr>Times New Roman</vt:lpstr>
      <vt:lpstr>Wingdings</vt:lpstr>
      <vt:lpstr>Wingdings 2</vt:lpstr>
      <vt:lpstr>Wingdings 3</vt:lpstr>
      <vt:lpstr>Tsinghua</vt:lpstr>
      <vt:lpstr>公式</vt:lpstr>
      <vt:lpstr>Chart</vt:lpstr>
      <vt:lpstr>Mining Association Rules ——Efficient and scalable frequent itemset mining methods—— </vt:lpstr>
      <vt:lpstr>Association and Correlations</vt:lpstr>
      <vt:lpstr>Scalable Methods for Mining Frequent Patterns</vt:lpstr>
      <vt:lpstr>Apriori: A Candidate Generation-and-Test Approach</vt:lpstr>
      <vt:lpstr>The Apriori Algorithm—An Example</vt:lpstr>
      <vt:lpstr>The Apriori Algorithm</vt:lpstr>
      <vt:lpstr>Important Details of Apriori</vt:lpstr>
      <vt:lpstr>How to Generate Candidates?</vt:lpstr>
      <vt:lpstr>Challenges of Frequent Pattern Mining</vt:lpstr>
      <vt:lpstr>Bottleneck of Frequent-pattern Mining</vt:lpstr>
      <vt:lpstr>Mining Frequent Patterns Without Candidate Generation</vt:lpstr>
      <vt:lpstr>Construct FP-tree from a Transaction Database</vt:lpstr>
      <vt:lpstr>Benefits of the FP-tree Structure</vt:lpstr>
      <vt:lpstr>Partition Patterns and Databases</vt:lpstr>
      <vt:lpstr>Find Patterns Having P From P-conditional Database</vt:lpstr>
      <vt:lpstr>From Conditional Pattern-bases to Conditional FP-trees</vt:lpstr>
      <vt:lpstr>Recursion: Mining Each Conditional FP-tree</vt:lpstr>
      <vt:lpstr>A Special Case: Single Prefix Path in FP-tree</vt:lpstr>
      <vt:lpstr>Mining Frequent Patterns With FP-trees</vt:lpstr>
      <vt:lpstr>FP-growth Algorithm</vt:lpstr>
      <vt:lpstr>FP-Growth vs. Apriori: Scalability With the Support Threshold</vt:lpstr>
      <vt:lpstr>Why Is FP-Growth the Winner?</vt:lpstr>
      <vt:lpstr>Visualization of Association Rules: Plane Graph</vt:lpstr>
      <vt:lpstr>Visualization of Association Rules: Rule Graph</vt:lpstr>
      <vt:lpstr>Visualization of Association Rules (SGI/MineSet 3.0)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6116</cp:revision>
  <cp:lastPrinted>2019-04-19T01:46:34Z</cp:lastPrinted>
  <dcterms:created xsi:type="dcterms:W3CDTF">2013-09-16T02:46:25Z</dcterms:created>
  <dcterms:modified xsi:type="dcterms:W3CDTF">2021-04-12T00:55:36Z</dcterms:modified>
</cp:coreProperties>
</file>