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9"/>
  </p:notesMasterIdLst>
  <p:handoutMasterIdLst>
    <p:handoutMasterId r:id="rId10"/>
  </p:handoutMasterIdLst>
  <p:sldIdLst>
    <p:sldId id="920" r:id="rId2"/>
    <p:sldId id="975" r:id="rId3"/>
    <p:sldId id="979" r:id="rId4"/>
    <p:sldId id="978" r:id="rId5"/>
    <p:sldId id="977" r:id="rId6"/>
    <p:sldId id="976" r:id="rId7"/>
    <p:sldId id="804" r:id="rId8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9"/>
            <p14:sldId id="978"/>
            <p14:sldId id="977"/>
            <p14:sldId id="976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2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2180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b="1" dirty="0"/>
              <a:t>Mining Association Rules</a:t>
            </a:r>
            <a:br>
              <a:rPr lang="en-US" altLang="zh-CN" sz="4000" b="1" dirty="0"/>
            </a:br>
            <a:r>
              <a:rPr lang="en-US" altLang="zh-CN" sz="2200" dirty="0" smtClean="0"/>
              <a:t>——</a:t>
            </a:r>
            <a:r>
              <a:rPr lang="en-US" altLang="zh-CN" sz="2200" dirty="0" smtClean="0">
                <a:ea typeface="宋体" pitchFamily="2" charset="-122"/>
              </a:rPr>
              <a:t>From </a:t>
            </a:r>
            <a:r>
              <a:rPr lang="en-US" altLang="zh-CN" sz="2200" dirty="0">
                <a:ea typeface="宋体" pitchFamily="2" charset="-122"/>
              </a:rPr>
              <a:t>Association Mining to Correlation </a:t>
            </a:r>
            <a:r>
              <a:rPr lang="en-US" altLang="zh-CN" sz="2200" dirty="0" smtClean="0">
                <a:ea typeface="宋体" pitchFamily="2" charset="-122"/>
              </a:rPr>
              <a:t>Analysis——</a:t>
            </a:r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Association and Correlations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Association and Correlations</a:t>
            </a:r>
          </a:p>
          <a:p>
            <a:r>
              <a:rPr lang="en-US" altLang="zh-CN" sz="2000" b="1" dirty="0"/>
              <a:t>Efficient and Scalable Frequent Itemset Mining Methods</a:t>
            </a:r>
          </a:p>
          <a:p>
            <a:r>
              <a:rPr lang="en-US" altLang="zh-CN" sz="2000" b="1" dirty="0"/>
              <a:t>Mining Various Kinds of Association Rules</a:t>
            </a:r>
          </a:p>
          <a:p>
            <a:r>
              <a:rPr lang="en-US" altLang="zh-CN" sz="2000" b="1" dirty="0">
                <a:solidFill>
                  <a:srgbClr val="0432FF"/>
                </a:solidFill>
              </a:rPr>
              <a:t>From Association Mining to Correlation Analysis</a:t>
            </a:r>
          </a:p>
          <a:p>
            <a:r>
              <a:rPr lang="en-US" altLang="zh-CN" sz="2000" b="1" dirty="0"/>
              <a:t>Constraint-based Association Mining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Interestingness Measure: Correlations (Lift)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i="1" dirty="0"/>
              <a:t>play basketball</a:t>
            </a:r>
            <a:r>
              <a:rPr lang="en-US" altLang="zh-CN" sz="2000" b="1" dirty="0"/>
              <a:t>  </a:t>
            </a:r>
            <a:r>
              <a:rPr lang="en-US" altLang="zh-CN" sz="2000" b="1" dirty="0">
                <a:sym typeface="Symbol" panose="05050102010706020507" pitchFamily="18" charset="2"/>
              </a:rPr>
              <a:t> </a:t>
            </a:r>
            <a:r>
              <a:rPr lang="en-US" altLang="zh-CN" sz="2000" b="1" i="1" dirty="0">
                <a:sym typeface="Symbol" panose="05050102010706020507" pitchFamily="18" charset="2"/>
              </a:rPr>
              <a:t>eat cereal</a:t>
            </a:r>
            <a:r>
              <a:rPr lang="en-US" altLang="zh-CN" sz="2000" b="1" dirty="0">
                <a:sym typeface="Symbol" panose="05050102010706020507" pitchFamily="18" charset="2"/>
              </a:rPr>
              <a:t> (</a:t>
            </a:r>
            <a:r>
              <a:rPr lang="zh-CN" altLang="en-US" sz="2000" b="1" dirty="0">
                <a:sym typeface="Symbol" panose="05050102010706020507" pitchFamily="18" charset="2"/>
              </a:rPr>
              <a:t>谷物</a:t>
            </a:r>
            <a:r>
              <a:rPr lang="en-US" altLang="zh-CN" sz="2000" b="1" dirty="0">
                <a:sym typeface="Symbol" panose="05050102010706020507" pitchFamily="18" charset="2"/>
              </a:rPr>
              <a:t>)[40%, 66.7%]  is misleading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ym typeface="Symbol" panose="05050102010706020507" pitchFamily="18" charset="2"/>
              </a:rPr>
              <a:t>The overall percentage of students eating cereal is 75% which is higher than 66.7%.</a:t>
            </a:r>
          </a:p>
          <a:p>
            <a:r>
              <a:rPr lang="en-US" altLang="zh-CN" sz="2000" b="1" i="1" dirty="0"/>
              <a:t>play basketball</a:t>
            </a:r>
            <a:r>
              <a:rPr lang="en-US" altLang="zh-CN" sz="2000" b="1" dirty="0"/>
              <a:t>  </a:t>
            </a:r>
            <a:r>
              <a:rPr lang="en-US" altLang="zh-CN" sz="2000" b="1" dirty="0">
                <a:sym typeface="Symbol" panose="05050102010706020507" pitchFamily="18" charset="2"/>
              </a:rPr>
              <a:t> </a:t>
            </a:r>
            <a:r>
              <a:rPr lang="en-US" altLang="zh-CN" sz="2000" b="1" i="1" dirty="0">
                <a:sym typeface="Symbol" panose="05050102010706020507" pitchFamily="18" charset="2"/>
              </a:rPr>
              <a:t>not eat cereal</a:t>
            </a:r>
            <a:r>
              <a:rPr lang="en-US" altLang="zh-CN" sz="2000" b="1" dirty="0">
                <a:sym typeface="Symbol" panose="05050102010706020507" pitchFamily="18" charset="2"/>
              </a:rPr>
              <a:t> [20%, 33.3%] is more accurate, although with lower support and confidence</a:t>
            </a:r>
          </a:p>
          <a:p>
            <a:r>
              <a:rPr lang="en-US" altLang="zh-CN" sz="2000" b="1" dirty="0">
                <a:sym typeface="Symbol" panose="05050102010706020507" pitchFamily="18" charset="2"/>
              </a:rPr>
              <a:t>Measure of dependent/correlated events: 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lift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D68C5BD3-F37D-4A95-AD7E-A90F7B107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26817"/>
              </p:ext>
            </p:extLst>
          </p:nvPr>
        </p:nvGraphicFramePr>
        <p:xfrm>
          <a:off x="4684252" y="3990110"/>
          <a:ext cx="5856285" cy="2318559"/>
        </p:xfrm>
        <a:graphic>
          <a:graphicData uri="http://schemas.openxmlformats.org/drawingml/2006/table">
            <a:tbl>
              <a:tblPr/>
              <a:tblGrid>
                <a:gridCol w="1366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2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Basketball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Not basketball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Sum (row)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Cereal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1750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3750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Not cereal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1250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Sum(col.)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5000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31">
            <a:extLst>
              <a:ext uri="{FF2B5EF4-FFF2-40B4-BE49-F238E27FC236}">
                <a16:creationId xmlns:a16="http://schemas.microsoft.com/office/drawing/2014/main" id="{202E5A95-8014-4A10-BBC9-69CF99701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119418"/>
              </p:ext>
            </p:extLst>
          </p:nvPr>
        </p:nvGraphicFramePr>
        <p:xfrm>
          <a:off x="1404097" y="4622522"/>
          <a:ext cx="2440019" cy="105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028520" imgH="419040" progId="Equation.DSMT4">
                  <p:embed/>
                </p:oleObj>
              </mc:Choice>
              <mc:Fallback>
                <p:oleObj name="Equation" r:id="rId3" imgW="1028520" imgH="419040" progId="Equation.DSMT4">
                  <p:embed/>
                  <p:pic>
                    <p:nvPicPr>
                      <p:cNvPr id="1026" name="Object 31">
                        <a:extLst>
                          <a:ext uri="{FF2B5EF4-FFF2-40B4-BE49-F238E27FC236}">
                            <a16:creationId xmlns:a16="http://schemas.microsoft.com/office/drawing/2014/main" id="{C3D6C38D-34E6-4106-82ED-EA66B93933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097" y="4622522"/>
                        <a:ext cx="2440019" cy="1053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63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Are All the Rules Found Interesting?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zh-CN" altLang="en-US" sz="2000" b="1" i="1" dirty="0"/>
              <a:t>“</a:t>
            </a:r>
            <a:r>
              <a:rPr lang="en-US" altLang="zh-CN" sz="2000" b="1" i="1" dirty="0"/>
              <a:t>Buy walnuts(</a:t>
            </a:r>
            <a:r>
              <a:rPr lang="zh-CN" altLang="en-US" sz="2000" b="1" i="1" dirty="0"/>
              <a:t>胡桃</a:t>
            </a:r>
            <a:r>
              <a:rPr lang="en-US" altLang="zh-CN" sz="2000" b="1" i="1" dirty="0"/>
              <a:t>)  </a:t>
            </a:r>
            <a:r>
              <a:rPr lang="en-US" altLang="zh-CN" sz="2000" b="1" dirty="0">
                <a:sym typeface="Symbol" panose="05050102010706020507" pitchFamily="18" charset="2"/>
              </a:rPr>
              <a:t> </a:t>
            </a:r>
            <a:r>
              <a:rPr lang="en-US" altLang="zh-CN" sz="2000" b="1" i="1" dirty="0">
                <a:sym typeface="Symbol" panose="05050102010706020507" pitchFamily="18" charset="2"/>
              </a:rPr>
              <a:t>buy milk</a:t>
            </a:r>
            <a:r>
              <a:rPr lang="en-US" altLang="zh-CN" sz="2000" b="1" dirty="0">
                <a:sym typeface="Symbol" panose="05050102010706020507" pitchFamily="18" charset="2"/>
              </a:rPr>
              <a:t> [1%, 80%]”  is misleading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ym typeface="Symbol" panose="05050102010706020507" pitchFamily="18" charset="2"/>
              </a:rPr>
              <a:t>if 85% of customers buy milk</a:t>
            </a:r>
          </a:p>
          <a:p>
            <a:r>
              <a:rPr lang="en-US" altLang="zh-CN" sz="2000" b="1" dirty="0">
                <a:sym typeface="Symbol" panose="05050102010706020507" pitchFamily="18" charset="2"/>
              </a:rPr>
              <a:t>Support and confidence are not good to represent correlations</a:t>
            </a:r>
          </a:p>
          <a:p>
            <a:r>
              <a:rPr lang="en-US" altLang="zh-CN" sz="2000" b="1" dirty="0">
                <a:sym typeface="Symbol" panose="05050102010706020507" pitchFamily="18" charset="2"/>
              </a:rPr>
              <a:t>So many interestingness measures?  (Tan, Kumar, </a:t>
            </a:r>
            <a:r>
              <a:rPr lang="en-US" altLang="zh-CN" sz="2000" b="1" dirty="0" err="1">
                <a:sym typeface="Symbol" panose="05050102010706020507" pitchFamily="18" charset="2"/>
              </a:rPr>
              <a:t>Sritastava</a:t>
            </a:r>
            <a:r>
              <a:rPr lang="en-US" altLang="zh-CN" sz="2000" b="1" dirty="0">
                <a:sym typeface="Symbol" panose="05050102010706020507" pitchFamily="18" charset="2"/>
              </a:rPr>
              <a:t> @KDD’02)</a:t>
            </a:r>
          </a:p>
          <a:p>
            <a:pPr marL="0" indent="0">
              <a:buNone/>
            </a:pPr>
            <a:endParaRPr lang="zh-CN" altLang="en-US" sz="2000" b="1" dirty="0"/>
          </a:p>
        </p:txBody>
      </p:sp>
      <p:graphicFrame>
        <p:nvGraphicFramePr>
          <p:cNvPr id="4" name="Group 111">
            <a:extLst>
              <a:ext uri="{FF2B5EF4-FFF2-40B4-BE49-F238E27FC236}">
                <a16:creationId xmlns:a16="http://schemas.microsoft.com/office/drawing/2014/main" id="{CD1B8ED2-CC9B-4EFE-B0EB-DF7DA5222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32421"/>
              </p:ext>
            </p:extLst>
          </p:nvPr>
        </p:nvGraphicFramePr>
        <p:xfrm>
          <a:off x="5059536" y="3527426"/>
          <a:ext cx="3886200" cy="12801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6205664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523499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3733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10670446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Milk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 Milk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787697"/>
                  </a:ext>
                </a:extLst>
              </a:tr>
              <a:tr h="30321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Coffee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~m,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624477"/>
                  </a:ext>
                </a:extLst>
              </a:tr>
              <a:tr h="30321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 Coffee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m, ~c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~m, ~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2360"/>
                  </a:ext>
                </a:extLst>
              </a:tr>
              <a:tr h="30321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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22157"/>
                  </a:ext>
                </a:extLst>
              </a:tr>
            </a:tbl>
          </a:graphicData>
        </a:graphic>
      </p:graphicFrame>
      <p:graphicFrame>
        <p:nvGraphicFramePr>
          <p:cNvPr id="5" name="Object 31">
            <a:extLst>
              <a:ext uri="{FF2B5EF4-FFF2-40B4-BE49-F238E27FC236}">
                <a16:creationId xmlns:a16="http://schemas.microsoft.com/office/drawing/2014/main" id="{95A60D63-DD07-437C-9173-9435BB687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217690"/>
              </p:ext>
            </p:extLst>
          </p:nvPr>
        </p:nvGraphicFramePr>
        <p:xfrm>
          <a:off x="1103631" y="3454402"/>
          <a:ext cx="17526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028520" imgH="419040" progId="Equation.3">
                  <p:embed/>
                </p:oleObj>
              </mc:Choice>
              <mc:Fallback>
                <p:oleObj name="Equation" r:id="rId3" imgW="1028520" imgH="419040" progId="Equation.3">
                  <p:embed/>
                  <p:pic>
                    <p:nvPicPr>
                      <p:cNvPr id="2050" name="Object 31">
                        <a:extLst>
                          <a:ext uri="{FF2B5EF4-FFF2-40B4-BE49-F238E27FC236}">
                            <a16:creationId xmlns:a16="http://schemas.microsoft.com/office/drawing/2014/main" id="{42999BB7-B8A4-4FBB-9339-DA885DF3C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631" y="3454402"/>
                        <a:ext cx="17526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115">
            <a:extLst>
              <a:ext uri="{FF2B5EF4-FFF2-40B4-BE49-F238E27FC236}">
                <a16:creationId xmlns:a16="http://schemas.microsoft.com/office/drawing/2014/main" id="{2DFFE232-3383-4135-8EAE-D5178F23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33995"/>
              </p:ext>
            </p:extLst>
          </p:nvPr>
        </p:nvGraphicFramePr>
        <p:xfrm>
          <a:off x="4152179" y="4934501"/>
          <a:ext cx="6019800" cy="1661160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143160182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62557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470065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36615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8179698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2209664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67490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898502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14207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~m,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m~c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~m~c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all-conf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coh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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532601"/>
                  </a:ext>
                </a:extLst>
              </a:tr>
              <a:tr h="30321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9055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182218"/>
                  </a:ext>
                </a:extLst>
              </a:tr>
              <a:tr h="30321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8.44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335492"/>
                  </a:ext>
                </a:extLst>
              </a:tr>
              <a:tr h="30321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8172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70527"/>
                  </a:ext>
                </a:extLst>
              </a:tr>
              <a:tr h="30321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083207"/>
                  </a:ext>
                </a:extLst>
              </a:tr>
            </a:tbl>
          </a:graphicData>
        </a:graphic>
      </p:graphicFrame>
      <p:graphicFrame>
        <p:nvGraphicFramePr>
          <p:cNvPr id="7" name="Object 98">
            <a:extLst>
              <a:ext uri="{FF2B5EF4-FFF2-40B4-BE49-F238E27FC236}">
                <a16:creationId xmlns:a16="http://schemas.microsoft.com/office/drawing/2014/main" id="{630E94FE-79FB-4F2F-87D6-E0AB382560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471378"/>
              </p:ext>
            </p:extLst>
          </p:nvPr>
        </p:nvGraphicFramePr>
        <p:xfrm>
          <a:off x="951231" y="4318002"/>
          <a:ext cx="2971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5" imgW="2019240" imgH="419040" progId="Equation.3">
                  <p:embed/>
                </p:oleObj>
              </mc:Choice>
              <mc:Fallback>
                <p:oleObj name="Equation" r:id="rId5" imgW="2019240" imgH="419040" progId="Equation.3">
                  <p:embed/>
                  <p:pic>
                    <p:nvPicPr>
                      <p:cNvPr id="2051" name="Object 98">
                        <a:extLst>
                          <a:ext uri="{FF2B5EF4-FFF2-40B4-BE49-F238E27FC236}">
                            <a16:creationId xmlns:a16="http://schemas.microsoft.com/office/drawing/2014/main" id="{D6F6BDD3-566E-490E-87CD-5E6F6751E4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231" y="4318002"/>
                        <a:ext cx="2971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9">
            <a:extLst>
              <a:ext uri="{FF2B5EF4-FFF2-40B4-BE49-F238E27FC236}">
                <a16:creationId xmlns:a16="http://schemas.microsoft.com/office/drawing/2014/main" id="{C578646A-C0F6-4B1B-A7B2-5431EA1E3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55039"/>
              </p:ext>
            </p:extLst>
          </p:nvPr>
        </p:nvGraphicFramePr>
        <p:xfrm>
          <a:off x="1027431" y="5110165"/>
          <a:ext cx="21066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7" imgW="1295280" imgH="419040" progId="Equation.3">
                  <p:embed/>
                </p:oleObj>
              </mc:Choice>
              <mc:Fallback>
                <p:oleObj name="Equation" r:id="rId7" imgW="1295280" imgH="419040" progId="Equation.3">
                  <p:embed/>
                  <p:pic>
                    <p:nvPicPr>
                      <p:cNvPr id="2052" name="Object 99">
                        <a:extLst>
                          <a:ext uri="{FF2B5EF4-FFF2-40B4-BE49-F238E27FC236}">
                            <a16:creationId xmlns:a16="http://schemas.microsoft.com/office/drawing/2014/main" id="{6FB1658D-3DF2-4E32-AA5C-3EA344C6C6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431" y="5110165"/>
                        <a:ext cx="210661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396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Mining Highly Correlated Patterns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lift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/>
              <a:t>and </a:t>
            </a:r>
            <a:r>
              <a:rPr lang="en-US" altLang="zh-CN" sz="2000" b="1" dirty="0">
                <a:sym typeface="Symbol" panose="05050102010706020507" pitchFamily="18" charset="2"/>
              </a:rPr>
              <a:t></a:t>
            </a:r>
            <a:r>
              <a:rPr lang="en-US" altLang="zh-CN" sz="2000" b="1" baseline="30000" dirty="0"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sym typeface="Symbol" panose="05050102010706020507" pitchFamily="18" charset="2"/>
              </a:rPr>
              <a:t> are not good measures for correlations in transactional DBs</a:t>
            </a:r>
          </a:p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all-conf</a:t>
            </a:r>
            <a:r>
              <a:rPr lang="en-US" altLang="zh-CN" sz="2000" b="1" dirty="0">
                <a:sym typeface="Symbol" panose="05050102010706020507" pitchFamily="18" charset="2"/>
              </a:rPr>
              <a:t> or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coherence</a:t>
            </a:r>
            <a:r>
              <a:rPr lang="en-US" altLang="zh-CN" sz="2000" b="1" dirty="0">
                <a:sym typeface="Symbol" panose="05050102010706020507" pitchFamily="18" charset="2"/>
              </a:rPr>
              <a:t> could be good measures (</a:t>
            </a:r>
            <a:r>
              <a:rPr lang="en-US" altLang="zh-CN" sz="2000" b="1" dirty="0" err="1">
                <a:sym typeface="Symbol" panose="05050102010706020507" pitchFamily="18" charset="2"/>
              </a:rPr>
              <a:t>Omiecinski</a:t>
            </a:r>
            <a:r>
              <a:rPr lang="en-US" altLang="zh-CN" sz="2000" b="1" dirty="0">
                <a:sym typeface="Symbol" panose="05050102010706020507" pitchFamily="18" charset="2"/>
              </a:rPr>
              <a:t> @TKDE’03)</a:t>
            </a:r>
          </a:p>
          <a:p>
            <a:r>
              <a:rPr lang="en-US" altLang="zh-CN" sz="2000" b="1" dirty="0">
                <a:sym typeface="Symbol" panose="05050102010706020507" pitchFamily="18" charset="2"/>
              </a:rPr>
              <a:t>Both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all-conf</a:t>
            </a:r>
            <a:r>
              <a:rPr lang="en-US" altLang="zh-CN" sz="2000" b="1" dirty="0">
                <a:sym typeface="Symbol" panose="05050102010706020507" pitchFamily="18" charset="2"/>
              </a:rPr>
              <a:t> and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coherence </a:t>
            </a:r>
            <a:r>
              <a:rPr lang="en-US" altLang="zh-CN" sz="2000" b="1" dirty="0">
                <a:sym typeface="Symbol" panose="05050102010706020507" pitchFamily="18" charset="2"/>
              </a:rPr>
              <a:t>have the downward closure property </a:t>
            </a:r>
          </a:p>
          <a:p>
            <a:r>
              <a:rPr lang="en-US" altLang="zh-CN" sz="2000" b="1" dirty="0">
                <a:sym typeface="Symbol" panose="05050102010706020507" pitchFamily="18" charset="2"/>
              </a:rPr>
              <a:t>Efficient algorithms can be derived for mining (Lee et al. @ICDM’03sub)</a:t>
            </a:r>
          </a:p>
          <a:p>
            <a:pPr marL="0" indent="0">
              <a:buNone/>
            </a:pPr>
            <a:endParaRPr lang="zh-CN" altLang="en-US" sz="2000" b="1" dirty="0"/>
          </a:p>
        </p:txBody>
      </p:sp>
      <p:graphicFrame>
        <p:nvGraphicFramePr>
          <p:cNvPr id="4" name="Group 90">
            <a:extLst>
              <a:ext uri="{FF2B5EF4-FFF2-40B4-BE49-F238E27FC236}">
                <a16:creationId xmlns:a16="http://schemas.microsoft.com/office/drawing/2014/main" id="{D2A0A842-96DF-42E6-91DF-2C6B9106B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90311"/>
              </p:ext>
            </p:extLst>
          </p:nvPr>
        </p:nvGraphicFramePr>
        <p:xfrm>
          <a:off x="4068791" y="3807230"/>
          <a:ext cx="6621376" cy="2339834"/>
        </p:xfrm>
        <a:graphic>
          <a:graphicData uri="http://schemas.openxmlformats.org/drawingml/2006/table">
            <a:tbl>
              <a:tblPr/>
              <a:tblGrid>
                <a:gridCol w="707189">
                  <a:extLst>
                    <a:ext uri="{9D8B030D-6E8A-4147-A177-3AD203B41FA5}">
                      <a16:colId xmlns:a16="http://schemas.microsoft.com/office/drawing/2014/main" val="771867972"/>
                    </a:ext>
                  </a:extLst>
                </a:gridCol>
                <a:gridCol w="717665">
                  <a:extLst>
                    <a:ext uri="{9D8B030D-6E8A-4147-A177-3AD203B41FA5}">
                      <a16:colId xmlns:a16="http://schemas.microsoft.com/office/drawing/2014/main" val="1633125962"/>
                    </a:ext>
                  </a:extLst>
                </a:gridCol>
                <a:gridCol w="754334">
                  <a:extLst>
                    <a:ext uri="{9D8B030D-6E8A-4147-A177-3AD203B41FA5}">
                      <a16:colId xmlns:a16="http://schemas.microsoft.com/office/drawing/2014/main" val="1754968595"/>
                    </a:ext>
                  </a:extLst>
                </a:gridCol>
                <a:gridCol w="754334">
                  <a:extLst>
                    <a:ext uri="{9D8B030D-6E8A-4147-A177-3AD203B41FA5}">
                      <a16:colId xmlns:a16="http://schemas.microsoft.com/office/drawing/2014/main" val="235041311"/>
                    </a:ext>
                  </a:extLst>
                </a:gridCol>
                <a:gridCol w="921963">
                  <a:extLst>
                    <a:ext uri="{9D8B030D-6E8A-4147-A177-3AD203B41FA5}">
                      <a16:colId xmlns:a16="http://schemas.microsoft.com/office/drawing/2014/main" val="3537389744"/>
                    </a:ext>
                  </a:extLst>
                </a:gridCol>
                <a:gridCol w="586704">
                  <a:extLst>
                    <a:ext uri="{9D8B030D-6E8A-4147-A177-3AD203B41FA5}">
                      <a16:colId xmlns:a16="http://schemas.microsoft.com/office/drawing/2014/main" val="3794094923"/>
                    </a:ext>
                  </a:extLst>
                </a:gridCol>
                <a:gridCol w="838149">
                  <a:extLst>
                    <a:ext uri="{9D8B030D-6E8A-4147-A177-3AD203B41FA5}">
                      <a16:colId xmlns:a16="http://schemas.microsoft.com/office/drawing/2014/main" val="2001946142"/>
                    </a:ext>
                  </a:extLst>
                </a:gridCol>
                <a:gridCol w="670519">
                  <a:extLst>
                    <a:ext uri="{9D8B030D-6E8A-4147-A177-3AD203B41FA5}">
                      <a16:colId xmlns:a16="http://schemas.microsoft.com/office/drawing/2014/main" val="2207867143"/>
                    </a:ext>
                  </a:extLst>
                </a:gridCol>
                <a:gridCol w="670519">
                  <a:extLst>
                    <a:ext uri="{9D8B030D-6E8A-4147-A177-3AD203B41FA5}">
                      <a16:colId xmlns:a16="http://schemas.microsoft.com/office/drawing/2014/main" val="4101252961"/>
                    </a:ext>
                  </a:extLst>
                </a:gridCol>
              </a:tblGrid>
              <a:tr h="559322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m,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~m,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m~c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~m~c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all-conf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</a:t>
                      </a:r>
                      <a:r>
                        <a:rPr kumimoji="0" lang="en-US" altLang="zh-CN" sz="1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2</a:t>
                      </a:r>
                      <a:endParaRPr kumimoji="0" lang="en-US" altLang="zh-CN" sz="12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169275"/>
                  </a:ext>
                </a:extLst>
              </a:tr>
              <a:tr h="44512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9.26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0.91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9055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104793"/>
                  </a:ext>
                </a:extLst>
              </a:tr>
              <a:tr h="44512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8.44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994288"/>
                  </a:ext>
                </a:extLst>
              </a:tr>
              <a:tr h="44512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9.18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8172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447150"/>
                  </a:ext>
                </a:extLst>
              </a:tr>
              <a:tr h="44512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492688"/>
                  </a:ext>
                </a:extLst>
              </a:tr>
            </a:tbl>
          </a:graphicData>
        </a:graphic>
      </p:graphicFrame>
      <p:graphicFrame>
        <p:nvGraphicFramePr>
          <p:cNvPr id="5" name="Object 70">
            <a:extLst>
              <a:ext uri="{FF2B5EF4-FFF2-40B4-BE49-F238E27FC236}">
                <a16:creationId xmlns:a16="http://schemas.microsoft.com/office/drawing/2014/main" id="{84B988BD-0C78-4ACD-AAFD-EAA4A659A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79913"/>
              </p:ext>
            </p:extLst>
          </p:nvPr>
        </p:nvGraphicFramePr>
        <p:xfrm>
          <a:off x="884208" y="3807230"/>
          <a:ext cx="2991716" cy="745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2019240" imgH="419040" progId="Equation.3">
                  <p:embed/>
                </p:oleObj>
              </mc:Choice>
              <mc:Fallback>
                <p:oleObj name="Equation" r:id="rId3" imgW="2019240" imgH="419040" progId="Equation.3">
                  <p:embed/>
                  <p:pic>
                    <p:nvPicPr>
                      <p:cNvPr id="3074" name="Object 70">
                        <a:extLst>
                          <a:ext uri="{FF2B5EF4-FFF2-40B4-BE49-F238E27FC236}">
                            <a16:creationId xmlns:a16="http://schemas.microsoft.com/office/drawing/2014/main" id="{BA914A0D-8A14-47EF-A5FB-F483B808CD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08" y="3807230"/>
                        <a:ext cx="2991716" cy="745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1">
            <a:extLst>
              <a:ext uri="{FF2B5EF4-FFF2-40B4-BE49-F238E27FC236}">
                <a16:creationId xmlns:a16="http://schemas.microsoft.com/office/drawing/2014/main" id="{24D48704-A9BA-4B1F-A75A-388DE2CFF0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970013"/>
              </p:ext>
            </p:extLst>
          </p:nvPr>
        </p:nvGraphicFramePr>
        <p:xfrm>
          <a:off x="884208" y="4944367"/>
          <a:ext cx="2553477" cy="78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5" imgW="1295280" imgH="419040" progId="Equation.3">
                  <p:embed/>
                </p:oleObj>
              </mc:Choice>
              <mc:Fallback>
                <p:oleObj name="Equation" r:id="rId5" imgW="1295280" imgH="419040" progId="Equation.3">
                  <p:embed/>
                  <p:pic>
                    <p:nvPicPr>
                      <p:cNvPr id="3075" name="Object 71">
                        <a:extLst>
                          <a:ext uri="{FF2B5EF4-FFF2-40B4-BE49-F238E27FC236}">
                            <a16:creationId xmlns:a16="http://schemas.microsoft.com/office/drawing/2014/main" id="{59CC8181-4A19-4980-8746-7064AC77C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08" y="4944367"/>
                        <a:ext cx="2553477" cy="786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80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Which Measures Should Be Used?</a:t>
            </a:r>
            <a:endParaRPr lang="zh-CN" altLang="en-US" sz="2000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A36C5F-B712-4CC3-BF59-E6444B0A36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967" y="1290280"/>
            <a:ext cx="6832280" cy="538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63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0">
            <a:extLst>
              <a:ext uri="{FF2B5EF4-FFF2-40B4-BE49-F238E27FC236}">
                <a16:creationId xmlns:a16="http://schemas.microsoft.com/office/drawing/2014/main" id="{A9D39E7E-E7DE-49C6-B6ED-6D55AD4B0418}"/>
              </a:ext>
            </a:extLst>
          </p:cNvPr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78919</TotalTime>
  <Words>387</Words>
  <Application>Microsoft Office PowerPoint</Application>
  <PresentationFormat>宽屏</PresentationFormat>
  <Paragraphs>150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新細明體</vt:lpstr>
      <vt:lpstr>方正粗黑宋简体</vt:lpstr>
      <vt:lpstr>宋体</vt:lpstr>
      <vt:lpstr>Microsoft YaHei</vt:lpstr>
      <vt:lpstr>Arial</vt:lpstr>
      <vt:lpstr>Calibri</vt:lpstr>
      <vt:lpstr>Symbol</vt:lpstr>
      <vt:lpstr>Tahoma</vt:lpstr>
      <vt:lpstr>Times New Roman</vt:lpstr>
      <vt:lpstr>Wingdings</vt:lpstr>
      <vt:lpstr>Wingdings 2</vt:lpstr>
      <vt:lpstr>Tsinghua</vt:lpstr>
      <vt:lpstr>Equation</vt:lpstr>
      <vt:lpstr>Mining Association Rules ——From Association Mining to Correlation Analysis—— </vt:lpstr>
      <vt:lpstr>Association and Correlations</vt:lpstr>
      <vt:lpstr>Interestingness Measure: Correlations (Lift)</vt:lpstr>
      <vt:lpstr>Are All the Rules Found Interesting?</vt:lpstr>
      <vt:lpstr>Mining Highly Correlated Patterns</vt:lpstr>
      <vt:lpstr>Which Measures Should Be Used?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6103</cp:revision>
  <cp:lastPrinted>2019-04-19T01:46:34Z</cp:lastPrinted>
  <dcterms:created xsi:type="dcterms:W3CDTF">2013-09-16T02:46:25Z</dcterms:created>
  <dcterms:modified xsi:type="dcterms:W3CDTF">2022-04-02T03:50:19Z</dcterms:modified>
</cp:coreProperties>
</file>