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handoutMasterIdLst>
    <p:handoutMasterId r:id="rId20"/>
  </p:handoutMasterIdLst>
  <p:sldIdLst>
    <p:sldId id="975" r:id="rId2"/>
    <p:sldId id="976" r:id="rId3"/>
    <p:sldId id="977" r:id="rId4"/>
    <p:sldId id="978" r:id="rId5"/>
    <p:sldId id="979" r:id="rId6"/>
    <p:sldId id="980" r:id="rId7"/>
    <p:sldId id="981" r:id="rId8"/>
    <p:sldId id="982" r:id="rId9"/>
    <p:sldId id="983" r:id="rId10"/>
    <p:sldId id="984" r:id="rId11"/>
    <p:sldId id="985" r:id="rId12"/>
    <p:sldId id="986" r:id="rId13"/>
    <p:sldId id="987" r:id="rId14"/>
    <p:sldId id="988" r:id="rId15"/>
    <p:sldId id="989" r:id="rId16"/>
    <p:sldId id="990" r:id="rId17"/>
    <p:sldId id="804" r:id="rId18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8000"/>
    <a:srgbClr val="A30000"/>
    <a:srgbClr val="AB794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5" d="100"/>
          <a:sy n="75" d="100"/>
        </p:scale>
        <p:origin x="77" y="67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Basic Concepts of Frequent Pattern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(</a:t>
            </a:r>
            <a:r>
              <a:rPr lang="en-US" altLang="zh-CN" sz="2000" b="1" dirty="0">
                <a:solidFill>
                  <a:schemeClr val="hlink"/>
                </a:solidFill>
                <a:ea typeface="宋体" pitchFamily="2" charset="-122"/>
              </a:rPr>
              <a:t>Association Rules</a:t>
            </a:r>
            <a:r>
              <a:rPr lang="en-US" altLang="zh-CN" sz="2000" b="1" dirty="0">
                <a:ea typeface="宋体" pitchFamily="2" charset="-122"/>
              </a:rPr>
              <a:t>) R. Agrawal, T. </a:t>
            </a:r>
            <a:r>
              <a:rPr lang="en-US" altLang="zh-CN" sz="2000" b="1" dirty="0" err="1">
                <a:ea typeface="宋体" pitchFamily="2" charset="-122"/>
              </a:rPr>
              <a:t>Imielinski</a:t>
            </a:r>
            <a:r>
              <a:rPr lang="en-US" altLang="zh-CN" sz="2000" b="1" dirty="0">
                <a:ea typeface="宋体" pitchFamily="2" charset="-122"/>
              </a:rPr>
              <a:t>, and A. Swami.  Mining association rules between sets of items in large databases.  SIGMOD'93.</a:t>
            </a:r>
          </a:p>
          <a:p>
            <a:r>
              <a:rPr lang="en-US" altLang="zh-CN" sz="2000" b="1" dirty="0">
                <a:ea typeface="宋体" pitchFamily="2" charset="-122"/>
              </a:rPr>
              <a:t>(</a:t>
            </a:r>
            <a:r>
              <a:rPr lang="en-US" altLang="zh-CN" sz="2000" b="1" dirty="0">
                <a:solidFill>
                  <a:schemeClr val="hlink"/>
                </a:solidFill>
                <a:ea typeface="宋体" pitchFamily="2" charset="-122"/>
              </a:rPr>
              <a:t>Max-pattern</a:t>
            </a:r>
            <a:r>
              <a:rPr lang="en-US" altLang="zh-CN" sz="2000" b="1" dirty="0">
                <a:ea typeface="宋体" pitchFamily="2" charset="-122"/>
              </a:rPr>
              <a:t>) R. J. </a:t>
            </a:r>
            <a:r>
              <a:rPr lang="en-US" altLang="zh-CN" sz="2000" b="1" dirty="0" err="1">
                <a:ea typeface="宋体" pitchFamily="2" charset="-122"/>
              </a:rPr>
              <a:t>Bayardo</a:t>
            </a:r>
            <a:r>
              <a:rPr lang="en-US" altLang="zh-CN" sz="2000" b="1" dirty="0">
                <a:ea typeface="宋体" pitchFamily="2" charset="-122"/>
              </a:rPr>
              <a:t>. Efficiently mining long patterns from databases. SIGMOD'98. </a:t>
            </a:r>
          </a:p>
          <a:p>
            <a:r>
              <a:rPr lang="en-US" altLang="zh-CN" sz="2000" b="1" dirty="0">
                <a:ea typeface="宋体" pitchFamily="2" charset="-122"/>
              </a:rPr>
              <a:t>(</a:t>
            </a:r>
            <a:r>
              <a:rPr lang="en-US" altLang="zh-CN" sz="2000" b="1" dirty="0">
                <a:solidFill>
                  <a:schemeClr val="hlink"/>
                </a:solidFill>
                <a:ea typeface="宋体" pitchFamily="2" charset="-122"/>
              </a:rPr>
              <a:t>Closed-pattern</a:t>
            </a:r>
            <a:r>
              <a:rPr lang="en-US" altLang="zh-CN" sz="2000" b="1" dirty="0">
                <a:ea typeface="宋体" pitchFamily="2" charset="-122"/>
              </a:rPr>
              <a:t>) N. </a:t>
            </a:r>
            <a:r>
              <a:rPr lang="en-US" altLang="zh-CN" sz="2000" b="1" dirty="0" err="1">
                <a:ea typeface="宋体" pitchFamily="2" charset="-122"/>
              </a:rPr>
              <a:t>Pasquier</a:t>
            </a:r>
            <a:r>
              <a:rPr lang="en-US" altLang="zh-CN" sz="2000" b="1" dirty="0">
                <a:ea typeface="宋体" pitchFamily="2" charset="-122"/>
              </a:rPr>
              <a:t>, Y. Bastide, R. </a:t>
            </a:r>
            <a:r>
              <a:rPr lang="en-US" altLang="zh-CN" sz="2000" b="1" dirty="0" err="1">
                <a:ea typeface="宋体" pitchFamily="2" charset="-122"/>
              </a:rPr>
              <a:t>Taouil</a:t>
            </a:r>
            <a:r>
              <a:rPr lang="en-US" altLang="zh-CN" sz="2000" b="1" dirty="0">
                <a:ea typeface="宋体" pitchFamily="2" charset="-122"/>
              </a:rPr>
              <a:t>, and L. </a:t>
            </a:r>
            <a:r>
              <a:rPr lang="en-US" altLang="zh-CN" sz="2000" b="1" dirty="0" err="1">
                <a:ea typeface="宋体" pitchFamily="2" charset="-122"/>
              </a:rPr>
              <a:t>Lakhal</a:t>
            </a:r>
            <a:r>
              <a:rPr lang="en-US" altLang="zh-CN" sz="2000" b="1" dirty="0">
                <a:ea typeface="宋体" pitchFamily="2" charset="-122"/>
              </a:rPr>
              <a:t>. Discovering frequent closed </a:t>
            </a:r>
            <a:r>
              <a:rPr lang="en-US" altLang="zh-CN" sz="2000" b="1" dirty="0" err="1">
                <a:ea typeface="宋体" pitchFamily="2" charset="-122"/>
              </a:rPr>
              <a:t>itemsets</a:t>
            </a:r>
            <a:r>
              <a:rPr lang="en-US" altLang="zh-CN" sz="2000" b="1" dirty="0">
                <a:ea typeface="宋体" pitchFamily="2" charset="-122"/>
              </a:rPr>
              <a:t> for association rules. ICDT'99.</a:t>
            </a:r>
          </a:p>
          <a:p>
            <a:r>
              <a:rPr lang="en-US" altLang="zh-CN" sz="2000" b="1" dirty="0">
                <a:ea typeface="宋体" pitchFamily="2" charset="-122"/>
              </a:rPr>
              <a:t>(</a:t>
            </a:r>
            <a:r>
              <a:rPr lang="en-US" altLang="zh-CN" sz="2000" b="1" dirty="0">
                <a:solidFill>
                  <a:schemeClr val="hlink"/>
                </a:solidFill>
                <a:ea typeface="宋体" pitchFamily="2" charset="-122"/>
              </a:rPr>
              <a:t>Sequential pattern</a:t>
            </a:r>
            <a:r>
              <a:rPr lang="en-US" altLang="zh-CN" sz="2000" b="1" dirty="0">
                <a:ea typeface="宋体" pitchFamily="2" charset="-122"/>
              </a:rPr>
              <a:t>) R. Agrawal and R. Srikant. Mining sequential patterns. ICDE'95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Mining Spatial, Multimedia, and Web Data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K.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Koperski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and J. Han, Discovery of Spatial Association Rules in Geographic Information Databases,  SSD’95.</a:t>
            </a:r>
          </a:p>
          <a:p>
            <a:r>
              <a:rPr lang="en-US" altLang="zh-CN" sz="2000" b="1" dirty="0">
                <a:ea typeface="宋体" pitchFamily="2" charset="-122"/>
              </a:rPr>
              <a:t>O. R. </a:t>
            </a:r>
            <a:r>
              <a:rPr lang="en-US" altLang="zh-CN" sz="2000" b="1" dirty="0" err="1">
                <a:ea typeface="宋体" pitchFamily="2" charset="-122"/>
              </a:rPr>
              <a:t>Zaiane</a:t>
            </a:r>
            <a:r>
              <a:rPr lang="en-US" altLang="zh-CN" sz="2000" b="1" dirty="0">
                <a:ea typeface="宋体" pitchFamily="2" charset="-122"/>
              </a:rPr>
              <a:t>, M. Xin, J. Han, Discovering Web Access Patterns and Trends by Applying OLAP and Data Mining Technology on Web Logs. ADL'98.</a:t>
            </a:r>
          </a:p>
          <a:p>
            <a:r>
              <a:rPr lang="en-US" altLang="zh-CN" sz="2000" b="1" dirty="0">
                <a:ea typeface="宋体" pitchFamily="2" charset="-122"/>
              </a:rPr>
              <a:t>O. R. </a:t>
            </a:r>
            <a:r>
              <a:rPr lang="en-US" altLang="zh-CN" sz="2000" b="1" dirty="0" err="1">
                <a:ea typeface="宋体" pitchFamily="2" charset="-122"/>
              </a:rPr>
              <a:t>Zaiane</a:t>
            </a:r>
            <a:r>
              <a:rPr lang="en-US" altLang="zh-CN" sz="2000" b="1" dirty="0">
                <a:ea typeface="宋体" pitchFamily="2" charset="-122"/>
              </a:rPr>
              <a:t>, J. Han, and H. Zhu, Mining Recurrent Items in Multimedia with Progressive Resolution Refinement.  ICDE'00.</a:t>
            </a:r>
          </a:p>
          <a:p>
            <a:r>
              <a:rPr lang="en-US" altLang="zh-CN" sz="2000" b="1" dirty="0">
                <a:ea typeface="宋体" pitchFamily="2" charset="-122"/>
              </a:rPr>
              <a:t>D. </a:t>
            </a:r>
            <a:r>
              <a:rPr lang="en-US" altLang="zh-CN" sz="2000" b="1" dirty="0" err="1">
                <a:ea typeface="宋体" pitchFamily="2" charset="-122"/>
              </a:rPr>
              <a:t>Gunopulos</a:t>
            </a:r>
            <a:r>
              <a:rPr lang="en-US" altLang="zh-CN" sz="2000" b="1" dirty="0">
                <a:ea typeface="宋体" pitchFamily="2" charset="-122"/>
              </a:rPr>
              <a:t> and I. </a:t>
            </a:r>
            <a:r>
              <a:rPr lang="en-US" altLang="zh-CN" sz="2000" b="1" dirty="0" err="1">
                <a:ea typeface="宋体" pitchFamily="2" charset="-122"/>
              </a:rPr>
              <a:t>Tsoukatos</a:t>
            </a:r>
            <a:r>
              <a:rPr lang="en-US" altLang="zh-CN" sz="2000" b="1" dirty="0">
                <a:ea typeface="宋体" pitchFamily="2" charset="-122"/>
              </a:rPr>
              <a:t>.  Efficient Mining of Spatiotemporal Patterns.   SSTD'01.</a:t>
            </a:r>
          </a:p>
        </p:txBody>
      </p:sp>
    </p:spTree>
    <p:extLst>
      <p:ext uri="{BB962C8B-B14F-4D97-AF65-F5344CB8AC3E}">
        <p14:creationId xmlns:p14="http://schemas.microsoft.com/office/powerpoint/2010/main" val="48307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Mining Frequent Patterns in Time-Series Data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ea typeface="宋体" pitchFamily="2" charset="-122"/>
              </a:rPr>
              <a:t>B. </a:t>
            </a:r>
            <a:r>
              <a:rPr lang="en-US" altLang="zh-CN" sz="2000" b="1" dirty="0" err="1">
                <a:ea typeface="宋体" pitchFamily="2" charset="-122"/>
              </a:rPr>
              <a:t>Ozden</a:t>
            </a:r>
            <a:r>
              <a:rPr lang="en-US" altLang="zh-CN" sz="2000" b="1" dirty="0">
                <a:ea typeface="宋体" pitchFamily="2" charset="-122"/>
              </a:rPr>
              <a:t>, S. Ramaswamy, and A. </a:t>
            </a:r>
            <a:r>
              <a:rPr lang="en-US" altLang="zh-CN" sz="2000" b="1" dirty="0" err="1">
                <a:ea typeface="宋体" pitchFamily="2" charset="-122"/>
              </a:rPr>
              <a:t>Silberschatz</a:t>
            </a:r>
            <a:r>
              <a:rPr lang="en-US" altLang="zh-CN" sz="2000" b="1" dirty="0">
                <a:ea typeface="宋体" pitchFamily="2" charset="-122"/>
              </a:rPr>
              <a:t>. Cyclic association rules. ICDE'98.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ea typeface="宋体" pitchFamily="2" charset="-122"/>
              </a:rPr>
              <a:t>J. Han, G. Dong and Y. Yin, Efficient Mining of Partial Periodic Patterns in Time Series Database, ICDE'99.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ea typeface="宋体" pitchFamily="2" charset="-122"/>
              </a:rPr>
              <a:t>H. Lu, L. Feng, and J. Han.  Beyond Intra-Transaction Association Analysis: Mining Multi-Dimensional Inter-Transaction Association Rules.  TOIS:00.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ea typeface="宋体" pitchFamily="2" charset="-122"/>
              </a:rPr>
              <a:t>B.-K. Yi, N. </a:t>
            </a:r>
            <a:r>
              <a:rPr lang="en-US" altLang="zh-CN" sz="2000" b="1" dirty="0" err="1">
                <a:ea typeface="宋体" pitchFamily="2" charset="-122"/>
              </a:rPr>
              <a:t>Sidiropoulos</a:t>
            </a:r>
            <a:r>
              <a:rPr lang="en-US" altLang="zh-CN" sz="2000" b="1" dirty="0">
                <a:ea typeface="宋体" pitchFamily="2" charset="-122"/>
              </a:rPr>
              <a:t>, T. Johnson, H. V. Jagadish, C. </a:t>
            </a:r>
            <a:r>
              <a:rPr lang="en-US" altLang="zh-CN" sz="2000" b="1" dirty="0" err="1">
                <a:ea typeface="宋体" pitchFamily="2" charset="-122"/>
              </a:rPr>
              <a:t>Faloutsos</a:t>
            </a:r>
            <a:r>
              <a:rPr lang="en-US" altLang="zh-CN" sz="2000" b="1" dirty="0">
                <a:ea typeface="宋体" pitchFamily="2" charset="-122"/>
              </a:rPr>
              <a:t>, and A. </a:t>
            </a:r>
            <a:r>
              <a:rPr lang="en-US" altLang="zh-CN" sz="2000" b="1" dirty="0" err="1">
                <a:ea typeface="宋体" pitchFamily="2" charset="-122"/>
              </a:rPr>
              <a:t>Biliris</a:t>
            </a:r>
            <a:r>
              <a:rPr lang="en-US" altLang="zh-CN" sz="2000" b="1" dirty="0">
                <a:ea typeface="宋体" pitchFamily="2" charset="-122"/>
              </a:rPr>
              <a:t>. Online Data Mining for Co-Evolving Time Sequences. ICDE'00.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ea typeface="宋体" pitchFamily="2" charset="-122"/>
              </a:rPr>
              <a:t>W. Wang, J. Yang, R. </a:t>
            </a:r>
            <a:r>
              <a:rPr lang="en-US" altLang="zh-CN" sz="2000" b="1" dirty="0" err="1">
                <a:ea typeface="宋体" pitchFamily="2" charset="-122"/>
              </a:rPr>
              <a:t>Muntz</a:t>
            </a:r>
            <a:r>
              <a:rPr lang="en-US" altLang="zh-CN" sz="2000" b="1" dirty="0">
                <a:ea typeface="宋体" pitchFamily="2" charset="-122"/>
              </a:rPr>
              <a:t>. TAR: Temporal Association Rules on Evolving Numerical Attributes. ICDE’01.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ea typeface="宋体" pitchFamily="2" charset="-122"/>
              </a:rPr>
              <a:t>J. Yang, W. Wang, P. S. Yu. Mining Asynchronous Periodic Patterns in Time Series Data. TKDE’03.</a:t>
            </a:r>
          </a:p>
        </p:txBody>
      </p:sp>
    </p:spTree>
    <p:extLst>
      <p:ext uri="{BB962C8B-B14F-4D97-AF65-F5344CB8AC3E}">
        <p14:creationId xmlns:p14="http://schemas.microsoft.com/office/powerpoint/2010/main" val="100550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Iceberg Cube and Cube Computation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S. Agarwal, R. Agrawal, P. M. Deshpande, A. Gupta, J. F. Naughton, R. Ramakrishnan, and S. </a:t>
            </a:r>
            <a:r>
              <a:rPr lang="en-US" altLang="zh-CN" sz="2000" b="1" dirty="0" err="1">
                <a:ea typeface="宋体" pitchFamily="2" charset="-122"/>
              </a:rPr>
              <a:t>Sarawagi</a:t>
            </a:r>
            <a:r>
              <a:rPr lang="en-US" altLang="zh-CN" sz="2000" b="1" dirty="0">
                <a:ea typeface="宋体" pitchFamily="2" charset="-122"/>
              </a:rPr>
              <a:t>. On the computation of multidimensional aggregates. VLDB'96.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Y. Zhao, P. M. Deshpande, and J. F. Naughton. An array-based algorithm for simultaneous </a:t>
            </a:r>
            <a:r>
              <a:rPr lang="en-US" altLang="zh-CN" sz="2000" b="1" dirty="0" err="1">
                <a:ea typeface="宋体" pitchFamily="2" charset="-122"/>
              </a:rPr>
              <a:t>multidi-mensional</a:t>
            </a:r>
            <a:r>
              <a:rPr lang="en-US" altLang="zh-CN" sz="2000" b="1" dirty="0">
                <a:ea typeface="宋体" pitchFamily="2" charset="-122"/>
              </a:rPr>
              <a:t> aggregates. SIGMOD'97.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J. Gray, et al. Data cube: A relational aggregation operator generalizing group-by, cross-tab and sub-totals. DAMI: 97.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M. Fang, N. </a:t>
            </a:r>
            <a:r>
              <a:rPr lang="en-US" altLang="zh-CN" sz="2000" b="1" dirty="0" err="1">
                <a:ea typeface="宋体" pitchFamily="2" charset="-122"/>
              </a:rPr>
              <a:t>Shivakumar</a:t>
            </a:r>
            <a:r>
              <a:rPr lang="en-US" altLang="zh-CN" sz="2000" b="1" dirty="0">
                <a:ea typeface="宋体" pitchFamily="2" charset="-122"/>
              </a:rPr>
              <a:t>, H. Garcia-Molina, R. Motwani, and J. D. Ullman. Computing iceberg queries efficiently. VLDB'98.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S. </a:t>
            </a:r>
            <a:r>
              <a:rPr lang="en-US" altLang="zh-CN" sz="2000" b="1" dirty="0" err="1">
                <a:ea typeface="宋体" pitchFamily="2" charset="-122"/>
              </a:rPr>
              <a:t>Sarawagi</a:t>
            </a:r>
            <a:r>
              <a:rPr lang="en-US" altLang="zh-CN" sz="2000" b="1" dirty="0">
                <a:ea typeface="宋体" pitchFamily="2" charset="-122"/>
              </a:rPr>
              <a:t>, R. Agrawal, and N. Megiddo. Discovery-driven exploration of OLAP data cubes.  EDBT'98.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K. Beyer and R. Ramakrishnan. Bottom-up computation of sparse and iceberg cubes. SIGMOD'99.</a:t>
            </a:r>
          </a:p>
        </p:txBody>
      </p:sp>
    </p:spTree>
    <p:extLst>
      <p:ext uri="{BB962C8B-B14F-4D97-AF65-F5344CB8AC3E}">
        <p14:creationId xmlns:p14="http://schemas.microsoft.com/office/powerpoint/2010/main" val="418590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Iceberg Cube and Cube Exploration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J. Han, J. Pei, G. Dong, and K. Wang, Computing Iceberg Data Cubes with Complex Measures.  SIGMOD’ 01.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W. Wang, H. Lu, J. Feng, and J. X. Yu. Condensed Cube: An Effective Approach to Reducing Data Cube Size. ICDE'02. 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G. Dong, J. Han, J. Lam, J. Pei, and K. Wang. Mining Multi-Dimensional Constrained Gradients in Data Cubes.  VLDB'01. 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T. </a:t>
            </a:r>
            <a:r>
              <a:rPr lang="en-US" altLang="zh-CN" sz="2000" b="1" dirty="0" err="1">
                <a:ea typeface="宋体" pitchFamily="2" charset="-122"/>
              </a:rPr>
              <a:t>Imielinski</a:t>
            </a:r>
            <a:r>
              <a:rPr lang="en-US" altLang="zh-CN" sz="2000" b="1" dirty="0">
                <a:ea typeface="宋体" pitchFamily="2" charset="-122"/>
              </a:rPr>
              <a:t>, L. </a:t>
            </a:r>
            <a:r>
              <a:rPr lang="en-US" altLang="zh-CN" sz="2000" b="1" dirty="0" err="1">
                <a:ea typeface="宋体" pitchFamily="2" charset="-122"/>
              </a:rPr>
              <a:t>Khachiyan</a:t>
            </a:r>
            <a:r>
              <a:rPr lang="en-US" altLang="zh-CN" sz="2000" b="1" dirty="0">
                <a:ea typeface="宋体" pitchFamily="2" charset="-122"/>
              </a:rPr>
              <a:t>, and A. Abdulghani.  </a:t>
            </a:r>
            <a:r>
              <a:rPr lang="en-US" altLang="zh-CN" sz="2000" b="1" dirty="0" err="1">
                <a:ea typeface="宋体" pitchFamily="2" charset="-122"/>
              </a:rPr>
              <a:t>Cubegrades</a:t>
            </a:r>
            <a:r>
              <a:rPr lang="en-US" altLang="zh-CN" sz="2000" b="1" dirty="0">
                <a:ea typeface="宋体" pitchFamily="2" charset="-122"/>
              </a:rPr>
              <a:t>: Generalizing association rules. DAMI:02.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L. V. S. Lakshmanan, J. Pei, and J. Han.  Quotient Cube: How to Summarize the Semantics of a Data Cube.  VLDB'02. 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D. Xin, J. Han, X. Li, B. W. Wah.  Star-Cubing: Computing Iceberg Cubes by Top-Down and Bottom-Up Integration.  VLDB'03.</a:t>
            </a:r>
            <a:endParaRPr lang="en-US" altLang="zh-CN" sz="2000" b="1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848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FP for Classification and Clustering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G. Dong and J. Li. Efficient mining of emerging patterns: Discovering trends and differences.  KDD'99.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B. Liu, W. Hsu, Y. Ma. Integrating Classification and Association Rule Mining.  KDD’98.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W. Li, J. Han, and J. Pei.  CMAR: Accurate and Efficient Classification Based on Multiple Class-Association Rules.  ICDM'01.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H. Wang, W. Wang, J. Yang, and P.S. Yu.  Clustering by pattern similarity in large data sets.  SIGMOD’ 02. 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J. Yang and W. Wang.  CLUSEQ: efficient and effective sequence clustering. ICDE’03. 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B. Fung, K. Wang, and M. Ester. Large Hierarchical Document Clustering Using Frequent Itemset.  SDM’03.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X. Yin and J. Han. CPAR: Classification based on Predictive Association Rules.  SDM'03.</a:t>
            </a:r>
          </a:p>
        </p:txBody>
      </p:sp>
    </p:spTree>
    <p:extLst>
      <p:ext uri="{BB962C8B-B14F-4D97-AF65-F5344CB8AC3E}">
        <p14:creationId xmlns:p14="http://schemas.microsoft.com/office/powerpoint/2010/main" val="304406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Stream and Privacy-Preserving FP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/>
              <a:t>A. </a:t>
            </a:r>
            <a:r>
              <a:rPr lang="en-US" altLang="zh-CN" sz="2000" b="1" dirty="0" err="1"/>
              <a:t>Evfimievski</a:t>
            </a:r>
            <a:r>
              <a:rPr lang="en-US" altLang="zh-CN" sz="2000" b="1" dirty="0"/>
              <a:t>, R. Srikant, R. Agrawal, J. </a:t>
            </a:r>
            <a:r>
              <a:rPr lang="en-US" altLang="zh-CN" sz="2000" b="1" dirty="0" err="1"/>
              <a:t>Gehrke</a:t>
            </a:r>
            <a:r>
              <a:rPr lang="en-US" altLang="zh-CN" sz="2000" b="1" dirty="0"/>
              <a:t>.  Privacy Preserving Mining of Association Rules.  KDD’02.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J. Vaidya and C. Clifton.  Privacy Preserving Association Rule Mining in Vertically Partitioned Data.  KDD’02.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G. </a:t>
            </a:r>
            <a:r>
              <a:rPr lang="en-US" altLang="zh-CN" sz="2000" b="1" dirty="0" err="1"/>
              <a:t>Manku</a:t>
            </a:r>
            <a:r>
              <a:rPr lang="en-US" altLang="zh-CN" sz="2000" b="1" dirty="0"/>
              <a:t> and R. Motwani.   Approximate Frequency Counts over Data Streams.  VLDB’02.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Y. Chen, G. Dong, J. Han, B. W. Wah, and J. Wang.  Multi-Dimensional Regression Analysis of Time-Series Data Streams.  VLDB'02.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C. </a:t>
            </a:r>
            <a:r>
              <a:rPr lang="en-US" altLang="zh-CN" sz="2000" b="1" dirty="0" err="1"/>
              <a:t>Giannella</a:t>
            </a:r>
            <a:r>
              <a:rPr lang="en-US" altLang="zh-CN" sz="2000" b="1" dirty="0"/>
              <a:t>, J. Han, J. Pei, X. Yan and P. S. Yu.  Mining Frequent Patterns in Data Streams at Multiple Time Granularities, Next Generation Data Mining:03.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A. </a:t>
            </a:r>
            <a:r>
              <a:rPr lang="en-US" altLang="zh-CN" sz="2000" b="1" dirty="0" err="1"/>
              <a:t>Evfimievski</a:t>
            </a:r>
            <a:r>
              <a:rPr lang="en-US" altLang="zh-CN" sz="2000" b="1" dirty="0"/>
              <a:t>, J. </a:t>
            </a:r>
            <a:r>
              <a:rPr lang="en-US" altLang="zh-CN" sz="2000" b="1" dirty="0" err="1"/>
              <a:t>Gehrke</a:t>
            </a:r>
            <a:r>
              <a:rPr lang="en-US" altLang="zh-CN" sz="2000" b="1" dirty="0"/>
              <a:t>, and R. Srikant.  Limiting Privacy Breaches in Privacy Preserving Data Mining.  PODS’03. </a:t>
            </a:r>
          </a:p>
        </p:txBody>
      </p:sp>
    </p:spTree>
    <p:extLst>
      <p:ext uri="{BB962C8B-B14F-4D97-AF65-F5344CB8AC3E}">
        <p14:creationId xmlns:p14="http://schemas.microsoft.com/office/powerpoint/2010/main" val="385295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Other Freq. Pattern Mining Applications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533400" indent="-533400"/>
            <a:r>
              <a:rPr lang="en-US" altLang="zh-CN" sz="2000" b="1" dirty="0">
                <a:ea typeface="宋体" pitchFamily="2" charset="-122"/>
              </a:rPr>
              <a:t>Y. </a:t>
            </a:r>
            <a:r>
              <a:rPr lang="en-US" altLang="zh-CN" sz="2000" b="1" dirty="0" err="1">
                <a:ea typeface="宋体" pitchFamily="2" charset="-122"/>
              </a:rPr>
              <a:t>Huhtala</a:t>
            </a:r>
            <a:r>
              <a:rPr lang="en-US" altLang="zh-CN" sz="2000" b="1" dirty="0">
                <a:ea typeface="宋体" pitchFamily="2" charset="-122"/>
              </a:rPr>
              <a:t>, J. </a:t>
            </a:r>
            <a:r>
              <a:rPr lang="en-US" altLang="zh-CN" sz="2000" b="1" dirty="0" err="1">
                <a:ea typeface="宋体" pitchFamily="2" charset="-122"/>
              </a:rPr>
              <a:t>Kärkkäinen</a:t>
            </a:r>
            <a:r>
              <a:rPr lang="en-US" altLang="zh-CN" sz="2000" b="1" dirty="0">
                <a:ea typeface="宋体" pitchFamily="2" charset="-122"/>
              </a:rPr>
              <a:t>, P. </a:t>
            </a:r>
            <a:r>
              <a:rPr lang="en-US" altLang="zh-CN" sz="2000" b="1" dirty="0" err="1">
                <a:ea typeface="宋体" pitchFamily="2" charset="-122"/>
              </a:rPr>
              <a:t>Porkka</a:t>
            </a:r>
            <a:r>
              <a:rPr lang="en-US" altLang="zh-CN" sz="2000" b="1" dirty="0">
                <a:ea typeface="宋体" pitchFamily="2" charset="-122"/>
              </a:rPr>
              <a:t>, H. </a:t>
            </a:r>
            <a:r>
              <a:rPr lang="en-US" altLang="zh-CN" sz="2000" b="1" dirty="0" err="1">
                <a:ea typeface="宋体" pitchFamily="2" charset="-122"/>
              </a:rPr>
              <a:t>Toivonen</a:t>
            </a:r>
            <a:r>
              <a:rPr lang="en-US" altLang="zh-CN" sz="2000" b="1" dirty="0">
                <a:ea typeface="宋体" pitchFamily="2" charset="-122"/>
              </a:rPr>
              <a:t>. Efficient Discovery of Functional and Approximate Dependencies Using Partitions. ICDE’98. </a:t>
            </a:r>
          </a:p>
          <a:p>
            <a:pPr marL="533400" indent="-533400"/>
            <a:r>
              <a:rPr lang="en-US" altLang="zh-CN" sz="2000" b="1" dirty="0">
                <a:ea typeface="宋体" pitchFamily="2" charset="-122"/>
              </a:rPr>
              <a:t>H. V. Jagadish, J. </a:t>
            </a:r>
            <a:r>
              <a:rPr lang="en-US" altLang="zh-CN" sz="2000" b="1" dirty="0" err="1">
                <a:ea typeface="宋体" pitchFamily="2" charset="-122"/>
              </a:rPr>
              <a:t>Madar</a:t>
            </a:r>
            <a:r>
              <a:rPr lang="en-US" altLang="zh-CN" sz="2000" b="1" dirty="0">
                <a:ea typeface="宋体" pitchFamily="2" charset="-122"/>
              </a:rPr>
              <a:t>, and R. Ng. Semantic Compression and Pattern Extraction with Fascicles.  VLDB'99.</a:t>
            </a:r>
          </a:p>
          <a:p>
            <a:pPr marL="533400" indent="-533400"/>
            <a:r>
              <a:rPr lang="en-US" altLang="zh-CN" sz="2000" b="1" dirty="0">
                <a:ea typeface="宋体" pitchFamily="2" charset="-122"/>
              </a:rPr>
              <a:t>T. </a:t>
            </a:r>
            <a:r>
              <a:rPr lang="en-US" altLang="zh-CN" sz="2000" b="1" dirty="0" err="1">
                <a:ea typeface="宋体" pitchFamily="2" charset="-122"/>
              </a:rPr>
              <a:t>Dasu</a:t>
            </a:r>
            <a:r>
              <a:rPr lang="en-US" altLang="zh-CN" sz="2000" b="1" dirty="0">
                <a:ea typeface="宋体" pitchFamily="2" charset="-122"/>
              </a:rPr>
              <a:t>, T. Johnson, S. </a:t>
            </a:r>
            <a:r>
              <a:rPr lang="en-US" altLang="zh-CN" sz="2000" b="1" dirty="0" err="1">
                <a:ea typeface="宋体" pitchFamily="2" charset="-122"/>
              </a:rPr>
              <a:t>Muthukrishnan</a:t>
            </a:r>
            <a:r>
              <a:rPr lang="en-US" altLang="zh-CN" sz="2000" b="1" dirty="0">
                <a:ea typeface="宋体" pitchFamily="2" charset="-122"/>
              </a:rPr>
              <a:t>, and V. </a:t>
            </a:r>
            <a:r>
              <a:rPr lang="en-US" altLang="zh-CN" sz="2000" b="1" dirty="0" err="1">
                <a:ea typeface="宋体" pitchFamily="2" charset="-122"/>
              </a:rPr>
              <a:t>Shkapenyuk</a:t>
            </a:r>
            <a:r>
              <a:rPr lang="en-US" altLang="zh-CN" sz="2000" b="1" dirty="0">
                <a:ea typeface="宋体" pitchFamily="2" charset="-122"/>
              </a:rPr>
              <a:t>. Mining Database Structure; or How to Build a Data Quality Browser. SIGMOD'02.</a:t>
            </a:r>
          </a:p>
        </p:txBody>
      </p:sp>
    </p:spTree>
    <p:extLst>
      <p:ext uri="{BB962C8B-B14F-4D97-AF65-F5344CB8AC3E}">
        <p14:creationId xmlns:p14="http://schemas.microsoft.com/office/powerpoint/2010/main" val="417718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0">
            <a:extLst>
              <a:ext uri="{FF2B5EF4-FFF2-40B4-BE49-F238E27FC236}">
                <a16:creationId xmlns:a16="http://schemas.microsoft.com/office/drawing/2014/main" id="{A9D39E7E-E7DE-49C6-B6ED-6D55AD4B0418}"/>
              </a:ext>
            </a:extLst>
          </p:cNvPr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and Its Improvements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b="1" dirty="0">
                <a:ea typeface="宋体" pitchFamily="2" charset="-122"/>
              </a:rPr>
              <a:t>R. Agrawal and R. Srikant. Fast algorithms for mining association rules. VLDB'94.</a:t>
            </a:r>
          </a:p>
          <a:p>
            <a:r>
              <a:rPr lang="en-US" altLang="zh-CN" sz="2000" b="1" dirty="0">
                <a:ea typeface="宋体" pitchFamily="2" charset="-122"/>
              </a:rPr>
              <a:t>H. </a:t>
            </a:r>
            <a:r>
              <a:rPr lang="en-US" altLang="zh-CN" sz="2000" b="1" dirty="0" err="1">
                <a:ea typeface="宋体" pitchFamily="2" charset="-122"/>
              </a:rPr>
              <a:t>Mannila</a:t>
            </a:r>
            <a:r>
              <a:rPr lang="en-US" altLang="zh-CN" sz="2000" b="1" dirty="0">
                <a:ea typeface="宋体" pitchFamily="2" charset="-122"/>
              </a:rPr>
              <a:t>, H. </a:t>
            </a:r>
            <a:r>
              <a:rPr lang="en-US" altLang="zh-CN" sz="2000" b="1" dirty="0" err="1">
                <a:ea typeface="宋体" pitchFamily="2" charset="-122"/>
              </a:rPr>
              <a:t>Toivonen</a:t>
            </a:r>
            <a:r>
              <a:rPr lang="en-US" altLang="zh-CN" sz="2000" b="1" dirty="0">
                <a:ea typeface="宋体" pitchFamily="2" charset="-122"/>
              </a:rPr>
              <a:t>, and A. I. </a:t>
            </a:r>
            <a:r>
              <a:rPr lang="en-US" altLang="zh-CN" sz="2000" b="1" dirty="0" err="1">
                <a:ea typeface="宋体" pitchFamily="2" charset="-122"/>
              </a:rPr>
              <a:t>Verkamo</a:t>
            </a:r>
            <a:r>
              <a:rPr lang="en-US" altLang="zh-CN" sz="2000" b="1" dirty="0">
                <a:ea typeface="宋体" pitchFamily="2" charset="-122"/>
              </a:rPr>
              <a:t>. Efficient algorithms for discovering association rules. KDD'94.</a:t>
            </a:r>
          </a:p>
          <a:p>
            <a:r>
              <a:rPr lang="en-US" altLang="zh-CN" sz="2000" b="1" dirty="0">
                <a:ea typeface="宋体" pitchFamily="2" charset="-122"/>
              </a:rPr>
              <a:t>A. </a:t>
            </a:r>
            <a:r>
              <a:rPr lang="en-US" altLang="zh-CN" sz="2000" b="1" dirty="0" err="1">
                <a:ea typeface="宋体" pitchFamily="2" charset="-122"/>
              </a:rPr>
              <a:t>Savasere</a:t>
            </a:r>
            <a:r>
              <a:rPr lang="en-US" altLang="zh-CN" sz="2000" b="1" dirty="0">
                <a:ea typeface="宋体" pitchFamily="2" charset="-122"/>
              </a:rPr>
              <a:t>, E. </a:t>
            </a:r>
            <a:r>
              <a:rPr lang="en-US" altLang="zh-CN" sz="2000" b="1" dirty="0" err="1">
                <a:ea typeface="宋体" pitchFamily="2" charset="-122"/>
              </a:rPr>
              <a:t>Omiecinski</a:t>
            </a:r>
            <a:r>
              <a:rPr lang="en-US" altLang="zh-CN" sz="2000" b="1" dirty="0">
                <a:ea typeface="宋体" pitchFamily="2" charset="-122"/>
              </a:rPr>
              <a:t>, and S. </a:t>
            </a:r>
            <a:r>
              <a:rPr lang="en-US" altLang="zh-CN" sz="2000" b="1" dirty="0" err="1">
                <a:ea typeface="宋体" pitchFamily="2" charset="-122"/>
              </a:rPr>
              <a:t>Navathe</a:t>
            </a:r>
            <a:r>
              <a:rPr lang="en-US" altLang="zh-CN" sz="2000" b="1" dirty="0">
                <a:ea typeface="宋体" pitchFamily="2" charset="-122"/>
              </a:rPr>
              <a:t>. An efficient algorithm for mining association rules in large databases. VLDB'95.</a:t>
            </a:r>
          </a:p>
          <a:p>
            <a:r>
              <a:rPr lang="en-US" altLang="zh-CN" sz="2000" b="1" dirty="0">
                <a:ea typeface="宋体" pitchFamily="2" charset="-122"/>
              </a:rPr>
              <a:t>J. S. Park, M. S. Chen, and P. S. Yu. An effective hash-based algorithm for mining association rules.  SIGMOD'95.</a:t>
            </a:r>
          </a:p>
          <a:p>
            <a:r>
              <a:rPr lang="en-US" altLang="zh-CN" sz="2000" b="1" dirty="0">
                <a:ea typeface="宋体" pitchFamily="2" charset="-122"/>
              </a:rPr>
              <a:t>H. </a:t>
            </a:r>
            <a:r>
              <a:rPr lang="en-US" altLang="zh-CN" sz="2000" b="1" dirty="0" err="1">
                <a:ea typeface="宋体" pitchFamily="2" charset="-122"/>
              </a:rPr>
              <a:t>Toivonen</a:t>
            </a:r>
            <a:r>
              <a:rPr lang="en-US" altLang="zh-CN" sz="2000" b="1" dirty="0">
                <a:ea typeface="宋体" pitchFamily="2" charset="-122"/>
              </a:rPr>
              <a:t>.  Sampling large databases for association rules.  VLDB'96.</a:t>
            </a:r>
          </a:p>
          <a:p>
            <a:r>
              <a:rPr lang="en-US" altLang="zh-CN" sz="2000" b="1" dirty="0">
                <a:ea typeface="宋体" pitchFamily="2" charset="-122"/>
              </a:rPr>
              <a:t>S. Brin, R. Motwani, J. D. Ullman, and S. </a:t>
            </a:r>
            <a:r>
              <a:rPr lang="en-US" altLang="zh-CN" sz="2000" b="1" dirty="0" err="1">
                <a:ea typeface="宋体" pitchFamily="2" charset="-122"/>
              </a:rPr>
              <a:t>Tsur</a:t>
            </a:r>
            <a:r>
              <a:rPr lang="en-US" altLang="zh-CN" sz="2000" b="1" dirty="0">
                <a:ea typeface="宋体" pitchFamily="2" charset="-122"/>
              </a:rPr>
              <a:t>. Dynamic itemset counting and implication rules for market basket analysis. SIGMOD'97.</a:t>
            </a:r>
          </a:p>
          <a:p>
            <a:r>
              <a:rPr lang="en-US" altLang="zh-CN" sz="2000" b="1" dirty="0">
                <a:ea typeface="宋体" pitchFamily="2" charset="-122"/>
              </a:rPr>
              <a:t>S. </a:t>
            </a:r>
            <a:r>
              <a:rPr lang="en-US" altLang="zh-CN" sz="2000" b="1" dirty="0" err="1">
                <a:ea typeface="宋体" pitchFamily="2" charset="-122"/>
              </a:rPr>
              <a:t>Sarawagi</a:t>
            </a:r>
            <a:r>
              <a:rPr lang="en-US" altLang="zh-CN" sz="2000" b="1" dirty="0">
                <a:ea typeface="宋体" pitchFamily="2" charset="-122"/>
              </a:rPr>
              <a:t>, S. Thomas, and R. Agrawal.  Integrating association rule mining with relational database systems: Alternatives and implications.  SIGMOD'98.</a:t>
            </a:r>
          </a:p>
        </p:txBody>
      </p:sp>
    </p:spTree>
    <p:extLst>
      <p:ext uri="{BB962C8B-B14F-4D97-AF65-F5344CB8AC3E}">
        <p14:creationId xmlns:p14="http://schemas.microsoft.com/office/powerpoint/2010/main" val="199423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Depth-First, Projection-Based FP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R. Agarwal, C. Aggarwal, and V. V. V. Prasad. A tree projection algorithm for generation of frequent </a:t>
            </a:r>
            <a:r>
              <a:rPr lang="en-US" altLang="zh-CN" sz="2000" b="1" dirty="0" err="1">
                <a:ea typeface="宋体" pitchFamily="2" charset="-122"/>
              </a:rPr>
              <a:t>itemsets</a:t>
            </a:r>
            <a:r>
              <a:rPr lang="en-US" altLang="zh-CN" sz="2000" b="1" dirty="0">
                <a:ea typeface="宋体" pitchFamily="2" charset="-122"/>
              </a:rPr>
              <a:t>. J. Parallel and Distributed Computing:02.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J. Han, J. Pei, and Y. Yin. Mining frequent patterns without candidate generation</a:t>
            </a:r>
            <a:r>
              <a:rPr lang="en-US" altLang="zh-CN" sz="2000" b="1" i="1" dirty="0">
                <a:ea typeface="宋体" pitchFamily="2" charset="-122"/>
              </a:rPr>
              <a:t>.</a:t>
            </a:r>
            <a:r>
              <a:rPr lang="en-US" altLang="zh-CN" sz="2000" b="1" dirty="0">
                <a:ea typeface="宋体" pitchFamily="2" charset="-122"/>
              </a:rPr>
              <a:t>  SIGMOD’ 00.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J. Pei, J. Han, and R. Mao.  CLOSET: An Efficient Algorithm for Mining Frequent Closed </a:t>
            </a:r>
            <a:r>
              <a:rPr lang="en-US" altLang="zh-CN" sz="2000" b="1" dirty="0" err="1">
                <a:ea typeface="宋体" pitchFamily="2" charset="-122"/>
              </a:rPr>
              <a:t>Itemsets</a:t>
            </a:r>
            <a:r>
              <a:rPr lang="en-US" altLang="zh-CN" sz="2000" b="1" dirty="0">
                <a:ea typeface="宋体" pitchFamily="2" charset="-122"/>
              </a:rPr>
              <a:t>.  DMKD'00.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J. Liu, Y. Pan, K. Wang, and J. Han.  Mining Frequent Item Sets by Opportunistic Projection.  KDD'02.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J. Han, J. Wang, Y. Lu, and P.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Tzvetkov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. Mining Top-K Frequent Closed Patterns without Minimum Support.  ICDM'02.</a:t>
            </a:r>
            <a:endParaRPr lang="en-US" altLang="zh-CN" sz="2000" b="1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J. Wang, J. Han, and J. Pei.  CLOSET+: Searching for the Best Strategies for Mining Frequent Closed </a:t>
            </a:r>
            <a:r>
              <a:rPr lang="en-US" altLang="zh-CN" sz="2000" b="1" dirty="0" err="1">
                <a:ea typeface="宋体" pitchFamily="2" charset="-122"/>
              </a:rPr>
              <a:t>Itemsets</a:t>
            </a:r>
            <a:r>
              <a:rPr lang="en-US" altLang="zh-CN" sz="2000" b="1" dirty="0">
                <a:ea typeface="宋体" pitchFamily="2" charset="-122"/>
              </a:rPr>
              <a:t>.  KDD'03.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G. Liu, H. Lu, W. Lou, J. X. Yu.  On Computing, Storing and Querying Frequent Patterns.  KDD'03.</a:t>
            </a:r>
          </a:p>
        </p:txBody>
      </p:sp>
    </p:spTree>
    <p:extLst>
      <p:ext uri="{BB962C8B-B14F-4D97-AF65-F5344CB8AC3E}">
        <p14:creationId xmlns:p14="http://schemas.microsoft.com/office/powerpoint/2010/main" val="172624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Vertical Format and Row Enumeration Methods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M. J. </a:t>
            </a:r>
            <a:r>
              <a:rPr lang="en-US" altLang="zh-CN" sz="2000" b="1" dirty="0" err="1">
                <a:ea typeface="宋体" pitchFamily="2" charset="-122"/>
              </a:rPr>
              <a:t>Zaki</a:t>
            </a:r>
            <a:r>
              <a:rPr lang="en-US" altLang="zh-CN" sz="2000" b="1" dirty="0">
                <a:ea typeface="宋体" pitchFamily="2" charset="-122"/>
              </a:rPr>
              <a:t>, S. Parthasarathy, M. </a:t>
            </a:r>
            <a:r>
              <a:rPr lang="en-US" altLang="zh-CN" sz="2000" b="1" dirty="0" err="1">
                <a:ea typeface="宋体" pitchFamily="2" charset="-122"/>
              </a:rPr>
              <a:t>Ogihara</a:t>
            </a:r>
            <a:r>
              <a:rPr lang="en-US" altLang="zh-CN" sz="2000" b="1" dirty="0">
                <a:ea typeface="宋体" pitchFamily="2" charset="-122"/>
              </a:rPr>
              <a:t>, and W. Li. Parallel algorithm for discovery of association rules. DAMI:97.</a:t>
            </a:r>
          </a:p>
          <a:p>
            <a:r>
              <a:rPr lang="en-US" altLang="zh-CN" sz="2000" b="1" dirty="0" err="1">
                <a:ea typeface="宋体" pitchFamily="2" charset="-122"/>
              </a:rPr>
              <a:t>Zaki</a:t>
            </a:r>
            <a:r>
              <a:rPr lang="en-US" altLang="zh-CN" sz="2000" b="1" dirty="0">
                <a:ea typeface="宋体" pitchFamily="2" charset="-122"/>
              </a:rPr>
              <a:t> and Hsiao. CHARM: An Efficient Algorithm for Closed Itemset Mining, SDM'02. </a:t>
            </a:r>
          </a:p>
          <a:p>
            <a:r>
              <a:rPr lang="en-US" altLang="zh-CN" sz="2000" b="1" dirty="0">
                <a:ea typeface="宋体" pitchFamily="2" charset="-122"/>
              </a:rPr>
              <a:t>C. </a:t>
            </a:r>
            <a:r>
              <a:rPr lang="en-US" altLang="zh-CN" sz="2000" b="1" dirty="0" err="1">
                <a:ea typeface="宋体" pitchFamily="2" charset="-122"/>
              </a:rPr>
              <a:t>Bucila</a:t>
            </a:r>
            <a:r>
              <a:rPr lang="en-US" altLang="zh-CN" sz="2000" b="1" dirty="0">
                <a:ea typeface="宋体" pitchFamily="2" charset="-122"/>
              </a:rPr>
              <a:t>, J. </a:t>
            </a:r>
            <a:r>
              <a:rPr lang="en-US" altLang="zh-CN" sz="2000" b="1" dirty="0" err="1">
                <a:ea typeface="宋体" pitchFamily="2" charset="-122"/>
              </a:rPr>
              <a:t>Gehrke</a:t>
            </a:r>
            <a:r>
              <a:rPr lang="en-US" altLang="zh-CN" sz="2000" b="1" dirty="0">
                <a:ea typeface="宋体" pitchFamily="2" charset="-122"/>
              </a:rPr>
              <a:t>, D. </a:t>
            </a:r>
            <a:r>
              <a:rPr lang="en-US" altLang="zh-CN" sz="2000" b="1" dirty="0" err="1">
                <a:ea typeface="宋体" pitchFamily="2" charset="-122"/>
              </a:rPr>
              <a:t>Kifer</a:t>
            </a:r>
            <a:r>
              <a:rPr lang="en-US" altLang="zh-CN" sz="2000" b="1" dirty="0">
                <a:ea typeface="宋体" pitchFamily="2" charset="-122"/>
              </a:rPr>
              <a:t>, and W. White. </a:t>
            </a:r>
            <a:r>
              <a:rPr lang="en-US" altLang="zh-CN" sz="2000" b="1" dirty="0" err="1">
                <a:ea typeface="宋体" pitchFamily="2" charset="-122"/>
              </a:rPr>
              <a:t>DualMiner</a:t>
            </a:r>
            <a:r>
              <a:rPr lang="en-US" altLang="zh-CN" sz="2000" b="1" dirty="0">
                <a:ea typeface="宋体" pitchFamily="2" charset="-122"/>
              </a:rPr>
              <a:t>: A Dual-Pruning Algorithm for </a:t>
            </a:r>
            <a:r>
              <a:rPr lang="en-US" altLang="zh-CN" sz="2000" b="1" dirty="0" err="1">
                <a:ea typeface="宋体" pitchFamily="2" charset="-122"/>
              </a:rPr>
              <a:t>Itemsets</a:t>
            </a:r>
            <a:r>
              <a:rPr lang="en-US" altLang="zh-CN" sz="2000" b="1" dirty="0">
                <a:ea typeface="宋体" pitchFamily="2" charset="-122"/>
              </a:rPr>
              <a:t> with Constraints. KDD’02.</a:t>
            </a:r>
          </a:p>
          <a:p>
            <a:r>
              <a:rPr lang="en-US" altLang="zh-CN" sz="2000" b="1" dirty="0">
                <a:ea typeface="宋体" pitchFamily="2" charset="-122"/>
              </a:rPr>
              <a:t>F. Pan, G. Cong, A. K. H. Tung, J. Yang, and M. </a:t>
            </a:r>
            <a:r>
              <a:rPr lang="en-US" altLang="zh-CN" sz="2000" b="1" dirty="0" err="1">
                <a:ea typeface="宋体" pitchFamily="2" charset="-122"/>
              </a:rPr>
              <a:t>Zaki</a:t>
            </a:r>
            <a:r>
              <a:rPr lang="en-US" altLang="zh-CN" sz="2000" b="1" dirty="0">
                <a:ea typeface="宋体" pitchFamily="2" charset="-122"/>
              </a:rPr>
              <a:t> , CARPENTER: Finding Closed Patterns in Long Biological Datasets. KDD'03.</a:t>
            </a:r>
          </a:p>
        </p:txBody>
      </p:sp>
    </p:spTree>
    <p:extLst>
      <p:ext uri="{BB962C8B-B14F-4D97-AF65-F5344CB8AC3E}">
        <p14:creationId xmlns:p14="http://schemas.microsoft.com/office/powerpoint/2010/main" val="21437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Mining Multi-Level and Quantitative Rules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R. Srikant and R. Agrawal. Mining generalized association rules. VLDB'95.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J. Han and Y. Fu. Discovery of multiple-level association rules from large databases. VLDB'95.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R. Srikant and R. Agrawal. Mining quantitative association rules in large relational tables. SIGMOD'96.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T. Fukuda, Y. Morimoto, S. </a:t>
            </a:r>
            <a:r>
              <a:rPr lang="en-US" altLang="zh-CN" sz="2000" b="1" dirty="0" err="1">
                <a:ea typeface="宋体" pitchFamily="2" charset="-122"/>
              </a:rPr>
              <a:t>Morishita</a:t>
            </a:r>
            <a:r>
              <a:rPr lang="en-US" altLang="zh-CN" sz="2000" b="1" dirty="0">
                <a:ea typeface="宋体" pitchFamily="2" charset="-122"/>
              </a:rPr>
              <a:t>, and T. Tokuyama. Data mining using two-dimensional optimized association rules: Scheme, algorithms, and visualization. SIGMOD'96.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K. Yoda, T. Fukuda, Y. Morimoto, S. </a:t>
            </a:r>
            <a:r>
              <a:rPr lang="en-US" altLang="zh-CN" sz="2000" b="1" dirty="0" err="1">
                <a:ea typeface="宋体" pitchFamily="2" charset="-122"/>
              </a:rPr>
              <a:t>Morishita</a:t>
            </a:r>
            <a:r>
              <a:rPr lang="en-US" altLang="zh-CN" sz="2000" b="1" dirty="0">
                <a:ea typeface="宋体" pitchFamily="2" charset="-122"/>
              </a:rPr>
              <a:t>, and T. Tokuyama. Computing optimized rectilinear regions for association rules. KDD'97.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R.J. Miller and Y. Yang.  Association rules over interval data.  SIGMOD'97.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Y. </a:t>
            </a:r>
            <a:r>
              <a:rPr lang="en-US" altLang="zh-CN" sz="2000" b="1" dirty="0" err="1">
                <a:ea typeface="宋体" pitchFamily="2" charset="-122"/>
              </a:rPr>
              <a:t>Aumann</a:t>
            </a:r>
            <a:r>
              <a:rPr lang="en-US" altLang="zh-CN" sz="2000" b="1" dirty="0">
                <a:ea typeface="宋体" pitchFamily="2" charset="-122"/>
              </a:rPr>
              <a:t> and Y. Lindell. A Statistical Theory for Quantitative Association Rules KDD'99. </a:t>
            </a:r>
          </a:p>
        </p:txBody>
      </p:sp>
    </p:spTree>
    <p:extLst>
      <p:ext uri="{BB962C8B-B14F-4D97-AF65-F5344CB8AC3E}">
        <p14:creationId xmlns:p14="http://schemas.microsoft.com/office/powerpoint/2010/main" val="15914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Mining Correlations and Interesting Rules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2000" b="1" dirty="0"/>
              <a:t>M. </a:t>
            </a:r>
            <a:r>
              <a:rPr lang="en-US" altLang="zh-CN" sz="2000" b="1" dirty="0" err="1"/>
              <a:t>Klemettinen</a:t>
            </a:r>
            <a:r>
              <a:rPr lang="en-US" altLang="zh-CN" sz="2000" b="1" dirty="0"/>
              <a:t>, H. </a:t>
            </a:r>
            <a:r>
              <a:rPr lang="en-US" altLang="zh-CN" sz="2000" b="1" dirty="0" err="1"/>
              <a:t>Mannila</a:t>
            </a:r>
            <a:r>
              <a:rPr lang="en-US" altLang="zh-CN" sz="2000" b="1" dirty="0"/>
              <a:t>, P. </a:t>
            </a:r>
            <a:r>
              <a:rPr lang="en-US" altLang="zh-CN" sz="2000" b="1" dirty="0" err="1"/>
              <a:t>Ronkainen</a:t>
            </a:r>
            <a:r>
              <a:rPr lang="en-US" altLang="zh-CN" sz="2000" b="1" dirty="0"/>
              <a:t>, H. </a:t>
            </a:r>
            <a:r>
              <a:rPr lang="en-US" altLang="zh-CN" sz="2000" b="1" dirty="0" err="1"/>
              <a:t>Toivonen</a:t>
            </a:r>
            <a:r>
              <a:rPr lang="en-US" altLang="zh-CN" sz="2000" b="1" dirty="0"/>
              <a:t>, and A. I. </a:t>
            </a:r>
            <a:r>
              <a:rPr lang="en-US" altLang="zh-CN" sz="2000" b="1" dirty="0" err="1"/>
              <a:t>Verkamo</a:t>
            </a:r>
            <a:r>
              <a:rPr lang="en-US" altLang="zh-CN" sz="2000" b="1" dirty="0"/>
              <a:t>.   Finding interesting rules from large sets of discovered association rules.  CIKM'94.</a:t>
            </a:r>
          </a:p>
          <a:p>
            <a:pPr>
              <a:lnSpc>
                <a:spcPct val="160000"/>
              </a:lnSpc>
            </a:pPr>
            <a:r>
              <a:rPr lang="en-US" altLang="zh-CN" sz="2000" b="1" dirty="0"/>
              <a:t>S. Brin, R. Motwani, and C. Silverstein.   Beyond market basket: Generalizing association rules to correlations.  SIGMOD'97.</a:t>
            </a:r>
          </a:p>
          <a:p>
            <a:pPr>
              <a:lnSpc>
                <a:spcPct val="160000"/>
              </a:lnSpc>
            </a:pPr>
            <a:r>
              <a:rPr lang="en-US" altLang="zh-CN" sz="2000" b="1" dirty="0"/>
              <a:t>C. Silverstein, S. Brin, R. Motwani, and J. Ullman.  Scalable techniques for mining causal structures.   VLDB'98.</a:t>
            </a:r>
          </a:p>
          <a:p>
            <a:pPr>
              <a:lnSpc>
                <a:spcPct val="160000"/>
              </a:lnSpc>
            </a:pPr>
            <a:r>
              <a:rPr lang="en-US" altLang="zh-CN" sz="2000" b="1" dirty="0"/>
              <a:t>P.-N. Tan, V. Kumar, and J. Srivastava.   Selecting the Right Interestingness Measure for Association Patterns.  KDD'02.</a:t>
            </a:r>
          </a:p>
          <a:p>
            <a:pPr>
              <a:lnSpc>
                <a:spcPct val="160000"/>
              </a:lnSpc>
            </a:pPr>
            <a:r>
              <a:rPr lang="en-US" altLang="zh-CN" sz="2000" b="1" dirty="0"/>
              <a:t>E. </a:t>
            </a:r>
            <a:r>
              <a:rPr lang="en-US" altLang="zh-CN" sz="2000" b="1" dirty="0" err="1"/>
              <a:t>Omiecinski</a:t>
            </a:r>
            <a:r>
              <a:rPr lang="en-US" altLang="zh-CN" sz="2000" b="1" dirty="0"/>
              <a:t>.   Alternative Interest Measures for Mining Associations.  TKDE’03.</a:t>
            </a:r>
          </a:p>
          <a:p>
            <a:pPr>
              <a:lnSpc>
                <a:spcPct val="160000"/>
              </a:lnSpc>
            </a:pPr>
            <a:r>
              <a:rPr lang="en-US" altLang="zh-CN" sz="2000" b="1" dirty="0"/>
              <a:t>Y. K. Lee, W.Y. Kim, Y. D. Cai, and J. Han.  </a:t>
            </a:r>
            <a:r>
              <a:rPr lang="en-US" altLang="zh-CN" sz="2000" b="1" dirty="0" err="1"/>
              <a:t>CoMine</a:t>
            </a:r>
            <a:r>
              <a:rPr lang="en-US" altLang="zh-CN" sz="2000" b="1" dirty="0"/>
              <a:t>: Efficient Mining of Correlated Patterns.  ICDM’03.</a:t>
            </a:r>
          </a:p>
        </p:txBody>
      </p:sp>
    </p:spTree>
    <p:extLst>
      <p:ext uri="{BB962C8B-B14F-4D97-AF65-F5344CB8AC3E}">
        <p14:creationId xmlns:p14="http://schemas.microsoft.com/office/powerpoint/2010/main" val="278234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Mining Other Kinds of Rules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b="1" dirty="0">
                <a:ea typeface="宋体" pitchFamily="2" charset="-122"/>
              </a:rPr>
              <a:t>R. </a:t>
            </a:r>
            <a:r>
              <a:rPr lang="en-US" altLang="zh-CN" sz="2000" b="1" dirty="0" err="1">
                <a:ea typeface="宋体" pitchFamily="2" charset="-122"/>
              </a:rPr>
              <a:t>Meo</a:t>
            </a:r>
            <a:r>
              <a:rPr lang="en-US" altLang="zh-CN" sz="2000" b="1" dirty="0">
                <a:ea typeface="宋体" pitchFamily="2" charset="-122"/>
              </a:rPr>
              <a:t>, G. </a:t>
            </a:r>
            <a:r>
              <a:rPr lang="en-US" altLang="zh-CN" sz="2000" b="1" dirty="0" err="1">
                <a:ea typeface="宋体" pitchFamily="2" charset="-122"/>
              </a:rPr>
              <a:t>Psaila</a:t>
            </a:r>
            <a:r>
              <a:rPr lang="en-US" altLang="zh-CN" sz="2000" b="1" dirty="0">
                <a:ea typeface="宋体" pitchFamily="2" charset="-122"/>
              </a:rPr>
              <a:t>, and S. </a:t>
            </a:r>
            <a:r>
              <a:rPr lang="en-US" altLang="zh-CN" sz="2000" b="1" dirty="0" err="1">
                <a:ea typeface="宋体" pitchFamily="2" charset="-122"/>
              </a:rPr>
              <a:t>Ceri</a:t>
            </a:r>
            <a:r>
              <a:rPr lang="en-US" altLang="zh-CN" sz="2000" b="1" dirty="0">
                <a:ea typeface="宋体" pitchFamily="2" charset="-122"/>
              </a:rPr>
              <a:t>.  A new SQL-like operator for mining association rules. VLDB'96.</a:t>
            </a:r>
          </a:p>
          <a:p>
            <a:pPr marL="457200" indent="-457200"/>
            <a:r>
              <a:rPr lang="en-US" altLang="zh-CN" sz="2000" b="1" dirty="0">
                <a:ea typeface="宋体" pitchFamily="2" charset="-122"/>
              </a:rPr>
              <a:t>B. Lent, A. Swami, and J. </a:t>
            </a:r>
            <a:r>
              <a:rPr lang="en-US" altLang="zh-CN" sz="2000" b="1" dirty="0" err="1">
                <a:ea typeface="宋体" pitchFamily="2" charset="-122"/>
              </a:rPr>
              <a:t>Widom</a:t>
            </a:r>
            <a:r>
              <a:rPr lang="en-US" altLang="zh-CN" sz="2000" b="1" dirty="0">
                <a:ea typeface="宋体" pitchFamily="2" charset="-122"/>
              </a:rPr>
              <a:t>.  Clustering association rules. ICDE'97.</a:t>
            </a:r>
          </a:p>
          <a:p>
            <a:pPr marL="457200" indent="-457200"/>
            <a:r>
              <a:rPr lang="en-US" altLang="zh-CN" sz="2000" b="1" dirty="0">
                <a:ea typeface="宋体" pitchFamily="2" charset="-122"/>
              </a:rPr>
              <a:t>A. </a:t>
            </a:r>
            <a:r>
              <a:rPr lang="en-US" altLang="zh-CN" sz="2000" b="1" dirty="0" err="1">
                <a:ea typeface="宋体" pitchFamily="2" charset="-122"/>
              </a:rPr>
              <a:t>Savasere</a:t>
            </a:r>
            <a:r>
              <a:rPr lang="en-US" altLang="zh-CN" sz="2000" b="1" dirty="0">
                <a:ea typeface="宋体" pitchFamily="2" charset="-122"/>
              </a:rPr>
              <a:t>, E. </a:t>
            </a:r>
            <a:r>
              <a:rPr lang="en-US" altLang="zh-CN" sz="2000" b="1" dirty="0" err="1">
                <a:ea typeface="宋体" pitchFamily="2" charset="-122"/>
              </a:rPr>
              <a:t>Omiecinski</a:t>
            </a:r>
            <a:r>
              <a:rPr lang="en-US" altLang="zh-CN" sz="2000" b="1" dirty="0">
                <a:ea typeface="宋体" pitchFamily="2" charset="-122"/>
              </a:rPr>
              <a:t>, and S. </a:t>
            </a:r>
            <a:r>
              <a:rPr lang="en-US" altLang="zh-CN" sz="2000" b="1" dirty="0" err="1">
                <a:ea typeface="宋体" pitchFamily="2" charset="-122"/>
              </a:rPr>
              <a:t>Navathe</a:t>
            </a:r>
            <a:r>
              <a:rPr lang="en-US" altLang="zh-CN" sz="2000" b="1" dirty="0">
                <a:ea typeface="宋体" pitchFamily="2" charset="-122"/>
              </a:rPr>
              <a:t>.  Mining for strong negative associations in a large database of customer transactions. ICDE'98.</a:t>
            </a:r>
          </a:p>
          <a:p>
            <a:pPr marL="457200" indent="-457200"/>
            <a:r>
              <a:rPr lang="en-US" altLang="zh-CN" sz="2000" b="1" dirty="0">
                <a:ea typeface="宋体" pitchFamily="2" charset="-122"/>
              </a:rPr>
              <a:t>D. </a:t>
            </a:r>
            <a:r>
              <a:rPr lang="en-US" altLang="zh-CN" sz="2000" b="1" dirty="0" err="1">
                <a:ea typeface="宋体" pitchFamily="2" charset="-122"/>
              </a:rPr>
              <a:t>Tsur</a:t>
            </a:r>
            <a:r>
              <a:rPr lang="en-US" altLang="zh-CN" sz="2000" b="1" dirty="0">
                <a:ea typeface="宋体" pitchFamily="2" charset="-122"/>
              </a:rPr>
              <a:t>, J. D. Ullman, S. </a:t>
            </a:r>
            <a:r>
              <a:rPr lang="en-US" altLang="zh-CN" sz="2000" b="1" dirty="0" err="1">
                <a:ea typeface="宋体" pitchFamily="2" charset="-122"/>
              </a:rPr>
              <a:t>Abitboul</a:t>
            </a:r>
            <a:r>
              <a:rPr lang="en-US" altLang="zh-CN" sz="2000" b="1" dirty="0">
                <a:ea typeface="宋体" pitchFamily="2" charset="-122"/>
              </a:rPr>
              <a:t>, C. Clifton, R. Motwani, and S. </a:t>
            </a:r>
            <a:r>
              <a:rPr lang="en-US" altLang="zh-CN" sz="2000" b="1" dirty="0" err="1">
                <a:ea typeface="宋体" pitchFamily="2" charset="-122"/>
              </a:rPr>
              <a:t>Nestorov</a:t>
            </a:r>
            <a:r>
              <a:rPr lang="en-US" altLang="zh-CN" sz="2000" b="1" dirty="0">
                <a:ea typeface="宋体" pitchFamily="2" charset="-122"/>
              </a:rPr>
              <a:t>.   Query flocks: A generalization of association-rule mining. SIGMOD'98.</a:t>
            </a:r>
          </a:p>
          <a:p>
            <a:pPr marL="457200" indent="-457200"/>
            <a:r>
              <a:rPr lang="en-US" altLang="zh-CN" sz="2000" b="1" dirty="0">
                <a:ea typeface="宋体" pitchFamily="2" charset="-122"/>
              </a:rPr>
              <a:t>F. Korn, A. </a:t>
            </a:r>
            <a:r>
              <a:rPr lang="en-US" altLang="zh-CN" sz="2000" b="1" dirty="0" err="1">
                <a:ea typeface="宋体" pitchFamily="2" charset="-122"/>
              </a:rPr>
              <a:t>Labrinidis</a:t>
            </a:r>
            <a:r>
              <a:rPr lang="en-US" altLang="zh-CN" sz="2000" b="1" dirty="0">
                <a:ea typeface="宋体" pitchFamily="2" charset="-122"/>
              </a:rPr>
              <a:t>, Y. </a:t>
            </a:r>
            <a:r>
              <a:rPr lang="en-US" altLang="zh-CN" sz="2000" b="1" dirty="0" err="1">
                <a:ea typeface="宋体" pitchFamily="2" charset="-122"/>
              </a:rPr>
              <a:t>Kotidis</a:t>
            </a:r>
            <a:r>
              <a:rPr lang="en-US" altLang="zh-CN" sz="2000" b="1" dirty="0">
                <a:ea typeface="宋体" pitchFamily="2" charset="-122"/>
              </a:rPr>
              <a:t>, and C. </a:t>
            </a:r>
            <a:r>
              <a:rPr lang="en-US" altLang="zh-CN" sz="2000" b="1" dirty="0" err="1">
                <a:ea typeface="宋体" pitchFamily="2" charset="-122"/>
              </a:rPr>
              <a:t>Faloutsos</a:t>
            </a:r>
            <a:r>
              <a:rPr lang="en-US" altLang="zh-CN" sz="2000" b="1" dirty="0">
                <a:ea typeface="宋体" pitchFamily="2" charset="-122"/>
              </a:rPr>
              <a:t>.  Ratio rules: A new paradigm for fast, quantifiable data mining. VLDB'98.</a:t>
            </a:r>
          </a:p>
          <a:p>
            <a:pPr marL="457200" indent="-457200"/>
            <a:r>
              <a:rPr lang="en-US" altLang="zh-CN" sz="2000" b="1" dirty="0">
                <a:ea typeface="宋体" pitchFamily="2" charset="-122"/>
              </a:rPr>
              <a:t>K. Wang, S. Zhou, J. Han.  Profit Mining: From Patterns to Actions. EDBT’02.</a:t>
            </a:r>
          </a:p>
        </p:txBody>
      </p:sp>
    </p:spTree>
    <p:extLst>
      <p:ext uri="{BB962C8B-B14F-4D97-AF65-F5344CB8AC3E}">
        <p14:creationId xmlns:p14="http://schemas.microsoft.com/office/powerpoint/2010/main" val="351249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Constraint-Based Pattern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R. Srikant, Q. Vu, and R. Agrawal. Mining association rules with item constraints.  KDD'97.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R. Ng, L.V.S. Lakshmanan, J. Han &amp; A. Pang. Exploratory mining and pruning optimizations of constrained association rules. SIGMOD’98.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M.N. </a:t>
            </a:r>
            <a:r>
              <a:rPr lang="en-US" altLang="zh-CN" sz="2000" b="1" dirty="0" err="1"/>
              <a:t>Garofalakis</a:t>
            </a:r>
            <a:r>
              <a:rPr lang="en-US" altLang="zh-CN" sz="2000" b="1" dirty="0"/>
              <a:t>, R. Rastogi, K. Shim: SPIRIT: Sequential Pattern Mining with Regular Expression Constraints. VLDB’99.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G. </a:t>
            </a:r>
            <a:r>
              <a:rPr lang="en-US" altLang="zh-CN" sz="2000" b="1" dirty="0" err="1"/>
              <a:t>Grahne</a:t>
            </a:r>
            <a:r>
              <a:rPr lang="en-US" altLang="zh-CN" sz="2000" b="1" dirty="0"/>
              <a:t>, L. Lakshmanan, and X. Wang.  Efficient mining of constrained correlated sets. ICDE'00.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J. Pei, J. Han, and L. V. S. Lakshmanan.  Mining Frequent </a:t>
            </a:r>
            <a:r>
              <a:rPr lang="en-US" altLang="zh-CN" sz="2000" b="1" dirty="0" err="1"/>
              <a:t>Itemsets</a:t>
            </a:r>
            <a:r>
              <a:rPr lang="en-US" altLang="zh-CN" sz="2000" b="1" dirty="0"/>
              <a:t> with Convertible Constraints. ICDE'01.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J. Pei, J. Han, and W. Wang, Mining Sequential Patterns with Constraints in Large Databases, CIKM'02.</a:t>
            </a:r>
          </a:p>
        </p:txBody>
      </p:sp>
    </p:spTree>
    <p:extLst>
      <p:ext uri="{BB962C8B-B14F-4D97-AF65-F5344CB8AC3E}">
        <p14:creationId xmlns:p14="http://schemas.microsoft.com/office/powerpoint/2010/main" val="148552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Ref: Mining Sequential and Structured Patterns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R. Srikant and R. Agrawal. Mining sequential patterns: Generalizations and performance improvements. EDBT’96.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H. </a:t>
            </a:r>
            <a:r>
              <a:rPr lang="en-US" altLang="zh-CN" sz="2000" b="1" dirty="0" err="1">
                <a:ea typeface="宋体" pitchFamily="2" charset="-122"/>
              </a:rPr>
              <a:t>Mannila</a:t>
            </a:r>
            <a:r>
              <a:rPr lang="en-US" altLang="zh-CN" sz="2000" b="1" dirty="0">
                <a:ea typeface="宋体" pitchFamily="2" charset="-122"/>
              </a:rPr>
              <a:t>, H </a:t>
            </a:r>
            <a:r>
              <a:rPr lang="en-US" altLang="zh-CN" sz="2000" b="1" dirty="0" err="1">
                <a:ea typeface="宋体" pitchFamily="2" charset="-122"/>
              </a:rPr>
              <a:t>Toivonen</a:t>
            </a:r>
            <a:r>
              <a:rPr lang="en-US" altLang="zh-CN" sz="2000" b="1" dirty="0">
                <a:ea typeface="宋体" pitchFamily="2" charset="-122"/>
              </a:rPr>
              <a:t>, and A. I. </a:t>
            </a:r>
            <a:r>
              <a:rPr lang="en-US" altLang="zh-CN" sz="2000" b="1" dirty="0" err="1">
                <a:ea typeface="宋体" pitchFamily="2" charset="-122"/>
              </a:rPr>
              <a:t>Verkamo</a:t>
            </a:r>
            <a:r>
              <a:rPr lang="en-US" altLang="zh-CN" sz="2000" b="1" dirty="0">
                <a:ea typeface="宋体" pitchFamily="2" charset="-122"/>
              </a:rPr>
              <a:t>. Discovery of frequent episodes in event sequences. DAMI:97.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M. </a:t>
            </a:r>
            <a:r>
              <a:rPr lang="en-US" altLang="zh-CN" sz="2000" b="1" dirty="0" err="1">
                <a:ea typeface="宋体" pitchFamily="2" charset="-122"/>
              </a:rPr>
              <a:t>Zaki</a:t>
            </a:r>
            <a:r>
              <a:rPr lang="en-US" altLang="zh-CN" sz="2000" b="1" dirty="0">
                <a:ea typeface="宋体" pitchFamily="2" charset="-122"/>
              </a:rPr>
              <a:t>. SPADE: An Efficient Algorithm for Mining Frequent Sequences. Machine Learning:01.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J. Pei, J. Han, H. Pinto, Q. Chen, U. </a:t>
            </a:r>
            <a:r>
              <a:rPr lang="en-US" altLang="zh-CN" sz="2000" b="1" dirty="0" err="1">
                <a:ea typeface="宋体" pitchFamily="2" charset="-122"/>
              </a:rPr>
              <a:t>Dayal</a:t>
            </a:r>
            <a:r>
              <a:rPr lang="en-US" altLang="zh-CN" sz="2000" b="1" dirty="0">
                <a:ea typeface="宋体" pitchFamily="2" charset="-122"/>
              </a:rPr>
              <a:t>, and M.-C. Hsu.  </a:t>
            </a:r>
            <a:r>
              <a:rPr lang="en-US" altLang="zh-CN" sz="2000" b="1" dirty="0" err="1">
                <a:ea typeface="宋体" pitchFamily="2" charset="-122"/>
              </a:rPr>
              <a:t>PrefixSpan</a:t>
            </a:r>
            <a:r>
              <a:rPr lang="en-US" altLang="zh-CN" sz="2000" b="1" dirty="0">
                <a:ea typeface="宋体" pitchFamily="2" charset="-122"/>
              </a:rPr>
              <a:t>: Mining Sequential Patterns Efficiently by Prefix-Projected Pattern Growth.  ICDE'01.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</a:rPr>
              <a:t>M. </a:t>
            </a:r>
            <a:r>
              <a:rPr lang="en-US" altLang="zh-CN" sz="2000" b="1" dirty="0" err="1">
                <a:ea typeface="宋体" pitchFamily="2" charset="-122"/>
              </a:rPr>
              <a:t>Kuramochi</a:t>
            </a:r>
            <a:r>
              <a:rPr lang="en-US" altLang="zh-CN" sz="2000" b="1" dirty="0">
                <a:ea typeface="宋体" pitchFamily="2" charset="-122"/>
              </a:rPr>
              <a:t> and G. </a:t>
            </a:r>
            <a:r>
              <a:rPr lang="en-US" altLang="zh-CN" sz="2000" b="1" dirty="0" err="1">
                <a:ea typeface="宋体" pitchFamily="2" charset="-122"/>
              </a:rPr>
              <a:t>Karypis</a:t>
            </a:r>
            <a:r>
              <a:rPr lang="en-US" altLang="zh-CN" sz="2000" b="1" dirty="0">
                <a:ea typeface="宋体" pitchFamily="2" charset="-122"/>
              </a:rPr>
              <a:t>.  Frequent Subgraph Discovery.  ICDM'01.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X. Yan, J. Han, and R. Afshar. 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CloSpan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Mining Closed Sequential Patterns in Large Datasets.  SDM'03.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X. Yan and J. Han. 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CloseGraph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Mining Closed Frequent Graph Patterns.  KDD'03.</a:t>
            </a:r>
          </a:p>
        </p:txBody>
      </p:sp>
    </p:spTree>
    <p:extLst>
      <p:ext uri="{BB962C8B-B14F-4D97-AF65-F5344CB8AC3E}">
        <p14:creationId xmlns:p14="http://schemas.microsoft.com/office/powerpoint/2010/main" val="1630596147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79084</TotalTime>
  <Words>2491</Words>
  <Application>Microsoft Office PowerPoint</Application>
  <PresentationFormat>宽屏</PresentationFormat>
  <Paragraphs>111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Ref: Basic Concepts of Frequent Pattern Mining</vt:lpstr>
      <vt:lpstr>Ref: Apriori and Its Improvements</vt:lpstr>
      <vt:lpstr>Ref: Depth-First, Projection-Based FP Mining</vt:lpstr>
      <vt:lpstr>Ref: Vertical Format and Row Enumeration Methods</vt:lpstr>
      <vt:lpstr>Ref: Mining Multi-Level and Quantitative Rules</vt:lpstr>
      <vt:lpstr>Ref: Mining Correlations and Interesting Rules</vt:lpstr>
      <vt:lpstr>Ref: Mining Other Kinds of Rules</vt:lpstr>
      <vt:lpstr>Ref: Constraint-Based Pattern Mining</vt:lpstr>
      <vt:lpstr>Ref: Mining Sequential and Structured Patterns</vt:lpstr>
      <vt:lpstr>Ref: Mining Spatial, Multimedia, and Web Data</vt:lpstr>
      <vt:lpstr>Ref: Mining Frequent Patterns in Time-Series Data</vt:lpstr>
      <vt:lpstr>Ref: Iceberg Cube and Cube Computation</vt:lpstr>
      <vt:lpstr>Ref: Iceberg Cube and Cube Exploration</vt:lpstr>
      <vt:lpstr>Ref: FP for Classification and Clustering</vt:lpstr>
      <vt:lpstr>Ref: Stream and Privacy-Preserving FP Mining</vt:lpstr>
      <vt:lpstr>Ref: Other Freq. Pattern Mining Applications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CXF</cp:lastModifiedBy>
  <cp:revision>6102</cp:revision>
  <cp:lastPrinted>2019-04-19T01:46:34Z</cp:lastPrinted>
  <dcterms:created xsi:type="dcterms:W3CDTF">2013-09-16T02:46:25Z</dcterms:created>
  <dcterms:modified xsi:type="dcterms:W3CDTF">2021-03-15T12:32:26Z</dcterms:modified>
</cp:coreProperties>
</file>