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6"/>
  </p:notesMasterIdLst>
  <p:handoutMasterIdLst>
    <p:handoutMasterId r:id="rId17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804" r:id="rId15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7.emf"/><Relationship Id="rId7" Type="http://schemas.openxmlformats.org/officeDocument/2006/relationships/image" Target="../media/image13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——Partitioning Methods——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PAM (Partitioning Around Medoids) (1987)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b="1" dirty="0">
                <a:ea typeface="Gulim" panose="020B0503020000020004" pitchFamily="34" charset="-127"/>
              </a:rPr>
              <a:t>PAM (Kaufman and </a:t>
            </a:r>
            <a:r>
              <a:rPr lang="en-US" altLang="ko-KR" sz="2000" b="1" dirty="0" err="1">
                <a:ea typeface="Gulim" panose="020B0503020000020004" pitchFamily="34" charset="-127"/>
              </a:rPr>
              <a:t>Rousseeuw</a:t>
            </a:r>
            <a:r>
              <a:rPr lang="en-US" altLang="ko-KR" sz="2000" b="1" dirty="0">
                <a:ea typeface="Gulim" panose="020B0503020000020004" pitchFamily="34" charset="-127"/>
              </a:rPr>
              <a:t>, 1987), built in </a:t>
            </a:r>
            <a:r>
              <a:rPr lang="en-US" altLang="ko-KR" sz="2000" b="1" dirty="0" err="1">
                <a:ea typeface="Gulim" panose="020B0503020000020004" pitchFamily="34" charset="-127"/>
              </a:rPr>
              <a:t>Splus</a:t>
            </a:r>
            <a:endParaRPr lang="en-US" altLang="ko-KR" sz="2000" b="1" dirty="0">
              <a:ea typeface="Gulim" panose="020B0503020000020004" pitchFamily="34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2000" b="1" dirty="0">
                <a:ea typeface="Gulim" panose="020B0503020000020004" pitchFamily="34" charset="-127"/>
              </a:rPr>
              <a:t>Use real object to represent the cluster</a:t>
            </a:r>
          </a:p>
          <a:p>
            <a:pPr marL="747713" lvl="1" indent="-3048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800" dirty="0">
                <a:ea typeface="Gulim" panose="020B0503020000020004" pitchFamily="34" charset="-127"/>
              </a:rPr>
              <a:t>Select </a:t>
            </a:r>
            <a:r>
              <a:rPr lang="en-US" altLang="ko-KR" sz="1800" i="1" dirty="0">
                <a:ea typeface="Gulim" panose="020B0503020000020004" pitchFamily="34" charset="-127"/>
              </a:rPr>
              <a:t>k</a:t>
            </a:r>
            <a:r>
              <a:rPr lang="en-US" altLang="ko-KR" sz="1800" dirty="0">
                <a:ea typeface="Gulim" panose="020B0503020000020004" pitchFamily="34" charset="-127"/>
              </a:rPr>
              <a:t> representative objects arbitrarily</a:t>
            </a:r>
          </a:p>
          <a:p>
            <a:pPr marL="747713" lvl="1" indent="-3048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800" dirty="0">
                <a:ea typeface="Gulim" panose="020B0503020000020004" pitchFamily="34" charset="-127"/>
              </a:rPr>
              <a:t>For each pair of non-selected object </a:t>
            </a:r>
            <a:r>
              <a:rPr lang="en-US" altLang="ko-KR" sz="1800" i="1" dirty="0">
                <a:ea typeface="Gulim" panose="020B0503020000020004" pitchFamily="34" charset="-127"/>
              </a:rPr>
              <a:t>h</a:t>
            </a:r>
            <a:r>
              <a:rPr lang="en-US" altLang="ko-KR" sz="1800" dirty="0">
                <a:ea typeface="Gulim" panose="020B0503020000020004" pitchFamily="34" charset="-127"/>
              </a:rPr>
              <a:t> and selected object </a:t>
            </a:r>
            <a:r>
              <a:rPr lang="en-US" altLang="ko-KR" sz="1800" i="1" dirty="0">
                <a:ea typeface="Gulim" panose="020B0503020000020004" pitchFamily="34" charset="-127"/>
              </a:rPr>
              <a:t>i</a:t>
            </a:r>
            <a:r>
              <a:rPr lang="en-US" altLang="ko-KR" sz="1800" dirty="0">
                <a:ea typeface="Gulim" panose="020B0503020000020004" pitchFamily="34" charset="-127"/>
              </a:rPr>
              <a:t>, calculate the total swapping cost </a:t>
            </a:r>
            <a:r>
              <a:rPr lang="en-US" altLang="ko-KR" sz="1800" i="1" dirty="0" err="1">
                <a:ea typeface="Gulim" panose="020B0503020000020004" pitchFamily="34" charset="-127"/>
              </a:rPr>
              <a:t>TC</a:t>
            </a:r>
            <a:r>
              <a:rPr lang="en-US" altLang="ko-KR" sz="1800" i="1" baseline="-25000" dirty="0" err="1">
                <a:ea typeface="Gulim" panose="020B0503020000020004" pitchFamily="34" charset="-127"/>
              </a:rPr>
              <a:t>ih</a:t>
            </a:r>
            <a:endParaRPr lang="en-US" altLang="ko-KR" sz="1800" dirty="0">
              <a:ea typeface="Gulim" panose="020B0503020000020004" pitchFamily="34" charset="-127"/>
            </a:endParaRPr>
          </a:p>
          <a:p>
            <a:pPr marL="747713" lvl="1" indent="-3048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800" dirty="0">
                <a:ea typeface="Gulim" panose="020B0503020000020004" pitchFamily="34" charset="-127"/>
              </a:rPr>
              <a:t>For each pair of </a:t>
            </a:r>
            <a:r>
              <a:rPr lang="en-US" altLang="ko-KR" sz="1800" i="1" dirty="0">
                <a:ea typeface="Gulim" panose="020B0503020000020004" pitchFamily="34" charset="-127"/>
              </a:rPr>
              <a:t>i</a:t>
            </a:r>
            <a:r>
              <a:rPr lang="en-US" altLang="ko-KR" sz="1800" dirty="0">
                <a:ea typeface="Gulim" panose="020B0503020000020004" pitchFamily="34" charset="-127"/>
              </a:rPr>
              <a:t> and </a:t>
            </a:r>
            <a:r>
              <a:rPr lang="en-US" altLang="ko-KR" sz="1800" i="1" dirty="0">
                <a:ea typeface="Gulim" panose="020B0503020000020004" pitchFamily="34" charset="-127"/>
              </a:rPr>
              <a:t>h</a:t>
            </a:r>
            <a:r>
              <a:rPr lang="en-US" altLang="ko-KR" sz="1800" dirty="0">
                <a:ea typeface="Gulim" panose="020B0503020000020004" pitchFamily="34" charset="-127"/>
              </a:rPr>
              <a:t>, </a:t>
            </a:r>
          </a:p>
          <a:p>
            <a:pPr marL="1158875" lvl="2" indent="-266700">
              <a:lnSpc>
                <a:spcPct val="120000"/>
              </a:lnSpc>
              <a:buFont typeface="Arial" panose="020B0604020202020204" pitchFamily="34" charset="0"/>
              <a:buAutoNum type="alphaLcPeriod"/>
            </a:pPr>
            <a:r>
              <a:rPr lang="en-US" altLang="ko-KR" sz="1600" dirty="0">
                <a:ea typeface="Gulim" panose="020B0503020000020004" pitchFamily="34" charset="-127"/>
              </a:rPr>
              <a:t>If </a:t>
            </a:r>
            <a:r>
              <a:rPr lang="en-US" altLang="ko-KR" sz="1600" i="1" dirty="0" err="1">
                <a:ea typeface="Gulim" panose="020B0503020000020004" pitchFamily="34" charset="-127"/>
              </a:rPr>
              <a:t>TC</a:t>
            </a:r>
            <a:r>
              <a:rPr lang="en-US" altLang="ko-KR" sz="1600" i="1" baseline="-25000" dirty="0" err="1">
                <a:ea typeface="Gulim" panose="020B0503020000020004" pitchFamily="34" charset="-127"/>
              </a:rPr>
              <a:t>ih</a:t>
            </a:r>
            <a:r>
              <a:rPr lang="en-US" altLang="ko-KR" sz="1600" dirty="0">
                <a:ea typeface="Gulim" panose="020B0503020000020004" pitchFamily="34" charset="-127"/>
              </a:rPr>
              <a:t> &lt; 0, </a:t>
            </a:r>
            <a:r>
              <a:rPr lang="en-US" altLang="ko-KR" sz="1600" i="1" dirty="0">
                <a:ea typeface="Gulim" panose="020B0503020000020004" pitchFamily="34" charset="-127"/>
              </a:rPr>
              <a:t>i</a:t>
            </a:r>
            <a:r>
              <a:rPr lang="en-US" altLang="ko-KR" sz="1600" dirty="0">
                <a:ea typeface="Gulim" panose="020B0503020000020004" pitchFamily="34" charset="-127"/>
              </a:rPr>
              <a:t> is replaced by </a:t>
            </a:r>
            <a:r>
              <a:rPr lang="en-US" altLang="ko-KR" sz="1600" i="1" dirty="0">
                <a:ea typeface="Gulim" panose="020B0503020000020004" pitchFamily="34" charset="-127"/>
              </a:rPr>
              <a:t>h</a:t>
            </a:r>
            <a:endParaRPr lang="en-US" altLang="ko-KR" sz="1600" dirty="0">
              <a:ea typeface="Gulim" panose="020B0503020000020004" pitchFamily="34" charset="-127"/>
            </a:endParaRPr>
          </a:p>
          <a:p>
            <a:pPr marL="1158875" lvl="2" indent="-266700">
              <a:lnSpc>
                <a:spcPct val="120000"/>
              </a:lnSpc>
              <a:buFont typeface="Arial" panose="020B0604020202020204" pitchFamily="34" charset="0"/>
              <a:buAutoNum type="alphaLcPeriod"/>
            </a:pPr>
            <a:r>
              <a:rPr lang="en-US" altLang="ko-KR" sz="1600" dirty="0">
                <a:ea typeface="Gulim" panose="020B0503020000020004" pitchFamily="34" charset="-127"/>
              </a:rPr>
              <a:t>Then assign each non-selected object to the most similar representative object</a:t>
            </a:r>
          </a:p>
          <a:p>
            <a:pPr marL="747713" lvl="1" indent="-3048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800" dirty="0">
                <a:ea typeface="Gulim" panose="020B0503020000020004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6049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PAM Clustering: </a:t>
            </a:r>
            <a:r>
              <a:rPr lang="en-US" altLang="zh-CN" sz="2000" b="1" dirty="0">
                <a:solidFill>
                  <a:srgbClr val="170981"/>
                </a:solidFill>
              </a:rPr>
              <a:t>Total swapping cost </a:t>
            </a:r>
            <a:r>
              <a:rPr lang="en-US" altLang="zh-CN" sz="2000" b="1" i="1" dirty="0">
                <a:solidFill>
                  <a:srgbClr val="170981"/>
                </a:solidFill>
              </a:rPr>
              <a:t> </a:t>
            </a:r>
            <a:r>
              <a:rPr lang="en-US" altLang="zh-CN" sz="2000" b="1" i="1" dirty="0" err="1">
                <a:solidFill>
                  <a:srgbClr val="170981"/>
                </a:solidFill>
              </a:rPr>
              <a:t>TC</a:t>
            </a:r>
            <a:r>
              <a:rPr lang="en-US" altLang="zh-CN" sz="2000" b="1" i="1" baseline="-25000" dirty="0" err="1">
                <a:solidFill>
                  <a:srgbClr val="170981"/>
                </a:solidFill>
              </a:rPr>
              <a:t>ih</a:t>
            </a:r>
            <a:r>
              <a:rPr lang="en-US" altLang="zh-CN" sz="2000" b="1" i="1" dirty="0">
                <a:solidFill>
                  <a:srgbClr val="170981"/>
                </a:solidFill>
              </a:rPr>
              <a:t>=</a:t>
            </a:r>
            <a:r>
              <a:rPr lang="en-US" altLang="zh-CN" sz="2000" b="1" i="1" dirty="0">
                <a:solidFill>
                  <a:srgbClr val="170981"/>
                </a:solidFill>
                <a:sym typeface="Symbol" panose="05050102010706020507" pitchFamily="18" charset="2"/>
              </a:rPr>
              <a:t></a:t>
            </a:r>
            <a:r>
              <a:rPr lang="en-US" altLang="zh-CN" sz="2000" b="1" i="1" baseline="-25000" dirty="0" err="1">
                <a:solidFill>
                  <a:srgbClr val="170981"/>
                </a:solidFill>
                <a:sym typeface="Symbol" panose="05050102010706020507" pitchFamily="18" charset="2"/>
              </a:rPr>
              <a:t>j</a:t>
            </a:r>
            <a:r>
              <a:rPr lang="en-US" altLang="zh-CN" sz="2000" b="1" i="1" dirty="0" err="1">
                <a:solidFill>
                  <a:srgbClr val="170981"/>
                </a:solidFill>
                <a:sym typeface="Symbol" panose="05050102010706020507" pitchFamily="18" charset="2"/>
              </a:rPr>
              <a:t>C</a:t>
            </a:r>
            <a:r>
              <a:rPr lang="en-US" altLang="zh-CN" sz="2000" b="1" i="1" baseline="-25000" dirty="0" err="1">
                <a:solidFill>
                  <a:srgbClr val="170981"/>
                </a:solidFill>
                <a:sym typeface="Symbol" panose="05050102010706020507" pitchFamily="18" charset="2"/>
              </a:rPr>
              <a:t>jih</a:t>
            </a:r>
            <a:endParaRPr lang="zh-CN" altLang="en-US" sz="2000" b="1" dirty="0"/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7B0B132D-8F30-4FFA-BE30-1C6D2D93F49A}"/>
              </a:ext>
            </a:extLst>
          </p:cNvPr>
          <p:cNvGrpSpPr>
            <a:grpSpLocks/>
          </p:cNvGrpSpPr>
          <p:nvPr/>
        </p:nvGrpSpPr>
        <p:grpSpPr bwMode="auto">
          <a:xfrm>
            <a:off x="2509258" y="1117600"/>
            <a:ext cx="6478587" cy="5467350"/>
            <a:chOff x="703" y="572"/>
            <a:chExt cx="4081" cy="3444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A7813A0-4783-45A9-A2EA-A85878BD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5" y="572"/>
              <a:ext cx="1680" cy="1668"/>
              <a:chOff x="3168" y="720"/>
              <a:chExt cx="1680" cy="1668"/>
            </a:xfrm>
          </p:grpSpPr>
          <p:grpSp>
            <p:nvGrpSpPr>
              <p:cNvPr id="43" name="Group 5">
                <a:extLst>
                  <a:ext uri="{FF2B5EF4-FFF2-40B4-BE49-F238E27FC236}">
                    <a16:creationId xmlns:a16="http://schemas.microsoft.com/office/drawing/2014/main" id="{B9154E37-645B-4419-991D-5BAA21DECD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720"/>
                <a:ext cx="1680" cy="1488"/>
                <a:chOff x="3168" y="720"/>
                <a:chExt cx="1680" cy="1488"/>
              </a:xfrm>
            </p:grpSpPr>
            <p:graphicFrame>
              <p:nvGraphicFramePr>
                <p:cNvPr id="45" name="Object 6">
                  <a:extLst>
                    <a:ext uri="{FF2B5EF4-FFF2-40B4-BE49-F238E27FC236}">
                      <a16:creationId xmlns:a16="http://schemas.microsoft.com/office/drawing/2014/main" id="{A03E56BF-61DD-446F-B9C3-62673001FE3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68" y="720"/>
                <a:ext cx="1680" cy="1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0" name="Worksheet" r:id="rId3" imgW="2200656" imgH="2076907" progId="Excel.Sheet.8">
                        <p:embed/>
                      </p:oleObj>
                    </mc:Choice>
                    <mc:Fallback>
                      <p:oleObj name="Worksheet" r:id="rId3" imgW="2200656" imgH="2076907" progId="Excel.Sheet.8">
                        <p:embed/>
                        <p:pic>
                          <p:nvPicPr>
                            <p:cNvPr id="15402" name="Object 6">
                              <a:extLst>
                                <a:ext uri="{FF2B5EF4-FFF2-40B4-BE49-F238E27FC236}">
                                  <a16:creationId xmlns:a16="http://schemas.microsoft.com/office/drawing/2014/main" id="{6F04FDE8-3963-4622-B77D-1549BB8D1CF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720"/>
                              <a:ext cx="1680" cy="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" name="Text Box 7">
                  <a:extLst>
                    <a:ext uri="{FF2B5EF4-FFF2-40B4-BE49-F238E27FC236}">
                      <a16:creationId xmlns:a16="http://schemas.microsoft.com/office/drawing/2014/main" id="{C094779E-18D4-4399-B1BC-B211D293A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8" y="884"/>
                  <a:ext cx="23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j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8">
                  <a:extLst>
                    <a:ext uri="{FF2B5EF4-FFF2-40B4-BE49-F238E27FC236}">
                      <a16:creationId xmlns:a16="http://schemas.microsoft.com/office/drawing/2014/main" id="{3B1346C5-D54A-4A45-825B-D4988A53EF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6" y="956"/>
                  <a:ext cx="2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9">
                  <a:extLst>
                    <a:ext uri="{FF2B5EF4-FFF2-40B4-BE49-F238E27FC236}">
                      <a16:creationId xmlns:a16="http://schemas.microsoft.com/office/drawing/2014/main" id="{4446E530-158F-4840-BBCC-1E9A79937A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7" y="1542"/>
                  <a:ext cx="29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i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10">
                  <a:extLst>
                    <a:ext uri="{FF2B5EF4-FFF2-40B4-BE49-F238E27FC236}">
                      <a16:creationId xmlns:a16="http://schemas.microsoft.com/office/drawing/2014/main" id="{6ECC4C7C-FE85-4912-BB7B-5A6B004B1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6" y="1432"/>
                  <a:ext cx="23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h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" name="Text Box 11">
                  <a:extLst>
                    <a:ext uri="{FF2B5EF4-FFF2-40B4-BE49-F238E27FC236}">
                      <a16:creationId xmlns:a16="http://schemas.microsoft.com/office/drawing/2014/main" id="{7B58172F-C1BF-4F06-8500-7868F8131C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7" y="956"/>
                  <a:ext cx="1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" name="Oval 12">
                  <a:extLst>
                    <a:ext uri="{FF2B5EF4-FFF2-40B4-BE49-F238E27FC236}">
                      <a16:creationId xmlns:a16="http://schemas.microsoft.com/office/drawing/2014/main" id="{490EB8C9-DA73-48BD-A471-0A4EC819A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8" y="837"/>
                  <a:ext cx="520" cy="7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Oval 13">
                  <a:extLst>
                    <a:ext uri="{FF2B5EF4-FFF2-40B4-BE49-F238E27FC236}">
                      <a16:creationId xmlns:a16="http://schemas.microsoft.com/office/drawing/2014/main" id="{DBF0503B-AF28-4FE4-BB7E-D4C6AD937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8" y="1268"/>
                  <a:ext cx="520" cy="5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aphicFrame>
            <p:nvGraphicFramePr>
              <p:cNvPr id="44" name="Object 14">
                <a:extLst>
                  <a:ext uri="{FF2B5EF4-FFF2-40B4-BE49-F238E27FC236}">
                    <a16:creationId xmlns:a16="http://schemas.microsoft.com/office/drawing/2014/main" id="{6905EE03-D43F-463C-8479-0A878E0D00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2160"/>
              <a:ext cx="696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Document" r:id="rId5" imgW="1143000" imgH="387096" progId="Word.Document.8">
                      <p:embed/>
                    </p:oleObj>
                  </mc:Choice>
                  <mc:Fallback>
                    <p:oleObj name="Document" r:id="rId5" imgW="1143000" imgH="387096" progId="Word.Document.8">
                      <p:embed/>
                      <p:pic>
                        <p:nvPicPr>
                          <p:cNvPr id="15401" name="Object 14">
                            <a:extLst>
                              <a:ext uri="{FF2B5EF4-FFF2-40B4-BE49-F238E27FC236}">
                                <a16:creationId xmlns:a16="http://schemas.microsoft.com/office/drawing/2014/main" id="{39621F63-A99A-425B-A5ED-E2C428AFE2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60"/>
                            <a:ext cx="696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C72D76DF-72AF-4A4E-B589-C8C9D8BC4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" y="572"/>
              <a:ext cx="1584" cy="1488"/>
              <a:chOff x="864" y="720"/>
              <a:chExt cx="1584" cy="1488"/>
            </a:xfrm>
          </p:grpSpPr>
          <p:graphicFrame>
            <p:nvGraphicFramePr>
              <p:cNvPr id="34" name="Object 17">
                <a:extLst>
                  <a:ext uri="{FF2B5EF4-FFF2-40B4-BE49-F238E27FC236}">
                    <a16:creationId xmlns:a16="http://schemas.microsoft.com/office/drawing/2014/main" id="{EB7A5752-6F2D-4DF9-88F6-584658AF4F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6063415"/>
                  </p:ext>
                </p:extLst>
              </p:nvPr>
            </p:nvGraphicFramePr>
            <p:xfrm>
              <a:off x="864" y="720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Worksheet" r:id="rId7" imgW="2200656" imgH="2076907" progId="Excel.Sheet.8">
                      <p:embed/>
                    </p:oleObj>
                  </mc:Choice>
                  <mc:Fallback>
                    <p:oleObj name="Worksheet" r:id="rId7" imgW="2200656" imgH="2076907" progId="Excel.Sheet.8">
                      <p:embed/>
                      <p:pic>
                        <p:nvPicPr>
                          <p:cNvPr id="15391" name="Object 17">
                            <a:extLst>
                              <a:ext uri="{FF2B5EF4-FFF2-40B4-BE49-F238E27FC236}">
                                <a16:creationId xmlns:a16="http://schemas.microsoft.com/office/drawing/2014/main" id="{1C30C45D-60CF-4E62-ABCA-A1C7D5D9F5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720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Text Box 18">
                <a:extLst>
                  <a:ext uri="{FF2B5EF4-FFF2-40B4-BE49-F238E27FC236}">
                    <a16:creationId xmlns:a16="http://schemas.microsoft.com/office/drawing/2014/main" id="{50C92386-92C7-408B-B0B8-B0039404B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" y="99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</a:rPr>
                  <a:t>t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19">
                <a:extLst>
                  <a:ext uri="{FF2B5EF4-FFF2-40B4-BE49-F238E27FC236}">
                    <a16:creationId xmlns:a16="http://schemas.microsoft.com/office/drawing/2014/main" id="{C79988DB-5D5D-4B99-834A-BABA7411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1451"/>
                <a:ext cx="2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</a:t>
                </a:r>
                <a:endParaRPr lang="en-US" altLang="zh-CN" sz="240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E529EA47-E468-4EC2-B5E2-0FE181E4E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451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</a:rPr>
                  <a:t>h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6F05539A-8919-4FA9-90B6-B134EDFF5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22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</a:rPr>
                  <a:t>j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Line 22">
                <a:extLst>
                  <a:ext uri="{FF2B5EF4-FFF2-40B4-BE49-F238E27FC236}">
                    <a16:creationId xmlns:a16="http://schemas.microsoft.com/office/drawing/2014/main" id="{76C0C91F-9F39-4407-8B7F-070661026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135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Line 23">
                <a:extLst>
                  <a:ext uri="{FF2B5EF4-FFF2-40B4-BE49-F238E27FC236}">
                    <a16:creationId xmlns:a16="http://schemas.microsoft.com/office/drawing/2014/main" id="{AC69583B-5FE6-4890-9B7A-855AE8741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6" y="1315"/>
                <a:ext cx="85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24">
                <a:extLst>
                  <a:ext uri="{FF2B5EF4-FFF2-40B4-BE49-F238E27FC236}">
                    <a16:creationId xmlns:a16="http://schemas.microsoft.com/office/drawing/2014/main" id="{DEC01132-C564-4E25-868E-DD109E8F6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890"/>
                <a:ext cx="513" cy="7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Oval 25">
                <a:extLst>
                  <a:ext uri="{FF2B5EF4-FFF2-40B4-BE49-F238E27FC236}">
                    <a16:creationId xmlns:a16="http://schemas.microsoft.com/office/drawing/2014/main" id="{F1F99200-24F2-4E7C-8C3F-EA0D834C2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1230"/>
                <a:ext cx="514" cy="6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9" name="Object 26">
              <a:extLst>
                <a:ext uri="{FF2B5EF4-FFF2-40B4-BE49-F238E27FC236}">
                  <a16:creationId xmlns:a16="http://schemas.microsoft.com/office/drawing/2014/main" id="{85D9B168-D06A-435B-8909-16F8CA42B7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9" y="2060"/>
            <a:ext cx="14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Document" r:id="rId9" imgW="2325624" imgH="697992" progId="Word.Document.8">
                    <p:embed/>
                  </p:oleObj>
                </mc:Choice>
                <mc:Fallback>
                  <p:oleObj name="Document" r:id="rId9" imgW="2325624" imgH="697992" progId="Word.Document.8">
                    <p:embed/>
                    <p:pic>
                      <p:nvPicPr>
                        <p:cNvPr id="15366" name="Object 26">
                          <a:extLst>
                            <a:ext uri="{FF2B5EF4-FFF2-40B4-BE49-F238E27FC236}">
                              <a16:creationId xmlns:a16="http://schemas.microsoft.com/office/drawing/2014/main" id="{0E8073E2-F157-4862-8259-C0520BA604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2060"/>
                          <a:ext cx="14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27">
              <a:extLst>
                <a:ext uri="{FF2B5EF4-FFF2-40B4-BE49-F238E27FC236}">
                  <a16:creationId xmlns:a16="http://schemas.microsoft.com/office/drawing/2014/main" id="{5DA0E046-BBAD-478A-8C58-790AF5CA3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348"/>
              <a:ext cx="1630" cy="1668"/>
              <a:chOff x="818" y="2496"/>
              <a:chExt cx="1630" cy="1668"/>
            </a:xfrm>
          </p:grpSpPr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7A494C4A-63E0-44DA-9B14-36069548C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96"/>
                <a:ext cx="1584" cy="1488"/>
                <a:chOff x="864" y="2496"/>
                <a:chExt cx="1584" cy="1488"/>
              </a:xfrm>
            </p:grpSpPr>
            <p:graphicFrame>
              <p:nvGraphicFramePr>
                <p:cNvPr id="25" name="Object 29">
                  <a:extLst>
                    <a:ext uri="{FF2B5EF4-FFF2-40B4-BE49-F238E27FC236}">
                      <a16:creationId xmlns:a16="http://schemas.microsoft.com/office/drawing/2014/main" id="{EBA4B0EF-FBB5-4E23-91D3-96B7614D8F1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64" y="2496"/>
                <a:ext cx="1584" cy="1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" name="Worksheet" r:id="rId11" imgW="2200656" imgH="2076907" progId="Excel.Sheet.8">
                        <p:embed/>
                      </p:oleObj>
                    </mc:Choice>
                    <mc:Fallback>
                      <p:oleObj name="Worksheet" r:id="rId11" imgW="2200656" imgH="2076907" progId="Excel.Sheet.8">
                        <p:embed/>
                        <p:pic>
                          <p:nvPicPr>
                            <p:cNvPr id="15382" name="Object 29">
                              <a:extLst>
                                <a:ext uri="{FF2B5EF4-FFF2-40B4-BE49-F238E27FC236}">
                                  <a16:creationId xmlns:a16="http://schemas.microsoft.com/office/drawing/2014/main" id="{2F2D84A7-6109-4D7C-90BE-5303D9C66AE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4" y="2496"/>
                              <a:ext cx="1584" cy="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 Box 30">
                  <a:extLst>
                    <a:ext uri="{FF2B5EF4-FFF2-40B4-BE49-F238E27FC236}">
                      <a16:creationId xmlns:a16="http://schemas.microsoft.com/office/drawing/2014/main" id="{A654C7F7-F955-45BA-A2D6-FEA9B18E5F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9" y="2751"/>
                  <a:ext cx="1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h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31">
                  <a:extLst>
                    <a:ext uri="{FF2B5EF4-FFF2-40B4-BE49-F238E27FC236}">
                      <a16:creationId xmlns:a16="http://schemas.microsoft.com/office/drawing/2014/main" id="{9DF3D3B8-5432-4150-92F1-0CA7F23345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8" y="3142"/>
                  <a:ext cx="1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i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32">
                  <a:extLst>
                    <a:ext uri="{FF2B5EF4-FFF2-40B4-BE49-F238E27FC236}">
                      <a16:creationId xmlns:a16="http://schemas.microsoft.com/office/drawing/2014/main" id="{1FB7416F-0F4C-4349-87E8-D55D7C0DA8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64" y="3219"/>
                  <a:ext cx="17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33">
                  <a:extLst>
                    <a:ext uri="{FF2B5EF4-FFF2-40B4-BE49-F238E27FC236}">
                      <a16:creationId xmlns:a16="http://schemas.microsoft.com/office/drawing/2014/main" id="{2231C08E-9CEE-4133-B349-EA74AFD8A5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7" y="2879"/>
                  <a:ext cx="1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j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34">
                  <a:extLst>
                    <a:ext uri="{FF2B5EF4-FFF2-40B4-BE49-F238E27FC236}">
                      <a16:creationId xmlns:a16="http://schemas.microsoft.com/office/drawing/2014/main" id="{9E8FC79A-1414-41C7-B9E0-FB80F4D87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3" y="2879"/>
                  <a:ext cx="172" cy="2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Line 35">
                  <a:extLst>
                    <a:ext uri="{FF2B5EF4-FFF2-40B4-BE49-F238E27FC236}">
                      <a16:creationId xmlns:a16="http://schemas.microsoft.com/office/drawing/2014/main" id="{481E99FB-0ECE-4DFC-BC79-F37A2314A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92" y="3134"/>
                  <a:ext cx="85" cy="8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Oval 36">
                  <a:extLst>
                    <a:ext uri="{FF2B5EF4-FFF2-40B4-BE49-F238E27FC236}">
                      <a16:creationId xmlns:a16="http://schemas.microsoft.com/office/drawing/2014/main" id="{AE9846F5-12EE-418A-B9D8-82FE506194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6" y="2709"/>
                  <a:ext cx="600" cy="72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Oval 37">
                  <a:extLst>
                    <a:ext uri="{FF2B5EF4-FFF2-40B4-BE49-F238E27FC236}">
                      <a16:creationId xmlns:a16="http://schemas.microsoft.com/office/drawing/2014/main" id="{0F53E5A3-8F2C-4659-ADBE-3C1CA8ADB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3" y="3091"/>
                  <a:ext cx="428" cy="5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aphicFrame>
            <p:nvGraphicFramePr>
              <p:cNvPr id="24" name="Object 38">
                <a:extLst>
                  <a:ext uri="{FF2B5EF4-FFF2-40B4-BE49-F238E27FC236}">
                    <a16:creationId xmlns:a16="http://schemas.microsoft.com/office/drawing/2014/main" id="{6DBA5FB4-A06C-4622-8E0D-E5C0050101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8" y="3936"/>
              <a:ext cx="1427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Document" r:id="rId13" imgW="2343912" imgH="382524" progId="Word.Document.8">
                      <p:embed/>
                    </p:oleObj>
                  </mc:Choice>
                  <mc:Fallback>
                    <p:oleObj name="Document" r:id="rId13" imgW="2343912" imgH="382524" progId="Word.Document.8">
                      <p:embed/>
                      <p:pic>
                        <p:nvPicPr>
                          <p:cNvPr id="15381" name="Object 38">
                            <a:extLst>
                              <a:ext uri="{FF2B5EF4-FFF2-40B4-BE49-F238E27FC236}">
                                <a16:creationId xmlns:a16="http://schemas.microsoft.com/office/drawing/2014/main" id="{C81B4946-9D9E-467C-954D-4AA530D2CE9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" y="3936"/>
                            <a:ext cx="1427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54D3F576-10AA-498E-99D1-9EB273A2B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7" y="2252"/>
              <a:ext cx="1777" cy="1697"/>
              <a:chOff x="3119" y="2496"/>
              <a:chExt cx="1777" cy="1697"/>
            </a:xfrm>
          </p:grpSpPr>
          <p:grpSp>
            <p:nvGrpSpPr>
              <p:cNvPr id="12" name="Group 40">
                <a:extLst>
                  <a:ext uri="{FF2B5EF4-FFF2-40B4-BE49-F238E27FC236}">
                    <a16:creationId xmlns:a16="http://schemas.microsoft.com/office/drawing/2014/main" id="{0BAAA42B-92B6-48E9-BF3B-C9CAF3BE2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1728" cy="1488"/>
                <a:chOff x="3168" y="2496"/>
                <a:chExt cx="1728" cy="1488"/>
              </a:xfrm>
            </p:grpSpPr>
            <p:graphicFrame>
              <p:nvGraphicFramePr>
                <p:cNvPr id="14" name="Object 41">
                  <a:extLst>
                    <a:ext uri="{FF2B5EF4-FFF2-40B4-BE49-F238E27FC236}">
                      <a16:creationId xmlns:a16="http://schemas.microsoft.com/office/drawing/2014/main" id="{E1F7EFE6-EA86-4064-8B0F-F9E8979299E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68" y="2496"/>
                <a:ext cx="1728" cy="14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6" name="Worksheet" r:id="rId15" imgW="2200656" imgH="2076907" progId="Excel.Sheet.8">
                        <p:embed/>
                      </p:oleObj>
                    </mc:Choice>
                    <mc:Fallback>
                      <p:oleObj name="Worksheet" r:id="rId15" imgW="2200656" imgH="2076907" progId="Excel.Sheet.8">
                        <p:embed/>
                        <p:pic>
                          <p:nvPicPr>
                            <p:cNvPr id="15371" name="Object 41">
                              <a:extLst>
                                <a:ext uri="{FF2B5EF4-FFF2-40B4-BE49-F238E27FC236}">
                                  <a16:creationId xmlns:a16="http://schemas.microsoft.com/office/drawing/2014/main" id="{1B6FC11E-4B32-4FF1-B9AB-20996098F6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496"/>
                              <a:ext cx="1728" cy="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Text Box 42">
                  <a:extLst>
                    <a:ext uri="{FF2B5EF4-FFF2-40B4-BE49-F238E27FC236}">
                      <a16:creationId xmlns:a16="http://schemas.microsoft.com/office/drawing/2014/main" id="{A6E5531D-603B-4C22-B07B-CD9B393865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8" y="3433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Text Box 43">
                  <a:extLst>
                    <a:ext uri="{FF2B5EF4-FFF2-40B4-BE49-F238E27FC236}">
                      <a16:creationId xmlns:a16="http://schemas.microsoft.com/office/drawing/2014/main" id="{D5165D6E-0179-4EF4-A57A-63F6EBC68B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3" y="3066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i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44">
                  <a:extLst>
                    <a:ext uri="{FF2B5EF4-FFF2-40B4-BE49-F238E27FC236}">
                      <a16:creationId xmlns:a16="http://schemas.microsoft.com/office/drawing/2014/main" id="{5BB0FAEC-7612-4DDE-89DF-0EAB319871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0" y="3212"/>
                  <a:ext cx="15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h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Text Box 45">
                  <a:extLst>
                    <a:ext uri="{FF2B5EF4-FFF2-40B4-BE49-F238E27FC236}">
                      <a16:creationId xmlns:a16="http://schemas.microsoft.com/office/drawing/2014/main" id="{9BB8EFE5-0AB1-41FF-9BA5-A20264E1A1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04" y="3212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25000"/>
                    </a:lnSpc>
                    <a:spcBef>
                      <a:spcPct val="60000"/>
                    </a:spcBef>
                    <a:spcAft>
                      <a:spcPct val="1000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@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lnSpc>
                      <a:spcPct val="125000"/>
                    </a:lnSpc>
                    <a:spcBef>
                      <a:spcPct val="35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ü"/>
                    <a:defRPr sz="16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lnSpc>
                      <a:spcPct val="125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Font typeface="Arial" panose="020B0604020202020204" pitchFamily="34" charset="0"/>
                    <a:buChar char="-"/>
                    <a:defRPr sz="1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12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文鼎粗钢笔行楷" pitchFamily="33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just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j</a:t>
                  </a:r>
                  <a:endParaRPr lang="en-US" altLang="zh-CN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46">
                  <a:extLst>
                    <a:ext uri="{FF2B5EF4-FFF2-40B4-BE49-F238E27FC236}">
                      <a16:creationId xmlns:a16="http://schemas.microsoft.com/office/drawing/2014/main" id="{E5C7BEDA-1045-4F63-A9C8-BC194E263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3311"/>
                  <a:ext cx="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Line 47">
                  <a:extLst>
                    <a:ext uri="{FF2B5EF4-FFF2-40B4-BE49-F238E27FC236}">
                      <a16:creationId xmlns:a16="http://schemas.microsoft.com/office/drawing/2014/main" id="{D9F419E5-187E-4E19-A2EE-841C071FF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6" y="3189"/>
                  <a:ext cx="518" cy="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Oval 48">
                  <a:extLst>
                    <a:ext uri="{FF2B5EF4-FFF2-40B4-BE49-F238E27FC236}">
                      <a16:creationId xmlns:a16="http://schemas.microsoft.com/office/drawing/2014/main" id="{BE65A678-DC55-40EF-ACAB-B551A6B5F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0" y="2659"/>
                  <a:ext cx="648" cy="8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Oval 49">
                  <a:extLst>
                    <a:ext uri="{FF2B5EF4-FFF2-40B4-BE49-F238E27FC236}">
                      <a16:creationId xmlns:a16="http://schemas.microsoft.com/office/drawing/2014/main" id="{E644B65C-DAC6-4DED-92D4-0DF74712F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" y="3066"/>
                  <a:ext cx="562" cy="57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aphicFrame>
            <p:nvGraphicFramePr>
              <p:cNvPr id="13" name="Object 50">
                <a:extLst>
                  <a:ext uri="{FF2B5EF4-FFF2-40B4-BE49-F238E27FC236}">
                    <a16:creationId xmlns:a16="http://schemas.microsoft.com/office/drawing/2014/main" id="{347CEAB3-43FD-4967-8149-0EC5EABE94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19" y="3933"/>
              <a:ext cx="1666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Document" r:id="rId17" imgW="2689860" imgH="419100" progId="Word.Document.8">
                      <p:embed/>
                    </p:oleObj>
                  </mc:Choice>
                  <mc:Fallback>
                    <p:oleObj name="Document" r:id="rId17" imgW="2689860" imgH="419100" progId="Word.Document.8">
                      <p:embed/>
                      <p:pic>
                        <p:nvPicPr>
                          <p:cNvPr id="15370" name="Object 50">
                            <a:extLst>
                              <a:ext uri="{FF2B5EF4-FFF2-40B4-BE49-F238E27FC236}">
                                <a16:creationId xmlns:a16="http://schemas.microsoft.com/office/drawing/2014/main" id="{624BCDDF-3C10-4DA4-983F-2EB8DF9546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9" y="3933"/>
                            <a:ext cx="1666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1362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What is the problem with PAM?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ea typeface="Gulim" panose="020B0503020000020004" pitchFamily="34" charset="-127"/>
              </a:rPr>
              <a:t>P</a:t>
            </a:r>
            <a:r>
              <a:rPr lang="en-US" altLang="zh-CN" sz="2000" b="1" dirty="0">
                <a:ea typeface="Gulim" panose="020B0503020000020004" pitchFamily="34" charset="-127"/>
              </a:rPr>
              <a:t>AM</a:t>
            </a:r>
            <a:r>
              <a:rPr lang="en-US" altLang="ko-KR" sz="2000" b="1" dirty="0">
                <a:ea typeface="Gulim" panose="020B0503020000020004" pitchFamily="34" charset="-127"/>
              </a:rPr>
              <a:t> is more robust than k-means in the presence of noise and outliers because a medoid is less influenced by outliers or other extreme values than a mean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ea typeface="Gulim" panose="020B0503020000020004" pitchFamily="34" charset="-127"/>
              </a:rPr>
              <a:t>P</a:t>
            </a:r>
            <a:r>
              <a:rPr lang="en-US" altLang="zh-CN" sz="2000" b="1" dirty="0">
                <a:ea typeface="Gulim" panose="020B0503020000020004" pitchFamily="34" charset="-127"/>
              </a:rPr>
              <a:t>AM</a:t>
            </a:r>
            <a:r>
              <a:rPr lang="en-US" altLang="ko-KR" sz="2000" b="1" dirty="0">
                <a:ea typeface="Gulim" panose="020B0503020000020004" pitchFamily="34" charset="-127"/>
              </a:rPr>
              <a:t> works efficiently for small data sets but does not scale well for large data sets.</a:t>
            </a:r>
          </a:p>
          <a:p>
            <a:pPr lvl="1">
              <a:lnSpc>
                <a:spcPct val="120000"/>
              </a:lnSpc>
            </a:pPr>
            <a:r>
              <a:rPr lang="en-US" altLang="ko-KR" sz="1800" b="1" dirty="0">
                <a:ea typeface="Gulim" panose="020B0503020000020004" pitchFamily="34" charset="-127"/>
              </a:rPr>
              <a:t>O(k(n-k)</a:t>
            </a:r>
            <a:r>
              <a:rPr lang="en-US" altLang="ko-KR" sz="1800" b="1" baseline="30000" dirty="0">
                <a:ea typeface="Gulim" panose="020B0503020000020004" pitchFamily="34" charset="-127"/>
              </a:rPr>
              <a:t>2</a:t>
            </a:r>
            <a:r>
              <a:rPr lang="en-US" altLang="ko-KR" sz="1800" b="1" dirty="0">
                <a:ea typeface="Gulim" panose="020B0503020000020004" pitchFamily="34" charset="-127"/>
              </a:rPr>
              <a:t> ) for each iteration 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ko-KR" sz="1800" b="1" dirty="0">
                <a:ea typeface="Gulim" panose="020B0503020000020004" pitchFamily="34" charset="-127"/>
              </a:rPr>
              <a:t>			where n is # of data,</a:t>
            </a:r>
            <a:r>
              <a:rPr lang="en-US" altLang="zh-CN" sz="1800" b="1" dirty="0">
                <a:ea typeface="Gulim" panose="020B0503020000020004" pitchFamily="34" charset="-127"/>
              </a:rPr>
              <a:t> </a:t>
            </a:r>
            <a:r>
              <a:rPr lang="en-US" altLang="ko-KR" sz="1800" b="1" dirty="0">
                <a:ea typeface="Gulim" panose="020B0503020000020004" pitchFamily="34" charset="-127"/>
              </a:rPr>
              <a:t>k is # of clusters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è"/>
            </a:pPr>
            <a:r>
              <a:rPr lang="en-US" altLang="ko-KR" sz="2000" b="1" dirty="0">
                <a:ea typeface="Gulim" panose="020B0503020000020004" pitchFamily="34" charset="-127"/>
                <a:sym typeface="Wingdings" panose="05000000000000000000" pitchFamily="2" charset="2"/>
              </a:rPr>
              <a:t>Sampling based method, 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2000" b="1" dirty="0">
                <a:ea typeface="Gulim" panose="020B0503020000020004" pitchFamily="34" charset="-127"/>
                <a:sym typeface="Wingdings" panose="05000000000000000000" pitchFamily="2" charset="2"/>
              </a:rPr>
              <a:t>	CLARA(Clustering </a:t>
            </a:r>
            <a:r>
              <a:rPr lang="en-US" altLang="ko-KR" sz="2000" b="1" dirty="0" err="1">
                <a:ea typeface="Gulim" panose="020B0503020000020004" pitchFamily="34" charset="-127"/>
                <a:sym typeface="Wingdings" panose="05000000000000000000" pitchFamily="2" charset="2"/>
              </a:rPr>
              <a:t>LARge</a:t>
            </a:r>
            <a:r>
              <a:rPr lang="en-US" altLang="ko-KR" sz="2000" b="1" dirty="0">
                <a:ea typeface="Gulim" panose="020B0503020000020004" pitchFamily="34" charset="-127"/>
                <a:sym typeface="Wingdings" panose="05000000000000000000" pitchFamily="2" charset="2"/>
              </a:rPr>
              <a:t> Applications) and CLARANS</a:t>
            </a:r>
            <a:endParaRPr lang="en-US" altLang="zh-CN" sz="2000" b="1" dirty="0">
              <a:ea typeface="Gulim" panose="020B0503020000020004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0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CLARA (Clustering Large Applications) (1990)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i="1" dirty="0"/>
              <a:t>CLARA</a:t>
            </a:r>
            <a:r>
              <a:rPr lang="en-US" altLang="zh-CN" sz="2000" b="1" dirty="0"/>
              <a:t> (Kaufmann and </a:t>
            </a:r>
            <a:r>
              <a:rPr lang="en-US" altLang="zh-CN" sz="2000" b="1" dirty="0" err="1"/>
              <a:t>Rousseeuw</a:t>
            </a:r>
            <a:r>
              <a:rPr lang="en-US" altLang="zh-CN" sz="2000" b="1" dirty="0"/>
              <a:t> in 1990)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b="1" dirty="0"/>
              <a:t>Built in statistical analysis packages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It draws </a:t>
            </a:r>
            <a:r>
              <a:rPr lang="en-US" altLang="zh-CN" sz="2000" b="1" i="1" dirty="0"/>
              <a:t>multiple samples</a:t>
            </a:r>
            <a:r>
              <a:rPr lang="en-US" altLang="zh-CN" sz="2000" b="1" dirty="0"/>
              <a:t> of the data set, applies </a:t>
            </a:r>
            <a:r>
              <a:rPr lang="en-US" altLang="zh-CN" sz="2000" b="1" i="1" dirty="0"/>
              <a:t>PAM</a:t>
            </a:r>
            <a:r>
              <a:rPr lang="en-US" altLang="zh-CN" sz="2000" b="1" dirty="0"/>
              <a:t> on each sample, and gives the best clustering as the output</a:t>
            </a:r>
          </a:p>
          <a:p>
            <a:pPr>
              <a:lnSpc>
                <a:spcPct val="120000"/>
              </a:lnSpc>
            </a:pPr>
            <a:r>
              <a:rPr lang="en-US" altLang="zh-CN" sz="2000" b="1" u="sng" dirty="0"/>
              <a:t>Strength</a:t>
            </a:r>
            <a:r>
              <a:rPr lang="en-US" altLang="zh-CN" sz="2000" b="1" dirty="0"/>
              <a:t>: deals with larger data sets than </a:t>
            </a:r>
            <a:r>
              <a:rPr lang="en-US" altLang="zh-CN" sz="2000" b="1" i="1" dirty="0"/>
              <a:t>PAM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u="sng" dirty="0"/>
              <a:t>Weakness:</a:t>
            </a:r>
            <a:endParaRPr lang="en-US" altLang="zh-CN" sz="2000" b="1" dirty="0"/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Efficiency depends on the sample size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A good clustering based on samples will not necessarily represent a good clustering of the whole data set if the sample is biased</a:t>
            </a:r>
          </a:p>
        </p:txBody>
      </p:sp>
    </p:spTree>
    <p:extLst>
      <p:ext uri="{BB962C8B-B14F-4D97-AF65-F5344CB8AC3E}">
        <p14:creationId xmlns:p14="http://schemas.microsoft.com/office/powerpoint/2010/main" val="212319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Partitioning Algorithms: Basic Concept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u="sng" dirty="0"/>
              <a:t>Partitioning method:</a:t>
            </a:r>
            <a:r>
              <a:rPr lang="en-US" altLang="zh-CN" sz="2000" b="1" dirty="0"/>
              <a:t> Construct a partition of a database 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 of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objects into a set of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clusters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Given a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, find a partition of </a:t>
            </a:r>
            <a:r>
              <a:rPr lang="en-US" altLang="zh-CN" sz="2000" b="1" i="1" dirty="0"/>
              <a:t>k clusters </a:t>
            </a:r>
            <a:r>
              <a:rPr lang="en-US" altLang="zh-CN" sz="2000" b="1" dirty="0"/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Global optimal: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Heuristic methods: </a:t>
            </a:r>
            <a:r>
              <a:rPr lang="en-US" altLang="zh-CN" sz="1800" b="1" i="1" dirty="0"/>
              <a:t>k-means</a:t>
            </a:r>
            <a:r>
              <a:rPr lang="en-US" altLang="zh-CN" sz="1800" b="1" dirty="0"/>
              <a:t> and </a:t>
            </a:r>
            <a:r>
              <a:rPr lang="en-US" altLang="zh-CN" sz="1800" b="1" i="1" dirty="0"/>
              <a:t>k-medoids</a:t>
            </a:r>
            <a:r>
              <a:rPr lang="en-US" altLang="zh-CN" sz="1800" b="1" dirty="0"/>
              <a:t> (K-</a:t>
            </a:r>
            <a:r>
              <a:rPr lang="zh-CN" altLang="en-US" sz="1800" b="1" dirty="0"/>
              <a:t>中心点</a:t>
            </a:r>
            <a:r>
              <a:rPr lang="en-US" altLang="zh-CN" sz="1800" b="1" dirty="0"/>
              <a:t>)algorithms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u="sng" dirty="0"/>
              <a:t>k-means</a:t>
            </a:r>
            <a:r>
              <a:rPr lang="en-US" altLang="zh-CN" sz="1800" b="1" dirty="0"/>
              <a:t> (MacQueen’67):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i="1" u="sng" dirty="0"/>
              <a:t>k-medoids</a:t>
            </a:r>
            <a:r>
              <a:rPr lang="en-US" altLang="zh-CN" sz="1800" b="1" dirty="0"/>
              <a:t> or PAM (Partition around medoids) (Kaufman &amp; Rousseeuw’87): Each cluster is represented by one of the objects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92239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K-Means Clustering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Given </a:t>
            </a:r>
            <a:r>
              <a:rPr lang="en-US" altLang="zh-CN" sz="2000" b="1" dirty="0">
                <a:solidFill>
                  <a:srgbClr val="000000"/>
                </a:solidFill>
              </a:rPr>
              <a:t>into </a:t>
            </a:r>
            <a:r>
              <a:rPr lang="en-US" altLang="zh-CN" sz="2000" b="1" i="1" dirty="0">
                <a:solidFill>
                  <a:srgbClr val="000000"/>
                </a:solidFill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Compute seed </a:t>
            </a:r>
            <a:r>
              <a:rPr lang="en-US" altLang="zh-CN" sz="1800" b="1" i="1" dirty="0"/>
              <a:t>k</a:t>
            </a:r>
            <a:r>
              <a:rPr lang="en-US" altLang="zh-CN" sz="1800" b="1" dirty="0"/>
              <a:t>, the </a:t>
            </a:r>
            <a:r>
              <a:rPr lang="en-US" altLang="zh-CN" sz="1800" b="1" i="1" dirty="0"/>
              <a:t>k-means</a:t>
            </a:r>
            <a:r>
              <a:rPr lang="en-US" altLang="zh-CN" sz="1800" b="1" dirty="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Partition objects points as the centroids of the clusters of the current partition (the centroid is the center, i.e., </a:t>
            </a:r>
            <a:r>
              <a:rPr lang="en-US" altLang="zh-CN" sz="1800" b="1" i="1" dirty="0">
                <a:solidFill>
                  <a:schemeClr val="hlink"/>
                </a:solidFill>
              </a:rPr>
              <a:t>mean point</a:t>
            </a:r>
            <a:r>
              <a:rPr lang="en-US" altLang="zh-CN" sz="1800" b="1" dirty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Go back to Step 2, stop when no more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514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K-Means Clustering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Example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AC6480FD-C5F2-4614-B06E-C873D6929398}"/>
              </a:ext>
            </a:extLst>
          </p:cNvPr>
          <p:cNvGrpSpPr>
            <a:grpSpLocks/>
          </p:cNvGrpSpPr>
          <p:nvPr/>
        </p:nvGrpSpPr>
        <p:grpSpPr bwMode="auto">
          <a:xfrm>
            <a:off x="1608352" y="1916844"/>
            <a:ext cx="8280400" cy="4248150"/>
            <a:chOff x="200" y="1117"/>
            <a:chExt cx="5552" cy="2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A7DC74-D05C-4CF6-AF16-2BDB98A8D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" y="1117"/>
              <a:ext cx="1440" cy="1296"/>
              <a:chOff x="528" y="240"/>
              <a:chExt cx="2142" cy="1872"/>
            </a:xfrm>
          </p:grpSpPr>
          <p:graphicFrame>
            <p:nvGraphicFramePr>
              <p:cNvPr id="192" name="Object 5">
                <a:extLst>
                  <a:ext uri="{FF2B5EF4-FFF2-40B4-BE49-F238E27FC236}">
                    <a16:creationId xmlns:a16="http://schemas.microsoft.com/office/drawing/2014/main" id="{C7691250-C4DE-43D9-8C3E-79FED6D61B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Worksheet" r:id="rId3" imgW="3400654" imgH="2915107" progId="Excel.Sheet.8">
                      <p:embed/>
                    </p:oleObj>
                  </mc:Choice>
                  <mc:Fallback>
                    <p:oleObj name="Worksheet" r:id="rId3" imgW="3400654" imgH="2915107" progId="Excel.Sheet.8">
                      <p:embed/>
                      <p:pic>
                        <p:nvPicPr>
                          <p:cNvPr id="9408" name="Object 5">
                            <a:extLst>
                              <a:ext uri="{FF2B5EF4-FFF2-40B4-BE49-F238E27FC236}">
                                <a16:creationId xmlns:a16="http://schemas.microsoft.com/office/drawing/2014/main" id="{57AA2895-96A1-4188-B301-27E431BEC5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07763" dir="189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3A9B2BA8-1562-4206-8351-223C885B8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556"/>
                <a:ext cx="852" cy="1262"/>
              </a:xfrm>
              <a:custGeom>
                <a:avLst/>
                <a:gdLst/>
                <a:ahLst/>
                <a:cxnLst>
                  <a:cxn ang="0">
                    <a:pos x="518" y="280"/>
                  </a:cxn>
                  <a:cxn ang="0">
                    <a:pos x="392" y="36"/>
                  </a:cxn>
                  <a:cxn ang="0">
                    <a:pos x="237" y="21"/>
                  </a:cxn>
                  <a:cxn ang="0">
                    <a:pos x="133" y="73"/>
                  </a:cxn>
                  <a:cxn ang="0">
                    <a:pos x="0" y="369"/>
                  </a:cxn>
                  <a:cxn ang="0">
                    <a:pos x="44" y="688"/>
                  </a:cxn>
                  <a:cxn ang="0">
                    <a:pos x="362" y="1117"/>
                  </a:cxn>
                  <a:cxn ang="0">
                    <a:pos x="429" y="1139"/>
                  </a:cxn>
                  <a:cxn ang="0">
                    <a:pos x="451" y="1154"/>
                  </a:cxn>
                  <a:cxn ang="0">
                    <a:pos x="525" y="1176"/>
                  </a:cxn>
                  <a:cxn ang="0">
                    <a:pos x="622" y="1228"/>
                  </a:cxn>
                  <a:cxn ang="0">
                    <a:pos x="792" y="1243"/>
                  </a:cxn>
                  <a:cxn ang="0">
                    <a:pos x="785" y="1021"/>
                  </a:cxn>
                  <a:cxn ang="0">
                    <a:pos x="748" y="954"/>
                  </a:cxn>
                  <a:cxn ang="0">
                    <a:pos x="688" y="858"/>
                  </a:cxn>
                  <a:cxn ang="0">
                    <a:pos x="622" y="762"/>
                  </a:cxn>
                  <a:cxn ang="0">
                    <a:pos x="607" y="732"/>
                  </a:cxn>
                  <a:cxn ang="0">
                    <a:pos x="592" y="710"/>
                  </a:cxn>
                  <a:cxn ang="0">
                    <a:pos x="555" y="643"/>
                  </a:cxn>
                  <a:cxn ang="0">
                    <a:pos x="540" y="621"/>
                  </a:cxn>
                  <a:cxn ang="0">
                    <a:pos x="518" y="280"/>
                  </a:cxn>
                </a:cxnLst>
                <a:rect l="0" t="0" r="r" b="b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65A15FC1-A527-4D95-A2E6-23F01F2E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888"/>
                <a:ext cx="768" cy="631"/>
              </a:xfrm>
              <a:custGeom>
                <a:avLst/>
                <a:gdLst/>
                <a:ahLst/>
                <a:cxnLst>
                  <a:cxn ang="0">
                    <a:pos x="183" y="67"/>
                  </a:cxn>
                  <a:cxn ang="0">
                    <a:pos x="72" y="74"/>
                  </a:cxn>
                  <a:cxn ang="0">
                    <a:pos x="5" y="170"/>
                  </a:cxn>
                  <a:cxn ang="0">
                    <a:pos x="13" y="311"/>
                  </a:cxn>
                  <a:cxn ang="0">
                    <a:pos x="57" y="356"/>
                  </a:cxn>
                  <a:cxn ang="0">
                    <a:pos x="109" y="415"/>
                  </a:cxn>
                  <a:cxn ang="0">
                    <a:pos x="235" y="548"/>
                  </a:cxn>
                  <a:cxn ang="0">
                    <a:pos x="257" y="570"/>
                  </a:cxn>
                  <a:cxn ang="0">
                    <a:pos x="331" y="593"/>
                  </a:cxn>
                  <a:cxn ang="0">
                    <a:pos x="450" y="630"/>
                  </a:cxn>
                  <a:cxn ang="0">
                    <a:pos x="598" y="607"/>
                  </a:cxn>
                  <a:cxn ang="0">
                    <a:pos x="657" y="585"/>
                  </a:cxn>
                  <a:cxn ang="0">
                    <a:pos x="687" y="533"/>
                  </a:cxn>
                  <a:cxn ang="0">
                    <a:pos x="717" y="474"/>
                  </a:cxn>
                  <a:cxn ang="0">
                    <a:pos x="724" y="437"/>
                  </a:cxn>
                  <a:cxn ang="0">
                    <a:pos x="739" y="415"/>
                  </a:cxn>
                  <a:cxn ang="0">
                    <a:pos x="768" y="296"/>
                  </a:cxn>
                  <a:cxn ang="0">
                    <a:pos x="761" y="178"/>
                  </a:cxn>
                  <a:cxn ang="0">
                    <a:pos x="724" y="111"/>
                  </a:cxn>
                  <a:cxn ang="0">
                    <a:pos x="465" y="0"/>
                  </a:cxn>
                  <a:cxn ang="0">
                    <a:pos x="205" y="30"/>
                  </a:cxn>
                  <a:cxn ang="0">
                    <a:pos x="183" y="67"/>
                  </a:cxn>
                </a:cxnLst>
                <a:rect l="0" t="0" r="r" b="b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A43011C6-FD2C-44CA-87E2-548C92B53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0" y="1134"/>
              <a:ext cx="1400" cy="1254"/>
              <a:chOff x="4144" y="1265"/>
              <a:chExt cx="1400" cy="1254"/>
            </a:xfrm>
          </p:grpSpPr>
          <p:sp>
            <p:nvSpPr>
              <p:cNvPr id="108" name="Rectangle 9">
                <a:extLst>
                  <a:ext uri="{FF2B5EF4-FFF2-40B4-BE49-F238E27FC236}">
                    <a16:creationId xmlns:a16="http://schemas.microsoft.com/office/drawing/2014/main" id="{5C73C21E-1876-470F-864E-D617BE04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1265"/>
                <a:ext cx="1400" cy="126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Rectangle 10">
                <a:extLst>
                  <a:ext uri="{FF2B5EF4-FFF2-40B4-BE49-F238E27FC236}">
                    <a16:creationId xmlns:a16="http://schemas.microsoft.com/office/drawing/2014/main" id="{20C975A9-C28D-4961-B53E-B27A72221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1354"/>
                <a:ext cx="1201" cy="10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296AFEF3-3E4B-48F1-AA9A-5F42DB963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2264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FE2EE250-0CB0-4C7F-ABC9-D99C8FB0D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2167"/>
                <a:ext cx="120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F1A9CEBD-470A-4AB3-80F5-82BD0BB33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2062"/>
                <a:ext cx="120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E1006B30-ABD4-484A-ACB7-979ED81AA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960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A4D12085-FD30-401C-8E08-27A6BD3C8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858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49B2FA3D-7675-4BDA-92E4-A5338A271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760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9C1BA92-D12B-4B85-9787-183098BC7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659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6BD7480E-56F4-45FA-AD94-EC9B28D80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557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8DFCF872-1D19-447D-A1C2-6F0AF9E9A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456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5ABFCB5C-7016-4FD6-B4FB-F367F2E69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354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054A0A2C-A2EA-49F3-9C29-27311AE57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9" y="1354"/>
                <a:ext cx="0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EDF3548A-3DF9-41A4-AF22-3B906F5AE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1354"/>
                <a:ext cx="0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09632D42-3DBD-48FD-87B9-EE394FCC4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354"/>
                <a:ext cx="1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0C4B079B-8811-4874-A354-654EE7EB3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9" y="1354"/>
                <a:ext cx="1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52BEEDE7-3D86-4084-8CFC-700624159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354"/>
                <a:ext cx="0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93A99832-FD59-46AA-9E99-A9F5FEDC5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8" y="1354"/>
                <a:ext cx="1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14BE5EE7-5222-4186-8B97-54E3A7B45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9" y="1354"/>
                <a:ext cx="1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8FA2B74E-5619-4A81-863C-D84F36BC8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9" y="1354"/>
                <a:ext cx="0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FD38B8ED-5A2A-4831-8E3B-18E4F29AA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4" y="1354"/>
                <a:ext cx="0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33B8DBB3-02D5-4516-9D90-ABDB08BD7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9" y="1354"/>
                <a:ext cx="1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" name="Rectangle 31">
                <a:extLst>
                  <a:ext uri="{FF2B5EF4-FFF2-40B4-BE49-F238E27FC236}">
                    <a16:creationId xmlns:a16="http://schemas.microsoft.com/office/drawing/2014/main" id="{0F3ED78C-5D32-4116-AD42-171B7EBFC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1354"/>
                <a:ext cx="1201" cy="101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4F333C6E-3669-4BE7-8FA2-5DAC53275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1354"/>
                <a:ext cx="1" cy="10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47496BD5-F7E3-4E62-A118-36B7706F0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236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33C00625-46F6-4217-95DD-90F4121DA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226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9B6EFF00-97B5-4BB0-AE2F-5E01BFB5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2167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15D14253-8ECD-4633-AF60-7DE08E7C7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2062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F375DB37-3D05-429B-9B2D-D0489C9B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96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D251A11E-425B-46BC-A960-DE387FCA8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85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86F891B6-1B06-4050-B275-D5E1164C8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76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2BCDCFED-C763-4799-BEFF-79D9971B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65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502B4257-BB8D-4D1F-A775-35C90D0E4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55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4EE27C8A-8632-4F29-AAA2-24DDD756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45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872684B7-E8ED-43D9-9E9E-EE0AD13D5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35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2B0DD0CE-CD8A-4131-B8ED-017401E22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2366"/>
                <a:ext cx="1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F142E7A6-5473-4835-BDA8-5AD3D718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8" y="2366"/>
                <a:ext cx="1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79743796-B212-4A65-B577-0BB7FE2FE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" y="2366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9C13B53A-0B19-48A6-9733-A0FC65853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4" y="2366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C4E995E1-FFDA-476F-84F7-219210741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8" y="2366"/>
                <a:ext cx="1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9C325258-32D9-4DF0-B5F7-8156BD9F7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9" y="2366"/>
                <a:ext cx="1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41D75B80-B473-429B-A7A4-7AD5259BF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2366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C2BE8BC3-5752-42C8-92EE-3E2770A7B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8" y="2366"/>
                <a:ext cx="1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AF398478-252F-4FF9-8E29-9FB5A29EE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9" y="2366"/>
                <a:ext cx="1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F837DCF-D9F7-4688-9A3D-1DD07ECE7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9" y="2366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" name="Line 54">
                <a:extLst>
                  <a:ext uri="{FF2B5EF4-FFF2-40B4-BE49-F238E27FC236}">
                    <a16:creationId xmlns:a16="http://schemas.microsoft.com/office/drawing/2014/main" id="{EFAB6E24-728A-4B75-BF5E-C844A448F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4" y="2366"/>
                <a:ext cx="0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" name="Line 55">
                <a:extLst>
                  <a:ext uri="{FF2B5EF4-FFF2-40B4-BE49-F238E27FC236}">
                    <a16:creationId xmlns:a16="http://schemas.microsoft.com/office/drawing/2014/main" id="{A5B68C81-E63D-47CF-8F0E-87BF42C5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79" y="2366"/>
                <a:ext cx="1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Freeform 56">
                <a:extLst>
                  <a:ext uri="{FF2B5EF4-FFF2-40B4-BE49-F238E27FC236}">
                    <a16:creationId xmlns:a16="http://schemas.microsoft.com/office/drawing/2014/main" id="{6F40C6EA-9C7C-46BC-B311-D0A2D7277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9" y="1930"/>
                <a:ext cx="53" cy="5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7" y="30"/>
                  </a:cxn>
                  <a:cxn ang="0">
                    <a:pos x="29" y="59"/>
                  </a:cxn>
                  <a:cxn ang="0">
                    <a:pos x="0" y="30"/>
                  </a:cxn>
                  <a:cxn ang="0">
                    <a:pos x="29" y="0"/>
                  </a:cxn>
                </a:cxnLst>
                <a:rect l="0" t="0" r="r" b="b"/>
                <a:pathLst>
                  <a:path w="57" h="59">
                    <a:moveTo>
                      <a:pt x="29" y="0"/>
                    </a:moveTo>
                    <a:lnTo>
                      <a:pt x="57" y="30"/>
                    </a:lnTo>
                    <a:lnTo>
                      <a:pt x="29" y="59"/>
                    </a:lnTo>
                    <a:lnTo>
                      <a:pt x="0" y="3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" name="Freeform 57">
                <a:extLst>
                  <a:ext uri="{FF2B5EF4-FFF2-40B4-BE49-F238E27FC236}">
                    <a16:creationId xmlns:a16="http://schemas.microsoft.com/office/drawing/2014/main" id="{5F866B28-8871-4CD0-9510-B3F9CA41A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9" y="1731"/>
                <a:ext cx="53" cy="59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7" y="29"/>
                  </a:cxn>
                  <a:cxn ang="0">
                    <a:pos x="29" y="59"/>
                  </a:cxn>
                  <a:cxn ang="0">
                    <a:pos x="0" y="29"/>
                  </a:cxn>
                  <a:cxn ang="0">
                    <a:pos x="29" y="0"/>
                  </a:cxn>
                </a:cxnLst>
                <a:rect l="0" t="0" r="r" b="b"/>
                <a:pathLst>
                  <a:path w="57" h="59">
                    <a:moveTo>
                      <a:pt x="29" y="0"/>
                    </a:moveTo>
                    <a:lnTo>
                      <a:pt x="57" y="29"/>
                    </a:lnTo>
                    <a:lnTo>
                      <a:pt x="29" y="59"/>
                    </a:lnTo>
                    <a:lnTo>
                      <a:pt x="0" y="2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7" name="Freeform 58">
                <a:extLst>
                  <a:ext uri="{FF2B5EF4-FFF2-40B4-BE49-F238E27FC236}">
                    <a16:creationId xmlns:a16="http://schemas.microsoft.com/office/drawing/2014/main" id="{BDB58822-EDE9-4FA9-B9C7-DE2659044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" y="2032"/>
                <a:ext cx="49" cy="55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9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9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" name="Freeform 59">
                <a:extLst>
                  <a:ext uri="{FF2B5EF4-FFF2-40B4-BE49-F238E27FC236}">
                    <a16:creationId xmlns:a16="http://schemas.microsoft.com/office/drawing/2014/main" id="{AD8A70B0-11FE-4E68-B63F-763D3E81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8" y="1629"/>
                <a:ext cx="50" cy="59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30"/>
                  </a:cxn>
                  <a:cxn ang="0">
                    <a:pos x="28" y="59"/>
                  </a:cxn>
                  <a:cxn ang="0">
                    <a:pos x="0" y="30"/>
                  </a:cxn>
                  <a:cxn ang="0">
                    <a:pos x="28" y="0"/>
                  </a:cxn>
                </a:cxnLst>
                <a:rect l="0" t="0" r="r" b="b"/>
                <a:pathLst>
                  <a:path w="56" h="59">
                    <a:moveTo>
                      <a:pt x="28" y="0"/>
                    </a:moveTo>
                    <a:lnTo>
                      <a:pt x="56" y="30"/>
                    </a:lnTo>
                    <a:lnTo>
                      <a:pt x="28" y="59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" name="Freeform 60">
                <a:extLst>
                  <a:ext uri="{FF2B5EF4-FFF2-40B4-BE49-F238E27FC236}">
                    <a16:creationId xmlns:a16="http://schemas.microsoft.com/office/drawing/2014/main" id="{F5CA9A70-C505-4717-938D-40CBD938F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9" y="1528"/>
                <a:ext cx="53" cy="59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7" y="29"/>
                  </a:cxn>
                  <a:cxn ang="0">
                    <a:pos x="29" y="59"/>
                  </a:cxn>
                  <a:cxn ang="0">
                    <a:pos x="0" y="29"/>
                  </a:cxn>
                  <a:cxn ang="0">
                    <a:pos x="29" y="0"/>
                  </a:cxn>
                </a:cxnLst>
                <a:rect l="0" t="0" r="r" b="b"/>
                <a:pathLst>
                  <a:path w="57" h="59">
                    <a:moveTo>
                      <a:pt x="29" y="0"/>
                    </a:moveTo>
                    <a:lnTo>
                      <a:pt x="57" y="29"/>
                    </a:lnTo>
                    <a:lnTo>
                      <a:pt x="29" y="59"/>
                    </a:lnTo>
                    <a:lnTo>
                      <a:pt x="0" y="2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" name="Freeform 61">
                <a:extLst>
                  <a:ext uri="{FF2B5EF4-FFF2-40B4-BE49-F238E27FC236}">
                    <a16:creationId xmlns:a16="http://schemas.microsoft.com/office/drawing/2014/main" id="{2581C1A0-AC4C-497A-9ED1-8FBEB3312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2" y="1832"/>
                <a:ext cx="57" cy="6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30"/>
                  </a:cxn>
                  <a:cxn ang="0">
                    <a:pos x="28" y="60"/>
                  </a:cxn>
                  <a:cxn ang="0">
                    <a:pos x="0" y="30"/>
                  </a:cxn>
                  <a:cxn ang="0">
                    <a:pos x="28" y="0"/>
                  </a:cxn>
                </a:cxnLst>
                <a:rect l="0" t="0" r="r" b="b"/>
                <a:pathLst>
                  <a:path w="57" h="60">
                    <a:moveTo>
                      <a:pt x="28" y="0"/>
                    </a:moveTo>
                    <a:lnTo>
                      <a:pt x="57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Freeform 62">
                <a:extLst>
                  <a:ext uri="{FF2B5EF4-FFF2-40B4-BE49-F238E27FC236}">
                    <a16:creationId xmlns:a16="http://schemas.microsoft.com/office/drawing/2014/main" id="{B6AEB2E3-4EC1-4D3D-B938-B05E945CB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8" y="1832"/>
                <a:ext cx="50" cy="6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30"/>
                  </a:cxn>
                  <a:cxn ang="0">
                    <a:pos x="28" y="60"/>
                  </a:cxn>
                  <a:cxn ang="0">
                    <a:pos x="0" y="30"/>
                  </a:cxn>
                  <a:cxn ang="0">
                    <a:pos x="28" y="0"/>
                  </a:cxn>
                </a:cxnLst>
                <a:rect l="0" t="0" r="r" b="b"/>
                <a:pathLst>
                  <a:path w="56" h="60">
                    <a:moveTo>
                      <a:pt x="28" y="0"/>
                    </a:moveTo>
                    <a:lnTo>
                      <a:pt x="56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Freeform 63">
                <a:extLst>
                  <a:ext uri="{FF2B5EF4-FFF2-40B4-BE49-F238E27FC236}">
                    <a16:creationId xmlns:a16="http://schemas.microsoft.com/office/drawing/2014/main" id="{CA326F6B-B45D-417F-87A2-4E7883BF4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2235"/>
                <a:ext cx="57" cy="59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9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9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9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" name="Freeform 64">
                <a:extLst>
                  <a:ext uri="{FF2B5EF4-FFF2-40B4-BE49-F238E27FC236}">
                    <a16:creationId xmlns:a16="http://schemas.microsoft.com/office/drawing/2014/main" id="{C4C71398-C962-4FF3-8CBC-7CFEA025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1" y="1930"/>
                <a:ext cx="49" cy="5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30"/>
                  </a:cxn>
                  <a:cxn ang="0">
                    <a:pos x="28" y="59"/>
                  </a:cxn>
                  <a:cxn ang="0">
                    <a:pos x="0" y="30"/>
                  </a:cxn>
                  <a:cxn ang="0">
                    <a:pos x="28" y="0"/>
                  </a:cxn>
                </a:cxnLst>
                <a:rect l="0" t="0" r="r" b="b"/>
                <a:pathLst>
                  <a:path w="56" h="59">
                    <a:moveTo>
                      <a:pt x="28" y="0"/>
                    </a:moveTo>
                    <a:lnTo>
                      <a:pt x="56" y="30"/>
                    </a:lnTo>
                    <a:lnTo>
                      <a:pt x="28" y="59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" name="Freeform 65">
                <a:extLst>
                  <a:ext uri="{FF2B5EF4-FFF2-40B4-BE49-F238E27FC236}">
                    <a16:creationId xmlns:a16="http://schemas.microsoft.com/office/drawing/2014/main" id="{024A31F8-1B06-4333-A973-2819F0B1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1832"/>
                <a:ext cx="57" cy="6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30"/>
                  </a:cxn>
                  <a:cxn ang="0">
                    <a:pos x="28" y="60"/>
                  </a:cxn>
                  <a:cxn ang="0">
                    <a:pos x="0" y="30"/>
                  </a:cxn>
                  <a:cxn ang="0">
                    <a:pos x="28" y="0"/>
                  </a:cxn>
                </a:cxnLst>
                <a:rect l="0" t="0" r="r" b="b"/>
                <a:pathLst>
                  <a:path w="57" h="60">
                    <a:moveTo>
                      <a:pt x="28" y="0"/>
                    </a:moveTo>
                    <a:lnTo>
                      <a:pt x="57" y="30"/>
                    </a:lnTo>
                    <a:lnTo>
                      <a:pt x="28" y="60"/>
                    </a:lnTo>
                    <a:lnTo>
                      <a:pt x="0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" name="Oval 66">
                <a:extLst>
                  <a:ext uri="{FF2B5EF4-FFF2-40B4-BE49-F238E27FC236}">
                    <a16:creationId xmlns:a16="http://schemas.microsoft.com/office/drawing/2014/main" id="{64F5D553-7F4C-4209-B5B1-2F00743B0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811"/>
                <a:ext cx="53" cy="55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6" name="Oval 67">
                <a:extLst>
                  <a:ext uri="{FF2B5EF4-FFF2-40B4-BE49-F238E27FC236}">
                    <a16:creationId xmlns:a16="http://schemas.microsoft.com/office/drawing/2014/main" id="{075EE4B3-500C-4E27-8914-50FBB6B85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" y="1900"/>
                <a:ext cx="53" cy="55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Rectangle 68">
                <a:extLst>
                  <a:ext uri="{FF2B5EF4-FFF2-40B4-BE49-F238E27FC236}">
                    <a16:creationId xmlns:a16="http://schemas.microsoft.com/office/drawing/2014/main" id="{646F309F-2F31-464C-8FE0-50130E29F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2336"/>
                <a:ext cx="29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8" name="Rectangle 69">
                <a:extLst>
                  <a:ext uri="{FF2B5EF4-FFF2-40B4-BE49-F238E27FC236}">
                    <a16:creationId xmlns:a16="http://schemas.microsoft.com/office/drawing/2014/main" id="{7EC9711E-C400-4567-9E04-E16C6DEFB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2235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9" name="Rectangle 70">
                <a:extLst>
                  <a:ext uri="{FF2B5EF4-FFF2-40B4-BE49-F238E27FC236}">
                    <a16:creationId xmlns:a16="http://schemas.microsoft.com/office/drawing/2014/main" id="{2C66DC64-F9ED-4854-B77E-A3292E192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2133"/>
                <a:ext cx="29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0" name="Rectangle 71">
                <a:extLst>
                  <a:ext uri="{FF2B5EF4-FFF2-40B4-BE49-F238E27FC236}">
                    <a16:creationId xmlns:a16="http://schemas.microsoft.com/office/drawing/2014/main" id="{9AAD7F22-7BB6-4B7D-8272-42781A04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2032"/>
                <a:ext cx="28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1" name="Rectangle 72">
                <a:extLst>
                  <a:ext uri="{FF2B5EF4-FFF2-40B4-BE49-F238E27FC236}">
                    <a16:creationId xmlns:a16="http://schemas.microsoft.com/office/drawing/2014/main" id="{97A6128C-5526-452F-8CFF-C387E4D34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930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2" name="Rectangle 73">
                <a:extLst>
                  <a:ext uri="{FF2B5EF4-FFF2-40B4-BE49-F238E27FC236}">
                    <a16:creationId xmlns:a16="http://schemas.microsoft.com/office/drawing/2014/main" id="{1F79437B-6E41-4E81-AC27-93B3321FF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828"/>
                <a:ext cx="29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3" name="Rectangle 74">
                <a:extLst>
                  <a:ext uri="{FF2B5EF4-FFF2-40B4-BE49-F238E27FC236}">
                    <a16:creationId xmlns:a16="http://schemas.microsoft.com/office/drawing/2014/main" id="{9D340366-ADF7-4D0E-A200-502792F49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731"/>
                <a:ext cx="29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4" name="Rectangle 75">
                <a:extLst>
                  <a:ext uri="{FF2B5EF4-FFF2-40B4-BE49-F238E27FC236}">
                    <a16:creationId xmlns:a16="http://schemas.microsoft.com/office/drawing/2014/main" id="{11CF7330-4DC1-4336-900F-A0E0F71B6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629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5" name="Rectangle 76">
                <a:extLst>
                  <a:ext uri="{FF2B5EF4-FFF2-40B4-BE49-F238E27FC236}">
                    <a16:creationId xmlns:a16="http://schemas.microsoft.com/office/drawing/2014/main" id="{25983E70-5B07-4DA0-91D9-448DED400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528"/>
                <a:ext cx="29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6" name="Rectangle 77">
                <a:extLst>
                  <a:ext uri="{FF2B5EF4-FFF2-40B4-BE49-F238E27FC236}">
                    <a16:creationId xmlns:a16="http://schemas.microsoft.com/office/drawing/2014/main" id="{8D254528-3DC7-47C1-A47A-456480131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426"/>
                <a:ext cx="29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7" name="Rectangle 78">
                <a:extLst>
                  <a:ext uri="{FF2B5EF4-FFF2-40B4-BE49-F238E27FC236}">
                    <a16:creationId xmlns:a16="http://schemas.microsoft.com/office/drawing/2014/main" id="{F872FE2F-DBD5-4060-BCF6-5AF1B693C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" y="1324"/>
                <a:ext cx="58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8" name="Rectangle 79">
                <a:extLst>
                  <a:ext uri="{FF2B5EF4-FFF2-40B4-BE49-F238E27FC236}">
                    <a16:creationId xmlns:a16="http://schemas.microsoft.com/office/drawing/2014/main" id="{63B9614D-8663-41A3-A8D1-7A3DD2D7B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2404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9" name="Rectangle 80">
                <a:extLst>
                  <a:ext uri="{FF2B5EF4-FFF2-40B4-BE49-F238E27FC236}">
                    <a16:creationId xmlns:a16="http://schemas.microsoft.com/office/drawing/2014/main" id="{EAE1CDA6-D2E4-4D4F-A85A-BED629AAD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0" name="Rectangle 81">
                <a:extLst>
                  <a:ext uri="{FF2B5EF4-FFF2-40B4-BE49-F238E27FC236}">
                    <a16:creationId xmlns:a16="http://schemas.microsoft.com/office/drawing/2014/main" id="{284EAC9B-1886-4FF6-A06A-BFE88247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1" name="Rectangle 82">
                <a:extLst>
                  <a:ext uri="{FF2B5EF4-FFF2-40B4-BE49-F238E27FC236}">
                    <a16:creationId xmlns:a16="http://schemas.microsoft.com/office/drawing/2014/main" id="{0D061F07-9C35-4B16-89BD-DE99AB9AC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" y="2404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2" name="Rectangle 83">
                <a:extLst>
                  <a:ext uri="{FF2B5EF4-FFF2-40B4-BE49-F238E27FC236}">
                    <a16:creationId xmlns:a16="http://schemas.microsoft.com/office/drawing/2014/main" id="{317A8110-E39F-4FB0-97A7-2D6D6B00B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3" name="Rectangle 84">
                <a:extLst>
                  <a:ext uri="{FF2B5EF4-FFF2-40B4-BE49-F238E27FC236}">
                    <a16:creationId xmlns:a16="http://schemas.microsoft.com/office/drawing/2014/main" id="{FBAEC333-B406-4BBD-92B5-8627149EE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4" name="Rectangle 85">
                <a:extLst>
                  <a:ext uri="{FF2B5EF4-FFF2-40B4-BE49-F238E27FC236}">
                    <a16:creationId xmlns:a16="http://schemas.microsoft.com/office/drawing/2014/main" id="{96771BE6-7932-441D-9607-13236663E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404"/>
                <a:ext cx="29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5" name="Rectangle 86">
                <a:extLst>
                  <a:ext uri="{FF2B5EF4-FFF2-40B4-BE49-F238E27FC236}">
                    <a16:creationId xmlns:a16="http://schemas.microsoft.com/office/drawing/2014/main" id="{F7E16A15-8F03-43E3-9A63-1D8E8B3CA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6" name="Rectangle 87">
                <a:extLst>
                  <a:ext uri="{FF2B5EF4-FFF2-40B4-BE49-F238E27FC236}">
                    <a16:creationId xmlns:a16="http://schemas.microsoft.com/office/drawing/2014/main" id="{8140CF44-9FA9-489D-940A-0E0D39198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7" name="Rectangle 88">
                <a:extLst>
                  <a:ext uri="{FF2B5EF4-FFF2-40B4-BE49-F238E27FC236}">
                    <a16:creationId xmlns:a16="http://schemas.microsoft.com/office/drawing/2014/main" id="{BBFBAC0B-4426-49B7-BF2E-F0F8FFC82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" y="2404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8" name="Rectangle 89">
                <a:extLst>
                  <a:ext uri="{FF2B5EF4-FFF2-40B4-BE49-F238E27FC236}">
                    <a16:creationId xmlns:a16="http://schemas.microsoft.com/office/drawing/2014/main" id="{256C84A5-3AF3-4591-BF67-F15A4FA2E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" y="2404"/>
                <a:ext cx="5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9" name="Rectangle 90">
                <a:extLst>
                  <a:ext uri="{FF2B5EF4-FFF2-40B4-BE49-F238E27FC236}">
                    <a16:creationId xmlns:a16="http://schemas.microsoft.com/office/drawing/2014/main" id="{2653CCC7-4D92-4B24-9DBA-E7E2B3D86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1265"/>
                <a:ext cx="1400" cy="126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0" name="Freeform 91">
                <a:extLst>
                  <a:ext uri="{FF2B5EF4-FFF2-40B4-BE49-F238E27FC236}">
                    <a16:creationId xmlns:a16="http://schemas.microsoft.com/office/drawing/2014/main" id="{B56EA447-F6FC-4F4A-8A5A-B0F4D395A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447"/>
                <a:ext cx="573" cy="877"/>
              </a:xfrm>
              <a:custGeom>
                <a:avLst/>
                <a:gdLst/>
                <a:ahLst/>
                <a:cxnLst>
                  <a:cxn ang="0">
                    <a:pos x="518" y="280"/>
                  </a:cxn>
                  <a:cxn ang="0">
                    <a:pos x="392" y="36"/>
                  </a:cxn>
                  <a:cxn ang="0">
                    <a:pos x="237" y="21"/>
                  </a:cxn>
                  <a:cxn ang="0">
                    <a:pos x="133" y="73"/>
                  </a:cxn>
                  <a:cxn ang="0">
                    <a:pos x="0" y="369"/>
                  </a:cxn>
                  <a:cxn ang="0">
                    <a:pos x="44" y="688"/>
                  </a:cxn>
                  <a:cxn ang="0">
                    <a:pos x="362" y="1117"/>
                  </a:cxn>
                  <a:cxn ang="0">
                    <a:pos x="429" y="1139"/>
                  </a:cxn>
                  <a:cxn ang="0">
                    <a:pos x="451" y="1154"/>
                  </a:cxn>
                  <a:cxn ang="0">
                    <a:pos x="525" y="1176"/>
                  </a:cxn>
                  <a:cxn ang="0">
                    <a:pos x="622" y="1228"/>
                  </a:cxn>
                  <a:cxn ang="0">
                    <a:pos x="792" y="1243"/>
                  </a:cxn>
                  <a:cxn ang="0">
                    <a:pos x="785" y="1021"/>
                  </a:cxn>
                  <a:cxn ang="0">
                    <a:pos x="748" y="954"/>
                  </a:cxn>
                  <a:cxn ang="0">
                    <a:pos x="688" y="858"/>
                  </a:cxn>
                  <a:cxn ang="0">
                    <a:pos x="622" y="762"/>
                  </a:cxn>
                  <a:cxn ang="0">
                    <a:pos x="607" y="732"/>
                  </a:cxn>
                  <a:cxn ang="0">
                    <a:pos x="592" y="710"/>
                  </a:cxn>
                  <a:cxn ang="0">
                    <a:pos x="555" y="643"/>
                  </a:cxn>
                  <a:cxn ang="0">
                    <a:pos x="540" y="621"/>
                  </a:cxn>
                  <a:cxn ang="0">
                    <a:pos x="518" y="280"/>
                  </a:cxn>
                </a:cxnLst>
                <a:rect l="0" t="0" r="r" b="b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1" name="Freeform 92">
                <a:extLst>
                  <a:ext uri="{FF2B5EF4-FFF2-40B4-BE49-F238E27FC236}">
                    <a16:creationId xmlns:a16="http://schemas.microsoft.com/office/drawing/2014/main" id="{D242D71A-2469-46AF-9198-BDDD74C51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" y="1713"/>
                <a:ext cx="510" cy="436"/>
              </a:xfrm>
              <a:custGeom>
                <a:avLst/>
                <a:gdLst/>
                <a:ahLst/>
                <a:cxnLst>
                  <a:cxn ang="0">
                    <a:pos x="183" y="67"/>
                  </a:cxn>
                  <a:cxn ang="0">
                    <a:pos x="72" y="74"/>
                  </a:cxn>
                  <a:cxn ang="0">
                    <a:pos x="5" y="170"/>
                  </a:cxn>
                  <a:cxn ang="0">
                    <a:pos x="13" y="311"/>
                  </a:cxn>
                  <a:cxn ang="0">
                    <a:pos x="57" y="356"/>
                  </a:cxn>
                  <a:cxn ang="0">
                    <a:pos x="109" y="415"/>
                  </a:cxn>
                  <a:cxn ang="0">
                    <a:pos x="235" y="548"/>
                  </a:cxn>
                  <a:cxn ang="0">
                    <a:pos x="257" y="570"/>
                  </a:cxn>
                  <a:cxn ang="0">
                    <a:pos x="331" y="593"/>
                  </a:cxn>
                  <a:cxn ang="0">
                    <a:pos x="450" y="630"/>
                  </a:cxn>
                  <a:cxn ang="0">
                    <a:pos x="598" y="607"/>
                  </a:cxn>
                  <a:cxn ang="0">
                    <a:pos x="657" y="585"/>
                  </a:cxn>
                  <a:cxn ang="0">
                    <a:pos x="687" y="533"/>
                  </a:cxn>
                  <a:cxn ang="0">
                    <a:pos x="717" y="474"/>
                  </a:cxn>
                  <a:cxn ang="0">
                    <a:pos x="724" y="437"/>
                  </a:cxn>
                  <a:cxn ang="0">
                    <a:pos x="739" y="415"/>
                  </a:cxn>
                  <a:cxn ang="0">
                    <a:pos x="768" y="296"/>
                  </a:cxn>
                  <a:cxn ang="0">
                    <a:pos x="761" y="178"/>
                  </a:cxn>
                  <a:cxn ang="0">
                    <a:pos x="724" y="111"/>
                  </a:cxn>
                  <a:cxn ang="0">
                    <a:pos x="465" y="0"/>
                  </a:cxn>
                  <a:cxn ang="0">
                    <a:pos x="205" y="30"/>
                  </a:cxn>
                  <a:cxn ang="0">
                    <a:pos x="183" y="67"/>
                  </a:cxn>
                </a:cxnLst>
                <a:rect l="0" t="0" r="r" b="b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Line 93">
              <a:extLst>
                <a:ext uri="{FF2B5EF4-FFF2-40B4-BE49-F238E27FC236}">
                  <a16:creationId xmlns:a16="http://schemas.microsoft.com/office/drawing/2014/main" id="{08C17929-D9C6-4A4F-860E-8FA5F361E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8" y="174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94">
              <a:extLst>
                <a:ext uri="{FF2B5EF4-FFF2-40B4-BE49-F238E27FC236}">
                  <a16:creationId xmlns:a16="http://schemas.microsoft.com/office/drawing/2014/main" id="{BB45CDB5-163C-4891-AFAA-AEED4CC13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2" y="2461"/>
              <a:ext cx="1440" cy="1440"/>
              <a:chOff x="3312" y="2640"/>
              <a:chExt cx="1440" cy="1440"/>
            </a:xfrm>
          </p:grpSpPr>
          <p:graphicFrame>
            <p:nvGraphicFramePr>
              <p:cNvPr id="106" name="Object 95">
                <a:extLst>
                  <a:ext uri="{FF2B5EF4-FFF2-40B4-BE49-F238E27FC236}">
                    <a16:creationId xmlns:a16="http://schemas.microsoft.com/office/drawing/2014/main" id="{422839BA-1477-459F-8BCD-8E44D093FD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2832"/>
              <a:ext cx="1440" cy="1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" name="Worksheet" r:id="rId5" imgW="3419856" imgH="2934005" progId="Excel.Sheet.8">
                      <p:embed/>
                    </p:oleObj>
                  </mc:Choice>
                  <mc:Fallback>
                    <p:oleObj name="Worksheet" r:id="rId5" imgW="3419856" imgH="2934005" progId="Excel.Sheet.8">
                      <p:embed/>
                      <p:pic>
                        <p:nvPicPr>
                          <p:cNvPr id="9322" name="Object 95">
                            <a:extLst>
                              <a:ext uri="{FF2B5EF4-FFF2-40B4-BE49-F238E27FC236}">
                                <a16:creationId xmlns:a16="http://schemas.microsoft.com/office/drawing/2014/main" id="{7F25FDA7-C5C5-403E-96F6-5ABB4A01D6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832"/>
                            <a:ext cx="1440" cy="1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Line 96">
                <a:extLst>
                  <a:ext uri="{FF2B5EF4-FFF2-40B4-BE49-F238E27FC236}">
                    <a16:creationId xmlns:a16="http://schemas.microsoft.com/office/drawing/2014/main" id="{BC9F9786-39F4-47CC-8101-3ABB3AB3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6" y="264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97">
              <a:extLst>
                <a:ext uri="{FF2B5EF4-FFF2-40B4-BE49-F238E27FC236}">
                  <a16:creationId xmlns:a16="http://schemas.microsoft.com/office/drawing/2014/main" id="{4AD62C74-734A-4B04-99E0-310442138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653"/>
              <a:ext cx="2016" cy="1248"/>
              <a:chOff x="1200" y="2832"/>
              <a:chExt cx="2016" cy="1248"/>
            </a:xfrm>
          </p:grpSpPr>
          <p:grpSp>
            <p:nvGrpSpPr>
              <p:cNvPr id="101" name="Group 98">
                <a:extLst>
                  <a:ext uri="{FF2B5EF4-FFF2-40B4-BE49-F238E27FC236}">
                    <a16:creationId xmlns:a16="http://schemas.microsoft.com/office/drawing/2014/main" id="{18C48BA0-010D-4D2C-AF74-9597C19FEE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832"/>
                <a:ext cx="1440" cy="1248"/>
                <a:chOff x="3108" y="2256"/>
                <a:chExt cx="2148" cy="1872"/>
              </a:xfrm>
            </p:grpSpPr>
            <p:graphicFrame>
              <p:nvGraphicFramePr>
                <p:cNvPr id="103" name="Object 99">
                  <a:extLst>
                    <a:ext uri="{FF2B5EF4-FFF2-40B4-BE49-F238E27FC236}">
                      <a16:creationId xmlns:a16="http://schemas.microsoft.com/office/drawing/2014/main" id="{F9ECE5C1-3F82-48F8-AC95-FBBF710B528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8" y="2256"/>
                <a:ext cx="2148" cy="18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" name="Worksheet" r:id="rId7" imgW="3410407" imgH="2924556" progId="Excel.Sheet.8">
                        <p:embed/>
                      </p:oleObj>
                    </mc:Choice>
                    <mc:Fallback>
                      <p:oleObj name="Worksheet" r:id="rId7" imgW="3410407" imgH="2924556" progId="Excel.Sheet.8">
                        <p:embed/>
                        <p:pic>
                          <p:nvPicPr>
                            <p:cNvPr id="9319" name="Object 99">
                              <a:extLst>
                                <a:ext uri="{FF2B5EF4-FFF2-40B4-BE49-F238E27FC236}">
                                  <a16:creationId xmlns:a16="http://schemas.microsoft.com/office/drawing/2014/main" id="{725552E0-C7C1-4C9B-8BD1-7E611D7CE7D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8" y="2256"/>
                              <a:ext cx="2148" cy="18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" name="Freeform 100">
                  <a:extLst>
                    <a:ext uri="{FF2B5EF4-FFF2-40B4-BE49-F238E27FC236}">
                      <a16:creationId xmlns:a16="http://schemas.microsoft.com/office/drawing/2014/main" id="{AD459923-673D-4EED-83E7-0620F5390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7" y="2571"/>
                  <a:ext cx="729" cy="897"/>
                </a:xfrm>
                <a:custGeom>
                  <a:avLst/>
                  <a:gdLst/>
                  <a:ahLst/>
                  <a:cxnLst>
                    <a:cxn ang="0">
                      <a:pos x="199" y="7"/>
                    </a:cxn>
                    <a:cxn ang="0">
                      <a:pos x="110" y="96"/>
                    </a:cxn>
                    <a:cxn ang="0">
                      <a:pos x="80" y="140"/>
                    </a:cxn>
                    <a:cxn ang="0">
                      <a:pos x="65" y="162"/>
                    </a:cxn>
                    <a:cxn ang="0">
                      <a:pos x="21" y="303"/>
                    </a:cxn>
                    <a:cxn ang="0">
                      <a:pos x="65" y="703"/>
                    </a:cxn>
                    <a:cxn ang="0">
                      <a:pos x="110" y="763"/>
                    </a:cxn>
                    <a:cxn ang="0">
                      <a:pos x="332" y="896"/>
                    </a:cxn>
                    <a:cxn ang="0">
                      <a:pos x="495" y="851"/>
                    </a:cxn>
                    <a:cxn ang="0">
                      <a:pos x="636" y="711"/>
                    </a:cxn>
                    <a:cxn ang="0">
                      <a:pos x="688" y="607"/>
                    </a:cxn>
                    <a:cxn ang="0">
                      <a:pos x="702" y="563"/>
                    </a:cxn>
                    <a:cxn ang="0">
                      <a:pos x="710" y="540"/>
                    </a:cxn>
                    <a:cxn ang="0">
                      <a:pos x="680" y="296"/>
                    </a:cxn>
                    <a:cxn ang="0">
                      <a:pos x="569" y="133"/>
                    </a:cxn>
                    <a:cxn ang="0">
                      <a:pos x="510" y="88"/>
                    </a:cxn>
                    <a:cxn ang="0">
                      <a:pos x="465" y="59"/>
                    </a:cxn>
                    <a:cxn ang="0">
                      <a:pos x="295" y="0"/>
                    </a:cxn>
                    <a:cxn ang="0">
                      <a:pos x="206" y="7"/>
                    </a:cxn>
                    <a:cxn ang="0">
                      <a:pos x="184" y="14"/>
                    </a:cxn>
                    <a:cxn ang="0">
                      <a:pos x="199" y="7"/>
                    </a:cxn>
                  </a:cxnLst>
                  <a:rect l="0" t="0" r="r" b="b"/>
                  <a:pathLst>
                    <a:path w="728" h="896">
                      <a:moveTo>
                        <a:pt x="199" y="7"/>
                      </a:moveTo>
                      <a:cubicBezTo>
                        <a:pt x="148" y="19"/>
                        <a:pt x="135" y="54"/>
                        <a:pt x="110" y="96"/>
                      </a:cubicBezTo>
                      <a:cubicBezTo>
                        <a:pt x="101" y="111"/>
                        <a:pt x="90" y="125"/>
                        <a:pt x="80" y="140"/>
                      </a:cubicBezTo>
                      <a:cubicBezTo>
                        <a:pt x="75" y="147"/>
                        <a:pt x="65" y="162"/>
                        <a:pt x="65" y="162"/>
                      </a:cubicBezTo>
                      <a:cubicBezTo>
                        <a:pt x="50" y="210"/>
                        <a:pt x="33" y="254"/>
                        <a:pt x="21" y="303"/>
                      </a:cubicBezTo>
                      <a:cubicBezTo>
                        <a:pt x="4" y="446"/>
                        <a:pt x="0" y="574"/>
                        <a:pt x="65" y="703"/>
                      </a:cubicBezTo>
                      <a:cubicBezTo>
                        <a:pt x="79" y="731"/>
                        <a:pt x="83" y="744"/>
                        <a:pt x="110" y="763"/>
                      </a:cubicBezTo>
                      <a:cubicBezTo>
                        <a:pt x="159" y="835"/>
                        <a:pt x="250" y="874"/>
                        <a:pt x="332" y="896"/>
                      </a:cubicBezTo>
                      <a:cubicBezTo>
                        <a:pt x="394" y="889"/>
                        <a:pt x="441" y="878"/>
                        <a:pt x="495" y="851"/>
                      </a:cubicBezTo>
                      <a:cubicBezTo>
                        <a:pt x="537" y="789"/>
                        <a:pt x="571" y="751"/>
                        <a:pt x="636" y="711"/>
                      </a:cubicBezTo>
                      <a:cubicBezTo>
                        <a:pt x="660" y="674"/>
                        <a:pt x="672" y="647"/>
                        <a:pt x="688" y="607"/>
                      </a:cubicBezTo>
                      <a:cubicBezTo>
                        <a:pt x="694" y="593"/>
                        <a:pt x="697" y="578"/>
                        <a:pt x="702" y="563"/>
                      </a:cubicBezTo>
                      <a:cubicBezTo>
                        <a:pt x="705" y="555"/>
                        <a:pt x="710" y="540"/>
                        <a:pt x="710" y="540"/>
                      </a:cubicBezTo>
                      <a:cubicBezTo>
                        <a:pt x="720" y="459"/>
                        <a:pt x="728" y="366"/>
                        <a:pt x="680" y="296"/>
                      </a:cubicBezTo>
                      <a:cubicBezTo>
                        <a:pt x="659" y="231"/>
                        <a:pt x="621" y="176"/>
                        <a:pt x="569" y="133"/>
                      </a:cubicBezTo>
                      <a:cubicBezTo>
                        <a:pt x="550" y="117"/>
                        <a:pt x="530" y="103"/>
                        <a:pt x="510" y="88"/>
                      </a:cubicBezTo>
                      <a:cubicBezTo>
                        <a:pt x="496" y="77"/>
                        <a:pt x="465" y="59"/>
                        <a:pt x="465" y="59"/>
                      </a:cubicBezTo>
                      <a:cubicBezTo>
                        <a:pt x="428" y="0"/>
                        <a:pt x="358" y="5"/>
                        <a:pt x="295" y="0"/>
                      </a:cubicBezTo>
                      <a:cubicBezTo>
                        <a:pt x="265" y="2"/>
                        <a:pt x="236" y="3"/>
                        <a:pt x="206" y="7"/>
                      </a:cubicBezTo>
                      <a:cubicBezTo>
                        <a:pt x="198" y="8"/>
                        <a:pt x="192" y="14"/>
                        <a:pt x="184" y="14"/>
                      </a:cubicBezTo>
                      <a:cubicBezTo>
                        <a:pt x="178" y="14"/>
                        <a:pt x="194" y="9"/>
                        <a:pt x="199" y="7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Freeform 101">
                  <a:extLst>
                    <a:ext uri="{FF2B5EF4-FFF2-40B4-BE49-F238E27FC236}">
                      <a16:creationId xmlns:a16="http://schemas.microsoft.com/office/drawing/2014/main" id="{06BAD917-E2FB-494D-A1E1-B10B86D4F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8" y="2934"/>
                  <a:ext cx="802" cy="890"/>
                </a:xfrm>
                <a:custGeom>
                  <a:avLst/>
                  <a:gdLst/>
                  <a:ahLst/>
                  <a:cxnLst>
                    <a:cxn ang="0">
                      <a:pos x="510" y="44"/>
                    </a:cxn>
                    <a:cxn ang="0">
                      <a:pos x="376" y="177"/>
                    </a:cxn>
                    <a:cxn ang="0">
                      <a:pos x="236" y="296"/>
                    </a:cxn>
                    <a:cxn ang="0">
                      <a:pos x="221" y="318"/>
                    </a:cxn>
                    <a:cxn ang="0">
                      <a:pos x="199" y="333"/>
                    </a:cxn>
                    <a:cxn ang="0">
                      <a:pos x="191" y="355"/>
                    </a:cxn>
                    <a:cxn ang="0">
                      <a:pos x="169" y="385"/>
                    </a:cxn>
                    <a:cxn ang="0">
                      <a:pos x="132" y="496"/>
                    </a:cxn>
                    <a:cxn ang="0">
                      <a:pos x="110" y="518"/>
                    </a:cxn>
                    <a:cxn ang="0">
                      <a:pos x="80" y="562"/>
                    </a:cxn>
                    <a:cxn ang="0">
                      <a:pos x="43" y="629"/>
                    </a:cxn>
                    <a:cxn ang="0">
                      <a:pos x="13" y="703"/>
                    </a:cxn>
                    <a:cxn ang="0">
                      <a:pos x="36" y="844"/>
                    </a:cxn>
                    <a:cxn ang="0">
                      <a:pos x="80" y="874"/>
                    </a:cxn>
                    <a:cxn ang="0">
                      <a:pos x="124" y="888"/>
                    </a:cxn>
                    <a:cxn ang="0">
                      <a:pos x="354" y="874"/>
                    </a:cxn>
                    <a:cxn ang="0">
                      <a:pos x="517" y="822"/>
                    </a:cxn>
                    <a:cxn ang="0">
                      <a:pos x="569" y="792"/>
                    </a:cxn>
                    <a:cxn ang="0">
                      <a:pos x="673" y="651"/>
                    </a:cxn>
                    <a:cxn ang="0">
                      <a:pos x="695" y="600"/>
                    </a:cxn>
                    <a:cxn ang="0">
                      <a:pos x="747" y="533"/>
                    </a:cxn>
                    <a:cxn ang="0">
                      <a:pos x="784" y="451"/>
                    </a:cxn>
                    <a:cxn ang="0">
                      <a:pos x="798" y="385"/>
                    </a:cxn>
                    <a:cxn ang="0">
                      <a:pos x="650" y="0"/>
                    </a:cxn>
                    <a:cxn ang="0">
                      <a:pos x="532" y="22"/>
                    </a:cxn>
                    <a:cxn ang="0">
                      <a:pos x="510" y="44"/>
                    </a:cxn>
                  </a:cxnLst>
                  <a:rect l="0" t="0" r="r" b="b"/>
                  <a:pathLst>
                    <a:path w="802" h="889">
                      <a:moveTo>
                        <a:pt x="510" y="44"/>
                      </a:moveTo>
                      <a:cubicBezTo>
                        <a:pt x="455" y="80"/>
                        <a:pt x="422" y="133"/>
                        <a:pt x="376" y="177"/>
                      </a:cubicBezTo>
                      <a:cubicBezTo>
                        <a:pt x="346" y="236"/>
                        <a:pt x="298" y="273"/>
                        <a:pt x="236" y="296"/>
                      </a:cubicBezTo>
                      <a:cubicBezTo>
                        <a:pt x="231" y="303"/>
                        <a:pt x="227" y="312"/>
                        <a:pt x="221" y="318"/>
                      </a:cubicBezTo>
                      <a:cubicBezTo>
                        <a:pt x="215" y="324"/>
                        <a:pt x="205" y="326"/>
                        <a:pt x="199" y="333"/>
                      </a:cubicBezTo>
                      <a:cubicBezTo>
                        <a:pt x="194" y="339"/>
                        <a:pt x="195" y="348"/>
                        <a:pt x="191" y="355"/>
                      </a:cubicBezTo>
                      <a:cubicBezTo>
                        <a:pt x="185" y="366"/>
                        <a:pt x="176" y="375"/>
                        <a:pt x="169" y="385"/>
                      </a:cubicBezTo>
                      <a:cubicBezTo>
                        <a:pt x="156" y="422"/>
                        <a:pt x="155" y="463"/>
                        <a:pt x="132" y="496"/>
                      </a:cubicBezTo>
                      <a:cubicBezTo>
                        <a:pt x="126" y="504"/>
                        <a:pt x="116" y="510"/>
                        <a:pt x="110" y="518"/>
                      </a:cubicBezTo>
                      <a:cubicBezTo>
                        <a:pt x="99" y="532"/>
                        <a:pt x="80" y="562"/>
                        <a:pt x="80" y="562"/>
                      </a:cubicBezTo>
                      <a:cubicBezTo>
                        <a:pt x="68" y="602"/>
                        <a:pt x="78" y="578"/>
                        <a:pt x="43" y="629"/>
                      </a:cubicBezTo>
                      <a:cubicBezTo>
                        <a:pt x="28" y="651"/>
                        <a:pt x="22" y="678"/>
                        <a:pt x="13" y="703"/>
                      </a:cubicBezTo>
                      <a:cubicBezTo>
                        <a:pt x="15" y="727"/>
                        <a:pt x="0" y="812"/>
                        <a:pt x="36" y="844"/>
                      </a:cubicBezTo>
                      <a:cubicBezTo>
                        <a:pt x="49" y="856"/>
                        <a:pt x="65" y="864"/>
                        <a:pt x="80" y="874"/>
                      </a:cubicBezTo>
                      <a:cubicBezTo>
                        <a:pt x="93" y="883"/>
                        <a:pt x="124" y="888"/>
                        <a:pt x="124" y="888"/>
                      </a:cubicBezTo>
                      <a:cubicBezTo>
                        <a:pt x="167" y="886"/>
                        <a:pt x="287" y="889"/>
                        <a:pt x="354" y="874"/>
                      </a:cubicBezTo>
                      <a:cubicBezTo>
                        <a:pt x="410" y="861"/>
                        <a:pt x="461" y="835"/>
                        <a:pt x="517" y="822"/>
                      </a:cubicBezTo>
                      <a:cubicBezTo>
                        <a:pt x="534" y="811"/>
                        <a:pt x="553" y="804"/>
                        <a:pt x="569" y="792"/>
                      </a:cubicBezTo>
                      <a:cubicBezTo>
                        <a:pt x="613" y="757"/>
                        <a:pt x="651" y="702"/>
                        <a:pt x="673" y="651"/>
                      </a:cubicBezTo>
                      <a:cubicBezTo>
                        <a:pt x="680" y="634"/>
                        <a:pt x="685" y="615"/>
                        <a:pt x="695" y="600"/>
                      </a:cubicBezTo>
                      <a:cubicBezTo>
                        <a:pt x="711" y="577"/>
                        <a:pt x="747" y="533"/>
                        <a:pt x="747" y="533"/>
                      </a:cubicBezTo>
                      <a:cubicBezTo>
                        <a:pt x="756" y="504"/>
                        <a:pt x="784" y="451"/>
                        <a:pt x="784" y="451"/>
                      </a:cubicBezTo>
                      <a:cubicBezTo>
                        <a:pt x="787" y="439"/>
                        <a:pt x="798" y="395"/>
                        <a:pt x="798" y="385"/>
                      </a:cubicBezTo>
                      <a:cubicBezTo>
                        <a:pt x="798" y="264"/>
                        <a:pt x="802" y="46"/>
                        <a:pt x="650" y="0"/>
                      </a:cubicBezTo>
                      <a:cubicBezTo>
                        <a:pt x="598" y="5"/>
                        <a:pt x="575" y="6"/>
                        <a:pt x="532" y="22"/>
                      </a:cubicBezTo>
                      <a:cubicBezTo>
                        <a:pt x="516" y="46"/>
                        <a:pt x="526" y="44"/>
                        <a:pt x="510" y="4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02" name="Line 102">
                <a:extLst>
                  <a:ext uri="{FF2B5EF4-FFF2-40B4-BE49-F238E27FC236}">
                    <a16:creationId xmlns:a16="http://schemas.microsoft.com/office/drawing/2014/main" id="{D59DC3F8-8372-4B36-89FE-F3C9FD5F0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326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" name="Rectangle 103">
              <a:extLst>
                <a:ext uri="{FF2B5EF4-FFF2-40B4-BE49-F238E27FC236}">
                  <a16:creationId xmlns:a16="http://schemas.microsoft.com/office/drawing/2014/main" id="{35DB8C85-7B9C-49C2-9EA0-DD48253F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1182"/>
              <a:ext cx="1400" cy="12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4">
              <a:extLst>
                <a:ext uri="{FF2B5EF4-FFF2-40B4-BE49-F238E27FC236}">
                  <a16:creationId xmlns:a16="http://schemas.microsoft.com/office/drawing/2014/main" id="{E6F8C550-7FEF-4D8A-AE8B-1B6417ADB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1271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05">
              <a:extLst>
                <a:ext uri="{FF2B5EF4-FFF2-40B4-BE49-F238E27FC236}">
                  <a16:creationId xmlns:a16="http://schemas.microsoft.com/office/drawing/2014/main" id="{DE24FE08-6A1C-4A04-BF19-6D5EF815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218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06">
              <a:extLst>
                <a:ext uri="{FF2B5EF4-FFF2-40B4-BE49-F238E27FC236}">
                  <a16:creationId xmlns:a16="http://schemas.microsoft.com/office/drawing/2014/main" id="{B9AD9965-6C33-4BB7-91CA-3D637DF6E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208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07">
              <a:extLst>
                <a:ext uri="{FF2B5EF4-FFF2-40B4-BE49-F238E27FC236}">
                  <a16:creationId xmlns:a16="http://schemas.microsoft.com/office/drawing/2014/main" id="{0AB106F1-1565-4566-A522-517D7E2F0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97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08">
              <a:extLst>
                <a:ext uri="{FF2B5EF4-FFF2-40B4-BE49-F238E27FC236}">
                  <a16:creationId xmlns:a16="http://schemas.microsoft.com/office/drawing/2014/main" id="{40A0B6EE-F861-4740-A414-A180B3CE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878"/>
              <a:ext cx="120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09">
              <a:extLst>
                <a:ext uri="{FF2B5EF4-FFF2-40B4-BE49-F238E27FC236}">
                  <a16:creationId xmlns:a16="http://schemas.microsoft.com/office/drawing/2014/main" id="{495A2C6D-2211-4787-91AE-74D34788E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775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10">
              <a:extLst>
                <a:ext uri="{FF2B5EF4-FFF2-40B4-BE49-F238E27FC236}">
                  <a16:creationId xmlns:a16="http://schemas.microsoft.com/office/drawing/2014/main" id="{4DBEA494-3071-405A-BBC1-EB105A6C5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67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11">
              <a:extLst>
                <a:ext uri="{FF2B5EF4-FFF2-40B4-BE49-F238E27FC236}">
                  <a16:creationId xmlns:a16="http://schemas.microsoft.com/office/drawing/2014/main" id="{22C9BE55-B31F-469C-89E8-B7716B45A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57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12">
              <a:extLst>
                <a:ext uri="{FF2B5EF4-FFF2-40B4-BE49-F238E27FC236}">
                  <a16:creationId xmlns:a16="http://schemas.microsoft.com/office/drawing/2014/main" id="{7EDC2C1F-D252-48E1-97F1-D35C6B342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47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13">
              <a:extLst>
                <a:ext uri="{FF2B5EF4-FFF2-40B4-BE49-F238E27FC236}">
                  <a16:creationId xmlns:a16="http://schemas.microsoft.com/office/drawing/2014/main" id="{25DF0DBF-AB11-4C81-8248-1C71CBE7A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37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14">
              <a:extLst>
                <a:ext uri="{FF2B5EF4-FFF2-40B4-BE49-F238E27FC236}">
                  <a16:creationId xmlns:a16="http://schemas.microsoft.com/office/drawing/2014/main" id="{0F9B04FF-D64F-4896-A636-1E1C42C45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27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115">
              <a:extLst>
                <a:ext uri="{FF2B5EF4-FFF2-40B4-BE49-F238E27FC236}">
                  <a16:creationId xmlns:a16="http://schemas.microsoft.com/office/drawing/2014/main" id="{0216C69E-EE73-4391-BAE7-1F40967E2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116">
              <a:extLst>
                <a:ext uri="{FF2B5EF4-FFF2-40B4-BE49-F238E27FC236}">
                  <a16:creationId xmlns:a16="http://schemas.microsoft.com/office/drawing/2014/main" id="{A8010234-E5A2-4132-830B-E0D9DDD5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" y="1271"/>
              <a:ext cx="0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117">
              <a:extLst>
                <a:ext uri="{FF2B5EF4-FFF2-40B4-BE49-F238E27FC236}">
                  <a16:creationId xmlns:a16="http://schemas.microsoft.com/office/drawing/2014/main" id="{8913DF6F-5D5D-4543-841F-319C74501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118">
              <a:extLst>
                <a:ext uri="{FF2B5EF4-FFF2-40B4-BE49-F238E27FC236}">
                  <a16:creationId xmlns:a16="http://schemas.microsoft.com/office/drawing/2014/main" id="{1D5AD720-1E19-4B27-942A-FF016DA94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119">
              <a:extLst>
                <a:ext uri="{FF2B5EF4-FFF2-40B4-BE49-F238E27FC236}">
                  <a16:creationId xmlns:a16="http://schemas.microsoft.com/office/drawing/2014/main" id="{73D2C21A-6653-464B-B1DB-1FE699B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Line 120">
              <a:extLst>
                <a:ext uri="{FF2B5EF4-FFF2-40B4-BE49-F238E27FC236}">
                  <a16:creationId xmlns:a16="http://schemas.microsoft.com/office/drawing/2014/main" id="{4D3B555F-85AC-4A97-8359-0CECA762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Line 121">
              <a:extLst>
                <a:ext uri="{FF2B5EF4-FFF2-40B4-BE49-F238E27FC236}">
                  <a16:creationId xmlns:a16="http://schemas.microsoft.com/office/drawing/2014/main" id="{B47D8EA4-D05B-4A71-AACE-2955C3477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Line 122">
              <a:extLst>
                <a:ext uri="{FF2B5EF4-FFF2-40B4-BE49-F238E27FC236}">
                  <a16:creationId xmlns:a16="http://schemas.microsoft.com/office/drawing/2014/main" id="{82119582-03C8-4A9D-A5DB-C37718112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Line 123">
              <a:extLst>
                <a:ext uri="{FF2B5EF4-FFF2-40B4-BE49-F238E27FC236}">
                  <a16:creationId xmlns:a16="http://schemas.microsoft.com/office/drawing/2014/main" id="{677F429A-9A96-4D5A-B811-8C40A0B02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1271"/>
              <a:ext cx="0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Line 124">
              <a:extLst>
                <a:ext uri="{FF2B5EF4-FFF2-40B4-BE49-F238E27FC236}">
                  <a16:creationId xmlns:a16="http://schemas.microsoft.com/office/drawing/2014/main" id="{7396D145-3EC4-40DD-A82F-27B721E6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ectangle 125">
              <a:extLst>
                <a:ext uri="{FF2B5EF4-FFF2-40B4-BE49-F238E27FC236}">
                  <a16:creationId xmlns:a16="http://schemas.microsoft.com/office/drawing/2014/main" id="{D0DAF991-3AEF-483E-ABB7-CEE654A6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1271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126">
              <a:extLst>
                <a:ext uri="{FF2B5EF4-FFF2-40B4-BE49-F238E27FC236}">
                  <a16:creationId xmlns:a16="http://schemas.microsoft.com/office/drawing/2014/main" id="{4B7C6973-16B0-449E-8314-917BC433F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271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27">
              <a:extLst>
                <a:ext uri="{FF2B5EF4-FFF2-40B4-BE49-F238E27FC236}">
                  <a16:creationId xmlns:a16="http://schemas.microsoft.com/office/drawing/2014/main" id="{150B426C-A283-4AEE-8673-98B1908B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228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128">
              <a:extLst>
                <a:ext uri="{FF2B5EF4-FFF2-40B4-BE49-F238E27FC236}">
                  <a16:creationId xmlns:a16="http://schemas.microsoft.com/office/drawing/2014/main" id="{D14CF9BB-3DF2-4B6D-9855-B49A8E735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218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129">
              <a:extLst>
                <a:ext uri="{FF2B5EF4-FFF2-40B4-BE49-F238E27FC236}">
                  <a16:creationId xmlns:a16="http://schemas.microsoft.com/office/drawing/2014/main" id="{AE25F035-E942-460A-9A18-2C4B2DD3E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20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130">
              <a:extLst>
                <a:ext uri="{FF2B5EF4-FFF2-40B4-BE49-F238E27FC236}">
                  <a16:creationId xmlns:a16="http://schemas.microsoft.com/office/drawing/2014/main" id="{0DE0D1DB-13D7-45E8-B776-3B0718CEA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97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131">
              <a:extLst>
                <a:ext uri="{FF2B5EF4-FFF2-40B4-BE49-F238E27FC236}">
                  <a16:creationId xmlns:a16="http://schemas.microsoft.com/office/drawing/2014/main" id="{5B022111-FDB3-4CF3-9614-41DB01BFC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878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Line 132">
              <a:extLst>
                <a:ext uri="{FF2B5EF4-FFF2-40B4-BE49-F238E27FC236}">
                  <a16:creationId xmlns:a16="http://schemas.microsoft.com/office/drawing/2014/main" id="{9B676FDD-A5F4-40FC-A615-F5A2A4CD1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77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Line 133">
              <a:extLst>
                <a:ext uri="{FF2B5EF4-FFF2-40B4-BE49-F238E27FC236}">
                  <a16:creationId xmlns:a16="http://schemas.microsoft.com/office/drawing/2014/main" id="{E43349DE-00FB-4A5D-96F6-FA8F42059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6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134">
              <a:extLst>
                <a:ext uri="{FF2B5EF4-FFF2-40B4-BE49-F238E27FC236}">
                  <a16:creationId xmlns:a16="http://schemas.microsoft.com/office/drawing/2014/main" id="{7D3372F5-A4EC-4698-B846-13E3F056E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57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135">
              <a:extLst>
                <a:ext uri="{FF2B5EF4-FFF2-40B4-BE49-F238E27FC236}">
                  <a16:creationId xmlns:a16="http://schemas.microsoft.com/office/drawing/2014/main" id="{A8BAB904-EA2F-4C4D-B97C-36905CF5F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47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Line 136">
              <a:extLst>
                <a:ext uri="{FF2B5EF4-FFF2-40B4-BE49-F238E27FC236}">
                  <a16:creationId xmlns:a16="http://schemas.microsoft.com/office/drawing/2014/main" id="{74A175E0-572E-40AB-B848-D195934B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3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137">
              <a:extLst>
                <a:ext uri="{FF2B5EF4-FFF2-40B4-BE49-F238E27FC236}">
                  <a16:creationId xmlns:a16="http://schemas.microsoft.com/office/drawing/2014/main" id="{CE2C4529-15C9-4BCC-8681-BF6802970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" y="127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Line 138">
              <a:extLst>
                <a:ext uri="{FF2B5EF4-FFF2-40B4-BE49-F238E27FC236}">
                  <a16:creationId xmlns:a16="http://schemas.microsoft.com/office/drawing/2014/main" id="{6C7603D7-CB76-46D4-983F-A6956FFBD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228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Line 139">
              <a:extLst>
                <a:ext uri="{FF2B5EF4-FFF2-40B4-BE49-F238E27FC236}">
                  <a16:creationId xmlns:a16="http://schemas.microsoft.com/office/drawing/2014/main" id="{BFEC977A-D9B0-4415-8786-8D5E1771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Line 140">
              <a:extLst>
                <a:ext uri="{FF2B5EF4-FFF2-40B4-BE49-F238E27FC236}">
                  <a16:creationId xmlns:a16="http://schemas.microsoft.com/office/drawing/2014/main" id="{2851A013-9DD4-46E8-A588-BBD91B127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Line 141">
              <a:extLst>
                <a:ext uri="{FF2B5EF4-FFF2-40B4-BE49-F238E27FC236}">
                  <a16:creationId xmlns:a16="http://schemas.microsoft.com/office/drawing/2014/main" id="{8B55DCFA-5C12-4F5D-BE29-95E8C9517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" y="2283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142">
              <a:extLst>
                <a:ext uri="{FF2B5EF4-FFF2-40B4-BE49-F238E27FC236}">
                  <a16:creationId xmlns:a16="http://schemas.microsoft.com/office/drawing/2014/main" id="{DEF5491F-3D1B-479A-B05C-2D06C2BE5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43">
              <a:extLst>
                <a:ext uri="{FF2B5EF4-FFF2-40B4-BE49-F238E27FC236}">
                  <a16:creationId xmlns:a16="http://schemas.microsoft.com/office/drawing/2014/main" id="{2D7C7FE9-1214-44B5-83F0-51BDAF953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144">
              <a:extLst>
                <a:ext uri="{FF2B5EF4-FFF2-40B4-BE49-F238E27FC236}">
                  <a16:creationId xmlns:a16="http://schemas.microsoft.com/office/drawing/2014/main" id="{A33BB286-D357-431F-ABD1-26F921E1F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145">
              <a:extLst>
                <a:ext uri="{FF2B5EF4-FFF2-40B4-BE49-F238E27FC236}">
                  <a16:creationId xmlns:a16="http://schemas.microsoft.com/office/drawing/2014/main" id="{8FC6F9EE-488D-4FFA-A6A6-0537ECA20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4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146">
              <a:extLst>
                <a:ext uri="{FF2B5EF4-FFF2-40B4-BE49-F238E27FC236}">
                  <a16:creationId xmlns:a16="http://schemas.microsoft.com/office/drawing/2014/main" id="{6901FB6D-6F4E-424C-A089-0AE9B149B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5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147">
              <a:extLst>
                <a:ext uri="{FF2B5EF4-FFF2-40B4-BE49-F238E27FC236}">
                  <a16:creationId xmlns:a16="http://schemas.microsoft.com/office/drawing/2014/main" id="{54DA9B40-1C0D-44C3-81AF-B047DE7DC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48">
              <a:extLst>
                <a:ext uri="{FF2B5EF4-FFF2-40B4-BE49-F238E27FC236}">
                  <a16:creationId xmlns:a16="http://schemas.microsoft.com/office/drawing/2014/main" id="{576F9259-BA4A-4FA7-8FB8-BEFC5DF80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4" y="2283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149">
              <a:extLst>
                <a:ext uri="{FF2B5EF4-FFF2-40B4-BE49-F238E27FC236}">
                  <a16:creationId xmlns:a16="http://schemas.microsoft.com/office/drawing/2014/main" id="{59D4C815-FF83-4A89-B999-02584A93C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5" y="228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Freeform 150">
              <a:extLst>
                <a:ext uri="{FF2B5EF4-FFF2-40B4-BE49-F238E27FC236}">
                  <a16:creationId xmlns:a16="http://schemas.microsoft.com/office/drawing/2014/main" id="{93D3E0B5-2D39-48CE-B367-8F056C78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" y="1648"/>
              <a:ext cx="55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29"/>
                </a:cxn>
                <a:cxn ang="0">
                  <a:pos x="29" y="59"/>
                </a:cxn>
                <a:cxn ang="0">
                  <a:pos x="0" y="29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Freeform 151">
              <a:extLst>
                <a:ext uri="{FF2B5EF4-FFF2-40B4-BE49-F238E27FC236}">
                  <a16:creationId xmlns:a16="http://schemas.microsoft.com/office/drawing/2014/main" id="{67070198-AFB5-446C-BAFE-DE4E71E48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" y="1949"/>
              <a:ext cx="52" cy="5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Freeform 152">
              <a:extLst>
                <a:ext uri="{FF2B5EF4-FFF2-40B4-BE49-F238E27FC236}">
                  <a16:creationId xmlns:a16="http://schemas.microsoft.com/office/drawing/2014/main" id="{B1CE1AC6-BE08-434D-927D-3EF744452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546"/>
              <a:ext cx="50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Freeform 153">
              <a:extLst>
                <a:ext uri="{FF2B5EF4-FFF2-40B4-BE49-F238E27FC236}">
                  <a16:creationId xmlns:a16="http://schemas.microsoft.com/office/drawing/2014/main" id="{36847D75-38DC-4063-8E7F-CA44AB4C4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" y="1445"/>
              <a:ext cx="55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29"/>
                </a:cxn>
                <a:cxn ang="0">
                  <a:pos x="29" y="59"/>
                </a:cxn>
                <a:cxn ang="0">
                  <a:pos x="0" y="29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Freeform 154">
              <a:extLst>
                <a:ext uri="{FF2B5EF4-FFF2-40B4-BE49-F238E27FC236}">
                  <a16:creationId xmlns:a16="http://schemas.microsoft.com/office/drawing/2014/main" id="{7F198103-D558-4D96-B9B9-A14E2080E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1748"/>
              <a:ext cx="57" cy="5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155">
              <a:extLst>
                <a:ext uri="{FF2B5EF4-FFF2-40B4-BE49-F238E27FC236}">
                  <a16:creationId xmlns:a16="http://schemas.microsoft.com/office/drawing/2014/main" id="{4708433E-96AB-4ECB-AD6C-02201EC98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1748"/>
              <a:ext cx="50" cy="5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156">
              <a:extLst>
                <a:ext uri="{FF2B5EF4-FFF2-40B4-BE49-F238E27FC236}">
                  <a16:creationId xmlns:a16="http://schemas.microsoft.com/office/drawing/2014/main" id="{94EAF990-9344-462B-B7E0-FE173C48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2152"/>
              <a:ext cx="57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Freeform 157">
              <a:extLst>
                <a:ext uri="{FF2B5EF4-FFF2-40B4-BE49-F238E27FC236}">
                  <a16:creationId xmlns:a16="http://schemas.microsoft.com/office/drawing/2014/main" id="{D609A6E1-1C4D-4764-A053-A8527AFA7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1748"/>
              <a:ext cx="57" cy="5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Rectangle 158">
              <a:extLst>
                <a:ext uri="{FF2B5EF4-FFF2-40B4-BE49-F238E27FC236}">
                  <a16:creationId xmlns:a16="http://schemas.microsoft.com/office/drawing/2014/main" id="{5AE50F78-ED86-4ACF-B003-A8D3016B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2253"/>
              <a:ext cx="2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6" name="Rectangle 159">
              <a:extLst>
                <a:ext uri="{FF2B5EF4-FFF2-40B4-BE49-F238E27FC236}">
                  <a16:creationId xmlns:a16="http://schemas.microsoft.com/office/drawing/2014/main" id="{7CD0194E-E406-4F6B-87DB-5D2C87C9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2152"/>
              <a:ext cx="2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1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7" name="Rectangle 160">
              <a:extLst>
                <a:ext uri="{FF2B5EF4-FFF2-40B4-BE49-F238E27FC236}">
                  <a16:creationId xmlns:a16="http://schemas.microsoft.com/office/drawing/2014/main" id="{39C6A507-7049-481C-B567-C0F67AC9E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2050"/>
              <a:ext cx="2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2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8" name="Rectangle 161">
              <a:extLst>
                <a:ext uri="{FF2B5EF4-FFF2-40B4-BE49-F238E27FC236}">
                  <a16:creationId xmlns:a16="http://schemas.microsoft.com/office/drawing/2014/main" id="{E8F15F9A-6096-4D7F-B2CC-F4210CE4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949"/>
              <a:ext cx="28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3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9" name="Rectangle 162">
              <a:extLst>
                <a:ext uri="{FF2B5EF4-FFF2-40B4-BE49-F238E27FC236}">
                  <a16:creationId xmlns:a16="http://schemas.microsoft.com/office/drawing/2014/main" id="{314302F5-19B8-4D55-958B-99D2526A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847"/>
              <a:ext cx="28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4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0" name="Rectangle 163">
              <a:extLst>
                <a:ext uri="{FF2B5EF4-FFF2-40B4-BE49-F238E27FC236}">
                  <a16:creationId xmlns:a16="http://schemas.microsoft.com/office/drawing/2014/main" id="{757830BF-035F-4C5D-925A-5BDBDB56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745"/>
              <a:ext cx="2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5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1" name="Rectangle 164">
              <a:extLst>
                <a:ext uri="{FF2B5EF4-FFF2-40B4-BE49-F238E27FC236}">
                  <a16:creationId xmlns:a16="http://schemas.microsoft.com/office/drawing/2014/main" id="{604BB597-5BB7-47AA-A411-476B9E26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648"/>
              <a:ext cx="2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6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2" name="Rectangle 165">
              <a:extLst>
                <a:ext uri="{FF2B5EF4-FFF2-40B4-BE49-F238E27FC236}">
                  <a16:creationId xmlns:a16="http://schemas.microsoft.com/office/drawing/2014/main" id="{FC914666-F526-47BF-9095-ECE917C6F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546"/>
              <a:ext cx="2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7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3" name="Rectangle 166">
              <a:extLst>
                <a:ext uri="{FF2B5EF4-FFF2-40B4-BE49-F238E27FC236}">
                  <a16:creationId xmlns:a16="http://schemas.microsoft.com/office/drawing/2014/main" id="{D9D1964F-D71E-4A3D-B69C-407BA4417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45"/>
              <a:ext cx="2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8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4" name="Rectangle 167">
              <a:extLst>
                <a:ext uri="{FF2B5EF4-FFF2-40B4-BE49-F238E27FC236}">
                  <a16:creationId xmlns:a16="http://schemas.microsoft.com/office/drawing/2014/main" id="{408CD4CE-FC00-4D8E-981B-44974DEE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343"/>
              <a:ext cx="2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9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5" name="Rectangle 168">
              <a:extLst>
                <a:ext uri="{FF2B5EF4-FFF2-40B4-BE49-F238E27FC236}">
                  <a16:creationId xmlns:a16="http://schemas.microsoft.com/office/drawing/2014/main" id="{A6FEE68B-57FA-43BB-B0F7-3F8A3C08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241"/>
              <a:ext cx="5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10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6" name="Rectangle 169">
              <a:extLst>
                <a:ext uri="{FF2B5EF4-FFF2-40B4-BE49-F238E27FC236}">
                  <a16:creationId xmlns:a16="http://schemas.microsoft.com/office/drawing/2014/main" id="{5FA30A8E-1767-48BE-8835-364B7016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" y="2321"/>
              <a:ext cx="2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7" name="Rectangle 170">
              <a:extLst>
                <a:ext uri="{FF2B5EF4-FFF2-40B4-BE49-F238E27FC236}">
                  <a16:creationId xmlns:a16="http://schemas.microsoft.com/office/drawing/2014/main" id="{8D11F3A1-6FAA-4E1E-BD45-13CF8432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1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8" name="Rectangle 171">
              <a:extLst>
                <a:ext uri="{FF2B5EF4-FFF2-40B4-BE49-F238E27FC236}">
                  <a16:creationId xmlns:a16="http://schemas.microsoft.com/office/drawing/2014/main" id="{0EE5B25A-6060-46F6-9810-4A73EE98F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2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9" name="Rectangle 172">
              <a:extLst>
                <a:ext uri="{FF2B5EF4-FFF2-40B4-BE49-F238E27FC236}">
                  <a16:creationId xmlns:a16="http://schemas.microsoft.com/office/drawing/2014/main" id="{92E8AB19-5355-4E4E-89E0-778FD88C4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321"/>
              <a:ext cx="2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3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0" name="Rectangle 173">
              <a:extLst>
                <a:ext uri="{FF2B5EF4-FFF2-40B4-BE49-F238E27FC236}">
                  <a16:creationId xmlns:a16="http://schemas.microsoft.com/office/drawing/2014/main" id="{89C5F1A1-E7AF-4F71-A576-54206D534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4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1" name="Rectangle 174">
              <a:extLst>
                <a:ext uri="{FF2B5EF4-FFF2-40B4-BE49-F238E27FC236}">
                  <a16:creationId xmlns:a16="http://schemas.microsoft.com/office/drawing/2014/main" id="{04F6BC52-C24D-4BC5-A4FE-58083459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5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2" name="Rectangle 175">
              <a:extLst>
                <a:ext uri="{FF2B5EF4-FFF2-40B4-BE49-F238E27FC236}">
                  <a16:creationId xmlns:a16="http://schemas.microsoft.com/office/drawing/2014/main" id="{4B6DCED9-7D33-4CB3-922B-03C4D037B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6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3" name="Rectangle 176">
              <a:extLst>
                <a:ext uri="{FF2B5EF4-FFF2-40B4-BE49-F238E27FC236}">
                  <a16:creationId xmlns:a16="http://schemas.microsoft.com/office/drawing/2014/main" id="{AEB1EBE4-B580-4C9D-8E22-E461A02DA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7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4" name="Rectangle 177">
              <a:extLst>
                <a:ext uri="{FF2B5EF4-FFF2-40B4-BE49-F238E27FC236}">
                  <a16:creationId xmlns:a16="http://schemas.microsoft.com/office/drawing/2014/main" id="{A3EC88A7-47FA-4751-A284-63B2BA25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8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5" name="Rectangle 178">
              <a:extLst>
                <a:ext uri="{FF2B5EF4-FFF2-40B4-BE49-F238E27FC236}">
                  <a16:creationId xmlns:a16="http://schemas.microsoft.com/office/drawing/2014/main" id="{BC333FAC-BAA0-4B9C-B5EC-21ABD39A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21"/>
              <a:ext cx="2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9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6" name="Rectangle 179">
              <a:extLst>
                <a:ext uri="{FF2B5EF4-FFF2-40B4-BE49-F238E27FC236}">
                  <a16:creationId xmlns:a16="http://schemas.microsoft.com/office/drawing/2014/main" id="{1B63936A-AC3A-4D45-8F95-2434B9A6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321"/>
              <a:ext cx="58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</a:rPr>
                <a:t>10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7" name="Rectangle 180">
              <a:extLst>
                <a:ext uri="{FF2B5EF4-FFF2-40B4-BE49-F238E27FC236}">
                  <a16:creationId xmlns:a16="http://schemas.microsoft.com/office/drawing/2014/main" id="{B8D704C2-A5DE-465E-BC1B-17C591CFC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1182"/>
              <a:ext cx="1400" cy="1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Text Box 181">
              <a:extLst>
                <a:ext uri="{FF2B5EF4-FFF2-40B4-BE49-F238E27FC236}">
                  <a16:creationId xmlns:a16="http://schemas.microsoft.com/office/drawing/2014/main" id="{4C767D98-C523-4305-A65F-3D782F08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749"/>
              <a:ext cx="1200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K=2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Arbitrarily choose K object as initial cluster center</a:t>
              </a:r>
            </a:p>
          </p:txBody>
        </p:sp>
        <p:sp>
          <p:nvSpPr>
            <p:cNvPr id="89" name="Line 182">
              <a:extLst>
                <a:ext uri="{FF2B5EF4-FFF2-40B4-BE49-F238E27FC236}">
                  <a16:creationId xmlns:a16="http://schemas.microsoft.com/office/drawing/2014/main" id="{84EAFF93-D439-4F9D-BB12-3A8DF8D81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8" y="255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83">
              <a:extLst>
                <a:ext uri="{FF2B5EF4-FFF2-40B4-BE49-F238E27FC236}">
                  <a16:creationId xmlns:a16="http://schemas.microsoft.com/office/drawing/2014/main" id="{C553AC25-2710-4258-ACB6-A90FD1F18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169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Text Box 184">
              <a:extLst>
                <a:ext uri="{FF2B5EF4-FFF2-40B4-BE49-F238E27FC236}">
                  <a16:creationId xmlns:a16="http://schemas.microsoft.com/office/drawing/2014/main" id="{05E21B84-B489-4F3C-A874-9AC87BBB0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1837"/>
              <a:ext cx="528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Assign each objects to most similar center</a:t>
              </a:r>
            </a:p>
          </p:txBody>
        </p:sp>
        <p:sp>
          <p:nvSpPr>
            <p:cNvPr id="92" name="Text Box 185">
              <a:extLst>
                <a:ext uri="{FF2B5EF4-FFF2-40B4-BE49-F238E27FC236}">
                  <a16:creationId xmlns:a16="http://schemas.microsoft.com/office/drawing/2014/main" id="{41071C63-8FEE-4A8E-B9D9-71CC9D2AF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1789"/>
              <a:ext cx="52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Update the cluster means</a:t>
              </a:r>
            </a:p>
          </p:txBody>
        </p:sp>
        <p:sp>
          <p:nvSpPr>
            <p:cNvPr id="93" name="Freeform 186">
              <a:extLst>
                <a:ext uri="{FF2B5EF4-FFF2-40B4-BE49-F238E27FC236}">
                  <a16:creationId xmlns:a16="http://schemas.microsoft.com/office/drawing/2014/main" id="{07ABADA1-F28A-4302-820F-EB2A2628D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" y="1845"/>
              <a:ext cx="56" cy="5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Freeform 187">
              <a:extLst>
                <a:ext uri="{FF2B5EF4-FFF2-40B4-BE49-F238E27FC236}">
                  <a16:creationId xmlns:a16="http://schemas.microsoft.com/office/drawing/2014/main" id="{44FFAB57-8C43-48EB-B4B2-05E9E243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1741"/>
              <a:ext cx="55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Oval 188">
              <a:extLst>
                <a:ext uri="{FF2B5EF4-FFF2-40B4-BE49-F238E27FC236}">
                  <a16:creationId xmlns:a16="http://schemas.microsoft.com/office/drawing/2014/main" id="{19E40603-42D7-46B2-8349-C303DECE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" y="1926"/>
              <a:ext cx="53" cy="54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Oval 189">
              <a:extLst>
                <a:ext uri="{FF2B5EF4-FFF2-40B4-BE49-F238E27FC236}">
                  <a16:creationId xmlns:a16="http://schemas.microsoft.com/office/drawing/2014/main" id="{E2F05454-FE5D-4F18-88F4-560EE7DB2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830"/>
              <a:ext cx="52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 Box 190">
              <a:extLst>
                <a:ext uri="{FF2B5EF4-FFF2-40B4-BE49-F238E27FC236}">
                  <a16:creationId xmlns:a16="http://schemas.microsoft.com/office/drawing/2014/main" id="{D5BD6655-636B-477B-9DE9-657919AA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3229"/>
              <a:ext cx="52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Update the cluster means</a:t>
              </a:r>
            </a:p>
          </p:txBody>
        </p:sp>
        <p:sp>
          <p:nvSpPr>
            <p:cNvPr id="98" name="Text Box 191">
              <a:extLst>
                <a:ext uri="{FF2B5EF4-FFF2-40B4-BE49-F238E27FC236}">
                  <a16:creationId xmlns:a16="http://schemas.microsoft.com/office/drawing/2014/main" id="{96ECD75C-EBCD-4A18-987F-80F6A62BE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461"/>
              <a:ext cx="62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reassign</a:t>
              </a:r>
            </a:p>
          </p:txBody>
        </p:sp>
        <p:sp>
          <p:nvSpPr>
            <p:cNvPr id="99" name="Line 192">
              <a:extLst>
                <a:ext uri="{FF2B5EF4-FFF2-40B4-BE49-F238E27FC236}">
                  <a16:creationId xmlns:a16="http://schemas.microsoft.com/office/drawing/2014/main" id="{49F248C0-72B7-4708-9DB9-C7328F307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4" y="24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 Box 193">
              <a:extLst>
                <a:ext uri="{FF2B5EF4-FFF2-40B4-BE49-F238E27FC236}">
                  <a16:creationId xmlns:a16="http://schemas.microsoft.com/office/drawing/2014/main" id="{54053E53-5F9C-461A-9289-688A6500B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2461"/>
              <a:ext cx="62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reassign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65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Comments on the K-Means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u="sng" dirty="0"/>
              <a:t>Strength: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Relatively efficient</a:t>
            </a:r>
            <a:r>
              <a:rPr lang="en-US" altLang="zh-CN" sz="2000" b="1" dirty="0"/>
              <a:t>: </a:t>
            </a:r>
            <a:r>
              <a:rPr lang="en-US" altLang="zh-CN" sz="2000" b="1" i="1" dirty="0"/>
              <a:t>O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tkn</a:t>
            </a:r>
            <a:r>
              <a:rPr lang="en-US" altLang="zh-CN" sz="2000" b="1" dirty="0"/>
              <a:t>), where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is # objects,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is # clusters, and </a:t>
            </a:r>
            <a:r>
              <a:rPr lang="en-US" altLang="zh-CN" sz="2000" b="1" i="1" dirty="0"/>
              <a:t>t  </a:t>
            </a:r>
            <a:r>
              <a:rPr lang="en-US" altLang="zh-CN" sz="2000" b="1" dirty="0"/>
              <a:t>is # iterations(</a:t>
            </a:r>
            <a:r>
              <a:rPr lang="zh-CN" altLang="en-US" sz="2000" b="1" dirty="0"/>
              <a:t>迭代</a:t>
            </a:r>
            <a:r>
              <a:rPr lang="en-US" altLang="zh-CN" sz="2000" b="1" dirty="0"/>
              <a:t>). Normally,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&lt;&lt;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1800" b="1" dirty="0">
                <a:ea typeface="Gulim" panose="020B0503020000020004" pitchFamily="34" charset="-127"/>
              </a:rPr>
              <a:t>Comparing: PAM: O(k(n-k)</a:t>
            </a:r>
            <a:r>
              <a:rPr lang="en-US" altLang="ko-KR" sz="1800" b="1" baseline="30000" dirty="0">
                <a:ea typeface="Gulim" panose="020B0503020000020004" pitchFamily="34" charset="-127"/>
              </a:rPr>
              <a:t>2</a:t>
            </a:r>
            <a:r>
              <a:rPr lang="en-US" altLang="ko-KR" sz="1800" b="1" dirty="0">
                <a:ea typeface="Gulim" panose="020B0503020000020004" pitchFamily="34" charset="-127"/>
              </a:rPr>
              <a:t> ), CLARA: O(ks</a:t>
            </a:r>
            <a:r>
              <a:rPr lang="en-US" altLang="ko-KR" sz="1800" b="1" baseline="30000" dirty="0">
                <a:ea typeface="Gulim" panose="020B0503020000020004" pitchFamily="34" charset="-127"/>
              </a:rPr>
              <a:t>2</a:t>
            </a:r>
            <a:r>
              <a:rPr lang="en-US" altLang="ko-KR" sz="1800" b="1" dirty="0">
                <a:ea typeface="Gulim" panose="020B0503020000020004" pitchFamily="34" charset="-127"/>
              </a:rPr>
              <a:t> + k(n-k))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en-US" altLang="zh-CN" sz="2000" b="1" u="sng" dirty="0"/>
              <a:t>Comment:</a:t>
            </a:r>
            <a:r>
              <a:rPr lang="en-US" altLang="zh-CN" sz="2000" b="1" dirty="0"/>
              <a:t> Often terminates at a </a:t>
            </a:r>
            <a:r>
              <a:rPr lang="en-US" altLang="zh-CN" sz="2000" b="1" i="1" dirty="0"/>
              <a:t>local optimum</a:t>
            </a:r>
            <a:r>
              <a:rPr lang="en-US" altLang="zh-CN" sz="2000" b="1" dirty="0"/>
              <a:t>. The </a:t>
            </a:r>
            <a:r>
              <a:rPr lang="en-US" altLang="zh-CN" sz="2000" b="1" i="1" dirty="0"/>
              <a:t>global optimum</a:t>
            </a:r>
            <a:r>
              <a:rPr lang="en-US" altLang="zh-CN" sz="2000" b="1" dirty="0"/>
              <a:t> may be found using techniques such as: </a:t>
            </a:r>
            <a:r>
              <a:rPr lang="en-US" altLang="zh-CN" sz="2000" b="1" i="1" dirty="0"/>
              <a:t>deterministic annealing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（模拟退火）</a:t>
            </a:r>
            <a:r>
              <a:rPr lang="en-US" altLang="zh-CN" sz="2000" b="1" dirty="0"/>
              <a:t>and </a:t>
            </a:r>
            <a:r>
              <a:rPr lang="en-US" altLang="zh-CN" sz="2000" b="1" i="1" dirty="0"/>
              <a:t>genetic algorithms</a:t>
            </a:r>
            <a:r>
              <a:rPr lang="zh-CN" altLang="en-US" sz="2000" b="1" dirty="0"/>
              <a:t>（遗传算法）</a:t>
            </a:r>
          </a:p>
          <a:p>
            <a:pPr>
              <a:lnSpc>
                <a:spcPct val="120000"/>
              </a:lnSpc>
            </a:pPr>
            <a:r>
              <a:rPr lang="en-US" altLang="zh-CN" sz="2000" b="1" u="sng" dirty="0"/>
              <a:t>Weakness</a:t>
            </a:r>
            <a:endParaRPr lang="en-US" altLang="zh-CN" sz="2000" b="1" dirty="0"/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Applicable only when </a:t>
            </a:r>
            <a:r>
              <a:rPr lang="en-US" altLang="zh-CN" sz="1800" b="1" i="1" dirty="0"/>
              <a:t>mean</a:t>
            </a:r>
            <a:r>
              <a:rPr lang="en-US" altLang="zh-CN" sz="1800" b="1" dirty="0"/>
              <a:t> is defined, then what about categorical data?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Need to specify </a:t>
            </a:r>
            <a:r>
              <a:rPr lang="en-US" altLang="zh-CN" sz="1800" b="1" i="1" dirty="0"/>
              <a:t>k, </a:t>
            </a:r>
            <a:r>
              <a:rPr lang="en-US" altLang="zh-CN" sz="1800" b="1" dirty="0"/>
              <a:t>the </a:t>
            </a:r>
            <a:r>
              <a:rPr lang="en-US" altLang="zh-CN" sz="1800" b="1" i="1" dirty="0"/>
              <a:t>number</a:t>
            </a:r>
            <a:r>
              <a:rPr lang="en-US" altLang="zh-CN" sz="1800" b="1" dirty="0"/>
              <a:t> of clusters, in advance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Unable to handle noisy data and </a:t>
            </a:r>
            <a:r>
              <a:rPr lang="en-US" altLang="zh-CN" sz="1800" b="1" i="1" dirty="0"/>
              <a:t>outliers</a:t>
            </a:r>
            <a:endParaRPr lang="en-US" altLang="zh-CN" sz="1800" b="1" dirty="0"/>
          </a:p>
          <a:p>
            <a:pPr lvl="1">
              <a:lnSpc>
                <a:spcPct val="120000"/>
              </a:lnSpc>
            </a:pPr>
            <a:r>
              <a:rPr lang="en-US" altLang="zh-CN" sz="1800" b="1" dirty="0"/>
              <a:t>Not suitable to discover clusters with </a:t>
            </a:r>
            <a:r>
              <a:rPr lang="en-US" altLang="zh-CN" sz="1800" b="1" i="1" dirty="0"/>
              <a:t>non-convex shapes</a:t>
            </a:r>
          </a:p>
        </p:txBody>
      </p:sp>
    </p:spTree>
    <p:extLst>
      <p:ext uri="{BB962C8B-B14F-4D97-AF65-F5344CB8AC3E}">
        <p14:creationId xmlns:p14="http://schemas.microsoft.com/office/powerpoint/2010/main" val="138308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K-Medoids Clustering Method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a typeface="Gulim" panose="020B0503020000020004" pitchFamily="34" charset="-127"/>
              </a:rPr>
              <a:t>The k-means algorithm is sensitive to outliers !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ea typeface="Gulim" panose="020B0503020000020004" pitchFamily="34" charset="-127"/>
              </a:rPr>
              <a:t>Since an object with an extremely large value may substantially distort the distribution of the data.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ea typeface="Gulim" panose="020B0503020000020004" pitchFamily="34" charset="-127"/>
              </a:rPr>
              <a:t>K-Medoids:  Instead of taking the mean value of the object in a cluster as a reference point, medoids can be used, which is the most centrally located object in a cluster. </a:t>
            </a:r>
            <a:endParaRPr lang="en-US" altLang="zh-CN" sz="1800" b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5F4ECDA-F3E5-4132-AF3C-E743171BF8AC}"/>
              </a:ext>
            </a:extLst>
          </p:cNvPr>
          <p:cNvGrpSpPr>
            <a:grpSpLocks/>
          </p:cNvGrpSpPr>
          <p:nvPr/>
        </p:nvGrpSpPr>
        <p:grpSpPr bwMode="auto">
          <a:xfrm>
            <a:off x="2940264" y="3606800"/>
            <a:ext cx="5616575" cy="2124075"/>
            <a:chOff x="1344" y="3072"/>
            <a:chExt cx="3312" cy="1112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F25A1A8-24A2-45BC-8730-E7F70F3C9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AEAEF5C8-B65F-4148-87A2-9778877A0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15CC3BC7-B95E-420C-AB34-281E3684E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7A53AAF1-6F87-49C2-9CFB-0C3F8C301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875D6373-6498-4B44-B0A0-75187506B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4FE2134A-9682-4947-A907-BC6DA2924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69C280B9-907B-4CF8-BA77-E94BEDA0D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Line 12">
                <a:extLst>
                  <a:ext uri="{FF2B5EF4-FFF2-40B4-BE49-F238E27FC236}">
                    <a16:creationId xmlns:a16="http://schemas.microsoft.com/office/drawing/2014/main" id="{19CE570D-0AE5-4BEE-ACED-E92813D4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DA3B366-92B2-48EA-B7A9-C21B6B92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685DFC7A-56E5-451E-B74A-2FA6339DA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A905650B-EF81-41AA-8CB4-BFA90B40F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" name="Line 16">
                <a:extLst>
                  <a:ext uri="{FF2B5EF4-FFF2-40B4-BE49-F238E27FC236}">
                    <a16:creationId xmlns:a16="http://schemas.microsoft.com/office/drawing/2014/main" id="{8D0831A8-80C9-4B79-8D72-7B0821D6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Line 17">
                <a:extLst>
                  <a:ext uri="{FF2B5EF4-FFF2-40B4-BE49-F238E27FC236}">
                    <a16:creationId xmlns:a16="http://schemas.microsoft.com/office/drawing/2014/main" id="{F2D39CBB-F027-4CCB-A4F9-6AE37B06B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Line 18">
                <a:extLst>
                  <a:ext uri="{FF2B5EF4-FFF2-40B4-BE49-F238E27FC236}">
                    <a16:creationId xmlns:a16="http://schemas.microsoft.com/office/drawing/2014/main" id="{EA848397-1DC1-4A73-842E-44880B6F3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Line 19">
                <a:extLst>
                  <a:ext uri="{FF2B5EF4-FFF2-40B4-BE49-F238E27FC236}">
                    <a16:creationId xmlns:a16="http://schemas.microsoft.com/office/drawing/2014/main" id="{AAFCB631-7305-496C-89C8-B3D2D35C1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Line 20">
                <a:extLst>
                  <a:ext uri="{FF2B5EF4-FFF2-40B4-BE49-F238E27FC236}">
                    <a16:creationId xmlns:a16="http://schemas.microsoft.com/office/drawing/2014/main" id="{C10FECC7-4C6A-446F-BCA7-530E77B34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Line 21">
                <a:extLst>
                  <a:ext uri="{FF2B5EF4-FFF2-40B4-BE49-F238E27FC236}">
                    <a16:creationId xmlns:a16="http://schemas.microsoft.com/office/drawing/2014/main" id="{51DCA5FA-C74B-43E7-87DF-65EE9469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7" y="950"/>
                <a:ext cx="0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Line 22">
                <a:extLst>
                  <a:ext uri="{FF2B5EF4-FFF2-40B4-BE49-F238E27FC236}">
                    <a16:creationId xmlns:a16="http://schemas.microsoft.com/office/drawing/2014/main" id="{D8EACBD8-D24C-4BC7-9C46-73D428818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Line 23">
                <a:extLst>
                  <a:ext uri="{FF2B5EF4-FFF2-40B4-BE49-F238E27FC236}">
                    <a16:creationId xmlns:a16="http://schemas.microsoft.com/office/drawing/2014/main" id="{1AD9214A-FDD5-44D9-821D-4AC3C3A10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0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0" name="Line 24">
                <a:extLst>
                  <a:ext uri="{FF2B5EF4-FFF2-40B4-BE49-F238E27FC236}">
                    <a16:creationId xmlns:a16="http://schemas.microsoft.com/office/drawing/2014/main" id="{28A44537-9FB9-4457-806C-A89BAEBA7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Line 25">
                <a:extLst>
                  <a:ext uri="{FF2B5EF4-FFF2-40B4-BE49-F238E27FC236}">
                    <a16:creationId xmlns:a16="http://schemas.microsoft.com/office/drawing/2014/main" id="{CA78FCDE-2774-4A9C-AA2E-357A42A8D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Line 26">
                <a:extLst>
                  <a:ext uri="{FF2B5EF4-FFF2-40B4-BE49-F238E27FC236}">
                    <a16:creationId xmlns:a16="http://schemas.microsoft.com/office/drawing/2014/main" id="{3AB0A551-F8C5-4E50-ADA6-32C74910E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5" y="950"/>
                <a:ext cx="0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Line 27">
                <a:extLst>
                  <a:ext uri="{FF2B5EF4-FFF2-40B4-BE49-F238E27FC236}">
                    <a16:creationId xmlns:a16="http://schemas.microsoft.com/office/drawing/2014/main" id="{B389D8BB-42A6-4301-BC69-4D8B50E61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Rectangle 28">
                <a:extLst>
                  <a:ext uri="{FF2B5EF4-FFF2-40B4-BE49-F238E27FC236}">
                    <a16:creationId xmlns:a16="http://schemas.microsoft.com/office/drawing/2014/main" id="{9EAE0D38-D6CD-4978-85B4-F530B2225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E222D84D-1E14-4D48-B060-E216264DD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30">
                <a:extLst>
                  <a:ext uri="{FF2B5EF4-FFF2-40B4-BE49-F238E27FC236}">
                    <a16:creationId xmlns:a16="http://schemas.microsoft.com/office/drawing/2014/main" id="{88CC15E5-8476-40A6-96D2-0CF35787C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Line 31">
                <a:extLst>
                  <a:ext uri="{FF2B5EF4-FFF2-40B4-BE49-F238E27FC236}">
                    <a16:creationId xmlns:a16="http://schemas.microsoft.com/office/drawing/2014/main" id="{80AF2B3B-0225-4B10-BF01-5C03C768F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" name="Line 32">
                <a:extLst>
                  <a:ext uri="{FF2B5EF4-FFF2-40B4-BE49-F238E27FC236}">
                    <a16:creationId xmlns:a16="http://schemas.microsoft.com/office/drawing/2014/main" id="{1CB9207A-27A9-45F6-B079-A0AA732E1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Line 33">
                <a:extLst>
                  <a:ext uri="{FF2B5EF4-FFF2-40B4-BE49-F238E27FC236}">
                    <a16:creationId xmlns:a16="http://schemas.microsoft.com/office/drawing/2014/main" id="{ECA449A2-E4B3-496B-947D-158E8E33A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" name="Line 34">
                <a:extLst>
                  <a:ext uri="{FF2B5EF4-FFF2-40B4-BE49-F238E27FC236}">
                    <a16:creationId xmlns:a16="http://schemas.microsoft.com/office/drawing/2014/main" id="{42234421-F93E-4F8C-8BE6-F8B4493E6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1" name="Line 35">
                <a:extLst>
                  <a:ext uri="{FF2B5EF4-FFF2-40B4-BE49-F238E27FC236}">
                    <a16:creationId xmlns:a16="http://schemas.microsoft.com/office/drawing/2014/main" id="{FAAF92DB-D9DC-4CC3-839E-950781F9D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Line 36">
                <a:extLst>
                  <a:ext uri="{FF2B5EF4-FFF2-40B4-BE49-F238E27FC236}">
                    <a16:creationId xmlns:a16="http://schemas.microsoft.com/office/drawing/2014/main" id="{DDFA4EC5-84EA-4766-AAD9-54409CD34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" name="Line 37">
                <a:extLst>
                  <a:ext uri="{FF2B5EF4-FFF2-40B4-BE49-F238E27FC236}">
                    <a16:creationId xmlns:a16="http://schemas.microsoft.com/office/drawing/2014/main" id="{8653C689-A8D7-4E65-BD08-23A155245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Line 38">
                <a:extLst>
                  <a:ext uri="{FF2B5EF4-FFF2-40B4-BE49-F238E27FC236}">
                    <a16:creationId xmlns:a16="http://schemas.microsoft.com/office/drawing/2014/main" id="{1565A752-4248-4EC8-8D94-AB530188C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Line 39">
                <a:extLst>
                  <a:ext uri="{FF2B5EF4-FFF2-40B4-BE49-F238E27FC236}">
                    <a16:creationId xmlns:a16="http://schemas.microsoft.com/office/drawing/2014/main" id="{FA0B184D-CABB-4BB3-88D2-EA534131D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815E7649-6FBD-4B22-8E2F-A8E70DECA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Line 41">
                <a:extLst>
                  <a:ext uri="{FF2B5EF4-FFF2-40B4-BE49-F238E27FC236}">
                    <a16:creationId xmlns:a16="http://schemas.microsoft.com/office/drawing/2014/main" id="{9809D4EC-7A67-412A-9FCB-DA2705B87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" name="Line 42">
                <a:extLst>
                  <a:ext uri="{FF2B5EF4-FFF2-40B4-BE49-F238E27FC236}">
                    <a16:creationId xmlns:a16="http://schemas.microsoft.com/office/drawing/2014/main" id="{81106C3A-DB6D-4A95-AE33-76E36B619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" name="Line 43">
                <a:extLst>
                  <a:ext uri="{FF2B5EF4-FFF2-40B4-BE49-F238E27FC236}">
                    <a16:creationId xmlns:a16="http://schemas.microsoft.com/office/drawing/2014/main" id="{2EFAD3A6-29E6-45E2-A17D-C3FA9E9E6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" name="Line 44">
                <a:extLst>
                  <a:ext uri="{FF2B5EF4-FFF2-40B4-BE49-F238E27FC236}">
                    <a16:creationId xmlns:a16="http://schemas.microsoft.com/office/drawing/2014/main" id="{14345F70-1444-461E-8B31-3A5F3E795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" name="Line 45">
                <a:extLst>
                  <a:ext uri="{FF2B5EF4-FFF2-40B4-BE49-F238E27FC236}">
                    <a16:creationId xmlns:a16="http://schemas.microsoft.com/office/drawing/2014/main" id="{94F2D35A-6BDE-4CB4-93D0-B7BC7A12F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" name="Line 46">
                <a:extLst>
                  <a:ext uri="{FF2B5EF4-FFF2-40B4-BE49-F238E27FC236}">
                    <a16:creationId xmlns:a16="http://schemas.microsoft.com/office/drawing/2014/main" id="{55ACAD29-0385-4999-AB11-6DD30E762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7" y="19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Line 47">
                <a:extLst>
                  <a:ext uri="{FF2B5EF4-FFF2-40B4-BE49-F238E27FC236}">
                    <a16:creationId xmlns:a16="http://schemas.microsoft.com/office/drawing/2014/main" id="{AB307A2B-A51E-494F-AD38-C50572F37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Line 48">
                <a:extLst>
                  <a:ext uri="{FF2B5EF4-FFF2-40B4-BE49-F238E27FC236}">
                    <a16:creationId xmlns:a16="http://schemas.microsoft.com/office/drawing/2014/main" id="{BC9453E8-F941-4D13-864B-B0D6FDA8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5" name="Line 49">
                <a:extLst>
                  <a:ext uri="{FF2B5EF4-FFF2-40B4-BE49-F238E27FC236}">
                    <a16:creationId xmlns:a16="http://schemas.microsoft.com/office/drawing/2014/main" id="{3F64DC2D-A51C-4754-B920-574225A8F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6" name="Line 50">
                <a:extLst>
                  <a:ext uri="{FF2B5EF4-FFF2-40B4-BE49-F238E27FC236}">
                    <a16:creationId xmlns:a16="http://schemas.microsoft.com/office/drawing/2014/main" id="{E6FDC301-3B39-4C9A-A5CE-9C5C02716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7" name="Line 51">
                <a:extLst>
                  <a:ext uri="{FF2B5EF4-FFF2-40B4-BE49-F238E27FC236}">
                    <a16:creationId xmlns:a16="http://schemas.microsoft.com/office/drawing/2014/main" id="{2C9FA805-7491-479C-9DB7-94E3C9E86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5" y="19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" name="Line 52">
                <a:extLst>
                  <a:ext uri="{FF2B5EF4-FFF2-40B4-BE49-F238E27FC236}">
                    <a16:creationId xmlns:a16="http://schemas.microsoft.com/office/drawing/2014/main" id="{84566F79-8859-48AC-8D41-313157830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" name="Freeform 53">
                <a:extLst>
                  <a:ext uri="{FF2B5EF4-FFF2-40B4-BE49-F238E27FC236}">
                    <a16:creationId xmlns:a16="http://schemas.microsoft.com/office/drawing/2014/main" id="{323F3BB7-B782-497E-AE86-46130108E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507"/>
                <a:ext cx="58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Freeform 54">
                <a:extLst>
                  <a:ext uri="{FF2B5EF4-FFF2-40B4-BE49-F238E27FC236}">
                    <a16:creationId xmlns:a16="http://schemas.microsoft.com/office/drawing/2014/main" id="{42F07446-DC16-46F8-87E4-973FB6DC6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311"/>
                <a:ext cx="58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Freeform 55">
                <a:extLst>
                  <a:ext uri="{FF2B5EF4-FFF2-40B4-BE49-F238E27FC236}">
                    <a16:creationId xmlns:a16="http://schemas.microsoft.com/office/drawing/2014/main" id="{359AC1A3-D86D-4AC1-A66F-7331CFC58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604"/>
                <a:ext cx="64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Freeform 56">
                <a:extLst>
                  <a:ext uri="{FF2B5EF4-FFF2-40B4-BE49-F238E27FC236}">
                    <a16:creationId xmlns:a16="http://schemas.microsoft.com/office/drawing/2014/main" id="{F332E728-F5F4-4B1E-9A79-B7E0CEED4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Freeform 57">
                <a:extLst>
                  <a:ext uri="{FF2B5EF4-FFF2-40B4-BE49-F238E27FC236}">
                    <a16:creationId xmlns:a16="http://schemas.microsoft.com/office/drawing/2014/main" id="{84D2A65D-526A-45BC-BB01-D9F97694C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1116"/>
                <a:ext cx="58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Freeform 58">
                <a:extLst>
                  <a:ext uri="{FF2B5EF4-FFF2-40B4-BE49-F238E27FC236}">
                    <a16:creationId xmlns:a16="http://schemas.microsoft.com/office/drawing/2014/main" id="{44ABD579-083E-44FA-A0E7-7F5B1A6F8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" y="1409"/>
                <a:ext cx="58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" name="Freeform 59">
                <a:extLst>
                  <a:ext uri="{FF2B5EF4-FFF2-40B4-BE49-F238E27FC236}">
                    <a16:creationId xmlns:a16="http://schemas.microsoft.com/office/drawing/2014/main" id="{FA000E0F-FBFC-42BE-94B7-0C8E03771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Freeform 60">
                <a:extLst>
                  <a:ext uri="{FF2B5EF4-FFF2-40B4-BE49-F238E27FC236}">
                    <a16:creationId xmlns:a16="http://schemas.microsoft.com/office/drawing/2014/main" id="{D4389E77-173E-401C-BD10-22F7610F4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799"/>
                <a:ext cx="61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Freeform 61">
                <a:extLst>
                  <a:ext uri="{FF2B5EF4-FFF2-40B4-BE49-F238E27FC236}">
                    <a16:creationId xmlns:a16="http://schemas.microsoft.com/office/drawing/2014/main" id="{AAF66423-A4BC-4627-A2B0-D44622ED0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1507"/>
                <a:ext cx="64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" name="Freeform 62">
                <a:extLst>
                  <a:ext uri="{FF2B5EF4-FFF2-40B4-BE49-F238E27FC236}">
                    <a16:creationId xmlns:a16="http://schemas.microsoft.com/office/drawing/2014/main" id="{9141B396-C5D5-4538-9513-0407EB93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1409"/>
                <a:ext cx="61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Rectangle 63">
                <a:extLst>
                  <a:ext uri="{FF2B5EF4-FFF2-40B4-BE49-F238E27FC236}">
                    <a16:creationId xmlns:a16="http://schemas.microsoft.com/office/drawing/2014/main" id="{FC5F9C30-A52A-4E70-9CD7-BBE5E3DB4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0" name="Rectangle 64">
                <a:extLst>
                  <a:ext uri="{FF2B5EF4-FFF2-40B4-BE49-F238E27FC236}">
                    <a16:creationId xmlns:a16="http://schemas.microsoft.com/office/drawing/2014/main" id="{F4B83FE1-1C49-41ED-9018-5CEE1249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1" name="Rectangle 65">
                <a:extLst>
                  <a:ext uri="{FF2B5EF4-FFF2-40B4-BE49-F238E27FC236}">
                    <a16:creationId xmlns:a16="http://schemas.microsoft.com/office/drawing/2014/main" id="{106CFFC7-EC6E-4A02-81F0-34E8F86AC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2" name="Rectangle 66">
                <a:extLst>
                  <a:ext uri="{FF2B5EF4-FFF2-40B4-BE49-F238E27FC236}">
                    <a16:creationId xmlns:a16="http://schemas.microsoft.com/office/drawing/2014/main" id="{A57B87CD-2E88-4BB8-BEC7-1A71CDEF4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3" name="Rectangle 67">
                <a:extLst>
                  <a:ext uri="{FF2B5EF4-FFF2-40B4-BE49-F238E27FC236}">
                    <a16:creationId xmlns:a16="http://schemas.microsoft.com/office/drawing/2014/main" id="{989574C8-54E8-4E7F-A297-BEE32D743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4" name="Rectangle 68">
                <a:extLst>
                  <a:ext uri="{FF2B5EF4-FFF2-40B4-BE49-F238E27FC236}">
                    <a16:creationId xmlns:a16="http://schemas.microsoft.com/office/drawing/2014/main" id="{DB82E74A-1B86-41CA-A2F6-8A96860AE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5" name="Rectangle 69">
                <a:extLst>
                  <a:ext uri="{FF2B5EF4-FFF2-40B4-BE49-F238E27FC236}">
                    <a16:creationId xmlns:a16="http://schemas.microsoft.com/office/drawing/2014/main" id="{4A77900E-2C62-450D-B44C-24223DB55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6" name="Rectangle 70">
                <a:extLst>
                  <a:ext uri="{FF2B5EF4-FFF2-40B4-BE49-F238E27FC236}">
                    <a16:creationId xmlns:a16="http://schemas.microsoft.com/office/drawing/2014/main" id="{71CE29E6-875A-4DB9-B486-EC2E5CB0C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7" name="Rectangle 71">
                <a:extLst>
                  <a:ext uri="{FF2B5EF4-FFF2-40B4-BE49-F238E27FC236}">
                    <a16:creationId xmlns:a16="http://schemas.microsoft.com/office/drawing/2014/main" id="{7E58D4B7-5B8E-46DA-8EE5-8A75EA30E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8" name="Rectangle 72">
                <a:extLst>
                  <a:ext uri="{FF2B5EF4-FFF2-40B4-BE49-F238E27FC236}">
                    <a16:creationId xmlns:a16="http://schemas.microsoft.com/office/drawing/2014/main" id="{09EB0BB0-683D-4626-A65B-0299E2BC3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59" name="Rectangle 73">
                <a:extLst>
                  <a:ext uri="{FF2B5EF4-FFF2-40B4-BE49-F238E27FC236}">
                    <a16:creationId xmlns:a16="http://schemas.microsoft.com/office/drawing/2014/main" id="{756045EB-FDC6-436D-8A53-A822AB861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57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0" name="Rectangle 74">
                <a:extLst>
                  <a:ext uri="{FF2B5EF4-FFF2-40B4-BE49-F238E27FC236}">
                    <a16:creationId xmlns:a16="http://schemas.microsoft.com/office/drawing/2014/main" id="{9180D0F1-9573-4D50-9901-CA9794B53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1" name="Rectangle 75">
                <a:extLst>
                  <a:ext uri="{FF2B5EF4-FFF2-40B4-BE49-F238E27FC236}">
                    <a16:creationId xmlns:a16="http://schemas.microsoft.com/office/drawing/2014/main" id="{EE6718D1-7B45-4918-BA88-968087171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2" name="Rectangle 76">
                <a:extLst>
                  <a:ext uri="{FF2B5EF4-FFF2-40B4-BE49-F238E27FC236}">
                    <a16:creationId xmlns:a16="http://schemas.microsoft.com/office/drawing/2014/main" id="{25212DD8-AEB8-42FD-A7CC-8B1179888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3" name="Rectangle 77">
                <a:extLst>
                  <a:ext uri="{FF2B5EF4-FFF2-40B4-BE49-F238E27FC236}">
                    <a16:creationId xmlns:a16="http://schemas.microsoft.com/office/drawing/2014/main" id="{0A78D165-A78D-41A5-9B6E-98572F8EF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4" name="Rectangle 78">
                <a:extLst>
                  <a:ext uri="{FF2B5EF4-FFF2-40B4-BE49-F238E27FC236}">
                    <a16:creationId xmlns:a16="http://schemas.microsoft.com/office/drawing/2014/main" id="{23243729-DCFE-4D3E-92D7-9C1E05E08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5" name="Rectangle 79">
                <a:extLst>
                  <a:ext uri="{FF2B5EF4-FFF2-40B4-BE49-F238E27FC236}">
                    <a16:creationId xmlns:a16="http://schemas.microsoft.com/office/drawing/2014/main" id="{52E3FFF2-1653-4827-A697-B742CF2D5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6" name="Rectangle 80">
                <a:extLst>
                  <a:ext uri="{FF2B5EF4-FFF2-40B4-BE49-F238E27FC236}">
                    <a16:creationId xmlns:a16="http://schemas.microsoft.com/office/drawing/2014/main" id="{8A052DDE-E78B-4BD7-B39F-4B83AD4C5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7" name="Rectangle 81">
                <a:extLst>
                  <a:ext uri="{FF2B5EF4-FFF2-40B4-BE49-F238E27FC236}">
                    <a16:creationId xmlns:a16="http://schemas.microsoft.com/office/drawing/2014/main" id="{D2BEFEAB-C231-4CFD-9C36-BD408CB6C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8" name="Rectangle 82">
                <a:extLst>
                  <a:ext uri="{FF2B5EF4-FFF2-40B4-BE49-F238E27FC236}">
                    <a16:creationId xmlns:a16="http://schemas.microsoft.com/office/drawing/2014/main" id="{1658F9F8-892E-418C-B3D3-43F6289E4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9" name="Rectangle 83">
                <a:extLst>
                  <a:ext uri="{FF2B5EF4-FFF2-40B4-BE49-F238E27FC236}">
                    <a16:creationId xmlns:a16="http://schemas.microsoft.com/office/drawing/2014/main" id="{65E55ECA-760A-40F0-8459-A9BBBF48B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0" name="Rectangle 84">
                <a:extLst>
                  <a:ext uri="{FF2B5EF4-FFF2-40B4-BE49-F238E27FC236}">
                    <a16:creationId xmlns:a16="http://schemas.microsoft.com/office/drawing/2014/main" id="{197F2985-9E5D-4980-ADE2-E7EAC00A4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57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1" name="Rectangle 85">
                <a:extLst>
                  <a:ext uri="{FF2B5EF4-FFF2-40B4-BE49-F238E27FC236}">
                    <a16:creationId xmlns:a16="http://schemas.microsoft.com/office/drawing/2014/main" id="{A87C2752-C4D1-420A-A28C-E0EEEC46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86">
              <a:extLst>
                <a:ext uri="{FF2B5EF4-FFF2-40B4-BE49-F238E27FC236}">
                  <a16:creationId xmlns:a16="http://schemas.microsoft.com/office/drawing/2014/main" id="{AA0A8BC0-844E-49EB-BD66-DD478D766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8" name="Rectangle 87">
                <a:extLst>
                  <a:ext uri="{FF2B5EF4-FFF2-40B4-BE49-F238E27FC236}">
                    <a16:creationId xmlns:a16="http://schemas.microsoft.com/office/drawing/2014/main" id="{4CFE38D8-9C45-4379-9683-BB1F9BF90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8">
                <a:extLst>
                  <a:ext uri="{FF2B5EF4-FFF2-40B4-BE49-F238E27FC236}">
                    <a16:creationId xmlns:a16="http://schemas.microsoft.com/office/drawing/2014/main" id="{FAEB1731-504C-4D97-A06D-C5690417E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Line 89">
                <a:extLst>
                  <a:ext uri="{FF2B5EF4-FFF2-40B4-BE49-F238E27FC236}">
                    <a16:creationId xmlns:a16="http://schemas.microsoft.com/office/drawing/2014/main" id="{21B30101-F512-46A6-A356-78FA0F43D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Line 90">
                <a:extLst>
                  <a:ext uri="{FF2B5EF4-FFF2-40B4-BE49-F238E27FC236}">
                    <a16:creationId xmlns:a16="http://schemas.microsoft.com/office/drawing/2014/main" id="{73376735-3B35-463C-9AEA-200E5C85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Line 91">
                <a:extLst>
                  <a:ext uri="{FF2B5EF4-FFF2-40B4-BE49-F238E27FC236}">
                    <a16:creationId xmlns:a16="http://schemas.microsoft.com/office/drawing/2014/main" id="{E080DD52-557F-41CE-8A99-FEA5F8F72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Line 92">
                <a:extLst>
                  <a:ext uri="{FF2B5EF4-FFF2-40B4-BE49-F238E27FC236}">
                    <a16:creationId xmlns:a16="http://schemas.microsoft.com/office/drawing/2014/main" id="{95A8F950-79E4-4CC2-86E6-B53C98942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59098D4A-E7D2-4FC2-814B-46757304A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79E8990D-D367-4659-A91D-78C12A970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36B12F05-3988-4BAF-94A6-0445F0B5C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Line 96">
                <a:extLst>
                  <a:ext uri="{FF2B5EF4-FFF2-40B4-BE49-F238E27FC236}">
                    <a16:creationId xmlns:a16="http://schemas.microsoft.com/office/drawing/2014/main" id="{EA03473B-6D1D-4442-9FC1-295A74B0D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Line 97">
                <a:extLst>
                  <a:ext uri="{FF2B5EF4-FFF2-40B4-BE49-F238E27FC236}">
                    <a16:creationId xmlns:a16="http://schemas.microsoft.com/office/drawing/2014/main" id="{8F951DA9-7BF4-4198-AA6A-FB50DEEFB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Line 98">
                <a:extLst>
                  <a:ext uri="{FF2B5EF4-FFF2-40B4-BE49-F238E27FC236}">
                    <a16:creationId xmlns:a16="http://schemas.microsoft.com/office/drawing/2014/main" id="{27C827BD-3413-46B5-AB5E-061B29863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Line 99">
                <a:extLst>
                  <a:ext uri="{FF2B5EF4-FFF2-40B4-BE49-F238E27FC236}">
                    <a16:creationId xmlns:a16="http://schemas.microsoft.com/office/drawing/2014/main" id="{D26FB98C-9D36-4682-82DF-729C9AEDD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1" y="2550"/>
                <a:ext cx="0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Line 100">
                <a:extLst>
                  <a:ext uri="{FF2B5EF4-FFF2-40B4-BE49-F238E27FC236}">
                    <a16:creationId xmlns:a16="http://schemas.microsoft.com/office/drawing/2014/main" id="{82908DA3-397A-4B85-9782-FD8B15A2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Line 101">
                <a:extLst>
                  <a:ext uri="{FF2B5EF4-FFF2-40B4-BE49-F238E27FC236}">
                    <a16:creationId xmlns:a16="http://schemas.microsoft.com/office/drawing/2014/main" id="{EAD6DD8A-6EF1-413A-AFF0-DCF970039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Line 102">
                <a:extLst>
                  <a:ext uri="{FF2B5EF4-FFF2-40B4-BE49-F238E27FC236}">
                    <a16:creationId xmlns:a16="http://schemas.microsoft.com/office/drawing/2014/main" id="{90A0C18D-02B7-4D84-82BA-67D7612C5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Line 103">
                <a:extLst>
                  <a:ext uri="{FF2B5EF4-FFF2-40B4-BE49-F238E27FC236}">
                    <a16:creationId xmlns:a16="http://schemas.microsoft.com/office/drawing/2014/main" id="{96292BB3-F295-4FAF-85F6-FE0BAE9D6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104">
                <a:extLst>
                  <a:ext uri="{FF2B5EF4-FFF2-40B4-BE49-F238E27FC236}">
                    <a16:creationId xmlns:a16="http://schemas.microsoft.com/office/drawing/2014/main" id="{EAA30019-AE83-4D5A-BD86-99ADA2055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2550"/>
                <a:ext cx="0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105">
                <a:extLst>
                  <a:ext uri="{FF2B5EF4-FFF2-40B4-BE49-F238E27FC236}">
                    <a16:creationId xmlns:a16="http://schemas.microsoft.com/office/drawing/2014/main" id="{C6F21EB9-E02A-4048-8C2C-D28BAFB91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Line 106">
                <a:extLst>
                  <a:ext uri="{FF2B5EF4-FFF2-40B4-BE49-F238E27FC236}">
                    <a16:creationId xmlns:a16="http://schemas.microsoft.com/office/drawing/2014/main" id="{6E3D4423-8DFF-4A63-BB0B-E5A75E779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Line 107">
                <a:extLst>
                  <a:ext uri="{FF2B5EF4-FFF2-40B4-BE49-F238E27FC236}">
                    <a16:creationId xmlns:a16="http://schemas.microsoft.com/office/drawing/2014/main" id="{AA611FE0-EF11-4C02-9869-8B1585830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Line 108">
                <a:extLst>
                  <a:ext uri="{FF2B5EF4-FFF2-40B4-BE49-F238E27FC236}">
                    <a16:creationId xmlns:a16="http://schemas.microsoft.com/office/drawing/2014/main" id="{9E1E142F-BD9C-4D42-81E9-1E6752AFC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109">
                <a:extLst>
                  <a:ext uri="{FF2B5EF4-FFF2-40B4-BE49-F238E27FC236}">
                    <a16:creationId xmlns:a16="http://schemas.microsoft.com/office/drawing/2014/main" id="{AFD9079A-1F50-4A8B-B3D1-4FA6040C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Line 110">
                <a:extLst>
                  <a:ext uri="{FF2B5EF4-FFF2-40B4-BE49-F238E27FC236}">
                    <a16:creationId xmlns:a16="http://schemas.microsoft.com/office/drawing/2014/main" id="{9180A02D-0E5A-4ECC-9E6A-E5E840179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Line 111">
                <a:extLst>
                  <a:ext uri="{FF2B5EF4-FFF2-40B4-BE49-F238E27FC236}">
                    <a16:creationId xmlns:a16="http://schemas.microsoft.com/office/drawing/2014/main" id="{86A03FFA-D9D5-4593-9726-AD33CBB69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525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Line 112">
                <a:extLst>
                  <a:ext uri="{FF2B5EF4-FFF2-40B4-BE49-F238E27FC236}">
                    <a16:creationId xmlns:a16="http://schemas.microsoft.com/office/drawing/2014/main" id="{000408D5-91A3-42E2-A972-039ACBC1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428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Line 113">
                <a:extLst>
                  <a:ext uri="{FF2B5EF4-FFF2-40B4-BE49-F238E27FC236}">
                    <a16:creationId xmlns:a16="http://schemas.microsoft.com/office/drawing/2014/main" id="{0B8CB00B-ABFF-4D82-B874-4CD4AE4B8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330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Line 114">
                <a:extLst>
                  <a:ext uri="{FF2B5EF4-FFF2-40B4-BE49-F238E27FC236}">
                    <a16:creationId xmlns:a16="http://schemas.microsoft.com/office/drawing/2014/main" id="{4E75F801-A54F-4912-A4C9-937D54BD7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233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Line 115">
                <a:extLst>
                  <a:ext uri="{FF2B5EF4-FFF2-40B4-BE49-F238E27FC236}">
                    <a16:creationId xmlns:a16="http://schemas.microsoft.com/office/drawing/2014/main" id="{2C6AD2B7-C882-404F-81D8-291F80373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135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Line 116">
                <a:extLst>
                  <a:ext uri="{FF2B5EF4-FFF2-40B4-BE49-F238E27FC236}">
                    <a16:creationId xmlns:a16="http://schemas.microsoft.com/office/drawing/2014/main" id="{8D17B21C-9BC7-46A9-AA2C-CC3E9BD3A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037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Line 117">
                <a:extLst>
                  <a:ext uri="{FF2B5EF4-FFF2-40B4-BE49-F238E27FC236}">
                    <a16:creationId xmlns:a16="http://schemas.microsoft.com/office/drawing/2014/main" id="{F1D86A08-D6C1-4DBB-BD70-E65DD85AF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2940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Line 118">
                <a:extLst>
                  <a:ext uri="{FF2B5EF4-FFF2-40B4-BE49-F238E27FC236}">
                    <a16:creationId xmlns:a16="http://schemas.microsoft.com/office/drawing/2014/main" id="{6114B573-067C-419A-845E-349FEA0F1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2842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Line 119">
                <a:extLst>
                  <a:ext uri="{FF2B5EF4-FFF2-40B4-BE49-F238E27FC236}">
                    <a16:creationId xmlns:a16="http://schemas.microsoft.com/office/drawing/2014/main" id="{7139F9BB-23D2-4F9C-B594-9C537B419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2745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Line 120">
                <a:extLst>
                  <a:ext uri="{FF2B5EF4-FFF2-40B4-BE49-F238E27FC236}">
                    <a16:creationId xmlns:a16="http://schemas.microsoft.com/office/drawing/2014/main" id="{901FDDA8-4D58-4F92-814D-BEDDB82E6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2647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Line 121">
                <a:extLst>
                  <a:ext uri="{FF2B5EF4-FFF2-40B4-BE49-F238E27FC236}">
                    <a16:creationId xmlns:a16="http://schemas.microsoft.com/office/drawing/2014/main" id="{5B054521-9A00-4B61-A22D-40A1BAAB4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2550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Line 122">
                <a:extLst>
                  <a:ext uri="{FF2B5EF4-FFF2-40B4-BE49-F238E27FC236}">
                    <a16:creationId xmlns:a16="http://schemas.microsoft.com/office/drawing/2014/main" id="{5CC11B9E-B16C-41B5-913E-6AD38E146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Line 123">
                <a:extLst>
                  <a:ext uri="{FF2B5EF4-FFF2-40B4-BE49-F238E27FC236}">
                    <a16:creationId xmlns:a16="http://schemas.microsoft.com/office/drawing/2014/main" id="{1002E925-F2DD-4845-B259-E1C9CFD97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Line 124">
                <a:extLst>
                  <a:ext uri="{FF2B5EF4-FFF2-40B4-BE49-F238E27FC236}">
                    <a16:creationId xmlns:a16="http://schemas.microsoft.com/office/drawing/2014/main" id="{5F03455D-BC69-4A68-A039-D6EF44F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1" y="3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Line 125">
                <a:extLst>
                  <a:ext uri="{FF2B5EF4-FFF2-40B4-BE49-F238E27FC236}">
                    <a16:creationId xmlns:a16="http://schemas.microsoft.com/office/drawing/2014/main" id="{23FA6DF2-BB48-4F0D-9CAB-7C67B902C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Line 126">
                <a:extLst>
                  <a:ext uri="{FF2B5EF4-FFF2-40B4-BE49-F238E27FC236}">
                    <a16:creationId xmlns:a16="http://schemas.microsoft.com/office/drawing/2014/main" id="{B6EE4DBB-626B-45C9-BFF2-6263FF08F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Line 127">
                <a:extLst>
                  <a:ext uri="{FF2B5EF4-FFF2-40B4-BE49-F238E27FC236}">
                    <a16:creationId xmlns:a16="http://schemas.microsoft.com/office/drawing/2014/main" id="{00A4E9AF-4860-4692-AED4-12643A2DE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Line 128">
                <a:extLst>
                  <a:ext uri="{FF2B5EF4-FFF2-40B4-BE49-F238E27FC236}">
                    <a16:creationId xmlns:a16="http://schemas.microsoft.com/office/drawing/2014/main" id="{6D2500C7-330D-499C-A4BD-7FDA6E379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Line 129">
                <a:extLst>
                  <a:ext uri="{FF2B5EF4-FFF2-40B4-BE49-F238E27FC236}">
                    <a16:creationId xmlns:a16="http://schemas.microsoft.com/office/drawing/2014/main" id="{F9835FCA-9247-486A-B8E0-C7D47C928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0" y="3525"/>
                <a:ext cx="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Line 130">
                <a:extLst>
                  <a:ext uri="{FF2B5EF4-FFF2-40B4-BE49-F238E27FC236}">
                    <a16:creationId xmlns:a16="http://schemas.microsoft.com/office/drawing/2014/main" id="{E4E7CBBB-1791-4FC2-9B10-8759ACB9C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Line 131">
                <a:extLst>
                  <a:ext uri="{FF2B5EF4-FFF2-40B4-BE49-F238E27FC236}">
                    <a16:creationId xmlns:a16="http://schemas.microsoft.com/office/drawing/2014/main" id="{F9736442-D547-4E66-9498-36D7B2752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Line 132">
                <a:extLst>
                  <a:ext uri="{FF2B5EF4-FFF2-40B4-BE49-F238E27FC236}">
                    <a16:creationId xmlns:a16="http://schemas.microsoft.com/office/drawing/2014/main" id="{4D5BD8BD-DED9-4763-A076-0C028BB48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Line 133">
                <a:extLst>
                  <a:ext uri="{FF2B5EF4-FFF2-40B4-BE49-F238E27FC236}">
                    <a16:creationId xmlns:a16="http://schemas.microsoft.com/office/drawing/2014/main" id="{30FCE21B-A9FF-487B-B443-8941B1812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Freeform 134">
                <a:extLst>
                  <a:ext uri="{FF2B5EF4-FFF2-40B4-BE49-F238E27FC236}">
                    <a16:creationId xmlns:a16="http://schemas.microsoft.com/office/drawing/2014/main" id="{7F962190-2BFD-4531-9864-E1F7140A3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3107"/>
                <a:ext cx="58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Freeform 135">
                <a:extLst>
                  <a:ext uri="{FF2B5EF4-FFF2-40B4-BE49-F238E27FC236}">
                    <a16:creationId xmlns:a16="http://schemas.microsoft.com/office/drawing/2014/main" id="{79FD4C43-16F4-4D23-B06F-A91E80947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911"/>
                <a:ext cx="58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Freeform 136">
                <a:extLst>
                  <a:ext uri="{FF2B5EF4-FFF2-40B4-BE49-F238E27FC236}">
                    <a16:creationId xmlns:a16="http://schemas.microsoft.com/office/drawing/2014/main" id="{7FA556AA-E7E0-413C-A099-C9CE252E9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204"/>
                <a:ext cx="64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Freeform 137">
                <a:extLst>
                  <a:ext uri="{FF2B5EF4-FFF2-40B4-BE49-F238E27FC236}">
                    <a16:creationId xmlns:a16="http://schemas.microsoft.com/office/drawing/2014/main" id="{EF310446-5F0B-4A88-B292-13F90A8A2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Freeform 138">
                <a:extLst>
                  <a:ext uri="{FF2B5EF4-FFF2-40B4-BE49-F238E27FC236}">
                    <a16:creationId xmlns:a16="http://schemas.microsoft.com/office/drawing/2014/main" id="{7523D700-85F4-498F-BC3D-672BA89E3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716"/>
                <a:ext cx="58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Freeform 139">
                <a:extLst>
                  <a:ext uri="{FF2B5EF4-FFF2-40B4-BE49-F238E27FC236}">
                    <a16:creationId xmlns:a16="http://schemas.microsoft.com/office/drawing/2014/main" id="{5594EAF6-672D-4800-BA34-5D77365F0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009"/>
                <a:ext cx="58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Freeform 140">
                <a:extLst>
                  <a:ext uri="{FF2B5EF4-FFF2-40B4-BE49-F238E27FC236}">
                    <a16:creationId xmlns:a16="http://schemas.microsoft.com/office/drawing/2014/main" id="{6623E519-2702-4566-A318-1ACA21EF4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Freeform 141">
                <a:extLst>
                  <a:ext uri="{FF2B5EF4-FFF2-40B4-BE49-F238E27FC236}">
                    <a16:creationId xmlns:a16="http://schemas.microsoft.com/office/drawing/2014/main" id="{C6F1F522-38AF-4842-8FC0-C6083C7E6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399"/>
                <a:ext cx="61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Freeform 142">
                <a:extLst>
                  <a:ext uri="{FF2B5EF4-FFF2-40B4-BE49-F238E27FC236}">
                    <a16:creationId xmlns:a16="http://schemas.microsoft.com/office/drawing/2014/main" id="{DEE33716-0DDD-4E46-8BDD-9A51B26BF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" y="3107"/>
                <a:ext cx="64" cy="5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7" y="28"/>
                  </a:cxn>
                  <a:cxn ang="0">
                    <a:pos x="28" y="56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143">
                <a:extLst>
                  <a:ext uri="{FF2B5EF4-FFF2-40B4-BE49-F238E27FC236}">
                    <a16:creationId xmlns:a16="http://schemas.microsoft.com/office/drawing/2014/main" id="{0E6CEB09-935A-487D-9906-5C0C4DD03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3009"/>
                <a:ext cx="61" cy="5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56" y="28"/>
                  </a:cxn>
                  <a:cxn ang="0">
                    <a:pos x="28" y="57"/>
                  </a:cxn>
                  <a:cxn ang="0">
                    <a:pos x="0" y="28"/>
                  </a:cxn>
                  <a:cxn ang="0">
                    <a:pos x="28" y="0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Rectangle 144">
                <a:extLst>
                  <a:ext uri="{FF2B5EF4-FFF2-40B4-BE49-F238E27FC236}">
                    <a16:creationId xmlns:a16="http://schemas.microsoft.com/office/drawing/2014/main" id="{3E2FB78C-BD53-4652-B237-DAD84E6A2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66" name="Rectangle 145">
                <a:extLst>
                  <a:ext uri="{FF2B5EF4-FFF2-40B4-BE49-F238E27FC236}">
                    <a16:creationId xmlns:a16="http://schemas.microsoft.com/office/drawing/2014/main" id="{6B82DCE3-3B34-4194-B033-04F780A8C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67" name="Rectangle 146">
                <a:extLst>
                  <a:ext uri="{FF2B5EF4-FFF2-40B4-BE49-F238E27FC236}">
                    <a16:creationId xmlns:a16="http://schemas.microsoft.com/office/drawing/2014/main" id="{26837DCB-B1B0-474D-B17B-8B3E46916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68" name="Rectangle 147">
                <a:extLst>
                  <a:ext uri="{FF2B5EF4-FFF2-40B4-BE49-F238E27FC236}">
                    <a16:creationId xmlns:a16="http://schemas.microsoft.com/office/drawing/2014/main" id="{13F1D5E0-5543-4308-881E-10303E4E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69" name="Rectangle 148">
                <a:extLst>
                  <a:ext uri="{FF2B5EF4-FFF2-40B4-BE49-F238E27FC236}">
                    <a16:creationId xmlns:a16="http://schemas.microsoft.com/office/drawing/2014/main" id="{16E022BB-8CE9-4C30-A39F-D143C6A81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0" name="Rectangle 149">
                <a:extLst>
                  <a:ext uri="{FF2B5EF4-FFF2-40B4-BE49-F238E27FC236}">
                    <a16:creationId xmlns:a16="http://schemas.microsoft.com/office/drawing/2014/main" id="{075BC3A2-F011-41DB-A43C-0214DDC18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1" name="Rectangle 150">
                <a:extLst>
                  <a:ext uri="{FF2B5EF4-FFF2-40B4-BE49-F238E27FC236}">
                    <a16:creationId xmlns:a16="http://schemas.microsoft.com/office/drawing/2014/main" id="{D8A91751-A1F1-4818-96A1-8AAF4EB23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2" name="Rectangle 151">
                <a:extLst>
                  <a:ext uri="{FF2B5EF4-FFF2-40B4-BE49-F238E27FC236}">
                    <a16:creationId xmlns:a16="http://schemas.microsoft.com/office/drawing/2014/main" id="{E9308006-C9EC-4458-80DA-69D4A1E99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3" name="Rectangle 152">
                <a:extLst>
                  <a:ext uri="{FF2B5EF4-FFF2-40B4-BE49-F238E27FC236}">
                    <a16:creationId xmlns:a16="http://schemas.microsoft.com/office/drawing/2014/main" id="{88629A1C-71D7-4AC6-92E9-A8853A5C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4" name="Rectangle 153">
                <a:extLst>
                  <a:ext uri="{FF2B5EF4-FFF2-40B4-BE49-F238E27FC236}">
                    <a16:creationId xmlns:a16="http://schemas.microsoft.com/office/drawing/2014/main" id="{AD03EE3D-12BA-49BC-A5D6-00A4E845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2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5" name="Rectangle 154">
                <a:extLst>
                  <a:ext uri="{FF2B5EF4-FFF2-40B4-BE49-F238E27FC236}">
                    <a16:creationId xmlns:a16="http://schemas.microsoft.com/office/drawing/2014/main" id="{3BF5E84B-F2BF-4334-BE17-3DE7FB853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57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6" name="Rectangle 155">
                <a:extLst>
                  <a:ext uri="{FF2B5EF4-FFF2-40B4-BE49-F238E27FC236}">
                    <a16:creationId xmlns:a16="http://schemas.microsoft.com/office/drawing/2014/main" id="{FFCE6C95-A1C3-4DA3-B72F-8EA7FD535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7" name="Rectangle 156">
                <a:extLst>
                  <a:ext uri="{FF2B5EF4-FFF2-40B4-BE49-F238E27FC236}">
                    <a16:creationId xmlns:a16="http://schemas.microsoft.com/office/drawing/2014/main" id="{B5B38471-990D-4B50-83C1-ED78B717F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8" name="Rectangle 157">
                <a:extLst>
                  <a:ext uri="{FF2B5EF4-FFF2-40B4-BE49-F238E27FC236}">
                    <a16:creationId xmlns:a16="http://schemas.microsoft.com/office/drawing/2014/main" id="{7D8AB174-B49B-4812-8EC6-22EFDD933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79" name="Rectangle 158">
                <a:extLst>
                  <a:ext uri="{FF2B5EF4-FFF2-40B4-BE49-F238E27FC236}">
                    <a16:creationId xmlns:a16="http://schemas.microsoft.com/office/drawing/2014/main" id="{353A1A10-B4DB-47B9-984B-E6C834861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0" name="Rectangle 159">
                <a:extLst>
                  <a:ext uri="{FF2B5EF4-FFF2-40B4-BE49-F238E27FC236}">
                    <a16:creationId xmlns:a16="http://schemas.microsoft.com/office/drawing/2014/main" id="{58EB21A7-7BD2-49A1-8076-29ADC100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1" name="Rectangle 160">
                <a:extLst>
                  <a:ext uri="{FF2B5EF4-FFF2-40B4-BE49-F238E27FC236}">
                    <a16:creationId xmlns:a16="http://schemas.microsoft.com/office/drawing/2014/main" id="{A8EDA22F-87CC-4FFA-835F-F75A230B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2" name="Rectangle 161">
                <a:extLst>
                  <a:ext uri="{FF2B5EF4-FFF2-40B4-BE49-F238E27FC236}">
                    <a16:creationId xmlns:a16="http://schemas.microsoft.com/office/drawing/2014/main" id="{04F9AC33-E51E-4CD9-B876-1F1EA3E27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3" name="Rectangle 162">
                <a:extLst>
                  <a:ext uri="{FF2B5EF4-FFF2-40B4-BE49-F238E27FC236}">
                    <a16:creationId xmlns:a16="http://schemas.microsoft.com/office/drawing/2014/main" id="{678D0D73-944E-4B15-859D-7746742D6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29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4" name="Rectangle 163">
                <a:extLst>
                  <a:ext uri="{FF2B5EF4-FFF2-40B4-BE49-F238E27FC236}">
                    <a16:creationId xmlns:a16="http://schemas.microsoft.com/office/drawing/2014/main" id="{F98D1B69-6D34-41D4-8A5A-D1F5F00F9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5" name="Rectangle 164">
                <a:extLst>
                  <a:ext uri="{FF2B5EF4-FFF2-40B4-BE49-F238E27FC236}">
                    <a16:creationId xmlns:a16="http://schemas.microsoft.com/office/drawing/2014/main" id="{F72DCEB6-7676-4636-AD81-F309805F5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28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6" name="Rectangle 165">
                <a:extLst>
                  <a:ext uri="{FF2B5EF4-FFF2-40B4-BE49-F238E27FC236}">
                    <a16:creationId xmlns:a16="http://schemas.microsoft.com/office/drawing/2014/main" id="{FCAF42A4-95A2-4B72-9B32-6C02F588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57" cy="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600" b="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87" name="Rectangle 166">
                <a:extLst>
                  <a:ext uri="{FF2B5EF4-FFF2-40B4-BE49-F238E27FC236}">
                    <a16:creationId xmlns:a16="http://schemas.microsoft.com/office/drawing/2014/main" id="{5D507AF7-7054-471D-9289-F26F13EC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Freeform 167">
                <a:extLst>
                  <a:ext uri="{FF2B5EF4-FFF2-40B4-BE49-F238E27FC236}">
                    <a16:creationId xmlns:a16="http://schemas.microsoft.com/office/drawing/2014/main" id="{64B6B4B8-38B2-4105-A780-36AC6CB82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/>
                <a:ahLst/>
                <a:cxnLst>
                  <a:cxn ang="0">
                    <a:pos x="199" y="7"/>
                  </a:cxn>
                  <a:cxn ang="0">
                    <a:pos x="110" y="96"/>
                  </a:cxn>
                  <a:cxn ang="0">
                    <a:pos x="80" y="140"/>
                  </a:cxn>
                  <a:cxn ang="0">
                    <a:pos x="65" y="162"/>
                  </a:cxn>
                  <a:cxn ang="0">
                    <a:pos x="21" y="303"/>
                  </a:cxn>
                  <a:cxn ang="0">
                    <a:pos x="65" y="703"/>
                  </a:cxn>
                  <a:cxn ang="0">
                    <a:pos x="110" y="763"/>
                  </a:cxn>
                  <a:cxn ang="0">
                    <a:pos x="332" y="896"/>
                  </a:cxn>
                  <a:cxn ang="0">
                    <a:pos x="495" y="851"/>
                  </a:cxn>
                  <a:cxn ang="0">
                    <a:pos x="636" y="711"/>
                  </a:cxn>
                  <a:cxn ang="0">
                    <a:pos x="688" y="607"/>
                  </a:cxn>
                  <a:cxn ang="0">
                    <a:pos x="702" y="563"/>
                  </a:cxn>
                  <a:cxn ang="0">
                    <a:pos x="710" y="540"/>
                  </a:cxn>
                  <a:cxn ang="0">
                    <a:pos x="680" y="296"/>
                  </a:cxn>
                  <a:cxn ang="0">
                    <a:pos x="569" y="133"/>
                  </a:cxn>
                  <a:cxn ang="0">
                    <a:pos x="510" y="88"/>
                  </a:cxn>
                  <a:cxn ang="0">
                    <a:pos x="465" y="59"/>
                  </a:cxn>
                  <a:cxn ang="0">
                    <a:pos x="295" y="0"/>
                  </a:cxn>
                  <a:cxn ang="0">
                    <a:pos x="206" y="7"/>
                  </a:cxn>
                  <a:cxn ang="0">
                    <a:pos x="184" y="14"/>
                  </a:cxn>
                  <a:cxn ang="0">
                    <a:pos x="199" y="7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reeform 168">
                <a:extLst>
                  <a:ext uri="{FF2B5EF4-FFF2-40B4-BE49-F238E27FC236}">
                    <a16:creationId xmlns:a16="http://schemas.microsoft.com/office/drawing/2014/main" id="{C689B40F-6E0E-4533-8694-FDD9CED96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/>
                <a:ahLst/>
                <a:cxnLst>
                  <a:cxn ang="0">
                    <a:pos x="510" y="44"/>
                  </a:cxn>
                  <a:cxn ang="0">
                    <a:pos x="376" y="177"/>
                  </a:cxn>
                  <a:cxn ang="0">
                    <a:pos x="236" y="296"/>
                  </a:cxn>
                  <a:cxn ang="0">
                    <a:pos x="221" y="318"/>
                  </a:cxn>
                  <a:cxn ang="0">
                    <a:pos x="199" y="333"/>
                  </a:cxn>
                  <a:cxn ang="0">
                    <a:pos x="191" y="355"/>
                  </a:cxn>
                  <a:cxn ang="0">
                    <a:pos x="169" y="385"/>
                  </a:cxn>
                  <a:cxn ang="0">
                    <a:pos x="132" y="496"/>
                  </a:cxn>
                  <a:cxn ang="0">
                    <a:pos x="110" y="518"/>
                  </a:cxn>
                  <a:cxn ang="0">
                    <a:pos x="80" y="562"/>
                  </a:cxn>
                  <a:cxn ang="0">
                    <a:pos x="43" y="629"/>
                  </a:cxn>
                  <a:cxn ang="0">
                    <a:pos x="13" y="703"/>
                  </a:cxn>
                  <a:cxn ang="0">
                    <a:pos x="36" y="844"/>
                  </a:cxn>
                  <a:cxn ang="0">
                    <a:pos x="80" y="874"/>
                  </a:cxn>
                  <a:cxn ang="0">
                    <a:pos x="124" y="888"/>
                  </a:cxn>
                  <a:cxn ang="0">
                    <a:pos x="354" y="874"/>
                  </a:cxn>
                  <a:cxn ang="0">
                    <a:pos x="517" y="822"/>
                  </a:cxn>
                  <a:cxn ang="0">
                    <a:pos x="569" y="792"/>
                  </a:cxn>
                  <a:cxn ang="0">
                    <a:pos x="673" y="651"/>
                  </a:cxn>
                  <a:cxn ang="0">
                    <a:pos x="695" y="600"/>
                  </a:cxn>
                  <a:cxn ang="0">
                    <a:pos x="747" y="533"/>
                  </a:cxn>
                  <a:cxn ang="0">
                    <a:pos x="784" y="451"/>
                  </a:cxn>
                  <a:cxn ang="0">
                    <a:pos x="798" y="385"/>
                  </a:cxn>
                  <a:cxn ang="0">
                    <a:pos x="650" y="0"/>
                  </a:cxn>
                  <a:cxn ang="0">
                    <a:pos x="532" y="22"/>
                  </a:cxn>
                  <a:cxn ang="0">
                    <a:pos x="510" y="44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AutoShape 169">
                <a:extLst>
                  <a:ext uri="{FF2B5EF4-FFF2-40B4-BE49-F238E27FC236}">
                    <a16:creationId xmlns:a16="http://schemas.microsoft.com/office/drawing/2014/main" id="{89FBD461-38E8-479A-9D75-919AD324E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1" name="AutoShape 170">
                <a:extLst>
                  <a:ext uri="{FF2B5EF4-FFF2-40B4-BE49-F238E27FC236}">
                    <a16:creationId xmlns:a16="http://schemas.microsoft.com/office/drawing/2014/main" id="{41F2A6E9-04C4-4B47-8085-0DF29C54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Line 171">
              <a:extLst>
                <a:ext uri="{FF2B5EF4-FFF2-40B4-BE49-F238E27FC236}">
                  <a16:creationId xmlns:a16="http://schemas.microsoft.com/office/drawing/2014/main" id="{305F803C-912F-4B9D-A64E-ADE39B812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2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The K-Medoids Clustering Method (K</a:t>
            </a:r>
            <a:r>
              <a:rPr lang="zh-CN" altLang="en-US" sz="2000" b="1" dirty="0"/>
              <a:t>中心聚类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Find </a:t>
            </a:r>
            <a:r>
              <a:rPr lang="en-US" altLang="zh-CN" sz="2000" b="1" i="1" dirty="0"/>
              <a:t>representative</a:t>
            </a:r>
            <a:r>
              <a:rPr lang="en-US" altLang="zh-CN" sz="2000" b="1" dirty="0"/>
              <a:t> objects, called </a:t>
            </a:r>
            <a:r>
              <a:rPr lang="en-US" altLang="zh-CN" sz="2000" b="1" u="sng" dirty="0"/>
              <a:t>medoids</a:t>
            </a:r>
            <a:r>
              <a:rPr lang="en-US" altLang="zh-CN" sz="2000" b="1" dirty="0"/>
              <a:t>, in clusters</a:t>
            </a:r>
          </a:p>
          <a:p>
            <a:pPr>
              <a:lnSpc>
                <a:spcPct val="140000"/>
              </a:lnSpc>
            </a:pPr>
            <a:r>
              <a:rPr lang="en-US" altLang="zh-CN" sz="2000" b="1" i="1" dirty="0"/>
              <a:t>PAM</a:t>
            </a:r>
            <a:r>
              <a:rPr lang="en-US" altLang="zh-CN" sz="2000" b="1" dirty="0"/>
              <a:t> (Partitioning Around Medoids, 1987)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starts from an initial set of medoids and iteratively replaces one of the medoids by one of the non-medoids if it improves the total distance of the resulting clustering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i="1" dirty="0"/>
              <a:t>PAM</a:t>
            </a:r>
            <a:r>
              <a:rPr lang="en-US" altLang="zh-CN" sz="1800" b="1" dirty="0"/>
              <a:t> works effectively for small data sets, but does not scale well for large data sets</a:t>
            </a:r>
          </a:p>
          <a:p>
            <a:pPr>
              <a:lnSpc>
                <a:spcPct val="140000"/>
              </a:lnSpc>
            </a:pPr>
            <a:r>
              <a:rPr lang="en-US" altLang="zh-CN" sz="2000" b="1" i="1" dirty="0"/>
              <a:t>CLARA</a:t>
            </a:r>
            <a:r>
              <a:rPr lang="en-US" altLang="zh-CN" sz="2000" b="1" dirty="0"/>
              <a:t> (Kaufmann &amp; </a:t>
            </a:r>
            <a:r>
              <a:rPr lang="en-US" altLang="zh-CN" sz="2000" b="1" dirty="0" err="1"/>
              <a:t>Rousseeuw</a:t>
            </a:r>
            <a:r>
              <a:rPr lang="en-US" altLang="zh-CN" sz="2000" b="1" dirty="0"/>
              <a:t>, 1990)</a:t>
            </a:r>
          </a:p>
          <a:p>
            <a:pPr>
              <a:lnSpc>
                <a:spcPct val="140000"/>
              </a:lnSpc>
            </a:pPr>
            <a:r>
              <a:rPr lang="en-US" altLang="zh-CN" sz="2000" b="1" i="1" dirty="0"/>
              <a:t>CLARANS</a:t>
            </a:r>
            <a:r>
              <a:rPr lang="en-US" altLang="zh-CN" sz="2000" b="1" dirty="0"/>
              <a:t> (Ng &amp; Han, 1994): Randomized sampling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Focusing + spatial data structure (Ester et al., 1995)</a:t>
            </a:r>
          </a:p>
        </p:txBody>
      </p:sp>
    </p:spTree>
    <p:extLst>
      <p:ext uri="{BB962C8B-B14F-4D97-AF65-F5344CB8AC3E}">
        <p14:creationId xmlns:p14="http://schemas.microsoft.com/office/powerpoint/2010/main" val="10147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Typical k-medoids algorithm (PAM)</a:t>
            </a:r>
            <a:endParaRPr lang="zh-CN" altLang="en-US" sz="2000" b="1" dirty="0"/>
          </a:p>
        </p:txBody>
      </p:sp>
      <p:grpSp>
        <p:nvGrpSpPr>
          <p:cNvPr id="6" name="Group 269">
            <a:extLst>
              <a:ext uri="{FF2B5EF4-FFF2-40B4-BE49-F238E27FC236}">
                <a16:creationId xmlns:a16="http://schemas.microsoft.com/office/drawing/2014/main" id="{3A29ABD6-4CB1-44D3-BB84-59CF17D369FC}"/>
              </a:ext>
            </a:extLst>
          </p:cNvPr>
          <p:cNvGrpSpPr>
            <a:grpSpLocks/>
          </p:cNvGrpSpPr>
          <p:nvPr/>
        </p:nvGrpSpPr>
        <p:grpSpPr bwMode="auto">
          <a:xfrm>
            <a:off x="1583531" y="1214572"/>
            <a:ext cx="9024937" cy="5275263"/>
            <a:chOff x="75" y="618"/>
            <a:chExt cx="5685" cy="3323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BDB4CEB-3CA5-4F84-988D-1241FA2F7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810"/>
              <a:ext cx="1584" cy="1488"/>
              <a:chOff x="912" y="864"/>
              <a:chExt cx="1584" cy="1488"/>
            </a:xfrm>
          </p:grpSpPr>
          <p:graphicFrame>
            <p:nvGraphicFramePr>
              <p:cNvPr id="268" name="Object 5">
                <a:extLst>
                  <a:ext uri="{FF2B5EF4-FFF2-40B4-BE49-F238E27FC236}">
                    <a16:creationId xmlns:a16="http://schemas.microsoft.com/office/drawing/2014/main" id="{1381DEF4-7B82-444B-BE54-7DE7736826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864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4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13577" name="Object 5">
                            <a:extLst>
                              <a:ext uri="{FF2B5EF4-FFF2-40B4-BE49-F238E27FC236}">
                                <a16:creationId xmlns:a16="http://schemas.microsoft.com/office/drawing/2014/main" id="{8CE9E3AB-BD03-484A-8E73-365B88EE1B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864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9" name="Line 6">
                <a:extLst>
                  <a:ext uri="{FF2B5EF4-FFF2-40B4-BE49-F238E27FC236}">
                    <a16:creationId xmlns:a16="http://schemas.microsoft.com/office/drawing/2014/main" id="{77057E81-B0E6-4AE0-BF0F-22E77DF40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2" y="1502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0" name="Oval 7">
                <a:extLst>
                  <a:ext uri="{FF2B5EF4-FFF2-40B4-BE49-F238E27FC236}">
                    <a16:creationId xmlns:a16="http://schemas.microsoft.com/office/drawing/2014/main" id="{E7559FB6-79E2-4217-963C-BD727E57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1034"/>
                <a:ext cx="513" cy="7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1" name="Oval 8">
                <a:extLst>
                  <a:ext uri="{FF2B5EF4-FFF2-40B4-BE49-F238E27FC236}">
                    <a16:creationId xmlns:a16="http://schemas.microsoft.com/office/drawing/2014/main" id="{162E9C93-7C45-4A90-8977-315A12B8C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5" y="1374"/>
                <a:ext cx="514" cy="6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8DF08238-7B1D-4A50-B4F7-1F6F57EA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618"/>
              <a:ext cx="8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Total Cost = 20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C364FEE-CA1F-40DC-9371-C5CC447A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" y="837"/>
              <a:ext cx="1509" cy="14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478084F-692C-4B5F-9CC1-15D76CB2C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953"/>
              <a:ext cx="1269" cy="11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C897671-5189-455A-9C48-F4F4ACCB3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970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2B927B9-5986-4366-8505-E1CC20CA7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854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A24DC09C-28BA-4A5C-933A-7CD1F6D43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745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A26781B-3C58-4D37-96A1-B29CDBB84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629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DCF078C-399F-4FA9-AF8B-9E299F8FC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520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7302FDFB-4B6F-40F3-AF6E-B3FD7DDD1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404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C742450-8531-47AA-827E-48888E535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295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F049F10F-046F-47F1-A75C-C243C9FA1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179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030A8E1E-0CA9-41A8-9DB4-A9B1DB812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1069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DB139B7-C2E9-4EB6-B288-948049218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953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111F9477-4E56-4256-A134-694CA2DE3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21AC1D2-3B0E-43A9-94BD-8363E01A0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EA934E2C-162C-4134-BD75-427EC07B2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624E31BF-B473-4CF4-8A11-C9E5CB794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B9E541D4-1DC2-4A5E-8C00-C99A5E2CB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CCE1E96D-D931-4B4B-B854-6A1B1CBAA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7DCDE906-10CC-428E-98FD-CE6713FE3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13C5533B-DF89-446C-AC80-0A0165A2F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26532EBA-D5FC-4B44-937B-BBE26419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FF1DCFB-8294-4E1B-AD7F-93AC4DAB2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9F33C9F2-FF06-450E-89C3-69A9FA5D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953"/>
              <a:ext cx="1269" cy="112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697B6FEF-97FC-4A53-8E86-5C525066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953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E99072C4-BF84-412C-ACE2-5B03AEF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2080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A2B55BE9-B6C9-4C8D-B194-DC630C6A4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970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4A0741CA-8044-42DD-A806-AEAAE5569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854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E0AFEE81-2D2B-4689-896F-11478820F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745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C868F2A2-E177-4A62-BD93-EE3890F5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629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823A6482-30F4-45BA-9607-112F0F278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520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E4C8AE1F-CB98-468D-A690-9C7DA8A0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404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05DF1156-69D5-44E9-AA76-2224F2FE5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295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BD38B101-A28E-4B69-9E41-7ADC70F9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179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1D28168D-43E8-443A-94AC-2870839C9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1069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3EE801A0-4CDE-4898-97E5-0796CA32E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" y="95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3609E91-CDF0-4DDD-AE06-D10DB2F3C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" y="2080"/>
              <a:ext cx="12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A9E91A1E-167C-4B09-9F68-9A9685432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7D085F3B-349F-4C52-885B-AAD23790A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6AC55673-0FE5-4D1D-974D-C31EA13E7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4C1009A4-4137-4407-84EB-8404D2B16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28FCA8E6-AFCB-4F42-969F-D9D1088AB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73D0305D-3BA7-4DE9-A06F-F5DFDF31F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1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52252A51-CB69-4693-99A1-269FF012C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4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C4C8B4E6-B26D-4E0C-A47A-4D8C56E6A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5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AF69C20D-5E25-463D-AA50-4DD1E7E27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66C780D4-0AEC-4A3C-9CEC-0FAF1D6E9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8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70D2FE61-93B2-4FCC-A38A-2E09F3753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2" y="2080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F520C05B-D48D-4741-A144-F67B4D2B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" y="1581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F127EB8E-E2F6-419A-A7FF-31425AFB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" y="1356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2E680B5C-EB5E-4C0A-B978-F07AD45FA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1697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16BCAB37-E5F4-488D-AC77-C18F80679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1247"/>
              <a:ext cx="96" cy="9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5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6FD95E02-25D9-4D8D-8497-62C694927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472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E8B313DC-39A0-488A-B894-07BF658B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" y="1807"/>
              <a:ext cx="96" cy="9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7"/>
                </a:cxn>
                <a:cxn ang="0">
                  <a:pos x="48" y="95"/>
                </a:cxn>
                <a:cxn ang="0">
                  <a:pos x="0" y="47"/>
                </a:cxn>
                <a:cxn ang="0">
                  <a:pos x="48" y="0"/>
                </a:cxn>
              </a:cxnLst>
              <a:rect l="0" t="0" r="r" b="b"/>
              <a:pathLst>
                <a:path w="96" h="95">
                  <a:moveTo>
                    <a:pt x="48" y="0"/>
                  </a:moveTo>
                  <a:lnTo>
                    <a:pt x="96" y="47"/>
                  </a:lnTo>
                  <a:lnTo>
                    <a:pt x="48" y="95"/>
                  </a:lnTo>
                  <a:lnTo>
                    <a:pt x="0" y="4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B51267A2-E4E5-469B-879D-60D13EF4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1581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25BD1E53-EC85-4FE6-A092-F44D8C84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" y="1356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65">
              <a:extLst>
                <a:ext uri="{FF2B5EF4-FFF2-40B4-BE49-F238E27FC236}">
                  <a16:creationId xmlns:a16="http://schemas.microsoft.com/office/drawing/2014/main" id="{A99761B0-8ECE-4208-94EA-F185A6B8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205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7A5DFAC-0BC9-4773-8319-80087CA9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95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1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50C7D15B-414C-466C-8A83-2F9A38918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83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2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5A9ED221-C7DE-4CAB-ABC3-14D81065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725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3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E7D002EE-9DE5-4147-916B-A508DB8C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60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4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01C5D364-A23E-423B-8472-C88EF54F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49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5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E6F2A452-C829-42B7-89E2-31BC28F8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383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6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B27AD3C6-B7CB-4EAA-B572-5ADB6782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27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7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2" name="Rectangle 73">
              <a:extLst>
                <a:ext uri="{FF2B5EF4-FFF2-40B4-BE49-F238E27FC236}">
                  <a16:creationId xmlns:a16="http://schemas.microsoft.com/office/drawing/2014/main" id="{BDFD5147-ECEC-43E9-B539-DBD55DE1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15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8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5C989341-33F2-416E-A480-35CFECAE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104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9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4" name="Rectangle 75">
              <a:extLst>
                <a:ext uri="{FF2B5EF4-FFF2-40B4-BE49-F238E27FC236}">
                  <a16:creationId xmlns:a16="http://schemas.microsoft.com/office/drawing/2014/main" id="{1B967741-82A2-4C5B-9647-8AD3E8660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3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10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6889652E-563C-4CB5-9B22-4253F9927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6" name="Rectangle 77">
              <a:extLst>
                <a:ext uri="{FF2B5EF4-FFF2-40B4-BE49-F238E27FC236}">
                  <a16:creationId xmlns:a16="http://schemas.microsoft.com/office/drawing/2014/main" id="{19645A3E-228B-4084-BBA0-3E3441D1D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1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2896C6B5-42E2-4DA7-9B8F-ECF384D8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2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8" name="Rectangle 79">
              <a:extLst>
                <a:ext uri="{FF2B5EF4-FFF2-40B4-BE49-F238E27FC236}">
                  <a16:creationId xmlns:a16="http://schemas.microsoft.com/office/drawing/2014/main" id="{2010D0C3-0D82-4941-A021-873A32D44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3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79" name="Rectangle 80">
              <a:extLst>
                <a:ext uri="{FF2B5EF4-FFF2-40B4-BE49-F238E27FC236}">
                  <a16:creationId xmlns:a16="http://schemas.microsoft.com/office/drawing/2014/main" id="{3A2F0792-AA34-4C64-B94E-F58DA5E7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4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B4A1C8E9-A047-48E2-A3BF-5812C6CF5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5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1" name="Rectangle 82">
              <a:extLst>
                <a:ext uri="{FF2B5EF4-FFF2-40B4-BE49-F238E27FC236}">
                  <a16:creationId xmlns:a16="http://schemas.microsoft.com/office/drawing/2014/main" id="{46357CA6-3261-4265-8D1A-8E07B1AA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6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2" name="Rectangle 83">
              <a:extLst>
                <a:ext uri="{FF2B5EF4-FFF2-40B4-BE49-F238E27FC236}">
                  <a16:creationId xmlns:a16="http://schemas.microsoft.com/office/drawing/2014/main" id="{A8ECBCF4-393F-4A84-BA7F-AE4522F8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7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3" name="Rectangle 84">
              <a:extLst>
                <a:ext uri="{FF2B5EF4-FFF2-40B4-BE49-F238E27FC236}">
                  <a16:creationId xmlns:a16="http://schemas.microsoft.com/office/drawing/2014/main" id="{F135851E-E74D-4929-8C15-8D8760108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8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4" name="Rectangle 85">
              <a:extLst>
                <a:ext uri="{FF2B5EF4-FFF2-40B4-BE49-F238E27FC236}">
                  <a16:creationId xmlns:a16="http://schemas.microsoft.com/office/drawing/2014/main" id="{8D4C44DD-1C55-4137-90C4-45EA10EEA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2127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9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5" name="Rectangle 86">
              <a:extLst>
                <a:ext uri="{FF2B5EF4-FFF2-40B4-BE49-F238E27FC236}">
                  <a16:creationId xmlns:a16="http://schemas.microsoft.com/office/drawing/2014/main" id="{29BA97F8-A6E9-41C9-A1C7-35789543C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127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500" b="0">
                  <a:solidFill>
                    <a:srgbClr val="000000"/>
                  </a:solidFill>
                  <a:latin typeface="Small Fonts" charset="0"/>
                  <a:ea typeface="Gulim" panose="020B0503020000020004" pitchFamily="34" charset="-127"/>
                </a:rPr>
                <a:t>10</a:t>
              </a:r>
              <a:endParaRPr lang="ko-KR" altLang="en-US" sz="2400" b="0">
                <a:ea typeface="Gulim" panose="020B0503020000020004" pitchFamily="34" charset="-127"/>
              </a:endParaRPr>
            </a:p>
          </p:txBody>
        </p:sp>
        <p:sp>
          <p:nvSpPr>
            <p:cNvPr id="86" name="Rectangle 87">
              <a:extLst>
                <a:ext uri="{FF2B5EF4-FFF2-40B4-BE49-F238E27FC236}">
                  <a16:creationId xmlns:a16="http://schemas.microsoft.com/office/drawing/2014/main" id="{DFFC58DB-D30B-4E95-8AAB-D56AF5A85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" y="837"/>
              <a:ext cx="1509" cy="142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AD1D483C-92A3-46CE-83FF-F73775321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147"/>
              <a:ext cx="96" cy="9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5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820AD237-38F3-4BDF-A619-3C85F13A1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674"/>
              <a:ext cx="96" cy="96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96" y="48"/>
                </a:cxn>
                <a:cxn ang="0">
                  <a:pos x="48" y="96"/>
                </a:cxn>
                <a:cxn ang="0">
                  <a:pos x="0" y="48"/>
                </a:cxn>
                <a:cxn ang="0">
                  <a:pos x="48" y="0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Text Box 90">
              <a:extLst>
                <a:ext uri="{FF2B5EF4-FFF2-40B4-BE49-F238E27FC236}">
                  <a16:creationId xmlns:a16="http://schemas.microsoft.com/office/drawing/2014/main" id="{4C8EEAE1-B89A-4A1C-9E2B-37D05C43F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2202"/>
              <a:ext cx="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2400" b="0">
                  <a:ea typeface="Gulim" panose="020B0503020000020004" pitchFamily="34" charset="-127"/>
                </a:rPr>
                <a:t>K=2</a:t>
              </a: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066DFAEE-98EB-4993-8803-9348611F6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Text Box 92">
              <a:extLst>
                <a:ext uri="{FF2B5EF4-FFF2-40B4-BE49-F238E27FC236}">
                  <a16:creationId xmlns:a16="http://schemas.microsoft.com/office/drawing/2014/main" id="{920F749F-DBC7-4958-8C82-B830CAA3B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42"/>
              <a:ext cx="576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Arbitrary choose k objects as initial medoids</a:t>
              </a:r>
            </a:p>
          </p:txBody>
        </p:sp>
        <p:graphicFrame>
          <p:nvGraphicFramePr>
            <p:cNvPr id="92" name="Object 93">
              <a:extLst>
                <a:ext uri="{FF2B5EF4-FFF2-40B4-BE49-F238E27FC236}">
                  <a16:creationId xmlns:a16="http://schemas.microsoft.com/office/drawing/2014/main" id="{280DA677-12F0-486B-B8FF-A87F0EAD4C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810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3401" name="Object 93">
                          <a:extLst>
                            <a:ext uri="{FF2B5EF4-FFF2-40B4-BE49-F238E27FC236}">
                              <a16:creationId xmlns:a16="http://schemas.microsoft.com/office/drawing/2014/main" id="{0F85CDCB-ABF9-49BC-96C1-025D4DEB24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810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138A4F67-727A-465F-99E7-543A4F462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1448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Line 95">
              <a:extLst>
                <a:ext uri="{FF2B5EF4-FFF2-40B4-BE49-F238E27FC236}">
                  <a16:creationId xmlns:a16="http://schemas.microsoft.com/office/drawing/2014/main" id="{F1ACF2E1-60CC-4766-BA2D-82C394E70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9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Text Box 96">
              <a:extLst>
                <a:ext uri="{FF2B5EF4-FFF2-40B4-BE49-F238E27FC236}">
                  <a16:creationId xmlns:a16="http://schemas.microsoft.com/office/drawing/2014/main" id="{2FEF29E4-9425-438D-BA04-6FA14936C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42"/>
              <a:ext cx="576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Assign each remaining object to nearest medoids</a:t>
              </a:r>
            </a:p>
          </p:txBody>
        </p:sp>
        <p:sp>
          <p:nvSpPr>
            <p:cNvPr id="96" name="Line 97">
              <a:extLst>
                <a:ext uri="{FF2B5EF4-FFF2-40B4-BE49-F238E27FC236}">
                  <a16:creationId xmlns:a16="http://schemas.microsoft.com/office/drawing/2014/main" id="{AC38B013-5A39-4FFF-A34F-971AB411E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9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 Box 98">
              <a:extLst>
                <a:ext uri="{FF2B5EF4-FFF2-40B4-BE49-F238E27FC236}">
                  <a16:creationId xmlns:a16="http://schemas.microsoft.com/office/drawing/2014/main" id="{A71F2ED7-DB5C-4683-B4D5-77185757D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298"/>
              <a:ext cx="13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Randomly select a nonmedoid object,O</a:t>
              </a:r>
              <a:r>
                <a:rPr lang="en-US" altLang="ko-KR" sz="1400" b="0" baseline="-25000">
                  <a:ea typeface="Gulim" panose="020B0503020000020004" pitchFamily="34" charset="-127"/>
                </a:rPr>
                <a:t>ramdom</a:t>
              </a: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484D0E9F-619E-443C-83A3-DD0FA1A1C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73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Text Box 100">
              <a:extLst>
                <a:ext uri="{FF2B5EF4-FFF2-40B4-BE49-F238E27FC236}">
                  <a16:creationId xmlns:a16="http://schemas.microsoft.com/office/drawing/2014/main" id="{8F8BF021-D505-4D47-A269-73E77391F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26"/>
              <a:ext cx="72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Compute total cost of swapping</a:t>
              </a:r>
            </a:p>
          </p:txBody>
        </p:sp>
        <p:grpSp>
          <p:nvGrpSpPr>
            <p:cNvPr id="100" name="Group 101">
              <a:extLst>
                <a:ext uri="{FF2B5EF4-FFF2-40B4-BE49-F238E27FC236}">
                  <a16:creationId xmlns:a16="http://schemas.microsoft.com/office/drawing/2014/main" id="{BD0D056F-EA2A-4328-BC13-D535C684A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3" y="2659"/>
              <a:ext cx="1371" cy="1282"/>
              <a:chOff x="2233" y="2905"/>
              <a:chExt cx="1371" cy="1282"/>
            </a:xfrm>
          </p:grpSpPr>
          <p:sp>
            <p:nvSpPr>
              <p:cNvPr id="187" name="Rectangle 102">
                <a:extLst>
                  <a:ext uri="{FF2B5EF4-FFF2-40B4-BE49-F238E27FC236}">
                    <a16:creationId xmlns:a16="http://schemas.microsoft.com/office/drawing/2014/main" id="{AE683BFB-6630-4F78-B2D0-558AAF076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2905"/>
                <a:ext cx="1371" cy="128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ectangle 103">
                <a:extLst>
                  <a:ext uri="{FF2B5EF4-FFF2-40B4-BE49-F238E27FC236}">
                    <a16:creationId xmlns:a16="http://schemas.microsoft.com/office/drawing/2014/main" id="{115F28EB-3680-4A09-B4A7-869CF7C11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009"/>
                <a:ext cx="1154" cy="101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9" name="Line 104">
                <a:extLst>
                  <a:ext uri="{FF2B5EF4-FFF2-40B4-BE49-F238E27FC236}">
                    <a16:creationId xmlns:a16="http://schemas.microsoft.com/office/drawing/2014/main" id="{CB633A8F-7370-4BFA-9976-8861D1964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92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0" name="Line 105">
                <a:extLst>
                  <a:ext uri="{FF2B5EF4-FFF2-40B4-BE49-F238E27FC236}">
                    <a16:creationId xmlns:a16="http://schemas.microsoft.com/office/drawing/2014/main" id="{9C242FCD-F930-4DD7-95F9-8E5FDF4B9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82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1" name="Line 106">
                <a:extLst>
                  <a:ext uri="{FF2B5EF4-FFF2-40B4-BE49-F238E27FC236}">
                    <a16:creationId xmlns:a16="http://schemas.microsoft.com/office/drawing/2014/main" id="{72995D79-BBA4-4B29-B402-9B9F79EFE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725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" name="Line 107">
                <a:extLst>
                  <a:ext uri="{FF2B5EF4-FFF2-40B4-BE49-F238E27FC236}">
                    <a16:creationId xmlns:a16="http://schemas.microsoft.com/office/drawing/2014/main" id="{FD1B4249-7693-495A-A2AE-FAFFFAF9B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620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3" name="Line 108">
                <a:extLst>
                  <a:ext uri="{FF2B5EF4-FFF2-40B4-BE49-F238E27FC236}">
                    <a16:creationId xmlns:a16="http://schemas.microsoft.com/office/drawing/2014/main" id="{15BE848F-154C-4F16-907E-EC131A948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521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4" name="Line 109">
                <a:extLst>
                  <a:ext uri="{FF2B5EF4-FFF2-40B4-BE49-F238E27FC236}">
                    <a16:creationId xmlns:a16="http://schemas.microsoft.com/office/drawing/2014/main" id="{0E3362A7-C35A-4A6A-A835-0E82F691C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416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5" name="Line 110">
                <a:extLst>
                  <a:ext uri="{FF2B5EF4-FFF2-40B4-BE49-F238E27FC236}">
                    <a16:creationId xmlns:a16="http://schemas.microsoft.com/office/drawing/2014/main" id="{6E692750-3EBC-45FC-B8DD-AB8EE0ADB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31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Line 111">
                <a:extLst>
                  <a:ext uri="{FF2B5EF4-FFF2-40B4-BE49-F238E27FC236}">
                    <a16:creationId xmlns:a16="http://schemas.microsoft.com/office/drawing/2014/main" id="{1F7C9631-577F-4A35-ABBC-5CA6AF866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21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Line 112">
                <a:extLst>
                  <a:ext uri="{FF2B5EF4-FFF2-40B4-BE49-F238E27FC236}">
                    <a16:creationId xmlns:a16="http://schemas.microsoft.com/office/drawing/2014/main" id="{A27E124F-7C0A-44F3-9BB2-8BED1F88B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114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Line 113">
                <a:extLst>
                  <a:ext uri="{FF2B5EF4-FFF2-40B4-BE49-F238E27FC236}">
                    <a16:creationId xmlns:a16="http://schemas.microsoft.com/office/drawing/2014/main" id="{EF088CEE-EC55-4ED5-B330-C4AB17A56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009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Line 114">
                <a:extLst>
                  <a:ext uri="{FF2B5EF4-FFF2-40B4-BE49-F238E27FC236}">
                    <a16:creationId xmlns:a16="http://schemas.microsoft.com/office/drawing/2014/main" id="{3676ACC4-7395-4EA6-B4EB-2F72D6A32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0" name="Line 115">
                <a:extLst>
                  <a:ext uri="{FF2B5EF4-FFF2-40B4-BE49-F238E27FC236}">
                    <a16:creationId xmlns:a16="http://schemas.microsoft.com/office/drawing/2014/main" id="{A9ED67AD-2362-4F8D-8151-0A4558FFF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1" name="Line 116">
                <a:extLst>
                  <a:ext uri="{FF2B5EF4-FFF2-40B4-BE49-F238E27FC236}">
                    <a16:creationId xmlns:a16="http://schemas.microsoft.com/office/drawing/2014/main" id="{82B73207-8A76-4BD8-8A70-3FB068FF7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" name="Line 117">
                <a:extLst>
                  <a:ext uri="{FF2B5EF4-FFF2-40B4-BE49-F238E27FC236}">
                    <a16:creationId xmlns:a16="http://schemas.microsoft.com/office/drawing/2014/main" id="{DA972316-62CD-48F0-B605-E782EDAA6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8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3" name="Line 118">
                <a:extLst>
                  <a:ext uri="{FF2B5EF4-FFF2-40B4-BE49-F238E27FC236}">
                    <a16:creationId xmlns:a16="http://schemas.microsoft.com/office/drawing/2014/main" id="{3C54DA55-00D9-4C5E-8830-38BCC1242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6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60704A8D-423B-4796-8545-89578F748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CE05910E-FD85-48DE-9203-121A94123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6" name="Line 121">
                <a:extLst>
                  <a:ext uri="{FF2B5EF4-FFF2-40B4-BE49-F238E27FC236}">
                    <a16:creationId xmlns:a16="http://schemas.microsoft.com/office/drawing/2014/main" id="{94C6E447-9DE6-4283-B37C-4FB26C742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7" name="Line 122">
                <a:extLst>
                  <a:ext uri="{FF2B5EF4-FFF2-40B4-BE49-F238E27FC236}">
                    <a16:creationId xmlns:a16="http://schemas.microsoft.com/office/drawing/2014/main" id="{3735A432-2D08-4900-90BB-46B6F2748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Line 123">
                <a:extLst>
                  <a:ext uri="{FF2B5EF4-FFF2-40B4-BE49-F238E27FC236}">
                    <a16:creationId xmlns:a16="http://schemas.microsoft.com/office/drawing/2014/main" id="{B5EFD883-B6CE-4D84-86AE-944C06776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9" name="Rectangle 124">
                <a:extLst>
                  <a:ext uri="{FF2B5EF4-FFF2-40B4-BE49-F238E27FC236}">
                    <a16:creationId xmlns:a16="http://schemas.microsoft.com/office/drawing/2014/main" id="{BB419884-2FC7-4DAB-A7E4-E83D85DCE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009"/>
                <a:ext cx="1154" cy="10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0" name="Line 125">
                <a:extLst>
                  <a:ext uri="{FF2B5EF4-FFF2-40B4-BE49-F238E27FC236}">
                    <a16:creationId xmlns:a16="http://schemas.microsoft.com/office/drawing/2014/main" id="{E226F796-B72F-4FAE-8A50-165031A26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1" name="Line 126">
                <a:extLst>
                  <a:ext uri="{FF2B5EF4-FFF2-40B4-BE49-F238E27FC236}">
                    <a16:creationId xmlns:a16="http://schemas.microsoft.com/office/drawing/2014/main" id="{BD4376DA-ACFF-49B2-83DC-AE4ADB65E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40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ine 127">
                <a:extLst>
                  <a:ext uri="{FF2B5EF4-FFF2-40B4-BE49-F238E27FC236}">
                    <a16:creationId xmlns:a16="http://schemas.microsoft.com/office/drawing/2014/main" id="{CD26D8AE-32FC-4C69-9ED3-A29D8728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9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3" name="Line 128">
                <a:extLst>
                  <a:ext uri="{FF2B5EF4-FFF2-40B4-BE49-F238E27FC236}">
                    <a16:creationId xmlns:a16="http://schemas.microsoft.com/office/drawing/2014/main" id="{041D47B4-AA99-432B-8800-0EE5696F3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82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4" name="Line 129">
                <a:extLst>
                  <a:ext uri="{FF2B5EF4-FFF2-40B4-BE49-F238E27FC236}">
                    <a16:creationId xmlns:a16="http://schemas.microsoft.com/office/drawing/2014/main" id="{EFF820B4-4345-4847-BE51-8D141FC6D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7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" name="Line 130">
                <a:extLst>
                  <a:ext uri="{FF2B5EF4-FFF2-40B4-BE49-F238E27FC236}">
                    <a16:creationId xmlns:a16="http://schemas.microsoft.com/office/drawing/2014/main" id="{71D6A6A7-019D-4DA2-AE8E-FD932B20D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62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6" name="Line 131">
                <a:extLst>
                  <a:ext uri="{FF2B5EF4-FFF2-40B4-BE49-F238E27FC236}">
                    <a16:creationId xmlns:a16="http://schemas.microsoft.com/office/drawing/2014/main" id="{3F16B736-EC17-483E-8C93-B694352A9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52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Line 132">
                <a:extLst>
                  <a:ext uri="{FF2B5EF4-FFF2-40B4-BE49-F238E27FC236}">
                    <a16:creationId xmlns:a16="http://schemas.microsoft.com/office/drawing/2014/main" id="{5B637EBC-D52F-4D2F-AE8D-A8A064E41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4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8" name="Line 133">
                <a:extLst>
                  <a:ext uri="{FF2B5EF4-FFF2-40B4-BE49-F238E27FC236}">
                    <a16:creationId xmlns:a16="http://schemas.microsoft.com/office/drawing/2014/main" id="{826AF705-A01B-4DA0-992B-568A2641C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31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9" name="Line 134">
                <a:extLst>
                  <a:ext uri="{FF2B5EF4-FFF2-40B4-BE49-F238E27FC236}">
                    <a16:creationId xmlns:a16="http://schemas.microsoft.com/office/drawing/2014/main" id="{E197A3B7-5F35-4A08-B017-CD582FBFB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0" name="Line 135">
                <a:extLst>
                  <a:ext uri="{FF2B5EF4-FFF2-40B4-BE49-F238E27FC236}">
                    <a16:creationId xmlns:a16="http://schemas.microsoft.com/office/drawing/2014/main" id="{F77C2FD2-229B-43A8-B56F-FF053744F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11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1" name="Line 136">
                <a:extLst>
                  <a:ext uri="{FF2B5EF4-FFF2-40B4-BE49-F238E27FC236}">
                    <a16:creationId xmlns:a16="http://schemas.microsoft.com/office/drawing/2014/main" id="{F8BAE2A9-1CC9-4C44-8656-0B5A1D5C7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300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2" name="Line 137">
                <a:extLst>
                  <a:ext uri="{FF2B5EF4-FFF2-40B4-BE49-F238E27FC236}">
                    <a16:creationId xmlns:a16="http://schemas.microsoft.com/office/drawing/2014/main" id="{58440019-1C79-4451-A498-F716D76F6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4027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3" name="Line 138">
                <a:extLst>
                  <a:ext uri="{FF2B5EF4-FFF2-40B4-BE49-F238E27FC236}">
                    <a16:creationId xmlns:a16="http://schemas.microsoft.com/office/drawing/2014/main" id="{B6894CBF-3078-4788-9FE3-14E0EACD3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4" name="Line 139">
                <a:extLst>
                  <a:ext uri="{FF2B5EF4-FFF2-40B4-BE49-F238E27FC236}">
                    <a16:creationId xmlns:a16="http://schemas.microsoft.com/office/drawing/2014/main" id="{9A6F3597-5136-4830-8752-DE01DDDFF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5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" name="Line 140">
                <a:extLst>
                  <a:ext uri="{FF2B5EF4-FFF2-40B4-BE49-F238E27FC236}">
                    <a16:creationId xmlns:a16="http://schemas.microsoft.com/office/drawing/2014/main" id="{092A5BBF-3583-4626-B524-543862CAB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6" name="Line 141">
                <a:extLst>
                  <a:ext uri="{FF2B5EF4-FFF2-40B4-BE49-F238E27FC236}">
                    <a16:creationId xmlns:a16="http://schemas.microsoft.com/office/drawing/2014/main" id="{D4E49744-03EB-4BE4-89F6-2A4879339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5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7" name="Line 142">
                <a:extLst>
                  <a:ext uri="{FF2B5EF4-FFF2-40B4-BE49-F238E27FC236}">
                    <a16:creationId xmlns:a16="http://schemas.microsoft.com/office/drawing/2014/main" id="{926DED51-A490-46CE-94D1-E4405578B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8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8" name="Line 143">
                <a:extLst>
                  <a:ext uri="{FF2B5EF4-FFF2-40B4-BE49-F238E27FC236}">
                    <a16:creationId xmlns:a16="http://schemas.microsoft.com/office/drawing/2014/main" id="{A17554A4-E890-43F2-B2A5-9ECBDFCE7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6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9" name="Line 144">
                <a:extLst>
                  <a:ext uri="{FF2B5EF4-FFF2-40B4-BE49-F238E27FC236}">
                    <a16:creationId xmlns:a16="http://schemas.microsoft.com/office/drawing/2014/main" id="{5408192D-38C2-40AE-9CA4-7CB542398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8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0" name="Line 145">
                <a:extLst>
                  <a:ext uri="{FF2B5EF4-FFF2-40B4-BE49-F238E27FC236}">
                    <a16:creationId xmlns:a16="http://schemas.microsoft.com/office/drawing/2014/main" id="{3FC87635-8A1F-4189-9359-98090F070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1" name="Line 146">
                <a:extLst>
                  <a:ext uri="{FF2B5EF4-FFF2-40B4-BE49-F238E27FC236}">
                    <a16:creationId xmlns:a16="http://schemas.microsoft.com/office/drawing/2014/main" id="{D8B46D5E-E744-4674-A6F5-31085F05D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2" name="Line 147">
                <a:extLst>
                  <a:ext uri="{FF2B5EF4-FFF2-40B4-BE49-F238E27FC236}">
                    <a16:creationId xmlns:a16="http://schemas.microsoft.com/office/drawing/2014/main" id="{DEB31317-FF58-47FD-A87C-99CD1A7D1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Line 148">
                <a:extLst>
                  <a:ext uri="{FF2B5EF4-FFF2-40B4-BE49-F238E27FC236}">
                    <a16:creationId xmlns:a16="http://schemas.microsoft.com/office/drawing/2014/main" id="{B4EFF266-7339-44E5-9DBD-42B8EE258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" name="Freeform 149">
                <a:extLst>
                  <a:ext uri="{FF2B5EF4-FFF2-40B4-BE49-F238E27FC236}">
                    <a16:creationId xmlns:a16="http://schemas.microsoft.com/office/drawing/2014/main" id="{9B6479DA-04C8-48D3-B29C-6FE35E2C2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577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5" name="Freeform 150">
                <a:extLst>
                  <a:ext uri="{FF2B5EF4-FFF2-40B4-BE49-F238E27FC236}">
                    <a16:creationId xmlns:a16="http://schemas.microsoft.com/office/drawing/2014/main" id="{F720A2CE-5C41-4344-8C02-44895F349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" y="3373"/>
                <a:ext cx="88" cy="87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8" y="43"/>
                  </a:cxn>
                  <a:cxn ang="0">
                    <a:pos x="44" y="87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8" h="87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6" name="Freeform 151">
                <a:extLst>
                  <a:ext uri="{FF2B5EF4-FFF2-40B4-BE49-F238E27FC236}">
                    <a16:creationId xmlns:a16="http://schemas.microsoft.com/office/drawing/2014/main" id="{2A843133-7B05-4308-8AEE-9E45451B5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3681"/>
                <a:ext cx="87" cy="87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4"/>
                  </a:cxn>
                  <a:cxn ang="0">
                    <a:pos x="44" y="87"/>
                  </a:cxn>
                  <a:cxn ang="0">
                    <a:pos x="0" y="44"/>
                  </a:cxn>
                  <a:cxn ang="0">
                    <a:pos x="44" y="0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lnTo>
                      <a:pt x="87" y="44"/>
                    </a:lnTo>
                    <a:lnTo>
                      <a:pt x="44" y="87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7" name="Freeform 152">
                <a:extLst>
                  <a:ext uri="{FF2B5EF4-FFF2-40B4-BE49-F238E27FC236}">
                    <a16:creationId xmlns:a16="http://schemas.microsoft.com/office/drawing/2014/main" id="{ABAFEE3D-AED5-41A3-9189-B079A51A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" y="3275"/>
                <a:ext cx="87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" name="Freeform 153">
                <a:extLst>
                  <a:ext uri="{FF2B5EF4-FFF2-40B4-BE49-F238E27FC236}">
                    <a16:creationId xmlns:a16="http://schemas.microsoft.com/office/drawing/2014/main" id="{27048DBE-188E-48AD-9F9A-9936FE90B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170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9" name="Freeform 154">
                <a:extLst>
                  <a:ext uri="{FF2B5EF4-FFF2-40B4-BE49-F238E27FC236}">
                    <a16:creationId xmlns:a16="http://schemas.microsoft.com/office/drawing/2014/main" id="{E64699CB-FA8A-4DC1-95C0-B75B229CC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3478"/>
                <a:ext cx="88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8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8" h="86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0" name="Freeform 155">
                <a:extLst>
                  <a:ext uri="{FF2B5EF4-FFF2-40B4-BE49-F238E27FC236}">
                    <a16:creationId xmlns:a16="http://schemas.microsoft.com/office/drawing/2014/main" id="{E7DB002C-4158-46E3-9E5C-981FB2654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3577"/>
                <a:ext cx="87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1" name="Freeform 156">
                <a:extLst>
                  <a:ext uri="{FF2B5EF4-FFF2-40B4-BE49-F238E27FC236}">
                    <a16:creationId xmlns:a16="http://schemas.microsoft.com/office/drawing/2014/main" id="{5CFBF303-AB0C-4714-84A8-26D4D1928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" y="3373"/>
                <a:ext cx="87" cy="87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7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2" name="Rectangle 157">
                <a:extLst>
                  <a:ext uri="{FF2B5EF4-FFF2-40B4-BE49-F238E27FC236}">
                    <a16:creationId xmlns:a16="http://schemas.microsoft.com/office/drawing/2014/main" id="{299C880A-5248-4D63-8B31-9050EFE9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400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3" name="Rectangle 158">
                <a:extLst>
                  <a:ext uri="{FF2B5EF4-FFF2-40B4-BE49-F238E27FC236}">
                    <a16:creationId xmlns:a16="http://schemas.microsoft.com/office/drawing/2014/main" id="{229DE168-9297-4BD7-9FFA-40A55A261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91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4" name="Rectangle 159">
                <a:extLst>
                  <a:ext uri="{FF2B5EF4-FFF2-40B4-BE49-F238E27FC236}">
                    <a16:creationId xmlns:a16="http://schemas.microsoft.com/office/drawing/2014/main" id="{1897A552-DAED-4139-ADD3-762C39110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805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5" name="Rectangle 160">
                <a:extLst>
                  <a:ext uri="{FF2B5EF4-FFF2-40B4-BE49-F238E27FC236}">
                    <a16:creationId xmlns:a16="http://schemas.microsoft.com/office/drawing/2014/main" id="{0D94E4F3-6471-46C5-9B0C-0BFCB641D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706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6" name="Rectangle 161">
                <a:extLst>
                  <a:ext uri="{FF2B5EF4-FFF2-40B4-BE49-F238E27FC236}">
                    <a16:creationId xmlns:a16="http://schemas.microsoft.com/office/drawing/2014/main" id="{5E24D607-998B-4437-B5CC-D4DBDA253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601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7" name="Rectangle 162">
                <a:extLst>
                  <a:ext uri="{FF2B5EF4-FFF2-40B4-BE49-F238E27FC236}">
                    <a16:creationId xmlns:a16="http://schemas.microsoft.com/office/drawing/2014/main" id="{6EC88D00-F95A-4DB5-BE5B-E713C5B6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50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8" name="Rectangle 163">
                <a:extLst>
                  <a:ext uri="{FF2B5EF4-FFF2-40B4-BE49-F238E27FC236}">
                    <a16:creationId xmlns:a16="http://schemas.microsoft.com/office/drawing/2014/main" id="{F44E8733-62ED-4D3F-BB45-208A0A24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39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49" name="Rectangle 164">
                <a:extLst>
                  <a:ext uri="{FF2B5EF4-FFF2-40B4-BE49-F238E27FC236}">
                    <a16:creationId xmlns:a16="http://schemas.microsoft.com/office/drawing/2014/main" id="{6F34BD75-820F-48B3-B9C5-2444BCBBB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299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0" name="Rectangle 165">
                <a:extLst>
                  <a:ext uri="{FF2B5EF4-FFF2-40B4-BE49-F238E27FC236}">
                    <a16:creationId xmlns:a16="http://schemas.microsoft.com/office/drawing/2014/main" id="{48AB1254-27C9-4C5E-80E3-0F5F0EFED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194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1" name="Rectangle 166">
                <a:extLst>
                  <a:ext uri="{FF2B5EF4-FFF2-40B4-BE49-F238E27FC236}">
                    <a16:creationId xmlns:a16="http://schemas.microsoft.com/office/drawing/2014/main" id="{160BDD71-93FB-455F-9CC6-B0110B58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096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2" name="Rectangle 167">
                <a:extLst>
                  <a:ext uri="{FF2B5EF4-FFF2-40B4-BE49-F238E27FC236}">
                    <a16:creationId xmlns:a16="http://schemas.microsoft.com/office/drawing/2014/main" id="{4C49F3D6-01FF-4545-B0D5-F2EE6A7C1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991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3" name="Rectangle 168">
                <a:extLst>
                  <a:ext uri="{FF2B5EF4-FFF2-40B4-BE49-F238E27FC236}">
                    <a16:creationId xmlns:a16="http://schemas.microsoft.com/office/drawing/2014/main" id="{806018D5-0DE6-42AF-B05C-F82E9ACDB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4" name="Rectangle 169">
                <a:extLst>
                  <a:ext uri="{FF2B5EF4-FFF2-40B4-BE49-F238E27FC236}">
                    <a16:creationId xmlns:a16="http://schemas.microsoft.com/office/drawing/2014/main" id="{7CEBC751-F586-47FD-BB8D-BC3208FEC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5" name="Rectangle 170">
                <a:extLst>
                  <a:ext uri="{FF2B5EF4-FFF2-40B4-BE49-F238E27FC236}">
                    <a16:creationId xmlns:a16="http://schemas.microsoft.com/office/drawing/2014/main" id="{1F4D29D9-F84D-4D16-B05E-8DE945188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6" name="Rectangle 171">
                <a:extLst>
                  <a:ext uri="{FF2B5EF4-FFF2-40B4-BE49-F238E27FC236}">
                    <a16:creationId xmlns:a16="http://schemas.microsoft.com/office/drawing/2014/main" id="{0B64DA6E-BC12-454E-9A23-B53D0FC2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7" name="Rectangle 172">
                <a:extLst>
                  <a:ext uri="{FF2B5EF4-FFF2-40B4-BE49-F238E27FC236}">
                    <a16:creationId xmlns:a16="http://schemas.microsoft.com/office/drawing/2014/main" id="{6AFA4994-C35F-40BE-8BCD-FDAF24926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8" name="Rectangle 173">
                <a:extLst>
                  <a:ext uri="{FF2B5EF4-FFF2-40B4-BE49-F238E27FC236}">
                    <a16:creationId xmlns:a16="http://schemas.microsoft.com/office/drawing/2014/main" id="{17AF62A7-1DA8-44BA-B128-D779B3D7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59" name="Rectangle 174">
                <a:extLst>
                  <a:ext uri="{FF2B5EF4-FFF2-40B4-BE49-F238E27FC236}">
                    <a16:creationId xmlns:a16="http://schemas.microsoft.com/office/drawing/2014/main" id="{00CF8788-315A-426A-90FB-F05151EA4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60" name="Rectangle 175">
                <a:extLst>
                  <a:ext uri="{FF2B5EF4-FFF2-40B4-BE49-F238E27FC236}">
                    <a16:creationId xmlns:a16="http://schemas.microsoft.com/office/drawing/2014/main" id="{F28C4268-3E55-4CE9-98F9-7E36D6869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61" name="Rectangle 176">
                <a:extLst>
                  <a:ext uri="{FF2B5EF4-FFF2-40B4-BE49-F238E27FC236}">
                    <a16:creationId xmlns:a16="http://schemas.microsoft.com/office/drawing/2014/main" id="{176B8429-C997-4983-8D0C-D284C11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62" name="Rectangle 177">
                <a:extLst>
                  <a:ext uri="{FF2B5EF4-FFF2-40B4-BE49-F238E27FC236}">
                    <a16:creationId xmlns:a16="http://schemas.microsoft.com/office/drawing/2014/main" id="{4ABA0CDD-4F37-45D5-89F2-3492F7552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63" name="Rectangle 178">
                <a:extLst>
                  <a:ext uri="{FF2B5EF4-FFF2-40B4-BE49-F238E27FC236}">
                    <a16:creationId xmlns:a16="http://schemas.microsoft.com/office/drawing/2014/main" id="{EAFBE350-15B6-45CA-A907-CBA74570B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4070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264" name="Rectangle 179">
                <a:extLst>
                  <a:ext uri="{FF2B5EF4-FFF2-40B4-BE49-F238E27FC236}">
                    <a16:creationId xmlns:a16="http://schemas.microsoft.com/office/drawing/2014/main" id="{1CA5809E-79DC-4817-A5A0-30A986DF2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2905"/>
                <a:ext cx="1371" cy="12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5" name="Line 180">
                <a:extLst>
                  <a:ext uri="{FF2B5EF4-FFF2-40B4-BE49-F238E27FC236}">
                    <a16:creationId xmlns:a16="http://schemas.microsoft.com/office/drawing/2014/main" id="{3945F382-73FB-42ED-907E-ED803096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1" y="3456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Freeform 181">
                <a:extLst>
                  <a:ext uri="{FF2B5EF4-FFF2-40B4-BE49-F238E27FC236}">
                    <a16:creationId xmlns:a16="http://schemas.microsoft.com/office/drawing/2014/main" id="{00971424-1D2E-4591-9D7D-AA121050E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" y="3600"/>
                <a:ext cx="87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7" name="Freeform 182">
                <a:extLst>
                  <a:ext uri="{FF2B5EF4-FFF2-40B4-BE49-F238E27FC236}">
                    <a16:creationId xmlns:a16="http://schemas.microsoft.com/office/drawing/2014/main" id="{8778B304-E3D8-421D-AF24-4853D938E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3792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Rectangle 183">
              <a:extLst>
                <a:ext uri="{FF2B5EF4-FFF2-40B4-BE49-F238E27FC236}">
                  <a16:creationId xmlns:a16="http://schemas.microsoft.com/office/drawing/2014/main" id="{83D9AC9C-BE67-48EB-B0E7-B63901F6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2"/>
              <a:ext cx="8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Total Cost = 26</a:t>
              </a:r>
            </a:p>
          </p:txBody>
        </p:sp>
        <p:sp>
          <p:nvSpPr>
            <p:cNvPr id="102" name="Line 184">
              <a:extLst>
                <a:ext uri="{FF2B5EF4-FFF2-40B4-BE49-F238E27FC236}">
                  <a16:creationId xmlns:a16="http://schemas.microsoft.com/office/drawing/2014/main" id="{9B715929-E08D-498E-A1F8-EA4A11E18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Text Box 185">
              <a:extLst>
                <a:ext uri="{FF2B5EF4-FFF2-40B4-BE49-F238E27FC236}">
                  <a16:creationId xmlns:a16="http://schemas.microsoft.com/office/drawing/2014/main" id="{0AA9D068-1755-4858-B053-C9AEBA75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22"/>
              <a:ext cx="768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Swapping O and O</a:t>
              </a:r>
              <a:r>
                <a:rPr lang="en-US" altLang="ko-KR" sz="1400" b="0" baseline="-25000">
                  <a:ea typeface="Gulim" panose="020B0503020000020004" pitchFamily="34" charset="-127"/>
                </a:rPr>
                <a:t>ramdom 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0">
                  <a:ea typeface="Gulim" panose="020B0503020000020004" pitchFamily="34" charset="-127"/>
                </a:rPr>
                <a:t>If quality is improved.</a:t>
              </a:r>
            </a:p>
          </p:txBody>
        </p:sp>
        <p:sp>
          <p:nvSpPr>
            <p:cNvPr id="104" name="Text Box 186">
              <a:extLst>
                <a:ext uri="{FF2B5EF4-FFF2-40B4-BE49-F238E27FC236}">
                  <a16:creationId xmlns:a16="http://schemas.microsoft.com/office/drawing/2014/main" id="{2CB2744C-E05B-42AF-AC86-FB26397D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2730"/>
              <a:ext cx="124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2000" dirty="0">
                  <a:ea typeface="Gulim" panose="020B0503020000020004" pitchFamily="34" charset="-127"/>
                </a:rPr>
                <a:t>Do loop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2000" dirty="0">
                  <a:ea typeface="Gulim" panose="020B0503020000020004" pitchFamily="34" charset="-127"/>
                </a:rPr>
                <a:t>Until no change</a:t>
              </a:r>
            </a:p>
          </p:txBody>
        </p:sp>
        <p:grpSp>
          <p:nvGrpSpPr>
            <p:cNvPr id="105" name="Group 187">
              <a:extLst>
                <a:ext uri="{FF2B5EF4-FFF2-40B4-BE49-F238E27FC236}">
                  <a16:creationId xmlns:a16="http://schemas.microsoft.com/office/drawing/2014/main" id="{0370D3F7-D41C-4087-B12B-4D1F01399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2659"/>
              <a:ext cx="1371" cy="1282"/>
              <a:chOff x="4297" y="2905"/>
              <a:chExt cx="1371" cy="1282"/>
            </a:xfrm>
          </p:grpSpPr>
          <p:sp>
            <p:nvSpPr>
              <p:cNvPr id="106" name="Rectangle 188">
                <a:extLst>
                  <a:ext uri="{FF2B5EF4-FFF2-40B4-BE49-F238E27FC236}">
                    <a16:creationId xmlns:a16="http://schemas.microsoft.com/office/drawing/2014/main" id="{E14AB027-7701-4C3F-B939-1E71D8A96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905"/>
                <a:ext cx="1371" cy="128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Rectangle 189">
                <a:extLst>
                  <a:ext uri="{FF2B5EF4-FFF2-40B4-BE49-F238E27FC236}">
                    <a16:creationId xmlns:a16="http://schemas.microsoft.com/office/drawing/2014/main" id="{CE719F7D-0039-44ED-9047-6D0BCE539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3009"/>
                <a:ext cx="1154" cy="101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Line 190">
                <a:extLst>
                  <a:ext uri="{FF2B5EF4-FFF2-40B4-BE49-F238E27FC236}">
                    <a16:creationId xmlns:a16="http://schemas.microsoft.com/office/drawing/2014/main" id="{19AE6644-3371-4824-8330-E2025B23D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92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Line 191">
                <a:extLst>
                  <a:ext uri="{FF2B5EF4-FFF2-40B4-BE49-F238E27FC236}">
                    <a16:creationId xmlns:a16="http://schemas.microsoft.com/office/drawing/2014/main" id="{A85C32B1-6631-4A7F-B21E-6B4FE2BB2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82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0" name="Line 192">
                <a:extLst>
                  <a:ext uri="{FF2B5EF4-FFF2-40B4-BE49-F238E27FC236}">
                    <a16:creationId xmlns:a16="http://schemas.microsoft.com/office/drawing/2014/main" id="{27958720-42C4-453E-A7C6-972638296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725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Line 193">
                <a:extLst>
                  <a:ext uri="{FF2B5EF4-FFF2-40B4-BE49-F238E27FC236}">
                    <a16:creationId xmlns:a16="http://schemas.microsoft.com/office/drawing/2014/main" id="{78DE0CD9-1A1F-4EAC-A29E-5301E7D30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620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Line 194">
                <a:extLst>
                  <a:ext uri="{FF2B5EF4-FFF2-40B4-BE49-F238E27FC236}">
                    <a16:creationId xmlns:a16="http://schemas.microsoft.com/office/drawing/2014/main" id="{E33B2AEB-D130-4E4A-ABF8-4BE14791D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521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Line 195">
                <a:extLst>
                  <a:ext uri="{FF2B5EF4-FFF2-40B4-BE49-F238E27FC236}">
                    <a16:creationId xmlns:a16="http://schemas.microsoft.com/office/drawing/2014/main" id="{4223D5BA-61BC-41CA-A833-211E453B9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416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Line 196">
                <a:extLst>
                  <a:ext uri="{FF2B5EF4-FFF2-40B4-BE49-F238E27FC236}">
                    <a16:creationId xmlns:a16="http://schemas.microsoft.com/office/drawing/2014/main" id="{C9531D8C-77F5-4DEB-8669-0E5D4934A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31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5" name="Line 197">
                <a:extLst>
                  <a:ext uri="{FF2B5EF4-FFF2-40B4-BE49-F238E27FC236}">
                    <a16:creationId xmlns:a16="http://schemas.microsoft.com/office/drawing/2014/main" id="{F76C04B4-EE8C-4DD5-96E7-34491A61D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21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198">
                <a:extLst>
                  <a:ext uri="{FF2B5EF4-FFF2-40B4-BE49-F238E27FC236}">
                    <a16:creationId xmlns:a16="http://schemas.microsoft.com/office/drawing/2014/main" id="{6AF5B4C0-B86F-4F30-9E3E-CC34EED9B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114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Line 199">
                <a:extLst>
                  <a:ext uri="{FF2B5EF4-FFF2-40B4-BE49-F238E27FC236}">
                    <a16:creationId xmlns:a16="http://schemas.microsoft.com/office/drawing/2014/main" id="{949E95ED-90A3-45CB-AEE2-D1DEA4F8F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009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" name="Line 200">
                <a:extLst>
                  <a:ext uri="{FF2B5EF4-FFF2-40B4-BE49-F238E27FC236}">
                    <a16:creationId xmlns:a16="http://schemas.microsoft.com/office/drawing/2014/main" id="{28B2ED64-3F9F-463C-BC30-E3D6362D1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Line 201">
                <a:extLst>
                  <a:ext uri="{FF2B5EF4-FFF2-40B4-BE49-F238E27FC236}">
                    <a16:creationId xmlns:a16="http://schemas.microsoft.com/office/drawing/2014/main" id="{82682E8E-E5AA-4E43-A190-23535D1CF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" name="Line 202">
                <a:extLst>
                  <a:ext uri="{FF2B5EF4-FFF2-40B4-BE49-F238E27FC236}">
                    <a16:creationId xmlns:a16="http://schemas.microsoft.com/office/drawing/2014/main" id="{CDBBB3EB-7EA0-4056-9E3A-0CD0935F1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1" name="Line 203">
                <a:extLst>
                  <a:ext uri="{FF2B5EF4-FFF2-40B4-BE49-F238E27FC236}">
                    <a16:creationId xmlns:a16="http://schemas.microsoft.com/office/drawing/2014/main" id="{1332AAC3-038B-49EA-AA8C-50E6DADA4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2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2" name="Line 204">
                <a:extLst>
                  <a:ext uri="{FF2B5EF4-FFF2-40B4-BE49-F238E27FC236}">
                    <a16:creationId xmlns:a16="http://schemas.microsoft.com/office/drawing/2014/main" id="{C7AC5BA8-2FEA-4FBC-BFF7-32ED02FEC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" name="Line 205">
                <a:extLst>
                  <a:ext uri="{FF2B5EF4-FFF2-40B4-BE49-F238E27FC236}">
                    <a16:creationId xmlns:a16="http://schemas.microsoft.com/office/drawing/2014/main" id="{E72C2082-9877-496F-B2E0-F64ADAFC8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2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Line 206">
                <a:extLst>
                  <a:ext uri="{FF2B5EF4-FFF2-40B4-BE49-F238E27FC236}">
                    <a16:creationId xmlns:a16="http://schemas.microsoft.com/office/drawing/2014/main" id="{1369CAD9-6144-4C36-A79E-2B4DB955E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Line 207">
                <a:extLst>
                  <a:ext uri="{FF2B5EF4-FFF2-40B4-BE49-F238E27FC236}">
                    <a16:creationId xmlns:a16="http://schemas.microsoft.com/office/drawing/2014/main" id="{4A69310A-DC89-46DD-8B7D-550DF3644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3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Line 208">
                <a:extLst>
                  <a:ext uri="{FF2B5EF4-FFF2-40B4-BE49-F238E27FC236}">
                    <a16:creationId xmlns:a16="http://schemas.microsoft.com/office/drawing/2014/main" id="{8EC25DB8-CCC8-4623-8C37-97CF9F901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Line 209">
                <a:extLst>
                  <a:ext uri="{FF2B5EF4-FFF2-40B4-BE49-F238E27FC236}">
                    <a16:creationId xmlns:a16="http://schemas.microsoft.com/office/drawing/2014/main" id="{310F3665-FCF0-4F9E-A348-1AF24CF5E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8" name="Rectangle 210">
                <a:extLst>
                  <a:ext uri="{FF2B5EF4-FFF2-40B4-BE49-F238E27FC236}">
                    <a16:creationId xmlns:a16="http://schemas.microsoft.com/office/drawing/2014/main" id="{1EA1A4DB-08FF-4A3A-A00E-30EC4DA2E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3009"/>
                <a:ext cx="1154" cy="10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" name="Line 211">
                <a:extLst>
                  <a:ext uri="{FF2B5EF4-FFF2-40B4-BE49-F238E27FC236}">
                    <a16:creationId xmlns:a16="http://schemas.microsoft.com/office/drawing/2014/main" id="{B485AFB4-0503-4675-A48D-0A54763EA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0" name="Line 212">
                <a:extLst>
                  <a:ext uri="{FF2B5EF4-FFF2-40B4-BE49-F238E27FC236}">
                    <a16:creationId xmlns:a16="http://schemas.microsoft.com/office/drawing/2014/main" id="{3CF598B4-9942-46B5-99C0-D1740F150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40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1" name="Line 213">
                <a:extLst>
                  <a:ext uri="{FF2B5EF4-FFF2-40B4-BE49-F238E27FC236}">
                    <a16:creationId xmlns:a16="http://schemas.microsoft.com/office/drawing/2014/main" id="{9193E20C-EEE7-4FEA-A30E-4F31EBD5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9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" name="Line 214">
                <a:extLst>
                  <a:ext uri="{FF2B5EF4-FFF2-40B4-BE49-F238E27FC236}">
                    <a16:creationId xmlns:a16="http://schemas.microsoft.com/office/drawing/2014/main" id="{D53AA4B7-02C1-4D0A-8D3D-5E822F058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82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Line 215">
                <a:extLst>
                  <a:ext uri="{FF2B5EF4-FFF2-40B4-BE49-F238E27FC236}">
                    <a16:creationId xmlns:a16="http://schemas.microsoft.com/office/drawing/2014/main" id="{D98F7F7B-2674-4E1C-80F9-844F8983E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7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Line 216">
                <a:extLst>
                  <a:ext uri="{FF2B5EF4-FFF2-40B4-BE49-F238E27FC236}">
                    <a16:creationId xmlns:a16="http://schemas.microsoft.com/office/drawing/2014/main" id="{FEC566B7-9458-44BC-9C6D-EC4D78E3D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62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5" name="Line 217">
                <a:extLst>
                  <a:ext uri="{FF2B5EF4-FFF2-40B4-BE49-F238E27FC236}">
                    <a16:creationId xmlns:a16="http://schemas.microsoft.com/office/drawing/2014/main" id="{857C1DA0-F286-4BA5-8632-3575695B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52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6" name="Line 218">
                <a:extLst>
                  <a:ext uri="{FF2B5EF4-FFF2-40B4-BE49-F238E27FC236}">
                    <a16:creationId xmlns:a16="http://schemas.microsoft.com/office/drawing/2014/main" id="{8594C922-FB1D-4598-9F08-2007CB07E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4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7" name="Line 219">
                <a:extLst>
                  <a:ext uri="{FF2B5EF4-FFF2-40B4-BE49-F238E27FC236}">
                    <a16:creationId xmlns:a16="http://schemas.microsoft.com/office/drawing/2014/main" id="{2F0F0F62-A105-4666-B8D7-8E99F7CE2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31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8" name="Line 220">
                <a:extLst>
                  <a:ext uri="{FF2B5EF4-FFF2-40B4-BE49-F238E27FC236}">
                    <a16:creationId xmlns:a16="http://schemas.microsoft.com/office/drawing/2014/main" id="{C4B9DA26-3FF2-46A4-9612-7449C65D3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9" name="Line 221">
                <a:extLst>
                  <a:ext uri="{FF2B5EF4-FFF2-40B4-BE49-F238E27FC236}">
                    <a16:creationId xmlns:a16="http://schemas.microsoft.com/office/drawing/2014/main" id="{D53B3928-227B-4A8B-9970-F7FBECD00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11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Line 222">
                <a:extLst>
                  <a:ext uri="{FF2B5EF4-FFF2-40B4-BE49-F238E27FC236}">
                    <a16:creationId xmlns:a16="http://schemas.microsoft.com/office/drawing/2014/main" id="{D63BFA16-EC99-4545-AA40-688E99AEB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8" y="300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Line 223">
                <a:extLst>
                  <a:ext uri="{FF2B5EF4-FFF2-40B4-BE49-F238E27FC236}">
                    <a16:creationId xmlns:a16="http://schemas.microsoft.com/office/drawing/2014/main" id="{750F602C-DFFF-4E27-BC78-814730FC7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4027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Line 224">
                <a:extLst>
                  <a:ext uri="{FF2B5EF4-FFF2-40B4-BE49-F238E27FC236}">
                    <a16:creationId xmlns:a16="http://schemas.microsoft.com/office/drawing/2014/main" id="{6E594CA4-906D-48E7-A139-B00AEE7F2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Line 225">
                <a:extLst>
                  <a:ext uri="{FF2B5EF4-FFF2-40B4-BE49-F238E27FC236}">
                    <a16:creationId xmlns:a16="http://schemas.microsoft.com/office/drawing/2014/main" id="{79905CA1-2B29-414E-A5D7-64A142D79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Line 226">
                <a:extLst>
                  <a:ext uri="{FF2B5EF4-FFF2-40B4-BE49-F238E27FC236}">
                    <a16:creationId xmlns:a16="http://schemas.microsoft.com/office/drawing/2014/main" id="{B57DB4EB-35FF-4095-8713-5515A2A2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5" name="Line 227">
                <a:extLst>
                  <a:ext uri="{FF2B5EF4-FFF2-40B4-BE49-F238E27FC236}">
                    <a16:creationId xmlns:a16="http://schemas.microsoft.com/office/drawing/2014/main" id="{8FEFD71E-F7E3-4D4A-88B0-D81B73FE1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Line 228">
                <a:extLst>
                  <a:ext uri="{FF2B5EF4-FFF2-40B4-BE49-F238E27FC236}">
                    <a16:creationId xmlns:a16="http://schemas.microsoft.com/office/drawing/2014/main" id="{2565FF47-072D-4B51-A972-1D685A86B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2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Line 229">
                <a:extLst>
                  <a:ext uri="{FF2B5EF4-FFF2-40B4-BE49-F238E27FC236}">
                    <a16:creationId xmlns:a16="http://schemas.microsoft.com/office/drawing/2014/main" id="{5C38BBDF-05B2-4077-8949-1C83D763E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8" name="Line 230">
                <a:extLst>
                  <a:ext uri="{FF2B5EF4-FFF2-40B4-BE49-F238E27FC236}">
                    <a16:creationId xmlns:a16="http://schemas.microsoft.com/office/drawing/2014/main" id="{2CB28D4D-033C-4414-8FE4-EBD20155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2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9" name="Line 231">
                <a:extLst>
                  <a:ext uri="{FF2B5EF4-FFF2-40B4-BE49-F238E27FC236}">
                    <a16:creationId xmlns:a16="http://schemas.microsoft.com/office/drawing/2014/main" id="{69051706-E9C7-4774-AE0A-19F260567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5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Line 232">
                <a:extLst>
                  <a:ext uri="{FF2B5EF4-FFF2-40B4-BE49-F238E27FC236}">
                    <a16:creationId xmlns:a16="http://schemas.microsoft.com/office/drawing/2014/main" id="{064E8DAB-8A33-4E2D-ABD1-823C1C457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63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" name="Line 233">
                <a:extLst>
                  <a:ext uri="{FF2B5EF4-FFF2-40B4-BE49-F238E27FC236}">
                    <a16:creationId xmlns:a16="http://schemas.microsoft.com/office/drawing/2014/main" id="{EC7AEE69-63A4-4295-96B8-7B01506CC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65E42E8-E6D2-43DD-A319-C1A6DED09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94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" name="Freeform 235">
                <a:extLst>
                  <a:ext uri="{FF2B5EF4-FFF2-40B4-BE49-F238E27FC236}">
                    <a16:creationId xmlns:a16="http://schemas.microsoft.com/office/drawing/2014/main" id="{8CB8255E-DCFE-446D-81CB-286B2186C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577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" name="Freeform 236">
                <a:extLst>
                  <a:ext uri="{FF2B5EF4-FFF2-40B4-BE49-F238E27FC236}">
                    <a16:creationId xmlns:a16="http://schemas.microsoft.com/office/drawing/2014/main" id="{0ED02830-8F11-4E7B-8C6A-2961C2BF6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7" y="3373"/>
                <a:ext cx="88" cy="87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8" y="43"/>
                  </a:cxn>
                  <a:cxn ang="0">
                    <a:pos x="44" y="87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8" h="87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" name="Freeform 237">
                <a:extLst>
                  <a:ext uri="{FF2B5EF4-FFF2-40B4-BE49-F238E27FC236}">
                    <a16:creationId xmlns:a16="http://schemas.microsoft.com/office/drawing/2014/main" id="{6AC4EC70-B784-457E-99BA-2B7E54086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3681"/>
                <a:ext cx="87" cy="87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4"/>
                  </a:cxn>
                  <a:cxn ang="0">
                    <a:pos x="44" y="87"/>
                  </a:cxn>
                  <a:cxn ang="0">
                    <a:pos x="0" y="44"/>
                  </a:cxn>
                  <a:cxn ang="0">
                    <a:pos x="44" y="0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lnTo>
                      <a:pt x="87" y="44"/>
                    </a:lnTo>
                    <a:lnTo>
                      <a:pt x="44" y="87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6" name="Freeform 238">
                <a:extLst>
                  <a:ext uri="{FF2B5EF4-FFF2-40B4-BE49-F238E27FC236}">
                    <a16:creationId xmlns:a16="http://schemas.microsoft.com/office/drawing/2014/main" id="{B0B92CB7-BE73-4E06-BC19-A340AEA8F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8" y="3275"/>
                <a:ext cx="87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7" name="Freeform 239">
                <a:extLst>
                  <a:ext uri="{FF2B5EF4-FFF2-40B4-BE49-F238E27FC236}">
                    <a16:creationId xmlns:a16="http://schemas.microsoft.com/office/drawing/2014/main" id="{73DA1788-49A5-4A0A-96B1-401C9FEA9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170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" name="Freeform 240">
                <a:extLst>
                  <a:ext uri="{FF2B5EF4-FFF2-40B4-BE49-F238E27FC236}">
                    <a16:creationId xmlns:a16="http://schemas.microsoft.com/office/drawing/2014/main" id="{62690C51-D232-4729-8D4E-6EEDD4176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3478"/>
                <a:ext cx="88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8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8" h="86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" name="Freeform 241">
                <a:extLst>
                  <a:ext uri="{FF2B5EF4-FFF2-40B4-BE49-F238E27FC236}">
                    <a16:creationId xmlns:a16="http://schemas.microsoft.com/office/drawing/2014/main" id="{6784CCF4-D740-45A6-9CB7-1BCC8A5F7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3780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0" name="Freeform 242">
                <a:extLst>
                  <a:ext uri="{FF2B5EF4-FFF2-40B4-BE49-F238E27FC236}">
                    <a16:creationId xmlns:a16="http://schemas.microsoft.com/office/drawing/2014/main" id="{62896D4F-ADA9-4F34-8DCB-1939D389E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3577"/>
                <a:ext cx="87" cy="8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6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Freeform 243">
                <a:extLst>
                  <a:ext uri="{FF2B5EF4-FFF2-40B4-BE49-F238E27FC236}">
                    <a16:creationId xmlns:a16="http://schemas.microsoft.com/office/drawing/2014/main" id="{6BF3DF7D-7FC6-43D0-A153-E24E4EBF1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3373"/>
                <a:ext cx="87" cy="87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7" y="43"/>
                  </a:cxn>
                  <a:cxn ang="0">
                    <a:pos x="44" y="87"/>
                  </a:cxn>
                  <a:cxn ang="0">
                    <a:pos x="0" y="43"/>
                  </a:cxn>
                  <a:cxn ang="0">
                    <a:pos x="44" y="0"/>
                  </a:cxn>
                </a:cxnLst>
                <a:rect l="0" t="0" r="r" b="b"/>
                <a:pathLst>
                  <a:path w="87" h="87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Rectangle 244">
                <a:extLst>
                  <a:ext uri="{FF2B5EF4-FFF2-40B4-BE49-F238E27FC236}">
                    <a16:creationId xmlns:a16="http://schemas.microsoft.com/office/drawing/2014/main" id="{96686363-7B06-4028-8E41-62693F4B5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400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3" name="Rectangle 245">
                <a:extLst>
                  <a:ext uri="{FF2B5EF4-FFF2-40B4-BE49-F238E27FC236}">
                    <a16:creationId xmlns:a16="http://schemas.microsoft.com/office/drawing/2014/main" id="{E66352A6-CC90-48C2-9A9B-5BEC048E0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91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4" name="Rectangle 246">
                <a:extLst>
                  <a:ext uri="{FF2B5EF4-FFF2-40B4-BE49-F238E27FC236}">
                    <a16:creationId xmlns:a16="http://schemas.microsoft.com/office/drawing/2014/main" id="{9D91C19F-C164-4E9B-BBE2-87245956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805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5" name="Rectangle 247">
                <a:extLst>
                  <a:ext uri="{FF2B5EF4-FFF2-40B4-BE49-F238E27FC236}">
                    <a16:creationId xmlns:a16="http://schemas.microsoft.com/office/drawing/2014/main" id="{385A8485-E905-4C0F-B698-E7CFB377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706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6" name="Rectangle 248">
                <a:extLst>
                  <a:ext uri="{FF2B5EF4-FFF2-40B4-BE49-F238E27FC236}">
                    <a16:creationId xmlns:a16="http://schemas.microsoft.com/office/drawing/2014/main" id="{2C8FB93D-965F-4EB3-A9DD-2010A52BD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601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7" name="Rectangle 249">
                <a:extLst>
                  <a:ext uri="{FF2B5EF4-FFF2-40B4-BE49-F238E27FC236}">
                    <a16:creationId xmlns:a16="http://schemas.microsoft.com/office/drawing/2014/main" id="{9BC6B34D-961E-4124-8DF0-6594198F6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503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8" name="Rectangle 250">
                <a:extLst>
                  <a:ext uri="{FF2B5EF4-FFF2-40B4-BE49-F238E27FC236}">
                    <a16:creationId xmlns:a16="http://schemas.microsoft.com/office/drawing/2014/main" id="{65F52C95-4BFC-42E3-85CF-B9DDA8219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39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69" name="Rectangle 251">
                <a:extLst>
                  <a:ext uri="{FF2B5EF4-FFF2-40B4-BE49-F238E27FC236}">
                    <a16:creationId xmlns:a16="http://schemas.microsoft.com/office/drawing/2014/main" id="{6D172951-49EE-419F-A7F0-6B0F3DC5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99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0" name="Rectangle 252">
                <a:extLst>
                  <a:ext uri="{FF2B5EF4-FFF2-40B4-BE49-F238E27FC236}">
                    <a16:creationId xmlns:a16="http://schemas.microsoft.com/office/drawing/2014/main" id="{26D7D4D6-337E-42C1-AFD3-F4F65C308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194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1" name="Rectangle 253">
                <a:extLst>
                  <a:ext uri="{FF2B5EF4-FFF2-40B4-BE49-F238E27FC236}">
                    <a16:creationId xmlns:a16="http://schemas.microsoft.com/office/drawing/2014/main" id="{36401FF5-AA6F-44CE-8F8A-3D290D80F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096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2" name="Rectangle 254">
                <a:extLst>
                  <a:ext uri="{FF2B5EF4-FFF2-40B4-BE49-F238E27FC236}">
                    <a16:creationId xmlns:a16="http://schemas.microsoft.com/office/drawing/2014/main" id="{DC2D3390-1969-4DA7-8AC6-485056B62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991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3" name="Rectangle 255">
                <a:extLst>
                  <a:ext uri="{FF2B5EF4-FFF2-40B4-BE49-F238E27FC236}">
                    <a16:creationId xmlns:a16="http://schemas.microsoft.com/office/drawing/2014/main" id="{0295E5CB-6F70-4CC8-8B83-3E95E03AE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4" name="Rectangle 256">
                <a:extLst>
                  <a:ext uri="{FF2B5EF4-FFF2-40B4-BE49-F238E27FC236}">
                    <a16:creationId xmlns:a16="http://schemas.microsoft.com/office/drawing/2014/main" id="{71F70836-1B42-4074-8CA1-D4D1DD3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5" name="Rectangle 257">
                <a:extLst>
                  <a:ext uri="{FF2B5EF4-FFF2-40B4-BE49-F238E27FC236}">
                    <a16:creationId xmlns:a16="http://schemas.microsoft.com/office/drawing/2014/main" id="{7DA00F54-D52B-4FDF-899A-004EC690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2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6" name="Rectangle 258">
                <a:extLst>
                  <a:ext uri="{FF2B5EF4-FFF2-40B4-BE49-F238E27FC236}">
                    <a16:creationId xmlns:a16="http://schemas.microsoft.com/office/drawing/2014/main" id="{E9A6A4CF-149A-4C05-94E8-DCC7BC964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3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7" name="Rectangle 259">
                <a:extLst>
                  <a:ext uri="{FF2B5EF4-FFF2-40B4-BE49-F238E27FC236}">
                    <a16:creationId xmlns:a16="http://schemas.microsoft.com/office/drawing/2014/main" id="{9F4E6015-AA26-4389-8E35-7B0103DE8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4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8" name="Rectangle 260">
                <a:extLst>
                  <a:ext uri="{FF2B5EF4-FFF2-40B4-BE49-F238E27FC236}">
                    <a16:creationId xmlns:a16="http://schemas.microsoft.com/office/drawing/2014/main" id="{FF00D48B-9F7C-4DE5-B187-48276ABAD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5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79" name="Rectangle 261">
                <a:extLst>
                  <a:ext uri="{FF2B5EF4-FFF2-40B4-BE49-F238E27FC236}">
                    <a16:creationId xmlns:a16="http://schemas.microsoft.com/office/drawing/2014/main" id="{09002E9E-5E02-49D3-91FA-8D3CFFE55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6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0" name="Rectangle 262">
                <a:extLst>
                  <a:ext uri="{FF2B5EF4-FFF2-40B4-BE49-F238E27FC236}">
                    <a16:creationId xmlns:a16="http://schemas.microsoft.com/office/drawing/2014/main" id="{A6A73040-A66A-42BE-9BFF-281CE72AA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7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1" name="Rectangle 263">
                <a:extLst>
                  <a:ext uri="{FF2B5EF4-FFF2-40B4-BE49-F238E27FC236}">
                    <a16:creationId xmlns:a16="http://schemas.microsoft.com/office/drawing/2014/main" id="{63EA7165-EFD6-4975-B0B5-D106BDF22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7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8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2" name="Rectangle 264">
                <a:extLst>
                  <a:ext uri="{FF2B5EF4-FFF2-40B4-BE49-F238E27FC236}">
                    <a16:creationId xmlns:a16="http://schemas.microsoft.com/office/drawing/2014/main" id="{90BCA0CC-501A-410B-84D9-31F6D7AB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5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9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3" name="Rectangle 265">
                <a:extLst>
                  <a:ext uri="{FF2B5EF4-FFF2-40B4-BE49-F238E27FC236}">
                    <a16:creationId xmlns:a16="http://schemas.microsoft.com/office/drawing/2014/main" id="{823C9748-955D-4B8E-B4B4-310A916CC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" y="4070"/>
                <a:ext cx="44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ko-KR" altLang="en-US" sz="500" b="0">
                    <a:solidFill>
                      <a:srgbClr val="000000"/>
                    </a:solidFill>
                    <a:latin typeface="Small Fonts" charset="0"/>
                    <a:ea typeface="Gulim" panose="020B0503020000020004" pitchFamily="34" charset="-127"/>
                  </a:rPr>
                  <a:t>10</a:t>
                </a:r>
                <a:endParaRPr lang="ko-KR" altLang="en-US" sz="2400" b="0">
                  <a:ea typeface="Gulim" panose="020B0503020000020004" pitchFamily="34" charset="-127"/>
                </a:endParaRPr>
              </a:p>
            </p:txBody>
          </p:sp>
          <p:sp>
            <p:nvSpPr>
              <p:cNvPr id="184" name="Rectangle 266">
                <a:extLst>
                  <a:ext uri="{FF2B5EF4-FFF2-40B4-BE49-F238E27FC236}">
                    <a16:creationId xmlns:a16="http://schemas.microsoft.com/office/drawing/2014/main" id="{A259B9BD-B95B-4FB3-8E8E-0227689B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905"/>
                <a:ext cx="1371" cy="12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" name="Line 267">
                <a:extLst>
                  <a:ext uri="{FF2B5EF4-FFF2-40B4-BE49-F238E27FC236}">
                    <a16:creationId xmlns:a16="http://schemas.microsoft.com/office/drawing/2014/main" id="{1D27D8CA-A45B-4482-BA24-63126B5D9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5" y="3456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6" name="Freeform 268">
                <a:extLst>
                  <a:ext uri="{FF2B5EF4-FFF2-40B4-BE49-F238E27FC236}">
                    <a16:creationId xmlns:a16="http://schemas.microsoft.com/office/drawing/2014/main" id="{FBBCF701-7CFD-45A5-B795-20FB48A9E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" y="3600"/>
                <a:ext cx="87" cy="8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7" y="43"/>
                  </a:cxn>
                  <a:cxn ang="0">
                    <a:pos x="43" y="86"/>
                  </a:cxn>
                  <a:cxn ang="0">
                    <a:pos x="0" y="43"/>
                  </a:cxn>
                  <a:cxn ang="0">
                    <a:pos x="43" y="0"/>
                  </a:cxn>
                </a:cxnLst>
                <a:rect l="0" t="0" r="r" b="b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077997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78917</TotalTime>
  <Words>1010</Words>
  <Application>Microsoft Office PowerPoint</Application>
  <PresentationFormat>宽屏</PresentationFormat>
  <Paragraphs>269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 Unicode MS</vt:lpstr>
      <vt:lpstr>Gulim</vt:lpstr>
      <vt:lpstr>新細明體</vt:lpstr>
      <vt:lpstr>Small Fonts</vt:lpstr>
      <vt:lpstr>方正粗黑宋简体</vt:lpstr>
      <vt:lpstr>宋体</vt:lpstr>
      <vt:lpstr>Microsoft YaHei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Tsinghua</vt:lpstr>
      <vt:lpstr>Worksheet</vt:lpstr>
      <vt:lpstr>Document</vt:lpstr>
      <vt:lpstr>Cluster Analysis ——Partitioning Methods——</vt:lpstr>
      <vt:lpstr>Cluster Analysis</vt:lpstr>
      <vt:lpstr>Partitioning Algorithms: Basic Concept</vt:lpstr>
      <vt:lpstr>The K-Means Clustering Method</vt:lpstr>
      <vt:lpstr>The K-Means Clustering Method</vt:lpstr>
      <vt:lpstr>Comments on the K-Means Method</vt:lpstr>
      <vt:lpstr>The K-Medoids Clustering Method</vt:lpstr>
      <vt:lpstr>The K-Medoids Clustering Method (K中心聚类)</vt:lpstr>
      <vt:lpstr>Typical k-medoids algorithm (PAM)</vt:lpstr>
      <vt:lpstr>PAM (Partitioning Around Medoids) (1987)</vt:lpstr>
      <vt:lpstr>PAM Clustering: Total swapping cost  TCih=jCjih</vt:lpstr>
      <vt:lpstr>What is the problem with PAM?</vt:lpstr>
      <vt:lpstr>CLARA (Clustering Large Applications) (1990)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6138</cp:revision>
  <cp:lastPrinted>2019-04-19T01:46:34Z</cp:lastPrinted>
  <dcterms:created xsi:type="dcterms:W3CDTF">2013-09-16T02:46:25Z</dcterms:created>
  <dcterms:modified xsi:type="dcterms:W3CDTF">2021-04-24T06:33:35Z</dcterms:modified>
</cp:coreProperties>
</file>