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0"/>
  </p:notesMasterIdLst>
  <p:handoutMasterIdLst>
    <p:handoutMasterId r:id="rId11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804" r:id="rId9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49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Classification and Prediction</a:t>
            </a:r>
            <a:br>
              <a:rPr lang="en-US" altLang="zh-CN" b="1" dirty="0"/>
            </a:br>
            <a:r>
              <a:rPr lang="en-US" altLang="zh-CN" sz="2000" dirty="0" smtClean="0"/>
              <a:t>——Basic Concepts——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Classification and Prediction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Basic Concepts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Issues Regarding Classification and Prediction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Decision Tree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Bayesian Classification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Neural </a:t>
            </a:r>
            <a:r>
              <a:rPr lang="en-US" altLang="zh-CN" sz="2000" b="1" dirty="0" smtClean="0"/>
              <a:t>Networks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Support Vector Machine</a:t>
            </a:r>
          </a:p>
          <a:p>
            <a:r>
              <a:rPr lang="en-US" altLang="zh-CN" sz="2000" b="1" dirty="0"/>
              <a:t>K-Nearest Neighbor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Associative </a:t>
            </a:r>
            <a:r>
              <a:rPr lang="en-US" altLang="zh-CN" sz="2000" b="1" dirty="0"/>
              <a:t>classification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Classification vs. Prediction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dirty="0"/>
              <a:t>Classification:</a:t>
            </a:r>
            <a:r>
              <a:rPr lang="en-US" altLang="zh-CN" sz="1400" b="1" dirty="0"/>
              <a:t>  </a:t>
            </a:r>
          </a:p>
          <a:p>
            <a:pPr lvl="1">
              <a:lnSpc>
                <a:spcPct val="115000"/>
              </a:lnSpc>
            </a:pPr>
            <a:r>
              <a:rPr lang="en-US" altLang="zh-CN" sz="1800" b="1" dirty="0"/>
              <a:t>Predicts categorical class labels (discrete or nominal)</a:t>
            </a:r>
          </a:p>
          <a:p>
            <a:pPr lvl="1">
              <a:lnSpc>
                <a:spcPct val="115000"/>
              </a:lnSpc>
            </a:pPr>
            <a:r>
              <a:rPr lang="en-US" altLang="zh-CN" sz="1800" b="1" dirty="0"/>
              <a:t>Classifies data (constructs a model) based on the training set and the values (</a:t>
            </a:r>
            <a:r>
              <a:rPr lang="en-US" altLang="zh-CN" sz="1800" b="1" dirty="0">
                <a:solidFill>
                  <a:schemeClr val="hlink"/>
                </a:solidFill>
              </a:rPr>
              <a:t>class labels</a:t>
            </a:r>
            <a:r>
              <a:rPr lang="en-US" altLang="zh-CN" sz="1800" b="1" dirty="0"/>
              <a:t>) in a classifying attribute and uses it in classifying new data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/>
              <a:t>Prediction: </a:t>
            </a:r>
          </a:p>
          <a:p>
            <a:pPr lvl="1">
              <a:lnSpc>
                <a:spcPct val="115000"/>
              </a:lnSpc>
            </a:pPr>
            <a:r>
              <a:rPr lang="en-US" altLang="zh-CN" sz="1800" b="1" dirty="0"/>
              <a:t>models continuous-valued functions, i.e., predicts unknown or missing values 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/>
              <a:t>Typical Applications</a:t>
            </a:r>
          </a:p>
          <a:p>
            <a:pPr lvl="1">
              <a:lnSpc>
                <a:spcPct val="115000"/>
              </a:lnSpc>
            </a:pPr>
            <a:r>
              <a:rPr lang="en-US" altLang="zh-CN" sz="1600" b="1" dirty="0"/>
              <a:t>Credit approval</a:t>
            </a:r>
          </a:p>
          <a:p>
            <a:pPr lvl="1">
              <a:lnSpc>
                <a:spcPct val="115000"/>
              </a:lnSpc>
            </a:pPr>
            <a:r>
              <a:rPr lang="en-US" altLang="zh-CN" sz="1600" b="1" dirty="0"/>
              <a:t>Target marketing</a:t>
            </a:r>
          </a:p>
          <a:p>
            <a:pPr lvl="1">
              <a:lnSpc>
                <a:spcPct val="115000"/>
              </a:lnSpc>
            </a:pPr>
            <a:r>
              <a:rPr lang="en-US" altLang="zh-CN" sz="1600" b="1" dirty="0"/>
              <a:t>Medical diagnosis</a:t>
            </a:r>
          </a:p>
          <a:p>
            <a:pPr lvl="1">
              <a:lnSpc>
                <a:spcPct val="115000"/>
              </a:lnSpc>
            </a:pPr>
            <a:r>
              <a:rPr lang="en-US" altLang="zh-CN" sz="1600" b="1" dirty="0"/>
              <a:t>Fraud detection</a:t>
            </a:r>
          </a:p>
          <a:p>
            <a:pPr lvl="1">
              <a:lnSpc>
                <a:spcPct val="115000"/>
              </a:lnSpc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07178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Classification—A Two-Step Process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</a:rPr>
              <a:t>Model construction</a:t>
            </a:r>
            <a:r>
              <a:rPr lang="en-US" altLang="zh-CN" sz="2000" b="1" dirty="0"/>
              <a:t>: describing a set of predetermined classes</a:t>
            </a:r>
          </a:p>
          <a:p>
            <a:pPr lvl="1"/>
            <a:r>
              <a:rPr lang="en-US" altLang="zh-CN" sz="1800" b="1" dirty="0"/>
              <a:t>Each tuple/sample is assumed to belong to a predefined class, as determined by the </a:t>
            </a:r>
            <a:r>
              <a:rPr lang="en-US" altLang="zh-CN" sz="1800" b="1" dirty="0">
                <a:solidFill>
                  <a:schemeClr val="hlink"/>
                </a:solidFill>
              </a:rPr>
              <a:t>class label attribute</a:t>
            </a:r>
          </a:p>
          <a:p>
            <a:pPr lvl="1"/>
            <a:r>
              <a:rPr lang="en-US" altLang="zh-CN" sz="1800" b="1" dirty="0"/>
              <a:t>The set of tuples used for model construction is </a:t>
            </a:r>
            <a:r>
              <a:rPr lang="en-US" altLang="zh-CN" sz="1800" b="1" dirty="0">
                <a:solidFill>
                  <a:schemeClr val="hlink"/>
                </a:solidFill>
              </a:rPr>
              <a:t>training set</a:t>
            </a:r>
          </a:p>
          <a:p>
            <a:pPr lvl="1"/>
            <a:r>
              <a:rPr lang="en-US" altLang="zh-CN" sz="1800" b="1" dirty="0"/>
              <a:t>The model is represented as classification rules, decision trees, or mathematical formulae</a:t>
            </a:r>
          </a:p>
          <a:p>
            <a:r>
              <a:rPr lang="en-US" altLang="zh-CN" sz="2000" b="1" dirty="0">
                <a:solidFill>
                  <a:schemeClr val="hlink"/>
                </a:solidFill>
              </a:rPr>
              <a:t>Model usage</a:t>
            </a:r>
            <a:r>
              <a:rPr lang="en-US" altLang="zh-CN" sz="2000" b="1" dirty="0"/>
              <a:t>: for classifying future or unknown objects</a:t>
            </a:r>
          </a:p>
          <a:p>
            <a:pPr lvl="1"/>
            <a:r>
              <a:rPr lang="en-US" altLang="zh-CN" sz="1800" b="1" dirty="0">
                <a:solidFill>
                  <a:schemeClr val="hlink"/>
                </a:solidFill>
              </a:rPr>
              <a:t>Estimate accuracy</a:t>
            </a:r>
            <a:r>
              <a:rPr lang="en-US" altLang="zh-CN" sz="1800" b="1" dirty="0"/>
              <a:t> of the model</a:t>
            </a:r>
          </a:p>
          <a:p>
            <a:pPr lvl="2"/>
            <a:r>
              <a:rPr lang="en-US" altLang="zh-CN" sz="1600" b="1" dirty="0"/>
              <a:t>The known label of test sample is compared with the classified result from the model</a:t>
            </a:r>
          </a:p>
          <a:p>
            <a:pPr lvl="2"/>
            <a:r>
              <a:rPr lang="en-US" altLang="zh-CN" sz="1600" b="1" dirty="0"/>
              <a:t>Accuracy rate is the percentage of test set samples that are correctly classified by the model</a:t>
            </a:r>
          </a:p>
          <a:p>
            <a:pPr lvl="2"/>
            <a:r>
              <a:rPr lang="en-US" altLang="zh-CN" sz="1600" b="1" dirty="0"/>
              <a:t>Test set is independent of training set, otherwise over-fitting will occur</a:t>
            </a:r>
          </a:p>
          <a:p>
            <a:pPr lvl="1"/>
            <a:r>
              <a:rPr lang="en-US" altLang="zh-CN" sz="1800" b="1" dirty="0"/>
              <a:t>If the accuracy is acceptable, use the model to </a:t>
            </a:r>
            <a:r>
              <a:rPr lang="en-US" altLang="zh-CN" sz="1800" b="1" dirty="0">
                <a:solidFill>
                  <a:schemeClr val="hlink"/>
                </a:solidFill>
              </a:rPr>
              <a:t>classify data</a:t>
            </a:r>
            <a:r>
              <a:rPr lang="en-US" altLang="zh-CN" sz="1800" b="1" dirty="0"/>
              <a:t> tuples whose class labels are not known</a:t>
            </a:r>
          </a:p>
        </p:txBody>
      </p:sp>
    </p:spTree>
    <p:extLst>
      <p:ext uri="{BB962C8B-B14F-4D97-AF65-F5344CB8AC3E}">
        <p14:creationId xmlns:p14="http://schemas.microsoft.com/office/powerpoint/2010/main" val="364762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z="2000" b="1" dirty="0"/>
              <a:t>Classification Process (1): Model Construction</a:t>
            </a:r>
            <a:endParaRPr lang="zh-CN" altLang="en-US" sz="2000" b="1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DC5EF5D4-1D96-44FF-9BA1-1EC786ADDDB9}"/>
              </a:ext>
            </a:extLst>
          </p:cNvPr>
          <p:cNvGrpSpPr>
            <a:grpSpLocks/>
          </p:cNvGrpSpPr>
          <p:nvPr/>
        </p:nvGrpSpPr>
        <p:grpSpPr bwMode="auto">
          <a:xfrm>
            <a:off x="3311525" y="1442680"/>
            <a:ext cx="1698625" cy="1506538"/>
            <a:chOff x="1283" y="1118"/>
            <a:chExt cx="1070" cy="949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3A763FC8-FA7C-4B6F-B137-C3DBA41F45E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A1F11C6F-2824-4EF8-8616-161981139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398"/>
              <a:ext cx="93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Training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58E0BED1-CCE6-4827-84F9-16AEA89375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942464"/>
              </p:ext>
            </p:extLst>
          </p:nvPr>
        </p:nvGraphicFramePr>
        <p:xfrm>
          <a:off x="1563688" y="3493730"/>
          <a:ext cx="5437187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5437188" imgH="2495550" progId="Excel.Sheet.8">
                  <p:embed/>
                </p:oleObj>
              </mc:Choice>
              <mc:Fallback>
                <p:oleObj name="Worksheet" r:id="rId4" imgW="5437188" imgH="2495550" progId="Excel.Sheet.8">
                  <p:embed/>
                  <p:pic>
                    <p:nvPicPr>
                      <p:cNvPr id="9220" name="Object 7">
                        <a:extLst>
                          <a:ext uri="{FF2B5EF4-FFF2-40B4-BE49-F238E27FC236}">
                            <a16:creationId xmlns:a16="http://schemas.microsoft.com/office/drawing/2014/main" id="{7A13BE70-1049-4154-B4E9-A9D24EA56DE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3493730"/>
                        <a:ext cx="5437187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8">
            <a:extLst>
              <a:ext uri="{FF2B5EF4-FFF2-40B4-BE49-F238E27FC236}">
                <a16:creationId xmlns:a16="http://schemas.microsoft.com/office/drawing/2014/main" id="{75AAC520-8235-4A50-9F79-69C476FA2C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1150" y="2779355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B3946D0D-E363-4C63-8E20-A374337DD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1738" y="2779355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FB1E0BE1-B284-4C9B-9B26-C25995CA9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1290280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Classification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Algorithms</a:t>
            </a: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C5B234A4-9278-4231-8533-6D69DDB5676A}"/>
              </a:ext>
            </a:extLst>
          </p:cNvPr>
          <p:cNvSpPr>
            <a:spLocks noChangeArrowheads="1"/>
          </p:cNvSpPr>
          <p:nvPr/>
        </p:nvSpPr>
        <p:spPr bwMode="auto">
          <a:xfrm rot="20460000">
            <a:off x="5510213" y="1742718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endParaRPr lang="zh-CN" altLang="en-US" b="0">
              <a:latin typeface="Arial Narrow" panose="020B0606020202030204" pitchFamily="34" charset="0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ACC17F3C-3C7A-4EFB-A510-2F16A8535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5070118"/>
            <a:ext cx="2441575" cy="10191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IF rank = ‘professor’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OR years &gt; 6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THEN tenured = ‘yes’</a:t>
            </a:r>
            <a:r>
              <a:rPr lang="en-US" altLang="zh-CN" sz="2400" b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332CC224-31ED-4DBB-BACF-0E7D8BB9E01A}"/>
              </a:ext>
            </a:extLst>
          </p:cNvPr>
          <p:cNvGrpSpPr>
            <a:grpSpLocks/>
          </p:cNvGrpSpPr>
          <p:nvPr/>
        </p:nvGrpSpPr>
        <p:grpSpPr bwMode="auto">
          <a:xfrm>
            <a:off x="7753350" y="2884130"/>
            <a:ext cx="1889125" cy="1506538"/>
            <a:chOff x="4081" y="2026"/>
            <a:chExt cx="1190" cy="949"/>
          </a:xfrm>
        </p:grpSpPr>
        <p:pic>
          <p:nvPicPr>
            <p:cNvPr id="16" name="Picture 14">
              <a:extLst>
                <a:ext uri="{FF2B5EF4-FFF2-40B4-BE49-F238E27FC236}">
                  <a16:creationId xmlns:a16="http://schemas.microsoft.com/office/drawing/2014/main" id="{9D1FCABB-31F0-493D-A0AE-1C217BB8DF8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E82502DF-3E1C-463D-9F38-5FA23A676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Classifier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18" name="Line 16">
            <a:extLst>
              <a:ext uri="{FF2B5EF4-FFF2-40B4-BE49-F238E27FC236}">
                <a16:creationId xmlns:a16="http://schemas.microsoft.com/office/drawing/2014/main" id="{340AD67D-7ADC-4BB9-9CB9-9483E86323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1538" y="4289068"/>
            <a:ext cx="531812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4D5A1B6E-5916-4960-83F5-FBCAC1A5B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28188" y="4211280"/>
            <a:ext cx="15875" cy="887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8947D293-F635-44F3-B653-455CEF97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513" y="2244368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endParaRPr lang="zh-CN" altLang="en-US" b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Classification Process (2): Use the Model in Prediction</a:t>
            </a:r>
            <a:endParaRPr lang="zh-CN" altLang="en-US" sz="2000" b="1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E78691D-8C75-48CF-A0BC-855D43B1B8EF}"/>
              </a:ext>
            </a:extLst>
          </p:cNvPr>
          <p:cNvGrpSpPr>
            <a:grpSpLocks/>
          </p:cNvGrpSpPr>
          <p:nvPr/>
        </p:nvGrpSpPr>
        <p:grpSpPr bwMode="auto">
          <a:xfrm>
            <a:off x="5276818" y="1290280"/>
            <a:ext cx="1889125" cy="1506538"/>
            <a:chOff x="2800" y="989"/>
            <a:chExt cx="1190" cy="949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793A2422-F745-430F-9005-8299F3A1917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DC9C71B-4F01-4368-B214-8FBEC31AA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Classifier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179A9ADF-1E8F-4002-9FA2-099904CC5922}"/>
              </a:ext>
            </a:extLst>
          </p:cNvPr>
          <p:cNvGrpSpPr>
            <a:grpSpLocks/>
          </p:cNvGrpSpPr>
          <p:nvPr/>
        </p:nvGrpSpPr>
        <p:grpSpPr bwMode="auto">
          <a:xfrm>
            <a:off x="2989231" y="2455505"/>
            <a:ext cx="1698625" cy="1506538"/>
            <a:chOff x="1359" y="1723"/>
            <a:chExt cx="1070" cy="949"/>
          </a:xfrm>
        </p:grpSpPr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B5F43D71-04E8-42D4-802C-148487B3937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57908FC-E0F5-4373-9D13-7919E24DE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2003"/>
              <a:ext cx="93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Testing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7BEE11E1-B33E-4F1B-A218-DD3BB5130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830138"/>
              </p:ext>
            </p:extLst>
          </p:nvPr>
        </p:nvGraphicFramePr>
        <p:xfrm>
          <a:off x="1289018" y="4520843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5" imgW="5438775" imgH="1765300" progId="Excel.Sheet.8">
                  <p:embed/>
                </p:oleObj>
              </mc:Choice>
              <mc:Fallback>
                <p:oleObj name="Worksheet" r:id="rId5" imgW="5438775" imgH="1765300" progId="Excel.Sheet.8">
                  <p:embed/>
                  <p:pic>
                    <p:nvPicPr>
                      <p:cNvPr id="10245" name="Object 10">
                        <a:extLst>
                          <a:ext uri="{FF2B5EF4-FFF2-40B4-BE49-F238E27FC236}">
                            <a16:creationId xmlns:a16="http://schemas.microsoft.com/office/drawing/2014/main" id="{0690EA42-5E88-4B75-B0A9-D9F4DD061FE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18" y="4520843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1">
            <a:extLst>
              <a:ext uri="{FF2B5EF4-FFF2-40B4-BE49-F238E27FC236}">
                <a16:creationId xmlns:a16="http://schemas.microsoft.com/office/drawing/2014/main" id="{7578D362-E666-4E6B-BBF8-8C50C7C943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8856" y="379218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412D55AB-2EEC-4A31-807E-EA001FC96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9443" y="379218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3">
            <a:extLst>
              <a:ext uri="{FF2B5EF4-FFF2-40B4-BE49-F238E27FC236}">
                <a16:creationId xmlns:a16="http://schemas.microsoft.com/office/drawing/2014/main" id="{3A97FD87-A4A6-4EE4-9002-D87829F22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856" y="4720868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endParaRPr lang="zh-CN" altLang="en-US" b="0">
              <a:latin typeface="Arial Narrow" panose="020B0606020202030204" pitchFamily="34" charset="0"/>
            </a:endParaRP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62718D-B3E2-4B8A-8CBD-F50F1C51A445}"/>
              </a:ext>
            </a:extLst>
          </p:cNvPr>
          <p:cNvSpPr>
            <a:spLocks/>
          </p:cNvSpPr>
          <p:nvPr/>
        </p:nvSpPr>
        <p:spPr bwMode="auto">
          <a:xfrm>
            <a:off x="7354856" y="1893530"/>
            <a:ext cx="941387" cy="766763"/>
          </a:xfrm>
          <a:custGeom>
            <a:avLst/>
            <a:gdLst>
              <a:gd name="T0" fmla="*/ 0 w 593"/>
              <a:gd name="T1" fmla="*/ 2147483646 h 483"/>
              <a:gd name="T2" fmla="*/ 2147483646 w 593"/>
              <a:gd name="T3" fmla="*/ 0 h 483"/>
              <a:gd name="T4" fmla="*/ 2147483646 w 593"/>
              <a:gd name="T5" fmla="*/ 2147483646 h 483"/>
              <a:gd name="T6" fmla="*/ 2147483646 w 593"/>
              <a:gd name="T7" fmla="*/ 2147483646 h 483"/>
              <a:gd name="T8" fmla="*/ 2147483646 w 593"/>
              <a:gd name="T9" fmla="*/ 2147483646 h 483"/>
              <a:gd name="T10" fmla="*/ 2147483646 w 593"/>
              <a:gd name="T11" fmla="*/ 2147483646 h 483"/>
              <a:gd name="T12" fmla="*/ 2147483646 w 593"/>
              <a:gd name="T13" fmla="*/ 2147483646 h 483"/>
              <a:gd name="T14" fmla="*/ 2147483646 w 593"/>
              <a:gd name="T15" fmla="*/ 2147483646 h 483"/>
              <a:gd name="T16" fmla="*/ 2147483646 w 593"/>
              <a:gd name="T17" fmla="*/ 2147483646 h 483"/>
              <a:gd name="T18" fmla="*/ 2147483646 w 593"/>
              <a:gd name="T19" fmla="*/ 2147483646 h 483"/>
              <a:gd name="T20" fmla="*/ 0 w 593"/>
              <a:gd name="T21" fmla="*/ 2147483646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C5D59F8F-E06F-49C0-92A1-550DF1D056A4}"/>
              </a:ext>
            </a:extLst>
          </p:cNvPr>
          <p:cNvGrpSpPr>
            <a:grpSpLocks/>
          </p:cNvGrpSpPr>
          <p:nvPr/>
        </p:nvGrpSpPr>
        <p:grpSpPr bwMode="auto">
          <a:xfrm>
            <a:off x="7478681" y="2907943"/>
            <a:ext cx="1781175" cy="815975"/>
            <a:chOff x="4187" y="2008"/>
            <a:chExt cx="1122" cy="514"/>
          </a:xfrm>
        </p:grpSpPr>
        <p:pic>
          <p:nvPicPr>
            <p:cNvPr id="18" name="Picture 16">
              <a:extLst>
                <a:ext uri="{FF2B5EF4-FFF2-40B4-BE49-F238E27FC236}">
                  <a16:creationId xmlns:a16="http://schemas.microsoft.com/office/drawing/2014/main" id="{9CE0C8D4-B473-4262-9CDA-43467667E6D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B4DF65A6-BFE2-46F0-9BB9-44196CD70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2151"/>
              <a:ext cx="11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Unseen Data</a:t>
              </a:r>
            </a:p>
          </p:txBody>
        </p:sp>
      </p:grpSp>
      <p:sp>
        <p:nvSpPr>
          <p:cNvPr id="20" name="Rectangle 18">
            <a:extLst>
              <a:ext uri="{FF2B5EF4-FFF2-40B4-BE49-F238E27FC236}">
                <a16:creationId xmlns:a16="http://schemas.microsoft.com/office/drawing/2014/main" id="{0C90C5FA-6F7A-4365-8A60-EB88F927A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31" y="4076343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(Jeff, Professor, 4)</a:t>
            </a: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9F3C5A55-8782-4430-A089-6CC424B93B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99256" y="3623905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004ED175-C358-49D5-821D-23B99ACC4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0493" y="3623905"/>
            <a:ext cx="214313" cy="477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8241440F-2D45-472A-83F8-6DCF29C7B888}"/>
              </a:ext>
            </a:extLst>
          </p:cNvPr>
          <p:cNvSpPr>
            <a:spLocks/>
          </p:cNvSpPr>
          <p:nvPr/>
        </p:nvSpPr>
        <p:spPr bwMode="auto">
          <a:xfrm>
            <a:off x="4192556" y="1752243"/>
            <a:ext cx="901700" cy="593725"/>
          </a:xfrm>
          <a:custGeom>
            <a:avLst/>
            <a:gdLst>
              <a:gd name="T0" fmla="*/ 2147483646 w 568"/>
              <a:gd name="T1" fmla="*/ 2147483646 h 374"/>
              <a:gd name="T2" fmla="*/ 2147483646 w 568"/>
              <a:gd name="T3" fmla="*/ 2147483646 h 374"/>
              <a:gd name="T4" fmla="*/ 2147483646 w 568"/>
              <a:gd name="T5" fmla="*/ 2147483646 h 374"/>
              <a:gd name="T6" fmla="*/ 2147483646 w 568"/>
              <a:gd name="T7" fmla="*/ 2147483646 h 374"/>
              <a:gd name="T8" fmla="*/ 2147483646 w 568"/>
              <a:gd name="T9" fmla="*/ 2147483646 h 374"/>
              <a:gd name="T10" fmla="*/ 0 w 568"/>
              <a:gd name="T11" fmla="*/ 2147483646 h 374"/>
              <a:gd name="T12" fmla="*/ 2147483646 w 568"/>
              <a:gd name="T13" fmla="*/ 2147483646 h 374"/>
              <a:gd name="T14" fmla="*/ 2147483646 w 568"/>
              <a:gd name="T15" fmla="*/ 2147483646 h 374"/>
              <a:gd name="T16" fmla="*/ 2147483646 w 568"/>
              <a:gd name="T17" fmla="*/ 2147483646 h 374"/>
              <a:gd name="T18" fmla="*/ 2147483646 w 568"/>
              <a:gd name="T19" fmla="*/ 0 h 374"/>
              <a:gd name="T20" fmla="*/ 2147483646 w 568"/>
              <a:gd name="T21" fmla="*/ 2147483646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4" name="Picture 22">
            <a:extLst>
              <a:ext uri="{FF2B5EF4-FFF2-40B4-BE49-F238E27FC236}">
                <a16:creationId xmlns:a16="http://schemas.microsoft.com/office/drawing/2014/main" id="{5A17D48C-2FAF-4123-9795-32B43B54C77D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831" y="5459055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3">
            <a:extLst>
              <a:ext uri="{FF2B5EF4-FFF2-40B4-BE49-F238E27FC236}">
                <a16:creationId xmlns:a16="http://schemas.microsoft.com/office/drawing/2014/main" id="{A7FE8DE0-0014-44B3-8F28-7541E168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31" y="4679593"/>
            <a:ext cx="1525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Tenured?</a:t>
            </a:r>
          </a:p>
        </p:txBody>
      </p:sp>
    </p:spTree>
    <p:extLst>
      <p:ext uri="{BB962C8B-B14F-4D97-AF65-F5344CB8AC3E}">
        <p14:creationId xmlns:p14="http://schemas.microsoft.com/office/powerpoint/2010/main" val="312390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Supervised vs. Unsupervised Learning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Supervised learning (classification)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Supervision: The training data (observations, measurements, etc.) are accompanied by labels indicating the class of the observations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New data are classified based on the training set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Unsupervised learning (clustering)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The class labels of training data is unknown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Given a set of measurements, observations, etc. with the aim of establishing the existence of classes or clusters in the data</a:t>
            </a:r>
          </a:p>
        </p:txBody>
      </p:sp>
    </p:spTree>
    <p:extLst>
      <p:ext uri="{BB962C8B-B14F-4D97-AF65-F5344CB8AC3E}">
        <p14:creationId xmlns:p14="http://schemas.microsoft.com/office/powerpoint/2010/main" val="378021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78904</TotalTime>
  <Words>380</Words>
  <Application>Microsoft Office PowerPoint</Application>
  <PresentationFormat>宽屏</PresentationFormat>
  <Paragraphs>64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新細明體</vt:lpstr>
      <vt:lpstr>方正粗黑宋简体</vt:lpstr>
      <vt:lpstr>宋体</vt:lpstr>
      <vt:lpstr>Microsoft YaHei</vt:lpstr>
      <vt:lpstr>Arial</vt:lpstr>
      <vt:lpstr>Arial Narrow</vt:lpstr>
      <vt:lpstr>Calibri</vt:lpstr>
      <vt:lpstr>Times New Roman</vt:lpstr>
      <vt:lpstr>Wingdings</vt:lpstr>
      <vt:lpstr>Wingdings 2</vt:lpstr>
      <vt:lpstr>Tsinghua</vt:lpstr>
      <vt:lpstr>Worksheet</vt:lpstr>
      <vt:lpstr>Classification and Prediction ——Basic Concepts——</vt:lpstr>
      <vt:lpstr>Classification and Prediction</vt:lpstr>
      <vt:lpstr>Classification vs. Prediction</vt:lpstr>
      <vt:lpstr>Classification—A Two-Step Process</vt:lpstr>
      <vt:lpstr>Classification Process (1): Model Construction</vt:lpstr>
      <vt:lpstr>Classification Process (2): Use the Model in Prediction</vt:lpstr>
      <vt:lpstr>Supervised vs. Unsupervised Learning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6125</cp:revision>
  <cp:lastPrinted>2019-04-19T01:46:34Z</cp:lastPrinted>
  <dcterms:created xsi:type="dcterms:W3CDTF">2013-09-16T02:46:25Z</dcterms:created>
  <dcterms:modified xsi:type="dcterms:W3CDTF">2021-04-17T03:31:15Z</dcterms:modified>
</cp:coreProperties>
</file>