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"/>
  </p:notesMasterIdLst>
  <p:handoutMasterIdLst>
    <p:handoutMasterId r:id="rId9"/>
  </p:handoutMasterIdLst>
  <p:sldIdLst>
    <p:sldId id="920" r:id="rId2"/>
    <p:sldId id="975" r:id="rId3"/>
    <p:sldId id="976" r:id="rId4"/>
    <p:sldId id="977" r:id="rId5"/>
    <p:sldId id="978" r:id="rId6"/>
    <p:sldId id="804" r:id="rId7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920"/>
            <p14:sldId id="975"/>
            <p14:sldId id="976"/>
            <p14:sldId id="977"/>
            <p14:sldId id="978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8000"/>
    <a:srgbClr val="A30000"/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186" y="7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5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2021/3/19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r>
              <a:rPr lang="zh-CN" altLang="en-US" sz="1600" dirty="0"/>
              <a:t>徐华</a:t>
            </a:r>
            <a:endParaRPr lang="en-US" altLang="zh-CN" sz="1600" dirty="0"/>
          </a:p>
          <a:p>
            <a:r>
              <a:rPr lang="zh-CN" altLang="en-US" sz="1600" dirty="0"/>
              <a:t>清华大学 计算机系 智能技术与系统国家重点实验室</a:t>
            </a:r>
            <a:endParaRPr lang="en-US" altLang="zh-CN" sz="1600" dirty="0"/>
          </a:p>
          <a:p>
            <a:r>
              <a:rPr lang="en-US" altLang="zh-CN" sz="1600" dirty="0"/>
              <a:t>xuhua@tsinghua.edu.cn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1966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(1)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C. </a:t>
            </a:r>
            <a:r>
              <a:rPr lang="en-US" altLang="zh-CN" sz="2000" dirty="0" err="1">
                <a:ea typeface="宋体" pitchFamily="2" charset="-122"/>
              </a:rPr>
              <a:t>Apte</a:t>
            </a:r>
            <a:r>
              <a:rPr lang="en-US" altLang="zh-CN" sz="2000" dirty="0">
                <a:ea typeface="宋体" pitchFamily="2" charset="-122"/>
              </a:rPr>
              <a:t> and S. Weiss. </a:t>
            </a:r>
            <a:r>
              <a:rPr lang="en-US" altLang="zh-CN" sz="2000" b="1" dirty="0">
                <a:ea typeface="宋体" pitchFamily="2" charset="-122"/>
              </a:rPr>
              <a:t>Data mining with decision trees and decision rules</a:t>
            </a:r>
            <a:r>
              <a:rPr lang="en-US" altLang="zh-CN" sz="2000" dirty="0">
                <a:ea typeface="宋体" pitchFamily="2" charset="-122"/>
              </a:rPr>
              <a:t>. Future Generation Computer Systems, 13, 1997.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C. M. Bishop,  </a:t>
            </a:r>
            <a:r>
              <a:rPr lang="en-US" altLang="zh-CN" sz="2000" b="1" dirty="0">
                <a:ea typeface="宋体" pitchFamily="2" charset="-122"/>
              </a:rPr>
              <a:t>Neural Networks for Pattern Recognition</a:t>
            </a:r>
            <a:r>
              <a:rPr lang="en-US" altLang="zh-CN" sz="2000" dirty="0">
                <a:ea typeface="宋体" pitchFamily="2" charset="-122"/>
              </a:rPr>
              <a:t>.  Oxford University Press, 1995.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L. </a:t>
            </a:r>
            <a:r>
              <a:rPr lang="en-US" altLang="zh-CN" sz="2000" dirty="0" err="1">
                <a:ea typeface="宋体" pitchFamily="2" charset="-122"/>
              </a:rPr>
              <a:t>Breiman</a:t>
            </a:r>
            <a:r>
              <a:rPr lang="en-US" altLang="zh-CN" sz="2000" dirty="0">
                <a:ea typeface="宋体" pitchFamily="2" charset="-122"/>
              </a:rPr>
              <a:t>, J. Friedman, R. </a:t>
            </a:r>
            <a:r>
              <a:rPr lang="en-US" altLang="zh-CN" sz="2000" dirty="0" err="1">
                <a:ea typeface="宋体" pitchFamily="2" charset="-122"/>
              </a:rPr>
              <a:t>Olshen</a:t>
            </a:r>
            <a:r>
              <a:rPr lang="en-US" altLang="zh-CN" sz="2000" dirty="0">
                <a:ea typeface="宋体" pitchFamily="2" charset="-122"/>
              </a:rPr>
              <a:t>, and C. Stone. </a:t>
            </a:r>
            <a:r>
              <a:rPr lang="en-US" altLang="zh-CN" sz="2000" b="1" dirty="0">
                <a:ea typeface="宋体" pitchFamily="2" charset="-122"/>
              </a:rPr>
              <a:t>Classification and Regression Trees</a:t>
            </a:r>
            <a:r>
              <a:rPr lang="en-US" altLang="zh-CN" sz="2000" dirty="0">
                <a:ea typeface="宋体" pitchFamily="2" charset="-122"/>
              </a:rPr>
              <a:t>. Wadsworth International Group, 1984.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C. J. C. Burges. </a:t>
            </a:r>
            <a:r>
              <a:rPr lang="en-US" altLang="zh-CN" sz="2000" b="1" dirty="0">
                <a:ea typeface="宋体" pitchFamily="2" charset="-122"/>
              </a:rPr>
              <a:t>A Tutorial on Support Vector Machines for Pattern Recognition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i="1" dirty="0">
                <a:ea typeface="宋体" pitchFamily="2" charset="-122"/>
              </a:rPr>
              <a:t>Data Mining and Knowledge Discovery</a:t>
            </a:r>
            <a:r>
              <a:rPr lang="en-US" altLang="zh-CN" sz="2000" dirty="0">
                <a:ea typeface="宋体" pitchFamily="2" charset="-122"/>
              </a:rPr>
              <a:t>, 2(2): 121-168, 1998.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P. K. Chan and S. J. </a:t>
            </a:r>
            <a:r>
              <a:rPr lang="en-US" altLang="zh-CN" sz="2000" dirty="0" err="1">
                <a:ea typeface="宋体" pitchFamily="2" charset="-122"/>
              </a:rPr>
              <a:t>Stolfo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Learning arbiter and combiner trees from partitioned data for scaling machine learning</a:t>
            </a:r>
            <a:r>
              <a:rPr lang="en-US" altLang="zh-CN" sz="2000" dirty="0">
                <a:ea typeface="宋体" pitchFamily="2" charset="-122"/>
              </a:rPr>
              <a:t>. KDD'95.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W. Cohen.  </a:t>
            </a:r>
            <a:r>
              <a:rPr lang="en-US" altLang="zh-CN" sz="2000" b="1" dirty="0">
                <a:ea typeface="宋体" pitchFamily="2" charset="-122"/>
              </a:rPr>
              <a:t>Fast effective rule induction</a:t>
            </a:r>
            <a:r>
              <a:rPr lang="en-US" altLang="zh-CN" sz="2000" dirty="0">
                <a:ea typeface="宋体" pitchFamily="2" charset="-122"/>
              </a:rPr>
              <a:t>. ICML'95.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G. Cong, K.-L. Tan, A. K. H. Tung, and X. Xu.  </a:t>
            </a:r>
            <a:r>
              <a:rPr lang="en-US" altLang="zh-CN" sz="2000" b="1" dirty="0">
                <a:ea typeface="宋体" pitchFamily="2" charset="-122"/>
              </a:rPr>
              <a:t>Mining top-k covering rule groups for gene expression data</a:t>
            </a:r>
            <a:r>
              <a:rPr lang="en-US" altLang="zh-CN" sz="2000" dirty="0">
                <a:ea typeface="宋体" pitchFamily="2" charset="-122"/>
              </a:rPr>
              <a:t>.  SIGMOD'05.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A. J. Dobson.  </a:t>
            </a:r>
            <a:r>
              <a:rPr lang="en-US" altLang="zh-CN" sz="2000" b="1" dirty="0">
                <a:ea typeface="宋体" pitchFamily="2" charset="-122"/>
              </a:rPr>
              <a:t>An Introduction to Generalized Linear Models</a:t>
            </a:r>
            <a:r>
              <a:rPr lang="en-US" altLang="zh-CN" sz="2000" dirty="0">
                <a:ea typeface="宋体" pitchFamily="2" charset="-122"/>
              </a:rPr>
              <a:t>.  Chapman and Hall, 1990.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G. Dong and J. Li. </a:t>
            </a:r>
            <a:r>
              <a:rPr lang="en-US" altLang="zh-CN" sz="2000" b="1" dirty="0">
                <a:ea typeface="宋体" pitchFamily="2" charset="-122"/>
              </a:rPr>
              <a:t>Efficient mining of emerging patterns: Discovering trends and differences</a:t>
            </a:r>
            <a:r>
              <a:rPr lang="en-US" altLang="zh-CN" sz="2000" dirty="0">
                <a:ea typeface="宋体" pitchFamily="2" charset="-122"/>
              </a:rPr>
              <a:t>. KDD'99.</a:t>
            </a:r>
          </a:p>
        </p:txBody>
      </p:sp>
    </p:spTree>
    <p:extLst>
      <p:ext uri="{BB962C8B-B14F-4D97-AF65-F5344CB8AC3E}">
        <p14:creationId xmlns:p14="http://schemas.microsoft.com/office/powerpoint/2010/main" val="93536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(2)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R. O. </a:t>
            </a:r>
            <a:r>
              <a:rPr lang="en-US" altLang="zh-CN" sz="2000" dirty="0" err="1">
                <a:ea typeface="宋体" pitchFamily="2" charset="-122"/>
              </a:rPr>
              <a:t>Duda</a:t>
            </a:r>
            <a:r>
              <a:rPr lang="en-US" altLang="zh-CN" sz="2000" dirty="0">
                <a:ea typeface="宋体" pitchFamily="2" charset="-122"/>
              </a:rPr>
              <a:t>, P. E. Hart, and D. G. Stork. </a:t>
            </a:r>
            <a:r>
              <a:rPr lang="en-US" altLang="zh-CN" sz="2000" b="1" dirty="0">
                <a:ea typeface="宋体" pitchFamily="2" charset="-122"/>
              </a:rPr>
              <a:t>Pattern Classification</a:t>
            </a:r>
            <a:r>
              <a:rPr lang="en-US" altLang="zh-CN" sz="2000" dirty="0">
                <a:ea typeface="宋体" pitchFamily="2" charset="-122"/>
              </a:rPr>
              <a:t>, 2ed. John Wiley and Sons, 2001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U. M. Fayyad. </a:t>
            </a:r>
            <a:r>
              <a:rPr lang="en-US" altLang="zh-CN" sz="2000" b="1" dirty="0">
                <a:ea typeface="宋体" pitchFamily="2" charset="-122"/>
              </a:rPr>
              <a:t>Branching on attribute values in decision tree generation</a:t>
            </a:r>
            <a:r>
              <a:rPr lang="en-US" altLang="zh-CN" sz="2000" dirty="0">
                <a:ea typeface="宋体" pitchFamily="2" charset="-122"/>
              </a:rPr>
              <a:t>. AAAI’94.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Y. Freund and R. E. </a:t>
            </a:r>
            <a:r>
              <a:rPr lang="en-US" altLang="zh-CN" sz="2000" dirty="0" err="1">
                <a:ea typeface="宋体" pitchFamily="2" charset="-122"/>
              </a:rPr>
              <a:t>Schapire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A decision-theoretic generalization of on-line learning and an  application to boosting</a:t>
            </a:r>
            <a:r>
              <a:rPr lang="en-US" altLang="zh-CN" sz="2000" dirty="0">
                <a:ea typeface="宋体" pitchFamily="2" charset="-122"/>
              </a:rPr>
              <a:t>. J. Computer and System Sciences, 1997.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J. </a:t>
            </a:r>
            <a:r>
              <a:rPr lang="en-US" altLang="zh-CN" sz="2000" dirty="0" err="1">
                <a:ea typeface="宋体" pitchFamily="2" charset="-122"/>
              </a:rPr>
              <a:t>Gehrke</a:t>
            </a:r>
            <a:r>
              <a:rPr lang="en-US" altLang="zh-CN" sz="2000" dirty="0">
                <a:ea typeface="宋体" pitchFamily="2" charset="-122"/>
              </a:rPr>
              <a:t>, R. Ramakrishnan, and V. </a:t>
            </a:r>
            <a:r>
              <a:rPr lang="en-US" altLang="zh-CN" sz="2000" dirty="0" err="1">
                <a:ea typeface="宋体" pitchFamily="2" charset="-122"/>
              </a:rPr>
              <a:t>Ganti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Rainforest: A framework for fast decision tree construction of large datasets</a:t>
            </a:r>
            <a:r>
              <a:rPr lang="en-US" altLang="zh-CN" sz="2000" dirty="0">
                <a:ea typeface="宋体" pitchFamily="2" charset="-122"/>
              </a:rPr>
              <a:t>. VLDB’98.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J. </a:t>
            </a:r>
            <a:r>
              <a:rPr lang="en-US" altLang="zh-CN" sz="2000" dirty="0" err="1">
                <a:ea typeface="宋体" pitchFamily="2" charset="-122"/>
              </a:rPr>
              <a:t>Gehrke</a:t>
            </a:r>
            <a:r>
              <a:rPr lang="en-US" altLang="zh-CN" sz="2000" dirty="0">
                <a:ea typeface="宋体" pitchFamily="2" charset="-122"/>
              </a:rPr>
              <a:t>, V. Gant, R. Ramakrishnan, and W.-Y. </a:t>
            </a:r>
            <a:r>
              <a:rPr lang="en-US" altLang="zh-CN" sz="2000" dirty="0" err="1">
                <a:ea typeface="宋体" pitchFamily="2" charset="-122"/>
              </a:rPr>
              <a:t>Loh</a:t>
            </a:r>
            <a:r>
              <a:rPr lang="en-US" altLang="zh-CN" sz="2000" dirty="0">
                <a:ea typeface="宋体" pitchFamily="2" charset="-122"/>
              </a:rPr>
              <a:t>, </a:t>
            </a:r>
            <a:r>
              <a:rPr lang="en-US" altLang="zh-CN" sz="2000" b="1" dirty="0">
                <a:ea typeface="宋体" pitchFamily="2" charset="-122"/>
              </a:rPr>
              <a:t>BOAT -- Optimistic Decision Tree Construction</a:t>
            </a:r>
            <a:r>
              <a:rPr lang="en-US" altLang="zh-CN" sz="2000" dirty="0">
                <a:ea typeface="宋体" pitchFamily="2" charset="-122"/>
              </a:rPr>
              <a:t>. SIGMOD'99</a:t>
            </a:r>
            <a:r>
              <a:rPr lang="en-US" altLang="zh-CN" sz="2000" i="1" dirty="0">
                <a:ea typeface="宋体" pitchFamily="2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T. Hastie, R. </a:t>
            </a:r>
            <a:r>
              <a:rPr lang="en-US" altLang="zh-CN" sz="2000" dirty="0" err="1">
                <a:ea typeface="宋体" pitchFamily="2" charset="-122"/>
              </a:rPr>
              <a:t>Tibshirani</a:t>
            </a:r>
            <a:r>
              <a:rPr lang="en-US" altLang="zh-CN" sz="2000" dirty="0">
                <a:ea typeface="宋体" pitchFamily="2" charset="-122"/>
              </a:rPr>
              <a:t>, and J. Friedman. </a:t>
            </a:r>
            <a:r>
              <a:rPr lang="en-US" altLang="zh-CN" sz="2000" b="1" dirty="0">
                <a:ea typeface="宋体" pitchFamily="2" charset="-122"/>
              </a:rPr>
              <a:t>The Elements of Statistical Learning: Data Mining, Inference,  and Prediction.</a:t>
            </a:r>
            <a:r>
              <a:rPr lang="en-US" altLang="zh-CN" sz="2000" dirty="0">
                <a:ea typeface="宋体" pitchFamily="2" charset="-122"/>
              </a:rPr>
              <a:t> Springer-Verlag, 2001.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D. Heckerman, D. Geiger, and D. M. Chickering. </a:t>
            </a:r>
            <a:r>
              <a:rPr lang="en-US" altLang="zh-CN" sz="2000" b="1" dirty="0">
                <a:ea typeface="宋体" pitchFamily="2" charset="-122"/>
              </a:rPr>
              <a:t>Learning Bayesian networks: The combination of knowledge and statistical data</a:t>
            </a:r>
            <a:r>
              <a:rPr lang="en-US" altLang="zh-CN" sz="2000" dirty="0">
                <a:ea typeface="宋体" pitchFamily="2" charset="-122"/>
              </a:rPr>
              <a:t>. Machine Learning, 1995.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M. </a:t>
            </a:r>
            <a:r>
              <a:rPr lang="en-US" altLang="zh-CN" sz="2000" dirty="0" err="1">
                <a:ea typeface="宋体" pitchFamily="2" charset="-122"/>
              </a:rPr>
              <a:t>Kamber</a:t>
            </a:r>
            <a:r>
              <a:rPr lang="en-US" altLang="zh-CN" sz="2000" dirty="0">
                <a:ea typeface="宋体" pitchFamily="2" charset="-122"/>
              </a:rPr>
              <a:t>, L. </a:t>
            </a:r>
            <a:r>
              <a:rPr lang="en-US" altLang="zh-CN" sz="2000" dirty="0" err="1">
                <a:ea typeface="宋体" pitchFamily="2" charset="-122"/>
              </a:rPr>
              <a:t>Winstone</a:t>
            </a:r>
            <a:r>
              <a:rPr lang="en-US" altLang="zh-CN" sz="2000" dirty="0">
                <a:ea typeface="宋体" pitchFamily="2" charset="-122"/>
              </a:rPr>
              <a:t>,  W. Gong,  S. Cheng, and J. Han. </a:t>
            </a:r>
            <a:r>
              <a:rPr lang="en-US" altLang="zh-CN" sz="2000" b="1" dirty="0">
                <a:ea typeface="宋体" pitchFamily="2" charset="-122"/>
              </a:rPr>
              <a:t>Generalization and decision tree induction: Efficient classification in data mining</a:t>
            </a:r>
            <a:r>
              <a:rPr lang="en-US" altLang="zh-CN" sz="2000" dirty="0">
                <a:ea typeface="宋体" pitchFamily="2" charset="-122"/>
              </a:rPr>
              <a:t>. RIDE'97.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B. Liu, W. Hsu, and Y. Ma. </a:t>
            </a:r>
            <a:r>
              <a:rPr lang="en-US" altLang="zh-CN" sz="2000" b="1" dirty="0">
                <a:ea typeface="宋体" pitchFamily="2" charset="-122"/>
              </a:rPr>
              <a:t>Integrating Classification and Association Rule</a:t>
            </a:r>
            <a:r>
              <a:rPr lang="en-US" altLang="zh-CN" sz="2000" dirty="0">
                <a:ea typeface="宋体" pitchFamily="2" charset="-122"/>
              </a:rPr>
              <a:t>. KDD'98.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W. Li, J. Han, and J. Pei, </a:t>
            </a:r>
            <a:r>
              <a:rPr lang="en-US" altLang="zh-CN" sz="2000" b="1" dirty="0">
                <a:ea typeface="宋体" pitchFamily="2" charset="-122"/>
              </a:rPr>
              <a:t>CMAR: Accurate and Efficient Classification Based on Multiple Class-Association Rules</a:t>
            </a:r>
            <a:r>
              <a:rPr lang="en-US" altLang="zh-CN" sz="2000" dirty="0">
                <a:ea typeface="宋体" pitchFamily="2" charset="-122"/>
              </a:rPr>
              <a:t>, ICDM'01. </a:t>
            </a:r>
          </a:p>
        </p:txBody>
      </p:sp>
    </p:spTree>
    <p:extLst>
      <p:ext uri="{BB962C8B-B14F-4D97-AF65-F5344CB8AC3E}">
        <p14:creationId xmlns:p14="http://schemas.microsoft.com/office/powerpoint/2010/main" val="30429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(3)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T.-S. Lim, W.-Y. </a:t>
            </a:r>
            <a:r>
              <a:rPr lang="en-US" altLang="zh-CN" sz="2000" dirty="0" err="1">
                <a:ea typeface="宋体" pitchFamily="2" charset="-122"/>
              </a:rPr>
              <a:t>Loh</a:t>
            </a:r>
            <a:r>
              <a:rPr lang="en-US" altLang="zh-CN" sz="2000" dirty="0">
                <a:ea typeface="宋体" pitchFamily="2" charset="-122"/>
              </a:rPr>
              <a:t>, and Y.-S. Shih. </a:t>
            </a:r>
            <a:r>
              <a:rPr lang="en-US" altLang="zh-CN" sz="2000" b="1" dirty="0">
                <a:ea typeface="宋体" pitchFamily="2" charset="-122"/>
              </a:rPr>
              <a:t>A comparison of prediction accuracy, complexity, and training time of  thirty-three old and new classification algorithms.</a:t>
            </a:r>
            <a:r>
              <a:rPr lang="en-US" altLang="zh-CN" sz="2000" dirty="0">
                <a:ea typeface="宋体" pitchFamily="2" charset="-122"/>
              </a:rPr>
              <a:t>  Machine Learning, 2000.</a:t>
            </a:r>
            <a:r>
              <a:rPr lang="en-US" altLang="zh-CN" sz="1800" dirty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J. Magidson.  </a:t>
            </a:r>
            <a:r>
              <a:rPr lang="en-US" altLang="zh-CN" sz="2000" b="1" dirty="0">
                <a:ea typeface="宋体" pitchFamily="2" charset="-122"/>
              </a:rPr>
              <a:t>The </a:t>
            </a:r>
            <a:r>
              <a:rPr lang="en-US" altLang="zh-CN" sz="2000" b="1" dirty="0" err="1">
                <a:ea typeface="宋体" pitchFamily="2" charset="-122"/>
              </a:rPr>
              <a:t>Chaid</a:t>
            </a:r>
            <a:r>
              <a:rPr lang="en-US" altLang="zh-CN" sz="2000" b="1" dirty="0">
                <a:ea typeface="宋体" pitchFamily="2" charset="-122"/>
              </a:rPr>
              <a:t> approach to segmentation modeling:  Chi-squared automatic interaction detection</a:t>
            </a:r>
            <a:r>
              <a:rPr lang="en-US" altLang="zh-CN" sz="2000" dirty="0">
                <a:ea typeface="宋体" pitchFamily="2" charset="-122"/>
              </a:rPr>
              <a:t>. In R. P. </a:t>
            </a:r>
            <a:r>
              <a:rPr lang="en-US" altLang="zh-CN" sz="2000" dirty="0" err="1">
                <a:ea typeface="宋体" pitchFamily="2" charset="-122"/>
              </a:rPr>
              <a:t>Bagozzi</a:t>
            </a:r>
            <a:r>
              <a:rPr lang="en-US" altLang="zh-CN" sz="2000" dirty="0">
                <a:ea typeface="宋体" pitchFamily="2" charset="-122"/>
              </a:rPr>
              <a:t>, editor, Advanced Methods of Marketing Research, Blackwell Business, 1994.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M. Mehta, R. Agrawal, and J. </a:t>
            </a:r>
            <a:r>
              <a:rPr lang="en-US" altLang="zh-CN" sz="2000" dirty="0" err="1">
                <a:ea typeface="宋体" pitchFamily="2" charset="-122"/>
              </a:rPr>
              <a:t>Rissanen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SLIQ : A fast scalable classifier for data mining</a:t>
            </a:r>
            <a:r>
              <a:rPr lang="en-US" altLang="zh-CN" sz="2000" dirty="0">
                <a:ea typeface="宋体" pitchFamily="2" charset="-122"/>
              </a:rPr>
              <a:t>. EDBT'96.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T. M. Mitchell. </a:t>
            </a:r>
            <a:r>
              <a:rPr lang="en-US" altLang="zh-CN" sz="2000" b="1" dirty="0">
                <a:ea typeface="宋体" pitchFamily="2" charset="-122"/>
              </a:rPr>
              <a:t>Machine Learning</a:t>
            </a:r>
            <a:r>
              <a:rPr lang="en-US" altLang="zh-CN" sz="2000" dirty="0">
                <a:ea typeface="宋体" pitchFamily="2" charset="-122"/>
              </a:rPr>
              <a:t>. McGraw Hill, 1997.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S. K. Murthy, </a:t>
            </a:r>
            <a:r>
              <a:rPr lang="en-US" altLang="zh-CN" sz="2000" b="1" dirty="0">
                <a:ea typeface="宋体" pitchFamily="2" charset="-122"/>
              </a:rPr>
              <a:t>Automatic Construction of Decision Trees from Data: A Multi-Disciplinary Survey</a:t>
            </a:r>
            <a:r>
              <a:rPr lang="en-US" altLang="zh-CN" sz="2000" dirty="0">
                <a:ea typeface="宋体" pitchFamily="2" charset="-122"/>
              </a:rPr>
              <a:t>, Data Mining and Knowledge Discovery 2(4): 345-389, 1998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J. R. Quinlan. </a:t>
            </a:r>
            <a:r>
              <a:rPr lang="en-US" altLang="zh-CN" sz="2000" b="1" dirty="0">
                <a:ea typeface="宋体" pitchFamily="2" charset="-122"/>
              </a:rPr>
              <a:t>Induction of decision trees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i="1" dirty="0">
                <a:ea typeface="宋体" pitchFamily="2" charset="-122"/>
              </a:rPr>
              <a:t>Machine Learning</a:t>
            </a:r>
            <a:r>
              <a:rPr lang="en-US" altLang="zh-CN" sz="2000" dirty="0">
                <a:ea typeface="宋体" pitchFamily="2" charset="-122"/>
              </a:rPr>
              <a:t>, 1:81-106, 1986.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J. R. Quinlan and R. M. Cameron-Jones. </a:t>
            </a:r>
            <a:r>
              <a:rPr lang="en-US" altLang="zh-CN" sz="2000" b="1" dirty="0">
                <a:ea typeface="宋体" pitchFamily="2" charset="-122"/>
              </a:rPr>
              <a:t>FOIL: A midterm report</a:t>
            </a:r>
            <a:r>
              <a:rPr lang="en-US" altLang="zh-CN" sz="2000" dirty="0">
                <a:ea typeface="宋体" pitchFamily="2" charset="-122"/>
              </a:rPr>
              <a:t>. ECML’93.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J. R. Quinlan. </a:t>
            </a:r>
            <a:r>
              <a:rPr lang="en-US" altLang="zh-CN" sz="2000" b="1" dirty="0">
                <a:ea typeface="宋体" pitchFamily="2" charset="-122"/>
              </a:rPr>
              <a:t>C4.5: Programs for Machine Learning</a:t>
            </a:r>
            <a:r>
              <a:rPr lang="en-US" altLang="zh-CN" sz="2000" dirty="0">
                <a:ea typeface="宋体" pitchFamily="2" charset="-122"/>
              </a:rPr>
              <a:t>. Morgan Kaufmann, 1993.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J. R. Quinlan.  </a:t>
            </a:r>
            <a:r>
              <a:rPr lang="en-US" altLang="zh-CN" sz="2000" b="1" dirty="0">
                <a:ea typeface="宋体" pitchFamily="2" charset="-122"/>
              </a:rPr>
              <a:t>Bagging, boosting, and c4.5</a:t>
            </a:r>
            <a:r>
              <a:rPr lang="en-US" altLang="zh-CN" sz="2000" dirty="0">
                <a:ea typeface="宋体" pitchFamily="2" charset="-122"/>
              </a:rPr>
              <a:t>. AAAI'96.</a:t>
            </a:r>
          </a:p>
          <a:p>
            <a:pPr>
              <a:lnSpc>
                <a:spcPct val="120000"/>
              </a:lnSpc>
            </a:pP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2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1" dirty="0"/>
              <a:t>References (4)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1256564" cy="5272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R. Rastogi and K. Shim. </a:t>
            </a:r>
            <a:r>
              <a:rPr lang="en-US" altLang="zh-CN" sz="2000" b="1" dirty="0">
                <a:ea typeface="宋体" pitchFamily="2" charset="-122"/>
              </a:rPr>
              <a:t>Public: A decision tree classifier that integrates building and pruning</a:t>
            </a:r>
            <a:r>
              <a:rPr lang="en-US" altLang="zh-CN" sz="2000" dirty="0">
                <a:ea typeface="宋体" pitchFamily="2" charset="-122"/>
              </a:rPr>
              <a:t>. VLDB’98.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J. Shafer, R. Agrawal, and M. Mehta. </a:t>
            </a:r>
            <a:r>
              <a:rPr lang="en-US" altLang="zh-CN" sz="2000" b="1" dirty="0">
                <a:ea typeface="宋体" pitchFamily="2" charset="-122"/>
              </a:rPr>
              <a:t>SPRINT : A scalable parallel classifier for data mining</a:t>
            </a:r>
            <a:r>
              <a:rPr lang="en-US" altLang="zh-CN" sz="2000" dirty="0">
                <a:ea typeface="宋体" pitchFamily="2" charset="-122"/>
              </a:rPr>
              <a:t>. VLDB’96.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J. W. Shavlik and T. G. </a:t>
            </a:r>
            <a:r>
              <a:rPr lang="en-US" altLang="zh-CN" sz="2000" dirty="0" err="1">
                <a:ea typeface="宋体" pitchFamily="2" charset="-122"/>
              </a:rPr>
              <a:t>Dietterich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Readings in Machine Learning</a:t>
            </a:r>
            <a:r>
              <a:rPr lang="en-US" altLang="zh-CN" sz="2000" dirty="0">
                <a:ea typeface="宋体" pitchFamily="2" charset="-122"/>
              </a:rPr>
              <a:t>. Morgan Kaufmann, 1990.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P. Tan, M. Steinbach, and V. Kumar. </a:t>
            </a:r>
            <a:r>
              <a:rPr lang="en-US" altLang="zh-CN" sz="2000" b="1" dirty="0">
                <a:ea typeface="宋体" pitchFamily="2" charset="-122"/>
              </a:rPr>
              <a:t>Introduction to Data Mining</a:t>
            </a:r>
            <a:r>
              <a:rPr lang="en-US" altLang="zh-CN" sz="2000" dirty="0">
                <a:ea typeface="宋体" pitchFamily="2" charset="-122"/>
              </a:rPr>
              <a:t>. Addison Wesley, 2005.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S. M. Weiss and C. A. </a:t>
            </a:r>
            <a:r>
              <a:rPr lang="en-US" altLang="zh-CN" sz="2000" dirty="0" err="1">
                <a:ea typeface="宋体" pitchFamily="2" charset="-122"/>
              </a:rPr>
              <a:t>Kulikowski</a:t>
            </a:r>
            <a:r>
              <a:rPr lang="en-US" altLang="zh-CN" sz="2000" dirty="0">
                <a:ea typeface="宋体" pitchFamily="2" charset="-122"/>
              </a:rPr>
              <a:t>.  </a:t>
            </a:r>
            <a:r>
              <a:rPr lang="en-US" altLang="zh-CN" sz="2000" b="1" dirty="0">
                <a:ea typeface="宋体" pitchFamily="2" charset="-122"/>
              </a:rPr>
              <a:t>Computer Systems that Learn:  Classification and Prediction Methods from Statistics, Neural Nets, Machine Learning, and Expert Systems</a:t>
            </a:r>
            <a:r>
              <a:rPr lang="en-US" altLang="zh-CN" sz="2000" dirty="0">
                <a:ea typeface="宋体" pitchFamily="2" charset="-122"/>
              </a:rPr>
              <a:t>.  Morgan Kaufman, 1991.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S. M. Weiss and N. </a:t>
            </a:r>
            <a:r>
              <a:rPr lang="en-US" altLang="zh-CN" sz="2000" dirty="0" err="1">
                <a:ea typeface="宋体" pitchFamily="2" charset="-122"/>
              </a:rPr>
              <a:t>Indurkhya</a:t>
            </a:r>
            <a:r>
              <a:rPr lang="en-US" altLang="zh-CN" sz="2000" dirty="0">
                <a:ea typeface="宋体" pitchFamily="2" charset="-122"/>
              </a:rPr>
              <a:t>. </a:t>
            </a:r>
            <a:r>
              <a:rPr lang="en-US" altLang="zh-CN" sz="2000" b="1" dirty="0">
                <a:ea typeface="宋体" pitchFamily="2" charset="-122"/>
              </a:rPr>
              <a:t>Predictive Data Mining</a:t>
            </a:r>
            <a:r>
              <a:rPr lang="en-US" altLang="zh-CN" sz="2000" dirty="0">
                <a:ea typeface="宋体" pitchFamily="2" charset="-122"/>
              </a:rPr>
              <a:t>. Morgan Kaufmann, 1997. 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I. H. Witten and E. Frank. </a:t>
            </a:r>
            <a:r>
              <a:rPr lang="en-US" altLang="zh-CN" sz="2000" b="1" dirty="0">
                <a:ea typeface="宋体" pitchFamily="2" charset="-122"/>
              </a:rPr>
              <a:t>Data Mining: Practical Machine Learning Tools and Techniques</a:t>
            </a:r>
            <a:r>
              <a:rPr lang="en-US" altLang="zh-CN" sz="2000" dirty="0">
                <a:ea typeface="宋体" pitchFamily="2" charset="-122"/>
              </a:rPr>
              <a:t>,  2ed.  Morgan Kaufmann, 2005.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X. Yin and J. Han. </a:t>
            </a:r>
            <a:r>
              <a:rPr lang="en-US" altLang="zh-CN" sz="2000" b="1" dirty="0">
                <a:ea typeface="宋体" pitchFamily="2" charset="-122"/>
              </a:rPr>
              <a:t>CPAR: Classification based on predictive association rules</a:t>
            </a:r>
            <a:r>
              <a:rPr lang="en-US" altLang="zh-CN" sz="2000" dirty="0">
                <a:ea typeface="宋体" pitchFamily="2" charset="-122"/>
              </a:rPr>
              <a:t>. SDM'03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宋体" pitchFamily="2" charset="-122"/>
              </a:rPr>
              <a:t>H. Yu, J. Yang, and J. Han. </a:t>
            </a:r>
            <a:r>
              <a:rPr lang="en-US" altLang="zh-CN" sz="2000" b="1" dirty="0">
                <a:ea typeface="宋体" pitchFamily="2" charset="-122"/>
              </a:rPr>
              <a:t>Classifying large data sets using SVM with hierarchical clusters</a:t>
            </a:r>
            <a:r>
              <a:rPr lang="en-US" altLang="zh-CN" sz="2000" dirty="0">
                <a:ea typeface="宋体" pitchFamily="2" charset="-122"/>
              </a:rPr>
              <a:t>. KDD'03.</a:t>
            </a:r>
          </a:p>
        </p:txBody>
      </p:sp>
    </p:spTree>
    <p:extLst>
      <p:ext uri="{BB962C8B-B14F-4D97-AF65-F5344CB8AC3E}">
        <p14:creationId xmlns:p14="http://schemas.microsoft.com/office/powerpoint/2010/main" val="34739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702169" y="3369775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Thanks</a:t>
            </a:r>
            <a:r>
              <a:rPr kumimoji="1"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78902</TotalTime>
  <Words>975</Words>
  <Application>Microsoft Office PowerPoint</Application>
  <PresentationFormat>宽屏</PresentationFormat>
  <Paragraphs>49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方正粗黑宋简体</vt:lpstr>
      <vt:lpstr>Microsoft YaHei</vt:lpstr>
      <vt:lpstr>Arial</vt:lpstr>
      <vt:lpstr>Calibri</vt:lpstr>
      <vt:lpstr>Times New Roman</vt:lpstr>
      <vt:lpstr>Wingdings</vt:lpstr>
      <vt:lpstr>Wingdings 2</vt:lpstr>
      <vt:lpstr>Tsinghua</vt:lpstr>
      <vt:lpstr>References</vt:lpstr>
      <vt:lpstr>References (1)</vt:lpstr>
      <vt:lpstr>References (2)</vt:lpstr>
      <vt:lpstr>References (3)</vt:lpstr>
      <vt:lpstr>References (4)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Zhao Murray</cp:lastModifiedBy>
  <cp:revision>6107</cp:revision>
  <cp:lastPrinted>2019-04-19T01:46:34Z</cp:lastPrinted>
  <dcterms:created xsi:type="dcterms:W3CDTF">2013-09-16T02:46:25Z</dcterms:created>
  <dcterms:modified xsi:type="dcterms:W3CDTF">2021-03-19T08:16:08Z</dcterms:modified>
</cp:coreProperties>
</file>