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8"/>
  </p:notesMasterIdLst>
  <p:handoutMasterIdLst>
    <p:handoutMasterId r:id="rId19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985" r:id="rId13"/>
    <p:sldId id="986" r:id="rId14"/>
    <p:sldId id="987" r:id="rId15"/>
    <p:sldId id="988" r:id="rId16"/>
    <p:sldId id="804" r:id="rId17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87"/>
            <p14:sldId id="988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1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tmp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Classification and Prediction</a:t>
            </a:r>
            <a:br>
              <a:rPr lang="en-US" altLang="zh-CN" b="1" dirty="0"/>
            </a:br>
            <a:r>
              <a:rPr lang="en-US" altLang="zh-CN" sz="2000" b="1" dirty="0" smtClean="0"/>
              <a:t>——</a:t>
            </a:r>
            <a:r>
              <a:rPr lang="en-US" altLang="zh-CN" sz="2000" dirty="0" smtClean="0"/>
              <a:t>Issues </a:t>
            </a:r>
            <a:r>
              <a:rPr lang="en-US" altLang="zh-CN" sz="2000" dirty="0"/>
              <a:t>Regarding Classification and </a:t>
            </a:r>
            <a:r>
              <a:rPr lang="en-US" altLang="zh-CN" sz="2000" dirty="0" smtClean="0"/>
              <a:t>Prediction——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Issue 3: A Complete Classification </a:t>
            </a:r>
            <a:r>
              <a:rPr lang="en-US" altLang="zh-CN" sz="2000" b="1" dirty="0" smtClean="0"/>
              <a:t>Flow——</a:t>
            </a:r>
            <a:br>
              <a:rPr lang="en-US" altLang="zh-CN" sz="2000" b="1" dirty="0" smtClean="0"/>
            </a:b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Unimodal </a:t>
            </a:r>
            <a:r>
              <a:rPr lang="en-US" altLang="zh-CN" sz="2000" b="1" dirty="0"/>
              <a:t>Information and Multi-modal Information 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886" y="1290280"/>
            <a:ext cx="11125200" cy="213872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Unimodal Information: </a:t>
            </a:r>
            <a:r>
              <a:rPr lang="en-US" altLang="zh-CN" dirty="0"/>
              <a:t>Data, text, audio (signal), video/picture, etc.</a:t>
            </a:r>
          </a:p>
          <a:p>
            <a:r>
              <a:rPr lang="en-US" altLang="zh-CN" b="1" dirty="0"/>
              <a:t>Typical Multimodal Information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b="1" dirty="0"/>
              <a:t>Short video: </a:t>
            </a:r>
            <a:r>
              <a:rPr lang="en-US" altLang="zh-CN" b="0" dirty="0" err="1"/>
              <a:t>TikTok</a:t>
            </a:r>
            <a:r>
              <a:rPr lang="en-US" altLang="zh-CN" b="0" dirty="0"/>
              <a:t>/</a:t>
            </a:r>
            <a:r>
              <a:rPr lang="en-US" altLang="zh-CN" b="0" dirty="0" err="1"/>
              <a:t>KuaiShou</a:t>
            </a:r>
            <a:r>
              <a:rPr lang="en-US" altLang="zh-CN" b="0" dirty="0"/>
              <a:t> platform consumers’ comments on products/services</a:t>
            </a:r>
          </a:p>
          <a:p>
            <a:pPr lvl="1">
              <a:spcBef>
                <a:spcPts val="600"/>
              </a:spcBef>
            </a:pPr>
            <a:r>
              <a:rPr lang="en-US" altLang="zh-CN" b="1" dirty="0"/>
              <a:t>TCM “Four Diagnosis" information: </a:t>
            </a:r>
            <a:r>
              <a:rPr lang="en-US" altLang="zh-CN" dirty="0"/>
              <a:t>inspection (picture data), listen (audio information), question (text information), feel (pulse diagnosis-signal data)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b="1" dirty="0"/>
              <a:t>Other Multi-modal information: </a:t>
            </a:r>
            <a:r>
              <a:rPr lang="en-US" altLang="zh-CN" dirty="0"/>
              <a:t>gestures, postures, lip shapes, etc., here we focus on the information of different physical modalities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8D67FB-2589-BD43-A006-4FCB73C5A3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9936" y="4797152"/>
            <a:ext cx="691232" cy="5351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CC2776-6714-B141-B426-46E7D63EB9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1944" y="3645024"/>
            <a:ext cx="691232" cy="502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0E883A-A749-F346-A0A3-B8D2D34D16D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19936" y="5836169"/>
            <a:ext cx="691232" cy="544607"/>
          </a:xfrm>
          <a:prstGeom prst="rect">
            <a:avLst/>
          </a:prstGeom>
        </p:spPr>
      </p:pic>
      <p:sp>
        <p:nvSpPr>
          <p:cNvPr id="13" name="左大括号 12"/>
          <p:cNvSpPr/>
          <p:nvPr/>
        </p:nvSpPr>
        <p:spPr>
          <a:xfrm>
            <a:off x="4583832" y="3645024"/>
            <a:ext cx="792088" cy="28083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73225" y="3398226"/>
            <a:ext cx="1567531" cy="325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92817" y="3738922"/>
            <a:ext cx="40499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Video / Picture Information</a:t>
            </a:r>
          </a:p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-&gt; Look(face, tongue, eye)</a:t>
            </a:r>
          </a:p>
          <a:p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Audio Information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-&gt; Listen (voice), pulse (signal) data</a:t>
            </a: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Text Information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-&gt; Question (medical record) data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98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Issue 3: A Complete Classification Flow—— 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Engineering and Feature Learning Representation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07671"/>
            <a:ext cx="10954657" cy="4949146"/>
          </a:xfrm>
        </p:spPr>
        <p:txBody>
          <a:bodyPr>
            <a:normAutofit/>
          </a:bodyPr>
          <a:lstStyle/>
          <a:p>
            <a:r>
              <a:rPr lang="en-US" altLang="zh-CN" sz="2000" b="1" u="sng" dirty="0"/>
              <a:t>Classification</a:t>
            </a:r>
            <a:r>
              <a:rPr lang="en-US" altLang="zh-CN" sz="2000" dirty="0"/>
              <a:t> of unimodal information (typical problems of machine learning, function mapping problems)</a:t>
            </a:r>
          </a:p>
          <a:p>
            <a:pPr lvl="1"/>
            <a:r>
              <a:rPr lang="en-US" altLang="zh-CN" sz="1800" dirty="0"/>
              <a:t>Data Binarization Processing</a:t>
            </a:r>
          </a:p>
          <a:p>
            <a:pPr marL="457165" lvl="1" indent="0">
              <a:buNone/>
            </a:pPr>
            <a:r>
              <a:rPr lang="en-US" altLang="zh-C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 (x) =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lvl="1"/>
            <a:r>
              <a:rPr lang="en-US" altLang="zh-CN" sz="1800" dirty="0"/>
              <a:t>Speech Recognition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Image Processing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Smart Game(Go)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Machine Translation</a:t>
            </a: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1586399" y="3366155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399" y="3366155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8"/>
          <p:cNvSpPr txBox="1"/>
          <p:nvPr/>
        </p:nvSpPr>
        <p:spPr>
          <a:xfrm>
            <a:off x="5409099" y="3360460"/>
            <a:ext cx="2898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“Hello”</a:t>
            </a:r>
            <a:endParaRPr lang="zh-TW" altLang="en-US" sz="2800" dirty="0"/>
          </a:p>
        </p:txBody>
      </p:sp>
      <p:pic>
        <p:nvPicPr>
          <p:cNvPr id="26" name="图片 25" descr="屏幕剪辑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2328" y="3256222"/>
            <a:ext cx="1331022" cy="593999"/>
          </a:xfrm>
          <a:prstGeom prst="rect">
            <a:avLst/>
          </a:prstGeom>
        </p:spPr>
      </p:pic>
      <p:graphicFrame>
        <p:nvGraphicFramePr>
          <p:cNvPr id="30" name="Object 12"/>
          <p:cNvGraphicFramePr>
            <a:graphicFrameLocks noChangeAspect="1"/>
          </p:cNvGraphicFramePr>
          <p:nvPr>
            <p:extLst/>
          </p:nvPr>
        </p:nvGraphicFramePr>
        <p:xfrm>
          <a:off x="1571744" y="5179967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3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744" y="5179967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9"/>
          <p:cNvSpPr txBox="1"/>
          <p:nvPr/>
        </p:nvSpPr>
        <p:spPr>
          <a:xfrm>
            <a:off x="5394445" y="5122278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“6-5”</a:t>
            </a:r>
            <a:endParaRPr lang="zh-TW" altLang="en-US" sz="2800" dirty="0"/>
          </a:p>
        </p:txBody>
      </p:sp>
      <p:sp>
        <p:nvSpPr>
          <p:cNvPr id="32" name="文字方塊 17"/>
          <p:cNvSpPr txBox="1"/>
          <p:nvPr/>
        </p:nvSpPr>
        <p:spPr>
          <a:xfrm>
            <a:off x="6341499" y="5153055"/>
            <a:ext cx="320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(Placement position)</a:t>
            </a:r>
            <a:endParaRPr lang="zh-TW" altLang="en-US" sz="2400" dirty="0"/>
          </a:p>
        </p:txBody>
      </p:sp>
      <p:pic>
        <p:nvPicPr>
          <p:cNvPr id="33" name="图片 32" descr="屏幕剪辑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6090" y="4935942"/>
            <a:ext cx="764498" cy="762397"/>
          </a:xfrm>
          <a:prstGeom prst="rect">
            <a:avLst/>
          </a:prstGeom>
        </p:spPr>
      </p:pic>
      <p:graphicFrame>
        <p:nvGraphicFramePr>
          <p:cNvPr id="34" name="Object 12"/>
          <p:cNvGraphicFramePr>
            <a:graphicFrameLocks noChangeAspect="1"/>
          </p:cNvGraphicFramePr>
          <p:nvPr>
            <p:extLst/>
          </p:nvPr>
        </p:nvGraphicFramePr>
        <p:xfrm>
          <a:off x="1586398" y="5978057"/>
          <a:ext cx="3822699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方程式" r:id="rId8" imgW="1676160" imgH="215640" progId="Equation.3">
                  <p:embed/>
                </p:oleObj>
              </mc:Choice>
              <mc:Fallback>
                <p:oleObj name="方程式" r:id="rId8" imgW="1676160" imgH="21564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398" y="5978057"/>
                        <a:ext cx="3822699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字方塊 10"/>
          <p:cNvSpPr txBox="1"/>
          <p:nvPr/>
        </p:nvSpPr>
        <p:spPr>
          <a:xfrm>
            <a:off x="5394444" y="5995447"/>
            <a:ext cx="3031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</a:t>
            </a:r>
            <a:r>
              <a:rPr lang="en-US" altLang="zh-CN" sz="2800" dirty="0"/>
              <a:t>Hello!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2030748" y="5917499"/>
            <a:ext cx="2659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“</a:t>
            </a:r>
            <a:r>
              <a:rPr lang="zh-CN" altLang="en-US" sz="2800" dirty="0"/>
              <a:t>你好！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035EB848-B4C6-4F5E-93DE-8A82DBCEBB6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71745" y="431696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方程式" r:id="rId10" imgW="1790640" imgH="215640" progId="Equation.3">
                  <p:embed/>
                </p:oleObj>
              </mc:Choice>
              <mc:Fallback>
                <p:oleObj name="方程式" r:id="rId10" imgW="1790640" imgH="215640" progId="Equation.3">
                  <p:embed/>
                  <p:pic>
                    <p:nvPicPr>
                      <p:cNvPr id="17" name="Object 12">
                        <a:extLst>
                          <a:ext uri="{FF2B5EF4-FFF2-40B4-BE49-F238E27FC236}">
                            <a16:creationId xmlns:a16="http://schemas.microsoft.com/office/drawing/2014/main" id="{035EB848-B4C6-4F5E-93DE-8A82DBCEB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745" y="431696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字方塊 7">
            <a:extLst>
              <a:ext uri="{FF2B5EF4-FFF2-40B4-BE49-F238E27FC236}">
                <a16:creationId xmlns:a16="http://schemas.microsoft.com/office/drawing/2014/main" id="{F3E9F5CB-E397-4BD2-85E3-7B19D3817E27}"/>
              </a:ext>
            </a:extLst>
          </p:cNvPr>
          <p:cNvSpPr txBox="1"/>
          <p:nvPr/>
        </p:nvSpPr>
        <p:spPr>
          <a:xfrm>
            <a:off x="5394445" y="4285541"/>
            <a:ext cx="94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</a:t>
            </a:r>
            <a:r>
              <a:rPr lang="en-US" altLang="zh-CN" sz="2800" dirty="0"/>
              <a:t>9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p:pic>
        <p:nvPicPr>
          <p:cNvPr id="19" name="图片 18" descr="屏幕剪辑">
            <a:extLst>
              <a:ext uri="{FF2B5EF4-FFF2-40B4-BE49-F238E27FC236}">
                <a16:creationId xmlns:a16="http://schemas.microsoft.com/office/drawing/2014/main" id="{E9D10658-4755-4C9E-B65D-9EBA387756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7870" y="4301327"/>
            <a:ext cx="405597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2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Issue 3: A Complete Classification Flow—— 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Engineering and Feature Learning Representation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143" y="1290280"/>
            <a:ext cx="11161486" cy="5350006"/>
          </a:xfrm>
        </p:spPr>
        <p:txBody>
          <a:bodyPr>
            <a:normAutofit fontScale="92500"/>
          </a:bodyPr>
          <a:lstStyle/>
          <a:p>
            <a:r>
              <a:rPr lang="en-US" altLang="zh-CN" sz="2200" b="1" dirty="0"/>
              <a:t>Classification Mapping</a:t>
            </a:r>
            <a:endParaRPr lang="en-US" altLang="zh-CN" sz="2200" dirty="0"/>
          </a:p>
          <a:p>
            <a:pPr lvl="1"/>
            <a:r>
              <a:rPr lang="en-US" altLang="zh-CN" sz="1900" b="1" dirty="0"/>
              <a:t>Supervised learning classifier </a:t>
            </a:r>
            <a:r>
              <a:rPr lang="en-US" altLang="zh-CN" sz="1900" dirty="0"/>
              <a:t>(classification: traditional machine learning, deep neural network)</a:t>
            </a:r>
          </a:p>
          <a:p>
            <a:pPr lvl="1"/>
            <a:r>
              <a:rPr lang="en-US" altLang="zh-CN" sz="1900" b="1" dirty="0"/>
              <a:t>Unsupervised learning classifier </a:t>
            </a:r>
            <a:r>
              <a:rPr lang="en-US" altLang="zh-CN" sz="1900" dirty="0"/>
              <a:t>(clustering)</a:t>
            </a:r>
          </a:p>
          <a:p>
            <a:pPr lvl="1"/>
            <a:r>
              <a:rPr lang="en-US" altLang="zh-CN" sz="1900" b="1" dirty="0"/>
              <a:t>Semi-supervised learning classifier </a:t>
            </a:r>
            <a:r>
              <a:rPr lang="en-US" altLang="zh-CN" sz="1900" dirty="0"/>
              <a:t>(reinforcement learning problem: the case of small sample calibration data set)</a:t>
            </a:r>
          </a:p>
          <a:p>
            <a:r>
              <a:rPr lang="en-US" altLang="zh-CN" sz="2200" b="1" dirty="0"/>
              <a:t>How to obtain the characteristic description x of different modal information</a:t>
            </a:r>
            <a:r>
              <a:rPr lang="zh-CN" altLang="en-US" sz="2200" b="1" dirty="0"/>
              <a:t>？</a:t>
            </a:r>
            <a:endParaRPr lang="en-US" altLang="zh-CN" sz="2200" b="1" dirty="0"/>
          </a:p>
          <a:p>
            <a:pPr lvl="1"/>
            <a:r>
              <a:rPr lang="en-US" altLang="zh-CN" sz="1900" b="1" dirty="0"/>
              <a:t>Data</a:t>
            </a:r>
            <a:r>
              <a:rPr lang="zh-CN" altLang="en-US" sz="1900" b="1" dirty="0"/>
              <a:t> </a:t>
            </a:r>
            <a:r>
              <a:rPr lang="en-US" altLang="zh-CN" sz="1900" b="1" dirty="0"/>
              <a:t>Classification</a:t>
            </a:r>
          </a:p>
          <a:p>
            <a:pPr lvl="2">
              <a:spcBef>
                <a:spcPts val="600"/>
              </a:spcBef>
            </a:pPr>
            <a:r>
              <a:rPr lang="en-US" altLang="zh-CN" sz="1700" b="1" dirty="0"/>
              <a:t>Structured data: </a:t>
            </a:r>
            <a:r>
              <a:rPr lang="en-US" altLang="zh-CN" sz="1700" dirty="0"/>
              <a:t>Data, information in the database</a:t>
            </a:r>
          </a:p>
          <a:p>
            <a:pPr lvl="2">
              <a:spcBef>
                <a:spcPts val="600"/>
              </a:spcBef>
            </a:pPr>
            <a:r>
              <a:rPr lang="en-US" altLang="zh-CN" sz="1700" b="1" dirty="0"/>
              <a:t>Semi-structured data: </a:t>
            </a:r>
            <a:r>
              <a:rPr lang="en-US" altLang="zh-CN" sz="1700" dirty="0"/>
              <a:t>News page content</a:t>
            </a:r>
          </a:p>
          <a:p>
            <a:pPr lvl="2">
              <a:spcBef>
                <a:spcPts val="600"/>
              </a:spcBef>
            </a:pPr>
            <a:r>
              <a:rPr lang="en-US" altLang="zh-CN" sz="1700" b="1" dirty="0"/>
              <a:t>Unstructured data: </a:t>
            </a:r>
            <a:r>
              <a:rPr lang="en-US" altLang="zh-CN" sz="1700" dirty="0"/>
              <a:t>Pictures, videos (timing information), audio (timing information), etc.</a:t>
            </a:r>
          </a:p>
          <a:p>
            <a:pPr lvl="1">
              <a:spcBef>
                <a:spcPts val="600"/>
              </a:spcBef>
            </a:pPr>
            <a:r>
              <a:rPr lang="en-US" altLang="zh-CN" sz="1900" b="1" dirty="0"/>
              <a:t>Feature</a:t>
            </a:r>
            <a:r>
              <a:rPr lang="zh-CN" altLang="en-US" sz="1900" b="1" dirty="0"/>
              <a:t> </a:t>
            </a:r>
            <a:r>
              <a:rPr lang="en-US" altLang="zh-CN" sz="1900" b="1" dirty="0"/>
              <a:t>Representation</a:t>
            </a:r>
            <a:r>
              <a:rPr lang="zh-CN" altLang="en-US" sz="1900" b="1" dirty="0"/>
              <a:t> </a:t>
            </a:r>
            <a:r>
              <a:rPr lang="en-US" altLang="zh-CN" sz="1900" b="1" dirty="0"/>
              <a:t>Method</a:t>
            </a:r>
          </a:p>
          <a:p>
            <a:pPr lvl="2">
              <a:spcBef>
                <a:spcPts val="600"/>
              </a:spcBef>
            </a:pPr>
            <a:r>
              <a:rPr lang="en-US" altLang="zh-CN" sz="1700" b="1" dirty="0"/>
              <a:t>Feature</a:t>
            </a:r>
            <a:r>
              <a:rPr lang="zh-CN" altLang="en-US" sz="1700" b="1" dirty="0"/>
              <a:t> </a:t>
            </a:r>
            <a:r>
              <a:rPr lang="en-US" altLang="zh-CN" sz="1700" b="1" dirty="0"/>
              <a:t>Engineering</a:t>
            </a:r>
            <a:r>
              <a:rPr lang="zh-CN" altLang="en-US" sz="1700" b="1" dirty="0"/>
              <a:t> </a:t>
            </a:r>
            <a:r>
              <a:rPr lang="en-US" altLang="zh-CN" sz="1700" b="1" dirty="0"/>
              <a:t>Method</a:t>
            </a:r>
          </a:p>
          <a:p>
            <a:pPr lvl="2">
              <a:spcBef>
                <a:spcPts val="600"/>
              </a:spcBef>
            </a:pPr>
            <a:r>
              <a:rPr lang="en-US" altLang="zh-CN" sz="1700" b="1" dirty="0"/>
              <a:t>Based on Learning Representation</a:t>
            </a:r>
            <a:r>
              <a:rPr lang="zh-CN" altLang="en-US" sz="1700" dirty="0"/>
              <a:t>：</a:t>
            </a:r>
            <a:r>
              <a:rPr lang="en-US" altLang="zh-CN" sz="1700" dirty="0"/>
              <a:t>Learning into a feature space vector through a </a:t>
            </a:r>
            <a:r>
              <a:rPr lang="en-US" altLang="zh-CN" sz="1700" b="1" dirty="0"/>
              <a:t>data-driven mechanism</a:t>
            </a:r>
            <a:r>
              <a:rPr lang="en-US" altLang="zh-CN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99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Issue 3: A Complete Classification Flow—— 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Engineering and Feature Learning Representation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171" y="1290280"/>
            <a:ext cx="11117943" cy="3436995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Features and Classification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/>
            <a:r>
              <a:rPr lang="en-US" altLang="zh-CN" dirty="0"/>
              <a:t>Feature Engineering</a:t>
            </a:r>
          </a:p>
          <a:p>
            <a:pPr lvl="2"/>
            <a:r>
              <a:rPr lang="en-US" altLang="zh-CN" b="1" dirty="0"/>
              <a:t>Text</a:t>
            </a:r>
            <a:r>
              <a:rPr lang="zh-CN" altLang="en-US" b="1" dirty="0"/>
              <a:t>：</a:t>
            </a:r>
            <a:r>
              <a:rPr lang="en-US" altLang="zh-CN" dirty="0"/>
              <a:t>Letters, morphology, syntax, etc.</a:t>
            </a:r>
            <a:endParaRPr lang="en-US" altLang="zh-CN" b="1" dirty="0"/>
          </a:p>
          <a:p>
            <a:pPr lvl="2"/>
            <a:r>
              <a:rPr lang="en-US" altLang="zh-CN" b="1" dirty="0"/>
              <a:t>Pictures</a:t>
            </a:r>
            <a:r>
              <a:rPr lang="zh-CN" altLang="en-US" b="1" dirty="0"/>
              <a:t>：</a:t>
            </a:r>
            <a:r>
              <a:rPr lang="en-US" altLang="zh-CN" dirty="0"/>
              <a:t>Colors, textures, collection features, etc.</a:t>
            </a:r>
          </a:p>
          <a:p>
            <a:pPr lvl="2"/>
            <a:r>
              <a:rPr lang="en-US" altLang="zh-CN" b="1" dirty="0"/>
              <a:t>Video</a:t>
            </a:r>
            <a:r>
              <a:rPr lang="zh-CN" altLang="en-US" dirty="0"/>
              <a:t>：</a:t>
            </a:r>
            <a:r>
              <a:rPr lang="en-US" altLang="zh-CN" dirty="0"/>
              <a:t>Picture features + Temporal information</a:t>
            </a:r>
          </a:p>
          <a:p>
            <a:pPr lvl="2"/>
            <a:r>
              <a:rPr lang="en-US" altLang="zh-CN" b="1" dirty="0"/>
              <a:t>Audio</a:t>
            </a:r>
            <a:r>
              <a:rPr lang="zh-CN" altLang="en-US" b="1" dirty="0"/>
              <a:t>：</a:t>
            </a:r>
            <a:r>
              <a:rPr lang="en-US" altLang="zh-CN" dirty="0"/>
              <a:t>Signal features</a:t>
            </a:r>
          </a:p>
          <a:p>
            <a:pPr lvl="1"/>
            <a:r>
              <a:rPr lang="en-US" altLang="zh-CN" dirty="0"/>
              <a:t>Classification model based on feature engineering</a:t>
            </a: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0144" y="4341964"/>
            <a:ext cx="8209338" cy="103304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021345" y="5561163"/>
            <a:ext cx="4047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特征工程（Feature Engineering）</a:t>
            </a:r>
          </a:p>
        </p:txBody>
      </p:sp>
    </p:spTree>
    <p:extLst>
      <p:ext uri="{BB962C8B-B14F-4D97-AF65-F5344CB8AC3E}">
        <p14:creationId xmlns:p14="http://schemas.microsoft.com/office/powerpoint/2010/main" val="282805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Issue 3: A Complete Classification Flow—— 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Engineering and Feature Learning Representation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59" y="1290280"/>
            <a:ext cx="11199869" cy="2714785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Features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and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Classification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/>
            <a:r>
              <a:rPr lang="en-US" altLang="zh-CN" b="1" dirty="0"/>
              <a:t>Learning Feature Representation and Classification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800" b="0" dirty="0" smtClean="0"/>
              <a:t>    By </a:t>
            </a:r>
            <a:r>
              <a:rPr lang="en-US" altLang="zh-CN" sz="1800" b="0" dirty="0"/>
              <a:t>building a model with a certain "depth", the model can automatically learn a good feature representation (from low-level features, to middle-level features, and then to high-level features), thereby ultimately improving the accuracy of prediction (classification) or recognition.</a:t>
            </a:r>
            <a:endParaRPr lang="zh-CN" altLang="en-US" sz="1800" b="0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356" y="3460779"/>
            <a:ext cx="8224372" cy="13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4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Issue 3: A Complete Classification Flow—— 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Engineering and Feature Learning Representation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290280"/>
            <a:ext cx="11074400" cy="218900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300" b="1" dirty="0"/>
              <a:t>Features</a:t>
            </a:r>
            <a:r>
              <a:rPr lang="zh-CN" altLang="en-US" sz="3300" b="1" dirty="0"/>
              <a:t> </a:t>
            </a:r>
            <a:r>
              <a:rPr lang="en-US" altLang="zh-CN" sz="3300" b="1" dirty="0"/>
              <a:t>and</a:t>
            </a:r>
            <a:r>
              <a:rPr lang="zh-CN" altLang="en-US" sz="3300" b="1" dirty="0"/>
              <a:t> </a:t>
            </a:r>
            <a:r>
              <a:rPr lang="en-US" altLang="zh-CN" sz="3300" b="1" dirty="0"/>
              <a:t>Classification</a:t>
            </a:r>
            <a:r>
              <a:rPr lang="zh-CN" altLang="en-US" sz="3300" b="1" dirty="0"/>
              <a:t>（</a:t>
            </a:r>
            <a:r>
              <a:rPr lang="en-US" altLang="zh-CN" sz="3300" b="1" dirty="0"/>
              <a:t>3</a:t>
            </a:r>
            <a:r>
              <a:rPr lang="zh-CN" altLang="en-US" sz="3300" b="1" dirty="0"/>
              <a:t>）</a:t>
            </a:r>
            <a:endParaRPr lang="en-US" altLang="zh-CN" sz="3300" b="1" dirty="0"/>
          </a:p>
          <a:p>
            <a:pPr lvl="1">
              <a:lnSpc>
                <a:spcPct val="110000"/>
              </a:lnSpc>
            </a:pPr>
            <a:r>
              <a:rPr lang="en-US" altLang="zh-CN" sz="2600" b="0" dirty="0"/>
              <a:t>Which features of the </a:t>
            </a:r>
            <a:r>
              <a:rPr lang="en-US" altLang="zh-CN" sz="2600" dirty="0"/>
              <a:t>uni</a:t>
            </a:r>
            <a:r>
              <a:rPr lang="en-US" altLang="zh-CN" sz="2600" b="0" dirty="0"/>
              <a:t>modal information need to be fused? How to integrate? (Is the feature linear or vectorized?)</a:t>
            </a:r>
          </a:p>
          <a:p>
            <a:pPr lvl="1">
              <a:lnSpc>
                <a:spcPct val="110000"/>
              </a:lnSpc>
            </a:pPr>
            <a:r>
              <a:rPr lang="en-US" altLang="zh-CN" sz="2600" b="0" dirty="0"/>
              <a:t>At which level and which characteristics of multi-modal information need to be fused? How to integrate?</a:t>
            </a:r>
          </a:p>
          <a:p>
            <a:pPr lvl="1">
              <a:lnSpc>
                <a:spcPct val="110000"/>
              </a:lnSpc>
            </a:pPr>
            <a:r>
              <a:rPr lang="en-US" altLang="zh-CN" sz="2600" b="0" dirty="0"/>
              <a:t>How to determine the weight of the fused features according to the classification effect during the fusion process?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8D67FB-2589-BD43-A006-4FCB73C5A34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8045" y="4369669"/>
            <a:ext cx="691232" cy="5351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8CC2776-6714-B141-B426-46E7D63EB9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8045" y="5539322"/>
            <a:ext cx="691232" cy="5027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40E883A-A749-F346-A0A3-B8D2D34D16D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8045" y="3399532"/>
            <a:ext cx="691232" cy="544607"/>
          </a:xfrm>
          <a:prstGeom prst="rect">
            <a:avLst/>
          </a:prstGeom>
        </p:spPr>
      </p:pic>
      <p:sp>
        <p:nvSpPr>
          <p:cNvPr id="18" name="右大括号 17"/>
          <p:cNvSpPr/>
          <p:nvPr/>
        </p:nvSpPr>
        <p:spPr>
          <a:xfrm>
            <a:off x="5667777" y="3338544"/>
            <a:ext cx="207629" cy="7000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319290" y="4490326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Feature Fusion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8288449" y="464299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922997" y="4498057"/>
            <a:ext cx="257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Classification/Prediction:   </a:t>
            </a:r>
          </a:p>
          <a:p>
            <a:pPr algn="ctr"/>
            <a:r>
              <a:rPr lang="en-US" altLang="zh-CN" sz="1600" i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f(</a:t>
            </a:r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endParaRPr lang="zh-CN" altLang="en-US" sz="1600" i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9020" y="3953813"/>
            <a:ext cx="85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(Question)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19181" y="4934085"/>
            <a:ext cx="122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Audio/Signal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(Pulse Diagnosis)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76959" y="6072718"/>
            <a:ext cx="2182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Picture/Video</a:t>
            </a:r>
          </a:p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(Look: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 / Tongue Diagnosis)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97299" y="3181732"/>
            <a:ext cx="237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engineering features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(extraction and selection)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7300" y="3738369"/>
            <a:ext cx="233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Represents Learning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(Depth feature)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20083097" flipV="1">
            <a:off x="2664736" y="3425010"/>
            <a:ext cx="586275" cy="16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932811" flipV="1">
            <a:off x="2665170" y="3768348"/>
            <a:ext cx="586275" cy="16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大括号 24"/>
          <p:cNvSpPr/>
          <p:nvPr/>
        </p:nvSpPr>
        <p:spPr>
          <a:xfrm>
            <a:off x="6391216" y="3239808"/>
            <a:ext cx="456171" cy="306154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65780" y="3508208"/>
            <a:ext cx="26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∑</a:t>
            </a:r>
          </a:p>
        </p:txBody>
      </p:sp>
      <p:sp>
        <p:nvSpPr>
          <p:cNvPr id="26" name="右大括号 25"/>
          <p:cNvSpPr/>
          <p:nvPr/>
        </p:nvSpPr>
        <p:spPr>
          <a:xfrm>
            <a:off x="5667777" y="4479007"/>
            <a:ext cx="207629" cy="7000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20083097" flipV="1">
            <a:off x="2664736" y="4565473"/>
            <a:ext cx="586275" cy="16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932811" flipV="1">
            <a:off x="2665170" y="4908811"/>
            <a:ext cx="586275" cy="16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965780" y="4648671"/>
            <a:ext cx="26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∑</a:t>
            </a:r>
          </a:p>
        </p:txBody>
      </p:sp>
      <p:sp>
        <p:nvSpPr>
          <p:cNvPr id="32" name="右大括号 31"/>
          <p:cNvSpPr/>
          <p:nvPr/>
        </p:nvSpPr>
        <p:spPr>
          <a:xfrm>
            <a:off x="5631466" y="5559769"/>
            <a:ext cx="207629" cy="7000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20083097" flipV="1">
            <a:off x="2628425" y="5646235"/>
            <a:ext cx="586275" cy="16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932811" flipV="1">
            <a:off x="2628859" y="5989573"/>
            <a:ext cx="586275" cy="16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929469" y="5729433"/>
            <a:ext cx="26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043096" y="4571908"/>
            <a:ext cx="26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30349C4-38DD-4FD5-A04D-F4B13620585D}"/>
              </a:ext>
            </a:extLst>
          </p:cNvPr>
          <p:cNvSpPr txBox="1"/>
          <p:nvPr/>
        </p:nvSpPr>
        <p:spPr>
          <a:xfrm>
            <a:off x="3341098" y="4314943"/>
            <a:ext cx="237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engineering features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(extraction and selection)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4A1CE5-85EB-4D8B-A5A3-9C33CD794D49}"/>
              </a:ext>
            </a:extLst>
          </p:cNvPr>
          <p:cNvSpPr txBox="1"/>
          <p:nvPr/>
        </p:nvSpPr>
        <p:spPr>
          <a:xfrm>
            <a:off x="3341099" y="4871580"/>
            <a:ext cx="233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Represents Learning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(Depth feature)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6661773-E6D3-4669-8695-26A22C558C74}"/>
              </a:ext>
            </a:extLst>
          </p:cNvPr>
          <p:cNvSpPr txBox="1"/>
          <p:nvPr/>
        </p:nvSpPr>
        <p:spPr>
          <a:xfrm>
            <a:off x="3368024" y="5375843"/>
            <a:ext cx="237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engineering features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(extraction and selection)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A105925-2FE7-42A7-9CA6-8C7872CE4864}"/>
              </a:ext>
            </a:extLst>
          </p:cNvPr>
          <p:cNvSpPr txBox="1"/>
          <p:nvPr/>
        </p:nvSpPr>
        <p:spPr>
          <a:xfrm>
            <a:off x="3368025" y="5932480"/>
            <a:ext cx="233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Represents Learning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(Depth feature)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48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 and Prediction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/>
              <a:t>Basic Concepts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Issues Regarding Classification and Prediction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Decision Tree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Bayesian Classification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Neural </a:t>
            </a:r>
            <a:r>
              <a:rPr lang="en-US" altLang="zh-CN" sz="2000" b="1" dirty="0" smtClean="0"/>
              <a:t>Networks</a:t>
            </a:r>
          </a:p>
          <a:p>
            <a:r>
              <a:rPr lang="en-US" altLang="zh-CN" sz="2000" b="1" dirty="0"/>
              <a:t>Support Vector Machine</a:t>
            </a:r>
          </a:p>
          <a:p>
            <a:r>
              <a:rPr lang="en-US" altLang="zh-CN" sz="2000" b="1"/>
              <a:t>K-Nearest </a:t>
            </a:r>
            <a:r>
              <a:rPr lang="en-US" altLang="zh-CN" sz="2000" b="1" smtClean="0"/>
              <a:t>Neighbor</a:t>
            </a:r>
            <a:endParaRPr lang="en-US" altLang="zh-CN" sz="2000" b="1" dirty="0"/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Associative Classification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Issue 1: Data Preparation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Data cleaning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Preprocess data in order to reduce noise and handle missing values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Relevance analysis (feature selection)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Remove the irrelevant or redundant attributes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Data transformation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Generalize and/or normalize data</a:t>
            </a:r>
          </a:p>
        </p:txBody>
      </p:sp>
    </p:spTree>
    <p:extLst>
      <p:ext uri="{BB962C8B-B14F-4D97-AF65-F5344CB8AC3E}">
        <p14:creationId xmlns:p14="http://schemas.microsoft.com/office/powerpoint/2010/main" val="380754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Issue 2: Evaluating Classification Methods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Accuracy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classifier accuracy: predicting class label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predictor accuracy: guessing value of predicted attributes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Speed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time to construct the model (training time)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time to use the model (classification/prediction time)</a:t>
            </a:r>
            <a:endParaRPr lang="en-US" altLang="zh-CN" sz="1200" b="1" dirty="0"/>
          </a:p>
          <a:p>
            <a:pPr>
              <a:lnSpc>
                <a:spcPct val="115000"/>
              </a:lnSpc>
            </a:pPr>
            <a:r>
              <a:rPr lang="en-US" altLang="zh-CN" sz="2000" b="1" dirty="0"/>
              <a:t>Robustness: handling noise and missing values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/>
              <a:t>Scalability: efficiency in disk-resident databases 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/>
              <a:t>Interpretability</a:t>
            </a:r>
          </a:p>
          <a:p>
            <a:pPr lvl="1">
              <a:lnSpc>
                <a:spcPct val="115000"/>
              </a:lnSpc>
            </a:pPr>
            <a:r>
              <a:rPr lang="en-US" altLang="zh-CN" sz="1800" b="1" dirty="0"/>
              <a:t>understanding and insight provided by the model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/>
              <a:t>Other measures, e.g., goodness of rules, such as decision tree size or compactness of classification rules</a:t>
            </a:r>
          </a:p>
        </p:txBody>
      </p:sp>
    </p:spTree>
    <p:extLst>
      <p:ext uri="{BB962C8B-B14F-4D97-AF65-F5344CB8AC3E}">
        <p14:creationId xmlns:p14="http://schemas.microsoft.com/office/powerpoint/2010/main" val="259438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Evaluation Criteria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 b="1" dirty="0"/>
              <a:t>Accuracy on test set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/>
              <a:t>T</a:t>
            </a:r>
            <a:r>
              <a:rPr lang="en-US" altLang="zh-TW" sz="1800" b="1" dirty="0"/>
              <a:t>he rate of correct classification on the testing set. E.g., if 90 are classified correctly out of the 100 testing cases, accuracy is 90%.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/>
              <a:t>Actual evaluation in research work for several times. </a:t>
            </a:r>
            <a:endParaRPr lang="en-US" altLang="zh-TW" sz="1800" b="1" dirty="0"/>
          </a:p>
          <a:p>
            <a:pPr>
              <a:lnSpc>
                <a:spcPct val="110000"/>
              </a:lnSpc>
            </a:pPr>
            <a:r>
              <a:rPr lang="en-US" altLang="zh-TW" sz="2000" b="1" dirty="0"/>
              <a:t>Error Rate on test set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dirty="0"/>
              <a:t>The percentage of wrong predictions on test set</a:t>
            </a:r>
            <a:r>
              <a:rPr lang="en-US" altLang="zh-CN" sz="1800" b="1" dirty="0"/>
              <a:t>.</a:t>
            </a:r>
            <a:endParaRPr lang="en-US" altLang="zh-TW" sz="1800" b="1" dirty="0"/>
          </a:p>
          <a:p>
            <a:pPr>
              <a:lnSpc>
                <a:spcPct val="110000"/>
              </a:lnSpc>
            </a:pPr>
            <a:r>
              <a:rPr lang="en-US" altLang="zh-TW" sz="2000" b="1" dirty="0"/>
              <a:t>Confusion Matrix</a:t>
            </a:r>
            <a:r>
              <a:rPr lang="en-US" altLang="zh-CN" sz="2000" b="1" dirty="0"/>
              <a:t>(</a:t>
            </a:r>
            <a:r>
              <a:rPr lang="zh-CN" altLang="en-US" sz="2000" dirty="0"/>
              <a:t>混淆矩阵</a:t>
            </a:r>
            <a:r>
              <a:rPr lang="en-US" altLang="zh-CN" sz="2000" b="1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dirty="0"/>
              <a:t>For binary class values, “yes” and “no”, a matrix showing true positive, true negative, false positive and false negative rates</a:t>
            </a:r>
          </a:p>
          <a:p>
            <a:pPr>
              <a:lnSpc>
                <a:spcPct val="110000"/>
              </a:lnSpc>
            </a:pPr>
            <a:r>
              <a:rPr lang="en-US" altLang="zh-TW" sz="2000" b="1" dirty="0"/>
              <a:t>Speed and scalability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/>
              <a:t>T</a:t>
            </a:r>
            <a:r>
              <a:rPr lang="en-US" altLang="zh-TW" sz="1800" b="1" dirty="0"/>
              <a:t>he time to build the classifier and to classify new cases, and the scalability with respect to the data size. </a:t>
            </a:r>
          </a:p>
          <a:p>
            <a:pPr>
              <a:lnSpc>
                <a:spcPct val="110000"/>
              </a:lnSpc>
            </a:pPr>
            <a:r>
              <a:rPr lang="en-US" altLang="zh-TW" sz="2000" b="1" dirty="0"/>
              <a:t>Robustness: handling noise and missing values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0939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Evaluation Criteria</a:t>
            </a:r>
            <a:endParaRPr lang="zh-CN" altLang="en-US" sz="2000" b="1" dirty="0"/>
          </a:p>
        </p:txBody>
      </p:sp>
      <p:graphicFrame>
        <p:nvGraphicFramePr>
          <p:cNvPr id="4" name="Group 32">
            <a:extLst>
              <a:ext uri="{FF2B5EF4-FFF2-40B4-BE49-F238E27FC236}">
                <a16:creationId xmlns:a16="http://schemas.microsoft.com/office/drawing/2014/main" id="{06AED760-2CB7-4DE5-A22E-2C4249398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78458"/>
              </p:ext>
            </p:extLst>
          </p:nvPr>
        </p:nvGraphicFramePr>
        <p:xfrm>
          <a:off x="2220333" y="2097087"/>
          <a:ext cx="7056438" cy="2663826"/>
        </p:xfrm>
        <a:graphic>
          <a:graphicData uri="http://schemas.openxmlformats.org/drawingml/2006/table">
            <a:tbl>
              <a:tblPr/>
              <a:tblGrid>
                <a:gridCol w="15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Predicted class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Actual class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Yes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True positive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False negative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False positive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True negative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Evaluation Criteria</a:t>
            </a:r>
            <a:endParaRPr lang="zh-CN" altLang="en-US" sz="2000" b="1" dirty="0"/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FFFCE3AA-8794-450B-8279-C845D8429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70" y="1290280"/>
            <a:ext cx="77771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9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Evaluation Techniques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TW" sz="2000" b="1" i="1" dirty="0">
                <a:ea typeface="新細明體" panose="02020500000000000000" pitchFamily="18" charset="-120"/>
              </a:rPr>
              <a:t>Holdout</a:t>
            </a:r>
            <a:r>
              <a:rPr lang="en-US" altLang="zh-TW" sz="2000" b="1" dirty="0">
                <a:ea typeface="新細明體" panose="02020500000000000000" pitchFamily="18" charset="-120"/>
              </a:rPr>
              <a:t>: the training set/testing set. </a:t>
            </a:r>
          </a:p>
          <a:p>
            <a:pPr lvl="1"/>
            <a:r>
              <a:rPr lang="en-US" altLang="zh-TW" sz="1800" b="1" dirty="0">
                <a:ea typeface="新細明體" panose="02020500000000000000" pitchFamily="18" charset="-120"/>
              </a:rPr>
              <a:t>Good for a large set of data.</a:t>
            </a:r>
          </a:p>
          <a:p>
            <a:r>
              <a:rPr lang="en-US" altLang="zh-TW" sz="2000" b="1" i="1" dirty="0">
                <a:ea typeface="新細明體" panose="02020500000000000000" pitchFamily="18" charset="-120"/>
              </a:rPr>
              <a:t>k-fold Cross-validation</a:t>
            </a:r>
            <a:r>
              <a:rPr lang="en-US" altLang="zh-CN" sz="2000" b="1" i="1" dirty="0">
                <a:ea typeface="新細明體" panose="02020500000000000000" pitchFamily="18" charset="-120"/>
              </a:rPr>
              <a:t>(</a:t>
            </a:r>
            <a:r>
              <a:rPr lang="zh-CN" altLang="en-US" sz="2000" b="1" dirty="0"/>
              <a:t>交叉验证</a:t>
            </a:r>
            <a:r>
              <a:rPr lang="en-US" altLang="zh-CN" sz="2000" b="1" i="1" dirty="0">
                <a:ea typeface="新細明體" panose="02020500000000000000" pitchFamily="18" charset="-120"/>
              </a:rPr>
              <a:t>)</a:t>
            </a:r>
            <a:r>
              <a:rPr lang="en-US" altLang="zh-CN" sz="2000" b="1" dirty="0">
                <a:ea typeface="新細明體" panose="02020500000000000000" pitchFamily="18" charset="-120"/>
              </a:rPr>
              <a:t>: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sz="1800" b="1" dirty="0">
                <a:ea typeface="新細明體" panose="02020500000000000000" pitchFamily="18" charset="-120"/>
              </a:rPr>
              <a:t>divide the data set into k sub-samples. </a:t>
            </a:r>
          </a:p>
          <a:p>
            <a:pPr lvl="1"/>
            <a:r>
              <a:rPr lang="en-US" altLang="zh-TW" sz="1800" b="1" dirty="0">
                <a:ea typeface="新細明體" panose="02020500000000000000" pitchFamily="18" charset="-120"/>
              </a:rPr>
              <a:t>In each run, use one distinct sub-sample as testing set and the remaining k-1 sub-samples as training set.</a:t>
            </a:r>
          </a:p>
          <a:p>
            <a:pPr lvl="1"/>
            <a:r>
              <a:rPr lang="en-US" altLang="zh-TW" sz="1800" b="1" dirty="0">
                <a:ea typeface="新細明體" panose="02020500000000000000" pitchFamily="18" charset="-120"/>
              </a:rPr>
              <a:t> Evaluate the method using the average of the k runs. </a:t>
            </a:r>
          </a:p>
          <a:p>
            <a:r>
              <a:rPr lang="en-US" altLang="zh-TW" sz="2000" b="1" dirty="0">
                <a:ea typeface="新細明體" panose="02020500000000000000" pitchFamily="18" charset="-120"/>
              </a:rPr>
              <a:t>This method reduces the randomness of training set/testing set.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26593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Issue 3: A Complete Classification Flow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 smtClean="0">
                <a:ea typeface="新細明體" panose="02020500000000000000" pitchFamily="18" charset="-120"/>
              </a:rPr>
              <a:t>Single Modal Information </a:t>
            </a:r>
            <a:r>
              <a:rPr lang="en-US" altLang="zh-CN" sz="2000" b="1" dirty="0" err="1" smtClean="0">
                <a:ea typeface="新細明體" panose="02020500000000000000" pitchFamily="18" charset="-120"/>
              </a:rPr>
              <a:t>v.s</a:t>
            </a:r>
            <a:r>
              <a:rPr lang="en-US" altLang="zh-CN" sz="2000" b="1" dirty="0" smtClean="0">
                <a:ea typeface="新細明體" panose="02020500000000000000" pitchFamily="18" charset="-120"/>
              </a:rPr>
              <a:t>.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Multi-modal Information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1800" dirty="0" smtClean="0">
                <a:ea typeface="新細明體" panose="02020500000000000000" pitchFamily="18" charset="-120"/>
              </a:rPr>
              <a:t>Single Modal Information</a:t>
            </a:r>
          </a:p>
          <a:p>
            <a:pPr lvl="1"/>
            <a:r>
              <a:rPr lang="en-US" altLang="zh-TW" sz="1800" dirty="0" smtClean="0">
                <a:ea typeface="新細明體" panose="02020500000000000000" pitchFamily="18" charset="-120"/>
              </a:rPr>
              <a:t>Multi-Modal Information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66918017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78952</TotalTime>
  <Words>973</Words>
  <Application>Microsoft Office PowerPoint</Application>
  <PresentationFormat>宽屏</PresentationFormat>
  <Paragraphs>165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新細明體</vt:lpstr>
      <vt:lpstr>方正粗黑宋简体</vt:lpstr>
      <vt:lpstr>宋体</vt:lpstr>
      <vt:lpstr>Microsoft YaHei</vt:lpstr>
      <vt:lpstr>Microsoft YaHei</vt:lpstr>
      <vt:lpstr>Arial</vt:lpstr>
      <vt:lpstr>Calibri</vt:lpstr>
      <vt:lpstr>Tahoma</vt:lpstr>
      <vt:lpstr>Times New Roman</vt:lpstr>
      <vt:lpstr>Wingdings</vt:lpstr>
      <vt:lpstr>Wingdings 2</vt:lpstr>
      <vt:lpstr>Tsinghua</vt:lpstr>
      <vt:lpstr>方程式</vt:lpstr>
      <vt:lpstr>Classification and Prediction ——Issues Regarding Classification and Prediction——</vt:lpstr>
      <vt:lpstr>Classification and Prediction</vt:lpstr>
      <vt:lpstr>Issue 1: Data Preparation</vt:lpstr>
      <vt:lpstr>Issue 2: Evaluating Classification Methods</vt:lpstr>
      <vt:lpstr>Evaluation Criteria</vt:lpstr>
      <vt:lpstr>Evaluation Criteria</vt:lpstr>
      <vt:lpstr>Evaluation Criteria</vt:lpstr>
      <vt:lpstr>Evaluation Techniques</vt:lpstr>
      <vt:lpstr>Issue 3: A Complete Classification Flow</vt:lpstr>
      <vt:lpstr>Issue 3: A Complete Classification Flow——              Unimodal Information and Multi-modal Information </vt:lpstr>
      <vt:lpstr>Issue 3: A Complete Classification Flow——               Feature Engineering and Feature Learning Representation（1）</vt:lpstr>
      <vt:lpstr>Issue 3: A Complete Classification Flow——               Feature Engineering and Feature Learning Representation （2）</vt:lpstr>
      <vt:lpstr>Issue 3: A Complete Classification Flow——               Feature Engineering and Feature Learning Representation （3）</vt:lpstr>
      <vt:lpstr>Issue 3: A Complete Classification Flow——             Feature Engineering and Feature Learning Representation （4）</vt:lpstr>
      <vt:lpstr>Issue 3: A Complete Classification Flow——               Feature Engineering and Feature Learning Representation （5）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6132</cp:revision>
  <cp:lastPrinted>2019-04-19T01:46:34Z</cp:lastPrinted>
  <dcterms:created xsi:type="dcterms:W3CDTF">2013-09-16T02:46:25Z</dcterms:created>
  <dcterms:modified xsi:type="dcterms:W3CDTF">2021-04-19T05:31:49Z</dcterms:modified>
</cp:coreProperties>
</file>