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5"/>
  </p:notesMasterIdLst>
  <p:handoutMasterIdLst>
    <p:handoutMasterId r:id="rId36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983" r:id="rId11"/>
    <p:sldId id="984" r:id="rId12"/>
    <p:sldId id="985" r:id="rId13"/>
    <p:sldId id="986" r:id="rId14"/>
    <p:sldId id="996" r:id="rId15"/>
    <p:sldId id="997" r:id="rId16"/>
    <p:sldId id="998" r:id="rId17"/>
    <p:sldId id="999" r:id="rId18"/>
    <p:sldId id="1000" r:id="rId19"/>
    <p:sldId id="1001" r:id="rId20"/>
    <p:sldId id="1002" r:id="rId21"/>
    <p:sldId id="1003" r:id="rId22"/>
    <p:sldId id="1004" r:id="rId23"/>
    <p:sldId id="1005" r:id="rId24"/>
    <p:sldId id="987" r:id="rId25"/>
    <p:sldId id="994" r:id="rId26"/>
    <p:sldId id="988" r:id="rId27"/>
    <p:sldId id="995" r:id="rId28"/>
    <p:sldId id="989" r:id="rId29"/>
    <p:sldId id="990" r:id="rId30"/>
    <p:sldId id="991" r:id="rId31"/>
    <p:sldId id="992" r:id="rId32"/>
    <p:sldId id="993" r:id="rId33"/>
    <p:sldId id="804" r:id="rId34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986"/>
            <p14:sldId id="996"/>
            <p14:sldId id="997"/>
            <p14:sldId id="998"/>
            <p14:sldId id="999"/>
            <p14:sldId id="1000"/>
            <p14:sldId id="1001"/>
            <p14:sldId id="1002"/>
            <p14:sldId id="1003"/>
            <p14:sldId id="1004"/>
            <p14:sldId id="1005"/>
            <p14:sldId id="987"/>
            <p14:sldId id="994"/>
            <p14:sldId id="988"/>
            <p14:sldId id="995"/>
            <p14:sldId id="989"/>
            <p14:sldId id="990"/>
            <p14:sldId id="991"/>
            <p14:sldId id="992"/>
            <p14:sldId id="993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84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emf"/><Relationship Id="rId1" Type="http://schemas.openxmlformats.org/officeDocument/2006/relationships/image" Target="../media/image8.e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Classification and Prediction</a:t>
            </a:r>
            <a:br>
              <a:rPr lang="en-US" altLang="zh-CN" b="1" dirty="0"/>
            </a:br>
            <a:r>
              <a:rPr lang="en-US" altLang="zh-CN" sz="2000" dirty="0" smtClean="0"/>
              <a:t>——Classification </a:t>
            </a:r>
            <a:r>
              <a:rPr lang="en-US" altLang="zh-CN" sz="2000" dirty="0"/>
              <a:t>by </a:t>
            </a:r>
            <a:r>
              <a:rPr lang="en-US" altLang="zh-CN" sz="2000" dirty="0" smtClean="0"/>
              <a:t>Decision Tree——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Gain Ratio for Attribute Selection (C4.5)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Information gain measure is biased towards attributes with a large number of values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C4.5 (a successor of ID3) uses gain ratio to overcome the problem (normalization to information gain)</a:t>
            </a:r>
          </a:p>
          <a:p>
            <a:pPr>
              <a:lnSpc>
                <a:spcPct val="110000"/>
              </a:lnSpc>
            </a:pPr>
            <a:endParaRPr lang="en-US" altLang="zh-CN" sz="2000" b="1" dirty="0"/>
          </a:p>
          <a:p>
            <a:pPr>
              <a:lnSpc>
                <a:spcPct val="110000"/>
              </a:lnSpc>
            </a:pPr>
            <a:endParaRPr lang="en-US" altLang="zh-CN" sz="2000" b="1" dirty="0"/>
          </a:p>
          <a:p>
            <a:pPr lvl="1">
              <a:lnSpc>
                <a:spcPct val="110000"/>
              </a:lnSpc>
            </a:pPr>
            <a:r>
              <a:rPr lang="en-US" altLang="zh-CN" sz="1800" b="1" dirty="0" err="1"/>
              <a:t>GainRatio</a:t>
            </a:r>
            <a:r>
              <a:rPr lang="en-US" altLang="zh-CN" sz="1800" b="1" dirty="0"/>
              <a:t>(A) = Gain(A)/</a:t>
            </a:r>
            <a:r>
              <a:rPr lang="en-US" altLang="zh-CN" sz="1800" b="1" dirty="0" err="1"/>
              <a:t>SplitInfo</a:t>
            </a:r>
            <a:r>
              <a:rPr lang="en-US" altLang="zh-CN" sz="1800" b="1" dirty="0"/>
              <a:t>(A)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Ex.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 err="1"/>
              <a:t>gain_ratio</a:t>
            </a:r>
            <a:r>
              <a:rPr lang="en-US" altLang="zh-CN" sz="1800" b="1" dirty="0"/>
              <a:t>(income) = 0.029/0.926 = 0.031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The attribute with the maximum gain ratio is selected as the splitting attribute</a:t>
            </a:r>
          </a:p>
          <a:p>
            <a:pPr>
              <a:lnSpc>
                <a:spcPct val="110000"/>
              </a:lnSpc>
            </a:pPr>
            <a:endParaRPr lang="en-US" altLang="zh-CN" sz="2000" b="1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4C20CB0-1B89-45C4-B9B1-E920B4C9D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336028"/>
              </p:ext>
            </p:extLst>
          </p:nvPr>
        </p:nvGraphicFramePr>
        <p:xfrm>
          <a:off x="1963738" y="2746375"/>
          <a:ext cx="39846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2387600" imgH="457200" progId="Equation.3">
                  <p:embed/>
                </p:oleObj>
              </mc:Choice>
              <mc:Fallback>
                <p:oleObj name="Equation" r:id="rId3" imgW="2387600" imgH="457200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8A21CD95-D6D3-4579-9BCD-21DF3119B4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2746375"/>
                        <a:ext cx="39846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84F16605-AC70-4DE1-B8CF-A910054CB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346017"/>
              </p:ext>
            </p:extLst>
          </p:nvPr>
        </p:nvGraphicFramePr>
        <p:xfrm>
          <a:off x="1458913" y="3905250"/>
          <a:ext cx="7162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5" imgW="4330700" imgH="393700" progId="Equation.3">
                  <p:embed/>
                </p:oleObj>
              </mc:Choice>
              <mc:Fallback>
                <p:oleObj name="Equation" r:id="rId5" imgW="4330700" imgH="393700" progId="Equation.3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:a16="http://schemas.microsoft.com/office/drawing/2014/main" id="{54E3314A-901E-4D64-9168-8A18A0FB07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3905250"/>
                        <a:ext cx="71628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004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Gini index (CART, IBM </a:t>
            </a:r>
            <a:r>
              <a:rPr lang="en-US" altLang="zh-CN" sz="2000" b="1" dirty="0" err="1"/>
              <a:t>IntelligentMiner</a:t>
            </a:r>
            <a:r>
              <a:rPr lang="en-US" altLang="zh-CN" sz="2000" b="1" dirty="0"/>
              <a:t>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b="1" dirty="0"/>
              <a:t>If a data set </a:t>
            </a:r>
            <a:r>
              <a:rPr lang="en-US" altLang="zh-CN" sz="2000" b="1" i="1" dirty="0"/>
              <a:t>D </a:t>
            </a:r>
            <a:r>
              <a:rPr lang="en-US" altLang="zh-CN" sz="2000" b="1" dirty="0"/>
              <a:t>contains examples from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classes, </a:t>
            </a:r>
            <a:r>
              <a:rPr lang="en-US" altLang="zh-CN" sz="2000" b="1" dirty="0" err="1"/>
              <a:t>gini</a:t>
            </a:r>
            <a:r>
              <a:rPr lang="en-US" altLang="zh-CN" sz="2000" b="1" dirty="0"/>
              <a:t> index, </a:t>
            </a:r>
            <a:r>
              <a:rPr lang="en-US" altLang="zh-CN" sz="2000" b="1" i="1" dirty="0" err="1"/>
              <a:t>gini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D</a:t>
            </a:r>
            <a:r>
              <a:rPr lang="en-US" altLang="zh-CN" sz="2000" b="1" dirty="0"/>
              <a:t>) is defined as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b="1" dirty="0"/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where </a:t>
            </a:r>
            <a:r>
              <a:rPr lang="en-US" altLang="zh-CN" sz="2000" b="1" i="1" dirty="0" err="1"/>
              <a:t>p</a:t>
            </a:r>
            <a:r>
              <a:rPr lang="en-US" altLang="zh-CN" sz="2000" b="1" i="1" baseline="-25000" dirty="0" err="1"/>
              <a:t>j</a:t>
            </a:r>
            <a:r>
              <a:rPr lang="en-US" altLang="zh-CN" sz="2000" b="1" dirty="0"/>
              <a:t> is the relative frequency of class </a:t>
            </a:r>
            <a:r>
              <a:rPr lang="en-US" altLang="zh-CN" sz="2000" b="1" i="1" dirty="0"/>
              <a:t>j</a:t>
            </a:r>
            <a:r>
              <a:rPr lang="en-US" altLang="zh-CN" sz="2000" b="1" dirty="0"/>
              <a:t> in </a:t>
            </a:r>
            <a:r>
              <a:rPr lang="en-US" altLang="zh-CN" sz="2000" b="1" i="1" dirty="0"/>
              <a:t>D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b="1" dirty="0"/>
              <a:t>If a data set </a:t>
            </a:r>
            <a:r>
              <a:rPr lang="en-US" altLang="zh-CN" sz="2000" b="1" i="1" dirty="0"/>
              <a:t>D</a:t>
            </a:r>
            <a:r>
              <a:rPr lang="en-US" altLang="zh-CN" sz="2000" b="1" dirty="0"/>
              <a:t>  is split on A into two subsets </a:t>
            </a:r>
            <a:r>
              <a:rPr lang="en-US" altLang="zh-CN" sz="2000" b="1" i="1" dirty="0"/>
              <a:t>D</a:t>
            </a:r>
            <a:r>
              <a:rPr lang="en-US" altLang="zh-CN" sz="2000" b="1" i="1" baseline="-25000" dirty="0"/>
              <a:t>1</a:t>
            </a:r>
            <a:r>
              <a:rPr lang="en-US" altLang="zh-CN" sz="2000" b="1" dirty="0"/>
              <a:t> and </a:t>
            </a:r>
            <a:r>
              <a:rPr lang="en-US" altLang="zh-CN" sz="2000" b="1" i="1" dirty="0"/>
              <a:t>D</a:t>
            </a:r>
            <a:r>
              <a:rPr lang="en-US" altLang="zh-CN" sz="2000" b="1" i="1" baseline="-25000" dirty="0"/>
              <a:t>2</a:t>
            </a:r>
            <a:r>
              <a:rPr lang="en-US" altLang="zh-CN" sz="2000" b="1" dirty="0"/>
              <a:t>, the </a:t>
            </a:r>
            <a:r>
              <a:rPr lang="en-US" altLang="zh-CN" sz="2000" b="1" i="1" dirty="0" err="1"/>
              <a:t>gini</a:t>
            </a:r>
            <a:r>
              <a:rPr lang="en-US" altLang="zh-CN" sz="2000" b="1" dirty="0"/>
              <a:t> index </a:t>
            </a:r>
            <a:r>
              <a:rPr lang="en-US" altLang="zh-CN" sz="2000" b="1" i="1" dirty="0" err="1"/>
              <a:t>gini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D</a:t>
            </a:r>
            <a:r>
              <a:rPr lang="en-US" altLang="zh-CN" sz="2000" b="1" dirty="0"/>
              <a:t>) is defined as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b="1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b="1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b="1" dirty="0"/>
              <a:t>Reduction in Impurity: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b="1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000" b="1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b="1" dirty="0"/>
              <a:t>The attribute provides the smallest </a:t>
            </a:r>
            <a:r>
              <a:rPr lang="en-US" altLang="zh-CN" sz="2000" b="1" i="1" dirty="0" err="1"/>
              <a:t>gini</a:t>
            </a:r>
            <a:r>
              <a:rPr lang="en-US" altLang="zh-CN" sz="2000" b="1" i="1" baseline="-25000" dirty="0" err="1"/>
              <a:t>split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D</a:t>
            </a:r>
            <a:r>
              <a:rPr lang="en-US" altLang="zh-CN" sz="2000" b="1" dirty="0"/>
              <a:t>) (or the largest reduction in impurity) is chosen to split the node (</a:t>
            </a:r>
            <a:r>
              <a:rPr lang="en-US" altLang="zh-CN" sz="2000" b="1" i="1" dirty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altLang="zh-CN" sz="2000" b="1" dirty="0"/>
              <a:t>)</a:t>
            </a:r>
          </a:p>
          <a:p>
            <a:pPr>
              <a:lnSpc>
                <a:spcPct val="110000"/>
              </a:lnSpc>
            </a:pPr>
            <a:endParaRPr lang="en-US" altLang="zh-CN" sz="2000" b="1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025008D-1176-4A6C-B91B-9E7B320E6A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419345"/>
              </p:ext>
            </p:extLst>
          </p:nvPr>
        </p:nvGraphicFramePr>
        <p:xfrm>
          <a:off x="2095500" y="1820863"/>
          <a:ext cx="24479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3" imgW="1777229" imgH="761669" progId="Equation.3">
                  <p:embed/>
                </p:oleObj>
              </mc:Choice>
              <mc:Fallback>
                <p:oleObj name="Equation" r:id="rId3" imgW="1777229" imgH="761669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80BC5C83-A3D5-4D20-AB54-D26E170BA4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820863"/>
                        <a:ext cx="24479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B4E50DD-F831-4A91-8ECD-5FC836924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5361"/>
              </p:ext>
            </p:extLst>
          </p:nvPr>
        </p:nvGraphicFramePr>
        <p:xfrm>
          <a:off x="2095500" y="3405188"/>
          <a:ext cx="47529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5" imgW="3441700" imgH="596900" progId="Equation.3">
                  <p:embed/>
                </p:oleObj>
              </mc:Choice>
              <mc:Fallback>
                <p:oleObj name="Equation" r:id="rId5" imgW="3441700" imgH="596900" progId="Equation.3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72F10978-0370-48A3-ACF7-CF6E366CFD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405188"/>
                        <a:ext cx="475297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8DB55C87-C7D6-4D99-8EFD-3A5E2E0AF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705497"/>
              </p:ext>
            </p:extLst>
          </p:nvPr>
        </p:nvGraphicFramePr>
        <p:xfrm>
          <a:off x="2022475" y="4570413"/>
          <a:ext cx="37560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7" imgW="2692400" imgH="304800" progId="Equation.3">
                  <p:embed/>
                </p:oleObj>
              </mc:Choice>
              <mc:Fallback>
                <p:oleObj name="Equation" r:id="rId7" imgW="2692400" imgH="304800" progId="Equation.3">
                  <p:embed/>
                  <p:pic>
                    <p:nvPicPr>
                      <p:cNvPr id="15366" name="Object 6">
                        <a:extLst>
                          <a:ext uri="{FF2B5EF4-FFF2-40B4-BE49-F238E27FC236}">
                            <a16:creationId xmlns:a16="http://schemas.microsoft.com/office/drawing/2014/main" id="{6D7B0EB4-7044-4D80-99A2-5E66C1FDE1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4570413"/>
                        <a:ext cx="37560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803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Gini index (CART, IBM Intelligent Miner)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Ex.  D has 9 tuples in </a:t>
            </a:r>
            <a:r>
              <a:rPr lang="en-US" altLang="zh-CN" sz="2000" b="1" dirty="0" err="1"/>
              <a:t>buys_computer</a:t>
            </a:r>
            <a:r>
              <a:rPr lang="en-US" altLang="zh-CN" sz="2000" b="1" dirty="0"/>
              <a:t> = “yes” and 5 in “no”</a:t>
            </a:r>
          </a:p>
          <a:p>
            <a:pPr>
              <a:lnSpc>
                <a:spcPct val="110000"/>
              </a:lnSpc>
            </a:pPr>
            <a:endParaRPr lang="en-US" altLang="zh-CN" sz="2000" b="1" dirty="0"/>
          </a:p>
          <a:p>
            <a:pPr>
              <a:lnSpc>
                <a:spcPct val="110000"/>
              </a:lnSpc>
            </a:pPr>
            <a:endParaRPr lang="en-US" altLang="zh-CN" sz="2000" b="1" dirty="0"/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Suppose the attribute income partitions D into 10 in D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: {low, medium} and 4 in D</a:t>
            </a:r>
            <a:r>
              <a:rPr lang="en-US" altLang="zh-CN" sz="2000" b="1" baseline="-25000" dirty="0"/>
              <a:t>2</a:t>
            </a:r>
          </a:p>
          <a:p>
            <a:pPr>
              <a:lnSpc>
                <a:spcPct val="110000"/>
              </a:lnSpc>
            </a:pPr>
            <a:endParaRPr lang="en-US" altLang="zh-CN" sz="2000" b="1" dirty="0"/>
          </a:p>
          <a:p>
            <a:pPr>
              <a:lnSpc>
                <a:spcPct val="110000"/>
              </a:lnSpc>
            </a:pPr>
            <a:endParaRPr lang="en-US" altLang="zh-CN" sz="20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but </a:t>
            </a:r>
            <a:r>
              <a:rPr lang="en-US" altLang="zh-CN" sz="1800" b="1" dirty="0" err="1"/>
              <a:t>gini</a:t>
            </a:r>
            <a:r>
              <a:rPr lang="en-US" altLang="zh-CN" sz="1800" b="1" baseline="-25000" dirty="0"/>
              <a:t>{</a:t>
            </a:r>
            <a:r>
              <a:rPr lang="en-US" altLang="zh-CN" sz="1800" b="1" baseline="-25000" dirty="0" err="1"/>
              <a:t>medium,high</a:t>
            </a:r>
            <a:r>
              <a:rPr lang="en-US" altLang="zh-CN" sz="1800" b="1" baseline="-25000" dirty="0"/>
              <a:t>}</a:t>
            </a:r>
            <a:r>
              <a:rPr lang="en-US" altLang="zh-CN" sz="1800" b="1" dirty="0"/>
              <a:t> is 0.30 and thus the best since it is the lowest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All attributes are assumed continuous-valued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May need other tools, e.g., clustering, to get the possible split values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Can be modified for categorical attributes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C7D1BC7-55E4-4BEB-86BE-14AD53131A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431148"/>
              </p:ext>
            </p:extLst>
          </p:nvPr>
        </p:nvGraphicFramePr>
        <p:xfrm>
          <a:off x="1573213" y="1789791"/>
          <a:ext cx="35814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2222500" imgH="469900" progId="Equation.3">
                  <p:embed/>
                </p:oleObj>
              </mc:Choice>
              <mc:Fallback>
                <p:oleObj name="Equation" r:id="rId3" imgW="2222500" imgH="469900" progId="Equation.3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A6870C75-5CAF-4364-9F4F-F92A44EBA5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1789791"/>
                        <a:ext cx="35814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012C68E-FE41-454D-AC16-1395BDA77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85933"/>
              </p:ext>
            </p:extLst>
          </p:nvPr>
        </p:nvGraphicFramePr>
        <p:xfrm>
          <a:off x="1573213" y="3014759"/>
          <a:ext cx="504031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公式" r:id="rId5" imgW="3340100" imgH="431800" progId="Equation.3">
                  <p:embed/>
                </p:oleObj>
              </mc:Choice>
              <mc:Fallback>
                <p:oleObj name="公式" r:id="rId5" imgW="3340100" imgH="431800" progId="Equation.3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6A53F27E-4E8A-4809-B8B7-44008AE585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014759"/>
                        <a:ext cx="5040312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55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Comparing Attribute Selection Measures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The three measures, in general, return good results but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Information gain: </a:t>
            </a:r>
          </a:p>
          <a:p>
            <a:pPr lvl="2">
              <a:lnSpc>
                <a:spcPct val="110000"/>
              </a:lnSpc>
            </a:pPr>
            <a:r>
              <a:rPr lang="en-US" altLang="zh-CN" sz="1600" b="1" dirty="0"/>
              <a:t>biased towards multivalued attributes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Gain ratio: </a:t>
            </a:r>
          </a:p>
          <a:p>
            <a:pPr lvl="2">
              <a:lnSpc>
                <a:spcPct val="110000"/>
              </a:lnSpc>
            </a:pPr>
            <a:r>
              <a:rPr lang="en-US" altLang="zh-CN" sz="1600" b="1" dirty="0"/>
              <a:t>tends to prefer unbalanced splits in which one partition is much smaller than the others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Gini index:</a:t>
            </a:r>
          </a:p>
          <a:p>
            <a:pPr lvl="2">
              <a:lnSpc>
                <a:spcPct val="110000"/>
              </a:lnSpc>
            </a:pPr>
            <a:r>
              <a:rPr lang="en-US" altLang="zh-CN" sz="1600" b="1" dirty="0"/>
              <a:t>biased to multivalued attributes</a:t>
            </a:r>
          </a:p>
          <a:p>
            <a:pPr lvl="2">
              <a:lnSpc>
                <a:spcPct val="110000"/>
              </a:lnSpc>
            </a:pPr>
            <a:r>
              <a:rPr lang="en-US" altLang="zh-CN" sz="1600" b="1" dirty="0"/>
              <a:t>has difficulty when the number of classes is large</a:t>
            </a:r>
          </a:p>
          <a:p>
            <a:pPr lvl="2">
              <a:lnSpc>
                <a:spcPct val="110000"/>
              </a:lnSpc>
            </a:pPr>
            <a:r>
              <a:rPr lang="en-US" altLang="zh-CN" sz="1600" b="1" dirty="0"/>
              <a:t>tends to favor tests that result in equal-sized partitions and purity in both partitions</a:t>
            </a:r>
          </a:p>
        </p:txBody>
      </p:sp>
    </p:spTree>
    <p:extLst>
      <p:ext uri="{BB962C8B-B14F-4D97-AF65-F5344CB8AC3E}">
        <p14:creationId xmlns:p14="http://schemas.microsoft.com/office/powerpoint/2010/main" val="126777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Review the Decision Tree Task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zh-CN" sz="1600" b="1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23567" y="1494969"/>
            <a:ext cx="3587750" cy="4311650"/>
            <a:chOff x="288" y="951"/>
            <a:chExt cx="2260" cy="2716"/>
          </a:xfrm>
        </p:grpSpPr>
        <p:graphicFrame>
          <p:nvGraphicFramePr>
            <p:cNvPr id="5" name="Object 2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Document" r:id="rId3" imgW="5405040" imgH="5780160" progId="Word.Document.8">
                    <p:embed/>
                  </p:oleObj>
                </mc:Choice>
                <mc:Fallback>
                  <p:oleObj name="Document" r:id="rId3" imgW="5405040" imgH="5780160" progId="Word.Document.8">
                    <p:embed/>
                    <p:pic>
                      <p:nvPicPr>
                        <p:cNvPr id="307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 dirty="0">
                  <a:solidFill>
                    <a:srgbClr val="006600"/>
                  </a:solidFill>
                  <a:latin typeface="Calibri" pitchFamily="34" charset="0"/>
                </a:rPr>
                <a:t>categorical</a:t>
              </a:r>
              <a:endParaRPr lang="en-US" sz="1600" b="1" dirty="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006600"/>
                  </a:solidFill>
                  <a:latin typeface="Calibri" pitchFamily="34" charset="0"/>
                </a:rPr>
                <a:t>categorical</a:t>
              </a:r>
              <a:endParaRPr lang="en-US" sz="1600" b="1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006600"/>
                  </a:solidFill>
                  <a:latin typeface="Calibri" pitchFamily="34" charset="0"/>
                </a:rPr>
                <a:t>continuous</a:t>
              </a:r>
              <a:endParaRPr lang="en-US" sz="1600" b="1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006600"/>
                  </a:solidFill>
                  <a:latin typeface="Calibri" pitchFamily="34" charset="0"/>
                </a:rPr>
                <a:t>class</a:t>
              </a:r>
              <a:endParaRPr lang="en-US" sz="1600" b="1">
                <a:solidFill>
                  <a:schemeClr val="bg2"/>
                </a:solidFill>
                <a:latin typeface="Calibri" pitchFamily="34" charset="0"/>
              </a:endParaRP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8460917" y="4628694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7330617" y="4628694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7976730" y="3834944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9187992" y="3834944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8138655" y="3107869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6765467" y="3107869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282992" y="2844344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Refund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298992" y="3571419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MarSt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573505" y="4363582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TaxInc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8500605" y="5152569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8424405" y="5152569"/>
            <a:ext cx="685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YES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7008355" y="5170032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105192" y="5155744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6443205" y="3585707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538455" y="3571419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rgbClr val="00FFFF"/>
              </a:solidFill>
              <a:latin typeface="Calibri" pitchFamily="34" charset="0"/>
            </a:endParaRP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9338805" y="4390569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9415005" y="4390569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555917" y="3107869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Yes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8421230" y="3107869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No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9403892" y="3873044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Married</a:t>
            </a:r>
            <a:r>
              <a:rPr lang="en-US" sz="1600">
                <a:solidFill>
                  <a:schemeClr val="bg2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187742" y="3901619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808330" y="4693782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&lt; 80K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8583155" y="4693782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&gt; 80K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7922755" y="1890257"/>
            <a:ext cx="2241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b="1" i="1">
                <a:solidFill>
                  <a:srgbClr val="FF0000"/>
                </a:solidFill>
                <a:latin typeface="Calibri" pitchFamily="34" charset="0"/>
              </a:rPr>
              <a:t>Splitting Attributes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8300580" y="2271257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34"/>
          <p:cNvSpPr>
            <a:spLocks noChangeArrowheads="1"/>
          </p:cNvSpPr>
          <p:nvPr/>
        </p:nvSpPr>
        <p:spPr bwMode="auto">
          <a:xfrm>
            <a:off x="5304967" y="3933369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8913355" y="2271257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256967" y="5990769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2000" b="1">
                <a:solidFill>
                  <a:schemeClr val="tx2"/>
                </a:solidFill>
                <a:latin typeface="Calibri" pitchFamily="34" charset="0"/>
              </a:rPr>
              <a:t>Training Data</a:t>
            </a:r>
            <a:endParaRPr lang="en-US" sz="20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6524167" y="5959019"/>
            <a:ext cx="3124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2000" b="1">
                <a:solidFill>
                  <a:schemeClr val="tx2"/>
                </a:solidFill>
                <a:latin typeface="Calibri" pitchFamily="34" charset="0"/>
              </a:rPr>
              <a:t>Model:  Decision Tree</a:t>
            </a:r>
            <a:endParaRPr lang="en-US" sz="2000">
              <a:solidFill>
                <a:schemeClr val="bg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95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Review the Decision Tree Task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zh-CN" sz="1600" b="1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259059"/>
              </p:ext>
            </p:extLst>
          </p:nvPr>
        </p:nvGraphicFramePr>
        <p:xfrm>
          <a:off x="1879596" y="2540001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3" imgW="5405040" imgH="5780160" progId="Word.Document.8">
                  <p:embed/>
                </p:oleObj>
              </mc:Choice>
              <mc:Fallback>
                <p:oleObj name="Document" r:id="rId3" imgW="5405040" imgH="5780160" progId="Word.Document.8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596" y="2540001"/>
                        <a:ext cx="3565525" cy="368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 rot="19183191">
            <a:off x="2489196" y="1916114"/>
            <a:ext cx="1257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006600"/>
                </a:solidFill>
                <a:latin typeface="Calibri" pitchFamily="34" charset="0"/>
              </a:rPr>
              <a:t>categorical</a:t>
            </a:r>
            <a:endParaRPr lang="en-US" sz="16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19183191">
            <a:off x="3174996" y="1916114"/>
            <a:ext cx="1257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006600"/>
                </a:solidFill>
                <a:latin typeface="Calibri" pitchFamily="34" charset="0"/>
              </a:rPr>
              <a:t>categorical</a:t>
            </a:r>
            <a:endParaRPr lang="en-US" sz="16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19183191">
            <a:off x="4013196" y="1916114"/>
            <a:ext cx="12779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006600"/>
                </a:solidFill>
                <a:latin typeface="Calibri" pitchFamily="34" charset="0"/>
              </a:rPr>
              <a:t>continuous</a:t>
            </a:r>
            <a:endParaRPr lang="en-US" sz="16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 rot="19183191">
            <a:off x="4775196" y="2068514"/>
            <a:ext cx="692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006600"/>
                </a:solidFill>
                <a:latin typeface="Calibri" pitchFamily="34" charset="0"/>
              </a:rPr>
              <a:t>class</a:t>
            </a:r>
            <a:endParaRPr lang="en-US" sz="16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9428159" y="3903664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8297859" y="3903664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7304084" y="3140076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8515346" y="3140076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466009" y="2413001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6092821" y="2413001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610346" y="2149476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MarSt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626346" y="2876551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Refund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540746" y="3638551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TaxInc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9467846" y="4427539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9391646" y="4427539"/>
            <a:ext cx="685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YES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7975596" y="4445001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8072434" y="4430714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5770559" y="2890839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865809" y="2876551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rgbClr val="00FFFF"/>
              </a:solidFill>
              <a:latin typeface="Calibri" pitchFamily="34" charset="0"/>
            </a:endParaRPr>
          </a:p>
        </p:txBody>
      </p:sp>
      <p:grpSp>
        <p:nvGrpSpPr>
          <p:cNvPr id="24" name="Group 35"/>
          <p:cNvGrpSpPr>
            <a:grpSpLocks/>
          </p:cNvGrpSpPr>
          <p:nvPr/>
        </p:nvGrpSpPr>
        <p:grpSpPr bwMode="auto">
          <a:xfrm>
            <a:off x="7016746" y="3638551"/>
            <a:ext cx="685800" cy="381000"/>
            <a:chOff x="4927" y="2340"/>
            <a:chExt cx="432" cy="240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800000"/>
                  </a:solidFill>
                  <a:latin typeface="Calibri" pitchFamily="34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</p:grp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940546" y="3181351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Yes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8693146" y="3105151"/>
            <a:ext cx="4429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No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568946" y="2343151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Married</a:t>
            </a:r>
            <a:r>
              <a:rPr lang="en-US" sz="1600">
                <a:solidFill>
                  <a:schemeClr val="bg2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69146" y="2114551"/>
            <a:ext cx="1398588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7775571" y="3968751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&lt; 80K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9550396" y="3968751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&gt; 80K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5765796" y="5435601"/>
            <a:ext cx="4419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C3300"/>
                </a:solidFill>
                <a:latin typeface="Calibri" pitchFamily="34" charset="0"/>
              </a:rPr>
              <a:t>There could be more than one tree that fits the same data!</a:t>
            </a:r>
          </a:p>
        </p:txBody>
      </p:sp>
    </p:spTree>
    <p:extLst>
      <p:ext uri="{BB962C8B-B14F-4D97-AF65-F5344CB8AC3E}">
        <p14:creationId xmlns:p14="http://schemas.microsoft.com/office/powerpoint/2010/main" val="362674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Review the Decision Tree Task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zh-CN" sz="1600" b="1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145504"/>
              </p:ext>
            </p:extLst>
          </p:nvPr>
        </p:nvGraphicFramePr>
        <p:xfrm>
          <a:off x="2850016" y="1495425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Visio" r:id="rId3" imgW="8424875" imgH="6279741" progId="">
                  <p:embed/>
                </p:oleObj>
              </mc:Choice>
              <mc:Fallback>
                <p:oleObj name="Visio" r:id="rId3" imgW="8424875" imgH="6279741" progId="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016" y="1495425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4"/>
          <p:cNvSpPr>
            <a:spLocks noChangeShapeType="1"/>
          </p:cNvSpPr>
          <p:nvPr/>
        </p:nvSpPr>
        <p:spPr bwMode="auto">
          <a:xfrm flipH="1" flipV="1">
            <a:off x="7776028" y="5076825"/>
            <a:ext cx="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842828" y="4467225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39167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Review the Decision Tree Task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zh-CN" sz="1600" b="1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601686" y="2775858"/>
            <a:ext cx="4267200" cy="3298825"/>
            <a:chOff x="384" y="1584"/>
            <a:chExt cx="2451" cy="169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2D1993"/>
                  </a:solidFill>
                  <a:latin typeface="Calibri" pitchFamily="34" charset="0"/>
                </a:rPr>
                <a:t>Refund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2D1993"/>
                  </a:solidFill>
                  <a:latin typeface="Calibri" pitchFamily="34" charset="0"/>
                </a:rPr>
                <a:t>MarSt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2D1993"/>
                  </a:solidFill>
                  <a:latin typeface="Calibri" pitchFamily="34" charset="0"/>
                </a:rPr>
                <a:t>TaxInc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800000"/>
                  </a:solidFill>
                  <a:latin typeface="Calibri" pitchFamily="34" charset="0"/>
                </a:rPr>
                <a:t>YES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800000"/>
                  </a:solidFill>
                  <a:latin typeface="Calibri" pitchFamily="34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800000"/>
                  </a:solidFill>
                  <a:latin typeface="Calibri" pitchFamily="34" charset="0"/>
                </a:rPr>
                <a:t>NO</a:t>
              </a:r>
              <a:endParaRPr lang="en-US" sz="1600">
                <a:solidFill>
                  <a:srgbClr val="00FFFF"/>
                </a:solidFill>
                <a:latin typeface="Calibri" pitchFamily="34" charset="0"/>
              </a:endParaRP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800000"/>
                  </a:solidFill>
                  <a:latin typeface="Calibri" pitchFamily="34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>
                  <a:latin typeface="Calibri" pitchFamily="34" charset="0"/>
                </a:rPr>
                <a:t>Yes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>
                  <a:latin typeface="Calibri" pitchFamily="34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>
                  <a:latin typeface="Calibri" pitchFamily="34" charset="0"/>
                </a:rPr>
                <a:t>Married</a:t>
              </a:r>
              <a:r>
                <a:rPr lang="en-US" sz="1600">
                  <a:solidFill>
                    <a:schemeClr val="bg2"/>
                  </a:solidFill>
                  <a:latin typeface="Calibri" pitchFamily="34" charset="0"/>
                </a:rPr>
                <a:t> 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>
                  <a:latin typeface="Calibri" pitchFamily="34" charset="0"/>
                </a:rPr>
                <a:t>Single, Divorced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>
                  <a:latin typeface="Calibri" pitchFamily="34" charset="0"/>
                </a:rPr>
                <a:t>&lt; 80K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>
                  <a:latin typeface="Calibri" pitchFamily="34" charset="0"/>
                </a:rPr>
                <a:t>&gt; 80K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868271"/>
              </p:ext>
            </p:extLst>
          </p:nvPr>
        </p:nvGraphicFramePr>
        <p:xfrm>
          <a:off x="6868886" y="2013858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8886" y="2013858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716486" y="1556658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2000" b="1">
                <a:solidFill>
                  <a:schemeClr val="tx2"/>
                </a:solidFill>
                <a:latin typeface="Calibri" pitchFamily="34" charset="0"/>
              </a:rPr>
              <a:t>Test Data</a:t>
            </a:r>
            <a:endParaRPr lang="en-US" sz="20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906486" y="1861458"/>
            <a:ext cx="3429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2000">
                <a:latin typeface="Calibri" pitchFamily="34" charset="0"/>
              </a:rPr>
              <a:t>Start from the root of tree.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4049486" y="2242458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Review the Decision Tree Task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zh-CN" sz="1600" b="1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43622" y="2652485"/>
            <a:ext cx="4267200" cy="3298825"/>
            <a:chOff x="384" y="1584"/>
            <a:chExt cx="2451" cy="169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2D1993"/>
                  </a:solidFill>
                  <a:latin typeface="Calibri" pitchFamily="34" charset="0"/>
                </a:rPr>
                <a:t>Refund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2D1993"/>
                  </a:solidFill>
                  <a:latin typeface="Calibri" pitchFamily="34" charset="0"/>
                </a:rPr>
                <a:t>MarSt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2D1993"/>
                  </a:solidFill>
                  <a:latin typeface="Calibri" pitchFamily="34" charset="0"/>
                </a:rPr>
                <a:t>TaxInc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800000"/>
                  </a:solidFill>
                  <a:latin typeface="Calibri" pitchFamily="34" charset="0"/>
                </a:rPr>
                <a:t>YES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800000"/>
                  </a:solidFill>
                  <a:latin typeface="Calibri" pitchFamily="34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800000"/>
                  </a:solidFill>
                  <a:latin typeface="Calibri" pitchFamily="34" charset="0"/>
                </a:rPr>
                <a:t>NO</a:t>
              </a:r>
              <a:endParaRPr lang="en-US" sz="1600">
                <a:solidFill>
                  <a:srgbClr val="00FFFF"/>
                </a:solidFill>
                <a:latin typeface="Calibri" pitchFamily="34" charset="0"/>
              </a:endParaRP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 b="1">
                  <a:solidFill>
                    <a:srgbClr val="800000"/>
                  </a:solidFill>
                  <a:latin typeface="Calibri" pitchFamily="34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>
                  <a:latin typeface="Calibri" pitchFamily="34" charset="0"/>
                </a:rPr>
                <a:t>Yes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>
                  <a:latin typeface="Calibri" pitchFamily="34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>
                  <a:latin typeface="Calibri" pitchFamily="34" charset="0"/>
                </a:rPr>
                <a:t>Married</a:t>
              </a:r>
              <a:r>
                <a:rPr lang="en-US" sz="1600">
                  <a:solidFill>
                    <a:schemeClr val="bg2"/>
                  </a:solidFill>
                  <a:latin typeface="Calibri" pitchFamily="34" charset="0"/>
                </a:rPr>
                <a:t> 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>
                  <a:latin typeface="Calibri" pitchFamily="34" charset="0"/>
                </a:rPr>
                <a:t>Single, Divorced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>
                  <a:latin typeface="Calibri" pitchFamily="34" charset="0"/>
                </a:rPr>
                <a:t>&lt; 80K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None/>
              </a:pPr>
              <a:r>
                <a:rPr lang="en-US" sz="1600">
                  <a:latin typeface="Calibri" pitchFamily="34" charset="0"/>
                </a:rPr>
                <a:t>&gt; 80K</a:t>
              </a:r>
              <a:endParaRPr lang="en-US" sz="1600">
                <a:solidFill>
                  <a:schemeClr val="bg2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586888"/>
              </p:ext>
            </p:extLst>
          </p:nvPr>
        </p:nvGraphicFramePr>
        <p:xfrm>
          <a:off x="6810822" y="1890485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822" y="1890485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658422" y="1433285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2000" b="1">
                <a:solidFill>
                  <a:schemeClr val="tx2"/>
                </a:solidFill>
                <a:latin typeface="Calibri" pitchFamily="34" charset="0"/>
              </a:rPr>
              <a:t>Test Data</a:t>
            </a:r>
            <a:endParaRPr lang="en-US" sz="20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4524822" y="2119085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Review the Decision Tree Task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zh-CN" sz="1600" b="1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4959796" y="4950505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3719959" y="4950505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4427984" y="3975780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756721" y="3975780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605784" y="3085192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3100834" y="3085192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667571" y="2761342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Refund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81996" y="3653517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MarSt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86659" y="4625067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TaxInc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002659" y="5593442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920109" y="5593442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YES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3365946" y="5614080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496121" y="5596617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2746821" y="3670980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875409" y="3653517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rgbClr val="00FFFF"/>
              </a:solidFill>
              <a:latin typeface="Calibri" pitchFamily="34" charset="0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5921821" y="4658405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029771" y="4658405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921446" y="3085192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Yes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958209" y="3085192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No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083746" y="4023405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Married</a:t>
            </a:r>
            <a:r>
              <a:rPr lang="en-US" sz="1600">
                <a:solidFill>
                  <a:schemeClr val="bg2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723134" y="4058330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216721" y="5029880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&lt; 80K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162996" y="5029880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&gt; 80K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878909"/>
              </p:ext>
            </p:extLst>
          </p:nvPr>
        </p:nvGraphicFramePr>
        <p:xfrm>
          <a:off x="7014021" y="1999342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4021" y="1999342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861621" y="1542142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2000" b="1">
                <a:solidFill>
                  <a:schemeClr val="tx2"/>
                </a:solidFill>
                <a:latin typeface="Calibri" pitchFamily="34" charset="0"/>
              </a:rPr>
              <a:t>Test Data</a:t>
            </a:r>
            <a:endParaRPr lang="en-US" sz="20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5413821" y="2761342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Classification and Prediction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Basic Concepts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Issues Regarding Classification and Prediction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Decision Tree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Bayesian Classification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Neural </a:t>
            </a:r>
            <a:r>
              <a:rPr lang="en-US" altLang="zh-CN" sz="2000" b="1" dirty="0" smtClean="0"/>
              <a:t>Networks</a:t>
            </a:r>
          </a:p>
          <a:p>
            <a:r>
              <a:rPr lang="en-US" altLang="zh-CN" sz="2000" b="1" dirty="0"/>
              <a:t>Support Vector Machine</a:t>
            </a:r>
          </a:p>
          <a:p>
            <a:r>
              <a:rPr lang="en-US" altLang="zh-CN" sz="2000" b="1"/>
              <a:t>K-Nearest </a:t>
            </a:r>
            <a:r>
              <a:rPr lang="en-US" altLang="zh-CN" sz="2000" b="1" smtClean="0"/>
              <a:t>Neighbor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Associative classification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Review the Decision Tree Task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zh-CN" sz="1600" b="1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4945282" y="4848905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3705445" y="4848905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4413470" y="3874180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742207" y="3874180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591270" y="2983592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3086320" y="2983592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653057" y="2659742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Refund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67482" y="3551917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MarSt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72145" y="4523467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TaxInc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988145" y="5491842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905595" y="5491842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YES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3351432" y="5512480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481607" y="5495017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2732307" y="3569380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860895" y="3551917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rgbClr val="00FFFF"/>
              </a:solidFill>
              <a:latin typeface="Calibri" pitchFamily="34" charset="0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5907307" y="4556805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015257" y="4556805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906932" y="2983592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Yes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943695" y="2983592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No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069232" y="3921805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Married</a:t>
            </a:r>
            <a:r>
              <a:rPr lang="en-US" sz="1600">
                <a:solidFill>
                  <a:schemeClr val="bg2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708620" y="3956730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202207" y="4928280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&lt; 80K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148482" y="4928280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&gt; 80K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908904"/>
              </p:ext>
            </p:extLst>
          </p:nvPr>
        </p:nvGraphicFramePr>
        <p:xfrm>
          <a:off x="6999507" y="1897742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507" y="1897742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847107" y="1440542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2000" b="1">
                <a:solidFill>
                  <a:schemeClr val="tx2"/>
                </a:solidFill>
                <a:latin typeface="Calibri" pitchFamily="34" charset="0"/>
              </a:rPr>
              <a:t>Test Data</a:t>
            </a:r>
            <a:endParaRPr lang="en-US" sz="20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5856507" y="2354942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3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Review the Decision Tree Task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zh-CN" sz="1600" b="1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4974310" y="481261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3734473" y="481261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4442498" y="3837893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771235" y="3837893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620298" y="2947305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3115348" y="2947305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682085" y="262345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Refund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96510" y="3515630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MarSt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001173" y="448718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TaxInc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017173" y="5455555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934623" y="5455555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YES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3380460" y="5476193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510635" y="545873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2761335" y="3533093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889923" y="351563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rgbClr val="00FFFF"/>
              </a:solidFill>
              <a:latin typeface="Calibri" pitchFamily="34" charset="0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5936335" y="4520518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044285" y="4520518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935960" y="2947305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Yes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972723" y="2947305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No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098260" y="3885518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Married 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737648" y="3920443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231235" y="489199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&lt; 80K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177510" y="489199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&gt; 80K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54077"/>
              </p:ext>
            </p:extLst>
          </p:nvPr>
        </p:nvGraphicFramePr>
        <p:xfrm>
          <a:off x="7028535" y="1861455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8535" y="1861455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876135" y="1404255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2000" b="1">
                <a:solidFill>
                  <a:schemeClr val="tx2"/>
                </a:solidFill>
                <a:latin typeface="Calibri" pitchFamily="34" charset="0"/>
              </a:rPr>
              <a:t>Test Data</a:t>
            </a:r>
            <a:endParaRPr lang="en-US" sz="20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6723735" y="2852055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Review the Decision Tree Task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zh-CN" sz="1600" b="1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4771112" y="4979532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3531275" y="4979532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4239300" y="4004807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568037" y="4004807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417100" y="3114219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912150" y="3114219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478887" y="2790369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Refund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593312" y="3682544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MarSt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797975" y="4654094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2D1993"/>
                </a:solidFill>
                <a:latin typeface="Calibri" pitchFamily="34" charset="0"/>
              </a:rPr>
              <a:t>TaxInc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813975" y="5622469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731425" y="5622469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YES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3177262" y="5643107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307437" y="5625644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2558137" y="3700007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686725" y="3682544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rgbClr val="00FFFF"/>
              </a:solidFill>
              <a:latin typeface="Calibri" pitchFamily="34" charset="0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5733137" y="4687432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841087" y="4687432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 b="1">
                <a:solidFill>
                  <a:srgbClr val="800000"/>
                </a:solidFill>
                <a:latin typeface="Calibri" pitchFamily="34" charset="0"/>
              </a:rPr>
              <a:t>NO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732762" y="3114219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Yes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769525" y="3114219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No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895062" y="4052432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solidFill>
                  <a:srgbClr val="FF0000"/>
                </a:solidFill>
                <a:latin typeface="Calibri" pitchFamily="34" charset="0"/>
              </a:rPr>
              <a:t>Married 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534450" y="4087357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028037" y="5058907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&lt; 80K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4974312" y="5058907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1600">
                <a:latin typeface="Calibri" pitchFamily="34" charset="0"/>
              </a:rPr>
              <a:t>&gt; 80K</a:t>
            </a:r>
            <a:endParaRPr lang="en-US" sz="1600">
              <a:solidFill>
                <a:schemeClr val="bg2"/>
              </a:solidFill>
              <a:latin typeface="Calibri" pitchFamily="34" charset="0"/>
            </a:endParaRP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512695"/>
              </p:ext>
            </p:extLst>
          </p:nvPr>
        </p:nvGraphicFramePr>
        <p:xfrm>
          <a:off x="6825337" y="2028369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337" y="2028369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672937" y="1571169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2000" b="1">
                <a:solidFill>
                  <a:schemeClr val="tx2"/>
                </a:solidFill>
                <a:latin typeface="Calibri" pitchFamily="34" charset="0"/>
              </a:rPr>
              <a:t>Test Data</a:t>
            </a:r>
            <a:endParaRPr lang="en-US" sz="20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6368137" y="3018969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892137" y="4009569"/>
            <a:ext cx="2667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None/>
            </a:pPr>
            <a:r>
              <a:rPr lang="en-US" sz="2000">
                <a:latin typeface="Calibri" pitchFamily="34" charset="0"/>
              </a:rPr>
              <a:t>Assign Cheat to “No”</a:t>
            </a:r>
          </a:p>
        </p:txBody>
      </p:sp>
    </p:spTree>
    <p:extLst>
      <p:ext uri="{BB962C8B-B14F-4D97-AF65-F5344CB8AC3E}">
        <p14:creationId xmlns:p14="http://schemas.microsoft.com/office/powerpoint/2010/main" val="4095061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Decision Boundary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zh-CN" sz="1600" b="1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242105"/>
              </p:ext>
            </p:extLst>
          </p:nvPr>
        </p:nvGraphicFramePr>
        <p:xfrm>
          <a:off x="1734454" y="1288140"/>
          <a:ext cx="8318500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Visio" r:id="rId3" imgW="8908491" imgH="3827261" progId="">
                  <p:embed/>
                </p:oleObj>
              </mc:Choice>
              <mc:Fallback>
                <p:oleObj name="Visio" r:id="rId3" imgW="8908491" imgH="3827261" progId="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454" y="1288140"/>
                        <a:ext cx="8318500" cy="357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10654" y="5021940"/>
            <a:ext cx="8001000" cy="1328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 dirty="0">
                <a:latin typeface="Calibri" pitchFamily="34" charset="0"/>
              </a:rPr>
              <a:t> Border line between two neighboring regions of different classes is known as decision boundary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 dirty="0">
                <a:latin typeface="Calibri" pitchFamily="34" charset="0"/>
              </a:rPr>
              <a:t> Decision boundary is parallel to axes because test condition involves a single attribute at-a-time</a:t>
            </a:r>
          </a:p>
        </p:txBody>
      </p:sp>
    </p:spTree>
    <p:extLst>
      <p:ext uri="{BB962C8B-B14F-4D97-AF65-F5344CB8AC3E}">
        <p14:creationId xmlns:p14="http://schemas.microsoft.com/office/powerpoint/2010/main" val="2415273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Other Attribute Selection Measures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CHAID: a popular decision tree algorithm, measure based on </a:t>
            </a:r>
            <a:r>
              <a:rPr lang="el-GR" altLang="zh-CN" sz="2000" b="1" dirty="0"/>
              <a:t>χ</a:t>
            </a:r>
            <a:r>
              <a:rPr lang="en-US" altLang="zh-CN" sz="2000" b="1" baseline="30000" dirty="0"/>
              <a:t>2</a:t>
            </a:r>
            <a:r>
              <a:rPr lang="en-US" altLang="zh-CN" sz="2000" b="1" dirty="0"/>
              <a:t> test for independence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C-SEP: performs better than info. gain and </a:t>
            </a:r>
            <a:r>
              <a:rPr lang="en-US" altLang="zh-CN" sz="2000" b="1" dirty="0" err="1"/>
              <a:t>gini</a:t>
            </a:r>
            <a:r>
              <a:rPr lang="en-US" altLang="zh-CN" sz="2000" b="1" dirty="0"/>
              <a:t> index in certain cases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G-statistics: has a close approximation to </a:t>
            </a:r>
            <a:r>
              <a:rPr lang="el-GR" altLang="zh-CN" sz="2000" b="1" dirty="0"/>
              <a:t>χ</a:t>
            </a:r>
            <a:r>
              <a:rPr lang="en-US" altLang="zh-CN" sz="2000" b="1" baseline="30000" dirty="0"/>
              <a:t>2</a:t>
            </a:r>
            <a:r>
              <a:rPr lang="en-US" altLang="zh-CN" sz="2000" b="1" dirty="0"/>
              <a:t> distribution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MDL (Minimal Description Length)</a:t>
            </a:r>
            <a:r>
              <a:rPr lang="en-US" altLang="zh-CN" sz="2000" b="1" dirty="0"/>
              <a:t> principle (i.e., the simplest solution is preferred): 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The best tree as the one that requires the fewest number of bits to both (1) encode the tree, and (2) encode the exceptions to the tree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Multivariate splits (partition based on multiple variable combinations)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CART: finds multivariate splits based on a linear comb. of </a:t>
            </a:r>
            <a:r>
              <a:rPr lang="en-US" altLang="zh-CN" sz="1800" b="1" dirty="0" err="1"/>
              <a:t>attrs</a:t>
            </a:r>
            <a:r>
              <a:rPr lang="en-US" altLang="zh-CN" sz="1800" b="1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Which attribute selection measure is the best?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 Most give good results, none is significantly superior than others</a:t>
            </a:r>
          </a:p>
        </p:txBody>
      </p:sp>
    </p:spTree>
    <p:extLst>
      <p:ext uri="{BB962C8B-B14F-4D97-AF65-F5344CB8AC3E}">
        <p14:creationId xmlns:p14="http://schemas.microsoft.com/office/powerpoint/2010/main" val="3722251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>
                <a:ea typeface="SimSun" panose="02010600030101010101" pitchFamily="2" charset="-122"/>
              </a:rPr>
              <a:t>Random Forest (</a:t>
            </a:r>
            <a:r>
              <a:rPr lang="en-US" altLang="zh-CN" sz="2000" b="1" dirty="0" err="1">
                <a:ea typeface="SimSun" panose="02010600030101010101" pitchFamily="2" charset="-122"/>
              </a:rPr>
              <a:t>Breiman</a:t>
            </a:r>
            <a:r>
              <a:rPr lang="en-US" altLang="zh-CN" sz="2000" b="1" dirty="0">
                <a:ea typeface="SimSun" panose="02010600030101010101" pitchFamily="2" charset="-122"/>
              </a:rPr>
              <a:t> 2001</a:t>
            </a:r>
            <a:r>
              <a:rPr lang="en-US" altLang="zh-CN" sz="2000" b="1" dirty="0" smtClean="0">
                <a:ea typeface="SimSun" panose="02010600030101010101" pitchFamily="2" charset="-122"/>
              </a:rPr>
              <a:t>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>
                <a:ea typeface="SimSun" panose="02010600030101010101" pitchFamily="2" charset="-122"/>
              </a:rPr>
              <a:t>Random Forest</a:t>
            </a:r>
            <a:r>
              <a:rPr lang="en-US" altLang="zh-CN" sz="2000" b="1" dirty="0" smtClean="0">
                <a:ea typeface="SimSun" panose="02010600030101010101" pitchFamily="2" charset="-122"/>
              </a:rPr>
              <a:t>:</a:t>
            </a:r>
            <a:endParaRPr lang="en-US" altLang="zh-CN" sz="2000" b="1" dirty="0"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Each classifier in the ensemble is a </a:t>
            </a:r>
            <a:r>
              <a:rPr lang="en-US" altLang="zh-CN" i="1" dirty="0">
                <a:ea typeface="SimSun" panose="02010600030101010101" pitchFamily="2" charset="-122"/>
              </a:rPr>
              <a:t>decision tree </a:t>
            </a:r>
            <a:r>
              <a:rPr lang="en-US" altLang="zh-CN" dirty="0">
                <a:ea typeface="SimSun" panose="02010600030101010101" pitchFamily="2" charset="-122"/>
              </a:rPr>
              <a:t>classifier and is generated using a random selection of attributes at each node to determine the split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During classification, each tree votes and the most popular class is returned</a:t>
            </a:r>
          </a:p>
          <a:p>
            <a:r>
              <a:rPr lang="en-US" altLang="zh-CN" sz="2000" b="1" dirty="0">
                <a:ea typeface="SimSun" panose="02010600030101010101" pitchFamily="2" charset="-122"/>
              </a:rPr>
              <a:t>Two Methods to construct Random </a:t>
            </a:r>
            <a:r>
              <a:rPr lang="en-US" altLang="zh-CN" sz="2000" b="1" dirty="0" smtClean="0">
                <a:ea typeface="SimSun" panose="02010600030101010101" pitchFamily="2" charset="-122"/>
              </a:rPr>
              <a:t>Forest</a:t>
            </a:r>
            <a:endParaRPr lang="en-US" altLang="zh-CN" sz="2000" b="1" dirty="0"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Forest-RI (</a:t>
            </a:r>
            <a:r>
              <a:rPr lang="en-US" altLang="zh-CN" i="1" dirty="0">
                <a:ea typeface="SimSun" panose="02010600030101010101" pitchFamily="2" charset="-122"/>
              </a:rPr>
              <a:t>random input selection</a:t>
            </a:r>
            <a:r>
              <a:rPr lang="en-US" altLang="zh-CN" dirty="0">
                <a:ea typeface="SimSun" panose="02010600030101010101" pitchFamily="2" charset="-122"/>
              </a:rPr>
              <a:t>):  Randomly select, at each node, F attributes as candidates for the split at the node. The CART methodology is used to grow the trees to maximum size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Forest-RC (</a:t>
            </a:r>
            <a:r>
              <a:rPr lang="en-US" altLang="zh-CN" i="1" dirty="0">
                <a:ea typeface="SimSun" panose="02010600030101010101" pitchFamily="2" charset="-122"/>
              </a:rPr>
              <a:t>random linear combinations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  <a:r>
              <a:rPr lang="en-US" altLang="zh-CN" i="1" dirty="0">
                <a:ea typeface="SimSun" panose="02010600030101010101" pitchFamily="2" charset="-122"/>
              </a:rPr>
              <a:t>: </a:t>
            </a:r>
            <a:r>
              <a:rPr lang="en-US" altLang="zh-CN" dirty="0">
                <a:ea typeface="SimSun" panose="02010600030101010101" pitchFamily="2" charset="-122"/>
              </a:rPr>
              <a:t> Creates new attributes (or features) that are a linear combination of the existing attributes (reduces the correlation between individual classifiers)</a:t>
            </a:r>
          </a:p>
          <a:p>
            <a:r>
              <a:rPr lang="en-US" altLang="zh-CN" sz="2000" b="1" dirty="0">
                <a:ea typeface="SimSun" panose="02010600030101010101" pitchFamily="2" charset="-122"/>
              </a:rPr>
              <a:t>Comparable in accuracy to </a:t>
            </a:r>
            <a:r>
              <a:rPr lang="en-US" altLang="zh-CN" sz="2000" b="1" dirty="0" err="1">
                <a:ea typeface="SimSun" panose="02010600030101010101" pitchFamily="2" charset="-122"/>
              </a:rPr>
              <a:t>Adaboost</a:t>
            </a:r>
            <a:r>
              <a:rPr lang="en-US" altLang="zh-CN" sz="2000" b="1" dirty="0">
                <a:ea typeface="SimSun" panose="02010600030101010101" pitchFamily="2" charset="-122"/>
              </a:rPr>
              <a:t>, but more robust to errors and outliers </a:t>
            </a:r>
          </a:p>
          <a:p>
            <a:r>
              <a:rPr lang="en-US" altLang="zh-CN" sz="2000" b="1" dirty="0">
                <a:ea typeface="SimSun" panose="02010600030101010101" pitchFamily="2" charset="-122"/>
              </a:rPr>
              <a:t>Insensitive to the number of attributes selected for consideration at each split, and faster than bagging or </a:t>
            </a:r>
            <a:r>
              <a:rPr lang="en-US" altLang="zh-CN" sz="2000" b="1" dirty="0" smtClean="0">
                <a:ea typeface="SimSun" panose="02010600030101010101" pitchFamily="2" charset="-122"/>
              </a:rPr>
              <a:t>boosting</a:t>
            </a:r>
            <a:endParaRPr lang="en-US" altLang="zh-CN" sz="2000" b="1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105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Extracting Classification Rules from Trees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Represent the knowledge in the form of </a:t>
            </a:r>
            <a:r>
              <a:rPr lang="en-US" altLang="zh-CN" sz="2000" b="1" dirty="0">
                <a:solidFill>
                  <a:schemeClr val="hlink"/>
                </a:solidFill>
              </a:rPr>
              <a:t>IF-THEN</a:t>
            </a:r>
            <a:r>
              <a:rPr lang="en-US" altLang="zh-CN" sz="2000" b="1" dirty="0"/>
              <a:t> rules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One rule is created for each path from the root to a leaf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Each attribute-value pair along a path forms a conjunction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The leaf node holds the class prediction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Rules are easier for humans to understand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Example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1400" b="1" dirty="0"/>
              <a:t>IF </a:t>
            </a:r>
            <a:r>
              <a:rPr lang="en-US" altLang="zh-CN" sz="1400" b="1" i="1" dirty="0"/>
              <a:t>age</a:t>
            </a:r>
            <a:r>
              <a:rPr lang="en-US" altLang="zh-CN" sz="1400" b="1" dirty="0"/>
              <a:t> = “&lt;=30” AND </a:t>
            </a:r>
            <a:r>
              <a:rPr lang="en-US" altLang="zh-CN" sz="1400" b="1" i="1" dirty="0"/>
              <a:t>student</a:t>
            </a:r>
            <a:r>
              <a:rPr lang="en-US" altLang="zh-CN" sz="1400" b="1" dirty="0"/>
              <a:t> = “</a:t>
            </a:r>
            <a:r>
              <a:rPr lang="en-US" altLang="zh-CN" sz="1400" b="1" i="1" dirty="0"/>
              <a:t>no</a:t>
            </a:r>
            <a:r>
              <a:rPr lang="en-US" altLang="zh-CN" sz="1400" b="1" dirty="0"/>
              <a:t>”   THEN </a:t>
            </a:r>
            <a:r>
              <a:rPr lang="en-US" altLang="zh-CN" sz="1400" b="1" i="1" dirty="0" err="1"/>
              <a:t>buys_computer</a:t>
            </a:r>
            <a:r>
              <a:rPr lang="en-US" altLang="zh-CN" sz="1400" b="1" dirty="0"/>
              <a:t> = “</a:t>
            </a:r>
            <a:r>
              <a:rPr lang="en-US" altLang="zh-CN" sz="1400" b="1" i="1" dirty="0"/>
              <a:t>no</a:t>
            </a:r>
            <a:r>
              <a:rPr lang="en-US" altLang="zh-CN" sz="1400" b="1" dirty="0"/>
              <a:t>”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400" b="1" dirty="0"/>
              <a:t>IF </a:t>
            </a:r>
            <a:r>
              <a:rPr lang="en-US" altLang="zh-CN" sz="1400" b="1" i="1" dirty="0"/>
              <a:t>age</a:t>
            </a:r>
            <a:r>
              <a:rPr lang="en-US" altLang="zh-CN" sz="1400" b="1" dirty="0"/>
              <a:t> = “&lt;=30” AND </a:t>
            </a:r>
            <a:r>
              <a:rPr lang="en-US" altLang="zh-CN" sz="1400" b="1" i="1" dirty="0"/>
              <a:t>student</a:t>
            </a:r>
            <a:r>
              <a:rPr lang="en-US" altLang="zh-CN" sz="1400" b="1" dirty="0"/>
              <a:t> = “</a:t>
            </a:r>
            <a:r>
              <a:rPr lang="en-US" altLang="zh-CN" sz="1400" b="1" i="1" dirty="0"/>
              <a:t>yes</a:t>
            </a:r>
            <a:r>
              <a:rPr lang="en-US" altLang="zh-CN" sz="1400" b="1" dirty="0"/>
              <a:t>”  THEN </a:t>
            </a:r>
            <a:r>
              <a:rPr lang="en-US" altLang="zh-CN" sz="1400" b="1" i="1" dirty="0" err="1"/>
              <a:t>buys_computer</a:t>
            </a:r>
            <a:r>
              <a:rPr lang="en-US" altLang="zh-CN" sz="1400" b="1" dirty="0"/>
              <a:t> = “</a:t>
            </a:r>
            <a:r>
              <a:rPr lang="en-US" altLang="zh-CN" sz="1400" b="1" i="1" dirty="0"/>
              <a:t>yes</a:t>
            </a:r>
            <a:r>
              <a:rPr lang="en-US" altLang="zh-CN" sz="1400" b="1" dirty="0"/>
              <a:t>”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400" b="1" dirty="0"/>
              <a:t>IF </a:t>
            </a:r>
            <a:r>
              <a:rPr lang="en-US" altLang="zh-CN" sz="1400" b="1" i="1" dirty="0"/>
              <a:t>age</a:t>
            </a:r>
            <a:r>
              <a:rPr lang="en-US" altLang="zh-CN" sz="1400" b="1" dirty="0"/>
              <a:t> = “31…40” 			THEN </a:t>
            </a:r>
            <a:r>
              <a:rPr lang="en-US" altLang="zh-CN" sz="1400" b="1" i="1" dirty="0" err="1"/>
              <a:t>buys_computer</a:t>
            </a:r>
            <a:r>
              <a:rPr lang="en-US" altLang="zh-CN" sz="1400" b="1" dirty="0"/>
              <a:t> = “</a:t>
            </a:r>
            <a:r>
              <a:rPr lang="en-US" altLang="zh-CN" sz="1400" b="1" i="1" dirty="0"/>
              <a:t>yes</a:t>
            </a:r>
            <a:r>
              <a:rPr lang="en-US" altLang="zh-CN" sz="1400" b="1" dirty="0"/>
              <a:t>”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400" b="1" dirty="0"/>
              <a:t>IF </a:t>
            </a:r>
            <a:r>
              <a:rPr lang="en-US" altLang="zh-CN" sz="1400" b="1" i="1" dirty="0"/>
              <a:t>age</a:t>
            </a:r>
            <a:r>
              <a:rPr lang="en-US" altLang="zh-CN" sz="1400" b="1" dirty="0"/>
              <a:t> = “&gt;40”   AND </a:t>
            </a:r>
            <a:r>
              <a:rPr lang="en-US" altLang="zh-CN" sz="1400" b="1" i="1" dirty="0" err="1"/>
              <a:t>credit_rating</a:t>
            </a:r>
            <a:r>
              <a:rPr lang="en-US" altLang="zh-CN" sz="1400" b="1" dirty="0"/>
              <a:t> = “</a:t>
            </a:r>
            <a:r>
              <a:rPr lang="en-US" altLang="zh-CN" sz="1400" b="1" i="1" dirty="0"/>
              <a:t>excellent</a:t>
            </a:r>
            <a:r>
              <a:rPr lang="en-US" altLang="zh-CN" sz="1400" b="1" dirty="0"/>
              <a:t>”   THEN </a:t>
            </a:r>
            <a:r>
              <a:rPr lang="en-US" altLang="zh-CN" sz="1400" b="1" i="1" dirty="0" err="1"/>
              <a:t>buys_computer</a:t>
            </a:r>
            <a:r>
              <a:rPr lang="en-US" altLang="zh-CN" sz="1400" b="1" i="1" dirty="0"/>
              <a:t> </a:t>
            </a:r>
            <a:r>
              <a:rPr lang="en-US" altLang="zh-CN" sz="1400" b="1" dirty="0"/>
              <a:t>= “</a:t>
            </a:r>
            <a:r>
              <a:rPr lang="en-US" altLang="zh-CN" sz="1400" b="1" i="1" dirty="0"/>
              <a:t>yes</a:t>
            </a:r>
            <a:r>
              <a:rPr lang="en-US" altLang="zh-CN" sz="1400" b="1" dirty="0"/>
              <a:t>”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400" b="1" dirty="0"/>
              <a:t>IF </a:t>
            </a:r>
            <a:r>
              <a:rPr lang="en-US" altLang="zh-CN" sz="1400" b="1" i="1" dirty="0"/>
              <a:t>age</a:t>
            </a:r>
            <a:r>
              <a:rPr lang="en-US" altLang="zh-CN" sz="1400" b="1" dirty="0"/>
              <a:t> = “&lt;=30” AND </a:t>
            </a:r>
            <a:r>
              <a:rPr lang="en-US" altLang="zh-CN" sz="1400" b="1" i="1" dirty="0" err="1"/>
              <a:t>credit_rating</a:t>
            </a:r>
            <a:r>
              <a:rPr lang="en-US" altLang="zh-CN" sz="1400" b="1" dirty="0"/>
              <a:t> = “</a:t>
            </a:r>
            <a:r>
              <a:rPr lang="en-US" altLang="zh-CN" sz="1400" b="1" i="1" dirty="0"/>
              <a:t>fair</a:t>
            </a:r>
            <a:r>
              <a:rPr lang="en-US" altLang="zh-CN" sz="1400" b="1" dirty="0"/>
              <a:t>”  THEN </a:t>
            </a:r>
            <a:r>
              <a:rPr lang="en-US" altLang="zh-CN" sz="1400" b="1" i="1" dirty="0" err="1"/>
              <a:t>buys_computer</a:t>
            </a:r>
            <a:r>
              <a:rPr lang="en-US" altLang="zh-CN" sz="1400" b="1" dirty="0"/>
              <a:t> = “</a:t>
            </a:r>
            <a:r>
              <a:rPr lang="en-US" altLang="zh-CN" sz="1400" b="1" i="1" dirty="0"/>
              <a:t>no</a:t>
            </a:r>
            <a:r>
              <a:rPr lang="en-US" altLang="zh-CN" sz="1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880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>
                <a:ea typeface="SimSun" panose="02010600030101010101" pitchFamily="2" charset="-122"/>
              </a:rPr>
              <a:t>Overfitting and Tree </a:t>
            </a:r>
            <a:r>
              <a:rPr lang="en-US" altLang="zh-CN" sz="2000" b="1" dirty="0" smtClean="0">
                <a:ea typeface="SimSun" panose="02010600030101010101" pitchFamily="2" charset="-122"/>
              </a:rPr>
              <a:t>Pruning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u="sng" dirty="0">
                <a:ea typeface="SimSun" panose="02010600030101010101" pitchFamily="2" charset="-122"/>
              </a:rPr>
              <a:t>Overfitting</a:t>
            </a:r>
            <a:r>
              <a:rPr lang="en-US" altLang="zh-CN" sz="2000" dirty="0">
                <a:ea typeface="SimSun" panose="02010600030101010101" pitchFamily="2" charset="-122"/>
              </a:rPr>
              <a:t>:  An induced tree may </a:t>
            </a:r>
            <a:r>
              <a:rPr lang="en-US" altLang="zh-CN" sz="2000" dirty="0" err="1">
                <a:ea typeface="SimSun" panose="02010600030101010101" pitchFamily="2" charset="-122"/>
              </a:rPr>
              <a:t>overfit</a:t>
            </a:r>
            <a:r>
              <a:rPr lang="en-US" altLang="zh-CN" sz="2000" dirty="0">
                <a:ea typeface="SimSun" panose="02010600030101010101" pitchFamily="2" charset="-122"/>
              </a:rPr>
              <a:t> the training data 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Too many branches, some may reflect anomalies due to noise or outliers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Poor accuracy for unseen samples</a:t>
            </a:r>
          </a:p>
          <a:p>
            <a:r>
              <a:rPr lang="en-US" altLang="zh-CN" sz="2000" b="1" dirty="0">
                <a:ea typeface="SimSun" panose="02010600030101010101" pitchFamily="2" charset="-122"/>
              </a:rPr>
              <a:t>Two approaches to avoid overfitting </a:t>
            </a:r>
          </a:p>
          <a:p>
            <a:pPr lvl="1"/>
            <a:r>
              <a:rPr lang="en-US" altLang="zh-CN" b="1" u="sng" dirty="0" err="1">
                <a:ea typeface="SimSun" panose="02010600030101010101" pitchFamily="2" charset="-122"/>
              </a:rPr>
              <a:t>Prepruning</a:t>
            </a:r>
            <a:r>
              <a:rPr lang="en-US" altLang="zh-CN" dirty="0">
                <a:ea typeface="SimSun" panose="02010600030101010101" pitchFamily="2" charset="-122"/>
              </a:rPr>
              <a:t>: </a:t>
            </a:r>
            <a:r>
              <a:rPr lang="en-US" altLang="zh-CN" i="1" dirty="0">
                <a:ea typeface="SimSun" panose="02010600030101010101" pitchFamily="2" charset="-122"/>
              </a:rPr>
              <a:t>Halt tree construction early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>
                <a:ea typeface="SimSun" panose="02010600030101010101" pitchFamily="2" charset="-122"/>
                <a:cs typeface="Tahoma" panose="020B0604030504040204" pitchFamily="34" charset="0"/>
              </a:rPr>
              <a:t>̵</a:t>
            </a:r>
            <a:r>
              <a:rPr lang="en-US" altLang="zh-CN" dirty="0">
                <a:ea typeface="SimSun" panose="02010600030101010101" pitchFamily="2" charset="-122"/>
              </a:rPr>
              <a:t> do not split a node if this would result in the goodness measure falling below a threshold</a:t>
            </a:r>
          </a:p>
          <a:p>
            <a:pPr lvl="2"/>
            <a:r>
              <a:rPr lang="en-US" altLang="zh-CN" sz="2000" dirty="0">
                <a:ea typeface="SimSun" panose="02010600030101010101" pitchFamily="2" charset="-122"/>
              </a:rPr>
              <a:t>Difficult to choose an appropriate threshold</a:t>
            </a:r>
          </a:p>
          <a:p>
            <a:pPr lvl="1"/>
            <a:r>
              <a:rPr lang="en-US" altLang="zh-CN" b="1" u="sng" dirty="0" err="1">
                <a:ea typeface="SimSun" panose="02010600030101010101" pitchFamily="2" charset="-122"/>
              </a:rPr>
              <a:t>Postpruning</a:t>
            </a:r>
            <a:r>
              <a:rPr lang="en-US" altLang="zh-CN" dirty="0">
                <a:ea typeface="SimSun" panose="02010600030101010101" pitchFamily="2" charset="-122"/>
              </a:rPr>
              <a:t>: </a:t>
            </a:r>
            <a:r>
              <a:rPr lang="en-US" altLang="zh-CN" i="1" dirty="0">
                <a:ea typeface="SimSun" panose="02010600030101010101" pitchFamily="2" charset="-122"/>
              </a:rPr>
              <a:t>Remove branches</a:t>
            </a:r>
            <a:r>
              <a:rPr lang="en-US" altLang="zh-CN" dirty="0">
                <a:ea typeface="SimSun" panose="02010600030101010101" pitchFamily="2" charset="-122"/>
              </a:rPr>
              <a:t> from a “fully grown” tree—get a sequence of progressively pruned trees</a:t>
            </a:r>
          </a:p>
          <a:p>
            <a:pPr lvl="2"/>
            <a:r>
              <a:rPr lang="en-US" altLang="zh-CN" sz="2000" dirty="0">
                <a:ea typeface="SimSun" panose="02010600030101010101" pitchFamily="2" charset="-122"/>
              </a:rPr>
              <a:t>Use a set of data different from the training data to decide which is the “best pruned tree</a:t>
            </a:r>
            <a:r>
              <a:rPr lang="en-US" altLang="zh-CN" sz="2000" dirty="0" smtClean="0">
                <a:ea typeface="SimSun" panose="02010600030101010101" pitchFamily="2" charset="-122"/>
              </a:rPr>
              <a:t>”</a:t>
            </a:r>
            <a:endParaRPr lang="en-US" altLang="zh-CN" sz="20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996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Enhancements to basic decision tree induction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zh-CN" sz="2000" b="1" dirty="0"/>
              <a:t>Allow for continuous-valued attributes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zh-CN" sz="1800" b="1" dirty="0"/>
              <a:t>Dynamically define new discrete-valued attributes that partition the continuous attribute value into a discrete set of intervals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zh-CN" sz="2000" b="1" dirty="0"/>
              <a:t>Handle missing attribute values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zh-CN" sz="1800" b="1" dirty="0"/>
              <a:t>Assign the most common value of the attribute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zh-CN" sz="1800" b="1" dirty="0"/>
              <a:t>Assign probability to each of the possible values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zh-CN" sz="2000" b="1" dirty="0"/>
              <a:t>Attribute construction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zh-CN" sz="1800" b="1" dirty="0"/>
              <a:t>Create new attributes based on existing ones that are sparsely represented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zh-CN" sz="1800" b="1" dirty="0"/>
              <a:t>This reduces fragmentation(</a:t>
            </a:r>
            <a:r>
              <a:rPr lang="zh-CN" altLang="en-US" sz="1800" b="1" dirty="0"/>
              <a:t>碎片</a:t>
            </a:r>
            <a:r>
              <a:rPr lang="en-US" altLang="zh-CN" sz="1800" b="1" dirty="0"/>
              <a:t>), repetition</a:t>
            </a:r>
            <a:r>
              <a:rPr lang="zh-CN" altLang="en-US" sz="1800" b="1" dirty="0"/>
              <a:t>（重复）</a:t>
            </a:r>
            <a:r>
              <a:rPr lang="en-US" altLang="zh-CN" sz="1800" b="1" dirty="0"/>
              <a:t>, and replication</a:t>
            </a:r>
            <a:r>
              <a:rPr lang="zh-CN" altLang="en-US" sz="1800" b="1" dirty="0"/>
              <a:t>（复制）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386201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Classification in Large Databases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Classification—a classical problem extensively studied by statisticians and machine learning researchers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Scalability: Classifying data sets with millions of examples and hundreds of attributes with reasonable speed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Why decision tree induction in data mining?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/>
              <a:t>relatively faster learning speed (than other classification methods)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/>
              <a:t>convertible to simple and easy to understand classification rules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/>
              <a:t>can use SQL queries for accessing databases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/>
              <a:t>comparable classification accuracy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335560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Training Dataset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88701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This follows an example from Quinlan’s ID3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56E8459-9337-432D-BE64-167AA2243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673302"/>
              </p:ext>
            </p:extLst>
          </p:nvPr>
        </p:nvGraphicFramePr>
        <p:xfrm>
          <a:off x="2535450" y="1789341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3" imgW="6115431" imgH="4458208" progId="Excel.Sheet.8">
                  <p:embed/>
                </p:oleObj>
              </mc:Choice>
              <mc:Fallback>
                <p:oleObj name="Worksheet" r:id="rId3" imgW="6115431" imgH="4458208" progId="Excel.Sheet.8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203A485E-3568-4C85-BDCC-B2A267A941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450" y="1789341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24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Scalable Decision Tree Induction Methods in Data Mining Studies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rgbClr val="FF3300"/>
                </a:solidFill>
              </a:rPr>
              <a:t>SLIQ</a:t>
            </a:r>
            <a:r>
              <a:rPr lang="en-US" altLang="zh-CN" sz="2000" b="1" dirty="0"/>
              <a:t> (EDBT’96 — Mehta et al.)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/>
              <a:t>builds an index for each attribute and only class list and the current attribute list reside in memory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rgbClr val="FF3300"/>
                </a:solidFill>
              </a:rPr>
              <a:t>SPRINT</a:t>
            </a:r>
            <a:r>
              <a:rPr lang="en-US" altLang="zh-CN" sz="2000" b="1" dirty="0"/>
              <a:t> (VLDB’96 — J. Shafer et al.)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/>
              <a:t>constructs an attribute list data structure 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rgbClr val="FF3300"/>
                </a:solidFill>
              </a:rPr>
              <a:t>PUBLIC</a:t>
            </a:r>
            <a:r>
              <a:rPr lang="en-US" altLang="zh-CN" sz="2000" b="1" dirty="0"/>
              <a:t> (VLDB’98 — Rastogi &amp; Shim)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/>
              <a:t>integrates tree splitting and tree pruning: stop growing the tree earlier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err="1">
                <a:solidFill>
                  <a:srgbClr val="FF3300"/>
                </a:solidFill>
              </a:rPr>
              <a:t>RainForest</a:t>
            </a:r>
            <a:r>
              <a:rPr lang="en-US" altLang="zh-CN" sz="2000" b="1" dirty="0">
                <a:solidFill>
                  <a:srgbClr val="FF3300"/>
                </a:solidFill>
              </a:rPr>
              <a:t> </a:t>
            </a:r>
            <a:r>
              <a:rPr lang="en-US" altLang="zh-CN" sz="2000" b="1" dirty="0"/>
              <a:t> (VLDB’98 — </a:t>
            </a:r>
            <a:r>
              <a:rPr lang="en-US" altLang="zh-CN" sz="2000" b="1" dirty="0" err="1"/>
              <a:t>Gehrke</a:t>
            </a:r>
            <a:r>
              <a:rPr lang="en-US" altLang="zh-CN" sz="2000" b="1" dirty="0"/>
              <a:t>, Ramakrishnan &amp; </a:t>
            </a:r>
            <a:r>
              <a:rPr lang="en-US" altLang="zh-CN" sz="2000" b="1" dirty="0" err="1"/>
              <a:t>Ganti</a:t>
            </a:r>
            <a:r>
              <a:rPr lang="en-US" altLang="zh-CN" sz="2000" b="1" dirty="0"/>
              <a:t>)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/>
              <a:t>separates the scalability aspects from the criteria that determine the quality of the tree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/>
              <a:t>builds an AVC-list (attribute, value, class label)</a:t>
            </a:r>
          </a:p>
        </p:txBody>
      </p:sp>
    </p:spTree>
    <p:extLst>
      <p:ext uri="{BB962C8B-B14F-4D97-AF65-F5344CB8AC3E}">
        <p14:creationId xmlns:p14="http://schemas.microsoft.com/office/powerpoint/2010/main" val="43941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Presentation of Classification Results</a:t>
            </a:r>
            <a:endParaRPr lang="zh-CN" altLang="en-US" sz="2000" b="1" dirty="0"/>
          </a:p>
        </p:txBody>
      </p:sp>
      <p:pic>
        <p:nvPicPr>
          <p:cNvPr id="6" name="Picture 4" descr="class2">
            <a:extLst>
              <a:ext uri="{FF2B5EF4-FFF2-40B4-BE49-F238E27FC236}">
                <a16:creationId xmlns:a16="http://schemas.microsoft.com/office/drawing/2014/main" id="{278F0F0D-8714-4EBA-BD96-A5594FEB4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046" y="1224097"/>
            <a:ext cx="8101012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435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Visualization of a </a:t>
            </a:r>
            <a:r>
              <a:rPr lang="en-US" altLang="zh-CN" sz="2000" b="1" dirty="0">
                <a:solidFill>
                  <a:srgbClr val="0432FF"/>
                </a:solidFill>
              </a:rPr>
              <a:t>Decision Tree</a:t>
            </a:r>
            <a:r>
              <a:rPr lang="en-US" altLang="zh-CN" sz="2000" b="1" dirty="0"/>
              <a:t> in SGI/</a:t>
            </a:r>
            <a:r>
              <a:rPr lang="en-US" altLang="zh-CN" sz="2000" b="1" dirty="0" err="1"/>
              <a:t>MineSet</a:t>
            </a:r>
            <a:r>
              <a:rPr lang="en-US" altLang="zh-CN" sz="2000" b="1" dirty="0"/>
              <a:t> 3.0</a:t>
            </a:r>
            <a:endParaRPr lang="zh-CN" altLang="en-US" sz="2000" b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416B0FF-9781-47A8-B3C6-D9F8372A0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893" y="1290280"/>
            <a:ext cx="7796213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021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Training Dataset</a:t>
            </a:r>
            <a:endParaRPr lang="zh-CN" altLang="en-US" sz="2000" b="1" dirty="0"/>
          </a:p>
        </p:txBody>
      </p:sp>
      <p:graphicFrame>
        <p:nvGraphicFramePr>
          <p:cNvPr id="6" name="Group 106">
            <a:extLst>
              <a:ext uri="{FF2B5EF4-FFF2-40B4-BE49-F238E27FC236}">
                <a16:creationId xmlns:a16="http://schemas.microsoft.com/office/drawing/2014/main" id="{01FAB1AA-C23A-483D-802B-5400CD304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80029"/>
              </p:ext>
            </p:extLst>
          </p:nvPr>
        </p:nvGraphicFramePr>
        <p:xfrm>
          <a:off x="1831736" y="1309007"/>
          <a:ext cx="7775575" cy="5318610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89"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age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income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student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credit_rating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buys_computer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95"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&lt;=30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high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no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fair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no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95"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&lt;=30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high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no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excellent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no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95"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&lt;=30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medium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no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fair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no   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95"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&lt;=30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low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yes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fair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yes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95"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&lt;=30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medium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yes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excellent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yes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95"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&gt;40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medium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no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fair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yes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095"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&gt;40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low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yes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fair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yes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095"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&gt;40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low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yes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excellent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no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095"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&gt;40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medium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yes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fair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yes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095"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&gt;40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medium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no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excellent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no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095"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31…40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high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no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fair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yes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095"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31…40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low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yes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excellent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yes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095"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31…40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medium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no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excellent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yes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095"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31…40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high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yes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fair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ctr" defTabSz="193675" rtl="0" eaLnBrk="0" fontAlgn="b" latinLnBrk="0" hangingPunct="0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yes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5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Output: A Decision Tree for “</a:t>
            </a:r>
            <a:r>
              <a:rPr lang="en-US" altLang="zh-CN" sz="2000" b="1" dirty="0" err="1"/>
              <a:t>buys_computer</a:t>
            </a:r>
            <a:r>
              <a:rPr lang="en-US" altLang="zh-CN" sz="2000" b="1" dirty="0"/>
              <a:t>”</a:t>
            </a:r>
            <a:endParaRPr lang="zh-CN" altLang="en-US" sz="2000" b="1" dirty="0"/>
          </a:p>
        </p:txBody>
      </p:sp>
      <p:grpSp>
        <p:nvGrpSpPr>
          <p:cNvPr id="6" name="Group 32">
            <a:extLst>
              <a:ext uri="{FF2B5EF4-FFF2-40B4-BE49-F238E27FC236}">
                <a16:creationId xmlns:a16="http://schemas.microsoft.com/office/drawing/2014/main" id="{D99ECF54-7F5A-4A5D-956A-BA185151C5DE}"/>
              </a:ext>
            </a:extLst>
          </p:cNvPr>
          <p:cNvGrpSpPr>
            <a:grpSpLocks/>
          </p:cNvGrpSpPr>
          <p:nvPr/>
        </p:nvGrpSpPr>
        <p:grpSpPr bwMode="auto">
          <a:xfrm>
            <a:off x="2781514" y="1533525"/>
            <a:ext cx="5934075" cy="4189413"/>
            <a:chOff x="960" y="960"/>
            <a:chExt cx="3738" cy="263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F36E08C-AA45-4E9A-9B2D-684BE4B16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960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5CED12-1C77-4EED-A169-458F6DAA7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1574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63A05CB5-5047-42B1-A68D-961C7195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2150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75D274C0-D5AE-4BCB-82E7-F2C80D2F0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2150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371DBF92-AE76-4095-86E2-35AB2F658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275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39AE815D-17BA-4B7F-82B7-01E64FF43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2759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9289BDDE-09BF-4CF9-AF3D-8980F3E4C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2768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17C5F460-579F-4C78-948D-BEF1D632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2777"/>
              <a:ext cx="8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A94EBA84-B84C-4BCA-94AF-12223DBB9F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7" y="1270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75DF9274-3A8B-4D08-A880-2B7844176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0" y="1299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0184B6DB-EECE-4254-BD9C-14DFB2847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1318"/>
              <a:ext cx="938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BFE721C2-AE60-4B23-AD7B-C842CC9DE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1538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&lt;=30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ABFBDE16-5151-40F1-BCC2-19D96405D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1612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&gt;40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A9FE1F70-F10C-4D66-9D61-1016ED1D3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5" y="2499"/>
              <a:ext cx="311" cy="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1E7EAD53-DEDA-4622-A581-EF1C7CAF3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528"/>
              <a:ext cx="265" cy="2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F9BAA237-3FE0-4B7D-8A7F-F5DEDA8EC7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9" y="2528"/>
              <a:ext cx="217" cy="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D99C1787-3A18-4998-B9D7-BC9943ABB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537"/>
              <a:ext cx="207" cy="2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2AEFA7B7-68DF-4619-9F50-399241B92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4" y="3056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2A4667EF-9269-4CE5-80D9-A8DABFED8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" y="3027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4140EEA3-2885-4B14-A0AA-78D5C71BB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8" y="3037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C9791059-E6B0-44CB-B903-8A28288FF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3037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F8AB34FA-23F2-44B8-B414-8DC47937F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1" y="1837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51309D80-E472-49F4-8C26-494AD106C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11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AA00A6E7-4A67-48F9-9D5B-CDED97EDC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3311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14D8C54B-91BA-44E0-89C7-53481F5E0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3311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0377D2CB-6F40-4E4E-B6FE-8A3FF800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311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5076754E-086A-4210-A716-87547D2B5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2152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00E05B48-F33F-4A63-90A8-F647F4436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163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30..40</a:t>
              </a:r>
              <a:endParaRPr lang="en-US" altLang="zh-CN" sz="1800" b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61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Algorithm for Decision Tree Induction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2000" b="1" dirty="0"/>
              <a:t>Basic algorithm (a greedy algorithm)</a:t>
            </a:r>
          </a:p>
          <a:p>
            <a:pPr lvl="1">
              <a:lnSpc>
                <a:spcPct val="95000"/>
              </a:lnSpc>
            </a:pPr>
            <a:r>
              <a:rPr lang="en-US" altLang="zh-CN" sz="1800" b="1" dirty="0"/>
              <a:t>Tree is constructed in a </a:t>
            </a:r>
            <a:r>
              <a:rPr lang="en-US" altLang="zh-CN" sz="1800" b="1" dirty="0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>
              <a:lnSpc>
                <a:spcPct val="95000"/>
              </a:lnSpc>
            </a:pPr>
            <a:r>
              <a:rPr lang="en-US" altLang="zh-CN" sz="1800" b="1" dirty="0"/>
              <a:t>At start, all the training examples are at the root</a:t>
            </a:r>
          </a:p>
          <a:p>
            <a:pPr lvl="1">
              <a:lnSpc>
                <a:spcPct val="95000"/>
              </a:lnSpc>
            </a:pPr>
            <a:r>
              <a:rPr lang="en-US" altLang="zh-CN" sz="1800" b="1" dirty="0"/>
              <a:t>Attributes are categorical (if continuous-valued, they are discretized in advance)</a:t>
            </a:r>
          </a:p>
          <a:p>
            <a:pPr lvl="1">
              <a:lnSpc>
                <a:spcPct val="95000"/>
              </a:lnSpc>
            </a:pPr>
            <a:r>
              <a:rPr lang="en-US" altLang="zh-CN" sz="1800" b="1" dirty="0"/>
              <a:t>Examples are partitioned recursively based on selected attributes</a:t>
            </a:r>
          </a:p>
          <a:p>
            <a:pPr lvl="1">
              <a:lnSpc>
                <a:spcPct val="95000"/>
              </a:lnSpc>
            </a:pPr>
            <a:r>
              <a:rPr lang="en-US" altLang="zh-CN" sz="1800" b="1" dirty="0"/>
              <a:t>Test attributes are selected on the basis of a heuristic or statistical measure (e.g., </a:t>
            </a:r>
            <a:r>
              <a:rPr lang="en-US" altLang="zh-CN" sz="1800" b="1" dirty="0">
                <a:solidFill>
                  <a:schemeClr val="hlink"/>
                </a:solidFill>
              </a:rPr>
              <a:t>information gain</a:t>
            </a:r>
            <a:r>
              <a:rPr lang="en-US" altLang="zh-CN" sz="1800" b="1" dirty="0"/>
              <a:t>)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/>
              <a:t>Conditions for stopping partitioning</a:t>
            </a:r>
          </a:p>
          <a:p>
            <a:pPr lvl="1">
              <a:lnSpc>
                <a:spcPct val="95000"/>
              </a:lnSpc>
            </a:pPr>
            <a:r>
              <a:rPr lang="en-US" altLang="zh-CN" sz="1800" b="1" dirty="0"/>
              <a:t>All samples for a given node belong to the same class</a:t>
            </a:r>
          </a:p>
          <a:p>
            <a:pPr lvl="1">
              <a:lnSpc>
                <a:spcPct val="95000"/>
              </a:lnSpc>
            </a:pPr>
            <a:r>
              <a:rPr lang="en-US" altLang="zh-CN" sz="1800" b="1" dirty="0"/>
              <a:t>There are no remaining attributes for further partitioning – </a:t>
            </a:r>
            <a:r>
              <a:rPr lang="en-US" altLang="zh-CN" sz="1800" b="1" dirty="0">
                <a:solidFill>
                  <a:schemeClr val="hlink"/>
                </a:solidFill>
              </a:rPr>
              <a:t>majority voting</a:t>
            </a:r>
            <a:r>
              <a:rPr lang="en-US" altLang="zh-CN" sz="1800" b="1" dirty="0"/>
              <a:t> is employed for classifying the leaf</a:t>
            </a:r>
          </a:p>
          <a:p>
            <a:pPr lvl="1">
              <a:lnSpc>
                <a:spcPct val="95000"/>
              </a:lnSpc>
            </a:pPr>
            <a:r>
              <a:rPr lang="en-US" altLang="zh-CN" sz="1800" b="1" dirty="0"/>
              <a:t>There are no samples left</a:t>
            </a:r>
          </a:p>
        </p:txBody>
      </p:sp>
    </p:spTree>
    <p:extLst>
      <p:ext uri="{BB962C8B-B14F-4D97-AF65-F5344CB8AC3E}">
        <p14:creationId xmlns:p14="http://schemas.microsoft.com/office/powerpoint/2010/main" val="223008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Attribute Selection Measure: Information Gain (ID3/C4.5)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/>
              <a:t>Select the attribute with the highest information gain(</a:t>
            </a:r>
            <a:r>
              <a:rPr lang="zh-CN" altLang="en-US" sz="2000" b="1" dirty="0"/>
              <a:t>信息增益</a:t>
            </a:r>
            <a:r>
              <a:rPr lang="en-US" altLang="zh-CN" sz="2000" b="1" dirty="0"/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S contains </a:t>
            </a:r>
            <a:r>
              <a:rPr lang="en-US" altLang="zh-CN" sz="2000" b="1" dirty="0" err="1"/>
              <a:t>s</a:t>
            </a:r>
            <a:r>
              <a:rPr lang="en-US" altLang="zh-CN" sz="1200" b="1" dirty="0" err="1"/>
              <a:t>i</a:t>
            </a:r>
            <a:r>
              <a:rPr lang="en-US" altLang="zh-CN" sz="2000" b="1" dirty="0"/>
              <a:t> tuples of class C</a:t>
            </a:r>
            <a:r>
              <a:rPr lang="en-US" altLang="zh-CN" sz="1400" b="1" dirty="0"/>
              <a:t>i</a:t>
            </a:r>
            <a:r>
              <a:rPr lang="en-US" altLang="zh-CN" sz="2000" b="1" dirty="0"/>
              <a:t> for i = {1, …, m} 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information</a:t>
            </a:r>
            <a:r>
              <a:rPr lang="en-US" altLang="zh-CN" sz="2000" b="1" dirty="0"/>
              <a:t> measures info required to classify any arbitrary tuple</a:t>
            </a:r>
          </a:p>
          <a:p>
            <a:pPr>
              <a:lnSpc>
                <a:spcPct val="105000"/>
              </a:lnSpc>
            </a:pPr>
            <a:endParaRPr lang="en-US" altLang="zh-CN" sz="2000" b="1" dirty="0"/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Entropy</a:t>
            </a:r>
            <a:r>
              <a:rPr lang="zh-CN" altLang="en-US" sz="2000" b="1" dirty="0">
                <a:solidFill>
                  <a:schemeClr val="hlink"/>
                </a:solidFill>
              </a:rPr>
              <a:t>（熵）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of attribute A with values {a</a:t>
            </a:r>
            <a:r>
              <a:rPr lang="en-US" altLang="zh-CN" sz="1000" b="1" dirty="0"/>
              <a:t>1</a:t>
            </a:r>
            <a:r>
              <a:rPr lang="en-US" altLang="zh-CN" sz="2000" b="1" dirty="0"/>
              <a:t>,a</a:t>
            </a:r>
            <a:r>
              <a:rPr lang="en-US" altLang="zh-CN" sz="1000" b="1" dirty="0"/>
              <a:t>2</a:t>
            </a:r>
            <a:r>
              <a:rPr lang="en-US" altLang="zh-CN" sz="2000" b="1" dirty="0"/>
              <a:t>,…,a</a:t>
            </a:r>
            <a:r>
              <a:rPr lang="en-US" altLang="zh-CN" sz="1000" b="1" dirty="0"/>
              <a:t>v</a:t>
            </a:r>
            <a:r>
              <a:rPr lang="en-US" altLang="zh-CN" sz="2000" b="1" dirty="0"/>
              <a:t>}</a:t>
            </a:r>
          </a:p>
          <a:p>
            <a:pPr>
              <a:lnSpc>
                <a:spcPct val="105000"/>
              </a:lnSpc>
            </a:pPr>
            <a:endParaRPr lang="en-US" altLang="zh-CN" sz="2000" b="1" dirty="0"/>
          </a:p>
          <a:p>
            <a:pPr>
              <a:lnSpc>
                <a:spcPct val="105000"/>
              </a:lnSpc>
            </a:pPr>
            <a:endParaRPr lang="en-US" altLang="zh-CN" sz="2000" b="1" dirty="0"/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information gained</a:t>
            </a:r>
            <a:r>
              <a:rPr lang="zh-CN" altLang="en-US" sz="2000" b="1" dirty="0">
                <a:solidFill>
                  <a:schemeClr val="hlink"/>
                </a:solidFill>
              </a:rPr>
              <a:t>（信息增益）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by branching on attribute A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32097652-1C15-40B9-AE78-7A83C7F1FD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229993"/>
              </p:ext>
            </p:extLst>
          </p:nvPr>
        </p:nvGraphicFramePr>
        <p:xfrm>
          <a:off x="2667000" y="2386137"/>
          <a:ext cx="2895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3" imgW="1777229" imgH="431613" progId="Equation.3">
                  <p:embed/>
                </p:oleObj>
              </mc:Choice>
              <mc:Fallback>
                <p:oleObj name="Equation" r:id="rId3" imgW="1777229" imgH="431613" progId="Equation.3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A3195AEB-9A40-44D7-90CD-DF3A02BEA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86137"/>
                        <a:ext cx="2895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92864E47-2CE0-499E-AAD8-8F1B684F1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67619"/>
              </p:ext>
            </p:extLst>
          </p:nvPr>
        </p:nvGraphicFramePr>
        <p:xfrm>
          <a:off x="2667000" y="3376737"/>
          <a:ext cx="2882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5" imgW="2094591" imgH="444307" progId="Equation.3">
                  <p:embed/>
                </p:oleObj>
              </mc:Choice>
              <mc:Fallback>
                <p:oleObj name="Equation" r:id="rId5" imgW="2094591" imgH="444307" progId="Equation.3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BC274E91-51FC-40C4-93FC-92D9B7E2A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76737"/>
                        <a:ext cx="2882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E9F832CD-9694-481E-AB0F-A32EAD3C8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72995"/>
              </p:ext>
            </p:extLst>
          </p:nvPr>
        </p:nvGraphicFramePr>
        <p:xfrm>
          <a:off x="2667000" y="4576485"/>
          <a:ext cx="3733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7" imgW="1879600" imgH="203200" progId="Equation.3">
                  <p:embed/>
                </p:oleObj>
              </mc:Choice>
              <mc:Fallback>
                <p:oleObj name="Equation" r:id="rId7" imgW="1879600" imgH="203200" progId="Equation.3">
                  <p:embed/>
                  <p:pic>
                    <p:nvPicPr>
                      <p:cNvPr id="11270" name="Object 6">
                        <a:extLst>
                          <a:ext uri="{FF2B5EF4-FFF2-40B4-BE49-F238E27FC236}">
                            <a16:creationId xmlns:a16="http://schemas.microsoft.com/office/drawing/2014/main" id="{4357D6BB-9441-4726-97FB-9F507DF307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6485"/>
                        <a:ext cx="3733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4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Attribute Selection: Information Gain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b="1" dirty="0"/>
              <a:t>Class P: </a:t>
            </a:r>
            <a:r>
              <a:rPr lang="en-US" altLang="zh-CN" sz="1400" b="1" dirty="0" err="1"/>
              <a:t>buys_computer</a:t>
            </a:r>
            <a:r>
              <a:rPr lang="en-US" altLang="zh-CN" sz="1400" b="1" dirty="0"/>
              <a:t> = “yes”</a:t>
            </a:r>
          </a:p>
          <a:p>
            <a:pPr>
              <a:lnSpc>
                <a:spcPct val="100000"/>
              </a:lnSpc>
            </a:pPr>
            <a:r>
              <a:rPr lang="en-US" altLang="zh-CN" sz="1400" b="1" dirty="0"/>
              <a:t>Class N: </a:t>
            </a:r>
            <a:r>
              <a:rPr lang="en-US" altLang="zh-CN" sz="1400" b="1" dirty="0" err="1"/>
              <a:t>buys_computer</a:t>
            </a:r>
            <a:r>
              <a:rPr lang="en-US" altLang="zh-CN" sz="1400" b="1" dirty="0"/>
              <a:t> = “no”</a:t>
            </a:r>
          </a:p>
          <a:p>
            <a:pPr>
              <a:lnSpc>
                <a:spcPct val="100000"/>
              </a:lnSpc>
            </a:pPr>
            <a:r>
              <a:rPr lang="en-US" altLang="zh-CN" sz="1400" b="1" dirty="0"/>
              <a:t>I(p, n) = I(9, 5) =0.940</a:t>
            </a:r>
          </a:p>
          <a:p>
            <a:pPr>
              <a:lnSpc>
                <a:spcPct val="100000"/>
              </a:lnSpc>
            </a:pPr>
            <a:r>
              <a:rPr lang="en-US" altLang="zh-CN" sz="1400" b="1" dirty="0"/>
              <a:t>Compute the entropy for age:</a:t>
            </a:r>
          </a:p>
          <a:p>
            <a:pPr>
              <a:lnSpc>
                <a:spcPct val="100000"/>
              </a:lnSpc>
            </a:pPr>
            <a:endParaRPr lang="en-US" altLang="zh-CN" sz="1400" b="1" dirty="0"/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C50B8D32-0E94-4471-9215-EC8BFFE9D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233719"/>
              </p:ext>
            </p:extLst>
          </p:nvPr>
        </p:nvGraphicFramePr>
        <p:xfrm>
          <a:off x="790211" y="2487614"/>
          <a:ext cx="2686414" cy="115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Worksheet" r:id="rId3" imgW="3353071" imgH="1438536" progId="Excel.Sheet.8">
                  <p:embed/>
                </p:oleObj>
              </mc:Choice>
              <mc:Fallback>
                <p:oleObj name="Worksheet" r:id="rId3" imgW="3353071" imgH="1438536" progId="Excel.Sheet.8">
                  <p:embed/>
                  <p:pic>
                    <p:nvPicPr>
                      <p:cNvPr id="12293" name="Object 6">
                        <a:extLst>
                          <a:ext uri="{FF2B5EF4-FFF2-40B4-BE49-F238E27FC236}">
                            <a16:creationId xmlns:a16="http://schemas.microsoft.com/office/drawing/2014/main" id="{6248B424-E2F3-4DDB-9051-4AE996FABC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211" y="2487614"/>
                        <a:ext cx="2686414" cy="1153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69FE8F0D-995D-4FF0-AA18-D63D439039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595376"/>
              </p:ext>
            </p:extLst>
          </p:nvPr>
        </p:nvGraphicFramePr>
        <p:xfrm>
          <a:off x="790211" y="3755283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Worksheet" r:id="rId5" imgW="6115431" imgH="4458208" progId="Excel.Sheet.8">
                  <p:embed/>
                </p:oleObj>
              </mc:Choice>
              <mc:Fallback>
                <p:oleObj name="Worksheet" r:id="rId5" imgW="6115431" imgH="4458208" progId="Excel.Sheet.8">
                  <p:embed/>
                  <p:pic>
                    <p:nvPicPr>
                      <p:cNvPr id="12297" name="Object 10">
                        <a:extLst>
                          <a:ext uri="{FF2B5EF4-FFF2-40B4-BE49-F238E27FC236}">
                            <a16:creationId xmlns:a16="http://schemas.microsoft.com/office/drawing/2014/main" id="{E55AB33F-6834-4815-B6D8-AB7766F6EED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211" y="3755283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D1C8328-CBC8-469A-9A96-5385A1CF3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811" y="2797052"/>
            <a:ext cx="4152900" cy="212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3525" indent="-263525" defTabSz="193675"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193675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defTabSz="193675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defTabSz="193675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defTabSz="193675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defTabSz="193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defTabSz="193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defTabSz="193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defTabSz="193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21328"/>
                </a:solidFill>
              </a:rPr>
              <a:t>            </a:t>
            </a:r>
            <a:r>
              <a:rPr lang="en-US" altLang="zh-CN" dirty="0">
                <a:solidFill>
                  <a:srgbClr val="121328"/>
                </a:solidFill>
              </a:rPr>
              <a:t>means “age &lt;=30” has 5 out of 14 samples, with 2 </a:t>
            </a:r>
            <a:r>
              <a:rPr lang="en-US" altLang="zh-CN" dirty="0" err="1">
                <a:solidFill>
                  <a:srgbClr val="121328"/>
                </a:solidFill>
              </a:rPr>
              <a:t>yes’es</a:t>
            </a:r>
            <a:r>
              <a:rPr lang="en-US" altLang="zh-CN" dirty="0">
                <a:solidFill>
                  <a:srgbClr val="121328"/>
                </a:solidFill>
              </a:rPr>
              <a:t> and 3 no’s.   Hence</a:t>
            </a:r>
            <a:endParaRPr lang="en-US" altLang="zh-CN" dirty="0"/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121328"/>
                </a:solidFill>
              </a:rPr>
              <a:t>	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121328"/>
                </a:solidFill>
              </a:rPr>
              <a:t>	Similarly,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DBA525C2-6A80-486D-A74E-6D7045D491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257485"/>
              </p:ext>
            </p:extLst>
          </p:nvPr>
        </p:nvGraphicFramePr>
        <p:xfrm>
          <a:off x="5209811" y="1340339"/>
          <a:ext cx="3429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7" imgW="1866900" imgH="812800" progId="Equation.3">
                  <p:embed/>
                </p:oleObj>
              </mc:Choice>
              <mc:Fallback>
                <p:oleObj name="Equation" r:id="rId7" imgW="1866900" imgH="812800" progId="Equation.3">
                  <p:embed/>
                  <p:pic>
                    <p:nvPicPr>
                      <p:cNvPr id="12294" name="Object 7">
                        <a:extLst>
                          <a:ext uri="{FF2B5EF4-FFF2-40B4-BE49-F238E27FC236}">
                            <a16:creationId xmlns:a16="http://schemas.microsoft.com/office/drawing/2014/main" id="{EADEC093-DA3B-47BC-9E06-DDDCE116B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811" y="1340339"/>
                        <a:ext cx="3429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2D740643-E48A-4A40-B65D-AEFD23F1CE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963760"/>
              </p:ext>
            </p:extLst>
          </p:nvPr>
        </p:nvGraphicFramePr>
        <p:xfrm>
          <a:off x="5436061" y="5105277"/>
          <a:ext cx="328771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9" imgW="3594100" imgH="1193800" progId="Equation.3">
                  <p:embed/>
                </p:oleObj>
              </mc:Choice>
              <mc:Fallback>
                <p:oleObj name="Equation" r:id="rId9" imgW="3594100" imgH="1193800" progId="Equation.3">
                  <p:embed/>
                  <p:pic>
                    <p:nvPicPr>
                      <p:cNvPr id="12295" name="Object 8">
                        <a:extLst>
                          <a:ext uri="{FF2B5EF4-FFF2-40B4-BE49-F238E27FC236}">
                            <a16:creationId xmlns:a16="http://schemas.microsoft.com/office/drawing/2014/main" id="{02C758EB-17B2-4BEB-9654-31D88C4BD0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61" y="5105277"/>
                        <a:ext cx="328771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22060554-56A3-4234-8C53-45413C6FC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495875"/>
              </p:ext>
            </p:extLst>
          </p:nvPr>
        </p:nvGraphicFramePr>
        <p:xfrm>
          <a:off x="5551124" y="4019246"/>
          <a:ext cx="381158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11" imgW="2311400" imgH="203200" progId="Equation.3">
                  <p:embed/>
                </p:oleObj>
              </mc:Choice>
              <mc:Fallback>
                <p:oleObj name="Equation" r:id="rId11" imgW="2311400" imgH="203200" progId="Equation.3">
                  <p:embed/>
                  <p:pic>
                    <p:nvPicPr>
                      <p:cNvPr id="12296" name="Object 9">
                        <a:extLst>
                          <a:ext uri="{FF2B5EF4-FFF2-40B4-BE49-F238E27FC236}">
                            <a16:creationId xmlns:a16="http://schemas.microsoft.com/office/drawing/2014/main" id="{1448277B-0DEE-4B23-821C-0EE99B975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124" y="4019246"/>
                        <a:ext cx="3811587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57F135DF-1EB4-401A-AADC-0A70C0631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616592"/>
              </p:ext>
            </p:extLst>
          </p:nvPr>
        </p:nvGraphicFramePr>
        <p:xfrm>
          <a:off x="5310187" y="2797052"/>
          <a:ext cx="7858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13" imgW="583947" imgH="393529" progId="Equation.3">
                  <p:embed/>
                </p:oleObj>
              </mc:Choice>
              <mc:Fallback>
                <p:oleObj name="Equation" r:id="rId13" imgW="583947" imgH="393529" progId="Equation.3">
                  <p:embed/>
                  <p:pic>
                    <p:nvPicPr>
                      <p:cNvPr id="12298" name="Object 11">
                        <a:extLst>
                          <a:ext uri="{FF2B5EF4-FFF2-40B4-BE49-F238E27FC236}">
                            <a16:creationId xmlns:a16="http://schemas.microsoft.com/office/drawing/2014/main" id="{AA705BB6-3233-4F87-9CC5-09AB8893DF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7" y="2797052"/>
                        <a:ext cx="7858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137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Computing Information-Gain for Continuous-Value Attributes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altLang="zh-CN" sz="2000" b="1" dirty="0"/>
              <a:t>Let attribute A be a continuous-valued attribute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altLang="zh-CN" sz="2000" b="1" dirty="0"/>
              <a:t>Must determine the </a:t>
            </a:r>
            <a:r>
              <a:rPr lang="en-US" altLang="zh-CN" sz="2000" b="1" i="1" dirty="0">
                <a:solidFill>
                  <a:schemeClr val="hlink"/>
                </a:solidFill>
              </a:rPr>
              <a:t>best split point</a:t>
            </a:r>
            <a:r>
              <a:rPr lang="en-US" altLang="zh-CN" sz="2000" b="1" dirty="0"/>
              <a:t> for A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zh-CN" sz="1800" b="1" dirty="0"/>
              <a:t>Sort the value A in increasing order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zh-CN" sz="1800" b="1" dirty="0"/>
              <a:t>Typically, the midpoint between each pair of adjacent values is considered as a possible </a:t>
            </a:r>
            <a:r>
              <a:rPr lang="en-US" altLang="zh-CN" sz="1800" b="1" i="1" dirty="0"/>
              <a:t>split point</a:t>
            </a:r>
          </a:p>
          <a:p>
            <a:pPr lvl="2">
              <a:lnSpc>
                <a:spcPct val="115000"/>
              </a:lnSpc>
              <a:spcBef>
                <a:spcPct val="25000"/>
              </a:spcBef>
            </a:pPr>
            <a:r>
              <a:rPr lang="en-US" altLang="zh-CN" sz="1600" b="1" dirty="0"/>
              <a:t>(a</a:t>
            </a:r>
            <a:r>
              <a:rPr lang="en-US" altLang="zh-CN" sz="1600" b="1" baseline="-25000" dirty="0"/>
              <a:t>i</a:t>
            </a:r>
            <a:r>
              <a:rPr lang="en-US" altLang="zh-CN" sz="1600" b="1" dirty="0"/>
              <a:t>+a</a:t>
            </a:r>
            <a:r>
              <a:rPr lang="en-US" altLang="zh-CN" sz="1600" b="1" baseline="-25000" dirty="0"/>
              <a:t>i+1</a:t>
            </a:r>
            <a:r>
              <a:rPr lang="en-US" altLang="zh-CN" sz="1600" b="1" dirty="0"/>
              <a:t>)/2 is the midpoint between the values of a</a:t>
            </a:r>
            <a:r>
              <a:rPr lang="en-US" altLang="zh-CN" sz="1600" b="1" baseline="-25000" dirty="0"/>
              <a:t>i</a:t>
            </a:r>
            <a:r>
              <a:rPr lang="en-US" altLang="zh-CN" sz="1600" b="1" dirty="0"/>
              <a:t> and a</a:t>
            </a:r>
            <a:r>
              <a:rPr lang="en-US" altLang="zh-CN" sz="1600" b="1" baseline="-25000" dirty="0"/>
              <a:t>i+1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zh-CN" sz="1800" b="1" dirty="0"/>
              <a:t>The point with the </a:t>
            </a:r>
            <a:r>
              <a:rPr lang="en-US" altLang="zh-CN" sz="1800" b="1" i="1" dirty="0"/>
              <a:t>minimum expected information requirement</a:t>
            </a:r>
            <a:r>
              <a:rPr lang="en-US" altLang="zh-CN" sz="1800" b="1" dirty="0"/>
              <a:t> for A is selected as the split-point for A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/>
              <a:t>Split:</a:t>
            </a:r>
          </a:p>
          <a:p>
            <a:pPr lvl="1">
              <a:lnSpc>
                <a:spcPct val="115000"/>
              </a:lnSpc>
            </a:pPr>
            <a:r>
              <a:rPr lang="en-US" altLang="zh-CN" sz="1800" b="1" dirty="0"/>
              <a:t>D1 is the set of tuples in D satisfying A ≤ split-point, and D2 is the set of tuples in D satisfying A &gt; split-point</a:t>
            </a:r>
          </a:p>
        </p:txBody>
      </p:sp>
    </p:spTree>
    <p:extLst>
      <p:ext uri="{BB962C8B-B14F-4D97-AF65-F5344CB8AC3E}">
        <p14:creationId xmlns:p14="http://schemas.microsoft.com/office/powerpoint/2010/main" val="2685691469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79185</TotalTime>
  <Words>1867</Words>
  <Application>Microsoft Office PowerPoint</Application>
  <PresentationFormat>宽屏</PresentationFormat>
  <Paragraphs>398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Monotype Sorts</vt:lpstr>
      <vt:lpstr>新細明體</vt:lpstr>
      <vt:lpstr>方正粗黑宋简体</vt:lpstr>
      <vt:lpstr>宋体</vt:lpstr>
      <vt:lpstr>宋体</vt:lpstr>
      <vt:lpstr>Microsoft YaHei</vt:lpstr>
      <vt:lpstr>Arial</vt:lpstr>
      <vt:lpstr>Calibri</vt:lpstr>
      <vt:lpstr>Tahoma</vt:lpstr>
      <vt:lpstr>Times New Roman</vt:lpstr>
      <vt:lpstr>Wingdings</vt:lpstr>
      <vt:lpstr>Wingdings 2</vt:lpstr>
      <vt:lpstr>Tsinghua</vt:lpstr>
      <vt:lpstr>Worksheet</vt:lpstr>
      <vt:lpstr>Equation</vt:lpstr>
      <vt:lpstr>公式</vt:lpstr>
      <vt:lpstr>Document</vt:lpstr>
      <vt:lpstr>Visio</vt:lpstr>
      <vt:lpstr>Classification and Prediction ——Classification by Decision Tree——</vt:lpstr>
      <vt:lpstr>Classification and Prediction</vt:lpstr>
      <vt:lpstr>Training Dataset</vt:lpstr>
      <vt:lpstr>Training Dataset</vt:lpstr>
      <vt:lpstr>Output: A Decision Tree for “buys_computer”</vt:lpstr>
      <vt:lpstr>Algorithm for Decision Tree Induction</vt:lpstr>
      <vt:lpstr>Attribute Selection Measure: Information Gain (ID3/C4.5)</vt:lpstr>
      <vt:lpstr>Attribute Selection: Information Gain</vt:lpstr>
      <vt:lpstr>Computing Information-Gain for Continuous-Value Attributes</vt:lpstr>
      <vt:lpstr>Gain Ratio for Attribute Selection (C4.5)</vt:lpstr>
      <vt:lpstr>Gini index (CART, IBM IntelligentMiner)</vt:lpstr>
      <vt:lpstr>Gini index (CART, IBM Intelligent Miner)</vt:lpstr>
      <vt:lpstr>Comparing Attribute Selection Measures</vt:lpstr>
      <vt:lpstr>Review the Decision Tree Task</vt:lpstr>
      <vt:lpstr>Review the Decision Tree Task</vt:lpstr>
      <vt:lpstr>Review the Decision Tree Task</vt:lpstr>
      <vt:lpstr>Review the Decision Tree Task</vt:lpstr>
      <vt:lpstr>Review the Decision Tree Task</vt:lpstr>
      <vt:lpstr>Review the Decision Tree Task</vt:lpstr>
      <vt:lpstr>Review the Decision Tree Task</vt:lpstr>
      <vt:lpstr>Review the Decision Tree Task</vt:lpstr>
      <vt:lpstr>Review the Decision Tree Task</vt:lpstr>
      <vt:lpstr>Decision Boundary</vt:lpstr>
      <vt:lpstr>Other Attribute Selection Measures</vt:lpstr>
      <vt:lpstr>Random Forest (Breiman 2001)</vt:lpstr>
      <vt:lpstr>Extracting Classification Rules from Trees</vt:lpstr>
      <vt:lpstr>Overfitting and Tree Pruning</vt:lpstr>
      <vt:lpstr>Enhancements to basic decision tree induction</vt:lpstr>
      <vt:lpstr>Classification in Large Databases</vt:lpstr>
      <vt:lpstr>Scalable Decision Tree Induction Methods in Data Mining Studies</vt:lpstr>
      <vt:lpstr>Presentation of Classification Results</vt:lpstr>
      <vt:lpstr>Visualization of a Decision Tree in SGI/MineSet 3.0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6169</cp:revision>
  <cp:lastPrinted>2019-04-19T01:46:34Z</cp:lastPrinted>
  <dcterms:created xsi:type="dcterms:W3CDTF">2013-09-16T02:46:25Z</dcterms:created>
  <dcterms:modified xsi:type="dcterms:W3CDTF">2022-04-18T09:19:14Z</dcterms:modified>
</cp:coreProperties>
</file>