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8"/>
  </p:notesMasterIdLst>
  <p:handoutMasterIdLst>
    <p:handoutMasterId r:id="rId19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8" r:id="rId15"/>
    <p:sldId id="990" r:id="rId16"/>
    <p:sldId id="804" r:id="rId1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8"/>
            <p14:sldId id="99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——Classification </a:t>
            </a:r>
            <a:r>
              <a:rPr lang="en-US" altLang="zh-CN" sz="2000" dirty="0"/>
              <a:t>by Neural </a:t>
            </a:r>
            <a:r>
              <a:rPr lang="en-US" altLang="zh-CN" sz="2000" dirty="0" smtClean="0"/>
              <a:t>Networks——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Network Training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The ultimate objective of training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b="1" dirty="0"/>
              <a:t>obtain a set of weights that makes almost all the tuples in the training data classified correctly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Steps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b="1" dirty="0"/>
              <a:t>Initialize weights with random values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b="1" dirty="0"/>
              <a:t>Feed the input tuples into the network one by one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b="1" dirty="0"/>
              <a:t>For each unit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Compute the net input to the unit as a linear combination of all the inputs to the unit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Compute the output value using the activation function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Compute the error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Update the weights and the bias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7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Back Propagation</a:t>
            </a:r>
            <a:endParaRPr lang="zh-CN" altLang="en-US" sz="2000" b="1" dirty="0"/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82C6741A-349C-497C-99C4-FB320A87D0C2}"/>
              </a:ext>
            </a:extLst>
          </p:cNvPr>
          <p:cNvGrpSpPr>
            <a:grpSpLocks/>
          </p:cNvGrpSpPr>
          <p:nvPr/>
        </p:nvGrpSpPr>
        <p:grpSpPr bwMode="auto">
          <a:xfrm>
            <a:off x="1515483" y="1382713"/>
            <a:ext cx="8466138" cy="4732337"/>
            <a:chOff x="178" y="721"/>
            <a:chExt cx="5333" cy="2981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84DE027-1245-43BF-A8F5-6E72E5E4F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721"/>
              <a:ext cx="2010" cy="2981"/>
              <a:chOff x="1536" y="1072"/>
              <a:chExt cx="2148" cy="3117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8F3B49EB-A976-4EEA-AF48-6ABA49D58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0B01D1A-F78C-4A1E-B608-E50B55EAD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EAC4933E-CBB0-47F0-975D-9545DBBE1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072E1911-8F05-4971-A36F-807B25A70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69D2142D-73E5-4017-AED7-CD1A3EF8C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1CFE897C-D5FA-471E-B8C8-2C21FBFB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11">
                <a:extLst>
                  <a:ext uri="{FF2B5EF4-FFF2-40B4-BE49-F238E27FC236}">
                    <a16:creationId xmlns:a16="http://schemas.microsoft.com/office/drawing/2014/main" id="{DB185E0E-76A9-4378-9C8A-3005135C7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2">
                <a:extLst>
                  <a:ext uri="{FF2B5EF4-FFF2-40B4-BE49-F238E27FC236}">
                    <a16:creationId xmlns:a16="http://schemas.microsoft.com/office/drawing/2014/main" id="{8E3EC838-A33C-4127-A380-B0D7A4D2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id="{CFAADAF8-EB26-4C91-86EE-DE76E3831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E179288-CC9A-4D14-A23A-2000C1CCA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CB90D897-00A7-49E1-8C26-71AF01345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0F48D5A1-5067-4F4D-B918-3AAE51F6A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C5BAFBCC-E3B8-42AE-A2DF-A83627FD8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8">
                <a:extLst>
                  <a:ext uri="{FF2B5EF4-FFF2-40B4-BE49-F238E27FC236}">
                    <a16:creationId xmlns:a16="http://schemas.microsoft.com/office/drawing/2014/main" id="{7CD125B7-D998-4D9D-9F4A-3DC5E31D1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9">
                <a:extLst>
                  <a:ext uri="{FF2B5EF4-FFF2-40B4-BE49-F238E27FC236}">
                    <a16:creationId xmlns:a16="http://schemas.microsoft.com/office/drawing/2014/main" id="{6005408E-3E80-4798-B585-61021E74C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0">
                <a:extLst>
                  <a:ext uri="{FF2B5EF4-FFF2-40B4-BE49-F238E27FC236}">
                    <a16:creationId xmlns:a16="http://schemas.microsoft.com/office/drawing/2014/main" id="{78E8923D-5E94-4FE1-B89F-DE37E6DE3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1">
                <a:extLst>
                  <a:ext uri="{FF2B5EF4-FFF2-40B4-BE49-F238E27FC236}">
                    <a16:creationId xmlns:a16="http://schemas.microsoft.com/office/drawing/2014/main" id="{29C38E99-EC7C-429F-81D4-C42ED4C31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2">
                <a:extLst>
                  <a:ext uri="{FF2B5EF4-FFF2-40B4-BE49-F238E27FC236}">
                    <a16:creationId xmlns:a16="http://schemas.microsoft.com/office/drawing/2014/main" id="{17BC76B1-B6B2-4591-AFF3-5530C0465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3">
                <a:extLst>
                  <a:ext uri="{FF2B5EF4-FFF2-40B4-BE49-F238E27FC236}">
                    <a16:creationId xmlns:a16="http://schemas.microsoft.com/office/drawing/2014/main" id="{F58142EF-5594-4BF9-9B4E-953CA79C7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4">
                <a:extLst>
                  <a:ext uri="{FF2B5EF4-FFF2-40B4-BE49-F238E27FC236}">
                    <a16:creationId xmlns:a16="http://schemas.microsoft.com/office/drawing/2014/main" id="{348F30CC-FA28-4A05-A693-0CCB8834E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5">
                <a:extLst>
                  <a:ext uri="{FF2B5EF4-FFF2-40B4-BE49-F238E27FC236}">
                    <a16:creationId xmlns:a16="http://schemas.microsoft.com/office/drawing/2014/main" id="{C2334756-7A8F-4566-9F83-1BA8DCA95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6">
                <a:extLst>
                  <a:ext uri="{FF2B5EF4-FFF2-40B4-BE49-F238E27FC236}">
                    <a16:creationId xmlns:a16="http://schemas.microsoft.com/office/drawing/2014/main" id="{FAE994F6-5042-4E80-8ECE-04C7EA514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46D0A64F-46B5-4B7B-80B1-3F04CDF3A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25F2F1E9-1C72-489C-BD7E-483EE823C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F8B073DE-998F-4F7C-BB07-74EA6172F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30">
                <a:extLst>
                  <a:ext uri="{FF2B5EF4-FFF2-40B4-BE49-F238E27FC236}">
                    <a16:creationId xmlns:a16="http://schemas.microsoft.com/office/drawing/2014/main" id="{D7C74D89-4A23-415B-8D85-FFA6DAD2D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31">
                <a:extLst>
                  <a:ext uri="{FF2B5EF4-FFF2-40B4-BE49-F238E27FC236}">
                    <a16:creationId xmlns:a16="http://schemas.microsoft.com/office/drawing/2014/main" id="{4BCF79B6-05DA-4E90-B6CC-318231C03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32">
                <a:extLst>
                  <a:ext uri="{FF2B5EF4-FFF2-40B4-BE49-F238E27FC236}">
                    <a16:creationId xmlns:a16="http://schemas.microsoft.com/office/drawing/2014/main" id="{9643D8CD-C817-401F-9926-4082F556D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Rectangle 33">
              <a:extLst>
                <a:ext uri="{FF2B5EF4-FFF2-40B4-BE49-F238E27FC236}">
                  <a16:creationId xmlns:a16="http://schemas.microsoft.com/office/drawing/2014/main" id="{390F114B-49F0-468E-953D-90E91CB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1226"/>
              <a:ext cx="1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Output nodes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90B5067D-68C6-4ABF-9BDC-7B63F1B0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838"/>
              <a:ext cx="10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Input nodes</a:t>
              </a: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23F61913-8F66-4732-B3E6-E747D4F4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039"/>
              <a:ext cx="1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Hidden nodes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95D18836-3463-4388-AB9A-1D52F9BD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722"/>
              <a:ext cx="1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Output vector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C280A01C-5BEB-471B-8678-4AB1B0B9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3372"/>
              <a:ext cx="13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Input vector: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6238FEEA-4BE4-4D5F-8250-8D479FEC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435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BCCF95-A428-4494-966C-31C9A80B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2608"/>
              <a:ext cx="360" cy="97"/>
            </a:xfrm>
            <a:custGeom>
              <a:avLst/>
              <a:gdLst>
                <a:gd name="T0" fmla="*/ 114 w 385"/>
                <a:gd name="T1" fmla="*/ 0 h 101"/>
                <a:gd name="T2" fmla="*/ 94 w 385"/>
                <a:gd name="T3" fmla="*/ 5 h 101"/>
                <a:gd name="T4" fmla="*/ 77 w 385"/>
                <a:gd name="T5" fmla="*/ 12 h 101"/>
                <a:gd name="T6" fmla="*/ 69 w 385"/>
                <a:gd name="T7" fmla="*/ 12 h 101"/>
                <a:gd name="T8" fmla="*/ 63 w 385"/>
                <a:gd name="T9" fmla="*/ 12 h 101"/>
                <a:gd name="T10" fmla="*/ 61 w 385"/>
                <a:gd name="T11" fmla="*/ 20 h 101"/>
                <a:gd name="T12" fmla="*/ 59 w 385"/>
                <a:gd name="T13" fmla="*/ 25 h 101"/>
                <a:gd name="T14" fmla="*/ 57 w 385"/>
                <a:gd name="T15" fmla="*/ 30 h 101"/>
                <a:gd name="T16" fmla="*/ 53 w 385"/>
                <a:gd name="T17" fmla="*/ 34 h 101"/>
                <a:gd name="T18" fmla="*/ 48 w 385"/>
                <a:gd name="T19" fmla="*/ 36 h 101"/>
                <a:gd name="T20" fmla="*/ 41 w 385"/>
                <a:gd name="T21" fmla="*/ 41 h 101"/>
                <a:gd name="T22" fmla="*/ 21 w 385"/>
                <a:gd name="T23" fmla="*/ 47 h 101"/>
                <a:gd name="T24" fmla="*/ 0 w 385"/>
                <a:gd name="T25" fmla="*/ 49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101"/>
                <a:gd name="T41" fmla="*/ 385 w 385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101">
                  <a:moveTo>
                    <a:pt x="384" y="0"/>
                  </a:moveTo>
                  <a:lnTo>
                    <a:pt x="313" y="5"/>
                  </a:lnTo>
                  <a:lnTo>
                    <a:pt x="254" y="15"/>
                  </a:lnTo>
                  <a:lnTo>
                    <a:pt x="230" y="25"/>
                  </a:lnTo>
                  <a:lnTo>
                    <a:pt x="213" y="30"/>
                  </a:lnTo>
                  <a:lnTo>
                    <a:pt x="201" y="40"/>
                  </a:lnTo>
                  <a:lnTo>
                    <a:pt x="195" y="50"/>
                  </a:lnTo>
                  <a:lnTo>
                    <a:pt x="189" y="60"/>
                  </a:lnTo>
                  <a:lnTo>
                    <a:pt x="177" y="70"/>
                  </a:lnTo>
                  <a:lnTo>
                    <a:pt x="160" y="75"/>
                  </a:lnTo>
                  <a:lnTo>
                    <a:pt x="136" y="85"/>
                  </a:lnTo>
                  <a:lnTo>
                    <a:pt x="71" y="95"/>
                  </a:lnTo>
                  <a:lnTo>
                    <a:pt x="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40">
              <a:extLst>
                <a:ext uri="{FF2B5EF4-FFF2-40B4-BE49-F238E27FC236}">
                  <a16:creationId xmlns:a16="http://schemas.microsoft.com/office/drawing/2014/main" id="{598FA793-090C-4B48-AE15-AA12B74B37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200"/>
            <a:ext cx="12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3" imgW="2095500" imgH="571500" progId="Equation.3">
                    <p:embed/>
                  </p:oleObj>
                </mc:Choice>
                <mc:Fallback>
                  <p:oleObj name="Equation" r:id="rId3" imgW="2095500" imgH="571500" progId="Equation.3">
                    <p:embed/>
                    <p:pic>
                      <p:nvPicPr>
                        <p:cNvPr id="15372" name="Object 40">
                          <a:extLst>
                            <a:ext uri="{FF2B5EF4-FFF2-40B4-BE49-F238E27FC236}">
                              <a16:creationId xmlns:a16="http://schemas.microsoft.com/office/drawing/2014/main" id="{6A40A257-82BF-44E5-ABCF-83835E5E5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200"/>
                          <a:ext cx="1235" cy="344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1">
              <a:extLst>
                <a:ext uri="{FF2B5EF4-FFF2-40B4-BE49-F238E27FC236}">
                  <a16:creationId xmlns:a16="http://schemas.microsoft.com/office/drawing/2014/main" id="{DDE884F3-3A4D-4997-8EA8-B63703A28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8" y="2603"/>
            <a:ext cx="92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公式" r:id="rId5" imgW="1562100" imgH="774700" progId="Equation.3">
                    <p:embed/>
                  </p:oleObj>
                </mc:Choice>
                <mc:Fallback>
                  <p:oleObj name="公式" r:id="rId5" imgW="1562100" imgH="774700" progId="Equation.3">
                    <p:embed/>
                    <p:pic>
                      <p:nvPicPr>
                        <p:cNvPr id="15373" name="Object 41">
                          <a:extLst>
                            <a:ext uri="{FF2B5EF4-FFF2-40B4-BE49-F238E27FC236}">
                              <a16:creationId xmlns:a16="http://schemas.microsoft.com/office/drawing/2014/main" id="{EE14CD3A-9181-4A43-9585-F946A9BAE5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2603"/>
                          <a:ext cx="921" cy="467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2">
              <a:extLst>
                <a:ext uri="{FF2B5EF4-FFF2-40B4-BE49-F238E27FC236}">
                  <a16:creationId xmlns:a16="http://schemas.microsoft.com/office/drawing/2014/main" id="{E3490318-1427-472F-B8A9-11D2642186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" y="1593"/>
            <a:ext cx="19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Equation" r:id="rId7" imgW="3238500" imgH="419100" progId="Equation.3">
                    <p:embed/>
                  </p:oleObj>
                </mc:Choice>
                <mc:Fallback>
                  <p:oleObj name="Equation" r:id="rId7" imgW="3238500" imgH="419100" progId="Equation.3">
                    <p:embed/>
                    <p:pic>
                      <p:nvPicPr>
                        <p:cNvPr id="15374" name="Object 42">
                          <a:extLst>
                            <a:ext uri="{FF2B5EF4-FFF2-40B4-BE49-F238E27FC236}">
                              <a16:creationId xmlns:a16="http://schemas.microsoft.com/office/drawing/2014/main" id="{BFF5DFB8-56F6-43FD-8BE4-B576429CDE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1593"/>
                          <a:ext cx="1909" cy="25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>
              <a:extLst>
                <a:ext uri="{FF2B5EF4-FFF2-40B4-BE49-F238E27FC236}">
                  <a16:creationId xmlns:a16="http://schemas.microsoft.com/office/drawing/2014/main" id="{D7DDC76F-9673-41A6-96D3-96E852B56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9" y="1134"/>
            <a:ext cx="142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9" imgW="2413000" imgH="419100" progId="Equation.3">
                    <p:embed/>
                  </p:oleObj>
                </mc:Choice>
                <mc:Fallback>
                  <p:oleObj name="Equation" r:id="rId9" imgW="2413000" imgH="419100" progId="Equation.3">
                    <p:embed/>
                    <p:pic>
                      <p:nvPicPr>
                        <p:cNvPr id="15375" name="Object 43">
                          <a:extLst>
                            <a:ext uri="{FF2B5EF4-FFF2-40B4-BE49-F238E27FC236}">
                              <a16:creationId xmlns:a16="http://schemas.microsoft.com/office/drawing/2014/main" id="{50E13124-0803-4E68-B29C-7452A762FA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134"/>
                          <a:ext cx="1423" cy="32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4">
              <a:extLst>
                <a:ext uri="{FF2B5EF4-FFF2-40B4-BE49-F238E27FC236}">
                  <a16:creationId xmlns:a16="http://schemas.microsoft.com/office/drawing/2014/main" id="{ED2237EA-6335-426E-B17B-DEAF7E9F5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9" y="721"/>
            <a:ext cx="119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11" imgW="2019300" imgH="419100" progId="Equation.3">
                    <p:embed/>
                  </p:oleObj>
                </mc:Choice>
                <mc:Fallback>
                  <p:oleObj name="Equation" r:id="rId11" imgW="2019300" imgH="419100" progId="Equation.3">
                    <p:embed/>
                    <p:pic>
                      <p:nvPicPr>
                        <p:cNvPr id="15376" name="Object 44">
                          <a:extLst>
                            <a:ext uri="{FF2B5EF4-FFF2-40B4-BE49-F238E27FC236}">
                              <a16:creationId xmlns:a16="http://schemas.microsoft.com/office/drawing/2014/main" id="{5985E598-B5D1-406E-B0C2-1772B77C1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721"/>
                          <a:ext cx="1190" cy="25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5">
              <a:extLst>
                <a:ext uri="{FF2B5EF4-FFF2-40B4-BE49-F238E27FC236}">
                  <a16:creationId xmlns:a16="http://schemas.microsoft.com/office/drawing/2014/main" id="{94C97D37-4958-4492-B7BE-5CEAC1071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2" y="2052"/>
            <a:ext cx="19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13" imgW="3390900" imgH="571500" progId="Equation.3">
                    <p:embed/>
                  </p:oleObj>
                </mc:Choice>
                <mc:Fallback>
                  <p:oleObj name="Equation" r:id="rId13" imgW="3390900" imgH="571500" progId="Equation.3">
                    <p:embed/>
                    <p:pic>
                      <p:nvPicPr>
                        <p:cNvPr id="15377" name="Object 45">
                          <a:extLst>
                            <a:ext uri="{FF2B5EF4-FFF2-40B4-BE49-F238E27FC236}">
                              <a16:creationId xmlns:a16="http://schemas.microsoft.com/office/drawing/2014/main" id="{81873C85-63F6-4A91-933D-7301A72A0C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052"/>
                          <a:ext cx="1999" cy="34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46">
              <a:extLst>
                <a:ext uri="{FF2B5EF4-FFF2-40B4-BE49-F238E27FC236}">
                  <a16:creationId xmlns:a16="http://schemas.microsoft.com/office/drawing/2014/main" id="{32175A26-70E4-4199-A6A7-786BE5666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283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i</a:t>
              </a:r>
            </a:p>
          </p:txBody>
        </p:sp>
        <p:sp>
          <p:nvSpPr>
            <p:cNvPr id="22" name="Text Box 47">
              <a:extLst>
                <a:ext uri="{FF2B5EF4-FFF2-40B4-BE49-F238E27FC236}">
                  <a16:creationId xmlns:a16="http://schemas.microsoft.com/office/drawing/2014/main" id="{C61D3310-47A9-4C20-AA08-AA86FE65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318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K</a:t>
              </a:r>
            </a:p>
          </p:txBody>
        </p:sp>
        <p:sp>
          <p:nvSpPr>
            <p:cNvPr id="23" name="Text Box 48">
              <a:extLst>
                <a:ext uri="{FF2B5EF4-FFF2-40B4-BE49-F238E27FC236}">
                  <a16:creationId xmlns:a16="http://schemas.microsoft.com/office/drawing/2014/main" id="{EEE388D6-6DB0-4AFB-B20A-45A7C7578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098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33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Back Propagation</a:t>
            </a:r>
            <a:endParaRPr lang="zh-CN" altLang="en-US" sz="20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030274" y="1793631"/>
            <a:ext cx="6193553" cy="3932255"/>
            <a:chOff x="983761" y="472831"/>
            <a:chExt cx="4182206" cy="243546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C0005C3-F7BE-45C4-AA6D-AF62839EF9F5}"/>
                </a:ext>
              </a:extLst>
            </p:cNvPr>
            <p:cNvSpPr/>
            <p:nvPr/>
          </p:nvSpPr>
          <p:spPr>
            <a:xfrm>
              <a:off x="1388208" y="472831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E4B33BA-1AF4-44E9-9671-5FC957D7B280}"/>
                </a:ext>
              </a:extLst>
            </p:cNvPr>
            <p:cNvSpPr/>
            <p:nvPr/>
          </p:nvSpPr>
          <p:spPr>
            <a:xfrm>
              <a:off x="1379416" y="15535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F3922CE-44E8-4DE0-8C5E-677E9C6A3E74}"/>
                </a:ext>
              </a:extLst>
            </p:cNvPr>
            <p:cNvSpPr/>
            <p:nvPr/>
          </p:nvSpPr>
          <p:spPr>
            <a:xfrm>
              <a:off x="1388208" y="2503854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AB9E211-3262-4C94-A6A3-13F85BF09869}"/>
                </a:ext>
              </a:extLst>
            </p:cNvPr>
            <p:cNvSpPr/>
            <p:nvPr/>
          </p:nvSpPr>
          <p:spPr>
            <a:xfrm>
              <a:off x="3225802" y="1014951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6A8FFF9-9801-4287-8284-2F6078F0989B}"/>
                </a:ext>
              </a:extLst>
            </p:cNvPr>
            <p:cNvSpPr/>
            <p:nvPr/>
          </p:nvSpPr>
          <p:spPr>
            <a:xfrm>
              <a:off x="3225802" y="1967108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CE8AB9-3F29-491F-8751-216913D31A5A}"/>
                </a:ext>
              </a:extLst>
            </p:cNvPr>
            <p:cNvSpPr/>
            <p:nvPr/>
          </p:nvSpPr>
          <p:spPr>
            <a:xfrm>
              <a:off x="4421552" y="15154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8804DE7-7E82-4A04-995E-EB6B9A0B1453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4825998" y="1717700"/>
              <a:ext cx="339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/>
                <p:nvPr/>
              </p:nvSpPr>
              <p:spPr>
                <a:xfrm>
                  <a:off x="992553" y="1545960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53" y="1545960"/>
                  <a:ext cx="404447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2AEF0B7-958B-4797-9790-5CE8D123776B}"/>
                    </a:ext>
                  </a:extLst>
                </p:cNvPr>
                <p:cNvSpPr txBox="1"/>
                <p:nvPr/>
              </p:nvSpPr>
              <p:spPr>
                <a:xfrm>
                  <a:off x="992553" y="483139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2AEF0B7-958B-4797-9790-5CE8D123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53" y="483139"/>
                  <a:ext cx="4044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7404131-B835-4E9C-A7C4-8A5B1518624B}"/>
                    </a:ext>
                  </a:extLst>
                </p:cNvPr>
                <p:cNvSpPr txBox="1"/>
                <p:nvPr/>
              </p:nvSpPr>
              <p:spPr>
                <a:xfrm>
                  <a:off x="983761" y="2542661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7404131-B835-4E9C-A7C4-8A5B15186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61" y="2542661"/>
                  <a:ext cx="40444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431D10E-2D27-458D-9915-ACEA29DBF37C}"/>
                    </a:ext>
                  </a:extLst>
                </p:cNvPr>
                <p:cNvSpPr txBox="1"/>
                <p:nvPr/>
              </p:nvSpPr>
              <p:spPr>
                <a:xfrm>
                  <a:off x="3963258" y="1047897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46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431D10E-2D27-458D-9915-ACEA29DBF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58" y="1047897"/>
                  <a:ext cx="40444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9D21D41-A719-4A8A-B3A9-D4CB1360029C}"/>
                    </a:ext>
                  </a:extLst>
                </p:cNvPr>
                <p:cNvSpPr txBox="1"/>
                <p:nvPr/>
              </p:nvSpPr>
              <p:spPr>
                <a:xfrm>
                  <a:off x="3965824" y="2000054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56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9D21D41-A719-4A8A-B3A9-D4CB13600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824" y="2000054"/>
                  <a:ext cx="40444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4C53F3D9-1534-4DD3-A7DD-31CE188E590E}"/>
                    </a:ext>
                  </a:extLst>
                </p:cNvPr>
                <p:cNvSpPr txBox="1"/>
                <p:nvPr/>
              </p:nvSpPr>
              <p:spPr>
                <a:xfrm>
                  <a:off x="2498237" y="2406629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35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4C53F3D9-1534-4DD3-A7DD-31CE188E5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237" y="2406629"/>
                  <a:ext cx="40444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A89F35D-B4E3-4721-9E11-A0353A1DF4F3}"/>
                    </a:ext>
                  </a:extLst>
                </p:cNvPr>
                <p:cNvSpPr txBox="1"/>
                <p:nvPr/>
              </p:nvSpPr>
              <p:spPr>
                <a:xfrm>
                  <a:off x="2547637" y="600330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A89F35D-B4E3-4721-9E11-A0353A1DF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637" y="600330"/>
                  <a:ext cx="40444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848999C-088D-445B-AB8D-F1DE04436039}"/>
                    </a:ext>
                  </a:extLst>
                </p:cNvPr>
                <p:cNvSpPr txBox="1"/>
                <p:nvPr/>
              </p:nvSpPr>
              <p:spPr>
                <a:xfrm>
                  <a:off x="1660034" y="843072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848999C-088D-445B-AB8D-F1DE04436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034" y="843072"/>
                  <a:ext cx="40444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ADDEA28-BA1F-442D-B089-41FF4ACA5CD4}"/>
                    </a:ext>
                  </a:extLst>
                </p:cNvPr>
                <p:cNvSpPr txBox="1"/>
                <p:nvPr/>
              </p:nvSpPr>
              <p:spPr>
                <a:xfrm>
                  <a:off x="1679452" y="1256371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ADDEA28-BA1F-442D-B089-41FF4ACA5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452" y="1256371"/>
                  <a:ext cx="40444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62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/>
                <p:nvPr/>
              </p:nvSpPr>
              <p:spPr>
                <a:xfrm>
                  <a:off x="1676886" y="1842287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62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886" y="1842287"/>
                  <a:ext cx="40444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62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/>
                <p:nvPr/>
              </p:nvSpPr>
              <p:spPr>
                <a:xfrm>
                  <a:off x="1676886" y="2202277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62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886" y="2202277"/>
                  <a:ext cx="40444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C5EC5CA-DD98-4148-9D91-3A9A0D9D88D1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792654" y="675054"/>
              <a:ext cx="1492378" cy="39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76A19CD-1F72-40F2-8DC2-769053AA9F61}"/>
                </a:ext>
              </a:extLst>
            </p:cNvPr>
            <p:cNvCxnSpPr>
              <a:endCxn id="35" idx="2"/>
            </p:cNvCxnSpPr>
            <p:nvPr/>
          </p:nvCxnSpPr>
          <p:spPr>
            <a:xfrm flipV="1">
              <a:off x="1792654" y="1217174"/>
              <a:ext cx="1433148" cy="53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A5CF518-0BE5-4A12-B382-1BD2A8D9C89A}"/>
                </a:ext>
              </a:extLst>
            </p:cNvPr>
            <p:cNvCxnSpPr>
              <a:stCxn id="33" idx="6"/>
              <a:endCxn id="36" idx="2"/>
            </p:cNvCxnSpPr>
            <p:nvPr/>
          </p:nvCxnSpPr>
          <p:spPr>
            <a:xfrm>
              <a:off x="1783862" y="1755800"/>
              <a:ext cx="1441940" cy="413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C116995-B7BD-4765-8F03-CFF15F9044DB}"/>
                </a:ext>
              </a:extLst>
            </p:cNvPr>
            <p:cNvCxnSpPr>
              <a:cxnSpLocks/>
              <a:stCxn id="32" idx="6"/>
              <a:endCxn id="36" idx="1"/>
            </p:cNvCxnSpPr>
            <p:nvPr/>
          </p:nvCxnSpPr>
          <p:spPr>
            <a:xfrm>
              <a:off x="1792654" y="675054"/>
              <a:ext cx="1492378" cy="135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40BDF04-6A83-4092-BAE1-3E92B11C0414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1792654" y="1360167"/>
              <a:ext cx="1492378" cy="134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9C50F04-C1DF-4B1C-81AB-7638396C126B}"/>
                </a:ext>
              </a:extLst>
            </p:cNvPr>
            <p:cNvCxnSpPr>
              <a:cxnSpLocks/>
              <a:stCxn id="34" idx="6"/>
              <a:endCxn id="36" idx="3"/>
            </p:cNvCxnSpPr>
            <p:nvPr/>
          </p:nvCxnSpPr>
          <p:spPr>
            <a:xfrm flipV="1">
              <a:off x="1792654" y="2312324"/>
              <a:ext cx="1492378" cy="39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1E7679-2BA7-4312-9C23-0EFD1741AD67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>
              <a:off x="3630248" y="1217174"/>
              <a:ext cx="850534" cy="357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82F5C91-A8F5-47DD-A025-44042C6D8A5C}"/>
                </a:ext>
              </a:extLst>
            </p:cNvPr>
            <p:cNvCxnSpPr>
              <a:cxnSpLocks/>
              <a:stCxn id="36" idx="6"/>
              <a:endCxn id="37" idx="3"/>
            </p:cNvCxnSpPr>
            <p:nvPr/>
          </p:nvCxnSpPr>
          <p:spPr>
            <a:xfrm flipV="1">
              <a:off x="3630248" y="1860693"/>
              <a:ext cx="850534" cy="30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82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One example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Input: </a:t>
            </a:r>
            <a:r>
              <a:rPr lang="en-US" altLang="zh-CN" sz="1800" dirty="0"/>
              <a:t>X={1,0,1},</a:t>
            </a:r>
            <a:r>
              <a:rPr lang="zh-CN" altLang="en-US" sz="1800" dirty="0"/>
              <a:t> </a:t>
            </a:r>
            <a:r>
              <a:rPr lang="en-US" altLang="zh-CN" sz="1800" dirty="0"/>
              <a:t>output: </a:t>
            </a:r>
            <a:r>
              <a:rPr lang="en-US" altLang="zh-CN" sz="1800" dirty="0" smtClean="0"/>
              <a:t>1</a:t>
            </a:r>
          </a:p>
          <a:p>
            <a:pPr lvl="1"/>
            <a:r>
              <a:rPr lang="en-US" altLang="zh-CN" sz="1600" b="1" dirty="0" smtClean="0"/>
              <a:t> </a:t>
            </a:r>
            <a:r>
              <a:rPr lang="en-US" altLang="zh-CN" sz="1600" dirty="0" smtClean="0"/>
              <a:t>x1=1</a:t>
            </a:r>
            <a:r>
              <a:rPr lang="en-US" altLang="zh-CN" sz="1600" dirty="0"/>
              <a:t>, x2=0, </a:t>
            </a:r>
            <a:r>
              <a:rPr lang="en-US" altLang="zh-CN" sz="1600" dirty="0" smtClean="0"/>
              <a:t>x3=1; w14=0.2</a:t>
            </a:r>
            <a:r>
              <a:rPr lang="en-US" altLang="zh-CN" sz="1600" dirty="0"/>
              <a:t>, w15=-</a:t>
            </a:r>
            <a:r>
              <a:rPr lang="en-US" altLang="zh-CN" sz="1600" dirty="0" smtClean="0"/>
              <a:t>0.3;w24=0.4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w25=0.1; w34</a:t>
            </a:r>
            <a:r>
              <a:rPr lang="en-US" altLang="zh-CN" sz="1600" dirty="0"/>
              <a:t>=-0.5, </a:t>
            </a:r>
            <a:r>
              <a:rPr lang="en-US" altLang="zh-CN" sz="1600" dirty="0" smtClean="0"/>
              <a:t>w35=0.2; w46</a:t>
            </a:r>
            <a:r>
              <a:rPr lang="en-US" altLang="zh-CN" sz="1600" dirty="0"/>
              <a:t>=-</a:t>
            </a:r>
            <a:r>
              <a:rPr lang="en-US" altLang="zh-CN" sz="1600" dirty="0" smtClean="0"/>
              <a:t>0.3; </a:t>
            </a:r>
            <a:r>
              <a:rPr lang="en-US" altLang="zh-CN" sz="1600" dirty="0"/>
              <a:t>w56=-0.2,</a:t>
            </a:r>
          </a:p>
          <a:p>
            <a:r>
              <a:rPr lang="en-US" altLang="zh-CN" sz="2000" b="1" dirty="0"/>
              <a:t>Bias: </a:t>
            </a:r>
            <a:r>
              <a:rPr lang="en-US" altLang="zh-CN" sz="1600" dirty="0"/>
              <a:t>node 4:-0.4, node 5: 0.2, node 6: 0.1</a:t>
            </a:r>
          </a:p>
          <a:p>
            <a:r>
              <a:rPr lang="en-US" altLang="zh-CN" sz="2000" b="1" dirty="0"/>
              <a:t>Learning rate </a:t>
            </a:r>
            <a:r>
              <a:rPr lang="en-US" altLang="zh-CN" sz="2000" b="1" dirty="0" smtClean="0"/>
              <a:t>l=0.9</a:t>
            </a:r>
          </a:p>
          <a:p>
            <a:r>
              <a:rPr lang="en-US" altLang="zh-CN" sz="2000" b="1" dirty="0"/>
              <a:t>Node </a:t>
            </a:r>
            <a:r>
              <a:rPr lang="en-US" altLang="zh-CN" sz="2000" b="1" dirty="0" smtClean="0"/>
              <a:t>4:</a:t>
            </a:r>
          </a:p>
          <a:p>
            <a:pPr lvl="1"/>
            <a:r>
              <a:rPr lang="en-US" altLang="zh-CN" sz="1600" dirty="0" smtClean="0"/>
              <a:t>input </a:t>
            </a:r>
            <a:r>
              <a:rPr lang="en-US" altLang="zh-CN" sz="1600" dirty="0"/>
              <a:t>:w14*x1+w24*x2+w34*x3+bias of node 4=1*0.2+0.4*0-0.5*1-0.4=-</a:t>
            </a:r>
            <a:r>
              <a:rPr lang="en-US" altLang="zh-CN" sz="1600" dirty="0" smtClean="0"/>
              <a:t>0.7</a:t>
            </a:r>
          </a:p>
          <a:p>
            <a:pPr lvl="1"/>
            <a:r>
              <a:rPr lang="en-US" altLang="zh-CN" sz="1600" dirty="0"/>
              <a:t>output: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O4=0.332</a:t>
            </a:r>
          </a:p>
          <a:p>
            <a:pPr lvl="1"/>
            <a:endParaRPr lang="en-US" altLang="zh-CN" sz="1600" b="1" dirty="0"/>
          </a:p>
          <a:p>
            <a:r>
              <a:rPr lang="en-US" altLang="zh-CN" sz="2000" b="1" dirty="0"/>
              <a:t>The same: </a:t>
            </a:r>
            <a:r>
              <a:rPr lang="en-US" altLang="zh-CN" sz="1800" dirty="0"/>
              <a:t>node 5: input: 0.1,</a:t>
            </a:r>
            <a:r>
              <a:rPr lang="zh-CN" altLang="en-US" sz="1800" dirty="0"/>
              <a:t>  </a:t>
            </a:r>
            <a:r>
              <a:rPr lang="en-US" altLang="zh-CN" sz="1800" dirty="0"/>
              <a:t>output:0.525</a:t>
            </a:r>
          </a:p>
          <a:p>
            <a:r>
              <a:rPr lang="en-US" altLang="zh-CN" sz="2000" b="1" dirty="0"/>
              <a:t>Node </a:t>
            </a:r>
            <a:r>
              <a:rPr lang="en-US" altLang="zh-CN" sz="2000" b="1" dirty="0" smtClean="0"/>
              <a:t>6:</a:t>
            </a:r>
          </a:p>
          <a:p>
            <a:pPr lvl="1"/>
            <a:r>
              <a:rPr lang="en-US" altLang="zh-CN" sz="1600" dirty="0" smtClean="0"/>
              <a:t>input </a:t>
            </a:r>
            <a:r>
              <a:rPr lang="en-US" altLang="zh-CN" sz="1600" dirty="0"/>
              <a:t>:w46*o4+w56*o5+bias of node 6=-0.3*0.332-0.2*0.525+0.1=-</a:t>
            </a:r>
            <a:r>
              <a:rPr lang="en-US" altLang="zh-CN" sz="1600" dirty="0" smtClean="0"/>
              <a:t>0.105</a:t>
            </a:r>
          </a:p>
          <a:p>
            <a:pPr lvl="1"/>
            <a:r>
              <a:rPr lang="en-US" altLang="zh-CN" sz="1600" dirty="0"/>
              <a:t>output:0.474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46896C5-1D51-489A-A987-C40C58810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48821"/>
              </p:ext>
            </p:extLst>
          </p:nvPr>
        </p:nvGraphicFramePr>
        <p:xfrm>
          <a:off x="3385910" y="4012974"/>
          <a:ext cx="1498147" cy="6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562100" imgH="774700" progId="Equation.3">
                  <p:embed/>
                </p:oleObj>
              </mc:Choice>
              <mc:Fallback>
                <p:oleObj name="Equation" r:id="rId3" imgW="1562100" imgH="7747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46896C5-1D51-489A-A987-C40C58810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10" y="4012974"/>
                        <a:ext cx="1498147" cy="6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1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One example </a:t>
            </a:r>
            <a:r>
              <a:rPr lang="en-US" altLang="zh-CN" sz="2000" b="1" dirty="0" smtClean="0"/>
              <a:t>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Node </a:t>
            </a:r>
            <a:r>
              <a:rPr lang="en-US" altLang="zh-CN" sz="2000" b="1" dirty="0"/>
              <a:t>6: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                   0.474</a:t>
            </a:r>
            <a:r>
              <a:rPr lang="en-US" altLang="zh-CN" sz="1600" b="1" dirty="0"/>
              <a:t>*(1-0.474)*(1-0.474)=0.1311</a:t>
            </a:r>
          </a:p>
          <a:p>
            <a:r>
              <a:rPr lang="en-US" altLang="zh-CN" sz="2000" b="1" dirty="0" smtClean="0"/>
              <a:t>Node </a:t>
            </a:r>
            <a:r>
              <a:rPr lang="en-US" altLang="zh-CN" sz="2000" b="1" dirty="0"/>
              <a:t>5: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              </a:t>
            </a:r>
            <a:r>
              <a:rPr lang="en-US" altLang="zh-CN" sz="1600" b="1" dirty="0" smtClean="0"/>
              <a:t> 0.525</a:t>
            </a:r>
            <a:r>
              <a:rPr lang="en-US" altLang="zh-CN" sz="1600" b="1" dirty="0"/>
              <a:t>*(1-0.525)*0.1311*(-0.2)=-0.0065</a:t>
            </a:r>
          </a:p>
          <a:p>
            <a:r>
              <a:rPr lang="en-US" altLang="zh-CN" sz="2000" b="1" dirty="0" smtClean="0"/>
              <a:t>Node </a:t>
            </a:r>
            <a:r>
              <a:rPr lang="en-US" altLang="zh-CN" sz="2000" b="1" dirty="0"/>
              <a:t>4:-</a:t>
            </a:r>
            <a:r>
              <a:rPr lang="en-US" altLang="zh-CN" sz="2000" b="1" dirty="0" smtClean="0"/>
              <a:t>0.0087</a:t>
            </a:r>
          </a:p>
          <a:p>
            <a:pPr lvl="1"/>
            <a:r>
              <a:rPr lang="en-US" altLang="zh-CN" sz="1600" b="1" dirty="0"/>
              <a:t>W</a:t>
            </a:r>
            <a:r>
              <a:rPr lang="en-US" altLang="zh-CN" sz="800" b="1" dirty="0"/>
              <a:t>46</a:t>
            </a:r>
            <a:r>
              <a:rPr lang="en-US" altLang="zh-CN" sz="1600" b="1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400" b="1" dirty="0"/>
              <a:t>-0.3+(0.9)(0.1311)(0.332)=-0.261</a:t>
            </a:r>
            <a:endParaRPr lang="en-US" altLang="zh-CN" sz="1600" b="1" dirty="0"/>
          </a:p>
          <a:p>
            <a:r>
              <a:rPr lang="en-US" altLang="zh-CN" sz="2000" b="1" dirty="0"/>
              <a:t>Other </a:t>
            </a:r>
            <a:r>
              <a:rPr lang="en-US" altLang="zh-CN" sz="2000" b="1" dirty="0" err="1"/>
              <a:t>W</a:t>
            </a:r>
            <a:r>
              <a:rPr lang="en-US" altLang="zh-CN" sz="1200" b="1" dirty="0" err="1"/>
              <a:t>ij</a:t>
            </a:r>
            <a:r>
              <a:rPr lang="en-US" altLang="zh-CN" sz="1200" b="1" dirty="0"/>
              <a:t> </a:t>
            </a:r>
            <a:r>
              <a:rPr lang="en-US" altLang="zh-CN" sz="2000" b="1" dirty="0"/>
              <a:t>is the same with w</a:t>
            </a:r>
            <a:r>
              <a:rPr lang="en-US" altLang="zh-CN" sz="1200" b="1" dirty="0"/>
              <a:t>46</a:t>
            </a:r>
            <a:endParaRPr lang="zh-CN" altLang="en-US" sz="1200" b="1" dirty="0"/>
          </a:p>
          <a:p>
            <a:r>
              <a:rPr lang="en-US" altLang="zh-CN" sz="2000" b="1" dirty="0"/>
              <a:t>Bias of node </a:t>
            </a:r>
            <a:r>
              <a:rPr lang="en-US" altLang="zh-CN" sz="2000" b="1" dirty="0" smtClean="0"/>
              <a:t>6:</a:t>
            </a:r>
          </a:p>
          <a:p>
            <a:pPr lvl="1"/>
            <a:r>
              <a:rPr lang="en-US" altLang="zh-CN" sz="1400" b="1" dirty="0" smtClean="0"/>
              <a:t>0.1</a:t>
            </a:r>
            <a:r>
              <a:rPr lang="en-US" altLang="zh-CN" sz="1400" b="1" dirty="0"/>
              <a:t>+(0.9)*(0.1311)=0.218</a:t>
            </a:r>
            <a:endParaRPr lang="en-US" altLang="zh-CN" sz="1600" b="1" dirty="0"/>
          </a:p>
          <a:p>
            <a:r>
              <a:rPr lang="en-US" altLang="zh-CN" sz="2000" b="1" dirty="0"/>
              <a:t>Other bias is the same with node 6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endParaRPr lang="en-US" altLang="zh-CN" sz="2000" b="1" dirty="0">
              <a:solidFill>
                <a:schemeClr val="folHlink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E00D43C-98AA-4DD9-8BE0-DDE9E2A6C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662502"/>
              </p:ext>
            </p:extLst>
          </p:nvPr>
        </p:nvGraphicFramePr>
        <p:xfrm>
          <a:off x="2146074" y="1572987"/>
          <a:ext cx="2984726" cy="38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3238500" imgH="419100" progId="Equation.3">
                  <p:embed/>
                </p:oleObj>
              </mc:Choice>
              <mc:Fallback>
                <p:oleObj name="Equation" r:id="rId3" imgW="3238500" imgH="4191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E3C35FF9-EC68-4101-9386-4224C05A8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074" y="1572987"/>
                        <a:ext cx="2984726" cy="386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280AA31-A399-4D16-B115-B8D889C8E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25681"/>
              </p:ext>
            </p:extLst>
          </p:nvPr>
        </p:nvGraphicFramePr>
        <p:xfrm>
          <a:off x="2058988" y="2519817"/>
          <a:ext cx="2984726" cy="46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5" imgW="3390900" imgH="571500" progId="Equation.3">
                  <p:embed/>
                </p:oleObj>
              </mc:Choice>
              <mc:Fallback>
                <p:oleObj name="Equation" r:id="rId5" imgW="3390900" imgH="571500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0C97FEE5-92F9-42B5-BBBC-00951AAFF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519817"/>
                        <a:ext cx="2984726" cy="469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245D8F7-A260-49E6-91D1-1647BD134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62139"/>
              </p:ext>
            </p:extLst>
          </p:nvPr>
        </p:nvGraphicFramePr>
        <p:xfrm>
          <a:off x="1935616" y="3811614"/>
          <a:ext cx="2007183" cy="44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7" imgW="2413000" imgH="419100" progId="Equation.3">
                  <p:embed/>
                </p:oleObj>
              </mc:Choice>
              <mc:Fallback>
                <p:oleObj name="Equation" r:id="rId7" imgW="2413000" imgH="4191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245D8F7-A260-49E6-91D1-1647BD134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616" y="3811614"/>
                        <a:ext cx="2007183" cy="443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BA4F921-13D8-4239-BDB3-1A28BF81C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48953"/>
              </p:ext>
            </p:extLst>
          </p:nvPr>
        </p:nvGraphicFramePr>
        <p:xfrm>
          <a:off x="3019035" y="5142139"/>
          <a:ext cx="1741397" cy="36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9" imgW="2019300" imgH="419100" progId="Equation.3">
                  <p:embed/>
                </p:oleObj>
              </mc:Choice>
              <mc:Fallback>
                <p:oleObj name="Equation" r:id="rId9" imgW="2019300" imgH="4191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0BA4F921-13D8-4239-BDB3-1A28BF81C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035" y="5142139"/>
                        <a:ext cx="1741397" cy="361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0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Network Pruning and Rule Extraction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Network pruning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Fully connected network will be hard to articulate</a:t>
            </a:r>
          </a:p>
          <a:p>
            <a:pPr lvl="1">
              <a:lnSpc>
                <a:spcPct val="110000"/>
              </a:lnSpc>
            </a:pPr>
            <a:r>
              <a:rPr lang="en-US" altLang="zh-CN" sz="1800" i="1" dirty="0"/>
              <a:t>N</a:t>
            </a:r>
            <a:r>
              <a:rPr lang="en-US" altLang="zh-CN" sz="1800" dirty="0"/>
              <a:t> input nodes, </a:t>
            </a:r>
            <a:r>
              <a:rPr lang="en-US" altLang="zh-CN" sz="1800" i="1" dirty="0"/>
              <a:t>h</a:t>
            </a:r>
            <a:r>
              <a:rPr lang="en-US" altLang="zh-CN" sz="1800" dirty="0"/>
              <a:t> hidden nodes and </a:t>
            </a:r>
            <a:r>
              <a:rPr lang="en-US" altLang="zh-CN" sz="1800" i="1" dirty="0"/>
              <a:t>m</a:t>
            </a:r>
            <a:r>
              <a:rPr lang="en-US" altLang="zh-CN" sz="1800" dirty="0"/>
              <a:t> output nodes lead to </a:t>
            </a:r>
            <a:r>
              <a:rPr lang="en-US" altLang="zh-CN" sz="1800" i="1" dirty="0"/>
              <a:t>h(</a:t>
            </a:r>
            <a:r>
              <a:rPr lang="en-US" altLang="zh-CN" sz="1800" i="1" dirty="0" err="1"/>
              <a:t>m+N</a:t>
            </a:r>
            <a:r>
              <a:rPr lang="en-US" altLang="zh-CN" sz="1800" i="1" dirty="0"/>
              <a:t>)</a:t>
            </a:r>
            <a:r>
              <a:rPr lang="en-US" altLang="zh-CN" sz="1800" dirty="0"/>
              <a:t> weights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Pruning: Remove some of the links without affecting classification accuracy of the network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Extracting </a:t>
            </a:r>
            <a:r>
              <a:rPr lang="en-US" altLang="zh-CN" sz="2000" b="1" dirty="0" smtClean="0"/>
              <a:t>rules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replace </a:t>
            </a:r>
            <a:r>
              <a:rPr lang="en-US" altLang="zh-CN" sz="2000" b="1" dirty="0"/>
              <a:t>individual activation value by the cluster average trained network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Discretize activation values maintaining the network accuracy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Enumerate the output from the discretized activation values to find rules between activation value and output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Find the relationship between the input and activation value 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Combine the above two to have rules relating the output to input</a:t>
            </a:r>
          </a:p>
        </p:txBody>
      </p:sp>
    </p:spTree>
    <p:extLst>
      <p:ext uri="{BB962C8B-B14F-4D97-AF65-F5344CB8AC3E}">
        <p14:creationId xmlns:p14="http://schemas.microsoft.com/office/powerpoint/2010/main" val="280544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Neural Networks</a:t>
            </a:r>
          </a:p>
          <a:p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/>
              <a:t>K-Nearest </a:t>
            </a:r>
            <a:r>
              <a:rPr lang="en-US" altLang="zh-CN" sz="2000" b="1" smtClean="0"/>
              <a:t>Neighbor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Associative </a:t>
            </a:r>
            <a:r>
              <a:rPr lang="en-US" altLang="zh-CN" sz="2000" b="1" dirty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Classification: A Mathematical Mapping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Classification:</a:t>
            </a:r>
            <a:r>
              <a:rPr lang="en-US" altLang="zh-CN" sz="1400" b="1" dirty="0"/>
              <a:t>  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predicts categorical class labels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E.g., Personal homepage classification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x</a:t>
            </a:r>
            <a:r>
              <a:rPr lang="en-US" altLang="zh-CN" sz="900" b="1" dirty="0"/>
              <a:t>i</a:t>
            </a:r>
            <a:r>
              <a:rPr lang="en-US" altLang="zh-CN" sz="1800" b="1" dirty="0"/>
              <a:t> = (x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x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, x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, …), </a:t>
            </a:r>
            <a:r>
              <a:rPr lang="en-US" altLang="zh-CN" sz="1800" b="1" dirty="0" err="1"/>
              <a:t>y</a:t>
            </a:r>
            <a:r>
              <a:rPr lang="en-US" altLang="zh-CN" sz="1800" b="1" baseline="-25000" dirty="0" err="1"/>
              <a:t>i</a:t>
            </a:r>
            <a:r>
              <a:rPr lang="en-US" altLang="zh-CN" sz="1800" b="1" dirty="0"/>
              <a:t> = +1 or -1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x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 : the number of a word “homepage”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x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 : the number of a word “welcome”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Mathematically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>
                <a:latin typeface="HYGungSo-Bold" pitchFamily="18" charset="-127"/>
                <a:ea typeface="HYGungSo-Bold" pitchFamily="18" charset="-127"/>
              </a:rPr>
              <a:t>x</a:t>
            </a:r>
            <a:r>
              <a:rPr lang="en-US" altLang="zh-CN" sz="1800" b="1" dirty="0">
                <a:sym typeface="Symbol" panose="05050102010706020507" pitchFamily="18" charset="2"/>
              </a:rPr>
              <a:t>  </a:t>
            </a:r>
            <a:r>
              <a:rPr lang="en-US" altLang="zh-CN" sz="1800" b="1" dirty="0"/>
              <a:t>X = </a:t>
            </a:r>
            <a:r>
              <a:rPr lang="en-US" altLang="zh-CN" sz="1800" b="1" dirty="0">
                <a:sym typeface="Symbol" panose="05050102010706020507" pitchFamily="18" charset="2"/>
              </a:rPr>
              <a:t></a:t>
            </a:r>
            <a:r>
              <a:rPr lang="en-US" altLang="zh-CN" sz="1800" b="1" baseline="30000" dirty="0">
                <a:sym typeface="Symbol" panose="05050102010706020507" pitchFamily="18" charset="2"/>
              </a:rPr>
              <a:t>n</a:t>
            </a:r>
            <a:r>
              <a:rPr lang="en-US" altLang="zh-CN" sz="1800" b="1" dirty="0">
                <a:sym typeface="Symbol" panose="05050102010706020507" pitchFamily="18" charset="2"/>
              </a:rPr>
              <a:t>, y  Y = {+1,-1}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We want a function f: </a:t>
            </a:r>
            <a:r>
              <a:rPr lang="en-US" altLang="zh-CN" sz="1800" b="1" dirty="0"/>
              <a:t>X -&gt; Y</a:t>
            </a:r>
          </a:p>
        </p:txBody>
      </p:sp>
    </p:spTree>
    <p:extLst>
      <p:ext uri="{BB962C8B-B14F-4D97-AF65-F5344CB8AC3E}">
        <p14:creationId xmlns:p14="http://schemas.microsoft.com/office/powerpoint/2010/main" val="33422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Linear Classification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5" y="1404813"/>
            <a:ext cx="6819900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Binary Classification problem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data above the blue line belongs to class ‘x’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data below blue line belongs to class ‘o’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Examples: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	 SVM, Perceptron,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AA72B9E4-88D1-426D-BD1E-26CF8B55C6D3}"/>
              </a:ext>
            </a:extLst>
          </p:cNvPr>
          <p:cNvGrpSpPr>
            <a:grpSpLocks/>
          </p:cNvGrpSpPr>
          <p:nvPr/>
        </p:nvGrpSpPr>
        <p:grpSpPr bwMode="auto">
          <a:xfrm>
            <a:off x="563960" y="1404813"/>
            <a:ext cx="3886200" cy="3505200"/>
            <a:chOff x="296" y="845"/>
            <a:chExt cx="2448" cy="2208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4FE6199-2F41-4DE3-9652-D27E1368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845"/>
              <a:ext cx="2448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A7F2E8E3-5D68-47E1-956A-540794E18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" y="1277"/>
              <a:ext cx="2448" cy="15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4966323-BDD6-47C7-9A46-BB4339351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78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80140A2-AA78-4A26-AEBB-DEA94B000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22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6BD6F7B7-ADF3-43ED-8BA8-D9364A515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325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ED18CCB8-A86B-49EF-8617-D160522A5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757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194BA04-038B-433B-82A0-6596E368D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37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1E16442-D6DF-4A7B-8679-4FA7C276A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37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065441FA-3148-48E2-8511-A863B8C24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85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8C733D3A-7851-4629-93DA-6A6087CF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085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1035C3FE-B5D1-498E-A302-906B475C6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61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126695B5-9AA3-46D3-90BC-679A33315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18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B03AA962-979D-42C2-97F6-51C239B15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285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40B3E3F4-2DAF-4356-907A-48263BDF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38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B1A2A8A-E1F9-4E53-93F4-A8104414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218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87A786F-C3B1-4FD3-BD61-451CA69E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2477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E3CC9FC1-0EA9-4259-A84C-3A401CDA2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262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5FEE126E-D3F1-46CE-AEB1-33BF4E68E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477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5CDA2748-FEDE-4D82-9112-D20CFF7DD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757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2203DCA1-9B88-43D8-9C58-D5473F984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14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04AF1169-8B74-4B72-9C7B-FDBDEE61A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62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71911861-71A4-46E0-ADEC-80EE1A5B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62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6790721A-ECA1-471C-8539-25C643158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2237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D5444C8C-02A3-4B3C-B2D6-1A0E6CCEE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1997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6E6E583-8E2D-48EA-96CB-A078B638E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66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/>
                <a:t>o</a:t>
              </a: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8D4DE9B-E418-4C70-B765-80160ADEE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4" y="1709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2456413E-2830-468B-AF82-FA937D4AF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2045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8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Discriminative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判别式的</a:t>
            </a:r>
            <a:r>
              <a:rPr lang="en-US" altLang="zh-CN" sz="1400" b="1" dirty="0"/>
              <a:t>) </a:t>
            </a:r>
            <a:r>
              <a:rPr lang="en-US" altLang="zh-CN" sz="2000" b="1" dirty="0"/>
              <a:t>Classifiers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Advantages</a:t>
            </a:r>
          </a:p>
          <a:p>
            <a:pPr lvl="1"/>
            <a:r>
              <a:rPr lang="en-US" altLang="zh-CN" sz="1800" b="1" dirty="0"/>
              <a:t>prediction accuracy is generally high </a:t>
            </a:r>
          </a:p>
          <a:p>
            <a:pPr lvl="2"/>
            <a:r>
              <a:rPr lang="en-US" altLang="zh-CN" sz="1600" b="1" dirty="0">
                <a:solidFill>
                  <a:srgbClr val="0432FF"/>
                </a:solidFill>
              </a:rPr>
              <a:t>(as compared to Bayesian methods – in general)</a:t>
            </a:r>
          </a:p>
          <a:p>
            <a:pPr lvl="1"/>
            <a:r>
              <a:rPr lang="en-US" altLang="zh-CN" sz="1800" b="1" dirty="0"/>
              <a:t>robust, works when training examples contain errors</a:t>
            </a:r>
          </a:p>
          <a:p>
            <a:pPr lvl="1"/>
            <a:r>
              <a:rPr lang="en-US" altLang="zh-CN" sz="1800" b="1" dirty="0"/>
              <a:t>fast evaluation of the learned target function</a:t>
            </a:r>
          </a:p>
          <a:p>
            <a:pPr lvl="2"/>
            <a:r>
              <a:rPr lang="en-US" altLang="zh-CN" sz="1600" b="1" dirty="0">
                <a:solidFill>
                  <a:srgbClr val="0432FF"/>
                </a:solidFill>
              </a:rPr>
              <a:t>(Bayesian networks are normally slow) </a:t>
            </a:r>
          </a:p>
          <a:p>
            <a:r>
              <a:rPr lang="en-US" altLang="zh-CN" sz="2000" b="1" dirty="0"/>
              <a:t>Criticism</a:t>
            </a:r>
          </a:p>
          <a:p>
            <a:pPr lvl="1"/>
            <a:r>
              <a:rPr lang="en-US" altLang="zh-CN" sz="1800" b="1" dirty="0"/>
              <a:t>long training time</a:t>
            </a:r>
          </a:p>
          <a:p>
            <a:pPr lvl="1"/>
            <a:r>
              <a:rPr lang="en-US" altLang="zh-CN" sz="1800" b="1" dirty="0"/>
              <a:t>difficult to understand the learned function (weights)</a:t>
            </a:r>
          </a:p>
          <a:p>
            <a:pPr lvl="2"/>
            <a:r>
              <a:rPr lang="en-US" altLang="zh-CN" sz="1600" b="1" dirty="0">
                <a:solidFill>
                  <a:srgbClr val="0432FF"/>
                </a:solidFill>
              </a:rPr>
              <a:t>(Bayesian networks can be used easily for pattern discovery)</a:t>
            </a:r>
          </a:p>
          <a:p>
            <a:pPr lvl="1"/>
            <a:r>
              <a:rPr lang="en-US" altLang="zh-CN" sz="1800" b="1" dirty="0"/>
              <a:t>not easy to incorporate domain knowledge</a:t>
            </a:r>
          </a:p>
          <a:p>
            <a:pPr lvl="2"/>
            <a:r>
              <a:rPr lang="en-US" altLang="zh-CN" sz="1600" b="1" dirty="0">
                <a:solidFill>
                  <a:srgbClr val="0432FF"/>
                </a:solidFill>
              </a:rPr>
              <a:t>(easy in the form of priors on the data or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172447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Neural Networks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Analogy to Biological Systems (Indeed a great example of a good learning system)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Massive Parallelism allowing for computational efficiency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The first learning algorithm came in 1959 (Rosenblatt) who suggested that if a target output value is provided for a single neuron with fixed inputs, one can incrementally change weights to learn to produce these outputs using the </a:t>
            </a:r>
            <a:r>
              <a:rPr lang="en-US" altLang="zh-CN" sz="2000" b="1" dirty="0">
                <a:solidFill>
                  <a:schemeClr val="hlink"/>
                </a:solidFill>
              </a:rPr>
              <a:t>perceptron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34128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 Neuron (= a perceptron)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The n-dimensional input vector x is mapped into variable y by means of the scalar product(</a:t>
            </a:r>
            <a:r>
              <a:rPr lang="zh-CN" altLang="en-US" sz="2000" b="1" dirty="0"/>
              <a:t>内积</a:t>
            </a:r>
            <a:r>
              <a:rPr lang="en-US" altLang="zh-CN" sz="2000" b="1" dirty="0"/>
              <a:t>) and a nonlinear function mapping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DD1B798-44CA-467C-AA49-28523D978E26}"/>
              </a:ext>
            </a:extLst>
          </p:cNvPr>
          <p:cNvGrpSpPr>
            <a:grpSpLocks/>
          </p:cNvGrpSpPr>
          <p:nvPr/>
        </p:nvGrpSpPr>
        <p:grpSpPr bwMode="auto">
          <a:xfrm>
            <a:off x="1857589" y="2376488"/>
            <a:ext cx="7781925" cy="3609122"/>
            <a:chOff x="208" y="864"/>
            <a:chExt cx="5197" cy="249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4C8E78-B135-44D2-B288-192C37B1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882"/>
              <a:ext cx="38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>
                  <a:latin typeface="Symbol" panose="05050102010706020507" pitchFamily="18" charset="2"/>
                </a:rPr>
                <a:t>m</a:t>
              </a:r>
              <a:r>
                <a:rPr lang="en-US" altLang="zh-CN" sz="3600" b="0" i="1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93FB73E-13EB-49B2-9BEA-836E0FB3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864"/>
              <a:ext cx="233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4400" b="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186C5E8-1C61-4DFA-914B-849D3BA39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" y="946"/>
              <a:ext cx="5197" cy="2415"/>
              <a:chOff x="208" y="946"/>
              <a:chExt cx="5197" cy="2415"/>
            </a:xfrm>
          </p:grpSpPr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C5D5CB31-081F-4FDD-AFEF-37689D2DA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37CB6347-A483-4183-8AFF-3E9E5D81B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7EEB68C6-C7EF-44A3-8644-DCF48059E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995950F-08BA-4C3C-B57C-E3E1E96BF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536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4400" b="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10C6E164-C522-4938-813F-FB1967DD0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95AB2FEA-44CC-4759-85EA-7A1FF25DC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" y="2786"/>
                <a:ext cx="95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weighted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sum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A8D452E8-6B51-4099-AECE-17EF7F4C9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" y="2786"/>
                <a:ext cx="836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Input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vector </a:t>
                </a:r>
                <a:r>
                  <a:rPr lang="en-US" altLang="zh-CN" sz="2400">
                    <a:latin typeface="HYGungSo-Bold" pitchFamily="18" charset="-127"/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402B6886-5ACF-4A2F-8140-3AB2020D1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027"/>
                <a:ext cx="84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output 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y</a:t>
                </a:r>
                <a:endParaRPr lang="en-US" altLang="zh-CN" sz="2400" b="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98278BFE-0516-4AAE-856C-D5275ECBF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" y="2786"/>
                <a:ext cx="1775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Activation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Function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激活函数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Oval 17">
                <a:extLst>
                  <a:ext uri="{FF2B5EF4-FFF2-40B4-BE49-F238E27FC236}">
                    <a16:creationId xmlns:a16="http://schemas.microsoft.com/office/drawing/2014/main" id="{87885D15-A01B-403E-9D18-1F8BAD1F3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EFA5CD2E-85C1-46EA-98F1-FFA4FD04C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67C05323-024B-4100-9592-56D8F637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" y="2786"/>
                <a:ext cx="877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weight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vector </a:t>
                </a:r>
                <a:r>
                  <a:rPr lang="en-US" altLang="zh-CN" sz="2400">
                    <a:latin typeface="HYGungSo-Bold" pitchFamily="18" charset="-127"/>
                    <a:ea typeface="HYGungSo-Bold" pitchFamily="18" charset="-127"/>
                  </a:rPr>
                  <a:t>w</a:t>
                </a:r>
                <a:endParaRPr lang="en-US" altLang="zh-CN" sz="2400" b="0">
                  <a:latin typeface="HYGungSo-Bold" pitchFamily="18" charset="-127"/>
                  <a:ea typeface="HYGungSo-Bold" pitchFamily="18" charset="-127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408882F5-8B45-4E5E-A823-10510C4B3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ED5733D-F92D-449D-BF4A-DCE4D790C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666"/>
                <a:ext cx="34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3600" b="0" dirty="0">
                    <a:latin typeface="Symbol" panose="05050102010706020507" pitchFamily="18" charset="2"/>
                  </a:rPr>
                  <a:t>å</a:t>
                </a: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E64FCEEC-FB5C-498F-B663-05B2FBD65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id="{D77FFC9A-272D-48DA-A050-16AA7B740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1259"/>
                <a:ext cx="32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9E8F5E7B-5081-4408-B283-08DDAFEA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594F0F77-F958-4F95-AE7D-2FCA43087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9064FAEC-50AD-44C0-B092-137B8AC8F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15"/>
                <a:ext cx="32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7544B721-F67E-4323-9900-6BC0A60BF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58246C19-5447-44C3-B52A-833F2EA77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13C65977-A5F9-40E0-A7C0-0DAD80D7D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" y="2199"/>
                <a:ext cx="32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F8341839-3818-474B-AAC9-2517060A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B66C644-10DE-45E4-91C4-8D248F4D6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" y="1230"/>
                <a:ext cx="281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1585B3A5-E54E-4545-83C0-56E377AA5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" y="1606"/>
                <a:ext cx="28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6D390BB-1F56-40D3-B0F3-DF73A540A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163"/>
                <a:ext cx="28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0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795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 Neuron (= a perceptron)</a:t>
            </a:r>
            <a:endParaRPr lang="zh-CN" altLang="en-US" sz="2000" b="1" dirty="0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72135F4D-9F8C-4E4D-94F1-046473FD94CA}"/>
              </a:ext>
            </a:extLst>
          </p:cNvPr>
          <p:cNvGrpSpPr>
            <a:grpSpLocks/>
          </p:cNvGrpSpPr>
          <p:nvPr/>
        </p:nvGrpSpPr>
        <p:grpSpPr bwMode="auto">
          <a:xfrm>
            <a:off x="1258856" y="1146175"/>
            <a:ext cx="8175625" cy="3743325"/>
            <a:chOff x="231" y="946"/>
            <a:chExt cx="5150" cy="235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D201FD7-F552-4F95-AF7E-15F3DA06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090"/>
              <a:ext cx="480" cy="15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FAC4BCA2-ECF5-4D58-9B0E-26EFD19C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081"/>
              <a:ext cx="478" cy="1582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A29470A-B4A0-4DA4-B9C1-FC5A08A8B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1895"/>
              <a:ext cx="6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4A78FD7-070A-4EB8-B76F-915B9750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653"/>
              <a:ext cx="515" cy="488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rgbClr val="00FF99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4400" b="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FDD5755-7DEF-4111-98CD-92158F68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05"/>
              <a:ext cx="9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6AB7DF1-A8AC-488B-BC95-2BB08F71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786"/>
              <a:ext cx="9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weighted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sum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FDA12575-7C03-4F1D-81D0-A5F18736F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2786"/>
              <a:ext cx="7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Input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vector </a:t>
              </a:r>
              <a:r>
                <a:rPr lang="en-US" altLang="zh-CN" sz="2400">
                  <a:latin typeface="HYGungSo-Bold" pitchFamily="18" charset="-127"/>
                  <a:ea typeface="HYGungSo-Bold" pitchFamily="18" charset="-127"/>
                </a:rPr>
                <a:t>x</a:t>
              </a:r>
              <a:endParaRPr lang="en-US" altLang="zh-CN" sz="2400" b="0">
                <a:latin typeface="HYGungSo-Bold" pitchFamily="18" charset="-127"/>
                <a:ea typeface="HYGungSo-Bold" pitchFamily="18" charset="-127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A11B686D-5957-436C-AEEF-61197C49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027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output </a:t>
              </a:r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endParaRPr lang="en-US" altLang="zh-CN" sz="2400" b="0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819518BB-F4CA-49CA-8E9E-60E4272FF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786"/>
              <a:ext cx="9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Activation</a:t>
              </a: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function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9FDEC6C9-DA5D-4B7F-9A01-98175CBE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946"/>
              <a:ext cx="401" cy="402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B41A087-3957-4E0C-8F14-695E335D6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1350"/>
              <a:ext cx="0" cy="5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9365A423-FB2E-4CA3-87CD-5C4BB9232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6"/>
              <a:ext cx="82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weight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vector </a:t>
              </a:r>
              <a:r>
                <a:rPr lang="en-US" altLang="zh-CN" sz="2400">
                  <a:latin typeface="HYGungSo-Bold" pitchFamily="18" charset="-127"/>
                  <a:ea typeface="HYGungSo-Bold" pitchFamily="18" charset="-127"/>
                </a:rPr>
                <a:t>w</a:t>
              </a:r>
              <a:endParaRPr lang="en-US" altLang="zh-CN" sz="2400" b="0">
                <a:latin typeface="HYGungSo-Bold" pitchFamily="18" charset="-127"/>
                <a:ea typeface="HYGungSo-Bold" pitchFamily="18" charset="-127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095A260B-5341-4A11-9818-7269AD418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" y="1271"/>
              <a:ext cx="568" cy="1220"/>
            </a:xfrm>
            <a:custGeom>
              <a:avLst/>
              <a:gdLst>
                <a:gd name="T0" fmla="*/ 0 w 568"/>
                <a:gd name="T1" fmla="*/ 0 h 1220"/>
                <a:gd name="T2" fmla="*/ 0 w 568"/>
                <a:gd name="T3" fmla="*/ 1219 h 1220"/>
                <a:gd name="T4" fmla="*/ 254 w 568"/>
                <a:gd name="T5" fmla="*/ 1219 h 1220"/>
                <a:gd name="T6" fmla="*/ 567 w 568"/>
                <a:gd name="T7" fmla="*/ 632 h 1220"/>
                <a:gd name="T8" fmla="*/ 254 w 568"/>
                <a:gd name="T9" fmla="*/ 14 h 1220"/>
                <a:gd name="T10" fmla="*/ 0 w 568"/>
                <a:gd name="T11" fmla="*/ 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220"/>
                <a:gd name="T20" fmla="*/ 568 w 568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220">
                  <a:moveTo>
                    <a:pt x="0" y="0"/>
                  </a:moveTo>
                  <a:lnTo>
                    <a:pt x="0" y="1219"/>
                  </a:lnTo>
                  <a:lnTo>
                    <a:pt x="254" y="1219"/>
                  </a:lnTo>
                  <a:lnTo>
                    <a:pt x="567" y="632"/>
                  </a:lnTo>
                  <a:lnTo>
                    <a:pt x="254" y="14"/>
                  </a:lnTo>
                  <a:lnTo>
                    <a:pt x="0" y="0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1C7CDD8-7049-4F1D-AC56-95193AAD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667"/>
              <a:ext cx="3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dirty="0">
                  <a:latin typeface="Symbol" panose="05050102010706020507" pitchFamily="18" charset="2"/>
                </a:rPr>
                <a:t>å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F646B59-2121-47B3-8E9D-AB8B1971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06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9406C13-AAD7-4329-AB29-FD35F2397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2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671C49B7-E8AF-4847-8F46-0D244F30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1406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3ADE3D7-16B4-410D-BDB7-319145E8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1762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D07FA5A2-9377-4A12-A926-6C51BEA35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161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49F91A06-EA7E-4221-B78B-2D534CFF4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762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8D96DEC6-5E1F-4A1E-897F-80145E86E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34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C89544E2-4228-4B53-9AD2-866930EF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1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E5E386AC-A455-4DE1-A816-1097ACFE2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" y="234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4933BE96-67C5-469D-890E-322F2928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23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23CE83E2-AB25-4686-868D-878083825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160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44D6452-C949-4FF3-BF20-97E50A32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216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</p:grpSp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14EB31FE-A111-4ABF-9FB8-300B607E5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47284"/>
              </p:ext>
            </p:extLst>
          </p:nvPr>
        </p:nvGraphicFramePr>
        <p:xfrm>
          <a:off x="1547781" y="4984750"/>
          <a:ext cx="3657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12292" name="Object 38">
                        <a:extLst>
                          <a:ext uri="{FF2B5EF4-FFF2-40B4-BE49-F238E27FC236}">
                            <a16:creationId xmlns:a16="http://schemas.microsoft.com/office/drawing/2014/main" id="{8FE6DEAD-0B99-4955-80C0-3C3CF533A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81" y="4984750"/>
                        <a:ext cx="3657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9">
            <a:extLst>
              <a:ext uri="{FF2B5EF4-FFF2-40B4-BE49-F238E27FC236}">
                <a16:creationId xmlns:a16="http://schemas.microsoft.com/office/drawing/2014/main" id="{E9E91D1B-C271-4C3B-B97E-0821D22B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18" y="4367213"/>
            <a:ext cx="206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solidFill>
                  <a:srgbClr val="0000FF"/>
                </a:solidFill>
              </a:rPr>
              <a:t>Logistic or sigmoid</a:t>
            </a:r>
          </a:p>
        </p:txBody>
      </p:sp>
      <p:graphicFrame>
        <p:nvGraphicFramePr>
          <p:cNvPr id="35" name="Object 40">
            <a:extLst>
              <a:ext uri="{FF2B5EF4-FFF2-40B4-BE49-F238E27FC236}">
                <a16:creationId xmlns:a16="http://schemas.microsoft.com/office/drawing/2014/main" id="{71064A56-D4D9-41ED-94CB-25E34D47B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36379"/>
              </p:ext>
            </p:extLst>
          </p:nvPr>
        </p:nvGraphicFramePr>
        <p:xfrm>
          <a:off x="7956518" y="5278438"/>
          <a:ext cx="1374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12294" name="Object 40">
                        <a:extLst>
                          <a:ext uri="{FF2B5EF4-FFF2-40B4-BE49-F238E27FC236}">
                            <a16:creationId xmlns:a16="http://schemas.microsoft.com/office/drawing/2014/main" id="{608C22A8-4C56-4C34-A4C1-81F7F1B8F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18" y="5278438"/>
                        <a:ext cx="137477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41">
            <a:extLst>
              <a:ext uri="{FF2B5EF4-FFF2-40B4-BE49-F238E27FC236}">
                <a16:creationId xmlns:a16="http://schemas.microsoft.com/office/drawing/2014/main" id="{C785578E-EA5E-40E3-BC52-50BAAEE8DE11}"/>
              </a:ext>
            </a:extLst>
          </p:cNvPr>
          <p:cNvGrpSpPr>
            <a:grpSpLocks/>
          </p:cNvGrpSpPr>
          <p:nvPr/>
        </p:nvGrpSpPr>
        <p:grpSpPr bwMode="auto">
          <a:xfrm>
            <a:off x="5373656" y="1044575"/>
            <a:ext cx="1749425" cy="2943225"/>
            <a:chOff x="2841" y="502"/>
            <a:chExt cx="1102" cy="1854"/>
          </a:xfrm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274AA05-98B4-460A-8961-54AC3B1D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972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0B3FEDFE-6D69-4DB7-A623-8CF273BA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5" y="2356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210935C6-C9CE-49AA-A856-ECCC8D142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5" y="1972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DA0E3809-F4D7-4312-B0A3-8AF462E7A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197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8AEC3ED4-F1B6-4CEA-94F0-67E7907C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502"/>
              <a:ext cx="75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>
                  <a:latin typeface="Symbol" panose="05050102010706020507" pitchFamily="18" charset="2"/>
                </a:rPr>
                <a:t>m</a:t>
              </a:r>
              <a:r>
                <a:rPr lang="en-US" altLang="zh-CN" sz="3600" b="0" i="1" baseline="-25000">
                  <a:latin typeface="Times New Roman" panose="02020603050405020304" pitchFamily="18" charset="0"/>
                </a:rPr>
                <a:t>k </a:t>
              </a:r>
              <a:r>
                <a:rPr lang="en-US" altLang="zh-CN" sz="2400" b="0">
                  <a:solidFill>
                    <a:srgbClr val="0000FF"/>
                  </a:solidFill>
                </a:rPr>
                <a:t>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77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 layer Neural Network</a:t>
            </a:r>
            <a:endParaRPr lang="zh-CN" altLang="en-US" sz="2000" b="1" dirty="0"/>
          </a:p>
        </p:txBody>
      </p:sp>
      <p:grpSp>
        <p:nvGrpSpPr>
          <p:cNvPr id="47" name="组合 46"/>
          <p:cNvGrpSpPr/>
          <p:nvPr/>
        </p:nvGrpSpPr>
        <p:grpSpPr>
          <a:xfrm>
            <a:off x="2215239" y="1772269"/>
            <a:ext cx="7066625" cy="3975387"/>
            <a:chOff x="1525832" y="393413"/>
            <a:chExt cx="4887204" cy="307751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C0005C3-F7BE-45C4-AA6D-AF62839EF9F5}"/>
                </a:ext>
              </a:extLst>
            </p:cNvPr>
            <p:cNvSpPr/>
            <p:nvPr/>
          </p:nvSpPr>
          <p:spPr>
            <a:xfrm>
              <a:off x="2162908" y="993531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E4B33BA-1AF4-44E9-9671-5FC957D7B280}"/>
                </a:ext>
              </a:extLst>
            </p:cNvPr>
            <p:cNvSpPr/>
            <p:nvPr/>
          </p:nvSpPr>
          <p:spPr>
            <a:xfrm>
              <a:off x="2162908" y="17027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F3922CE-44E8-4DE0-8C5E-677E9C6A3E74}"/>
                </a:ext>
              </a:extLst>
            </p:cNvPr>
            <p:cNvSpPr/>
            <p:nvPr/>
          </p:nvSpPr>
          <p:spPr>
            <a:xfrm>
              <a:off x="2171700" y="26933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06545AE-CA54-49C6-8173-83E61A7CB74B}"/>
                </a:ext>
              </a:extLst>
            </p:cNvPr>
            <p:cNvSpPr/>
            <p:nvPr/>
          </p:nvSpPr>
          <p:spPr>
            <a:xfrm>
              <a:off x="3941356" y="995913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AB9E211-3262-4C94-A6A3-13F85BF09869}"/>
                </a:ext>
              </a:extLst>
            </p:cNvPr>
            <p:cNvSpPr/>
            <p:nvPr/>
          </p:nvSpPr>
          <p:spPr>
            <a:xfrm>
              <a:off x="3950678" y="17027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6A8FFF9-9801-4287-8284-2F6078F0989B}"/>
                </a:ext>
              </a:extLst>
            </p:cNvPr>
            <p:cNvSpPr/>
            <p:nvPr/>
          </p:nvSpPr>
          <p:spPr>
            <a:xfrm>
              <a:off x="3947364" y="2698193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AFA6351-E43A-4161-8528-5E405EF78BED}"/>
                </a:ext>
              </a:extLst>
            </p:cNvPr>
            <p:cNvSpPr/>
            <p:nvPr/>
          </p:nvSpPr>
          <p:spPr>
            <a:xfrm>
              <a:off x="5668621" y="1009000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4CE8AB9-3F29-491F-8751-216913D31A5A}"/>
                </a:ext>
              </a:extLst>
            </p:cNvPr>
            <p:cNvSpPr/>
            <p:nvPr/>
          </p:nvSpPr>
          <p:spPr>
            <a:xfrm>
              <a:off x="5657542" y="170277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B28C952-50BE-4A96-80F4-0451631880B0}"/>
                </a:ext>
              </a:extLst>
            </p:cNvPr>
            <p:cNvSpPr/>
            <p:nvPr/>
          </p:nvSpPr>
          <p:spPr>
            <a:xfrm>
              <a:off x="5668621" y="2685887"/>
              <a:ext cx="404446" cy="404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FB9A20B-B4F2-4259-AB86-127E3B089DE3}"/>
                </a:ext>
              </a:extLst>
            </p:cNvPr>
            <p:cNvCxnSpPr>
              <a:stCxn id="54" idx="6"/>
            </p:cNvCxnSpPr>
            <p:nvPr/>
          </p:nvCxnSpPr>
          <p:spPr>
            <a:xfrm>
              <a:off x="6073067" y="1211223"/>
              <a:ext cx="339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8804DE7-7E82-4A04-995E-EB6B9A0B1453}"/>
                </a:ext>
              </a:extLst>
            </p:cNvPr>
            <p:cNvCxnSpPr>
              <a:stCxn id="55" idx="6"/>
            </p:cNvCxnSpPr>
            <p:nvPr/>
          </p:nvCxnSpPr>
          <p:spPr>
            <a:xfrm>
              <a:off x="6061988" y="1905000"/>
              <a:ext cx="339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6BCF892-4B10-42BF-904A-9393911ED940}"/>
                </a:ext>
              </a:extLst>
            </p:cNvPr>
            <p:cNvCxnSpPr>
              <a:cxnSpLocks/>
              <a:stCxn id="56" idx="6"/>
            </p:cNvCxnSpPr>
            <p:nvPr/>
          </p:nvCxnSpPr>
          <p:spPr>
            <a:xfrm>
              <a:off x="6073067" y="2888110"/>
              <a:ext cx="331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320CA9E-6FA5-413B-9D05-E0E42F059474}"/>
                </a:ext>
              </a:extLst>
            </p:cNvPr>
            <p:cNvSpPr txBox="1"/>
            <p:nvPr/>
          </p:nvSpPr>
          <p:spPr>
            <a:xfrm>
              <a:off x="1968744" y="396343"/>
              <a:ext cx="8103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BBF065-B5F9-4467-920B-3D63AB00E221}"/>
                </a:ext>
              </a:extLst>
            </p:cNvPr>
            <p:cNvSpPr txBox="1"/>
            <p:nvPr/>
          </p:nvSpPr>
          <p:spPr>
            <a:xfrm>
              <a:off x="3747722" y="393413"/>
              <a:ext cx="8103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9B6CC8A-9A4F-46A7-A718-7346B602B794}"/>
                </a:ext>
              </a:extLst>
            </p:cNvPr>
            <p:cNvSpPr txBox="1"/>
            <p:nvPr/>
          </p:nvSpPr>
          <p:spPr>
            <a:xfrm>
              <a:off x="5488598" y="429272"/>
              <a:ext cx="8103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/>
                <p:nvPr/>
              </p:nvSpPr>
              <p:spPr>
                <a:xfrm>
                  <a:off x="1530595" y="1735723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595" y="1735723"/>
                  <a:ext cx="404447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2AEF0B7-958B-4797-9790-5CE8D123776B}"/>
                    </a:ext>
                  </a:extLst>
                </p:cNvPr>
                <p:cNvSpPr txBox="1"/>
                <p:nvPr/>
              </p:nvSpPr>
              <p:spPr>
                <a:xfrm>
                  <a:off x="1525832" y="1029408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2AEF0B7-958B-4797-9790-5CE8D123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832" y="1029408"/>
                  <a:ext cx="4044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7404131-B835-4E9C-A7C4-8A5B1518624B}"/>
                    </a:ext>
                  </a:extLst>
                </p:cNvPr>
                <p:cNvSpPr txBox="1"/>
                <p:nvPr/>
              </p:nvSpPr>
              <p:spPr>
                <a:xfrm>
                  <a:off x="1552575" y="2708030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7404131-B835-4E9C-A7C4-8A5B15186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575" y="2708030"/>
                  <a:ext cx="40444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/>
                <p:nvPr/>
              </p:nvSpPr>
              <p:spPr>
                <a:xfrm>
                  <a:off x="3070714" y="2873790"/>
                  <a:ext cx="404447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7630123E-6458-42A8-A730-9A1CFBD8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714" y="2873790"/>
                  <a:ext cx="404447" cy="3583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5A62015B-571F-4EFD-9622-E9532452CE5C}"/>
                    </a:ext>
                  </a:extLst>
                </p:cNvPr>
                <p:cNvSpPr txBox="1"/>
                <p:nvPr/>
              </p:nvSpPr>
              <p:spPr>
                <a:xfrm>
                  <a:off x="4962005" y="2867802"/>
                  <a:ext cx="404447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5A62015B-571F-4EFD-9622-E9532452C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005" y="2867802"/>
                  <a:ext cx="404447" cy="3583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C024838-B68D-49A3-9CBD-5A27427C4F91}"/>
                    </a:ext>
                  </a:extLst>
                </p:cNvPr>
                <p:cNvSpPr txBox="1"/>
                <p:nvPr/>
              </p:nvSpPr>
              <p:spPr>
                <a:xfrm>
                  <a:off x="4000586" y="3112560"/>
                  <a:ext cx="404447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C024838-B68D-49A3-9CBD-5A27427C4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86" y="3112560"/>
                  <a:ext cx="404447" cy="3583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59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/>
                <p:nvPr/>
              </p:nvSpPr>
              <p:spPr>
                <a:xfrm>
                  <a:off x="5746591" y="3102639"/>
                  <a:ext cx="404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文本框 59">
                  <a:extLst>
                    <a:ext uri="{FF2B5EF4-FFF2-40B4-BE49-F238E27FC236}">
                      <a16:creationId xmlns:a16="http://schemas.microsoft.com/office/drawing/2014/main" id="{638C230B-03AA-4699-9865-1A3EFBC4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591" y="3102639"/>
                  <a:ext cx="40444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432B28A-D372-4996-A374-FD56C4F0D8A7}"/>
                </a:ext>
              </a:extLst>
            </p:cNvPr>
            <p:cNvSpPr txBox="1"/>
            <p:nvPr/>
          </p:nvSpPr>
          <p:spPr>
            <a:xfrm>
              <a:off x="2039679" y="2253761"/>
              <a:ext cx="615553" cy="4953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30C561-3E01-487F-B675-32773372E21A}"/>
                </a:ext>
              </a:extLst>
            </p:cNvPr>
            <p:cNvSpPr txBox="1"/>
            <p:nvPr/>
          </p:nvSpPr>
          <p:spPr>
            <a:xfrm>
              <a:off x="5585999" y="2252242"/>
              <a:ext cx="615553" cy="4953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7406683-07E8-4FE4-97D9-99C0162DEA34}"/>
                </a:ext>
              </a:extLst>
            </p:cNvPr>
            <p:cNvCxnSpPr>
              <a:stCxn id="48" idx="6"/>
              <a:endCxn id="51" idx="2"/>
            </p:cNvCxnSpPr>
            <p:nvPr/>
          </p:nvCxnSpPr>
          <p:spPr>
            <a:xfrm>
              <a:off x="2567354" y="1195754"/>
              <a:ext cx="1374002" cy="23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E278849-2974-4DFD-8F13-F6FD6F774AFD}"/>
                </a:ext>
              </a:extLst>
            </p:cNvPr>
            <p:cNvCxnSpPr>
              <a:stCxn id="48" idx="6"/>
              <a:endCxn id="52" idx="1"/>
            </p:cNvCxnSpPr>
            <p:nvPr/>
          </p:nvCxnSpPr>
          <p:spPr>
            <a:xfrm>
              <a:off x="2567354" y="1195754"/>
              <a:ext cx="1442554" cy="5662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7D05023-1FAD-448D-BCE2-8706D64A2532}"/>
                </a:ext>
              </a:extLst>
            </p:cNvPr>
            <p:cNvCxnSpPr>
              <a:stCxn id="48" idx="6"/>
              <a:endCxn id="53" idx="1"/>
            </p:cNvCxnSpPr>
            <p:nvPr/>
          </p:nvCxnSpPr>
          <p:spPr>
            <a:xfrm>
              <a:off x="2567354" y="1195754"/>
              <a:ext cx="1439240" cy="156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0E0BFF1-C58D-4B70-BA37-6F3ECA7D623D}"/>
                </a:ext>
              </a:extLst>
            </p:cNvPr>
            <p:cNvCxnSpPr>
              <a:stCxn id="49" idx="6"/>
              <a:endCxn id="52" idx="2"/>
            </p:cNvCxnSpPr>
            <p:nvPr/>
          </p:nvCxnSpPr>
          <p:spPr>
            <a:xfrm>
              <a:off x="2567354" y="1905000"/>
              <a:ext cx="1383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D48CBD3D-1257-445F-B20E-80A0F1BF0DF4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 flipV="1">
              <a:off x="2567354" y="1266825"/>
              <a:ext cx="1383322" cy="638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F422936-47EF-40A7-A168-FEF090866A71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2567354" y="1905000"/>
              <a:ext cx="1392116" cy="91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D3E38304-2E21-4B26-BE7F-0C992625E198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>
              <a:off x="2576146" y="2895600"/>
              <a:ext cx="1371218" cy="4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5FBB19-1926-4903-A921-5B94238ACF42}"/>
                </a:ext>
              </a:extLst>
            </p:cNvPr>
            <p:cNvCxnSpPr>
              <a:stCxn id="50" idx="6"/>
              <a:endCxn id="52" idx="3"/>
            </p:cNvCxnSpPr>
            <p:nvPr/>
          </p:nvCxnSpPr>
          <p:spPr>
            <a:xfrm flipV="1">
              <a:off x="2576146" y="2047993"/>
              <a:ext cx="1433762" cy="847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70B6E06-C138-4513-BE79-1ACE5FC71CCB}"/>
                </a:ext>
              </a:extLst>
            </p:cNvPr>
            <p:cNvCxnSpPr>
              <a:stCxn id="50" idx="6"/>
              <a:endCxn id="51" idx="3"/>
            </p:cNvCxnSpPr>
            <p:nvPr/>
          </p:nvCxnSpPr>
          <p:spPr>
            <a:xfrm flipV="1">
              <a:off x="2576146" y="1341129"/>
              <a:ext cx="1424440" cy="1554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EE0CD2B-DFBC-4CE1-9820-0809AE4E3634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4345802" y="1198136"/>
              <a:ext cx="1322819" cy="1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6E73FD2-6CAF-4158-8EB2-1E59829A72B5}"/>
                </a:ext>
              </a:extLst>
            </p:cNvPr>
            <p:cNvCxnSpPr>
              <a:stCxn id="51" idx="6"/>
              <a:endCxn id="55" idx="1"/>
            </p:cNvCxnSpPr>
            <p:nvPr/>
          </p:nvCxnSpPr>
          <p:spPr>
            <a:xfrm>
              <a:off x="4345802" y="1198136"/>
              <a:ext cx="1370970" cy="563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5F9D33E-1E74-4C26-AA37-A16F96EC28D0}"/>
                </a:ext>
              </a:extLst>
            </p:cNvPr>
            <p:cNvCxnSpPr>
              <a:stCxn id="51" idx="6"/>
              <a:endCxn id="56" idx="1"/>
            </p:cNvCxnSpPr>
            <p:nvPr/>
          </p:nvCxnSpPr>
          <p:spPr>
            <a:xfrm>
              <a:off x="4345802" y="1198136"/>
              <a:ext cx="1382049" cy="15469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3C03C0C-90BF-4B02-8BB4-D58D4F8F7A3B}"/>
                </a:ext>
              </a:extLst>
            </p:cNvPr>
            <p:cNvCxnSpPr>
              <a:stCxn id="52" idx="6"/>
              <a:endCxn id="55" idx="2"/>
            </p:cNvCxnSpPr>
            <p:nvPr/>
          </p:nvCxnSpPr>
          <p:spPr>
            <a:xfrm>
              <a:off x="4355124" y="1905000"/>
              <a:ext cx="1302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B6F8AE5-56D2-4273-A1CE-B4A7AAF922A6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flipV="1">
              <a:off x="4355124" y="1289439"/>
              <a:ext cx="1327637" cy="615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A5F916F-CBB0-4B24-BC23-EBD4AB97FF1A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4355124" y="1905000"/>
              <a:ext cx="1327637" cy="896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333FF113-1BE7-4E7E-A196-60E8976FCCB5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 flipV="1">
              <a:off x="4351810" y="2888110"/>
              <a:ext cx="1316811" cy="1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542C890-CDF1-4FCF-8059-3297705332CE}"/>
                </a:ext>
              </a:extLst>
            </p:cNvPr>
            <p:cNvCxnSpPr>
              <a:stCxn id="53" idx="6"/>
              <a:endCxn id="55" idx="3"/>
            </p:cNvCxnSpPr>
            <p:nvPr/>
          </p:nvCxnSpPr>
          <p:spPr>
            <a:xfrm flipV="1">
              <a:off x="4351810" y="2047993"/>
              <a:ext cx="1364962" cy="85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D6F285A3-2068-4289-A6FE-C29E7D0AFCC2}"/>
                </a:ext>
              </a:extLst>
            </p:cNvPr>
            <p:cNvCxnSpPr>
              <a:stCxn id="53" idx="6"/>
              <a:endCxn id="54" idx="3"/>
            </p:cNvCxnSpPr>
            <p:nvPr/>
          </p:nvCxnSpPr>
          <p:spPr>
            <a:xfrm flipV="1">
              <a:off x="4351810" y="1354216"/>
              <a:ext cx="1376041" cy="154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CD1D726-DC52-4EEE-824C-D62446881703}"/>
                </a:ext>
              </a:extLst>
            </p:cNvPr>
            <p:cNvSpPr txBox="1"/>
            <p:nvPr/>
          </p:nvSpPr>
          <p:spPr>
            <a:xfrm>
              <a:off x="3842518" y="2266950"/>
              <a:ext cx="615553" cy="4953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67153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78973</TotalTime>
  <Words>748</Words>
  <Application>Microsoft Office PowerPoint</Application>
  <PresentationFormat>宽屏</PresentationFormat>
  <Paragraphs>206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HYGungSo-Bold</vt:lpstr>
      <vt:lpstr>新細明體</vt:lpstr>
      <vt:lpstr>方正粗黑宋简体</vt:lpstr>
      <vt:lpstr>黑体</vt:lpstr>
      <vt:lpstr>宋体</vt:lpstr>
      <vt:lpstr>Microsoft YaHei</vt:lpstr>
      <vt:lpstr>Arial</vt:lpstr>
      <vt:lpstr>Arial Narrow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Tsinghua</vt:lpstr>
      <vt:lpstr>Equation</vt:lpstr>
      <vt:lpstr>公式</vt:lpstr>
      <vt:lpstr>Classification and Prediction ——Classification by Neural Networks——</vt:lpstr>
      <vt:lpstr>Classification and Prediction</vt:lpstr>
      <vt:lpstr>Classification: A Mathematical Mapping</vt:lpstr>
      <vt:lpstr>Linear Classification</vt:lpstr>
      <vt:lpstr>Discriminative(判别式的) Classifiers</vt:lpstr>
      <vt:lpstr>Neural Networks</vt:lpstr>
      <vt:lpstr>A  Neuron (= a perceptron)</vt:lpstr>
      <vt:lpstr>A  Neuron (= a perceptron)</vt:lpstr>
      <vt:lpstr>Multi layer Neural Network</vt:lpstr>
      <vt:lpstr>Network Training</vt:lpstr>
      <vt:lpstr>Back Propagation</vt:lpstr>
      <vt:lpstr>Back Propagation</vt:lpstr>
      <vt:lpstr>One example (1)</vt:lpstr>
      <vt:lpstr>One example (2)</vt:lpstr>
      <vt:lpstr>Network Pruning and Rule Extraction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6157</cp:revision>
  <cp:lastPrinted>2019-04-19T01:46:34Z</cp:lastPrinted>
  <dcterms:created xsi:type="dcterms:W3CDTF">2013-09-16T02:46:25Z</dcterms:created>
  <dcterms:modified xsi:type="dcterms:W3CDTF">2021-04-26T01:50:23Z</dcterms:modified>
</cp:coreProperties>
</file>