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4"/>
  </p:notesMasterIdLst>
  <p:handoutMasterIdLst>
    <p:handoutMasterId r:id="rId15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804" r:id="rId13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948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Classification and Prediction</a:t>
            </a:r>
            <a:br>
              <a:rPr lang="en-US" altLang="zh-CN" b="1" dirty="0"/>
            </a:br>
            <a:r>
              <a:rPr lang="en-US" altLang="zh-CN" sz="2000" dirty="0" smtClean="0"/>
              <a:t>——K-Nearest </a:t>
            </a:r>
            <a:r>
              <a:rPr lang="en-US" altLang="zh-CN" sz="2000" smtClean="0"/>
              <a:t>Neighbour</a:t>
            </a:r>
            <a:r>
              <a:rPr lang="en-US" altLang="zh-CN" sz="2000" dirty="0"/>
              <a:t>——</a:t>
            </a:r>
            <a:r>
              <a:rPr lang="en-US" altLang="zh-CN" sz="2800" b="1" dirty="0" smtClean="0"/>
              <a:t>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 dirty="0"/>
              <a:t>Nearest Neighbor </a:t>
            </a:r>
            <a:r>
              <a:rPr lang="en-US" altLang="en-US" sz="2000" b="1" dirty="0" smtClean="0"/>
              <a:t>Classifiers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How to handle missing values in training and test sets?</a:t>
            </a:r>
          </a:p>
          <a:p>
            <a:pPr lvl="1"/>
            <a:r>
              <a:rPr lang="en-US" altLang="zh-CN" sz="1800" dirty="0"/>
              <a:t>Proximity computations normally require the presence of all attributes</a:t>
            </a:r>
          </a:p>
          <a:p>
            <a:pPr lvl="1"/>
            <a:r>
              <a:rPr lang="en-US" altLang="zh-CN" sz="1800" dirty="0"/>
              <a:t>Some approaches use the subset of attributes present in two instances  </a:t>
            </a:r>
          </a:p>
          <a:p>
            <a:pPr marL="1254125" lvl="2" indent="-339725"/>
            <a:r>
              <a:rPr lang="en-US" altLang="zh-CN" dirty="0"/>
              <a:t>This may not produce good results since it effectively uses different  proximity measures for each pair of instances</a:t>
            </a:r>
          </a:p>
          <a:p>
            <a:pPr marL="1254125" lvl="2" indent="-339725"/>
            <a:r>
              <a:rPr lang="en-US" altLang="zh-CN" dirty="0"/>
              <a:t>Thus, proximities are not </a:t>
            </a:r>
            <a:r>
              <a:rPr lang="en-US" altLang="zh-CN" dirty="0" smtClean="0"/>
              <a:t>comparable</a:t>
            </a:r>
          </a:p>
          <a:p>
            <a:pPr lvl="1"/>
            <a:r>
              <a:rPr lang="en-US" altLang="zh-CN" sz="1800" dirty="0"/>
              <a:t>Irrelevant attributes add noise to the proximity measure</a:t>
            </a:r>
          </a:p>
          <a:p>
            <a:pPr lvl="1"/>
            <a:r>
              <a:rPr lang="en-US" altLang="zh-CN" sz="1800" dirty="0"/>
              <a:t>Redundant attributes bias the proximity measure towards certain </a:t>
            </a:r>
            <a:r>
              <a:rPr lang="en-US" altLang="zh-CN" sz="1800" dirty="0" smtClean="0"/>
              <a:t>attributes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69" y="4215726"/>
            <a:ext cx="3451031" cy="2366282"/>
          </a:xfrm>
          <a:prstGeom prst="rect">
            <a:avLst/>
          </a:prstGeom>
        </p:spPr>
      </p:pic>
      <p:pic>
        <p:nvPicPr>
          <p:cNvPr id="5" name="Content Placeholder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4299211" y="4120709"/>
            <a:ext cx="3345509" cy="255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75" y="4463143"/>
            <a:ext cx="3295181" cy="21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0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Improving KNN </a:t>
            </a:r>
            <a:r>
              <a:rPr lang="en-US" altLang="zh-CN" sz="2000" b="1" dirty="0" smtClean="0"/>
              <a:t>Efficiency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Avoid having to compute distance to all objects in the training set</a:t>
            </a:r>
          </a:p>
          <a:p>
            <a:pPr lvl="1"/>
            <a:r>
              <a:rPr lang="en-US" altLang="zh-CN" dirty="0"/>
              <a:t>Multi-dimensional access methods (k-d trees)  </a:t>
            </a:r>
          </a:p>
          <a:p>
            <a:pPr lvl="1"/>
            <a:r>
              <a:rPr lang="en-US" altLang="zh-CN" dirty="0"/>
              <a:t>Fast approximate similarity search</a:t>
            </a:r>
          </a:p>
          <a:p>
            <a:pPr lvl="1"/>
            <a:r>
              <a:rPr lang="en-US" altLang="zh-CN" dirty="0"/>
              <a:t>Locality Sensitive Hashing (LSH) </a:t>
            </a:r>
          </a:p>
          <a:p>
            <a:r>
              <a:rPr lang="en-US" altLang="zh-CN" sz="2000" b="1" dirty="0"/>
              <a:t>Condensing</a:t>
            </a:r>
          </a:p>
          <a:p>
            <a:pPr lvl="1"/>
            <a:r>
              <a:rPr lang="en-US" altLang="zh-CN" dirty="0"/>
              <a:t>Determine a smaller set of objects that give the same performance</a:t>
            </a:r>
          </a:p>
          <a:p>
            <a:r>
              <a:rPr lang="en-US" altLang="zh-CN" sz="2000" b="1" dirty="0"/>
              <a:t>Editing</a:t>
            </a:r>
          </a:p>
          <a:p>
            <a:pPr lvl="1"/>
            <a:r>
              <a:rPr lang="en-US" altLang="zh-CN" dirty="0"/>
              <a:t>Remove objects to improve efficiency 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33998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and Prediction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Basic Concepts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Neural Networks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Support Vector Machines (SVM) 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432FF"/>
                </a:solidFill>
              </a:rPr>
              <a:t>K-Nearest Neighbor</a:t>
            </a:r>
            <a:endParaRPr lang="en-US" altLang="zh-CN" sz="2000" b="1" dirty="0">
              <a:solidFill>
                <a:srgbClr val="0432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Associative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 dirty="0"/>
              <a:t>Nearest Neighbor </a:t>
            </a:r>
            <a:r>
              <a:rPr lang="en-US" altLang="en-US" sz="2000" b="1" dirty="0" smtClean="0"/>
              <a:t>Classifiers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Basic idea:</a:t>
            </a:r>
          </a:p>
          <a:p>
            <a:pPr lvl="1"/>
            <a:r>
              <a:rPr lang="en-US" altLang="en-US" dirty="0"/>
              <a:t>If it walks like a duck, quacks like a duck, then it’s probably a duck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31254" y="2674260"/>
            <a:ext cx="8229600" cy="3429000"/>
            <a:chOff x="192" y="1776"/>
            <a:chExt cx="5184" cy="2160"/>
          </a:xfrm>
        </p:grpSpPr>
        <p:pic>
          <p:nvPicPr>
            <p:cNvPr id="5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893454" y="2902860"/>
            <a:ext cx="4572000" cy="2286000"/>
            <a:chOff x="1680" y="1920"/>
            <a:chExt cx="2880" cy="1440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5265054" y="4426860"/>
            <a:ext cx="3352800" cy="1327150"/>
            <a:chOff x="2544" y="2880"/>
            <a:chExt cx="2112" cy="836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5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 dirty="0"/>
              <a:t>Nearest Neighbor </a:t>
            </a:r>
            <a:r>
              <a:rPr lang="en-US" altLang="en-US" sz="2000" b="1" dirty="0" smtClean="0"/>
              <a:t>Classifiers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6323068" cy="5272212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1" dirty="0"/>
              <a:t>Requires the following: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dirty="0"/>
              <a:t>A set of labeled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dirty="0"/>
              <a:t>Proximity metric to compute distance/similarity between a pair of records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dirty="0"/>
              <a:t>e.g., Euclidean distance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dirty="0"/>
              <a:t>The value of </a:t>
            </a:r>
            <a:r>
              <a:rPr lang="en-US" altLang="en-US" sz="1800" i="1" dirty="0"/>
              <a:t>k</a:t>
            </a:r>
            <a:r>
              <a:rPr lang="en-US" altLang="en-US" sz="180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dirty="0"/>
              <a:t>A method for using class labels of K nearest neighbors to determine the class label of unknown record (e.g., by taking majority vote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14" y="1346756"/>
            <a:ext cx="4159925" cy="49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6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 dirty="0"/>
              <a:t>How to Determine the class label of a Test Sample? 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3961" y="1404813"/>
                <a:ext cx="11256564" cy="5272212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000" b="1" dirty="0"/>
                  <a:t>Take the majority vote of class labels among the k-nearest neighbors</a:t>
                </a:r>
              </a:p>
              <a:p>
                <a:r>
                  <a:rPr lang="en-US" altLang="en-US" sz="2000" b="1" dirty="0"/>
                  <a:t>Weight the vote according to distance</a:t>
                </a:r>
              </a:p>
              <a:p>
                <a:pPr lvl="1"/>
                <a:r>
                  <a:rPr lang="en-US" altLang="en-US" dirty="0"/>
                  <a:t> weight factor,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1/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961" y="1404813"/>
                <a:ext cx="11256564" cy="5272212"/>
              </a:xfrm>
              <a:blipFill>
                <a:blip r:embed="rId2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70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 dirty="0"/>
              <a:t>Choice of proximity measure </a:t>
            </a:r>
            <a:r>
              <a:rPr lang="en-US" altLang="en-US" sz="2000" b="1" dirty="0" smtClean="0"/>
              <a:t>matters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75" y="1424886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For documents, cosine is better than correlation or </a:t>
            </a:r>
            <a:r>
              <a:rPr lang="en-US" altLang="en-US" sz="2000" b="1" dirty="0" smtClean="0"/>
              <a:t>Euclidean</a:t>
            </a:r>
          </a:p>
          <a:p>
            <a:endParaRPr lang="en-US" altLang="en-US" sz="2000" b="1" dirty="0"/>
          </a:p>
          <a:p>
            <a:endParaRPr lang="en-US" altLang="en-US" sz="2000" b="1" dirty="0" smtClean="0"/>
          </a:p>
          <a:p>
            <a:endParaRPr lang="en-US" altLang="en-US" sz="2000" b="1" dirty="0"/>
          </a:p>
          <a:p>
            <a:endParaRPr lang="en-US" altLang="en-US" sz="2000" b="1" dirty="0" smtClean="0"/>
          </a:p>
          <a:p>
            <a:endParaRPr lang="en-US" altLang="en-US" sz="2000" b="1" dirty="0"/>
          </a:p>
          <a:p>
            <a:endParaRPr lang="en-US" altLang="en-US" sz="2000" b="1" dirty="0" smtClean="0"/>
          </a:p>
          <a:p>
            <a:r>
              <a:rPr lang="en-US" altLang="en-US" sz="2000" b="1" dirty="0" smtClean="0"/>
              <a:t>Cosine Distance</a:t>
            </a:r>
          </a:p>
          <a:p>
            <a:endParaRPr lang="en-US" altLang="en-US" sz="20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90057" y="260531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90057" y="329111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09657" y="261801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0 0 0 0 0 0 0 0 0 0 0 1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09657" y="330381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95257" y="2922815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93357" y="4060992"/>
            <a:ext cx="5562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/>
              <a:t>Euclidean distance = 1.4142  for both pairs, but the cosine similarity  measure has different values for these pairs.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66" y="5605232"/>
            <a:ext cx="8042049" cy="6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 dirty="0"/>
              <a:t>Nearest Neighbor </a:t>
            </a:r>
            <a:r>
              <a:rPr lang="en-US" altLang="en-US" sz="2000" b="1" dirty="0" smtClean="0"/>
              <a:t>Classifiers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Data preprocessing is often required</a:t>
            </a:r>
          </a:p>
          <a:p>
            <a:pPr lvl="1"/>
            <a:r>
              <a:rPr lang="en-US" altLang="en-US" dirty="0"/>
              <a:t>Attributes may have to be scaled to prevent distance measures from being dominated by one of the attributes</a:t>
            </a:r>
          </a:p>
          <a:p>
            <a:pPr lvl="2"/>
            <a:r>
              <a:rPr lang="en-US" altLang="en-US" sz="2000" dirty="0"/>
              <a:t>Example:</a:t>
            </a:r>
          </a:p>
          <a:p>
            <a:pPr lvl="3"/>
            <a:r>
              <a:rPr lang="en-US" altLang="en-US" dirty="0"/>
              <a:t> height of a person may vary from 1.5m to 1.8m</a:t>
            </a:r>
          </a:p>
          <a:p>
            <a:pPr lvl="3"/>
            <a:r>
              <a:rPr lang="en-US" altLang="en-US" dirty="0"/>
              <a:t> weight of a person may vary from 90lb to 300lb</a:t>
            </a:r>
          </a:p>
          <a:p>
            <a:pPr lvl="3"/>
            <a:r>
              <a:rPr lang="en-US" altLang="en-US" dirty="0"/>
              <a:t> income of a person may vary from $10K to $1M</a:t>
            </a:r>
          </a:p>
          <a:p>
            <a:pPr lvl="3"/>
            <a:endParaRPr lang="en-US" altLang="en-US" dirty="0"/>
          </a:p>
          <a:p>
            <a:pPr lvl="1"/>
            <a:r>
              <a:rPr lang="en-US" altLang="en-US" dirty="0"/>
              <a:t>Time series are often standardized to have 0 means a standard deviation of 1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83597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 dirty="0"/>
              <a:t>Nearest Neighbor </a:t>
            </a:r>
            <a:r>
              <a:rPr lang="en-US" altLang="en-US" sz="2000" b="1" dirty="0" smtClean="0"/>
              <a:t>Classifiers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Choosing the value of k:</a:t>
            </a:r>
          </a:p>
          <a:p>
            <a:pPr lvl="1"/>
            <a:r>
              <a:rPr lang="en-US" altLang="en-US" dirty="0"/>
              <a:t>If k is too small, sensitive to noise points</a:t>
            </a:r>
          </a:p>
          <a:p>
            <a:pPr lvl="1"/>
            <a:r>
              <a:rPr lang="en-US" altLang="en-US" dirty="0"/>
              <a:t>If k is too large, neighborhood may include points from other classes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92840"/>
              </p:ext>
            </p:extLst>
          </p:nvPr>
        </p:nvGraphicFramePr>
        <p:xfrm>
          <a:off x="3879270" y="2962049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270" y="2962049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60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 dirty="0"/>
              <a:t>Nearest Neighbor </a:t>
            </a:r>
            <a:r>
              <a:rPr lang="en-US" altLang="en-US" sz="2000" b="1" dirty="0" smtClean="0"/>
              <a:t>Classifiers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000" b="1" dirty="0"/>
              <a:t>Nearest</a:t>
            </a:r>
            <a:r>
              <a:rPr lang="en-US" altLang="en-US" b="1" dirty="0">
                <a:solidFill>
                  <a:srgbClr val="0432FF"/>
                </a:solidFill>
              </a:rPr>
              <a:t> neighbor </a:t>
            </a:r>
            <a:r>
              <a:rPr lang="en-US" altLang="en-US" sz="2000" b="1" dirty="0"/>
              <a:t>classifiers are local </a:t>
            </a:r>
            <a:r>
              <a:rPr lang="en-US" altLang="en-US" sz="2000" b="1" dirty="0" smtClean="0"/>
              <a:t>classifiers</a:t>
            </a:r>
            <a:endParaRPr lang="en-US" altLang="en-US" sz="2000" b="1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000" b="1" dirty="0"/>
              <a:t>They can produce decision boundaries of arbitrary shapes. 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51" y="3429000"/>
            <a:ext cx="4038600" cy="319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5257" y="271739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000" b="0" dirty="0"/>
              <a:t>1-nn decision boundary is a </a:t>
            </a:r>
            <a:r>
              <a:rPr lang="en-US" altLang="en-US" sz="2000" b="0" dirty="0" err="1"/>
              <a:t>Voronoi</a:t>
            </a:r>
            <a:r>
              <a:rPr lang="en-US" altLang="en-US" sz="2000" b="0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786698210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78955</TotalTime>
  <Words>535</Words>
  <Application>Microsoft Office PowerPoint</Application>
  <PresentationFormat>宽屏</PresentationFormat>
  <Paragraphs>85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Monotype Sorts</vt:lpstr>
      <vt:lpstr>新細明體</vt:lpstr>
      <vt:lpstr>方正粗黑宋简体</vt:lpstr>
      <vt:lpstr>宋体</vt:lpstr>
      <vt:lpstr>Microsoft YaHei</vt:lpstr>
      <vt:lpstr>Arial</vt:lpstr>
      <vt:lpstr>Calibri</vt:lpstr>
      <vt:lpstr>Cambria Math</vt:lpstr>
      <vt:lpstr>Times New Roman</vt:lpstr>
      <vt:lpstr>Wingdings</vt:lpstr>
      <vt:lpstr>Wingdings 2</vt:lpstr>
      <vt:lpstr>Tsinghua</vt:lpstr>
      <vt:lpstr>Visio</vt:lpstr>
      <vt:lpstr>Classification and Prediction ——K-Nearest Neighbour—— </vt:lpstr>
      <vt:lpstr>Classification and Prediction</vt:lpstr>
      <vt:lpstr>Nearest Neighbor Classifiers</vt:lpstr>
      <vt:lpstr>Nearest Neighbor Classifiers</vt:lpstr>
      <vt:lpstr>How to Determine the class label of a Test Sample? </vt:lpstr>
      <vt:lpstr>Choice of proximity measure matters</vt:lpstr>
      <vt:lpstr>Nearest Neighbor Classifiers</vt:lpstr>
      <vt:lpstr>Nearest Neighbor Classifiers</vt:lpstr>
      <vt:lpstr>Nearest Neighbor Classifiers</vt:lpstr>
      <vt:lpstr>Nearest Neighbor Classifiers</vt:lpstr>
      <vt:lpstr>Improving KNN Efficiency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6141</cp:revision>
  <cp:lastPrinted>2019-04-19T01:46:34Z</cp:lastPrinted>
  <dcterms:created xsi:type="dcterms:W3CDTF">2013-09-16T02:46:25Z</dcterms:created>
  <dcterms:modified xsi:type="dcterms:W3CDTF">2022-04-25T03:11:54Z</dcterms:modified>
</cp:coreProperties>
</file>