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handoutMasterIdLst>
    <p:handoutMasterId r:id="rId10"/>
  </p:handoutMasterIdLst>
  <p:sldIdLst>
    <p:sldId id="920" r:id="rId2"/>
    <p:sldId id="975" r:id="rId3"/>
    <p:sldId id="976" r:id="rId4"/>
    <p:sldId id="977" r:id="rId5"/>
    <p:sldId id="978" r:id="rId6"/>
    <p:sldId id="979" r:id="rId7"/>
    <p:sldId id="804" r:id="rId8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Classification and Prediction</a:t>
            </a:r>
            <a:br>
              <a:rPr lang="en-US" altLang="zh-CN" b="1" dirty="0"/>
            </a:br>
            <a:r>
              <a:rPr lang="en-US" altLang="zh-CN" sz="2000" dirty="0" smtClean="0"/>
              <a:t>——Associative Classification——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and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Basic Concepts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Neural Networks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Support Vector Machine</a:t>
            </a:r>
          </a:p>
          <a:p>
            <a:r>
              <a:rPr lang="en-US" altLang="zh-CN" sz="2000" b="1" smtClean="0"/>
              <a:t>K-Nearest </a:t>
            </a:r>
            <a:r>
              <a:rPr lang="en-US" altLang="zh-CN" sz="2000" b="1" dirty="0" smtClean="0"/>
              <a:t>Neighbor</a:t>
            </a:r>
            <a:endParaRPr lang="en-US" altLang="zh-CN" sz="2000" b="1" dirty="0" smtClean="0">
              <a:solidFill>
                <a:srgbClr val="0432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432FF"/>
                </a:solidFill>
              </a:rPr>
              <a:t>Associative </a:t>
            </a:r>
            <a:r>
              <a:rPr lang="en-US" altLang="zh-CN" sz="2000" b="1" dirty="0">
                <a:solidFill>
                  <a:srgbClr val="0432FF"/>
                </a:solidFill>
              </a:rPr>
              <a:t>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Associative classification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Associative </a:t>
            </a:r>
            <a:r>
              <a:rPr lang="en-US" altLang="zh-CN" sz="2000" b="1" dirty="0" smtClean="0"/>
              <a:t>Classification</a:t>
            </a:r>
            <a:endParaRPr lang="en-US" altLang="zh-CN" sz="2000" b="1" dirty="0"/>
          </a:p>
          <a:p>
            <a:pPr lvl="1">
              <a:lnSpc>
                <a:spcPct val="130000"/>
              </a:lnSpc>
            </a:pPr>
            <a:r>
              <a:rPr lang="en-US" altLang="zh-CN" sz="1800" b="1" dirty="0"/>
              <a:t>Association rules are generated and analyzed for classification</a:t>
            </a:r>
          </a:p>
          <a:p>
            <a:pPr lvl="1">
              <a:lnSpc>
                <a:spcPct val="130000"/>
              </a:lnSpc>
            </a:pPr>
            <a:r>
              <a:rPr lang="en-US" altLang="zh-CN" sz="1800" b="1" dirty="0"/>
              <a:t>Search for strong associations between frequent patterns (conjunctions of attribute-value pairs) and class labels</a:t>
            </a:r>
          </a:p>
          <a:p>
            <a:pPr lvl="1">
              <a:lnSpc>
                <a:spcPct val="130000"/>
              </a:lnSpc>
            </a:pPr>
            <a:r>
              <a:rPr lang="en-US" altLang="zh-CN" sz="1800" b="1" dirty="0"/>
              <a:t>Classification: Based on evaluating a set of rules in the form of </a:t>
            </a: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^ 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… ^ p</a:t>
            </a:r>
            <a:r>
              <a:rPr lang="en-US" altLang="zh-CN" b="1" baseline="-25000" dirty="0"/>
              <a:t>l</a:t>
            </a:r>
            <a:r>
              <a:rPr lang="en-US" altLang="zh-CN" b="1" dirty="0"/>
              <a:t> 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en-US" altLang="zh-CN" b="1" dirty="0"/>
              <a:t> “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class</a:t>
            </a:r>
            <a:r>
              <a:rPr lang="en-US" altLang="zh-CN" b="1" dirty="0"/>
              <a:t> = C” (sup, conf)</a:t>
            </a:r>
          </a:p>
        </p:txBody>
      </p:sp>
    </p:spTree>
    <p:extLst>
      <p:ext uri="{BB962C8B-B14F-4D97-AF65-F5344CB8AC3E}">
        <p14:creationId xmlns:p14="http://schemas.microsoft.com/office/powerpoint/2010/main" val="295952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Associative classification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Why effective?  </a:t>
            </a:r>
          </a:p>
          <a:p>
            <a:pPr lvl="1">
              <a:lnSpc>
                <a:spcPct val="130000"/>
              </a:lnSpc>
            </a:pPr>
            <a:r>
              <a:rPr lang="en-US" altLang="zh-CN" sz="1800" b="1" dirty="0"/>
              <a:t>It explores highly confident associations among multiple attributes and may overcome some constraints introduced by decision-tree induction, which considers only one attribute at a time</a:t>
            </a:r>
          </a:p>
          <a:p>
            <a:pPr lvl="1">
              <a:lnSpc>
                <a:spcPct val="130000"/>
              </a:lnSpc>
            </a:pPr>
            <a:r>
              <a:rPr lang="en-US" altLang="zh-CN" sz="1800" b="1" dirty="0"/>
              <a:t>In many studies, associative classification has been found to be more accurate than some traditional classification methods, such as C4.5</a:t>
            </a:r>
          </a:p>
        </p:txBody>
      </p:sp>
    </p:spTree>
    <p:extLst>
      <p:ext uri="{BB962C8B-B14F-4D97-AF65-F5344CB8AC3E}">
        <p14:creationId xmlns:p14="http://schemas.microsoft.com/office/powerpoint/2010/main" val="424989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Associative classification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CBA (Classification By Association: Liu, Hsu &amp; Ma, KDD’98)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Mine association possible rules in the form of</a:t>
            </a:r>
          </a:p>
          <a:p>
            <a:pPr lvl="2">
              <a:lnSpc>
                <a:spcPct val="110000"/>
              </a:lnSpc>
            </a:pPr>
            <a:r>
              <a:rPr lang="en-US" altLang="zh-CN" sz="1600" b="1" dirty="0"/>
              <a:t>Cond-set (a set of attribute-value pairs) </a:t>
            </a:r>
            <a:r>
              <a:rPr lang="en-US" altLang="zh-CN" sz="1600" b="1" dirty="0">
                <a:sym typeface="Wingdings" panose="05000000000000000000" pitchFamily="2" charset="2"/>
              </a:rPr>
              <a:t> </a:t>
            </a:r>
            <a:r>
              <a:rPr lang="en-US" altLang="zh-CN" sz="1600" b="1" dirty="0"/>
              <a:t>class label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Build classifier: Organize rules according to decreasing </a:t>
            </a:r>
            <a:r>
              <a:rPr lang="en-US" altLang="zh-CN" sz="1800" b="1" dirty="0" smtClean="0"/>
              <a:t>precedence</a:t>
            </a:r>
            <a:r>
              <a:rPr lang="zh-CN" altLang="en-US" sz="1800" b="1" smtClean="0"/>
              <a:t>（优先级）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based on confidence and then support</a:t>
            </a:r>
          </a:p>
          <a:p>
            <a:pPr lvl="1">
              <a:lnSpc>
                <a:spcPct val="110000"/>
              </a:lnSpc>
            </a:pP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CMAR (Classification based on Multiple Association Rules: Li, Han, Pei, ICDM’01)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Classification: Statistical analysis on multiple rules</a:t>
            </a:r>
          </a:p>
          <a:p>
            <a:pPr lvl="1">
              <a:lnSpc>
                <a:spcPct val="110000"/>
              </a:lnSpc>
            </a:pP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CPAR (Classification based on Predictive Association Rules: Yin &amp; Han, SDM’03)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Generation of predictive rules (FOIL-like analysis)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High efficiency, accuracy similar to CMAR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4481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Associative classification-CMAR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Efficiency: Uses an enhanced FP-tree that maintains the distribution of class labels among tuples satisfying each frequent itemset</a:t>
            </a:r>
          </a:p>
          <a:p>
            <a:r>
              <a:rPr lang="en-US" altLang="zh-CN" sz="2000" b="1" dirty="0"/>
              <a:t>Rule pruning whenever a rule is inserted into the tree</a:t>
            </a:r>
          </a:p>
          <a:p>
            <a:pPr lvl="1"/>
            <a:r>
              <a:rPr lang="en-US" altLang="zh-CN" sz="1800" dirty="0"/>
              <a:t>Given two rules, R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 and R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, if the antecedent of R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 is more general than that of R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 and conf(R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) ≥ conf(R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), then R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 is pruned</a:t>
            </a:r>
          </a:p>
          <a:p>
            <a:pPr lvl="1"/>
            <a:r>
              <a:rPr lang="en-US" altLang="zh-CN" sz="1800" dirty="0"/>
              <a:t>Prunes rules for which the rule antecedent and class are not positively correlated, based on a </a:t>
            </a:r>
            <a:r>
              <a:rPr lang="el-GR" altLang="zh-CN" sz="1800" dirty="0"/>
              <a:t>χ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 test of statistical significance</a:t>
            </a:r>
          </a:p>
          <a:p>
            <a:r>
              <a:rPr lang="en-US" altLang="zh-CN" sz="2000" b="1" dirty="0"/>
              <a:t>Classification based on generated/pruned rules</a:t>
            </a:r>
          </a:p>
          <a:p>
            <a:pPr lvl="1"/>
            <a:r>
              <a:rPr lang="en-US" altLang="zh-CN" sz="1800" dirty="0"/>
              <a:t>If only one rule satisfies tuple X, assign the class label of the rule</a:t>
            </a:r>
          </a:p>
          <a:p>
            <a:pPr lvl="1"/>
            <a:r>
              <a:rPr lang="en-US" altLang="zh-CN" sz="1800" dirty="0"/>
              <a:t>If a rule set S satisfies X, CMAR </a:t>
            </a:r>
          </a:p>
          <a:p>
            <a:pPr lvl="2"/>
            <a:r>
              <a:rPr lang="en-US" altLang="zh-CN" sz="1600" dirty="0"/>
              <a:t>divides S into groups according to class labels</a:t>
            </a:r>
          </a:p>
          <a:p>
            <a:pPr lvl="2"/>
            <a:r>
              <a:rPr lang="en-US" altLang="zh-CN" sz="1600" dirty="0"/>
              <a:t>uses a weighted </a:t>
            </a:r>
            <a:r>
              <a:rPr lang="el-GR" altLang="zh-CN" sz="1600" dirty="0"/>
              <a:t>χ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 measure to find the strongest group of rules, based on the statistical correlation of rules within a group</a:t>
            </a:r>
          </a:p>
          <a:p>
            <a:pPr lvl="2"/>
            <a:r>
              <a:rPr lang="en-US" altLang="zh-CN" sz="1600" dirty="0"/>
              <a:t>assigns X the class label of the strongest group</a:t>
            </a:r>
          </a:p>
        </p:txBody>
      </p:sp>
    </p:spTree>
    <p:extLst>
      <p:ext uri="{BB962C8B-B14F-4D97-AF65-F5344CB8AC3E}">
        <p14:creationId xmlns:p14="http://schemas.microsoft.com/office/powerpoint/2010/main" val="159801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78923</TotalTime>
  <Words>420</Words>
  <Application>Microsoft Office PowerPoint</Application>
  <PresentationFormat>宽屏</PresentationFormat>
  <Paragraphs>51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Classification and Prediction ——Associative Classification——</vt:lpstr>
      <vt:lpstr>Classification and Prediction</vt:lpstr>
      <vt:lpstr>Associative classification</vt:lpstr>
      <vt:lpstr>Associative classification</vt:lpstr>
      <vt:lpstr>Associative classification</vt:lpstr>
      <vt:lpstr>Associative classification-CMAR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6118</cp:revision>
  <cp:lastPrinted>2019-04-19T01:46:34Z</cp:lastPrinted>
  <dcterms:created xsi:type="dcterms:W3CDTF">2013-09-16T02:46:25Z</dcterms:created>
  <dcterms:modified xsi:type="dcterms:W3CDTF">2022-04-25T03:16:37Z</dcterms:modified>
</cp:coreProperties>
</file>