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3"/>
  </p:notesMasterIdLst>
  <p:handoutMasterIdLst>
    <p:handoutMasterId r:id="rId14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983" r:id="rId11"/>
    <p:sldId id="804" r:id="rId12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8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Classification and Prediction</a:t>
            </a:r>
            <a:br>
              <a:rPr lang="en-US" altLang="zh-CN" b="1" dirty="0"/>
            </a:br>
            <a:r>
              <a:rPr lang="en-US" altLang="zh-CN" sz="2000" dirty="0" smtClean="0"/>
              <a:t>——Classification Accuracy——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Summary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/>
              <a:t>Classification is an </a:t>
            </a:r>
            <a:r>
              <a:rPr lang="en-US" altLang="zh-CN" sz="2000" b="1" dirty="0">
                <a:solidFill>
                  <a:schemeClr val="hlink"/>
                </a:solidFill>
              </a:rPr>
              <a:t>extensively studied</a:t>
            </a:r>
            <a:r>
              <a:rPr lang="en-US" altLang="zh-CN" sz="2000" b="1" dirty="0"/>
              <a:t> problem (mainly in statistics, machine learning &amp; neural networks)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/>
              <a:t>Classification is probably one of the most </a:t>
            </a:r>
            <a:r>
              <a:rPr lang="en-US" altLang="zh-CN" sz="2000" b="1" dirty="0">
                <a:solidFill>
                  <a:schemeClr val="hlink"/>
                </a:solidFill>
              </a:rPr>
              <a:t>widely used</a:t>
            </a:r>
            <a:r>
              <a:rPr lang="en-US" altLang="zh-CN" sz="2000" b="1" dirty="0"/>
              <a:t> data mining techniques with a lot of extensions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Scalability </a:t>
            </a:r>
            <a:r>
              <a:rPr lang="en-US" altLang="zh-CN" sz="2000" b="1" dirty="0"/>
              <a:t>is still an important issue for database applications:  thus combining classification </a:t>
            </a:r>
            <a:r>
              <a:rPr lang="en-US" altLang="zh-CN" sz="2000" b="1" dirty="0">
                <a:solidFill>
                  <a:schemeClr val="hlink"/>
                </a:solidFill>
              </a:rPr>
              <a:t>with database techniques</a:t>
            </a:r>
            <a:r>
              <a:rPr lang="en-US" altLang="zh-CN" sz="2000" b="1" dirty="0"/>
              <a:t> should be a promising topic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/>
              <a:t>Research directions: classification of</a:t>
            </a:r>
            <a:r>
              <a:rPr lang="en-US" altLang="zh-CN" sz="2000" b="1" dirty="0">
                <a:solidFill>
                  <a:srgbClr val="FF0066"/>
                </a:solidFill>
              </a:rPr>
              <a:t> </a:t>
            </a:r>
            <a:r>
              <a:rPr lang="en-US" altLang="zh-CN" sz="2000" b="1" dirty="0">
                <a:solidFill>
                  <a:srgbClr val="FF3300"/>
                </a:solidFill>
              </a:rPr>
              <a:t>non-relational data</a:t>
            </a:r>
            <a:r>
              <a:rPr lang="en-US" altLang="zh-CN" sz="2000" b="1" dirty="0"/>
              <a:t>, e.g., text, spatial, multimedia, etc..</a:t>
            </a:r>
          </a:p>
        </p:txBody>
      </p:sp>
    </p:spTree>
    <p:extLst>
      <p:ext uri="{BB962C8B-B14F-4D97-AF65-F5344CB8AC3E}">
        <p14:creationId xmlns:p14="http://schemas.microsoft.com/office/powerpoint/2010/main" val="377877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Classification and Prediction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Basic Concepts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Issues Regarding Classification and Prediction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Decision Tree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Bayesian Classification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Neural Networks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Support Vector Machine</a:t>
            </a:r>
          </a:p>
          <a:p>
            <a:r>
              <a:rPr lang="en-US" altLang="zh-CN" sz="2000" b="1" dirty="0"/>
              <a:t>Support Vector Machine</a:t>
            </a:r>
          </a:p>
          <a:p>
            <a:r>
              <a:rPr lang="en-US" altLang="zh-CN" sz="2000" b="1"/>
              <a:t>K-Nearest </a:t>
            </a:r>
            <a:r>
              <a:rPr lang="en-US" altLang="zh-CN" sz="2000" b="1" smtClean="0"/>
              <a:t>Neighbor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Associative </a:t>
            </a:r>
            <a:r>
              <a:rPr lang="en-US" altLang="zh-CN" sz="2000" b="1" dirty="0"/>
              <a:t>classification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Classification Accuracy: Estimating Error Rates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000" b="1" dirty="0"/>
              <a:t>Related to </a:t>
            </a:r>
            <a:r>
              <a:rPr lang="en-US" altLang="zh-CN" sz="2000" b="1" dirty="0" smtClean="0"/>
              <a:t>one special </a:t>
            </a:r>
            <a:r>
              <a:rPr lang="en-US" altLang="zh-CN" sz="2000" b="1" dirty="0" smtClean="0">
                <a:solidFill>
                  <a:srgbClr val="0432FF"/>
                </a:solidFill>
              </a:rPr>
              <a:t>test data </a:t>
            </a:r>
            <a:r>
              <a:rPr lang="en-US" altLang="zh-CN" sz="2000" b="1" dirty="0">
                <a:solidFill>
                  <a:srgbClr val="0432FF"/>
                </a:solidFill>
              </a:rPr>
              <a:t>set</a:t>
            </a:r>
            <a:r>
              <a:rPr lang="en-US" altLang="zh-CN" sz="2000" b="1" dirty="0"/>
              <a:t>.</a:t>
            </a:r>
          </a:p>
          <a:p>
            <a:pPr>
              <a:defRPr/>
            </a:pPr>
            <a:r>
              <a:rPr lang="en-US" altLang="zh-CN" sz="2000" b="1" dirty="0"/>
              <a:t>Accuracy(</a:t>
            </a:r>
            <a:r>
              <a:rPr lang="zh-CN" altLang="en-US" sz="2000" b="1" dirty="0"/>
              <a:t>准确率</a:t>
            </a:r>
            <a:r>
              <a:rPr lang="en-US" altLang="zh-CN" sz="2000" b="1" dirty="0"/>
              <a:t>), Precision (</a:t>
            </a:r>
            <a:r>
              <a:rPr lang="zh-CN" altLang="en-US" sz="2000" b="1" dirty="0"/>
              <a:t>精确率</a:t>
            </a:r>
            <a:r>
              <a:rPr lang="en-US" altLang="zh-CN" sz="2000" b="1" dirty="0"/>
              <a:t>) and Recall (</a:t>
            </a:r>
            <a:r>
              <a:rPr lang="zh-CN" altLang="en-US" sz="2000" b="1" dirty="0"/>
              <a:t>召回率</a:t>
            </a:r>
            <a:r>
              <a:rPr lang="en-US" altLang="zh-CN" sz="2000" b="1" dirty="0"/>
              <a:t>)</a:t>
            </a:r>
            <a:endParaRPr lang="zh-CN" altLang="en-US" sz="2000" b="1" dirty="0"/>
          </a:p>
          <a:p>
            <a:pPr lvl="1">
              <a:defRPr/>
            </a:pPr>
            <a:r>
              <a:rPr lang="en-US" altLang="zh-CN" sz="1600" dirty="0"/>
              <a:t>The corresponding computation formula are listed as the following. </a:t>
            </a:r>
          </a:p>
          <a:p>
            <a:pPr lvl="1">
              <a:defRPr/>
            </a:pPr>
            <a:r>
              <a:rPr lang="en-US" altLang="zh-CN" sz="1600" dirty="0"/>
              <a:t>Accuracy  </a:t>
            </a:r>
            <a:r>
              <a:rPr lang="zh-CN" altLang="en-US" sz="1600" dirty="0"/>
              <a:t>（准确率，针对所有类别而言，平均分类效果）</a:t>
            </a:r>
            <a:endParaRPr lang="en-US" altLang="zh-CN" sz="1600" dirty="0"/>
          </a:p>
          <a:p>
            <a:pPr lvl="1">
              <a:defRPr/>
            </a:pPr>
            <a:r>
              <a:rPr lang="en-US" altLang="zh-CN" sz="1600" dirty="0"/>
              <a:t>Precision  </a:t>
            </a:r>
            <a:r>
              <a:rPr lang="zh-CN" altLang="en-US" sz="1600" dirty="0"/>
              <a:t>（精确率，针对某个类别而言）</a:t>
            </a:r>
            <a:endParaRPr lang="en-US" altLang="zh-CN" sz="1600" dirty="0"/>
          </a:p>
          <a:p>
            <a:pPr lvl="1">
              <a:defRPr/>
            </a:pPr>
            <a:r>
              <a:rPr lang="en-US" altLang="zh-CN" sz="1600" dirty="0"/>
              <a:t>Recall     </a:t>
            </a:r>
            <a:r>
              <a:rPr lang="zh-CN" altLang="en-US" sz="1600" dirty="0"/>
              <a:t>  （召回率，针对某个类别而言）</a:t>
            </a:r>
            <a:endParaRPr lang="en-US" altLang="zh-CN" sz="1600" dirty="0"/>
          </a:p>
          <a:p>
            <a:pPr>
              <a:defRPr/>
            </a:pPr>
            <a:r>
              <a:rPr lang="en-US" altLang="zh-CN" sz="2000" b="1" dirty="0"/>
              <a:t>F1 Score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   </a:t>
            </a:r>
            <a:r>
              <a:rPr lang="en-US" altLang="zh-CN" sz="1600" dirty="0" smtClean="0"/>
              <a:t>     (</a:t>
            </a:r>
            <a:r>
              <a:rPr lang="zh-CN" altLang="en-US" sz="1600" dirty="0"/>
              <a:t>精确率与召回率的调和平均</a:t>
            </a:r>
            <a:r>
              <a:rPr lang="en-US" altLang="zh-CN" sz="1600" dirty="0"/>
              <a:t>)</a:t>
            </a:r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4AB8331B-AFA2-48F3-8A84-54BBD98AC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29" y="3162973"/>
            <a:ext cx="6270171" cy="351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51CE75-A5B0-4612-9737-1DF60165A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25" y="4768078"/>
            <a:ext cx="31623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07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Classification Accuracy: Estimating Error Rates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Partition: Training-and-testing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use two independent data sets, e.g., training set (2/3), test set(1/3)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used for data set with large number of samples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Cross-validation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divide the data set into </a:t>
            </a:r>
            <a:r>
              <a:rPr lang="en-US" altLang="zh-CN" sz="1800" b="1" i="1" dirty="0"/>
              <a:t>k</a:t>
            </a:r>
            <a:r>
              <a:rPr lang="en-US" altLang="zh-CN" sz="1800" b="1" dirty="0"/>
              <a:t> subsamples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use </a:t>
            </a:r>
            <a:r>
              <a:rPr lang="en-US" altLang="zh-CN" sz="1800" b="1" i="1" dirty="0"/>
              <a:t>k-1</a:t>
            </a:r>
            <a:r>
              <a:rPr lang="en-US" altLang="zh-CN" sz="1800" b="1" dirty="0"/>
              <a:t> subsamples as training data and one sub-sample as test data—</a:t>
            </a:r>
            <a:r>
              <a:rPr lang="en-US" altLang="zh-CN" sz="1800" b="1" i="1" dirty="0"/>
              <a:t>k</a:t>
            </a:r>
            <a:r>
              <a:rPr lang="en-US" altLang="zh-CN" sz="1800" b="1" dirty="0"/>
              <a:t>-fold cross-validation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for data set with moderate size</a:t>
            </a:r>
          </a:p>
        </p:txBody>
      </p:sp>
    </p:spTree>
    <p:extLst>
      <p:ext uri="{BB962C8B-B14F-4D97-AF65-F5344CB8AC3E}">
        <p14:creationId xmlns:p14="http://schemas.microsoft.com/office/powerpoint/2010/main" val="215083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Bagging and Boosting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/>
              <a:t>General idea : </a:t>
            </a:r>
            <a:r>
              <a:rPr lang="en-US" altLang="zh-CN" sz="2000" dirty="0"/>
              <a:t>sampling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</a:t>
            </a:r>
            <a:endParaRPr lang="en-US" altLang="zh-CN" sz="2000" b="1" dirty="0" smtClean="0"/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en-US" altLang="zh-CN" sz="2000" b="1" dirty="0" smtClean="0"/>
              <a:t>Training </a:t>
            </a:r>
            <a:r>
              <a:rPr lang="en-US" altLang="zh-CN" sz="2000" b="1" dirty="0"/>
              <a:t>data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     </a:t>
            </a:r>
            <a:r>
              <a:rPr lang="en-US" altLang="zh-CN" sz="2000" b="1" dirty="0"/>
              <a:t>Altered Training data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Altered Training data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   ……..</a:t>
            </a:r>
            <a:endParaRPr lang="en-US" altLang="zh-CN" sz="2000" b="1" dirty="0"/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Aggregation ….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zh-CN" altLang="en-US" sz="2000" b="1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82CE4D5-D9DF-4E0D-8D3C-09F9FC1D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807" y="2137683"/>
            <a:ext cx="1916113" cy="485775"/>
          </a:xfrm>
          <a:prstGeom prst="rightArrow">
            <a:avLst>
              <a:gd name="adj1" fmla="val 50000"/>
              <a:gd name="adj2" fmla="val 1098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b="0">
              <a:latin typeface="Arial Narrow" panose="020B060602020203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602D765-A0D1-4971-AC6A-451200C0A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783" y="2137683"/>
            <a:ext cx="16113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/>
              <a:t>Classifier C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E0CEF01-600E-48FA-A22C-57F837097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458" y="1902733"/>
            <a:ext cx="22526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dirty="0"/>
              <a:t>Classification method (CM)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9708434-3890-4D96-B84D-56F7C6DCD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725" y="2763042"/>
            <a:ext cx="422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dirty="0"/>
              <a:t>CM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438341ED-3569-416F-A953-F7F3A4EB3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249" y="2938577"/>
            <a:ext cx="1774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/>
              <a:t>Classifier C1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6471F60-5AD6-4D09-80FA-0DBA147AD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725" y="3500668"/>
            <a:ext cx="422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dirty="0"/>
              <a:t>CM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6A84E127-6E71-45CE-A343-296FAF02A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783" y="3745821"/>
            <a:ext cx="1774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/>
              <a:t>Classifier C2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58DEB88C-5C57-4EFF-902C-B973CF305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858" y="4531633"/>
            <a:ext cx="1774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dirty="0"/>
              <a:t>Classifier C*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A6DD878B-1AC7-4FC5-9CEF-45060437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732" y="2957627"/>
            <a:ext cx="1916113" cy="485775"/>
          </a:xfrm>
          <a:prstGeom prst="rightArrow">
            <a:avLst>
              <a:gd name="adj1" fmla="val 50000"/>
              <a:gd name="adj2" fmla="val 1098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b="0">
              <a:latin typeface="Arial Narrow" panose="020B0606020202030204" pitchFamily="34" charset="0"/>
            </a:endParaRP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0975C603-42A4-4DA6-BC3B-CE57C68E2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732" y="3682320"/>
            <a:ext cx="1916113" cy="485775"/>
          </a:xfrm>
          <a:prstGeom prst="rightArrow">
            <a:avLst>
              <a:gd name="adj1" fmla="val 50000"/>
              <a:gd name="adj2" fmla="val 1098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b="0">
              <a:latin typeface="Arial Narrow" panose="020B0606020202030204" pitchFamily="34" charset="0"/>
            </a:endParaRP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7E635122-196A-45E9-B2B9-DCCC06CD0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732" y="4454577"/>
            <a:ext cx="1916113" cy="485775"/>
          </a:xfrm>
          <a:prstGeom prst="rightArrow">
            <a:avLst>
              <a:gd name="adj1" fmla="val 50000"/>
              <a:gd name="adj2" fmla="val 1098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ct val="6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@"/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5000"/>
              </a:lnSpc>
              <a:spcBef>
                <a:spcPct val="3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文鼎粗钢笔行楷" pitchFamily="33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b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4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Bagging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Given a set S of s samples </a:t>
            </a:r>
          </a:p>
          <a:p>
            <a:r>
              <a:rPr lang="en-US" altLang="zh-CN" sz="2000" b="1" dirty="0"/>
              <a:t>Generate a bootstrap(</a:t>
            </a:r>
            <a:r>
              <a:rPr lang="zh-CN" altLang="en-US" sz="2000" b="1" dirty="0"/>
              <a:t>引导程序</a:t>
            </a:r>
            <a:r>
              <a:rPr lang="en-US" altLang="zh-CN" sz="2000" b="1" dirty="0"/>
              <a:t>) sample T from S. Cases in S may not appear in T or may appear more than once. </a:t>
            </a:r>
          </a:p>
          <a:p>
            <a:r>
              <a:rPr lang="en-US" altLang="zh-CN" sz="2000" b="1" dirty="0"/>
              <a:t>Repeat this sampling procedure, getting a sequence of k independent training sets</a:t>
            </a:r>
          </a:p>
          <a:p>
            <a:r>
              <a:rPr lang="en-US" altLang="zh-CN" sz="2000" b="1" dirty="0"/>
              <a:t>A corresponding sequence of classifiers C1,C2,…,Ck is constructed for each of these training sets, by using the same classification algorithm </a:t>
            </a:r>
          </a:p>
          <a:p>
            <a:r>
              <a:rPr lang="en-US" altLang="zh-CN" sz="2000" b="1" dirty="0"/>
              <a:t>To classify an unknown sample X, let each classifier predict or vote </a:t>
            </a:r>
          </a:p>
          <a:p>
            <a:r>
              <a:rPr lang="en-US" altLang="zh-CN" sz="2000" b="1" dirty="0"/>
              <a:t>The Bagged Classifier C* counts the votes and assigns X to the class with the “most” votes</a:t>
            </a:r>
          </a:p>
        </p:txBody>
      </p:sp>
    </p:spTree>
    <p:extLst>
      <p:ext uri="{BB962C8B-B14F-4D97-AF65-F5344CB8AC3E}">
        <p14:creationId xmlns:p14="http://schemas.microsoft.com/office/powerpoint/2010/main" val="117512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Boosting Technique — Algorithm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Assign every example an equal weight  </a:t>
            </a:r>
            <a:r>
              <a:rPr lang="en-US" altLang="zh-CN" sz="2000" b="1" i="1" dirty="0"/>
              <a:t>1/N</a:t>
            </a:r>
          </a:p>
          <a:p>
            <a:r>
              <a:rPr lang="en-US" altLang="zh-CN" sz="2000" b="1" i="1" dirty="0"/>
              <a:t>For t = 1, 2, …, T Do </a:t>
            </a:r>
          </a:p>
          <a:p>
            <a:pPr lvl="1"/>
            <a:r>
              <a:rPr lang="en-US" altLang="zh-CN" sz="1800" dirty="0"/>
              <a:t>Obtain a hypothesis (classifier) h</a:t>
            </a:r>
            <a:r>
              <a:rPr lang="en-US" altLang="zh-CN" sz="1800" baseline="30000" dirty="0"/>
              <a:t>(t)</a:t>
            </a:r>
            <a:r>
              <a:rPr lang="en-US" altLang="zh-CN" sz="1800" dirty="0"/>
              <a:t> under w</a:t>
            </a:r>
            <a:r>
              <a:rPr lang="en-US" altLang="zh-CN" sz="1800" baseline="30000" dirty="0"/>
              <a:t>(t)</a:t>
            </a:r>
            <a:endParaRPr lang="en-US" altLang="zh-CN" sz="1800" dirty="0"/>
          </a:p>
          <a:p>
            <a:pPr lvl="1"/>
            <a:r>
              <a:rPr lang="en-US" altLang="zh-CN" sz="1800" dirty="0"/>
              <a:t>Calculate the error of</a:t>
            </a:r>
            <a:r>
              <a:rPr lang="en-US" altLang="zh-CN" sz="1800" i="1" dirty="0"/>
              <a:t> h(t)</a:t>
            </a:r>
            <a:r>
              <a:rPr lang="en-US" altLang="zh-CN" sz="1800" dirty="0"/>
              <a:t> and re-weight the examples based on the error . Each classifier is dependent on the previous ones. Samples that are incorrectly predicted are weighted more heavily</a:t>
            </a:r>
          </a:p>
          <a:p>
            <a:pPr lvl="1"/>
            <a:r>
              <a:rPr lang="en-US" altLang="zh-CN" sz="1800" dirty="0"/>
              <a:t>Normalize w</a:t>
            </a:r>
            <a:r>
              <a:rPr lang="en-US" altLang="zh-CN" sz="1800" baseline="30000" dirty="0"/>
              <a:t>(t+1)</a:t>
            </a:r>
            <a:r>
              <a:rPr lang="en-US" altLang="zh-CN" sz="1800" dirty="0"/>
              <a:t> to sum to 1 (weights assigned to different classifiers sum to 1)</a:t>
            </a:r>
          </a:p>
          <a:p>
            <a:r>
              <a:rPr lang="en-US" altLang="zh-CN" sz="2000" b="1" dirty="0"/>
              <a:t>Output a weighted sum of all the hypothesis, with each hypothesis weighted according to its accuracy on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244289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Boosting Technique — Algorithm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/>
              <a:t>k, the number of classifiers</a:t>
            </a:r>
          </a:p>
          <a:p>
            <a:pPr>
              <a:lnSpc>
                <a:spcPct val="115000"/>
              </a:lnSpc>
            </a:pPr>
            <a:r>
              <a:rPr lang="en-US" altLang="zh-CN" sz="1800" dirty="0"/>
              <a:t>Di, the </a:t>
            </a:r>
            <a:r>
              <a:rPr lang="en-US" altLang="zh-CN" sz="1800" dirty="0" err="1"/>
              <a:t>ith</a:t>
            </a:r>
            <a:r>
              <a:rPr lang="en-US" altLang="zh-CN" sz="1800" dirty="0"/>
              <a:t> training set sampling from S, </a:t>
            </a:r>
          </a:p>
          <a:p>
            <a:pPr>
              <a:lnSpc>
                <a:spcPct val="115000"/>
              </a:lnSpc>
            </a:pPr>
            <a:r>
              <a:rPr lang="en-US" altLang="zh-CN" sz="1800" dirty="0"/>
              <a:t>Mi, the classifier of </a:t>
            </a:r>
            <a:r>
              <a:rPr lang="en-US" altLang="zh-CN" sz="1800" dirty="0" err="1"/>
              <a:t>ith</a:t>
            </a:r>
            <a:r>
              <a:rPr lang="en-US" altLang="zh-CN" sz="1800" dirty="0"/>
              <a:t> model corresponding to Di</a:t>
            </a:r>
          </a:p>
          <a:p>
            <a:pPr>
              <a:lnSpc>
                <a:spcPct val="115000"/>
              </a:lnSpc>
            </a:pPr>
            <a:r>
              <a:rPr lang="en-US" altLang="zh-CN" sz="1800" dirty="0"/>
              <a:t>n, the number of the  samples in each Di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Boosting Algorithm:</a:t>
            </a:r>
          </a:p>
          <a:p>
            <a:pPr lvl="1">
              <a:lnSpc>
                <a:spcPct val="115000"/>
              </a:lnSpc>
              <a:buNone/>
            </a:pPr>
            <a:r>
              <a:rPr lang="en-US" altLang="zh-CN" sz="1800" dirty="0"/>
              <a:t>1  for i=1 to k</a:t>
            </a:r>
          </a:p>
          <a:p>
            <a:pPr lvl="1">
              <a:lnSpc>
                <a:spcPct val="115000"/>
              </a:lnSpc>
              <a:buNone/>
            </a:pPr>
            <a:r>
              <a:rPr lang="en-US" altLang="zh-CN" sz="1800" dirty="0"/>
              <a:t>2	 </a:t>
            </a:r>
            <a:r>
              <a:rPr lang="en-US" altLang="zh-CN" sz="1800" dirty="0" smtClean="0"/>
              <a:t>    construct </a:t>
            </a:r>
            <a:r>
              <a:rPr lang="en-US" altLang="zh-CN" sz="1800" dirty="0"/>
              <a:t>Di;</a:t>
            </a:r>
          </a:p>
          <a:p>
            <a:pPr lvl="1">
              <a:lnSpc>
                <a:spcPct val="115000"/>
              </a:lnSpc>
              <a:buNone/>
            </a:pPr>
            <a:r>
              <a:rPr lang="en-US" altLang="zh-CN" sz="1800" dirty="0"/>
              <a:t>3	 </a:t>
            </a:r>
            <a:r>
              <a:rPr lang="en-US" altLang="zh-CN" sz="1800" dirty="0" smtClean="0"/>
              <a:t>    initialize </a:t>
            </a:r>
            <a:r>
              <a:rPr lang="en-US" altLang="zh-CN" sz="1800" dirty="0"/>
              <a:t>weights of each sample(1/n);</a:t>
            </a:r>
          </a:p>
          <a:p>
            <a:pPr lvl="1">
              <a:lnSpc>
                <a:spcPct val="115000"/>
              </a:lnSpc>
              <a:buNone/>
            </a:pPr>
            <a:r>
              <a:rPr lang="en-US" altLang="zh-CN" sz="1800" dirty="0"/>
              <a:t>4	 </a:t>
            </a:r>
            <a:r>
              <a:rPr lang="en-US" altLang="zh-CN" sz="1800" dirty="0" smtClean="0"/>
              <a:t>     construct </a:t>
            </a:r>
            <a:r>
              <a:rPr lang="en-US" altLang="zh-CN" sz="1800" dirty="0"/>
              <a:t>Mi using Di;</a:t>
            </a:r>
          </a:p>
          <a:p>
            <a:pPr lvl="1">
              <a:lnSpc>
                <a:spcPct val="115000"/>
              </a:lnSpc>
              <a:buNone/>
            </a:pPr>
            <a:r>
              <a:rPr lang="en-US" altLang="zh-CN" sz="1800" dirty="0"/>
              <a:t>5	</a:t>
            </a:r>
            <a:r>
              <a:rPr lang="en-US" altLang="zh-CN" sz="1800" dirty="0" smtClean="0"/>
              <a:t>      </a:t>
            </a:r>
            <a:r>
              <a:rPr lang="en-US" altLang="zh-CN" sz="1800" dirty="0"/>
              <a:t>evaluate classifier err(</a:t>
            </a:r>
            <a:r>
              <a:rPr lang="en-US" altLang="zh-CN" sz="1800" dirty="0" err="1"/>
              <a:t>Mi</a:t>
            </a:r>
            <a:r>
              <a:rPr lang="en-US" altLang="zh-CN" sz="1800" dirty="0" smtClean="0"/>
              <a:t>); (</a:t>
            </a:r>
            <a:r>
              <a:rPr lang="en-US" altLang="zh-CN" sz="1800" dirty="0"/>
              <a:t>if err(Mi)&gt;threshold, then go to 2)</a:t>
            </a:r>
          </a:p>
          <a:p>
            <a:pPr lvl="1">
              <a:lnSpc>
                <a:spcPct val="115000"/>
              </a:lnSpc>
              <a:buNone/>
            </a:pPr>
            <a:r>
              <a:rPr lang="en-US" altLang="zh-CN" sz="1800" dirty="0"/>
              <a:t>6	 </a:t>
            </a:r>
            <a:r>
              <a:rPr lang="en-US" altLang="zh-CN" sz="1800" dirty="0" smtClean="0"/>
              <a:t>     update </a:t>
            </a:r>
            <a:r>
              <a:rPr lang="en-US" altLang="zh-CN" sz="1800" dirty="0"/>
              <a:t>the weight of each sample;</a:t>
            </a:r>
          </a:p>
          <a:p>
            <a:pPr lvl="1">
              <a:lnSpc>
                <a:spcPct val="115000"/>
              </a:lnSpc>
              <a:buNone/>
            </a:pPr>
            <a:r>
              <a:rPr lang="en-US" altLang="zh-CN" sz="1800" dirty="0"/>
              <a:t>7  </a:t>
            </a:r>
            <a:r>
              <a:rPr lang="en-US" altLang="zh-CN" sz="1800" dirty="0" err="1"/>
              <a:t>endfor</a:t>
            </a:r>
            <a:endParaRPr lang="en-US" altLang="zh-CN" sz="1800" dirty="0"/>
          </a:p>
          <a:p>
            <a:pPr lvl="1">
              <a:lnSpc>
                <a:spcPct val="115000"/>
              </a:lnSpc>
              <a:buNone/>
            </a:pPr>
            <a:r>
              <a:rPr lang="en-US" altLang="zh-CN" sz="1800" dirty="0"/>
              <a:t>8	calculate the weight for each classifier Mi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416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Boosting Technique — Algorithm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construct Di</a:t>
            </a:r>
          </a:p>
          <a:p>
            <a:pPr lvl="1"/>
            <a:r>
              <a:rPr lang="en-US" altLang="zh-CN" sz="1800" b="1" dirty="0"/>
              <a:t>Sampling with the replacement strategy</a:t>
            </a:r>
          </a:p>
          <a:p>
            <a:r>
              <a:rPr lang="en-US" altLang="zh-CN" sz="2000" b="1" dirty="0"/>
              <a:t>Evaluate err(M</a:t>
            </a:r>
            <a:r>
              <a:rPr lang="en-US" altLang="zh-CN" sz="1200" b="1" dirty="0"/>
              <a:t>i</a:t>
            </a:r>
            <a:r>
              <a:rPr lang="en-US" altLang="zh-CN" sz="2000" b="1" dirty="0"/>
              <a:t>)</a:t>
            </a:r>
          </a:p>
          <a:p>
            <a:pPr lvl="1"/>
            <a:endParaRPr lang="en-US" altLang="zh-CN" sz="1800" b="1" dirty="0"/>
          </a:p>
          <a:p>
            <a:pPr lvl="1"/>
            <a:endParaRPr lang="en-US" altLang="zh-CN" sz="1800" b="1" dirty="0"/>
          </a:p>
          <a:p>
            <a:r>
              <a:rPr lang="en-US" altLang="zh-CN" sz="2000" b="1" dirty="0"/>
              <a:t>Update weights of sample for </a:t>
            </a:r>
            <a:r>
              <a:rPr lang="en-US" altLang="zh-CN" sz="2000" b="1" dirty="0" err="1"/>
              <a:t>x</a:t>
            </a:r>
            <a:r>
              <a:rPr lang="en-US" altLang="zh-CN" sz="2000" b="1" baseline="-25000" dirty="0" err="1"/>
              <a:t>j</a:t>
            </a:r>
            <a:r>
              <a:rPr lang="en-US" altLang="zh-CN" sz="2000" b="1" baseline="-25000" dirty="0"/>
              <a:t> </a:t>
            </a:r>
          </a:p>
          <a:p>
            <a:endParaRPr lang="en-US" altLang="zh-CN" sz="2000" b="1" baseline="-25000" dirty="0"/>
          </a:p>
          <a:p>
            <a:endParaRPr lang="en-US" altLang="zh-CN" sz="2000" b="1" baseline="-25000" dirty="0"/>
          </a:p>
          <a:p>
            <a:endParaRPr lang="en-US" altLang="zh-CN" sz="2000" b="1" baseline="-25000" dirty="0"/>
          </a:p>
          <a:p>
            <a:r>
              <a:rPr lang="en-US" altLang="zh-CN" sz="2000" b="1" dirty="0"/>
              <a:t>Calculate the weights of k classifiers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9588E69-1467-4AEE-94E5-655772F6EB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411270"/>
              </p:ext>
            </p:extLst>
          </p:nvPr>
        </p:nvGraphicFramePr>
        <p:xfrm>
          <a:off x="1350963" y="2601913"/>
          <a:ext cx="33528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公式" r:id="rId3" imgW="1459866" imgH="431613" progId="Equation.3">
                  <p:embed/>
                </p:oleObj>
              </mc:Choice>
              <mc:Fallback>
                <p:oleObj name="公式" r:id="rId3" imgW="1459866" imgH="431613" progId="Equation.3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8A10938F-D9C5-4B51-8C99-FD43E2B098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601913"/>
                        <a:ext cx="33528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849D274-8D02-433D-87B4-D2EF04261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84602"/>
              </p:ext>
            </p:extLst>
          </p:nvPr>
        </p:nvGraphicFramePr>
        <p:xfrm>
          <a:off x="5020614" y="2601913"/>
          <a:ext cx="59705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公式" r:id="rId5" imgW="3238200" imgH="533160" progId="Equation.3">
                  <p:embed/>
                </p:oleObj>
              </mc:Choice>
              <mc:Fallback>
                <p:oleObj name="公式" r:id="rId5" imgW="3238200" imgH="533160" progId="Equation.3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B8FE986E-171E-4533-818D-A6743B8CD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614" y="2601913"/>
                        <a:ext cx="59705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E284409A-62F9-4DC0-94A2-E0CF43F070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16880"/>
              </p:ext>
            </p:extLst>
          </p:nvPr>
        </p:nvGraphicFramePr>
        <p:xfrm>
          <a:off x="1422400" y="4200525"/>
          <a:ext cx="38687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公式" r:id="rId7" imgW="1663700" imgH="241300" progId="Equation.3">
                  <p:embed/>
                </p:oleObj>
              </mc:Choice>
              <mc:Fallback>
                <p:oleObj name="公式" r:id="rId7" imgW="1663700" imgH="241300" progId="Equation.3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id="{9C0408E0-2CCA-4D3F-A43D-A92BED6D62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200525"/>
                        <a:ext cx="38687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ED5B089-AA1E-402A-B85F-F8DCF894B1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881824"/>
              </p:ext>
            </p:extLst>
          </p:nvPr>
        </p:nvGraphicFramePr>
        <p:xfrm>
          <a:off x="1493838" y="5491163"/>
          <a:ext cx="22860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公式" r:id="rId9" imgW="1054100" imgH="431800" progId="Equation.3">
                  <p:embed/>
                </p:oleObj>
              </mc:Choice>
              <mc:Fallback>
                <p:oleObj name="公式" r:id="rId9" imgW="1054100" imgH="431800" progId="Equation.3">
                  <p:embed/>
                  <p:pic>
                    <p:nvPicPr>
                      <p:cNvPr id="13319" name="Object 7">
                        <a:extLst>
                          <a:ext uri="{FF2B5EF4-FFF2-40B4-BE49-F238E27FC236}">
                            <a16:creationId xmlns:a16="http://schemas.microsoft.com/office/drawing/2014/main" id="{5E0CDA6D-8807-407A-B11C-9CE58A610E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5491163"/>
                        <a:ext cx="228600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83336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78928</TotalTime>
  <Words>587</Words>
  <Application>Microsoft Office PowerPoint</Application>
  <PresentationFormat>宽屏</PresentationFormat>
  <Paragraphs>98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新細明體</vt:lpstr>
      <vt:lpstr>方正粗黑宋简体</vt:lpstr>
      <vt:lpstr>宋体</vt:lpstr>
      <vt:lpstr>Microsoft YaHei</vt:lpstr>
      <vt:lpstr>Arial</vt:lpstr>
      <vt:lpstr>Arial Narrow</vt:lpstr>
      <vt:lpstr>Calibri</vt:lpstr>
      <vt:lpstr>Tahoma</vt:lpstr>
      <vt:lpstr>Times New Roman</vt:lpstr>
      <vt:lpstr>Wingdings</vt:lpstr>
      <vt:lpstr>Wingdings 2</vt:lpstr>
      <vt:lpstr>Tsinghua</vt:lpstr>
      <vt:lpstr>公式</vt:lpstr>
      <vt:lpstr>Microsoft 公式 3.0</vt:lpstr>
      <vt:lpstr>Classification and Prediction ——Classification Accuracy——</vt:lpstr>
      <vt:lpstr>Classification and Prediction</vt:lpstr>
      <vt:lpstr>Classification Accuracy: Estimating Error Rates</vt:lpstr>
      <vt:lpstr>Classification Accuracy: Estimating Error Rates</vt:lpstr>
      <vt:lpstr>Bagging and Boosting</vt:lpstr>
      <vt:lpstr>Bagging</vt:lpstr>
      <vt:lpstr>Boosting Technique — Algorithm</vt:lpstr>
      <vt:lpstr>Boosting Technique — Algorithm</vt:lpstr>
      <vt:lpstr>Boosting Technique — Algorithm</vt:lpstr>
      <vt:lpstr>Summary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6143</cp:revision>
  <cp:lastPrinted>2019-04-19T01:46:34Z</cp:lastPrinted>
  <dcterms:created xsi:type="dcterms:W3CDTF">2013-09-16T02:46:25Z</dcterms:created>
  <dcterms:modified xsi:type="dcterms:W3CDTF">2021-04-26T02:41:00Z</dcterms:modified>
</cp:coreProperties>
</file>