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4"/>
  </p:notesMasterIdLst>
  <p:handoutMasterIdLst>
    <p:handoutMasterId r:id="rId35"/>
  </p:handoutMasterIdLst>
  <p:sldIdLst>
    <p:sldId id="920" r:id="rId2"/>
    <p:sldId id="975" r:id="rId3"/>
    <p:sldId id="976" r:id="rId4"/>
    <p:sldId id="1003" r:id="rId5"/>
    <p:sldId id="977" r:id="rId6"/>
    <p:sldId id="978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87" r:id="rId16"/>
    <p:sldId id="988" r:id="rId17"/>
    <p:sldId id="989" r:id="rId18"/>
    <p:sldId id="990" r:id="rId19"/>
    <p:sldId id="991" r:id="rId20"/>
    <p:sldId id="992" r:id="rId21"/>
    <p:sldId id="993" r:id="rId22"/>
    <p:sldId id="994" r:id="rId23"/>
    <p:sldId id="995" r:id="rId24"/>
    <p:sldId id="996" r:id="rId25"/>
    <p:sldId id="997" r:id="rId26"/>
    <p:sldId id="1004" r:id="rId27"/>
    <p:sldId id="998" r:id="rId28"/>
    <p:sldId id="999" r:id="rId29"/>
    <p:sldId id="1000" r:id="rId30"/>
    <p:sldId id="1001" r:id="rId31"/>
    <p:sldId id="1002" r:id="rId32"/>
    <p:sldId id="804" r:id="rId33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1003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993"/>
            <p14:sldId id="994"/>
            <p14:sldId id="995"/>
            <p14:sldId id="996"/>
            <p14:sldId id="997"/>
            <p14:sldId id="1004"/>
            <p14:sldId id="998"/>
            <p14:sldId id="999"/>
            <p14:sldId id="1000"/>
            <p14:sldId id="1001"/>
            <p14:sldId id="1002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6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Warehouse</a:t>
            </a:r>
            <a:br>
              <a:rPr lang="en-US" altLang="zh-CN" b="1" dirty="0"/>
            </a:br>
            <a:r>
              <a:rPr lang="en-US" altLang="zh-CN" sz="2000" dirty="0" smtClean="0"/>
              <a:t>——A </a:t>
            </a:r>
            <a:r>
              <a:rPr lang="en-US" altLang="zh-CN" sz="2000" dirty="0"/>
              <a:t>Multi-dimensional data </a:t>
            </a:r>
            <a:r>
              <a:rPr lang="en-US" altLang="zh-CN" sz="2000" dirty="0" smtClean="0"/>
              <a:t>model——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Cube: A Lattice of Cuboids</a:t>
            </a:r>
            <a:endParaRPr lang="zh-CN" altLang="en-US" sz="2000" b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804358A-EABB-4286-B68E-689ABAB14035}"/>
              </a:ext>
            </a:extLst>
          </p:cNvPr>
          <p:cNvGrpSpPr>
            <a:grpSpLocks/>
          </p:cNvGrpSpPr>
          <p:nvPr/>
        </p:nvGrpSpPr>
        <p:grpSpPr bwMode="auto">
          <a:xfrm>
            <a:off x="1617877" y="1592263"/>
            <a:ext cx="8261350" cy="4481512"/>
            <a:chOff x="384" y="1209"/>
            <a:chExt cx="5204" cy="2823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A679C8F2-BD37-4B58-BF6D-871A01E5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5141466-D385-458D-9A78-FA90983E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F4327BB3-8AAC-4DE0-B708-A3D60C560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D53548C-26F1-4AEE-AD1D-3C048697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8A99DE2D-B4E3-4432-AC0D-EA9BB3D1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B9FA8170-24E1-4004-B009-DB433CA1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DD1678BC-DD13-4D11-82C2-DFA60CEFA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09D2EFFE-8699-43F4-8343-830FEC73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4136C927-A32D-4485-89B9-1DD6DDC22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BE45C940-5D8F-4933-8168-FBABB034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72A0B72D-4AF5-4DCA-9677-CDD02888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D49F45AA-A1FE-4899-A488-206559CFA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AF27F37B-0DA5-4C6E-8AF6-52793850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5D57E50D-0A61-4A51-945A-5B52C9C7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EB895740-E1B8-41CF-93BD-F6C840FC4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FACA3FAB-8958-4885-A7CB-C89808BA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91C64EDF-59AE-4DF7-9E1A-B3D0EFED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all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88A6E14D-8D93-4A68-B5F2-475A30059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time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11880330-232C-4DFE-9C1E-DF7BB6C1F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item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935DB12-ABF8-4111-BFCC-E110DCF71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location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BA338FC3-E2D0-450F-8477-36DEA1066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supplier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DFE2DF4-7108-4CAF-A358-6C48F9175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51882A6-BC1C-428A-BD75-F6CA626FC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CAB48D00-F684-4211-A3A7-B3A4DD5C8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81D3B953-938D-4B71-8740-48A8204E7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C0C534F4-595A-4EA3-BF97-A76F1D988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CD8BF28C-7D8B-4021-B552-B4BB3A6F3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23D0598F-833B-4DF3-8F4C-E01B35C9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51FB549E-AFCE-4A3A-9DB3-31CE19B5F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4E9CD763-A9FC-41A0-AA9E-376646B8F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A9A95105-F2B5-437F-9C1B-97004592A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8B99941B-4D89-4C45-81B0-AC0C9C53B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AE61CFD9-60AB-4F92-A713-C9A836485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214CD4C0-080A-40B2-8E8A-764313355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573669B-4DA1-420A-B178-70C28B7E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C70B6F33-C61C-4888-8E7F-E70BEB97E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06F0A03B-B192-411A-9ED4-4726AB270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674D1F27-6196-4096-8BFB-F2F17E5F4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F7474978-E09A-4206-B382-50E223CDA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48FED6A-F728-4561-9C8A-855D4FF37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89F88856-7DFE-4091-8746-1A0E3DEA4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D98753D2-99F6-4040-859E-B1348658B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02200990-05C6-4512-9589-54078620D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312AF07A-AC6B-46A4-838E-AD7826B04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CDB90EC1-D47B-43C3-8993-0EC375C58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0F16C19A-983A-4AE9-8C3D-881FB36CE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520470F8-509C-4D86-9576-758A25D75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DE73E070-ADB1-4A65-859F-511B26FA2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106EDCFA-71D9-4187-BA27-035F8CA4D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6AFE824E-5CA2-438A-86D9-217A4D903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D73EE6C4-1B3A-40CC-8AE1-88224A2EC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459C3581-A49C-4A59-9FA0-C759C7B29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F0E51D65-EE4D-4A2F-A6CE-352C65BDD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58">
              <a:extLst>
                <a:ext uri="{FF2B5EF4-FFF2-40B4-BE49-F238E27FC236}">
                  <a16:creationId xmlns:a16="http://schemas.microsoft.com/office/drawing/2014/main" id="{2A13BC8F-8C7E-461D-AC6E-C12390A53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time,location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E64D6AD-5E08-42A3-8662-495CF9DEA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time,supplier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68D7222B-8414-4200-A071-5AFA0565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item,location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0E944CF-42AF-4C59-B684-2ACDB27AC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item,supplier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5F63EA8-8201-4DE2-927A-1855B4D0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location,supplier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63">
              <a:extLst>
                <a:ext uri="{FF2B5EF4-FFF2-40B4-BE49-F238E27FC236}">
                  <a16:creationId xmlns:a16="http://schemas.microsoft.com/office/drawing/2014/main" id="{EC5F5F72-9374-45ED-8A8F-7FAD70F17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time,item,supplier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64">
              <a:extLst>
                <a:ext uri="{FF2B5EF4-FFF2-40B4-BE49-F238E27FC236}">
                  <a16:creationId xmlns:a16="http://schemas.microsoft.com/office/drawing/2014/main" id="{2F79648A-AB4E-4C7D-A144-190ED1BA9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time,location,supplier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65">
              <a:extLst>
                <a:ext uri="{FF2B5EF4-FFF2-40B4-BE49-F238E27FC236}">
                  <a16:creationId xmlns:a16="http://schemas.microsoft.com/office/drawing/2014/main" id="{14563DC6-9039-4BDC-8365-786018EE1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item,location,supplier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66">
              <a:extLst>
                <a:ext uri="{FF2B5EF4-FFF2-40B4-BE49-F238E27FC236}">
                  <a16:creationId xmlns:a16="http://schemas.microsoft.com/office/drawing/2014/main" id="{801E4190-C239-4F9F-A2C2-149BDE44E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0-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D(apex) cuboid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67">
              <a:extLst>
                <a:ext uri="{FF2B5EF4-FFF2-40B4-BE49-F238E27FC236}">
                  <a16:creationId xmlns:a16="http://schemas.microsoft.com/office/drawing/2014/main" id="{13E88C92-BD45-42DF-9773-47E933D0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1-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 cuboids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68">
              <a:extLst>
                <a:ext uri="{FF2B5EF4-FFF2-40B4-BE49-F238E27FC236}">
                  <a16:creationId xmlns:a16="http://schemas.microsoft.com/office/drawing/2014/main" id="{0FB912C2-FB8A-46B1-8CAD-58BC75376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2-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 cuboids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69">
              <a:extLst>
                <a:ext uri="{FF2B5EF4-FFF2-40B4-BE49-F238E27FC236}">
                  <a16:creationId xmlns:a16="http://schemas.microsoft.com/office/drawing/2014/main" id="{DF60907E-4036-41AB-8BE3-562062965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3-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 cuboids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55726398-FAF6-49B2-BB51-191982FEE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705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4-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D(base) cuboid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6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Conceptual Modeling of Data Warehouses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Modeling data warehouses: dimensions &amp; measures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1800" b="1" u="sng" dirty="0">
                <a:solidFill>
                  <a:schemeClr val="hlink"/>
                </a:solidFill>
              </a:rPr>
              <a:t>Star schema</a:t>
            </a:r>
            <a:r>
              <a:rPr lang="en-US" altLang="zh-CN" sz="1800" b="1" dirty="0"/>
              <a:t>: A fact table in the middle connected to a set of dimension tables</a:t>
            </a:r>
            <a:r>
              <a:rPr lang="en-US" altLang="zh-CN" sz="1800" b="1" dirty="0">
                <a:solidFill>
                  <a:srgbClr val="006666"/>
                </a:solidFill>
              </a:rPr>
              <a:t>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1800" b="1" u="sng" dirty="0">
                <a:solidFill>
                  <a:schemeClr val="hlink"/>
                </a:solidFill>
              </a:rPr>
              <a:t>Snowflake schema</a:t>
            </a:r>
            <a:r>
              <a:rPr lang="en-US" altLang="zh-CN" sz="1800" b="1" dirty="0"/>
              <a:t>:  A refinement of star schema where some dimensional hierarchy is</a:t>
            </a:r>
            <a:r>
              <a:rPr lang="en-US" altLang="zh-CN" sz="1800" b="1" dirty="0">
                <a:solidFill>
                  <a:srgbClr val="006666"/>
                </a:solidFill>
              </a:rPr>
              <a:t> </a:t>
            </a:r>
            <a:r>
              <a:rPr lang="en-US" altLang="zh-CN" sz="1800" b="1" dirty="0">
                <a:solidFill>
                  <a:srgbClr val="0432FF"/>
                </a:solidFill>
              </a:rPr>
              <a:t>normalized</a:t>
            </a:r>
            <a:r>
              <a:rPr lang="en-US" altLang="zh-CN" sz="1800" b="1" dirty="0">
                <a:solidFill>
                  <a:srgbClr val="006666"/>
                </a:solidFill>
              </a:rPr>
              <a:t> </a:t>
            </a:r>
            <a:r>
              <a:rPr lang="en-US" altLang="zh-CN" sz="1800" b="1" dirty="0"/>
              <a:t>into a set of smaller dimension</a:t>
            </a:r>
            <a:r>
              <a:rPr lang="en-US" altLang="zh-CN" sz="1800" b="1" dirty="0">
                <a:solidFill>
                  <a:srgbClr val="006666"/>
                </a:solidFill>
              </a:rPr>
              <a:t> tables</a:t>
            </a:r>
            <a:r>
              <a:rPr lang="en-US" altLang="zh-CN" sz="1800" b="1" dirty="0"/>
              <a:t>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altLang="zh-CN" sz="1800" b="1" u="sng" dirty="0">
                <a:solidFill>
                  <a:schemeClr val="hlink"/>
                </a:solidFill>
              </a:rPr>
              <a:t>Fact constellations</a:t>
            </a:r>
            <a:r>
              <a:rPr lang="zh-CN" altLang="en-US" sz="1800" b="1" u="sng" dirty="0">
                <a:solidFill>
                  <a:schemeClr val="hlink"/>
                </a:solidFill>
              </a:rPr>
              <a:t>（事实星座）</a:t>
            </a:r>
            <a:r>
              <a:rPr lang="en-US" altLang="zh-CN" sz="1800" b="1" dirty="0"/>
              <a:t>:  Multiple fact tables share dimension tables, viewed as a collection of stars, therefore called </a:t>
            </a:r>
            <a:r>
              <a:rPr lang="en-US" altLang="zh-CN" sz="1800" b="1" dirty="0">
                <a:solidFill>
                  <a:srgbClr val="0432FF"/>
                </a:solidFill>
              </a:rPr>
              <a:t>galaxy schema </a:t>
            </a:r>
            <a:r>
              <a:rPr lang="en-US" altLang="zh-CN" sz="1800" b="1" dirty="0"/>
              <a:t>or fact constellation</a:t>
            </a:r>
          </a:p>
        </p:txBody>
      </p:sp>
    </p:spTree>
    <p:extLst>
      <p:ext uri="{BB962C8B-B14F-4D97-AF65-F5344CB8AC3E}">
        <p14:creationId xmlns:p14="http://schemas.microsoft.com/office/powerpoint/2010/main" val="98690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Example of Star Schema</a:t>
            </a:r>
            <a:endParaRPr lang="zh-CN" altLang="en-US" sz="2000" b="1" dirty="0"/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925E5597-5A72-43C4-9D10-C96498DC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1671280"/>
            <a:ext cx="2135188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3525" indent="-263525" defTabSz="193675"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193675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defTabSz="193675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defTabSz="193675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defTabSz="193675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0E8B4E5D-8AAC-4E1D-BEAA-AB096E0B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15718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7FF9ED45-6C51-40F4-8591-36505C21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1704618"/>
            <a:ext cx="1819275" cy="1749425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time_key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day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day_of_the_week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month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quarter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year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0A8507FB-E40B-44AD-A825-02D1DF08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1290280"/>
            <a:ext cx="644525" cy="4064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time</a:t>
            </a:r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F9C94DE6-4898-4B20-A15A-19B0A9B89FED}"/>
              </a:ext>
            </a:extLst>
          </p:cNvPr>
          <p:cNvGrpSpPr>
            <a:grpSpLocks/>
          </p:cNvGrpSpPr>
          <p:nvPr/>
        </p:nvGrpSpPr>
        <p:grpSpPr bwMode="auto">
          <a:xfrm>
            <a:off x="8277225" y="3809643"/>
            <a:ext cx="1831975" cy="1884362"/>
            <a:chOff x="4236" y="2102"/>
            <a:chExt cx="1154" cy="1187"/>
          </a:xfrm>
        </p:grpSpPr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65663CEE-02C1-442C-A5E4-236207BD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360"/>
              <a:ext cx="1154" cy="9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street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city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state_or_province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364C23E6-A18A-4CFB-9261-EA59F5A3F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102"/>
              <a:ext cx="63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44" name="Rectangle 15">
            <a:extLst>
              <a:ext uri="{FF2B5EF4-FFF2-40B4-BE49-F238E27FC236}">
                <a16:creationId xmlns:a16="http://schemas.microsoft.com/office/drawing/2014/main" id="{55587F4D-A8EC-4F9E-9BDD-41352B32D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27453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CECD3BCD-6433-49AB-ABCC-1BC9B39B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69204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7F1C8C31-673D-45CE-A22C-C0EC254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738080"/>
            <a:ext cx="2057400" cy="3968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        </a:t>
            </a:r>
            <a:r>
              <a:rPr lang="en-US" altLang="zh-CN" sz="2000" b="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C6E632E5-056A-466D-93FB-035DDCB2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187343"/>
            <a:ext cx="20161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item_key</a:t>
            </a:r>
            <a:endParaRPr lang="en-US" altLang="zh-CN" sz="2000" b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0C5A8DAF-23BE-4DB6-AE0C-42C02530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62231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47A676B7-4C85-47DB-A10C-26C13AFF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633430"/>
            <a:ext cx="20669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        </a:t>
            </a:r>
            <a:r>
              <a:rPr lang="en-US" altLang="zh-CN" sz="2000" b="0">
                <a:latin typeface="Times New Roman" panose="02020603050405020304" pitchFamily="18" charset="0"/>
              </a:rPr>
              <a:t>branch_key</a:t>
            </a:r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7A93684C-5B54-455A-A788-11EF4E4B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08586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5B34591B-D0DF-4F49-AD13-323354C2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109680"/>
            <a:ext cx="2065338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      </a:t>
            </a:r>
            <a:r>
              <a:rPr lang="en-US" altLang="zh-CN" sz="2000" b="0">
                <a:latin typeface="Times New Roman" panose="02020603050405020304" pitchFamily="18" charset="0"/>
              </a:rPr>
              <a:t>location_key</a:t>
            </a:r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D9F6F7BD-5D4D-4130-B7C2-0A9A001E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5100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id="{D728E65D-B990-45B3-9598-E0FB8D70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601805"/>
            <a:ext cx="1987550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         </a:t>
            </a:r>
            <a:r>
              <a:rPr lang="en-US" altLang="zh-CN" sz="2000" b="0">
                <a:latin typeface="Times New Roman" panose="02020603050405020304" pitchFamily="18" charset="0"/>
              </a:rPr>
              <a:t>units_sold</a:t>
            </a:r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09B405A6-0C5A-4636-89CA-959BC0CC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501614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5F9E9B4E-10B4-46E5-B3B9-153C544C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5046305"/>
            <a:ext cx="1993900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      </a:t>
            </a:r>
            <a:r>
              <a:rPr lang="en-US" altLang="zh-CN" sz="2000" b="0">
                <a:latin typeface="Times New Roman" panose="02020603050405020304" pitchFamily="18" charset="0"/>
              </a:rPr>
              <a:t>dollars_sold</a:t>
            </a: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19CB3007-19CC-4EDB-87A6-9EB76827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548128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99AB0B1A-36A1-4487-913A-FA6697C2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5492393"/>
            <a:ext cx="1995487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          </a:t>
            </a:r>
            <a:r>
              <a:rPr lang="en-US" altLang="zh-CN" sz="2000" b="0">
                <a:latin typeface="Times New Roman" panose="02020603050405020304" pitchFamily="18" charset="0"/>
              </a:rPr>
              <a:t>avg_sales</a:t>
            </a: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85372430-171B-48EB-A25D-748B05A7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90038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0CE7BD4-C6BE-493E-B8A5-5A7B170CA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000" y="477643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31">
            <a:extLst>
              <a:ext uri="{FF2B5EF4-FFF2-40B4-BE49-F238E27FC236}">
                <a16:creationId xmlns:a16="http://schemas.microsoft.com/office/drawing/2014/main" id="{68C85F5A-163D-46EB-BF3A-213A16874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531935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id="{232613EB-3A76-4FD9-B056-2F9DD7D56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568765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33">
            <a:extLst>
              <a:ext uri="{FF2B5EF4-FFF2-40B4-BE49-F238E27FC236}">
                <a16:creationId xmlns:a16="http://schemas.microsoft.com/office/drawing/2014/main" id="{E9BD977F-F79D-4EC1-866A-3AEEA5EE3B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2088" y="394458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34">
            <a:extLst>
              <a:ext uri="{FF2B5EF4-FFF2-40B4-BE49-F238E27FC236}">
                <a16:creationId xmlns:a16="http://schemas.microsoft.com/office/drawing/2014/main" id="{39B2058D-3B33-4FE4-8CBF-ACCBF8DFDF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6825" y="250948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35">
            <a:extLst>
              <a:ext uri="{FF2B5EF4-FFF2-40B4-BE49-F238E27FC236}">
                <a16:creationId xmlns:a16="http://schemas.microsoft.com/office/drawing/2014/main" id="{6A995099-BE37-4EF6-9413-74304B228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288" y="435098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36">
            <a:extLst>
              <a:ext uri="{FF2B5EF4-FFF2-40B4-BE49-F238E27FC236}">
                <a16:creationId xmlns:a16="http://schemas.microsoft.com/office/drawing/2014/main" id="{1A08CCB0-622D-47FA-ADA3-B4C2DF570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3288" y="270474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38">
            <a:extLst>
              <a:ext uri="{FF2B5EF4-FFF2-40B4-BE49-F238E27FC236}">
                <a16:creationId xmlns:a16="http://schemas.microsoft.com/office/drawing/2014/main" id="{FB380E2F-3F71-49A1-BFD0-23F8BD59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2044343"/>
            <a:ext cx="1438275" cy="14763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item_key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item_name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brand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type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supplier_type</a:t>
            </a:r>
          </a:p>
        </p:txBody>
      </p:sp>
      <p:sp>
        <p:nvSpPr>
          <p:cNvPr id="67" name="Text Box 39">
            <a:extLst>
              <a:ext uri="{FF2B5EF4-FFF2-40B4-BE49-F238E27FC236}">
                <a16:creationId xmlns:a16="http://schemas.microsoft.com/office/drawing/2014/main" id="{0E57228A-312B-4253-BE5A-17078ED1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1595080"/>
            <a:ext cx="735012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item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9F5493BD-656D-4E6E-AF5D-EE84BBEE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4349393"/>
            <a:ext cx="1425575" cy="9255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branch_key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branch_name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branch_type</a:t>
            </a:r>
          </a:p>
        </p:txBody>
      </p:sp>
      <p:sp>
        <p:nvSpPr>
          <p:cNvPr id="69" name="Text Box 42">
            <a:extLst>
              <a:ext uri="{FF2B5EF4-FFF2-40B4-BE49-F238E27FC236}">
                <a16:creationId xmlns:a16="http://schemas.microsoft.com/office/drawing/2014/main" id="{072626BA-7ACB-4E10-9427-2A2F5B87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881080"/>
            <a:ext cx="1023938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86581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Example of Snowflake Schema</a:t>
            </a:r>
            <a:endParaRPr lang="zh-CN" altLang="en-US" sz="2000" b="1" dirty="0"/>
          </a:p>
        </p:txBody>
      </p:sp>
      <p:grpSp>
        <p:nvGrpSpPr>
          <p:cNvPr id="6" name="Group 80">
            <a:extLst>
              <a:ext uri="{FF2B5EF4-FFF2-40B4-BE49-F238E27FC236}">
                <a16:creationId xmlns:a16="http://schemas.microsoft.com/office/drawing/2014/main" id="{A008B130-EDEA-4682-86C0-FF122AF8173B}"/>
              </a:ext>
            </a:extLst>
          </p:cNvPr>
          <p:cNvGrpSpPr>
            <a:grpSpLocks/>
          </p:cNvGrpSpPr>
          <p:nvPr/>
        </p:nvGrpSpPr>
        <p:grpSpPr bwMode="auto">
          <a:xfrm>
            <a:off x="1686933" y="1290280"/>
            <a:ext cx="8123237" cy="5076825"/>
            <a:chOff x="285" y="592"/>
            <a:chExt cx="5117" cy="3198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2D14F857-FE15-4065-858E-7A2D91A4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732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358B1D0E-8EDD-4B83-88D3-73E5F924D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592"/>
              <a:ext cx="1146" cy="1363"/>
              <a:chOff x="277" y="1164"/>
              <a:chExt cx="1133" cy="1341"/>
            </a:xfrm>
          </p:grpSpPr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DFF6626B-7866-46AC-8995-2112168D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133" cy="1084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time_key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day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day_of_the_week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month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quarter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00A90E5C-6712-4BA0-8594-2E8873FB7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401" cy="252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6482327C-BE34-466A-969F-E675E26D5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432"/>
              <a:ext cx="866" cy="5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street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city_key</a:t>
              </a:r>
            </a:p>
          </p:txBody>
        </p:sp>
        <p:sp>
          <p:nvSpPr>
            <p:cNvPr id="10" name="Rectangle 43">
              <a:extLst>
                <a:ext uri="{FF2B5EF4-FFF2-40B4-BE49-F238E27FC236}">
                  <a16:creationId xmlns:a16="http://schemas.microsoft.com/office/drawing/2014/main" id="{76A514BC-6389-4868-9FD6-2BD86BB9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176"/>
              <a:ext cx="63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location</a:t>
              </a:r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FF4482B8-FF28-438A-8C77-A7F302AB7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1132"/>
              <a:ext cx="1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Sales Fact Table</a:t>
              </a:r>
            </a:p>
          </p:txBody>
        </p:sp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D055E858-8CDC-48C4-9E88-32A16D1B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439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 46">
              <a:extLst>
                <a:ext uri="{FF2B5EF4-FFF2-40B4-BE49-F238E27FC236}">
                  <a16:creationId xmlns:a16="http://schemas.microsoft.com/office/drawing/2014/main" id="{2582A940-E523-4153-93AF-33406FE5B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468"/>
              <a:ext cx="1296" cy="25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time_key</a:t>
              </a:r>
            </a:p>
          </p:txBody>
        </p:sp>
        <p:sp>
          <p:nvSpPr>
            <p:cNvPr id="14" name="Rectangle 47">
              <a:extLst>
                <a:ext uri="{FF2B5EF4-FFF2-40B4-BE49-F238E27FC236}">
                  <a16:creationId xmlns:a16="http://schemas.microsoft.com/office/drawing/2014/main" id="{0B95811B-9B62-4EC0-85E3-B2DBA67E3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751"/>
              <a:ext cx="1270" cy="25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item_key</a:t>
              </a:r>
            </a:p>
          </p:txBody>
        </p:sp>
        <p:sp>
          <p:nvSpPr>
            <p:cNvPr id="15" name="Rectangle 48">
              <a:extLst>
                <a:ext uri="{FF2B5EF4-FFF2-40B4-BE49-F238E27FC236}">
                  <a16:creationId xmlns:a16="http://schemas.microsoft.com/office/drawing/2014/main" id="{64C7933B-0FCD-4C9F-AD98-A0DCD7BB6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025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" name="Rectangle 49">
              <a:extLst>
                <a:ext uri="{FF2B5EF4-FFF2-40B4-BE49-F238E27FC236}">
                  <a16:creationId xmlns:a16="http://schemas.microsoft.com/office/drawing/2014/main" id="{FA00E575-3870-4623-8DEE-E99F6EDE4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069"/>
              <a:ext cx="1302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branch_key</a:t>
              </a:r>
            </a:p>
          </p:txBody>
        </p:sp>
        <p:sp>
          <p:nvSpPr>
            <p:cNvPr id="17" name="Rectangle 50">
              <a:extLst>
                <a:ext uri="{FF2B5EF4-FFF2-40B4-BE49-F238E27FC236}">
                  <a16:creationId xmlns:a16="http://schemas.microsoft.com/office/drawing/2014/main" id="{A95044C2-C793-4252-91CD-4B34E94B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317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" name="Rectangle 51">
              <a:extLst>
                <a:ext uri="{FF2B5EF4-FFF2-40B4-BE49-F238E27FC236}">
                  <a16:creationId xmlns:a16="http://schemas.microsoft.com/office/drawing/2014/main" id="{F12B8E87-ADCA-41E7-ACB5-44946371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341"/>
              <a:ext cx="1301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location_key</a:t>
              </a:r>
            </a:p>
          </p:txBody>
        </p:sp>
        <p:sp>
          <p:nvSpPr>
            <p:cNvPr id="19" name="Rectangle 52">
              <a:extLst>
                <a:ext uri="{FF2B5EF4-FFF2-40B4-BE49-F238E27FC236}">
                  <a16:creationId xmlns:a16="http://schemas.microsoft.com/office/drawing/2014/main" id="{6A0A7591-8F3D-4EAB-B160-A469E5E6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610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0" name="Rectangle 53">
              <a:extLst>
                <a:ext uri="{FF2B5EF4-FFF2-40B4-BE49-F238E27FC236}">
                  <a16:creationId xmlns:a16="http://schemas.microsoft.com/office/drawing/2014/main" id="{5A476F38-7F8B-436D-998A-E7D91638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2642"/>
              <a:ext cx="1252" cy="25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units_sold</a:t>
              </a:r>
            </a:p>
          </p:txBody>
        </p:sp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1BFFEE8C-D59F-4E09-9B83-A6213F0B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903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2" name="Rectangle 55">
              <a:extLst>
                <a:ext uri="{FF2B5EF4-FFF2-40B4-BE49-F238E27FC236}">
                  <a16:creationId xmlns:a16="http://schemas.microsoft.com/office/drawing/2014/main" id="{A7EE98D7-FE38-4C56-A41C-39BCDD01F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2922"/>
              <a:ext cx="1256" cy="25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dollars_sold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14411DA0-DE6C-4ECB-AB78-CFF01DCB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196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4" name="Rectangle 57">
              <a:extLst>
                <a:ext uri="{FF2B5EF4-FFF2-40B4-BE49-F238E27FC236}">
                  <a16:creationId xmlns:a16="http://schemas.microsoft.com/office/drawing/2014/main" id="{7273C205-E8CC-44DC-A56E-2B1BBD00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3203"/>
              <a:ext cx="1257" cy="25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2000" b="0">
                  <a:latin typeface="Times New Roman" panose="02020603050405020304" pitchFamily="18" charset="0"/>
                </a:rPr>
                <a:t>avg_sales</a:t>
              </a:r>
            </a:p>
          </p:txBody>
        </p:sp>
        <p:sp>
          <p:nvSpPr>
            <p:cNvPr id="25" name="Rectangle 58">
              <a:extLst>
                <a:ext uri="{FF2B5EF4-FFF2-40B4-BE49-F238E27FC236}">
                  <a16:creationId xmlns:a16="http://schemas.microsoft.com/office/drawing/2014/main" id="{447913ED-158A-4D4A-9A00-15F62067C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3472"/>
              <a:ext cx="768" cy="25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Measures</a:t>
              </a:r>
            </a:p>
          </p:txBody>
        </p:sp>
        <p:sp>
          <p:nvSpPr>
            <p:cNvPr id="26" name="Line 59">
              <a:extLst>
                <a:ext uri="{FF2B5EF4-FFF2-40B4-BE49-F238E27FC236}">
                  <a16:creationId xmlns:a16="http://schemas.microsoft.com/office/drawing/2014/main" id="{B328E859-45B0-48F6-94CA-EED1C0FDC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" y="2752"/>
              <a:ext cx="485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0">
              <a:extLst>
                <a:ext uri="{FF2B5EF4-FFF2-40B4-BE49-F238E27FC236}">
                  <a16:creationId xmlns:a16="http://schemas.microsoft.com/office/drawing/2014/main" id="{BB93D601-5666-4937-AE03-5DB348DD7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2" y="3094"/>
              <a:ext cx="497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61">
              <a:extLst>
                <a:ext uri="{FF2B5EF4-FFF2-40B4-BE49-F238E27FC236}">
                  <a16:creationId xmlns:a16="http://schemas.microsoft.com/office/drawing/2014/main" id="{19E42317-5DAC-4A6E-ADA2-4571938BC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2" y="3326"/>
              <a:ext cx="57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62">
              <a:extLst>
                <a:ext uri="{FF2B5EF4-FFF2-40B4-BE49-F238E27FC236}">
                  <a16:creationId xmlns:a16="http://schemas.microsoft.com/office/drawing/2014/main" id="{32822211-0ADC-45ED-B548-29A680481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4" y="2224"/>
              <a:ext cx="554" cy="31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783C6AA0-7B16-4722-9913-C205C18F0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4" y="1409"/>
              <a:ext cx="226" cy="1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07689B69-F63A-4669-A3FE-C945FC42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478"/>
              <a:ext cx="279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65">
              <a:extLst>
                <a:ext uri="{FF2B5EF4-FFF2-40B4-BE49-F238E27FC236}">
                  <a16:creationId xmlns:a16="http://schemas.microsoft.com/office/drawing/2014/main" id="{7F4929D7-F11F-4C7A-8D7D-65ECA86BF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216"/>
              <a:ext cx="370" cy="62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931EB87F-36AA-4CAB-92F7-8DE7D4D5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019"/>
              <a:ext cx="866" cy="92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 dirty="0" err="1">
                  <a:latin typeface="Times New Roman" panose="02020603050405020304" pitchFamily="18" charset="0"/>
                </a:rPr>
                <a:t>item_key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 dirty="0" err="1">
                  <a:latin typeface="Times New Roman" panose="02020603050405020304" pitchFamily="18" charset="0"/>
                </a:rPr>
                <a:t>item_name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brand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type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 dirty="0" err="1">
                  <a:latin typeface="Times New Roman" panose="02020603050405020304" pitchFamily="18" charset="0"/>
                </a:rPr>
                <a:t>supplier_key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68">
              <a:extLst>
                <a:ext uri="{FF2B5EF4-FFF2-40B4-BE49-F238E27FC236}">
                  <a16:creationId xmlns:a16="http://schemas.microsoft.com/office/drawing/2014/main" id="{440E9D1A-5149-43CA-9205-B73E7FC3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736"/>
              <a:ext cx="46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item</a:t>
              </a:r>
            </a:p>
          </p:txBody>
        </p:sp>
        <p:sp>
          <p:nvSpPr>
            <p:cNvPr id="35" name="Rectangle 70">
              <a:extLst>
                <a:ext uri="{FF2B5EF4-FFF2-40B4-BE49-F238E27FC236}">
                  <a16:creationId xmlns:a16="http://schemas.microsoft.com/office/drawing/2014/main" id="{2B3E7DC8-DEB9-4703-8137-0746E0EF1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" y="2475"/>
              <a:ext cx="898" cy="58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36" name="Text Box 71">
              <a:extLst>
                <a:ext uri="{FF2B5EF4-FFF2-40B4-BE49-F238E27FC236}">
                  <a16:creationId xmlns:a16="http://schemas.microsoft.com/office/drawing/2014/main" id="{F9B5BE85-A878-441B-A9B2-81D4EB55E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" y="2180"/>
              <a:ext cx="645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branch</a:t>
              </a:r>
            </a:p>
          </p:txBody>
        </p:sp>
        <p:sp>
          <p:nvSpPr>
            <p:cNvPr id="37" name="Rectangle 73">
              <a:extLst>
                <a:ext uri="{FF2B5EF4-FFF2-40B4-BE49-F238E27FC236}">
                  <a16:creationId xmlns:a16="http://schemas.microsoft.com/office/drawing/2014/main" id="{2BEA6269-76AC-4132-AFD1-7E05FC415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243"/>
              <a:ext cx="906" cy="41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supplier_key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38" name="Text Box 74">
              <a:extLst>
                <a:ext uri="{FF2B5EF4-FFF2-40B4-BE49-F238E27FC236}">
                  <a16:creationId xmlns:a16="http://schemas.microsoft.com/office/drawing/2014/main" id="{C88ADB82-07F4-47CF-AD7D-FCC6CB740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" y="946"/>
              <a:ext cx="740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supplier</a:t>
              </a:r>
            </a:p>
          </p:txBody>
        </p:sp>
        <p:sp>
          <p:nvSpPr>
            <p:cNvPr id="39" name="Line 75">
              <a:extLst>
                <a:ext uri="{FF2B5EF4-FFF2-40B4-BE49-F238E27FC236}">
                  <a16:creationId xmlns:a16="http://schemas.microsoft.com/office/drawing/2014/main" id="{088EA95C-CB59-4DBC-81AF-6A7952C8E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456"/>
              <a:ext cx="204" cy="2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77">
              <a:extLst>
                <a:ext uri="{FF2B5EF4-FFF2-40B4-BE49-F238E27FC236}">
                  <a16:creationId xmlns:a16="http://schemas.microsoft.com/office/drawing/2014/main" id="{8BC476CD-E484-41B9-A117-E9D5A803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110"/>
              <a:ext cx="1042" cy="6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city_key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city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state_or_province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41" name="Rectangle 78">
              <a:extLst>
                <a:ext uri="{FF2B5EF4-FFF2-40B4-BE49-F238E27FC236}">
                  <a16:creationId xmlns:a16="http://schemas.microsoft.com/office/drawing/2014/main" id="{F14BADCF-1157-4344-B42F-EBABA61F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848"/>
              <a:ext cx="3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42" name="Line 79">
              <a:extLst>
                <a:ext uri="{FF2B5EF4-FFF2-40B4-BE49-F238E27FC236}">
                  <a16:creationId xmlns:a16="http://schemas.microsoft.com/office/drawing/2014/main" id="{FB6206B5-A0EC-4A6C-85AF-75E3F55D6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3031"/>
              <a:ext cx="272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95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Example of Fact Constellations Schema</a:t>
            </a:r>
            <a:endParaRPr lang="zh-CN" altLang="en-US" sz="2000" b="1" dirty="0"/>
          </a:p>
        </p:txBody>
      </p:sp>
      <p:grpSp>
        <p:nvGrpSpPr>
          <p:cNvPr id="6" name="Group 67">
            <a:extLst>
              <a:ext uri="{FF2B5EF4-FFF2-40B4-BE49-F238E27FC236}">
                <a16:creationId xmlns:a16="http://schemas.microsoft.com/office/drawing/2014/main" id="{5115636D-E456-4C60-B7B1-38E29A1F73FF}"/>
              </a:ext>
            </a:extLst>
          </p:cNvPr>
          <p:cNvGrpSpPr>
            <a:grpSpLocks/>
          </p:cNvGrpSpPr>
          <p:nvPr/>
        </p:nvGrpSpPr>
        <p:grpSpPr bwMode="auto">
          <a:xfrm>
            <a:off x="1667883" y="1290280"/>
            <a:ext cx="8161337" cy="5418138"/>
            <a:chOff x="279" y="542"/>
            <a:chExt cx="5141" cy="3413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052F964F-B3A8-4793-A495-9FE1D6BF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694"/>
              <a:ext cx="1013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75216D3-6B4A-49AF-8BD7-55B26C0C7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542"/>
              <a:ext cx="1033" cy="1249"/>
              <a:chOff x="277" y="1164"/>
              <a:chExt cx="1021" cy="1229"/>
            </a:xfrm>
          </p:grpSpPr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327C7476-A994-41B2-B860-FF442BC47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021" cy="972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time_key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day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day_of_the_week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month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quarter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AB214FDA-A130-4107-BE89-058E6986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374" cy="233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059280-4835-41CB-8EDD-F4C86C574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2" y="2318"/>
              <a:ext cx="1042" cy="1092"/>
              <a:chOff x="684" y="2196"/>
              <a:chExt cx="1030" cy="1075"/>
            </a:xfrm>
          </p:grpSpPr>
          <p:sp>
            <p:nvSpPr>
              <p:cNvPr id="66" name="Rectangle 9">
                <a:extLst>
                  <a:ext uri="{FF2B5EF4-FFF2-40B4-BE49-F238E27FC236}">
                    <a16:creationId xmlns:a16="http://schemas.microsoft.com/office/drawing/2014/main" id="{A115346C-2423-4B6A-9DFB-2EB6BC9D7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030" cy="82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location_key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street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city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province_or_state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country</a:t>
                </a:r>
              </a:p>
            </p:txBody>
          </p:sp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876AA459-DADE-4AB6-B6DE-85DAAAB3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80" cy="2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location</a:t>
                </a:r>
              </a:p>
            </p:txBody>
          </p:sp>
        </p:grp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6577F2D-1506-4E73-8935-44A91270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1118"/>
              <a:ext cx="1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Sales Fact Table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DBBD8D5-18D3-49E4-8682-FA70E094B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406"/>
              <a:ext cx="1008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E969A07-51A1-445F-921F-5A8CC785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454"/>
              <a:ext cx="1009" cy="231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time_key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2ADA8B1C-BE99-492B-8A7F-262C977E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742"/>
              <a:ext cx="1008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item_key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5EDD875A-4D57-469B-BF0B-8430F9DEB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982"/>
              <a:ext cx="1008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8C012CBB-6E87-4093-8111-6BA268CD4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982"/>
              <a:ext cx="1008" cy="23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branch_key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551FD56-D768-4A8B-B08A-3DCA1EBD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270"/>
              <a:ext cx="1008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EA435903-7ADA-4C47-ABC7-9B598431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2282"/>
              <a:ext cx="100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location_key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3F8C3343-8C65-4CDE-8591-236116C35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558"/>
              <a:ext cx="1030" cy="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4E893B85-DD75-44BC-B473-A1C767D2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592"/>
              <a:ext cx="996" cy="23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units_sold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723E6A16-19F5-4480-B9C8-67610695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846"/>
              <a:ext cx="1030" cy="2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4E111663-797D-49A3-BB22-EF2F10953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872"/>
              <a:ext cx="1000" cy="23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dollars_sold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6C955B01-80F8-4F35-A284-2E852EEC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3134"/>
              <a:ext cx="103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4CCDA24-BBF6-4EEF-B24F-44BE24CA4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3153"/>
              <a:ext cx="1000" cy="23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avg_sales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8C42E211-454E-446D-BDE1-C2533C92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374"/>
              <a:ext cx="768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Measures</a:t>
              </a: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3505DFE-10D8-4B94-9FF1-0E8070E5B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9" y="2702"/>
              <a:ext cx="485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940DB322-AFD6-402F-B726-BB91F70D8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" y="3044"/>
              <a:ext cx="497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4CF06DD8-A0B1-430D-B512-40150FCB3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" y="3276"/>
              <a:ext cx="57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97D950DC-9C80-4531-8C40-EA10875B7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2" y="2178"/>
              <a:ext cx="410" cy="3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DB0ECEA3-10A5-4FED-9401-43A1A1D06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9" y="1434"/>
              <a:ext cx="173" cy="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455D671-B0DC-4539-A1BD-3B067E4C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462"/>
              <a:ext cx="336" cy="2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7BEDE07-D511-4293-AB26-144C3D1D5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8" y="1502"/>
              <a:ext cx="480" cy="3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33">
              <a:extLst>
                <a:ext uri="{FF2B5EF4-FFF2-40B4-BE49-F238E27FC236}">
                  <a16:creationId xmlns:a16="http://schemas.microsoft.com/office/drawing/2014/main" id="{3B143E91-91CB-4F9E-9C97-642AC000D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734"/>
              <a:ext cx="821" cy="1099"/>
              <a:chOff x="3796" y="1002"/>
              <a:chExt cx="812" cy="1081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0062CA3C-19D2-4522-928E-392D9E8A9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812" cy="82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item_key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item_name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brand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type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supplier_type</a:t>
                </a:r>
              </a:p>
            </p:txBody>
          </p:sp>
          <p:sp>
            <p:nvSpPr>
              <p:cNvPr id="65" name="Text Box 35">
                <a:extLst>
                  <a:ext uri="{FF2B5EF4-FFF2-40B4-BE49-F238E27FC236}">
                    <a16:creationId xmlns:a16="http://schemas.microsoft.com/office/drawing/2014/main" id="{2D42D8FB-6223-4128-B19A-EEF022540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3" y="1002"/>
                <a:ext cx="401" cy="25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item</a:t>
                </a: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54097260-1373-454D-A798-74CAE9F68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" y="2051"/>
              <a:ext cx="813" cy="775"/>
              <a:chOff x="3896" y="2472"/>
              <a:chExt cx="803" cy="762"/>
            </a:xfrm>
          </p:grpSpPr>
          <p:sp>
            <p:nvSpPr>
              <p:cNvPr id="62" name="Rectangle 37">
                <a:extLst>
                  <a:ext uri="{FF2B5EF4-FFF2-40B4-BE49-F238E27FC236}">
                    <a16:creationId xmlns:a16="http://schemas.microsoft.com/office/drawing/2014/main" id="{1DA1DBBA-169F-4D0A-A7CD-D1A715650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803" cy="51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branch_key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branch_name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 b="0">
                    <a:latin typeface="Times New Roman" panose="02020603050405020304" pitchFamily="18" charset="0"/>
                  </a:rPr>
                  <a:t>branch_type</a:t>
                </a:r>
              </a:p>
            </p:txBody>
          </p:sp>
          <p:sp>
            <p:nvSpPr>
              <p:cNvPr id="63" name="Text Box 38">
                <a:extLst>
                  <a:ext uri="{FF2B5EF4-FFF2-40B4-BE49-F238E27FC236}">
                    <a16:creationId xmlns:a16="http://schemas.microsoft.com/office/drawing/2014/main" id="{70FCF7C1-9F3D-412C-AA95-41F65E69D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7" y="2472"/>
                <a:ext cx="507" cy="2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branch</a:t>
                </a:r>
              </a:p>
            </p:txBody>
          </p:sp>
        </p:grpSp>
        <p:sp>
          <p:nvSpPr>
            <p:cNvPr id="34" name="Rectangle 39">
              <a:extLst>
                <a:ext uri="{FF2B5EF4-FFF2-40B4-BE49-F238E27FC236}">
                  <a16:creationId xmlns:a16="http://schemas.microsoft.com/office/drawing/2014/main" id="{8B264E3E-4BE4-43B1-984C-687CBDAA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346"/>
              <a:ext cx="1013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74E01885-06FA-4647-AD4A-D4A25A05C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770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Shipping Fact Table</a:t>
              </a:r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9A5EEE32-4ADF-4A57-B288-358F2B294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58"/>
              <a:ext cx="1008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F5262707-6B4A-433C-A746-F70990CC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106"/>
              <a:ext cx="1009" cy="231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time_key</a:t>
              </a:r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3B40BE73-B639-44A7-A8E1-27F5A040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394"/>
              <a:ext cx="1008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item_key</a:t>
              </a:r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5D7BCC0F-6BE4-4A63-A440-3CFF00B1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634"/>
              <a:ext cx="1008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61C6795A-A318-4C6B-9D27-BFA6DFB99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616"/>
              <a:ext cx="1008" cy="23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shipper_key</a:t>
              </a:r>
            </a:p>
          </p:txBody>
        </p:sp>
        <p:sp>
          <p:nvSpPr>
            <p:cNvPr id="41" name="Rectangle 46">
              <a:extLst>
                <a:ext uri="{FF2B5EF4-FFF2-40B4-BE49-F238E27FC236}">
                  <a16:creationId xmlns:a16="http://schemas.microsoft.com/office/drawing/2014/main" id="{64D3A6B6-7FCC-42A0-8C3B-F07CF2B1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922"/>
              <a:ext cx="1008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5EEEABA2-5CFC-4219-97CE-ED2799383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934"/>
              <a:ext cx="100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from_location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042BC8C0-967D-4FFF-9B58-548ACDAE2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210"/>
              <a:ext cx="1030" cy="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089DFF46-BCDF-4A78-9808-169AF65D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258"/>
              <a:ext cx="98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to_location</a:t>
              </a:r>
            </a:p>
          </p:txBody>
        </p:sp>
        <p:sp>
          <p:nvSpPr>
            <p:cNvPr id="45" name="Rectangle 50">
              <a:extLst>
                <a:ext uri="{FF2B5EF4-FFF2-40B4-BE49-F238E27FC236}">
                  <a16:creationId xmlns:a16="http://schemas.microsoft.com/office/drawing/2014/main" id="{E926BECD-21C2-4C8F-8734-C1B39B1B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498"/>
              <a:ext cx="1030" cy="2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6" name="Rectangle 51">
              <a:extLst>
                <a:ext uri="{FF2B5EF4-FFF2-40B4-BE49-F238E27FC236}">
                  <a16:creationId xmlns:a16="http://schemas.microsoft.com/office/drawing/2014/main" id="{76816425-65F4-4FD2-93F7-28074615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524"/>
              <a:ext cx="992" cy="23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dollars_cost</a:t>
              </a:r>
            </a:p>
          </p:txBody>
        </p:sp>
        <p:sp>
          <p:nvSpPr>
            <p:cNvPr id="47" name="Rectangle 52">
              <a:extLst>
                <a:ext uri="{FF2B5EF4-FFF2-40B4-BE49-F238E27FC236}">
                  <a16:creationId xmlns:a16="http://schemas.microsoft.com/office/drawing/2014/main" id="{1CF368FC-5AED-48B3-B28C-7D37CC2D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786"/>
              <a:ext cx="103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8" name="Rectangle 53">
              <a:extLst>
                <a:ext uri="{FF2B5EF4-FFF2-40B4-BE49-F238E27FC236}">
                  <a16:creationId xmlns:a16="http://schemas.microsoft.com/office/drawing/2014/main" id="{7159FE01-616C-4EB4-A01C-E13C233F3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2805"/>
              <a:ext cx="1024" cy="23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b="0">
                  <a:latin typeface="Times New Roman" panose="02020603050405020304" pitchFamily="18" charset="0"/>
                </a:rPr>
                <a:t>   </a:t>
              </a:r>
              <a:r>
                <a:rPr lang="en-US" altLang="zh-CN" sz="1800" b="0">
                  <a:latin typeface="Times New Roman" panose="02020603050405020304" pitchFamily="18" charset="0"/>
                </a:rPr>
                <a:t>units_shipped</a:t>
              </a: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8A5CC262-EE1B-49A6-9CE6-07AF1D039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663"/>
              <a:ext cx="249" cy="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F1F845FF-D6E9-449D-839E-B739D2B07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681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8B256A26-3938-4371-9AFC-7218EC5DF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709"/>
              <a:ext cx="20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45F20BAD-D4FF-48DD-9C2E-3A491347E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1214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2292D231-A8A6-4C1A-9FDF-27677F3C5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2" y="2078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9">
              <a:extLst>
                <a:ext uri="{FF2B5EF4-FFF2-40B4-BE49-F238E27FC236}">
                  <a16:creationId xmlns:a16="http://schemas.microsoft.com/office/drawing/2014/main" id="{86C5AAFA-4DEB-4315-8742-6DC6C82A7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2414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60">
              <a:extLst>
                <a:ext uri="{FF2B5EF4-FFF2-40B4-BE49-F238E27FC236}">
                  <a16:creationId xmlns:a16="http://schemas.microsoft.com/office/drawing/2014/main" id="{BFD67DE5-D0EB-41E9-9C85-CA7A0659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179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6" name="Group 61">
              <a:extLst>
                <a:ext uri="{FF2B5EF4-FFF2-40B4-BE49-F238E27FC236}">
                  <a16:creationId xmlns:a16="http://schemas.microsoft.com/office/drawing/2014/main" id="{5A83B2BC-821E-4DEE-9F8F-784D1468D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" y="3193"/>
              <a:ext cx="667" cy="762"/>
              <a:chOff x="3891" y="2482"/>
              <a:chExt cx="658" cy="747"/>
            </a:xfrm>
          </p:grpSpPr>
          <p:sp>
            <p:nvSpPr>
              <p:cNvPr id="60" name="Rectangle 62">
                <a:extLst>
                  <a:ext uri="{FF2B5EF4-FFF2-40B4-BE49-F238E27FC236}">
                    <a16:creationId xmlns:a16="http://schemas.microsoft.com/office/drawing/2014/main" id="{7F9E2786-0A26-42AA-9A0E-7D2DB5D3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2715"/>
                <a:ext cx="653" cy="51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200" b="0">
                    <a:latin typeface="Times New Roman" panose="02020603050405020304" pitchFamily="18" charset="0"/>
                  </a:rPr>
                  <a:t>shipper_key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200" b="0">
                    <a:latin typeface="Times New Roman" panose="02020603050405020304" pitchFamily="18" charset="0"/>
                  </a:rPr>
                  <a:t>shipper_name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200" b="0">
                    <a:latin typeface="Times New Roman" panose="02020603050405020304" pitchFamily="18" charset="0"/>
                  </a:rPr>
                  <a:t>location_key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200" b="0">
                    <a:latin typeface="Times New Roman" panose="02020603050405020304" pitchFamily="18" charset="0"/>
                  </a:rPr>
                  <a:t>shipper_type</a:t>
                </a:r>
              </a:p>
            </p:txBody>
          </p:sp>
          <p:sp>
            <p:nvSpPr>
              <p:cNvPr id="61" name="Text Box 63">
                <a:extLst>
                  <a:ext uri="{FF2B5EF4-FFF2-40B4-BE49-F238E27FC236}">
                    <a16:creationId xmlns:a16="http://schemas.microsoft.com/office/drawing/2014/main" id="{1F88AFD5-4ECF-41CA-941C-8916690E8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1" y="2482"/>
                <a:ext cx="539" cy="2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>
                    <a:latin typeface="Times New Roman" panose="02020603050405020304" pitchFamily="18" charset="0"/>
                  </a:rPr>
                  <a:t>shipper</a:t>
                </a:r>
              </a:p>
            </p:txBody>
          </p:sp>
        </p:grpSp>
        <p:sp>
          <p:nvSpPr>
            <p:cNvPr id="57" name="Line 64">
              <a:extLst>
                <a:ext uri="{FF2B5EF4-FFF2-40B4-BE49-F238E27FC236}">
                  <a16:creationId xmlns:a16="http://schemas.microsoft.com/office/drawing/2014/main" id="{3FB6DC6A-29D8-49FF-ABFB-14CF6B65F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9" y="2798"/>
              <a:ext cx="181" cy="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5">
              <a:extLst>
                <a:ext uri="{FF2B5EF4-FFF2-40B4-BE49-F238E27FC236}">
                  <a16:creationId xmlns:a16="http://schemas.microsoft.com/office/drawing/2014/main" id="{DE833855-337E-41E9-A3E4-C74FCB530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0" y="179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6">
              <a:extLst>
                <a:ext uri="{FF2B5EF4-FFF2-40B4-BE49-F238E27FC236}">
                  <a16:creationId xmlns:a16="http://schemas.microsoft.com/office/drawing/2014/main" id="{AC9BE862-86E7-4483-9150-9D5EE54A5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2" y="3422"/>
              <a:ext cx="110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21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2000" b="1" dirty="0"/>
              <a:t>Cube Definition Syntax (BNF) in DMQL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Cube Definition (Fact Table)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cube</a:t>
            </a:r>
            <a:r>
              <a:rPr lang="en-US" altLang="zh-CN" sz="1800" b="1" dirty="0"/>
              <a:t> &lt;</a:t>
            </a:r>
            <a:r>
              <a:rPr lang="en-US" altLang="zh-CN" sz="1800" b="1" dirty="0" err="1"/>
              <a:t>cube_name</a:t>
            </a:r>
            <a:r>
              <a:rPr lang="en-US" altLang="zh-CN" sz="1800" b="1" dirty="0"/>
              <a:t>&gt; [&lt;</a:t>
            </a:r>
            <a:r>
              <a:rPr lang="en-US" altLang="zh-CN" sz="1800" b="1" dirty="0" err="1"/>
              <a:t>dimension_list</a:t>
            </a:r>
            <a:r>
              <a:rPr lang="en-US" altLang="zh-CN" sz="1800" b="1" dirty="0"/>
              <a:t>&gt;]:  &lt;</a:t>
            </a:r>
            <a:r>
              <a:rPr lang="en-US" altLang="zh-CN" sz="1800" b="1" dirty="0" err="1"/>
              <a:t>measure_list</a:t>
            </a:r>
            <a:r>
              <a:rPr lang="en-US" altLang="zh-CN" sz="1800" b="1" dirty="0"/>
              <a:t>&gt;</a:t>
            </a:r>
          </a:p>
          <a:p>
            <a:r>
              <a:rPr lang="en-US" altLang="zh-CN" sz="2000" b="1" dirty="0"/>
              <a:t>Dimension Definition (Dimension Table)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&lt;</a:t>
            </a:r>
            <a:r>
              <a:rPr lang="en-US" altLang="zh-CN" sz="1800" b="1" dirty="0" err="1"/>
              <a:t>dimension_name</a:t>
            </a:r>
            <a:r>
              <a:rPr lang="en-US" altLang="zh-CN" sz="1800" b="1" dirty="0"/>
              <a:t>&gt;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(&lt;</a:t>
            </a:r>
            <a:r>
              <a:rPr lang="en-US" altLang="zh-CN" sz="1800" b="1" dirty="0" err="1"/>
              <a:t>attribute_or_subdimension_list</a:t>
            </a:r>
            <a:r>
              <a:rPr lang="en-US" altLang="zh-CN" sz="1800" b="1" dirty="0"/>
              <a:t>&gt;)</a:t>
            </a:r>
          </a:p>
          <a:p>
            <a:r>
              <a:rPr lang="en-US" altLang="zh-CN" sz="2000" b="1" dirty="0"/>
              <a:t>Special Case (Shared Dimension Tables)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pPr lvl="1"/>
            <a:r>
              <a:rPr lang="en-US" altLang="zh-CN" sz="1800" b="1" dirty="0">
                <a:solidFill>
                  <a:srgbClr val="121328"/>
                </a:solidFill>
              </a:rPr>
              <a:t>First time as “cube definition”</a:t>
            </a:r>
          </a:p>
          <a:p>
            <a:pPr lvl="1"/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&lt;</a:t>
            </a:r>
            <a:r>
              <a:rPr lang="en-US" altLang="zh-CN" sz="1800" b="1" dirty="0" err="1"/>
              <a:t>dimension_name</a:t>
            </a:r>
            <a:r>
              <a:rPr lang="en-US" altLang="zh-CN" sz="1800" b="1" dirty="0"/>
              <a:t>&gt;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&lt;</a:t>
            </a:r>
            <a:r>
              <a:rPr lang="en-US" altLang="zh-CN" sz="1800" b="1" dirty="0" err="1"/>
              <a:t>dimension_name_first_time</a:t>
            </a:r>
            <a:r>
              <a:rPr lang="en-US" altLang="zh-CN" sz="1800" b="1" dirty="0"/>
              <a:t>&gt; </a:t>
            </a:r>
            <a:r>
              <a:rPr lang="en-US" altLang="zh-CN" sz="1800" b="1" dirty="0">
                <a:solidFill>
                  <a:schemeClr val="hlink"/>
                </a:solidFill>
              </a:rPr>
              <a:t>in cube</a:t>
            </a:r>
            <a:r>
              <a:rPr lang="en-US" altLang="zh-CN" sz="1800" b="1" dirty="0"/>
              <a:t> &lt;</a:t>
            </a:r>
            <a:r>
              <a:rPr lang="en-US" altLang="zh-CN" sz="1800" b="1" dirty="0" err="1"/>
              <a:t>cube_name_first_time</a:t>
            </a:r>
            <a:r>
              <a:rPr lang="en-US" altLang="zh-CN" sz="1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847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2000" b="1" dirty="0"/>
              <a:t>Defining Star Schema in DMQL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cube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sales_star</a:t>
            </a:r>
            <a:r>
              <a:rPr lang="en-US" altLang="zh-CN" sz="2000" b="1" dirty="0"/>
              <a:t> [time, item, branch, location]: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006666"/>
                </a:solidFill>
              </a:rPr>
              <a:t>dollars_sold</a:t>
            </a:r>
            <a:r>
              <a:rPr lang="en-US" altLang="zh-CN" sz="1600" b="1" dirty="0">
                <a:solidFill>
                  <a:srgbClr val="006666"/>
                </a:solidFill>
              </a:rPr>
              <a:t> = sum(</a:t>
            </a:r>
            <a:r>
              <a:rPr lang="en-US" altLang="zh-CN" sz="1600" b="1" dirty="0" err="1">
                <a:solidFill>
                  <a:srgbClr val="006666"/>
                </a:solidFill>
              </a:rPr>
              <a:t>sales_in_dollars</a:t>
            </a:r>
            <a:r>
              <a:rPr lang="en-US" altLang="zh-CN" sz="1600" b="1" dirty="0">
                <a:solidFill>
                  <a:srgbClr val="006666"/>
                </a:solidFill>
              </a:rPr>
              <a:t>), </a:t>
            </a:r>
            <a:r>
              <a:rPr lang="en-US" altLang="zh-CN" sz="1600" b="1" dirty="0" err="1">
                <a:solidFill>
                  <a:srgbClr val="006666"/>
                </a:solidFill>
              </a:rPr>
              <a:t>avg_sales</a:t>
            </a:r>
            <a:r>
              <a:rPr lang="en-US" altLang="zh-CN" sz="1600" b="1" dirty="0">
                <a:solidFill>
                  <a:srgbClr val="006666"/>
                </a:solidFill>
              </a:rPr>
              <a:t> = avg(</a:t>
            </a:r>
            <a:r>
              <a:rPr lang="en-US" altLang="zh-CN" sz="1600" b="1" dirty="0" err="1">
                <a:solidFill>
                  <a:srgbClr val="006666"/>
                </a:solidFill>
              </a:rPr>
              <a:t>sales_in_dollars</a:t>
            </a:r>
            <a:r>
              <a:rPr lang="en-US" altLang="zh-CN" sz="1600" b="1" dirty="0">
                <a:solidFill>
                  <a:srgbClr val="006666"/>
                </a:solidFill>
              </a:rPr>
              <a:t>), </a:t>
            </a:r>
            <a:r>
              <a:rPr lang="en-US" altLang="zh-CN" sz="1600" b="1" dirty="0" err="1">
                <a:solidFill>
                  <a:srgbClr val="006666"/>
                </a:solidFill>
              </a:rPr>
              <a:t>units_sold</a:t>
            </a:r>
            <a:r>
              <a:rPr lang="en-US" altLang="zh-CN" sz="1600" b="1" dirty="0">
                <a:solidFill>
                  <a:srgbClr val="006666"/>
                </a:solidFill>
              </a:rPr>
              <a:t> = count(*)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2000" b="1" dirty="0"/>
              <a:t> time </a:t>
            </a:r>
            <a:r>
              <a:rPr lang="en-US" altLang="zh-CN" sz="2000" b="1" dirty="0">
                <a:solidFill>
                  <a:schemeClr val="hlink"/>
                </a:solidFill>
              </a:rPr>
              <a:t>as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time_key</a:t>
            </a:r>
            <a:r>
              <a:rPr lang="en-US" altLang="zh-CN" sz="2000" b="1" dirty="0"/>
              <a:t>, day, </a:t>
            </a:r>
            <a:r>
              <a:rPr lang="en-US" altLang="zh-CN" sz="2000" b="1" dirty="0" err="1"/>
              <a:t>day_of_week</a:t>
            </a:r>
            <a:r>
              <a:rPr lang="en-US" altLang="zh-CN" sz="2000" b="1" dirty="0"/>
              <a:t>, month, quarter, year)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2000" b="1" dirty="0"/>
              <a:t>item </a:t>
            </a:r>
            <a:r>
              <a:rPr lang="en-US" altLang="zh-CN" sz="2000" b="1" dirty="0">
                <a:solidFill>
                  <a:schemeClr val="hlink"/>
                </a:solidFill>
              </a:rPr>
              <a:t>as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item_key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item_name</a:t>
            </a:r>
            <a:r>
              <a:rPr lang="en-US" altLang="zh-CN" sz="2000" b="1" dirty="0"/>
              <a:t>, brand, type, </a:t>
            </a:r>
            <a:r>
              <a:rPr lang="en-US" altLang="zh-CN" sz="2000" b="1" dirty="0" err="1"/>
              <a:t>supplier_type</a:t>
            </a:r>
            <a:r>
              <a:rPr lang="en-US" altLang="zh-CN" sz="2000" b="1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2000" b="1" dirty="0"/>
              <a:t>branch </a:t>
            </a:r>
            <a:r>
              <a:rPr lang="en-US" altLang="zh-CN" sz="2000" b="1" dirty="0">
                <a:solidFill>
                  <a:schemeClr val="hlink"/>
                </a:solidFill>
              </a:rPr>
              <a:t>as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branch_key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branch_name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branch_type</a:t>
            </a:r>
            <a:r>
              <a:rPr lang="en-US" altLang="zh-CN" sz="2000" b="1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2000" b="1" dirty="0"/>
              <a:t> location </a:t>
            </a:r>
            <a:r>
              <a:rPr lang="en-US" altLang="zh-CN" sz="2000" b="1" dirty="0">
                <a:solidFill>
                  <a:schemeClr val="hlink"/>
                </a:solidFill>
              </a:rPr>
              <a:t>as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location_key</a:t>
            </a:r>
            <a:r>
              <a:rPr lang="en-US" altLang="zh-CN" sz="2000" b="1" dirty="0"/>
              <a:t>, street, city, </a:t>
            </a:r>
            <a:r>
              <a:rPr lang="en-US" altLang="zh-CN" sz="2000" b="1" dirty="0" err="1"/>
              <a:t>province_or_state</a:t>
            </a:r>
            <a:r>
              <a:rPr lang="en-US" altLang="zh-CN" sz="2000" b="1" dirty="0"/>
              <a:t>, country)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83971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Defining Snowflake Schema in DMQL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cube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sales_snowflake</a:t>
            </a:r>
            <a:r>
              <a:rPr lang="en-US" altLang="zh-CN" sz="2000" b="1" dirty="0"/>
              <a:t> [time, item, branch, location]: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006666"/>
                </a:solidFill>
              </a:rPr>
              <a:t>dollars_sold</a:t>
            </a:r>
            <a:r>
              <a:rPr lang="en-US" altLang="zh-CN" sz="1600" b="1" dirty="0">
                <a:solidFill>
                  <a:srgbClr val="006666"/>
                </a:solidFill>
              </a:rPr>
              <a:t> = sum(</a:t>
            </a:r>
            <a:r>
              <a:rPr lang="en-US" altLang="zh-CN" sz="1600" b="1" dirty="0" err="1">
                <a:solidFill>
                  <a:srgbClr val="006666"/>
                </a:solidFill>
              </a:rPr>
              <a:t>sales_in_dollars</a:t>
            </a:r>
            <a:r>
              <a:rPr lang="en-US" altLang="zh-CN" sz="1600" b="1" dirty="0">
                <a:solidFill>
                  <a:srgbClr val="006666"/>
                </a:solidFill>
              </a:rPr>
              <a:t>), </a:t>
            </a:r>
            <a:r>
              <a:rPr lang="en-US" altLang="zh-CN" sz="1600" b="1" dirty="0" err="1">
                <a:solidFill>
                  <a:srgbClr val="006666"/>
                </a:solidFill>
              </a:rPr>
              <a:t>avg_sales</a:t>
            </a:r>
            <a:r>
              <a:rPr lang="en-US" altLang="zh-CN" sz="1600" b="1" dirty="0">
                <a:solidFill>
                  <a:srgbClr val="006666"/>
                </a:solidFill>
              </a:rPr>
              <a:t> = avg(</a:t>
            </a:r>
            <a:r>
              <a:rPr lang="en-US" altLang="zh-CN" sz="1600" b="1" dirty="0" err="1">
                <a:solidFill>
                  <a:srgbClr val="006666"/>
                </a:solidFill>
              </a:rPr>
              <a:t>sales_in_dollars</a:t>
            </a:r>
            <a:r>
              <a:rPr lang="en-US" altLang="zh-CN" sz="1600" b="1" dirty="0">
                <a:solidFill>
                  <a:srgbClr val="006666"/>
                </a:solidFill>
              </a:rPr>
              <a:t>), </a:t>
            </a:r>
            <a:r>
              <a:rPr lang="en-US" altLang="zh-CN" sz="1600" b="1" dirty="0" err="1">
                <a:solidFill>
                  <a:srgbClr val="006666"/>
                </a:solidFill>
              </a:rPr>
              <a:t>units_sold</a:t>
            </a:r>
            <a:r>
              <a:rPr lang="en-US" altLang="zh-CN" sz="1600" b="1" dirty="0">
                <a:solidFill>
                  <a:srgbClr val="006666"/>
                </a:solidFill>
              </a:rPr>
              <a:t> = count(*)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2000" b="1" dirty="0"/>
              <a:t> time </a:t>
            </a:r>
            <a:r>
              <a:rPr lang="en-US" altLang="zh-CN" sz="2000" b="1" dirty="0">
                <a:solidFill>
                  <a:schemeClr val="hlink"/>
                </a:solidFill>
              </a:rPr>
              <a:t>as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time_key</a:t>
            </a:r>
            <a:r>
              <a:rPr lang="en-US" altLang="zh-CN" sz="2000" b="1" dirty="0"/>
              <a:t>, day, </a:t>
            </a:r>
            <a:r>
              <a:rPr lang="en-US" altLang="zh-CN" sz="2000" b="1" dirty="0" err="1"/>
              <a:t>day_of_week</a:t>
            </a:r>
            <a:r>
              <a:rPr lang="en-US" altLang="zh-CN" sz="2000" b="1" dirty="0"/>
              <a:t>, month, quarter, year)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2000" b="1" dirty="0"/>
              <a:t>item </a:t>
            </a:r>
            <a:r>
              <a:rPr lang="en-US" altLang="zh-CN" sz="2000" b="1" dirty="0">
                <a:solidFill>
                  <a:schemeClr val="hlink"/>
                </a:solidFill>
              </a:rPr>
              <a:t>as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item_key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item_name</a:t>
            </a:r>
            <a:r>
              <a:rPr lang="en-US" altLang="zh-CN" sz="2000" b="1" dirty="0"/>
              <a:t>, brand, type, supplier(</a:t>
            </a:r>
            <a:r>
              <a:rPr lang="en-US" altLang="zh-CN" sz="2000" b="1" dirty="0" err="1"/>
              <a:t>supplier_key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supplier_type</a:t>
            </a:r>
            <a:r>
              <a:rPr lang="en-US" altLang="zh-CN" sz="2000" b="1" dirty="0"/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2000" b="1" dirty="0"/>
              <a:t>branch </a:t>
            </a:r>
            <a:r>
              <a:rPr lang="en-US" altLang="zh-CN" sz="2000" b="1" dirty="0">
                <a:solidFill>
                  <a:schemeClr val="hlink"/>
                </a:solidFill>
              </a:rPr>
              <a:t>as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branch_key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branch_name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branch_type</a:t>
            </a:r>
            <a:r>
              <a:rPr lang="en-US" altLang="zh-CN" sz="2000" b="1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2000" b="1" dirty="0"/>
              <a:t> location </a:t>
            </a:r>
            <a:r>
              <a:rPr lang="en-US" altLang="zh-CN" sz="2000" b="1" dirty="0">
                <a:solidFill>
                  <a:schemeClr val="hlink"/>
                </a:solidFill>
              </a:rPr>
              <a:t>as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location_key</a:t>
            </a:r>
            <a:r>
              <a:rPr lang="en-US" altLang="zh-CN" sz="2000" b="1" dirty="0"/>
              <a:t>, street, city(</a:t>
            </a:r>
            <a:r>
              <a:rPr lang="en-US" altLang="zh-CN" sz="2000" b="1" dirty="0" err="1"/>
              <a:t>city_key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province_or_state</a:t>
            </a:r>
            <a:r>
              <a:rPr lang="en-US" altLang="zh-CN" sz="2000" b="1" dirty="0"/>
              <a:t>, country))</a:t>
            </a:r>
          </a:p>
        </p:txBody>
      </p:sp>
    </p:spTree>
    <p:extLst>
      <p:ext uri="{BB962C8B-B14F-4D97-AF65-F5344CB8AC3E}">
        <p14:creationId xmlns:p14="http://schemas.microsoft.com/office/powerpoint/2010/main" val="204615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Defining Fact Constellation in DMQL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CC6600"/>
                </a:solidFill>
              </a:rPr>
              <a:t>define cube sales [time, item, branch, location]:</a:t>
            </a:r>
          </a:p>
          <a:p>
            <a:pPr lvl="2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CC6600"/>
                </a:solidFill>
              </a:rPr>
              <a:t>dollars_sold</a:t>
            </a:r>
            <a:r>
              <a:rPr lang="en-US" altLang="zh-CN" sz="1600" b="1" dirty="0">
                <a:solidFill>
                  <a:srgbClr val="CC6600"/>
                </a:solidFill>
              </a:rPr>
              <a:t> = sum(</a:t>
            </a:r>
            <a:r>
              <a:rPr lang="en-US" altLang="zh-CN" sz="1600" b="1" dirty="0" err="1">
                <a:solidFill>
                  <a:srgbClr val="CC6600"/>
                </a:solidFill>
              </a:rPr>
              <a:t>sales_in_dollars</a:t>
            </a:r>
            <a:r>
              <a:rPr lang="en-US" altLang="zh-CN" sz="1600" b="1" dirty="0">
                <a:solidFill>
                  <a:srgbClr val="CC6600"/>
                </a:solidFill>
              </a:rPr>
              <a:t>), </a:t>
            </a:r>
            <a:r>
              <a:rPr lang="en-US" altLang="zh-CN" sz="1600" b="1" dirty="0" err="1">
                <a:solidFill>
                  <a:srgbClr val="CC6600"/>
                </a:solidFill>
              </a:rPr>
              <a:t>avg_sales</a:t>
            </a:r>
            <a:r>
              <a:rPr lang="en-US" altLang="zh-CN" sz="1600" b="1" dirty="0">
                <a:solidFill>
                  <a:srgbClr val="CC6600"/>
                </a:solidFill>
              </a:rPr>
              <a:t> = avg(</a:t>
            </a:r>
            <a:r>
              <a:rPr lang="en-US" altLang="zh-CN" sz="1600" b="1" dirty="0" err="1">
                <a:solidFill>
                  <a:srgbClr val="CC6600"/>
                </a:solidFill>
              </a:rPr>
              <a:t>sales_in_dollars</a:t>
            </a:r>
            <a:r>
              <a:rPr lang="en-US" altLang="zh-CN" sz="1600" b="1" dirty="0">
                <a:solidFill>
                  <a:srgbClr val="CC6600"/>
                </a:solidFill>
              </a:rPr>
              <a:t>), </a:t>
            </a:r>
            <a:r>
              <a:rPr lang="en-US" altLang="zh-CN" sz="1600" b="1" dirty="0" err="1">
                <a:solidFill>
                  <a:srgbClr val="CC6600"/>
                </a:solidFill>
              </a:rPr>
              <a:t>units_sold</a:t>
            </a:r>
            <a:r>
              <a:rPr lang="en-US" altLang="zh-CN" sz="1600" b="1" dirty="0">
                <a:solidFill>
                  <a:srgbClr val="CC6600"/>
                </a:solidFill>
              </a:rPr>
              <a:t> = count(*)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time </a:t>
            </a:r>
            <a:r>
              <a:rPr lang="en-US" altLang="zh-CN" sz="1800" b="1" dirty="0">
                <a:solidFill>
                  <a:schemeClr val="hlink"/>
                </a:solidFill>
              </a:rPr>
              <a:t>as 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time_key</a:t>
            </a:r>
            <a:r>
              <a:rPr lang="en-US" altLang="zh-CN" sz="1800" b="1" dirty="0"/>
              <a:t>, day, </a:t>
            </a:r>
            <a:r>
              <a:rPr lang="en-US" altLang="zh-CN" sz="1800" b="1" dirty="0" err="1"/>
              <a:t>day_of_week</a:t>
            </a:r>
            <a:r>
              <a:rPr lang="en-US" altLang="zh-CN" sz="1800" b="1" dirty="0"/>
              <a:t>, month, quarter, year)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1800" b="1" dirty="0"/>
              <a:t>item </a:t>
            </a:r>
            <a:r>
              <a:rPr lang="en-US" altLang="zh-CN" sz="1800" b="1" dirty="0">
                <a:solidFill>
                  <a:schemeClr val="hlink"/>
                </a:solidFill>
              </a:rPr>
              <a:t>as 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item_key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item_name</a:t>
            </a:r>
            <a:r>
              <a:rPr lang="en-US" altLang="zh-CN" sz="1800" b="1" dirty="0"/>
              <a:t>, brand, type, </a:t>
            </a:r>
            <a:r>
              <a:rPr lang="en-US" altLang="zh-CN" sz="1800" b="1" dirty="0" err="1"/>
              <a:t>supplier_type</a:t>
            </a:r>
            <a:r>
              <a:rPr lang="en-US" altLang="zh-CN" sz="1800" b="1" dirty="0"/>
              <a:t>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1800" b="1" dirty="0"/>
              <a:t>branch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branch_key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branch_name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branch_type</a:t>
            </a:r>
            <a:r>
              <a:rPr lang="en-US" altLang="zh-CN" sz="1800" b="1" dirty="0"/>
              <a:t>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location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location_key</a:t>
            </a:r>
            <a:r>
              <a:rPr lang="en-US" altLang="zh-CN" sz="1800" b="1" dirty="0"/>
              <a:t>, street, city, </a:t>
            </a:r>
            <a:r>
              <a:rPr lang="en-US" altLang="zh-CN" sz="1800" b="1" dirty="0" err="1"/>
              <a:t>province_or_state</a:t>
            </a:r>
            <a:r>
              <a:rPr lang="en-US" altLang="zh-CN" sz="1800" b="1" dirty="0"/>
              <a:t>, country)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CC6600"/>
                </a:solidFill>
              </a:rPr>
              <a:t>define cube shipping [time, item, shipper, </a:t>
            </a:r>
            <a:r>
              <a:rPr lang="en-US" altLang="zh-CN" sz="1800" b="1" dirty="0" err="1">
                <a:solidFill>
                  <a:srgbClr val="CC6600"/>
                </a:solidFill>
              </a:rPr>
              <a:t>from_location</a:t>
            </a:r>
            <a:r>
              <a:rPr lang="en-US" altLang="zh-CN" sz="1800" b="1" dirty="0">
                <a:solidFill>
                  <a:srgbClr val="CC6600"/>
                </a:solidFill>
              </a:rPr>
              <a:t>, </a:t>
            </a:r>
            <a:r>
              <a:rPr lang="en-US" altLang="zh-CN" sz="1800" b="1" dirty="0" err="1">
                <a:solidFill>
                  <a:srgbClr val="CC6600"/>
                </a:solidFill>
              </a:rPr>
              <a:t>to_location</a:t>
            </a:r>
            <a:r>
              <a:rPr lang="en-US" altLang="zh-CN" sz="1800" b="1" dirty="0">
                <a:solidFill>
                  <a:srgbClr val="CC6600"/>
                </a:solidFill>
              </a:rPr>
              <a:t>]:</a:t>
            </a:r>
          </a:p>
          <a:p>
            <a:pPr lvl="2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CC6600"/>
                </a:solidFill>
              </a:rPr>
              <a:t>dollar_cost</a:t>
            </a:r>
            <a:r>
              <a:rPr lang="en-US" altLang="zh-CN" sz="1600" b="1" dirty="0">
                <a:solidFill>
                  <a:srgbClr val="CC6600"/>
                </a:solidFill>
              </a:rPr>
              <a:t> = sum(</a:t>
            </a:r>
            <a:r>
              <a:rPr lang="en-US" altLang="zh-CN" sz="1600" b="1" dirty="0" err="1">
                <a:solidFill>
                  <a:srgbClr val="CC6600"/>
                </a:solidFill>
              </a:rPr>
              <a:t>cost_in_dollars</a:t>
            </a:r>
            <a:r>
              <a:rPr lang="en-US" altLang="zh-CN" sz="1600" b="1" dirty="0">
                <a:solidFill>
                  <a:srgbClr val="CC6600"/>
                </a:solidFill>
              </a:rPr>
              <a:t>), </a:t>
            </a:r>
            <a:r>
              <a:rPr lang="en-US" altLang="zh-CN" sz="1600" b="1" dirty="0" err="1">
                <a:solidFill>
                  <a:srgbClr val="CC6600"/>
                </a:solidFill>
              </a:rPr>
              <a:t>unit_shipped</a:t>
            </a:r>
            <a:r>
              <a:rPr lang="en-US" altLang="zh-CN" sz="1600" b="1" dirty="0">
                <a:solidFill>
                  <a:srgbClr val="CC6600"/>
                </a:solidFill>
              </a:rPr>
              <a:t> = count(*)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time </a:t>
            </a:r>
            <a:r>
              <a:rPr lang="en-US" altLang="zh-CN" sz="1800" b="1" dirty="0">
                <a:solidFill>
                  <a:schemeClr val="hlink"/>
                </a:solidFill>
              </a:rPr>
              <a:t>as </a:t>
            </a:r>
            <a:r>
              <a:rPr lang="en-US" altLang="zh-CN" sz="1800" b="1" dirty="0"/>
              <a:t>time </a:t>
            </a:r>
            <a:r>
              <a:rPr lang="en-US" altLang="zh-CN" sz="1800" b="1" dirty="0">
                <a:solidFill>
                  <a:schemeClr val="hlink"/>
                </a:solidFill>
              </a:rPr>
              <a:t>in cube</a:t>
            </a:r>
            <a:r>
              <a:rPr lang="en-US" altLang="zh-CN" sz="1800" b="1" dirty="0"/>
              <a:t> sales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1800" b="1" dirty="0"/>
              <a:t>item </a:t>
            </a:r>
            <a:r>
              <a:rPr lang="en-US" altLang="zh-CN" sz="1800" b="1" dirty="0">
                <a:solidFill>
                  <a:schemeClr val="hlink"/>
                </a:solidFill>
              </a:rPr>
              <a:t>as </a:t>
            </a:r>
            <a:r>
              <a:rPr lang="en-US" altLang="zh-CN" sz="1800" b="1" dirty="0"/>
              <a:t>item </a:t>
            </a:r>
            <a:r>
              <a:rPr lang="en-US" altLang="zh-CN" sz="1800" b="1" dirty="0">
                <a:solidFill>
                  <a:schemeClr val="hlink"/>
                </a:solidFill>
              </a:rPr>
              <a:t>in cube</a:t>
            </a:r>
            <a:r>
              <a:rPr lang="en-US" altLang="zh-CN" sz="1800" b="1" dirty="0"/>
              <a:t> sales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 </a:t>
            </a:r>
            <a:r>
              <a:rPr lang="en-US" altLang="zh-CN" sz="1800" b="1" dirty="0"/>
              <a:t>shipper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shipper_key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shipper_name</a:t>
            </a:r>
            <a:r>
              <a:rPr lang="en-US" altLang="zh-CN" sz="1800" b="1" dirty="0"/>
              <a:t>, location</a:t>
            </a:r>
            <a:r>
              <a:rPr lang="en-US" altLang="zh-CN" sz="1800" b="1" dirty="0">
                <a:solidFill>
                  <a:schemeClr val="hlink"/>
                </a:solidFill>
              </a:rPr>
              <a:t> as</a:t>
            </a:r>
            <a:r>
              <a:rPr lang="en-US" altLang="zh-CN" sz="1800" b="1" dirty="0"/>
              <a:t> location </a:t>
            </a:r>
            <a:r>
              <a:rPr lang="en-US" altLang="zh-CN" sz="1800" b="1" dirty="0">
                <a:solidFill>
                  <a:schemeClr val="hlink"/>
                </a:solidFill>
              </a:rPr>
              <a:t>in cube</a:t>
            </a:r>
            <a:r>
              <a:rPr lang="en-US" altLang="zh-CN" sz="1800" b="1" dirty="0"/>
              <a:t> sales, </a:t>
            </a:r>
            <a:r>
              <a:rPr lang="en-US" altLang="zh-CN" sz="1800" b="1" dirty="0" err="1"/>
              <a:t>shipper_type</a:t>
            </a:r>
            <a:r>
              <a:rPr lang="en-US" altLang="zh-CN" sz="1800" b="1" dirty="0"/>
              <a:t>)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from_location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location </a:t>
            </a:r>
            <a:r>
              <a:rPr lang="en-US" altLang="zh-CN" sz="1800" b="1" dirty="0">
                <a:solidFill>
                  <a:schemeClr val="hlink"/>
                </a:solidFill>
              </a:rPr>
              <a:t>in cube</a:t>
            </a:r>
            <a:r>
              <a:rPr lang="en-US" altLang="zh-CN" sz="1800" b="1" dirty="0"/>
              <a:t> sales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define dimension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to_location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chemeClr val="hlink"/>
                </a:solidFill>
              </a:rPr>
              <a:t>as</a:t>
            </a:r>
            <a:r>
              <a:rPr lang="en-US" altLang="zh-CN" sz="1800" b="1" dirty="0"/>
              <a:t> location </a:t>
            </a:r>
            <a:r>
              <a:rPr lang="en-US" altLang="zh-CN" sz="1800" b="1" dirty="0">
                <a:solidFill>
                  <a:schemeClr val="hlink"/>
                </a:solidFill>
              </a:rPr>
              <a:t>in cube</a:t>
            </a:r>
            <a:r>
              <a:rPr lang="en-US" altLang="zh-CN" sz="1800" b="1" dirty="0"/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139535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Concept Hierarchy: Dimension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 concept hierarchy defines a sequence of mappings from a set of low-level concepts to higher-level, more general </a:t>
            </a:r>
            <a:r>
              <a:rPr lang="en-US" altLang="zh-CN" sz="2000" b="1" dirty="0" smtClean="0"/>
              <a:t>concepts.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 smtClean="0"/>
              <a:t>categories</a:t>
            </a:r>
            <a:r>
              <a:rPr lang="en-US" altLang="zh-CN" sz="1600" b="1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the hierarchy of property: location, province, country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the hierarchy or grouping of property value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For a given dimension, there may be more than one concept hierarchy.</a:t>
            </a:r>
          </a:p>
        </p:txBody>
      </p:sp>
    </p:spTree>
    <p:extLst>
      <p:ext uri="{BB962C8B-B14F-4D97-AF65-F5344CB8AC3E}">
        <p14:creationId xmlns:p14="http://schemas.microsoft.com/office/powerpoint/2010/main" val="2177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Model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Review the basic concepts of database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What is a data warehouse?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A multi-dimensional data model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warehouse architecture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warehouse implementation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data warehousing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Concept Hierarchy: Dimension (location)</a:t>
            </a:r>
            <a:endParaRPr lang="zh-CN" altLang="en-US" sz="2000" b="1" dirty="0"/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7CEFF2E8-D3A4-4C58-AFB1-410240A17585}"/>
              </a:ext>
            </a:extLst>
          </p:cNvPr>
          <p:cNvGrpSpPr>
            <a:grpSpLocks/>
          </p:cNvGrpSpPr>
          <p:nvPr/>
        </p:nvGrpSpPr>
        <p:grpSpPr bwMode="auto">
          <a:xfrm>
            <a:off x="1571839" y="1600200"/>
            <a:ext cx="8353425" cy="4648200"/>
            <a:chOff x="249" y="912"/>
            <a:chExt cx="5262" cy="2928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E7DD1F97-9A52-4F7A-A4D7-D2FF63B8D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912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all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2E190334-7958-4062-9615-76C3363CA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1536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Europe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3A1110DD-4ABF-4A4C-8A02-F49E42DAC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1536"/>
              <a:ext cx="1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North_America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52E35260-7543-4322-84AD-B5524AEE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" y="2208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Mexico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E00DC5CD-3644-4DB8-9357-B3ABC084B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208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Canada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7D53F32-7317-4BA8-95C3-0437884E1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2208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Spain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B5FA55E-3439-44A7-86A6-586C6DABB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208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Germany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74F7174D-085C-4006-9770-9E3F0627D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880"/>
              <a:ext cx="9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Vancouver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E976D7C7-2892-4273-BDEA-29F66C2DC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3504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M. Wind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B1F1F721-42DF-4413-91F8-37EC5C25E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3504"/>
              <a:ext cx="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L. Chan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82CD31-43DD-4D18-8285-DE0FB4997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153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0154C5A6-771D-4E2B-B27F-FB9775741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" y="220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B72615A1-CC12-4249-B2ED-FA548B95E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220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E83503E6-8BFC-43C7-AF22-56B0217D3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292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B8D582F9-5144-4C84-A090-7BB615E50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288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DCD90ABE-FACF-43CF-BEA0-47C4038C9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350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8ADDCF31-6B45-4B83-8D76-7A3A767CA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9" y="115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841DB698-6E7D-44B7-BC39-58E5CDE75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152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50D9A37F-0624-4CE0-8A39-73A97AA63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7" y="177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567E8F4-3FAF-4E0F-A41D-1D81AC4AA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177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51FE1C15-1B39-415D-9328-6F23B63F1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1" y="177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012B0183-FC6F-4F94-A1BF-A0B2D471D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5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D142B366-DCBD-4AB8-A067-BEAF8F7AC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" y="24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41BA4AAC-7F6D-4DC5-85C5-AC93A6AAF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5" y="244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3209AC50-7E04-4480-BAB6-E1A300DF2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1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3BF96ED6-CD91-464F-AB98-0FD22356B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F853F8C-60EC-4BB5-8034-981424B13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5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7A94E5BF-A869-4CC5-886E-B968C564A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EFAC33D8-20AC-4E62-9DAE-5D95F789F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7" y="32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D6BE2FE-6605-4A62-9E30-B27BF4F4B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32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03ED4509-1B89-43DC-BD38-A2F6C12F0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3" y="312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566008A7-B583-446A-A6C1-5E840D72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5" y="3120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71B3C201-B20E-4E4C-88AD-5A5F16CF5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" y="96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all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24E2141B-34EB-400E-81AC-34F879520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584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region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C93A49D2-5E99-4990-AFDB-9ADBC839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" y="3552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office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3E764D92-E288-4532-883F-711DEA54C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9" y="31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C6EC9E00-3397-4F82-A295-9DA5573E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31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A8B9C24B-2F1C-49A8-9393-A79FF4FAD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3" y="2448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4A5E7BCA-B3CE-4467-AE2F-F4AB2E6CD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44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7DBD2898-088C-462C-9B0D-1485A761B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56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0604462E-CAC4-4D0F-8B44-96A42B671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2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B406EE5D-B5C1-4B88-BDA1-06FEA5EA8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8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FD635B29-7E9E-4A1D-A545-AB3F4D3DF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37E8D4DB-6894-4871-92C8-52FA49DE3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0114527-48DF-49AA-B20A-8BDDA7679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928"/>
              <a:ext cx="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Toronto</a:t>
              </a:r>
            </a:p>
          </p:txBody>
        </p:sp>
        <p:sp>
          <p:nvSpPr>
            <p:cNvPr id="52" name="Text Box 49">
              <a:extLst>
                <a:ext uri="{FF2B5EF4-FFF2-40B4-BE49-F238E27FC236}">
                  <a16:creationId xmlns:a16="http://schemas.microsoft.com/office/drawing/2014/main" id="{20FA363F-A653-413A-95F6-219BBFC03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2928"/>
              <a:ext cx="8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Frankfurt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A0A3194A-AC00-49A8-B191-A4BD9FF4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" y="292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city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1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Multidimensional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Sales volume as a function of product, month, and region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51E64A8-C125-4734-AF63-F079F325E2ED}"/>
              </a:ext>
            </a:extLst>
          </p:cNvPr>
          <p:cNvGrpSpPr>
            <a:grpSpLocks/>
          </p:cNvGrpSpPr>
          <p:nvPr/>
        </p:nvGrpSpPr>
        <p:grpSpPr bwMode="auto">
          <a:xfrm>
            <a:off x="1623433" y="2108200"/>
            <a:ext cx="8250238" cy="4098925"/>
            <a:chOff x="432" y="1488"/>
            <a:chExt cx="5197" cy="258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7B9D4844-1205-4259-9279-5B52A14A7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1972"/>
              <a:ext cx="2056" cy="1816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D6C6654-92B0-4BA7-BCB0-BC65A6D8C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C81E358A-96CD-44C5-9B79-9730BD4C3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3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DA94486-5466-4197-87F4-107FEE18F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7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4C00E5D-8ADD-435F-82E8-081BDAE9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6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6A5C7B9-3F47-4FB5-B4AC-BE4AB6F5C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45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C5CF276-39F6-4D9D-81ED-E34B75A39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4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A5D3D093-1F25-45FB-A6E8-5AB107FD1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0085DEF-8306-4502-A557-273887EA4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C42601E-7496-4B08-B614-449253E29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92F7013-7680-446D-840A-1A992FAEC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A18B04C-5AD5-49BD-9C93-25C8EC4EB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52664A3-9F76-462C-86DC-78A14561F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13D9A070-4CB7-429F-AD65-23FDB8A98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968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D26DA128-5357-420B-B8CC-59519A37B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968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DF9BC214-6E63-4D84-B801-B03B426AA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968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4C7C01F-80D5-4553-8FB1-AD1699551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968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BE4DBAEA-FAB6-43F2-B209-96BA01B11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68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ED3DAB94-3B3F-45AB-BD5C-CE1F306DD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68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4280179C-1384-481D-96F7-FE0F76AD8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97BE899C-3F86-47EC-8091-70EBD2D38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5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A7FB3EE-77A0-476D-B314-2F68C92C9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4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73BBCD23-D3FC-4795-B9DE-669DABA51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1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2406FF3C-764A-4183-9873-EF278CFFA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208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281A82CE-6739-4C0E-A0C6-0C8E8560C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448"/>
              <a:ext cx="4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CB200CA2-6B93-4BE7-A0A3-4CA9D72AA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88"/>
              <a:ext cx="4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9CFB4D79-7C5C-4CA3-AB8B-E3C780298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880"/>
              <a:ext cx="4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A0119E1-8DB6-43C3-8FC9-9CA87841C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072"/>
              <a:ext cx="4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2CEBE968-9F00-4C09-8746-5729E84EA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21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7E0EBB0A-2945-4490-9302-F6CFA3620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19" y="2853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2CD5486C-36B6-4E1D-91DD-4DC3C0D199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80000">
              <a:off x="432" y="18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Region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9FEF35F4-7AD4-4171-B639-A83A3DE6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78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Month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604E4F49-2E90-46ED-904A-8AD82DE64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256A2DF5-6A10-4C25-BE8F-1D960DC57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968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37B20CA2-B954-44F5-ACCC-74EE44B3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88"/>
              <a:ext cx="266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Dimensions: Product, Location, Time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Hierarchical summarization paths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A9207FB9-8666-46FD-B110-F72A0B5A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64"/>
              <a:ext cx="2413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Industry   Region         Year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Category   Country  Quarter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Product      City     Month    Week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                 Office         Day</a:t>
              </a: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D7531F6A-57D9-4594-8E8B-86D521E2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98367F19-2F09-4E7E-8FC3-2680A89C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41EEDD4-419A-4E14-A00C-395D732E1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AD477F42-575D-479F-AA5A-1B24B22D0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A5B81B25-A62E-44DE-B9ED-8A3F4B1D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A47DDC64-2774-4ED8-AF62-81E15DA07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423A11D7-66C1-4E64-A1D0-7DF96E7B9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6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7312F64-4728-4370-8214-81F261D5B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304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FE196E73-F74C-4C92-A64F-4D50FD18E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02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974F18A0-3A47-4AB7-9008-81E905810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02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86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Sample Data Cube</a:t>
            </a:r>
            <a:endParaRPr lang="zh-CN" altLang="en-US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A68FBE-4601-47AD-B851-EF66DAE491B4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527175"/>
            <a:ext cx="7127875" cy="4760913"/>
            <a:chOff x="444" y="1008"/>
            <a:chExt cx="4490" cy="2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56DC70-F437-4D29-9B46-5D920AD3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Date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F50270-C2E0-427F-88FD-BC1FC5FB9A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DD5A3-4D95-4CCA-B9DA-8C29B6539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Country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A8FD64-50E9-4F69-9055-715207728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70" name="WordArt 10">
                <a:extLst>
                  <a:ext uri="{FF2B5EF4-FFF2-40B4-BE49-F238E27FC236}">
                    <a16:creationId xmlns:a16="http://schemas.microsoft.com/office/drawing/2014/main" id="{7A474F4A-E524-416D-A891-C6E466DBC12A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 panose="020B0806030902050204" pitchFamily="34" charset="0"/>
                  </a:rPr>
                  <a:t>All, All, All</a:t>
                </a:r>
                <a:endParaRPr lang="zh-CN" altLang="en-US" sz="3600" kern="1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AutoShape 11">
                <a:extLst>
                  <a:ext uri="{FF2B5EF4-FFF2-40B4-BE49-F238E27FC236}">
                    <a16:creationId xmlns:a16="http://schemas.microsoft.com/office/drawing/2014/main" id="{BEACBDDE-0AEC-4AD9-A8BD-547A012F6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BD56290B-26F5-4F78-BE3C-E11E5F40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622E1DEE-CE16-4D7F-B1C4-BF0FC7C2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C7E5FB37-7420-45EA-86FA-69F932F5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5">
              <a:extLst>
                <a:ext uri="{FF2B5EF4-FFF2-40B4-BE49-F238E27FC236}">
                  <a16:creationId xmlns:a16="http://schemas.microsoft.com/office/drawing/2014/main" id="{4ADAFEA0-9347-4488-BECD-27A1D6E0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AutoShape 16">
              <a:extLst>
                <a:ext uri="{FF2B5EF4-FFF2-40B4-BE49-F238E27FC236}">
                  <a16:creationId xmlns:a16="http://schemas.microsoft.com/office/drawing/2014/main" id="{9312ED55-AD95-486B-89D2-035F517A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" name="AutoShape 17">
              <a:extLst>
                <a:ext uri="{FF2B5EF4-FFF2-40B4-BE49-F238E27FC236}">
                  <a16:creationId xmlns:a16="http://schemas.microsoft.com/office/drawing/2014/main" id="{F72DADE4-3C0C-43CE-8202-92AB1EA8F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4AC9578E-766A-4DD4-A802-F43A15A4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16271A5D-6C6D-469D-AB86-CDC1A177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" name="AutoShape 20">
              <a:extLst>
                <a:ext uri="{FF2B5EF4-FFF2-40B4-BE49-F238E27FC236}">
                  <a16:creationId xmlns:a16="http://schemas.microsoft.com/office/drawing/2014/main" id="{F2822661-B927-4CD6-A42A-2588D2661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18BF6511-6501-4C56-A678-AA22C2C16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Arial" panose="020B0604020202020204" pitchFamily="34" charset="0"/>
                </a:rPr>
                <a:t>sum</a:t>
              </a:r>
              <a:endParaRPr lang="en-US" altLang="zh-CN" sz="1600" b="0" i="1">
                <a:latin typeface="Arial" panose="020B0604020202020204" pitchFamily="34" charset="0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7A796EE7-1734-4411-96C8-D38F4FB3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Arial" panose="020B0604020202020204" pitchFamily="34" charset="0"/>
                </a:rPr>
                <a:t>sum</a:t>
              </a:r>
              <a:endParaRPr lang="en-US" altLang="zh-CN" sz="1600" b="0" i="1">
                <a:latin typeface="Arial" panose="020B0604020202020204" pitchFamily="34" charset="0"/>
              </a:endParaRPr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9564A22C-0C0C-471C-BD52-406E96A3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BC49BF37-EE7F-46E0-AB41-1D97573D2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B609814-BA3C-4074-8E19-82C91E394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8713E77C-D373-4212-A55E-F80F9F45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6" name="AutoShape 27">
              <a:extLst>
                <a:ext uri="{FF2B5EF4-FFF2-40B4-BE49-F238E27FC236}">
                  <a16:creationId xmlns:a16="http://schemas.microsoft.com/office/drawing/2014/main" id="{C2A1A3F7-8689-4E9D-9A81-6928B6EA4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2718E98A-9AEE-4BC1-8094-4E0FFE3E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8" name="AutoShape 29">
              <a:extLst>
                <a:ext uri="{FF2B5EF4-FFF2-40B4-BE49-F238E27FC236}">
                  <a16:creationId xmlns:a16="http://schemas.microsoft.com/office/drawing/2014/main" id="{4664C40D-A76D-4743-BBDF-18205B17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9" name="AutoShape 30">
              <a:extLst>
                <a:ext uri="{FF2B5EF4-FFF2-40B4-BE49-F238E27FC236}">
                  <a16:creationId xmlns:a16="http://schemas.microsoft.com/office/drawing/2014/main" id="{880038A1-3BA0-461F-B197-48737534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82BBBCBB-DB7C-4E1E-B799-81C63FB5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1" name="AutoShape 32">
              <a:extLst>
                <a:ext uri="{FF2B5EF4-FFF2-40B4-BE49-F238E27FC236}">
                  <a16:creationId xmlns:a16="http://schemas.microsoft.com/office/drawing/2014/main" id="{2FEA1C84-31B9-4E0C-8A69-FE02D5C0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2" name="AutoShape 33">
              <a:extLst>
                <a:ext uri="{FF2B5EF4-FFF2-40B4-BE49-F238E27FC236}">
                  <a16:creationId xmlns:a16="http://schemas.microsoft.com/office/drawing/2014/main" id="{6C2876A5-8101-4E1C-8161-1097888B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0DDBD349-D8B5-44DB-967F-139FC6DE8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65CA0FE4-AB4F-43AE-B728-DAB93D459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FEFAE8BF-1ECE-4368-A887-420264CB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A95FC808-B37C-4DB9-B063-D96D70E9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grpSp>
          <p:nvGrpSpPr>
            <p:cNvPr id="37" name="Group 38">
              <a:extLst>
                <a:ext uri="{FF2B5EF4-FFF2-40B4-BE49-F238E27FC236}">
                  <a16:creationId xmlns:a16="http://schemas.microsoft.com/office/drawing/2014/main" id="{70F9AC9D-A2B5-4290-8008-F83B33948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50" name="AutoShape 39">
                <a:extLst>
                  <a:ext uri="{FF2B5EF4-FFF2-40B4-BE49-F238E27FC236}">
                    <a16:creationId xmlns:a16="http://schemas.microsoft.com/office/drawing/2014/main" id="{BD872791-C1F8-4D3A-A965-352357515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AutoShape 40">
                <a:extLst>
                  <a:ext uri="{FF2B5EF4-FFF2-40B4-BE49-F238E27FC236}">
                    <a16:creationId xmlns:a16="http://schemas.microsoft.com/office/drawing/2014/main" id="{E2436DCE-16AF-48A3-A6DD-F8EBE5295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AutoShape 41">
                <a:extLst>
                  <a:ext uri="{FF2B5EF4-FFF2-40B4-BE49-F238E27FC236}">
                    <a16:creationId xmlns:a16="http://schemas.microsoft.com/office/drawing/2014/main" id="{2A8861E8-FACB-4E4C-9906-236151CDA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AutoShape 42">
                <a:extLst>
                  <a:ext uri="{FF2B5EF4-FFF2-40B4-BE49-F238E27FC236}">
                    <a16:creationId xmlns:a16="http://schemas.microsoft.com/office/drawing/2014/main" id="{89F7E9D0-03DC-4290-BA95-21904C7D7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AutoShape 43">
                <a:extLst>
                  <a:ext uri="{FF2B5EF4-FFF2-40B4-BE49-F238E27FC236}">
                    <a16:creationId xmlns:a16="http://schemas.microsoft.com/office/drawing/2014/main" id="{110119D0-1108-4084-9419-9799507A8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AutoShape 44">
                <a:extLst>
                  <a:ext uri="{FF2B5EF4-FFF2-40B4-BE49-F238E27FC236}">
                    <a16:creationId xmlns:a16="http://schemas.microsoft.com/office/drawing/2014/main" id="{18EAA3FC-009A-485B-B301-BACAD295F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AutoShape 45">
                <a:extLst>
                  <a:ext uri="{FF2B5EF4-FFF2-40B4-BE49-F238E27FC236}">
                    <a16:creationId xmlns:a16="http://schemas.microsoft.com/office/drawing/2014/main" id="{34793F22-73A4-40E4-84AF-CC24A9D5A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" name="AutoShape 46">
                <a:extLst>
                  <a:ext uri="{FF2B5EF4-FFF2-40B4-BE49-F238E27FC236}">
                    <a16:creationId xmlns:a16="http://schemas.microsoft.com/office/drawing/2014/main" id="{5E68FC66-7D2E-4989-AAE3-9722C9AE9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AutoShape 47">
                <a:extLst>
                  <a:ext uri="{FF2B5EF4-FFF2-40B4-BE49-F238E27FC236}">
                    <a16:creationId xmlns:a16="http://schemas.microsoft.com/office/drawing/2014/main" id="{6F383391-CFC0-4896-BDC0-778BFC7E2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AutoShape 48">
                <a:extLst>
                  <a:ext uri="{FF2B5EF4-FFF2-40B4-BE49-F238E27FC236}">
                    <a16:creationId xmlns:a16="http://schemas.microsoft.com/office/drawing/2014/main" id="{9F066D03-F85B-4266-80C4-5886B0FC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AutoShape 49">
                <a:extLst>
                  <a:ext uri="{FF2B5EF4-FFF2-40B4-BE49-F238E27FC236}">
                    <a16:creationId xmlns:a16="http://schemas.microsoft.com/office/drawing/2014/main" id="{41CAA75C-4689-49B0-B618-6DC0E647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AutoShape 50">
                <a:extLst>
                  <a:ext uri="{FF2B5EF4-FFF2-40B4-BE49-F238E27FC236}">
                    <a16:creationId xmlns:a16="http://schemas.microsoft.com/office/drawing/2014/main" id="{812CFD3A-0409-447B-8F9D-3AA28308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AutoShape 51">
                <a:extLst>
                  <a:ext uri="{FF2B5EF4-FFF2-40B4-BE49-F238E27FC236}">
                    <a16:creationId xmlns:a16="http://schemas.microsoft.com/office/drawing/2014/main" id="{C68265E0-5E53-4896-AD2E-A8C53D4E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" name="AutoShape 52">
                <a:extLst>
                  <a:ext uri="{FF2B5EF4-FFF2-40B4-BE49-F238E27FC236}">
                    <a16:creationId xmlns:a16="http://schemas.microsoft.com/office/drawing/2014/main" id="{175F98FA-1D92-48A6-B6A0-89176A500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AutoShape 53">
                <a:extLst>
                  <a:ext uri="{FF2B5EF4-FFF2-40B4-BE49-F238E27FC236}">
                    <a16:creationId xmlns:a16="http://schemas.microsoft.com/office/drawing/2014/main" id="{D6E6FB0D-3D3C-49AD-8849-69D57BF34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" name="AutoShape 54">
                <a:extLst>
                  <a:ext uri="{FF2B5EF4-FFF2-40B4-BE49-F238E27FC236}">
                    <a16:creationId xmlns:a16="http://schemas.microsoft.com/office/drawing/2014/main" id="{E2EC4981-FB92-4D46-A120-505772953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9AD8B5D4-2558-4FCC-A845-0182EBCD0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7" name="AutoShape 56">
                <a:extLst>
                  <a:ext uri="{FF2B5EF4-FFF2-40B4-BE49-F238E27FC236}">
                    <a16:creationId xmlns:a16="http://schemas.microsoft.com/office/drawing/2014/main" id="{7EB82841-43D0-4F99-B3D7-6FC534A34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" name="AutoShape 57">
                <a:extLst>
                  <a:ext uri="{FF2B5EF4-FFF2-40B4-BE49-F238E27FC236}">
                    <a16:creationId xmlns:a16="http://schemas.microsoft.com/office/drawing/2014/main" id="{7F1F5503-450D-4F16-86C9-569D45813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buNone/>
                </a:pPr>
                <a:endParaRPr lang="zh-CN" altLang="en-US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AutoShape 58">
                <a:extLst>
                  <a:ext uri="{FF2B5EF4-FFF2-40B4-BE49-F238E27FC236}">
                    <a16:creationId xmlns:a16="http://schemas.microsoft.com/office/drawing/2014/main" id="{19EDCFB7-75A4-4BA5-A6C3-E3C9CBB79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A9F68EDD-2679-4180-ACA0-A2EDE65C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b="0" i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9" name="Text Box 60">
              <a:extLst>
                <a:ext uri="{FF2B5EF4-FFF2-40B4-BE49-F238E27FC236}">
                  <a16:creationId xmlns:a16="http://schemas.microsoft.com/office/drawing/2014/main" id="{46953AC6-D7BB-4E3E-AEAF-F16280770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TV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9CA54588-F166-41AE-97E8-55DFA73F3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VCR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62">
              <a:extLst>
                <a:ext uri="{FF2B5EF4-FFF2-40B4-BE49-F238E27FC236}">
                  <a16:creationId xmlns:a16="http://schemas.microsoft.com/office/drawing/2014/main" id="{5FB1A6DA-E1CE-433D-8A7A-D65452434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63">
              <a:extLst>
                <a:ext uri="{FF2B5EF4-FFF2-40B4-BE49-F238E27FC236}">
                  <a16:creationId xmlns:a16="http://schemas.microsoft.com/office/drawing/2014/main" id="{3AF83314-26B5-422D-B463-671BB4963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1Qtr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64">
              <a:extLst>
                <a:ext uri="{FF2B5EF4-FFF2-40B4-BE49-F238E27FC236}">
                  <a16:creationId xmlns:a16="http://schemas.microsoft.com/office/drawing/2014/main" id="{3CFA7F42-A88E-49D3-A4D4-BAECB4671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2Qtr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65">
              <a:extLst>
                <a:ext uri="{FF2B5EF4-FFF2-40B4-BE49-F238E27FC236}">
                  <a16:creationId xmlns:a16="http://schemas.microsoft.com/office/drawing/2014/main" id="{C840B9CA-17E7-4D74-BA2B-19088AEA8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3Qtr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66">
              <a:extLst>
                <a:ext uri="{FF2B5EF4-FFF2-40B4-BE49-F238E27FC236}">
                  <a16:creationId xmlns:a16="http://schemas.microsoft.com/office/drawing/2014/main" id="{97E2F9C2-885F-4E3C-B308-825D85BF8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4Qtr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67">
              <a:extLst>
                <a:ext uri="{FF2B5EF4-FFF2-40B4-BE49-F238E27FC236}">
                  <a16:creationId xmlns:a16="http://schemas.microsoft.com/office/drawing/2014/main" id="{F9354300-6F43-4478-A56E-8441BF2A2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U.S.A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68">
              <a:extLst>
                <a:ext uri="{FF2B5EF4-FFF2-40B4-BE49-F238E27FC236}">
                  <a16:creationId xmlns:a16="http://schemas.microsoft.com/office/drawing/2014/main" id="{B021F926-1EDF-47DF-A593-48DF8BB85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Canada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69">
              <a:extLst>
                <a:ext uri="{FF2B5EF4-FFF2-40B4-BE49-F238E27FC236}">
                  <a16:creationId xmlns:a16="http://schemas.microsoft.com/office/drawing/2014/main" id="{EEE7C3C4-2EEC-4EF2-A3EC-257F5210C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Mexico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70">
              <a:extLst>
                <a:ext uri="{FF2B5EF4-FFF2-40B4-BE49-F238E27FC236}">
                  <a16:creationId xmlns:a16="http://schemas.microsoft.com/office/drawing/2014/main" id="{6CF6DBBF-85B2-4C8B-85A4-6BEBD8060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sum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" name="AutoShape 4">
            <a:extLst>
              <a:ext uri="{FF2B5EF4-FFF2-40B4-BE49-F238E27FC236}">
                <a16:creationId xmlns:a16="http://schemas.microsoft.com/office/drawing/2014/main" id="{38207602-2704-4EA5-AE43-E1DC30A1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1454150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Total annual sales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of  TV in U.S.A.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9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Cuboids Corresponding to the Cube</a:t>
            </a:r>
            <a:endParaRPr lang="zh-CN" altLang="en-US" sz="2000" b="1" dirty="0"/>
          </a:p>
        </p:txBody>
      </p:sp>
      <p:grpSp>
        <p:nvGrpSpPr>
          <p:cNvPr id="6" name="Group 36">
            <a:extLst>
              <a:ext uri="{FF2B5EF4-FFF2-40B4-BE49-F238E27FC236}">
                <a16:creationId xmlns:a16="http://schemas.microsoft.com/office/drawing/2014/main" id="{DAB65A11-4C46-4136-AD9B-1806558E229B}"/>
              </a:ext>
            </a:extLst>
          </p:cNvPr>
          <p:cNvGrpSpPr>
            <a:grpSpLocks/>
          </p:cNvGrpSpPr>
          <p:nvPr/>
        </p:nvGrpSpPr>
        <p:grpSpPr bwMode="auto">
          <a:xfrm>
            <a:off x="1854414" y="1887538"/>
            <a:ext cx="7788275" cy="3362325"/>
            <a:chOff x="385" y="1117"/>
            <a:chExt cx="4906" cy="2118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7E1255FD-92D2-42CB-A8F2-120237F5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348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6950D53-4C3A-424E-B226-F271FB5B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828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596E9904-E931-462B-927C-7390F786D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8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C974217F-3C4A-4616-8E11-CFD025B9D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1828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6AADFC5A-717F-4F09-8191-1BEC1F42F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2308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3A12106F-8CC7-436F-B4A5-6552B1682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2356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D046FB5F-B754-40DD-B75D-23E7CBE6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356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23489265-C883-4658-B500-89F8DA81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932"/>
              <a:ext cx="96" cy="14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151C973-57BB-4106-9632-5980899B0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" y="1117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all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0EE525EF-FA9B-45B4-BF3B-6924DD2C3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5" y="1396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7E43A6A-BD94-43A3-A0AA-085A450C2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1396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606D4469-194B-4938-A1CE-EFFAF90E7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1396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445E7C2-F6E3-4299-9B6D-7D59EE642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3" y="187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481E0802-3743-457A-A4F3-F7A842002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3" y="1876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04AF6114-8600-4252-9072-FA952023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187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1CA18EC-1FB3-4735-BE2B-1A89B1C52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3" y="1876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48D3EFAD-0242-4501-AD79-2D87EB9C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876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22C932D4-A782-4C3A-928D-E2D958BD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1876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B786CB1-3E59-427A-A862-DD661325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" y="235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6E1807E9-0EAA-4061-BCDC-7C16DB820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404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45DAA240-1320-447A-8E31-4B329F8C8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04"/>
              <a:ext cx="129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8C94E7AE-F88D-4896-8CE0-15B2F1BAB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1586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7794DA78-1DC6-430C-8711-F664C2E30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1597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date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80706561-42A3-48D4-8104-C9E4FB0A6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1549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country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D19770A2-92B5-4AE9-A207-A6833D930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92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product,date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AB1C9C0D-3526-4D67-8A32-34C6B57EA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92"/>
              <a:ext cx="10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product,country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AB2383D8-71E6-4A0E-AE01-79F9DFDB4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2092"/>
              <a:ext cx="8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date, country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B8FDE15D-C88E-43D9-B35F-CDB6EC868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3004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product, date, country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0F6F7689-8202-41CD-A759-EABE31BFA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30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0-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D(apex) cuboid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BA5439C1-49B7-4F0D-B677-EC4B9520D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1693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1-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 cuboids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EDF45B79-34F0-40B5-8EC3-0C7E200E4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317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2-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 cuboids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7DD81EA2-F32B-4D23-9807-14B1CC43B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845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3-</a:t>
              </a:r>
              <a:r>
                <a:rPr lang="en-US" altLang="zh-CN" sz="2000" b="0">
                  <a:latin typeface="Times New Roman" panose="02020603050405020304" pitchFamily="18" charset="0"/>
                </a:rPr>
                <a:t>D(base) cuboid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70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View of Warehouses and Hierarchies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Visualization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OLAP capabilities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Interactive manipulation</a:t>
            </a:r>
          </a:p>
        </p:txBody>
      </p:sp>
      <p:pic>
        <p:nvPicPr>
          <p:cNvPr id="4" name="Picture 4" descr="browse1">
            <a:extLst>
              <a:ext uri="{FF2B5EF4-FFF2-40B4-BE49-F238E27FC236}">
                <a16:creationId xmlns:a16="http://schemas.microsoft.com/office/drawing/2014/main" id="{451C8C14-316E-48F2-A874-D36442E7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52" y="2128775"/>
            <a:ext cx="4492625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81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OLAP Operations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</a:rPr>
              <a:t>Roll up (drill-up):</a:t>
            </a:r>
            <a:r>
              <a:rPr lang="en-US" altLang="zh-CN" sz="2000" b="1" dirty="0"/>
              <a:t> summarize data</a:t>
            </a:r>
          </a:p>
          <a:p>
            <a:pPr lvl="1"/>
            <a:r>
              <a:rPr lang="en-US" altLang="zh-CN" sz="1800" b="1" i="1" dirty="0"/>
              <a:t>by climbing up hierarchy or by dimension reduction</a:t>
            </a:r>
            <a:endParaRPr lang="en-US" altLang="zh-CN" sz="1800" b="1" dirty="0"/>
          </a:p>
          <a:p>
            <a:r>
              <a:rPr lang="en-US" altLang="zh-CN" sz="2000" b="1" dirty="0">
                <a:solidFill>
                  <a:schemeClr val="hlink"/>
                </a:solidFill>
              </a:rPr>
              <a:t>Drill down (roll down):</a:t>
            </a:r>
            <a:r>
              <a:rPr lang="en-US" altLang="zh-CN" sz="2000" b="1" dirty="0"/>
              <a:t> reverse of roll-up</a:t>
            </a:r>
          </a:p>
          <a:p>
            <a:pPr lvl="1"/>
            <a:r>
              <a:rPr lang="en-US" altLang="zh-CN" sz="1800" b="1" i="1" dirty="0"/>
              <a:t>from higher level summary to lower level summary or detailed data, or introducing new dimensions</a:t>
            </a:r>
          </a:p>
          <a:p>
            <a:r>
              <a:rPr lang="en-US" altLang="zh-CN" sz="2000" b="1" dirty="0">
                <a:solidFill>
                  <a:schemeClr val="hlink"/>
                </a:solidFill>
              </a:rPr>
              <a:t>Slice and dice: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project and select</a:t>
            </a:r>
            <a:r>
              <a:rPr lang="en-US" altLang="zh-CN" sz="2000" b="1" dirty="0"/>
              <a:t>  </a:t>
            </a:r>
            <a:r>
              <a:rPr lang="en-US" altLang="zh-CN" sz="2000" b="1" i="1" dirty="0"/>
              <a:t>on one or more dimensions</a:t>
            </a:r>
          </a:p>
          <a:p>
            <a:r>
              <a:rPr lang="en-US" altLang="zh-CN" sz="2000" b="1" dirty="0">
                <a:solidFill>
                  <a:schemeClr val="hlink"/>
                </a:solidFill>
              </a:rPr>
              <a:t>Pivot (rotate):</a:t>
            </a:r>
            <a:r>
              <a:rPr lang="en-US" altLang="zh-CN" sz="2000" b="1" dirty="0"/>
              <a:t> </a:t>
            </a:r>
          </a:p>
          <a:p>
            <a:pPr lvl="1"/>
            <a:r>
              <a:rPr lang="en-US" altLang="zh-CN" sz="1800" b="1" i="1" dirty="0"/>
              <a:t>reorient the cube, visualization, 3D to series of 2D planes</a:t>
            </a:r>
          </a:p>
          <a:p>
            <a:r>
              <a:rPr lang="en-US" altLang="zh-CN" sz="2000" b="1" dirty="0"/>
              <a:t>Other operations</a:t>
            </a:r>
          </a:p>
          <a:p>
            <a:pPr lvl="1"/>
            <a:r>
              <a:rPr lang="en-US" altLang="zh-CN" sz="1800" b="1" i="1" dirty="0">
                <a:solidFill>
                  <a:schemeClr val="hlink"/>
                </a:solidFill>
              </a:rPr>
              <a:t>drill across:</a:t>
            </a:r>
            <a:r>
              <a:rPr lang="en-US" altLang="zh-CN" sz="1800" b="1" i="1" dirty="0"/>
              <a:t> involving (across) more than one fact table</a:t>
            </a:r>
            <a:endParaRPr lang="en-US" altLang="zh-CN" sz="1800" b="1" dirty="0"/>
          </a:p>
          <a:p>
            <a:pPr lvl="1"/>
            <a:r>
              <a:rPr lang="en-US" altLang="zh-CN" sz="1800" b="1" i="1" dirty="0">
                <a:solidFill>
                  <a:schemeClr val="hlink"/>
                </a:solidFill>
              </a:rPr>
              <a:t>drill through:</a:t>
            </a:r>
            <a:r>
              <a:rPr lang="en-US" altLang="zh-CN" sz="1800" b="1" i="1" dirty="0"/>
              <a:t> through the bottom level of the cube to its back-end relational tables (using SQL)</a:t>
            </a:r>
            <a:endParaRPr lang="en-US" altLang="zh-CN" sz="18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7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OLAP Operations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65" y="1404813"/>
            <a:ext cx="7678963" cy="50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OLAP Operations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Roll up </a:t>
            </a:r>
            <a:r>
              <a:rPr lang="zh-CN" altLang="en-US" sz="2000" b="1" dirty="0">
                <a:solidFill>
                  <a:schemeClr val="hlink"/>
                </a:solidFill>
              </a:rPr>
              <a:t>上卷 (</a:t>
            </a:r>
            <a:r>
              <a:rPr lang="en-US" altLang="zh-CN" sz="2000" b="1" dirty="0">
                <a:solidFill>
                  <a:schemeClr val="hlink"/>
                </a:solidFill>
              </a:rPr>
              <a:t>drill-up</a:t>
            </a:r>
            <a:r>
              <a:rPr lang="zh-CN" altLang="en-US" sz="2000" b="1" dirty="0">
                <a:solidFill>
                  <a:schemeClr val="hlink"/>
                </a:solidFill>
              </a:rPr>
              <a:t>上钻):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summarize data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dirty="0"/>
              <a:t>by climbing up hierarchy (dimension reduction)</a:t>
            </a:r>
            <a:endParaRPr lang="en-US" altLang="zh-CN" sz="1800" b="1" dirty="0">
              <a:solidFill>
                <a:schemeClr val="tx2"/>
              </a:solidFill>
            </a:endParaRP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DEA1584E-F5F3-4E0A-8C30-B16D147A3A7A}"/>
              </a:ext>
            </a:extLst>
          </p:cNvPr>
          <p:cNvGrpSpPr>
            <a:grpSpLocks/>
          </p:cNvGrpSpPr>
          <p:nvPr/>
        </p:nvGrpSpPr>
        <p:grpSpPr bwMode="auto">
          <a:xfrm>
            <a:off x="2670389" y="2532000"/>
            <a:ext cx="6156325" cy="3017838"/>
            <a:chOff x="1536" y="1824"/>
            <a:chExt cx="3408" cy="1606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84E8BEAD-C4AA-4D2A-957F-555802FB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2FBA6303-F0AD-4A63-BF6A-5E205CCF0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20"/>
              <a:ext cx="768" cy="72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800" b="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40AA53BC-D5F6-413D-B9F3-09E05E88A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7ED629D-2B66-4A53-BDD6-3ECFE0159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3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1C8BF3D-EDBE-49A4-A4E9-FBE687652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C1F72B6-2A3B-43F9-87DA-756B8CCCF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88"/>
              <a:ext cx="1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791185C-6022-4CB2-8CB4-0BC5DA1B6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88"/>
              <a:ext cx="1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0795DA36-92A9-484E-BADD-E41CF024A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A2234B08-61D3-4C95-A9C7-681A2807A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01665624-E1D1-426D-A73B-EB73429D4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47CE674-87E5-4F25-B256-E3D029AE8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44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652B3F7-633E-4930-A1CC-968232F64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0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5A9079C4-62E7-4DA8-91A8-64193FFFA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40"/>
              <a:ext cx="1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F125AA6-3775-4879-968E-5C7D9842E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44"/>
              <a:ext cx="1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FDA93DA-59E3-4CE3-B692-01F017628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F33A127-450C-479D-99EB-95EE2B2A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8973BC-7AF8-4B89-AA05-FAD52805E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86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000" b="0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4EC4911-962E-4FD9-B40F-52C2BE93F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5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FF4CB7A6-E2E8-46BD-963C-4F472D804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08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DCC0455-E4D2-405F-BD40-FC83357DF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96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CED91C9C-0C88-4FCA-8782-C24C4B2A9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DD88B03E-9E46-4E79-BA59-389A2785B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7944D4C-4FCA-4CA2-82ED-8B5E9107D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AA71B5AC-478A-4B9C-824A-43BCA2FC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B5D524ED-94D6-4F60-8636-5703A1586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2335C64F-4EAA-404B-9777-408326C20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12"/>
              <a:ext cx="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79EFE3BD-4314-4A42-8F34-102185DB6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2F00DF04-0CCC-4471-A75F-0E5D9D64C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EBB532B-545D-4F23-8A3B-45F9D9F41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C7B04D61-04DE-45DD-80E8-E28287BAE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C43DCB8C-9C33-4703-A75A-08CD41BC0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7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854B5EE9-12C6-47BA-907A-77090CEFE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2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E45DE889-1FE5-4247-A6DE-DE7F6CCA6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" y="2455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 dirty="0"/>
                <a:t>    </a:t>
              </a:r>
              <a:r>
                <a:rPr lang="en-US" altLang="zh-CN" sz="1000" dirty="0"/>
                <a:t>roll-up on location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/>
                <a:t>from cities to countries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676AEE7F-7F28-437B-88C2-5E1BABF24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688"/>
              <a:ext cx="2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Q1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F4527C2A-24DB-4FB2-8A51-D2368D2AE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Q2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82C5235A-5244-4367-BC59-5CDEFB04F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76"/>
              <a:ext cx="2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Q3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33BF882D-1123-49B7-9A78-3869E4F3A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120"/>
              <a:ext cx="28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Q4</a:t>
              </a:r>
            </a:p>
          </p:txBody>
        </p:sp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900CDEB3-CD93-4C33-AA4F-8A866FA26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92"/>
              <a:ext cx="36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Chicago</a:t>
              </a:r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61DA27C0-2D77-4850-BC05-55910950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47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New York</a:t>
              </a:r>
            </a:p>
          </p:txBody>
        </p:sp>
        <p:sp>
          <p:nvSpPr>
            <p:cNvPr id="44" name="Text Box 43">
              <a:extLst>
                <a:ext uri="{FF2B5EF4-FFF2-40B4-BE49-F238E27FC236}">
                  <a16:creationId xmlns:a16="http://schemas.microsoft.com/office/drawing/2014/main" id="{C0AFE679-B8CA-4E9F-A7B6-A7127E08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00"/>
              <a:ext cx="45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Vancouver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B3DE43D7-5627-416B-819F-125C416F4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3300"/>
              <a:ext cx="57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TV     CD    PC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4D5B459E-0492-4334-81C5-0CAB5A38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676"/>
              <a:ext cx="56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710  820   402</a:t>
              </a: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E64A0788-9655-45E5-998A-E82F9239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532"/>
              <a:ext cx="21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471</a:t>
              </a:r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FCBE01EB-5775-4346-A226-86746B477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436"/>
              <a:ext cx="2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605</a:t>
              </a: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903BAF17-A5BD-4B55-8DD7-E9FDC7638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100"/>
              <a:ext cx="19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Q1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BC851446-3713-4539-832D-34C0F9809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208"/>
              <a:ext cx="19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Q2</a:t>
              </a: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80A0E7CD-16FE-46E4-B745-1FB020D2C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52"/>
              <a:ext cx="21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Q3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313B9B4F-B928-4E66-89BF-F3D6B8BF8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96"/>
              <a:ext cx="19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Q4</a:t>
              </a: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ABB0B6CF-51F4-420E-8A7A-59816E8E5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68"/>
              <a:ext cx="2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USA</a:t>
              </a:r>
            </a:p>
          </p:txBody>
        </p:sp>
        <p:sp>
          <p:nvSpPr>
            <p:cNvPr id="54" name="Text Box 53">
              <a:extLst>
                <a:ext uri="{FF2B5EF4-FFF2-40B4-BE49-F238E27FC236}">
                  <a16:creationId xmlns:a16="http://schemas.microsoft.com/office/drawing/2014/main" id="{FAFCF922-3834-4BB9-B9FD-98A62C4DE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24"/>
              <a:ext cx="33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Canada</a:t>
              </a:r>
            </a:p>
          </p:txBody>
        </p: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363A5120-DD60-4896-B67A-2C1BD1CD7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2088"/>
              <a:ext cx="2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1181</a:t>
              </a:r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258B825D-B95A-4360-B1FE-3EFF83AB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908"/>
              <a:ext cx="21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605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0BD8726A-3000-4728-8F9D-B7EF15A82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2676"/>
              <a:ext cx="55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TV     CD  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350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OLAP Operations(2)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Roll down</a:t>
            </a:r>
            <a:r>
              <a:rPr lang="zh-CN" altLang="en-US" sz="2000" b="1" dirty="0">
                <a:solidFill>
                  <a:schemeClr val="hlink"/>
                </a:solidFill>
              </a:rPr>
              <a:t>下卷 (</a:t>
            </a:r>
            <a:r>
              <a:rPr lang="en-US" altLang="zh-CN" sz="2000" b="1" dirty="0">
                <a:solidFill>
                  <a:schemeClr val="hlink"/>
                </a:solidFill>
              </a:rPr>
              <a:t>Drill down</a:t>
            </a:r>
            <a:r>
              <a:rPr lang="zh-CN" altLang="en-US" sz="2000" b="1" dirty="0">
                <a:solidFill>
                  <a:schemeClr val="hlink"/>
                </a:solidFill>
              </a:rPr>
              <a:t>下钻):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reverse of roll-up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dirty="0"/>
              <a:t>from higher level summary to lower level summary or detailed data, or introducing new dimensions</a:t>
            </a:r>
            <a:endParaRPr lang="en-US" altLang="zh-CN" sz="1800" b="1" dirty="0">
              <a:solidFill>
                <a:schemeClr val="tx2"/>
              </a:solidFill>
            </a:endParaRPr>
          </a:p>
        </p:txBody>
      </p:sp>
      <p:grpSp>
        <p:nvGrpSpPr>
          <p:cNvPr id="4" name="Group 84">
            <a:extLst>
              <a:ext uri="{FF2B5EF4-FFF2-40B4-BE49-F238E27FC236}">
                <a16:creationId xmlns:a16="http://schemas.microsoft.com/office/drawing/2014/main" id="{E410199B-50B5-47DA-AB41-3E37909B557F}"/>
              </a:ext>
            </a:extLst>
          </p:cNvPr>
          <p:cNvGrpSpPr>
            <a:grpSpLocks/>
          </p:cNvGrpSpPr>
          <p:nvPr/>
        </p:nvGrpSpPr>
        <p:grpSpPr bwMode="auto">
          <a:xfrm>
            <a:off x="2703727" y="2438400"/>
            <a:ext cx="6089650" cy="3957638"/>
            <a:chOff x="1536" y="2016"/>
            <a:chExt cx="3456" cy="209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01AE152B-E037-42C8-85B6-809082E4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3DFCC3EA-5A4C-48DC-A21D-201D77ABF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432D5B51-FB35-4DE2-B043-174B62D22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0D63E000-BBDB-4F25-8CB4-DDB95D4AE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18FA3C76-91F7-425C-B4A9-4B9487D0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EA188656-2CBF-411C-A9F3-BF3061F5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D3F0BBF-52D2-4069-9373-6540D61EF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253F065-43C1-4865-816E-7EAD3A864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CFFF7919-DED9-4524-93B0-BB435C530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6BE63F3-8D7D-41F0-9722-0254BCABB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90EB5DA-B1FB-46BE-8CBF-D8B8C7AFC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F9BAEBE-4B07-472D-BFE9-55DC73484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84296E2-E3A6-4A22-86A7-24CF7436A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C8C28EF-446D-4B4F-ACA1-B933DA38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2C44AF0-A73A-43A9-B7A4-07B90B607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2CA732-CFF9-42B6-80F9-1FE5E7220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24"/>
              <a:ext cx="86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000" b="0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668605A9-E576-4621-BB72-29E7CB3B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" y="3103"/>
              <a:ext cx="120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   </a:t>
              </a:r>
              <a:r>
                <a:rPr lang="en-US" altLang="zh-CN" sz="1000"/>
                <a:t>drill-down on time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/>
                <a:t>from quarters to months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0C3E2E09-AF08-4B7C-A273-5DFC5C9F4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688"/>
              <a:ext cx="2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306047E3-DC9D-4D87-9D7B-E411264B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CE9BAA63-D7B4-45DA-A0D1-9EC4AC47C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76"/>
              <a:ext cx="2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Q3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FEE3ED24-28AF-4BE4-936C-3F2C65D9C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120"/>
              <a:ext cx="28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Q4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D0BC9CAA-F9F1-4A60-9FE3-6D5EB81A6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92"/>
              <a:ext cx="37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Chicago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10AE7BFB-C2BA-44DC-8603-D0A0605ED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4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New York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B2058EF4-A89E-4C88-AAE8-2564BED70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00"/>
              <a:ext cx="46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Vancouver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54718BE1-1EC8-4259-8A55-4A353842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3300"/>
              <a:ext cx="59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TV     CD    PC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435EE067-FACF-4B6C-8680-59C9ACC60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676"/>
              <a:ext cx="5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710  820   402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191688C1-0BFC-4137-8D5B-15715BA15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532"/>
              <a:ext cx="22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471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24DC4ECA-4818-4820-BD55-FDB9E6493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436"/>
              <a:ext cx="24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605</a:t>
              </a: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D6A83AA6-0082-465D-A36B-38A1CAF75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84"/>
              <a:ext cx="66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TV     CD   PC</a:t>
              </a: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8921BD19-0005-45A3-A41B-F2DD39A5A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EC9D7DD9-C6C1-4A5C-93A0-6B83C3238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AutoShape 35">
              <a:extLst>
                <a:ext uri="{FF2B5EF4-FFF2-40B4-BE49-F238E27FC236}">
                  <a16:creationId xmlns:a16="http://schemas.microsoft.com/office/drawing/2014/main" id="{166CE4E0-82D1-4699-9E8F-CABBC3DC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12"/>
              <a:ext cx="720" cy="182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9305B734-F1EA-407D-B4DB-674C3B84E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2DEB505A-F31E-41F1-8A5D-35E086080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3680BB23-0314-4231-9073-5D6FB54BA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49A29F6C-7B4E-454F-94D8-53E7ECCED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7BD3DA79-332E-4BEC-AA61-AEAE24046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0277547F-C1BD-42BA-B329-D6485F731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26B4B9EB-A129-429A-9416-6FA408EAC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096503B5-F6F4-4C81-BC3E-447FB76AB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66809E6B-BEBD-4B7E-BC90-450568D04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AB1664EA-57A4-45A1-AE8F-2AC9AC054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FB4546D9-9CED-4E45-9BEE-7F7441F56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4EC10C5A-54FC-48FC-952E-05A772407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64E314F8-C6B5-4A8B-B58A-1E5D0F604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C8E2C43E-36ED-454B-AE0B-5C424F620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8C1686A9-75B1-4CA5-931B-EB03460DE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FD4D09FD-6011-474F-BA27-8A1056611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8DC8B089-4B24-4212-84F6-9B5538B02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B82C4226-D8D8-4100-AF2F-B963DFD06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1BBCC100-59BB-4E87-BFF2-2D56FDA9A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2BE6C53E-D88B-4843-86B8-66A9BF608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33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CA9D17C1-246B-4F1A-B283-D7F17E11E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A36DEC85-4981-43C6-8839-14D3FA410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360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B037C590-D56C-491D-AB62-E3CF84C65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2E4FA6FE-6956-4405-B3BC-83054D8AE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871802ED-AFA8-44B4-8B72-DB2862867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DD96AF00-186D-4782-A2B3-EA5923617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5ADBC83A-647E-4F4A-8059-BEFCCEFF1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1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C42AE12A-170E-4FC4-BA91-83E4F685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1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6E3C2B5B-E545-49B6-82D2-56827623C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50C7B093-CD0A-4922-945E-3FFEA0DF5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16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Text Box 66">
              <a:extLst>
                <a:ext uri="{FF2B5EF4-FFF2-40B4-BE49-F238E27FC236}">
                  <a16:creationId xmlns:a16="http://schemas.microsoft.com/office/drawing/2014/main" id="{61D2E19E-7103-4F86-87ED-17F94E3BD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112"/>
              <a:ext cx="57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New York</a:t>
              </a:r>
            </a:p>
          </p:txBody>
        </p:sp>
        <p:sp>
          <p:nvSpPr>
            <p:cNvPr id="68" name="Text Box 67">
              <a:extLst>
                <a:ext uri="{FF2B5EF4-FFF2-40B4-BE49-F238E27FC236}">
                  <a16:creationId xmlns:a16="http://schemas.microsoft.com/office/drawing/2014/main" id="{0177F378-9571-48E9-9CA0-013F9C487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51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Vancouver</a:t>
              </a:r>
            </a:p>
          </p:txBody>
        </p:sp>
        <p:sp>
          <p:nvSpPr>
            <p:cNvPr id="69" name="Text Box 68">
              <a:extLst>
                <a:ext uri="{FF2B5EF4-FFF2-40B4-BE49-F238E27FC236}">
                  <a16:creationId xmlns:a16="http://schemas.microsoft.com/office/drawing/2014/main" id="{437B404B-1BCB-4AAF-9598-8F233B97E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208"/>
              <a:ext cx="37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Chicago</a:t>
              </a:r>
            </a:p>
          </p:txBody>
        </p:sp>
        <p:sp>
          <p:nvSpPr>
            <p:cNvPr id="70" name="Text Box 69">
              <a:extLst>
                <a:ext uri="{FF2B5EF4-FFF2-40B4-BE49-F238E27FC236}">
                  <a16:creationId xmlns:a16="http://schemas.microsoft.com/office/drawing/2014/main" id="{2A325030-D007-4567-8AEF-73DECCEEC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292"/>
              <a:ext cx="21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Jan</a:t>
              </a:r>
            </a:p>
          </p:txBody>
        </p:sp>
        <p:sp>
          <p:nvSpPr>
            <p:cNvPr id="71" name="Text Box 70">
              <a:extLst>
                <a:ext uri="{FF2B5EF4-FFF2-40B4-BE49-F238E27FC236}">
                  <a16:creationId xmlns:a16="http://schemas.microsoft.com/office/drawing/2014/main" id="{D4DD51E7-223C-4633-9385-B0E569291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388"/>
              <a:ext cx="2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Feb</a:t>
              </a: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BB536B1E-7DBF-41F0-87C9-75ADFE291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96"/>
              <a:ext cx="26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 Mar</a:t>
              </a: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CF77857F-B64C-437F-8A17-DAEC5FFF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628"/>
              <a:ext cx="2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Apr</a:t>
              </a:r>
            </a:p>
          </p:txBody>
        </p:sp>
        <p:sp>
          <p:nvSpPr>
            <p:cNvPr id="74" name="Text Box 73">
              <a:extLst>
                <a:ext uri="{FF2B5EF4-FFF2-40B4-BE49-F238E27FC236}">
                  <a16:creationId xmlns:a16="http://schemas.microsoft.com/office/drawing/2014/main" id="{3FE8E97E-C68E-4D1F-99FC-B0B9A817F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84"/>
              <a:ext cx="2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May</a:t>
              </a:r>
            </a:p>
          </p:txBody>
        </p:sp>
        <p:sp>
          <p:nvSpPr>
            <p:cNvPr id="75" name="Text Box 74">
              <a:extLst>
                <a:ext uri="{FF2B5EF4-FFF2-40B4-BE49-F238E27FC236}">
                  <a16:creationId xmlns:a16="http://schemas.microsoft.com/office/drawing/2014/main" id="{EFAB473C-6D5A-4CE4-A557-7A0DACE7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964"/>
              <a:ext cx="21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Jun</a:t>
              </a:r>
            </a:p>
          </p:txBody>
        </p:sp>
        <p:sp>
          <p:nvSpPr>
            <p:cNvPr id="76" name="Text Box 75">
              <a:extLst>
                <a:ext uri="{FF2B5EF4-FFF2-40B4-BE49-F238E27FC236}">
                  <a16:creationId xmlns:a16="http://schemas.microsoft.com/office/drawing/2014/main" id="{79084D10-AE66-46DE-A4FE-367C8F5E5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108"/>
              <a:ext cx="19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Jul</a:t>
              </a:r>
            </a:p>
          </p:txBody>
        </p:sp>
        <p:sp>
          <p:nvSpPr>
            <p:cNvPr id="77" name="Text Box 76">
              <a:extLst>
                <a:ext uri="{FF2B5EF4-FFF2-40B4-BE49-F238E27FC236}">
                  <a16:creationId xmlns:a16="http://schemas.microsoft.com/office/drawing/2014/main" id="{D0684011-6809-42D3-90E8-DF5482F46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252"/>
              <a:ext cx="22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Aug</a:t>
              </a:r>
            </a:p>
          </p:txBody>
        </p:sp>
        <p:sp>
          <p:nvSpPr>
            <p:cNvPr id="78" name="Text Box 77">
              <a:extLst>
                <a:ext uri="{FF2B5EF4-FFF2-40B4-BE49-F238E27FC236}">
                  <a16:creationId xmlns:a16="http://schemas.microsoft.com/office/drawing/2014/main" id="{218828BD-A38C-4CA4-8BED-EF6D4CBF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396"/>
              <a:ext cx="22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Sep</a:t>
              </a:r>
            </a:p>
          </p:txBody>
        </p:sp>
        <p:sp>
          <p:nvSpPr>
            <p:cNvPr id="79" name="Text Box 78">
              <a:extLst>
                <a:ext uri="{FF2B5EF4-FFF2-40B4-BE49-F238E27FC236}">
                  <a16:creationId xmlns:a16="http://schemas.microsoft.com/office/drawing/2014/main" id="{8DCFD071-2DCA-4B07-9736-D20C87602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540"/>
              <a:ext cx="2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Oct</a:t>
              </a:r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01B1B52C-E4FF-4C9D-9CF2-A54339709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684"/>
              <a:ext cx="2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Nov</a:t>
              </a:r>
            </a:p>
          </p:txBody>
        </p:sp>
        <p:sp>
          <p:nvSpPr>
            <p:cNvPr id="81" name="Text Box 80">
              <a:extLst>
                <a:ext uri="{FF2B5EF4-FFF2-40B4-BE49-F238E27FC236}">
                  <a16:creationId xmlns:a16="http://schemas.microsoft.com/office/drawing/2014/main" id="{EDE9AE24-17E9-4A37-93CB-D7040139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828"/>
              <a:ext cx="2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Dec</a:t>
              </a:r>
            </a:p>
          </p:txBody>
        </p:sp>
        <p:sp>
          <p:nvSpPr>
            <p:cNvPr id="82" name="Text Box 81">
              <a:extLst>
                <a:ext uri="{FF2B5EF4-FFF2-40B4-BE49-F238E27FC236}">
                  <a16:creationId xmlns:a16="http://schemas.microsoft.com/office/drawing/2014/main" id="{2B88F86C-F15C-4B20-9F95-7A897565F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256"/>
              <a:ext cx="2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102</a:t>
              </a:r>
            </a:p>
          </p:txBody>
        </p:sp>
        <p:sp>
          <p:nvSpPr>
            <p:cNvPr id="83" name="Text Box 82">
              <a:extLst>
                <a:ext uri="{FF2B5EF4-FFF2-40B4-BE49-F238E27FC236}">
                  <a16:creationId xmlns:a16="http://schemas.microsoft.com/office/drawing/2014/main" id="{0A34B0BC-0903-406F-9FC9-1F89DB3BA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388"/>
              <a:ext cx="2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150</a:t>
              </a:r>
            </a:p>
          </p:txBody>
        </p:sp>
        <p:sp>
          <p:nvSpPr>
            <p:cNvPr id="84" name="Text Box 83">
              <a:extLst>
                <a:ext uri="{FF2B5EF4-FFF2-40B4-BE49-F238E27FC236}">
                  <a16:creationId xmlns:a16="http://schemas.microsoft.com/office/drawing/2014/main" id="{DA725FD3-7934-4510-A3D2-C55E8B0AE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532"/>
              <a:ext cx="2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150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03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OLAP Operations(3)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Slice(</a:t>
            </a:r>
            <a:r>
              <a:rPr lang="zh-CN" altLang="en-US" sz="2000" b="1" dirty="0">
                <a:solidFill>
                  <a:schemeClr val="hlink"/>
                </a:solidFill>
              </a:rPr>
              <a:t>切片) </a:t>
            </a:r>
            <a:r>
              <a:rPr lang="en-US" altLang="zh-CN" sz="2000" b="1" dirty="0">
                <a:solidFill>
                  <a:schemeClr val="hlink"/>
                </a:solidFill>
              </a:rPr>
              <a:t>and dice(</a:t>
            </a:r>
            <a:r>
              <a:rPr lang="zh-CN" altLang="en-US" sz="2000" b="1" dirty="0">
                <a:solidFill>
                  <a:schemeClr val="hlink"/>
                </a:solidFill>
              </a:rPr>
              <a:t>切块):</a:t>
            </a:r>
            <a:r>
              <a:rPr lang="zh-CN" altLang="en-US" sz="1400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dirty="0"/>
              <a:t>project and select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</a:endParaRPr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id="{8EF20E4C-136A-486F-9899-6662058C591D}"/>
              </a:ext>
            </a:extLst>
          </p:cNvPr>
          <p:cNvGrpSpPr>
            <a:grpSpLocks/>
          </p:cNvGrpSpPr>
          <p:nvPr/>
        </p:nvGrpSpPr>
        <p:grpSpPr bwMode="auto">
          <a:xfrm>
            <a:off x="2744208" y="1875569"/>
            <a:ext cx="6008687" cy="4330700"/>
            <a:chOff x="1536" y="1392"/>
            <a:chExt cx="3408" cy="2543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E609854C-A0BB-4D72-A2D2-8BFCF841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36129F1E-DFA0-4CA2-A5E3-1CDEF80D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DB1CD760-CE0C-46E4-8F3E-4C3E76197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9AA879FB-B54C-430B-A579-983D569AB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A8B7188-65EC-4F76-A32A-D16A3EB48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068E8675-E7CA-4CF5-AF98-E842DF019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84BAEC1-580D-4E11-B136-3D6708FE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FE055B1-9409-4C22-B6BE-7E346D448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3F091C81-F809-4047-BFEB-34507157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EADA33F-FACB-4869-8DCF-9C6DBD3D2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DFB6D433-8A9B-4518-83C2-BF076571F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570C206-AF7C-4E2B-9831-4F63BAA7F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7661175F-559B-4133-BF75-0B6BD36D3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750222DA-9197-42D5-85F6-33E037BCF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8E4A003-C32B-4CD2-ABD2-8F7571D4F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C321BE-167C-4127-84E3-95FB63C52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120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000" b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54DC5B8-BA8D-4F81-B9D2-849DC4753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EF05B4A9-E31F-4334-823B-ECE82F0B9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10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   </a:t>
              </a:r>
              <a:endParaRPr lang="en-US" altLang="zh-CN" sz="1000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1B023F5C-C432-41D6-AB24-7A0FFE2F2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688"/>
              <a:ext cx="24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Q1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E98C9DA8-39F9-4D14-943E-89AEB835D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Q2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E1F190E0-E296-45F0-98BF-E1E8705F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76"/>
              <a:ext cx="24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Q3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8CFD3C45-EBD1-4182-89AF-45F056B5D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120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Q4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55390BD-34B2-482A-84F5-217650D5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92"/>
              <a:ext cx="37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Chicago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7A1C7EF9-95C7-4830-9E03-EC625CC6B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47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New York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771B3FC2-CEC1-42FA-830F-675C7DE84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00"/>
              <a:ext cx="46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Vancouver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0ADD8FB9-05A6-4BB6-A540-97CB2C4DD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3300"/>
              <a:ext cx="59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TV     CD    PC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7A30183F-5E42-4C59-95C7-D51AB5006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676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710  820   402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38C738E8-D02E-4A63-B29A-AE00931E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532"/>
              <a:ext cx="2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471</a:t>
              </a: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CD9952BA-F794-4283-B59D-00BB3A9D6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436"/>
              <a:ext cx="2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605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9F9E3EC5-11EB-401A-A04E-684C0389F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334"/>
              <a:ext cx="1470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/>
                <a:t>Dice for location=(“Chicago”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/>
                <a:t>     or “New York” ) and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/>
                <a:t>    (time=“Q1” or “Q2”)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dirty="0"/>
                <a:t> and ( item =“TV” or “CD”)</a:t>
              </a:r>
              <a:endParaRPr lang="zh-CN" altLang="en-US" sz="1000" dirty="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745EF84C-E55B-4BEF-B22B-4FE0B07BB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7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4A8D1933-D71E-4FAE-9631-139F729CE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92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AutoShape 36">
              <a:extLst>
                <a:ext uri="{FF2B5EF4-FFF2-40B4-BE49-F238E27FC236}">
                  <a16:creationId xmlns:a16="http://schemas.microsoft.com/office/drawing/2014/main" id="{B5B19992-FED2-4B43-B230-EB4B55C2C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528" cy="52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800" b="0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474001B0-CD9E-4045-BA70-DC0C1A17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12A3695D-7AA1-4A4B-885E-852F671DD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027BA747-A0AC-4E25-A507-796E8293F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6D6ED8AC-95A8-4448-8E9A-8DA0F3696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BA306EE0-2410-43B4-8322-572706C3A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8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8BA1927A-BB7B-4DE2-A0CF-E0210B648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6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3">
              <a:extLst>
                <a:ext uri="{FF2B5EF4-FFF2-40B4-BE49-F238E27FC236}">
                  <a16:creationId xmlns:a16="http://schemas.microsoft.com/office/drawing/2014/main" id="{EC029C9D-036C-4C52-8A87-EF389AFAF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1668"/>
              <a:ext cx="21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Q1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582EE033-4F2D-40BD-833F-97D84F088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1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 dirty="0"/>
                <a:t> Q2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961A75B5-C187-432B-BE54-2C3C7518C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488"/>
              <a:ext cx="3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Chicago</a:t>
              </a: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6708A2A5-4D9D-4A25-85D7-CF187B44E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92"/>
              <a:ext cx="5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New York</a:t>
              </a:r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0EC43D5B-5814-469F-8C6A-FACFC065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1620"/>
              <a:ext cx="2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710</a:t>
              </a: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86B3C843-B379-4AF5-BDF8-84A1E9D05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1488"/>
              <a:ext cx="3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  471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F0B8CBF6-6684-4821-872C-6D63F1D3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2064"/>
              <a:ext cx="5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 TV     CD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B57542-8B8D-4FBD-B294-C0D32B6B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360"/>
              <a:ext cx="864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000" b="0"/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1E94EEE0-BEC4-4C84-955C-9C8C898C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08"/>
              <a:ext cx="8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/>
                <a:t>Slice for time =“Q1”</a:t>
              </a:r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C3E1BA6D-45A9-4D5C-8378-C2F3A57E2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68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8CA9FF56-7AA7-41CC-8304-0DC26B2E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C59677-35AB-4352-AB5A-3E41DA1C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2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800" b="0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6DF6BF45-6029-4B5F-B52C-1A09B5D2D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E40D80E7-0B78-48F6-B05E-D84EE348F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4AA2ADFB-35AB-44AA-91CF-4CE072FB7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EAB2D045-2F0A-4B4D-87AF-1163ED37E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04DAD5CE-2AAA-4604-B225-0C65D7E1A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792"/>
              <a:ext cx="59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TV     CD    PC</a:t>
              </a: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ADCA5BC7-7195-4869-94F7-C2044AD1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52"/>
              <a:ext cx="3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Chicago</a:t>
              </a:r>
            </a:p>
          </p:txBody>
        </p:sp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824B119A-C29B-468B-B2E4-5AC0F4917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312"/>
              <a:ext cx="47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New York</a:t>
              </a: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69561817-90CD-4BEF-9723-58A6B5E8F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68"/>
              <a:ext cx="4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Vancouver</a:t>
              </a: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F40E33C4-2278-4196-80D2-BA18DB4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3540"/>
              <a:ext cx="59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000" b="0"/>
                <a:t> 710   820  402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5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data warehouse is based on a </a:t>
            </a:r>
            <a:r>
              <a:rPr lang="en-US" altLang="zh-CN" sz="2000" b="1" dirty="0">
                <a:solidFill>
                  <a:schemeClr val="hlink"/>
                </a:solidFill>
              </a:rPr>
              <a:t>multidimensional data model</a:t>
            </a:r>
            <a:r>
              <a:rPr lang="en-US" altLang="zh-CN" sz="2000" b="1" dirty="0"/>
              <a:t> which views data in the form of a data cube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A data cube, such as </a:t>
            </a:r>
            <a:r>
              <a:rPr lang="en-US" altLang="zh-CN" sz="2000" b="1" dirty="0">
                <a:solidFill>
                  <a:srgbClr val="0432FF"/>
                </a:solidFill>
              </a:rPr>
              <a:t>sales</a:t>
            </a:r>
            <a:r>
              <a:rPr lang="en-US" altLang="zh-CN" sz="2000" b="1" dirty="0"/>
              <a:t>, allows data to be modeled and viewed in multiple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Dimension tables</a:t>
            </a:r>
            <a:r>
              <a:rPr lang="zh-CN" altLang="en-US" sz="1800" b="1" dirty="0"/>
              <a:t>（维表）</a:t>
            </a:r>
            <a:r>
              <a:rPr lang="en-US" altLang="zh-CN" sz="1800" b="1" dirty="0"/>
              <a:t>, such as </a:t>
            </a:r>
            <a:r>
              <a:rPr lang="en-US" altLang="zh-CN" sz="1800" b="1" dirty="0">
                <a:solidFill>
                  <a:srgbClr val="0432FF"/>
                </a:solidFill>
              </a:rPr>
              <a:t>item (</a:t>
            </a:r>
            <a:r>
              <a:rPr lang="en-US" altLang="zh-CN" sz="1800" b="1" dirty="0" err="1">
                <a:solidFill>
                  <a:srgbClr val="0432FF"/>
                </a:solidFill>
              </a:rPr>
              <a:t>item_name</a:t>
            </a:r>
            <a:r>
              <a:rPr lang="en-US" altLang="zh-CN" sz="1800" b="1" dirty="0">
                <a:solidFill>
                  <a:srgbClr val="0432FF"/>
                </a:solidFill>
              </a:rPr>
              <a:t>, brand, type), or time(day, week, month, quarter, year) 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Fact table </a:t>
            </a:r>
            <a:r>
              <a:rPr lang="zh-CN" altLang="en-US" sz="1800" b="1" dirty="0"/>
              <a:t>（事实表）</a:t>
            </a:r>
            <a:r>
              <a:rPr lang="en-US" altLang="zh-CN" sz="1800" b="1" dirty="0"/>
              <a:t> contains measures (such as </a:t>
            </a:r>
            <a:r>
              <a:rPr lang="en-US" altLang="zh-CN" sz="1800" b="1" dirty="0" err="1">
                <a:solidFill>
                  <a:srgbClr val="0432FF"/>
                </a:solidFill>
              </a:rPr>
              <a:t>dollars_sold</a:t>
            </a:r>
            <a:r>
              <a:rPr lang="en-US" altLang="zh-CN" sz="1800" b="1" dirty="0"/>
              <a:t>) and keys to each of the related dimension tables</a:t>
            </a:r>
            <a:endParaRPr lang="zh-CN" altLang="en-US" sz="18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In data warehousing literature, an n-D base cube is called a </a:t>
            </a:r>
            <a:r>
              <a:rPr lang="en-US" altLang="zh-CN" sz="2000" b="1" dirty="0">
                <a:solidFill>
                  <a:schemeClr val="hlink"/>
                </a:solidFill>
              </a:rPr>
              <a:t>base cuboid(</a:t>
            </a:r>
            <a:r>
              <a:rPr lang="zh-CN" altLang="en-US" sz="2000" b="1" dirty="0">
                <a:solidFill>
                  <a:schemeClr val="hlink"/>
                </a:solidFill>
              </a:rPr>
              <a:t>基本方体</a:t>
            </a:r>
            <a:r>
              <a:rPr lang="en-US" altLang="zh-CN" sz="2000" b="1" dirty="0">
                <a:solidFill>
                  <a:schemeClr val="hlink"/>
                </a:solidFill>
              </a:rPr>
              <a:t>)</a:t>
            </a:r>
            <a:r>
              <a:rPr lang="en-US" altLang="zh-CN" sz="2000" b="1" dirty="0"/>
              <a:t>. The top most 0-D cuboid, which holds the highest-level of summarization, is called the </a:t>
            </a:r>
            <a:r>
              <a:rPr lang="en-US" altLang="zh-CN" sz="2000" b="1" dirty="0">
                <a:solidFill>
                  <a:schemeClr val="hlink"/>
                </a:solidFill>
              </a:rPr>
              <a:t>apex cuboid(</a:t>
            </a:r>
            <a:r>
              <a:rPr lang="zh-CN" altLang="en-US" sz="2000" b="1" dirty="0">
                <a:solidFill>
                  <a:schemeClr val="hlink"/>
                </a:solidFill>
              </a:rPr>
              <a:t>顶端方体</a:t>
            </a:r>
            <a:r>
              <a:rPr lang="en-US" altLang="zh-CN" sz="2000" b="1" dirty="0">
                <a:solidFill>
                  <a:schemeClr val="hlink"/>
                </a:solidFill>
              </a:rPr>
              <a:t>)</a:t>
            </a:r>
            <a:r>
              <a:rPr lang="en-US" altLang="zh-CN" sz="2000" b="1" dirty="0"/>
              <a:t>.  The lattice of cuboids forms a </a:t>
            </a:r>
            <a:r>
              <a:rPr lang="en-US" altLang="zh-CN" sz="2000" b="1" dirty="0">
                <a:solidFill>
                  <a:schemeClr val="hlink"/>
                </a:solidFill>
              </a:rPr>
              <a:t>data cube.</a:t>
            </a:r>
            <a:endParaRPr lang="en-US" altLang="zh-CN" sz="1800" b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A76884C-EC39-4119-94A4-914F615505F0}"/>
              </a:ext>
            </a:extLst>
          </p:cNvPr>
          <p:cNvGrpSpPr>
            <a:grpSpLocks/>
          </p:cNvGrpSpPr>
          <p:nvPr/>
        </p:nvGrpSpPr>
        <p:grpSpPr bwMode="auto">
          <a:xfrm>
            <a:off x="9755188" y="5346835"/>
            <a:ext cx="1066800" cy="1143000"/>
            <a:chOff x="2625" y="1842"/>
            <a:chExt cx="939" cy="95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4BC59F6F-87C8-48E9-9AD7-1DA486C3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7C30C1C1-72C6-4C9B-A592-FF2A9F5F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2BCC6259-85A2-4319-8664-B98BD0C3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AA4B4CA7-DFF1-4BDD-9709-5EC3D56B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0801C327-A3BF-40A5-A142-64A91591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3524A8F6-9B6C-47A2-87EE-1AA8BF1A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B03F7B7-7C6B-4B89-8A9A-0E6747B6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2457292-5503-4F93-840E-C08B96AC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DBA6078F-A453-43A9-A88D-65BCAC2D7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CC407AFC-C635-4990-970B-D7942FDAD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F7EDF2D2-EC5B-43DF-AAB2-0598E16B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845CC23A-FB91-4893-A660-7CB06553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DB3736A4-9EC1-4DD2-9DF1-9017E2E2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9FB61397-F9B3-42DB-B05A-0BAC7C22A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3F89FF49-7FA8-4483-B2FC-487506054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ED6228E4-070F-4572-BD60-32185DC4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3E3747D1-058F-47FE-80DE-BB981A49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53CE1DA2-FD12-446B-8280-E80D3B82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id="{D909471A-08A9-4F57-97CB-ACF27291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6A8C11D7-2CFF-403B-ADD9-79FE3B298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9C2170FB-407D-4C42-9971-4199B54B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id="{7D78C00C-A667-4B23-B5A6-73DBB20D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B3E6B706-B486-40C6-A8A9-4E61B5D7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6E987C08-F87E-4DEC-BF6D-0ED712EC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01672D2F-7B31-4DDA-9AD4-3B641298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9C1EE4EA-1FFB-4158-817A-6722D110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1" name="AutoShape 31">
              <a:extLst>
                <a:ext uri="{FF2B5EF4-FFF2-40B4-BE49-F238E27FC236}">
                  <a16:creationId xmlns:a16="http://schemas.microsoft.com/office/drawing/2014/main" id="{23E5DC65-B62A-4DD0-A04C-2C166F97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D7012C79-A488-4818-ACC7-2BED6623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3" name="AutoShape 33">
              <a:extLst>
                <a:ext uri="{FF2B5EF4-FFF2-40B4-BE49-F238E27FC236}">
                  <a16:creationId xmlns:a16="http://schemas.microsoft.com/office/drawing/2014/main" id="{566BD046-F97D-4E69-9BBD-2D08A57C1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4" name="AutoShape 34">
              <a:extLst>
                <a:ext uri="{FF2B5EF4-FFF2-40B4-BE49-F238E27FC236}">
                  <a16:creationId xmlns:a16="http://schemas.microsoft.com/office/drawing/2014/main" id="{138FA034-90C6-4DA8-8100-419BC529D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5" name="AutoShape 35">
              <a:extLst>
                <a:ext uri="{FF2B5EF4-FFF2-40B4-BE49-F238E27FC236}">
                  <a16:creationId xmlns:a16="http://schemas.microsoft.com/office/drawing/2014/main" id="{C5D1A666-8113-4752-950B-E3CB6C57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6" name="AutoShape 36">
              <a:extLst>
                <a:ext uri="{FF2B5EF4-FFF2-40B4-BE49-F238E27FC236}">
                  <a16:creationId xmlns:a16="http://schemas.microsoft.com/office/drawing/2014/main" id="{9067ABDA-C60C-464B-8F78-57DAC54F7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9A6B591F-2D99-4718-819F-82AA22EA0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8" name="AutoShape 38">
              <a:extLst>
                <a:ext uri="{FF2B5EF4-FFF2-40B4-BE49-F238E27FC236}">
                  <a16:creationId xmlns:a16="http://schemas.microsoft.com/office/drawing/2014/main" id="{4BDDAE86-010C-4FAA-9941-40BFB32E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9" name="AutoShape 39">
              <a:extLst>
                <a:ext uri="{FF2B5EF4-FFF2-40B4-BE49-F238E27FC236}">
                  <a16:creationId xmlns:a16="http://schemas.microsoft.com/office/drawing/2014/main" id="{E051563A-20B2-48E1-B537-D088564E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0" name="AutoShape 40">
              <a:extLst>
                <a:ext uri="{FF2B5EF4-FFF2-40B4-BE49-F238E27FC236}">
                  <a16:creationId xmlns:a16="http://schemas.microsoft.com/office/drawing/2014/main" id="{CFD03629-E086-4EE0-AAB5-E3622681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1" name="AutoShape 41">
              <a:extLst>
                <a:ext uri="{FF2B5EF4-FFF2-40B4-BE49-F238E27FC236}">
                  <a16:creationId xmlns:a16="http://schemas.microsoft.com/office/drawing/2014/main" id="{DD8CB956-19D4-4428-A105-2963C00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2" name="AutoShape 42">
              <a:extLst>
                <a:ext uri="{FF2B5EF4-FFF2-40B4-BE49-F238E27FC236}">
                  <a16:creationId xmlns:a16="http://schemas.microsoft.com/office/drawing/2014/main" id="{C77A1F5C-5A77-414D-B977-B6F006CC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3" name="AutoShape 43">
              <a:extLst>
                <a:ext uri="{FF2B5EF4-FFF2-40B4-BE49-F238E27FC236}">
                  <a16:creationId xmlns:a16="http://schemas.microsoft.com/office/drawing/2014/main" id="{091556ED-DD8F-4EE6-9896-EFADD32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4" name="AutoShape 44">
              <a:extLst>
                <a:ext uri="{FF2B5EF4-FFF2-40B4-BE49-F238E27FC236}">
                  <a16:creationId xmlns:a16="http://schemas.microsoft.com/office/drawing/2014/main" id="{72242ADB-0743-40AD-9914-5501FDC2A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5" name="AutoShape 45">
              <a:extLst>
                <a:ext uri="{FF2B5EF4-FFF2-40B4-BE49-F238E27FC236}">
                  <a16:creationId xmlns:a16="http://schemas.microsoft.com/office/drawing/2014/main" id="{A439DE1C-062A-41C9-87F6-AF059B1A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6" name="AutoShape 46">
              <a:extLst>
                <a:ext uri="{FF2B5EF4-FFF2-40B4-BE49-F238E27FC236}">
                  <a16:creationId xmlns:a16="http://schemas.microsoft.com/office/drawing/2014/main" id="{00E545E7-F898-4308-905F-7B997DD5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7" name="AutoShape 47">
              <a:extLst>
                <a:ext uri="{FF2B5EF4-FFF2-40B4-BE49-F238E27FC236}">
                  <a16:creationId xmlns:a16="http://schemas.microsoft.com/office/drawing/2014/main" id="{BC3EC861-465C-40FB-AAF4-49358E38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8" name="AutoShape 48">
              <a:extLst>
                <a:ext uri="{FF2B5EF4-FFF2-40B4-BE49-F238E27FC236}">
                  <a16:creationId xmlns:a16="http://schemas.microsoft.com/office/drawing/2014/main" id="{D8E5C911-4BA6-458B-999F-14FAF607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9" name="AutoShape 49">
              <a:extLst>
                <a:ext uri="{FF2B5EF4-FFF2-40B4-BE49-F238E27FC236}">
                  <a16:creationId xmlns:a16="http://schemas.microsoft.com/office/drawing/2014/main" id="{F14EDBD5-0DAB-4520-8605-E9A045A87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0" name="AutoShape 50">
              <a:extLst>
                <a:ext uri="{FF2B5EF4-FFF2-40B4-BE49-F238E27FC236}">
                  <a16:creationId xmlns:a16="http://schemas.microsoft.com/office/drawing/2014/main" id="{0CB536E6-F711-4F69-9DCB-5F1F0624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1" name="AutoShape 51">
              <a:extLst>
                <a:ext uri="{FF2B5EF4-FFF2-40B4-BE49-F238E27FC236}">
                  <a16:creationId xmlns:a16="http://schemas.microsoft.com/office/drawing/2014/main" id="{6CE618A9-D026-4432-B809-D34084DD0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2" name="AutoShape 52">
              <a:extLst>
                <a:ext uri="{FF2B5EF4-FFF2-40B4-BE49-F238E27FC236}">
                  <a16:creationId xmlns:a16="http://schemas.microsoft.com/office/drawing/2014/main" id="{543B5314-D729-4327-A142-2A8E2E645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solidFill>
                  <a:srgbClr val="FFCC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" name="AutoShape 53">
              <a:extLst>
                <a:ext uri="{FF2B5EF4-FFF2-40B4-BE49-F238E27FC236}">
                  <a16:creationId xmlns:a16="http://schemas.microsoft.com/office/drawing/2014/main" id="{42ADD827-4BE8-4592-9884-E8FDCFFA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4" name="AutoShape 54">
              <a:extLst>
                <a:ext uri="{FF2B5EF4-FFF2-40B4-BE49-F238E27FC236}">
                  <a16:creationId xmlns:a16="http://schemas.microsoft.com/office/drawing/2014/main" id="{07BC95B8-8F8F-4B33-8AE3-375B9C00C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5" name="AutoShape 55">
              <a:extLst>
                <a:ext uri="{FF2B5EF4-FFF2-40B4-BE49-F238E27FC236}">
                  <a16:creationId xmlns:a16="http://schemas.microsoft.com/office/drawing/2014/main" id="{7623FF53-E0B3-4F26-84DA-59A67B75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6" name="AutoShape 56">
              <a:extLst>
                <a:ext uri="{FF2B5EF4-FFF2-40B4-BE49-F238E27FC236}">
                  <a16:creationId xmlns:a16="http://schemas.microsoft.com/office/drawing/2014/main" id="{FD74E006-FE34-4278-B09D-E20E48F91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7" name="AutoShape 57">
              <a:extLst>
                <a:ext uri="{FF2B5EF4-FFF2-40B4-BE49-F238E27FC236}">
                  <a16:creationId xmlns:a16="http://schemas.microsoft.com/office/drawing/2014/main" id="{7A946701-4F57-4397-92F9-0D3C0B649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8" name="AutoShape 58">
              <a:extLst>
                <a:ext uri="{FF2B5EF4-FFF2-40B4-BE49-F238E27FC236}">
                  <a16:creationId xmlns:a16="http://schemas.microsoft.com/office/drawing/2014/main" id="{B35CE298-C587-4701-8C7C-B794F66AF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9" name="AutoShape 59">
              <a:extLst>
                <a:ext uri="{FF2B5EF4-FFF2-40B4-BE49-F238E27FC236}">
                  <a16:creationId xmlns:a16="http://schemas.microsoft.com/office/drawing/2014/main" id="{DC122D77-C85D-4EB6-9A18-F38D4A5F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0" name="AutoShape 60">
              <a:extLst>
                <a:ext uri="{FF2B5EF4-FFF2-40B4-BE49-F238E27FC236}">
                  <a16:creationId xmlns:a16="http://schemas.microsoft.com/office/drawing/2014/main" id="{7C7080B3-A839-403F-8FD7-F4B7F507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1" name="AutoShape 61">
              <a:extLst>
                <a:ext uri="{FF2B5EF4-FFF2-40B4-BE49-F238E27FC236}">
                  <a16:creationId xmlns:a16="http://schemas.microsoft.com/office/drawing/2014/main" id="{D9E96D70-E257-4137-9757-5273358E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2" name="AutoShape 62">
              <a:extLst>
                <a:ext uri="{FF2B5EF4-FFF2-40B4-BE49-F238E27FC236}">
                  <a16:creationId xmlns:a16="http://schemas.microsoft.com/office/drawing/2014/main" id="{BA346382-2EF4-4F83-8A2C-F87B9315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3" name="AutoShape 63">
              <a:extLst>
                <a:ext uri="{FF2B5EF4-FFF2-40B4-BE49-F238E27FC236}">
                  <a16:creationId xmlns:a16="http://schemas.microsoft.com/office/drawing/2014/main" id="{A8B42B07-778C-46A5-8E5F-DA96BE9AC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4" name="AutoShape 64">
              <a:extLst>
                <a:ext uri="{FF2B5EF4-FFF2-40B4-BE49-F238E27FC236}">
                  <a16:creationId xmlns:a16="http://schemas.microsoft.com/office/drawing/2014/main" id="{48E9D2C0-3B78-4C1C-B95F-A32C67347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5" name="AutoShape 65">
              <a:extLst>
                <a:ext uri="{FF2B5EF4-FFF2-40B4-BE49-F238E27FC236}">
                  <a16:creationId xmlns:a16="http://schemas.microsoft.com/office/drawing/2014/main" id="{3AE25E0E-AD2A-4997-9631-5B35EBB0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6" name="AutoShape 66">
              <a:extLst>
                <a:ext uri="{FF2B5EF4-FFF2-40B4-BE49-F238E27FC236}">
                  <a16:creationId xmlns:a16="http://schemas.microsoft.com/office/drawing/2014/main" id="{01EC14F1-7384-440B-86E9-085F3CD0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7" name="AutoShape 67">
              <a:extLst>
                <a:ext uri="{FF2B5EF4-FFF2-40B4-BE49-F238E27FC236}">
                  <a16:creationId xmlns:a16="http://schemas.microsoft.com/office/drawing/2014/main" id="{49184333-4732-4D2F-A7B2-004CEEBCF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8" name="AutoShape 68">
              <a:extLst>
                <a:ext uri="{FF2B5EF4-FFF2-40B4-BE49-F238E27FC236}">
                  <a16:creationId xmlns:a16="http://schemas.microsoft.com/office/drawing/2014/main" id="{43EE52AF-6159-4674-8980-DA857C9A8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OLAP Operations (4)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Pivot 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旋转 (</a:t>
            </a:r>
            <a:r>
              <a:rPr lang="en-US" altLang="zh-CN" sz="2000" b="1" dirty="0">
                <a:solidFill>
                  <a:schemeClr val="hlink"/>
                </a:solidFill>
              </a:rPr>
              <a:t>rotate</a:t>
            </a:r>
            <a:r>
              <a:rPr lang="zh-CN" altLang="en-US" sz="2000" b="1" dirty="0">
                <a:solidFill>
                  <a:schemeClr val="hlink"/>
                </a:solidFill>
              </a:rPr>
              <a:t>旋转):</a:t>
            </a:r>
            <a:r>
              <a:rPr lang="zh-CN" altLang="en-US" sz="2000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dirty="0"/>
              <a:t>reorient the cube, visualization, 3D to series of 2D planes.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1800" b="1" i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1600" b="1" i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1100" b="1" dirty="0"/>
          </a:p>
          <a:p>
            <a:pPr>
              <a:lnSpc>
                <a:spcPct val="110000"/>
              </a:lnSpc>
            </a:pPr>
            <a:endParaRPr lang="en-US" altLang="zh-CN" sz="11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11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1100" b="1" dirty="0"/>
          </a:p>
          <a:p>
            <a:pPr>
              <a:lnSpc>
                <a:spcPct val="110000"/>
              </a:lnSpc>
            </a:pPr>
            <a:endParaRPr lang="en-US" altLang="zh-CN" sz="1400" b="1" dirty="0"/>
          </a:p>
          <a:p>
            <a:pPr>
              <a:lnSpc>
                <a:spcPct val="110000"/>
              </a:lnSpc>
            </a:pPr>
            <a:endParaRPr lang="en-US" altLang="zh-CN" sz="14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Other operations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dirty="0">
                <a:solidFill>
                  <a:schemeClr val="hlink"/>
                </a:solidFill>
              </a:rPr>
              <a:t>drill across:</a:t>
            </a:r>
            <a:r>
              <a:rPr lang="en-US" altLang="zh-CN" sz="1800" b="1" i="1" dirty="0"/>
              <a:t> involving (across) more than one fact table</a:t>
            </a:r>
            <a:endParaRPr lang="en-US" altLang="zh-CN" sz="1800" b="1" dirty="0"/>
          </a:p>
          <a:p>
            <a:pPr lvl="1">
              <a:lnSpc>
                <a:spcPct val="110000"/>
              </a:lnSpc>
            </a:pPr>
            <a:r>
              <a:rPr lang="en-US" altLang="zh-CN" sz="1800" b="1" i="1" dirty="0">
                <a:solidFill>
                  <a:schemeClr val="hlink"/>
                </a:solidFill>
              </a:rPr>
              <a:t>drill through:</a:t>
            </a:r>
            <a:r>
              <a:rPr lang="en-US" altLang="zh-CN" sz="1800" b="1" i="1" dirty="0"/>
              <a:t> through the bottom level of the cube to its back-end relational tables (using SQL)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21862953-C6E2-4CE5-BCFF-8DEF73987B0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298700"/>
            <a:ext cx="7646988" cy="2027238"/>
            <a:chOff x="432" y="1632"/>
            <a:chExt cx="4817" cy="12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BE4B8E-B029-421E-972A-97DB71B9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80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800" b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DC45E7-2BF2-4E99-B23C-E6396FC1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8C4EE04-EB6C-42C1-BCC7-AC9F337C9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A14983-1369-426F-A634-2C386A4A6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57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800" b="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264DF52C-5857-4EFE-AC30-75FE863D8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968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Pivot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E1DFCDD2-806C-4E29-B04F-18A65D148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8908EF6-72D5-4095-AF5C-B275FD4D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1551556D-6DE9-45BB-8160-483139D84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F70B3DF4-2041-4C30-BC8D-CAC827E7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261A3CD8-A705-4530-BF8F-CAEA35AC9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ED202AD-124D-4FD6-922E-35315817A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0C310B9-E159-458F-8EA4-573FB11B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C52ED56-AF21-4698-9EEA-4CAF0AB80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852947B-08FF-4F32-9AAC-9AC01EC3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D2CFD885-6312-4240-B3AB-42A026A80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516"/>
              <a:ext cx="8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TV     CD      PC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93DED36-333D-4C55-84F6-88E13E70A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700"/>
              <a:ext cx="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Vancouver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D8F0272A-5761-4687-A7D6-BFCCB68DB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988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 dirty="0"/>
                <a:t>New York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BACEAFD6-7595-46B8-AC9B-EE45C9B31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228"/>
              <a:ext cx="4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Chicago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FACF468C-742E-4C9A-9437-A420A4632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208"/>
              <a:ext cx="9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710   820    402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83963E5-71EB-4568-9434-DEE05ED37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612"/>
              <a:ext cx="10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           </a:t>
              </a:r>
              <a:r>
                <a:rPr lang="en-US" altLang="zh-CN" sz="1200"/>
                <a:t>Item(types)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DB0C4E-76B7-46F2-A02D-3C80E16FC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43" y="1921"/>
              <a:ext cx="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>
                  <a:latin typeface="Times New Roman" panose="02020603050405020304" pitchFamily="18" charset="0"/>
                </a:rPr>
                <a:t>Location(cities)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F7960B25-E2EA-49F3-BE61-3544E4805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700"/>
              <a:ext cx="2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TV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925C42CF-1120-401F-A1E2-40CB51B0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988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CD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1CB82273-75E8-4B1F-BBA5-6DC3CB68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276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PC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6EFDADFC-905A-4F25-BB31-6D11AFE55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6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Vancouver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A633E80E-3F83-4473-9240-A0900E01C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New York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DAA5C284-0527-43A1-8E86-97B879A55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44"/>
              <a:ext cx="4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Chicago</a:t>
              </a: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976A0B6D-E47A-4936-9295-EA57AE5F8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6B069755-8AF1-43EF-B4A0-8CD54E134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82E3E74B-687E-48F4-BAF3-5CE6A5F22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9990E8D7-AD7F-4728-962B-7BDB09FF2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748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710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36A00978-DD4A-465D-BCE5-746C62048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940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820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2E893099-4EC1-429F-8C1B-6CE57814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228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200" b="0"/>
                <a:t> 402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28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Star-Net Query Model</a:t>
            </a:r>
            <a:endParaRPr lang="zh-CN" altLang="en-US" sz="2000" b="1" dirty="0"/>
          </a:p>
        </p:txBody>
      </p:sp>
      <p:grpSp>
        <p:nvGrpSpPr>
          <p:cNvPr id="6" name="Group 82">
            <a:extLst>
              <a:ext uri="{FF2B5EF4-FFF2-40B4-BE49-F238E27FC236}">
                <a16:creationId xmlns:a16="http://schemas.microsoft.com/office/drawing/2014/main" id="{8A16F0AB-1D18-4664-9D96-EC4F69AB1C80}"/>
              </a:ext>
            </a:extLst>
          </p:cNvPr>
          <p:cNvGrpSpPr>
            <a:grpSpLocks/>
          </p:cNvGrpSpPr>
          <p:nvPr/>
        </p:nvGrpSpPr>
        <p:grpSpPr bwMode="auto">
          <a:xfrm>
            <a:off x="1741296" y="1290281"/>
            <a:ext cx="8402830" cy="5330232"/>
            <a:chOff x="72" y="801"/>
            <a:chExt cx="5592" cy="359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0F5FC7AA-81D7-46CF-A6AF-80A1A139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12"/>
              <a:ext cx="5280" cy="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3525" indent="-263525" defTabSz="193675"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193675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193675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193675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193675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1800"/>
                <a:t> 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2E00B78-948A-44C5-884E-3DEE81CE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260"/>
              <a:ext cx="136" cy="1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7B79CD18-ADDC-4E9D-BBFA-EAE59E24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92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1241C49-A61E-4529-92D1-F488238B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49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734B10C6-3C35-4A9E-BA38-8380023A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26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04AE7937-7BDB-4ADA-A69B-33E859129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6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6DACBAA7-CC38-48C0-B306-AC4E13198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26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A947C5C3-19BB-40A4-8772-390FA151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64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3B32397C-4623-40DA-83D9-160C8629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88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F0D7AF77-D93F-4BD2-8F92-DF545295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348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058FC727-031E-4270-A4F9-DAA05F4B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828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765A563-47D7-48FD-874B-84EBFE8F0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3652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AB19335-2126-40C8-A75E-0088812DE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22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CA278F0E-62D3-426B-8934-B53CD8ED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C2AAB498-EFFE-48EA-A0A5-0048C5EA5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26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B854A315-F4BF-48BA-B507-40783281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26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9B50DDF-A5CC-425A-8A63-A620AC9F6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226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BE44C3DC-685F-49F8-B4B7-64CC13D3E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348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CE5DB53D-3FD1-4D71-9FE3-A9437C21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BE93EB6A-BC57-48EC-8FDD-A375F62C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5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5527EF5A-1DF2-4637-B0FB-E18FA8EA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360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526ADC68-BDD0-4A62-9133-422BDB97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CE00E49-8E62-44C6-A94B-C5C3E5244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1805AEE0-D44F-458A-B010-24EADB231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0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3A2C6E3E-937D-4512-B75A-48F32F946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ECBFD5B3-16F0-4AD7-959E-1B1CF72D9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0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39409E90-ADC7-498B-AFF7-F684AEB1B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AE7D7F63-E54A-4A67-AD5E-565132F50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0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1F42DD07-70A8-4B50-B3F9-AEB1B9FD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3A5E2DB5-9CDA-4499-9B2E-8114EDA20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700B952E-7DD7-4E2F-9B52-81BEF5626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22B917B1-BAB3-458A-B6AA-F2966AC2A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40"/>
              <a:ext cx="124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CBE549BA-3B50-4768-A7B0-8575C8E9F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104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EFB0E634-39AE-4789-BEF1-E4A41AC68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4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00C12734-44D0-4902-B0A7-32C4B10CD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73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0EC59C8B-F830-4465-93F8-F040E98B6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120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F8CF775-EB5F-4AF9-A960-1BF12A6EB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16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AF0EF617-D599-4F52-8A82-5B57442D6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58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86F33455-7C5E-4462-A002-F3C99F7F7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0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EEF525A0-6CFE-4E18-9182-92BDAEE1B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00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FBB7B03A-C136-404B-A579-77C8EBD94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EE74DA39-5C2D-46EE-9B32-92A47B13C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12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1B8FB056-3616-4429-84B4-C0BCE5DD8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74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78CDBF88-7719-470E-8504-E46903258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4ABE188D-F1A4-4E80-91F9-B0DB4C5F6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6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78210689-1D65-4759-9539-D00A306A2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3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AB4D4004-718C-408C-97D6-A67B88ECF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155A27EE-3ACE-44C2-AB07-720021AAD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897"/>
              <a:ext cx="11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Shipping Method</a:t>
              </a: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A2086C23-06A2-4E6D-9F6E-2FFE9934C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425"/>
              <a:ext cx="106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AIR-EXPRESS</a:t>
              </a: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CB362491-3437-4A2F-AFD5-CE70093D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858"/>
              <a:ext cx="6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TRUCK</a:t>
              </a: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1F19572A-3593-4B4C-9EE3-224436BB6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761"/>
              <a:ext cx="6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ORDER</a:t>
              </a:r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90A3EABA-AF3E-470E-979F-177987E2F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00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DDB9861-7C74-4FBE-A736-B25B8C16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801"/>
              <a:ext cx="114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Customer Orders</a:t>
              </a: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289359C8-87DF-4688-92AF-0C9F1E5B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281"/>
              <a:ext cx="101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CONTRACTS</a:t>
              </a: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C820781-6D60-4EFA-896C-41490789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041"/>
              <a:ext cx="7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Customer</a:t>
              </a: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14A22807-B8B1-486C-9229-8B4427E1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193"/>
              <a:ext cx="58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F776D6A7-FAF4-4913-96A3-36BB2466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2433"/>
              <a:ext cx="136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 GROUP</a:t>
              </a: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FDFF877B-5BF0-40EF-8F20-B6E7B045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49"/>
              <a:ext cx="119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 LINE</a:t>
              </a:r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C7284A1F-62EA-402A-8703-80E0976B6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385"/>
              <a:ext cx="12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PRODUCT ITEM</a:t>
              </a: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08EC1F2A-96D4-4575-BA99-3AA97F28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769"/>
              <a:ext cx="118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SALES PERSON</a:t>
              </a:r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121A7C84-C1D2-4808-8411-01C61627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3153"/>
              <a:ext cx="79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DISTRICT</a:t>
              </a: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2F8D0550-E4C6-4BA3-B119-30077429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3585"/>
              <a:ext cx="78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DIVISION</a:t>
              </a: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F5C106D0-E751-44B3-87BE-C524CDDE9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921"/>
              <a:ext cx="9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Organization</a:t>
              </a: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260B7612-CEFE-4E38-9C70-071576A78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3921"/>
              <a:ext cx="7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Promotion</a:t>
              </a: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3BF01671-5052-4DEF-9CBB-AED8431C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625"/>
              <a:ext cx="46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07341D00-AC69-43D8-8563-7DAEAE22B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2961"/>
              <a:ext cx="84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3B957754-2FC1-47D9-BFB2-07BCC56D6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3441"/>
              <a:ext cx="68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REGION</a:t>
              </a: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99507465-632E-4982-8275-CAC3F89F6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3825"/>
              <a:ext cx="6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Location</a:t>
              </a: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3AA6280C-6B13-4984-9E52-521C500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2337"/>
              <a:ext cx="5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DAILY</a:t>
              </a: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A197036E-2F5C-403A-9FE1-7D4A1C5DA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337"/>
              <a:ext cx="6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QTRLY</a:t>
              </a: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A963A2D8-D9FD-42FA-B672-3C539916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337"/>
              <a:ext cx="8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ANNUALY</a:t>
              </a: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6E65C720-E002-42CF-B8C4-6891B88F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2193"/>
              <a:ext cx="43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037BAEDD-6EDB-4BCF-A4EC-3D59A3134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04"/>
              <a:ext cx="48" cy="816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8691A2A7-2FFE-4DED-A95B-A16209635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120"/>
              <a:ext cx="1968" cy="144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332BA7E1-D115-440F-B42D-3AC20FC2B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304"/>
              <a:ext cx="912" cy="960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466296BF-4753-4C1B-853E-BA819FB8C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392"/>
              <a:ext cx="1920" cy="912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18D89A17-81A9-40C3-98A9-E13360C84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392"/>
              <a:ext cx="1008" cy="912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C1EFD98A-095A-4DEE-8EBE-9CFC54ADA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4129"/>
              <a:ext cx="294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dirty="0"/>
                <a:t>Each circle is called a </a:t>
              </a:r>
              <a:r>
                <a:rPr lang="en-US" altLang="zh-CN" sz="2000" dirty="0" smtClean="0">
                  <a:solidFill>
                    <a:srgbClr val="0432FF"/>
                  </a:solidFill>
                </a:rPr>
                <a:t>footprint</a:t>
              </a:r>
              <a:r>
                <a:rPr lang="en-US" altLang="zh-CN" sz="2000" b="0" dirty="0">
                  <a:solidFill>
                    <a:srgbClr val="0432FF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969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(2)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27"/>
            <a:ext cx="4794769" cy="4794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29" y="2112858"/>
            <a:ext cx="6475571" cy="364250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56628" y="3802744"/>
            <a:ext cx="1030515" cy="529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</a:t>
            </a:r>
            <a:r>
              <a:rPr lang="en-US" altLang="zh-CN" sz="2000" b="1" dirty="0" smtClean="0"/>
              <a:t>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Dimension and Dimension table</a:t>
            </a:r>
            <a:endParaRPr lang="zh-CN" altLang="en-US" sz="2000" b="1" dirty="0"/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chemeClr val="hlink"/>
                </a:solidFill>
              </a:rPr>
              <a:t>Dimension</a:t>
            </a:r>
            <a:r>
              <a:rPr lang="en-US" altLang="zh-CN" sz="1800" b="1" dirty="0"/>
              <a:t>: is the perspectives or entities with respect to which an organization wants to keep records. 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chemeClr val="hlink"/>
                </a:solidFill>
              </a:rPr>
              <a:t>Dimension table</a:t>
            </a:r>
            <a:r>
              <a:rPr lang="en-US" altLang="zh-CN" sz="1800" b="1" dirty="0"/>
              <a:t>: is a set of properties to further describes a dimension.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Each dimension may be associated with a dimension table.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Time, item, location, provider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Fact and fact table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chemeClr val="hlink"/>
                </a:solidFill>
              </a:rPr>
              <a:t>Fact</a:t>
            </a:r>
            <a:r>
              <a:rPr lang="en-US" altLang="zh-CN" sz="1800" b="1" dirty="0"/>
              <a:t>: the measure of a theme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chemeClr val="hlink"/>
                </a:solidFill>
              </a:rPr>
              <a:t>Fact table</a:t>
            </a:r>
            <a:r>
              <a:rPr lang="en-US" altLang="zh-CN" sz="1800" b="1" dirty="0"/>
              <a:t>: the representation of the fact. It contains the names of the facts, keys to each of the related dimension tables. Facts are numerical, sales amount </a:t>
            </a:r>
          </a:p>
        </p:txBody>
      </p:sp>
    </p:spTree>
    <p:extLst>
      <p:ext uri="{BB962C8B-B14F-4D97-AF65-F5344CB8AC3E}">
        <p14:creationId xmlns:p14="http://schemas.microsoft.com/office/powerpoint/2010/main" val="282179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</a:t>
            </a:r>
            <a:r>
              <a:rPr lang="en-US" altLang="zh-CN" sz="2000" b="1" dirty="0" smtClean="0"/>
              <a:t>(4)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ea typeface="华文中宋" panose="02010600040101010101" pitchFamily="2" charset="-122"/>
              </a:rPr>
              <a:t>Dimension number of data cube</a:t>
            </a:r>
            <a:endParaRPr lang="zh-CN" altLang="en-US" sz="2000" b="1" dirty="0">
              <a:solidFill>
                <a:srgbClr val="0432FF"/>
              </a:solidFill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The number of dimensions to be viewed.</a:t>
            </a:r>
            <a:r>
              <a:rPr lang="zh-CN" altLang="en-US" sz="1800" b="1" dirty="0"/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Sales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item time location </a:t>
            </a:r>
            <a:r>
              <a:rPr lang="en-US" altLang="zh-CN" sz="1800" b="1" dirty="0" err="1"/>
              <a:t>dollars_sold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Base cuboid</a:t>
            </a:r>
            <a:r>
              <a:rPr lang="en-US" altLang="zh-CN" sz="1800" b="1" dirty="0"/>
              <a:t>: the cube which contains all dimensions that can be viewed in data warehousing.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Apex cuboid:</a:t>
            </a:r>
            <a:r>
              <a:rPr lang="en-US" altLang="zh-CN" sz="1800" b="1" dirty="0"/>
              <a:t> the cube which contain no dimension.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Data Cube:</a:t>
            </a:r>
            <a:r>
              <a:rPr lang="en-US" altLang="zh-CN" sz="1800" b="1" dirty="0"/>
              <a:t> is the all cuboids in a multi dimensional data model.</a:t>
            </a:r>
            <a:endParaRPr lang="zh-CN" altLang="en-US" sz="18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— One Example(1)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/>
              <a:t>ALLElectronics</a:t>
            </a:r>
            <a:r>
              <a:rPr lang="en-US" altLang="zh-CN" sz="2000" b="1" dirty="0"/>
              <a:t> sales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>
                <a:solidFill>
                  <a:schemeClr val="hlink"/>
                </a:solidFill>
              </a:rPr>
              <a:t>dimension</a:t>
            </a:r>
            <a:r>
              <a:rPr lang="zh-CN" altLang="en-US" sz="2000" b="1" dirty="0">
                <a:solidFill>
                  <a:schemeClr val="hlink"/>
                </a:solidFill>
              </a:rPr>
              <a:t>：</a:t>
            </a:r>
            <a:r>
              <a:rPr lang="en-US" altLang="zh-CN" sz="2000" b="1" dirty="0"/>
              <a:t>time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item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location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brand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chemeClr val="hlink"/>
                </a:solidFill>
              </a:rPr>
              <a:t>dimension table</a:t>
            </a:r>
            <a:r>
              <a:rPr lang="zh-CN" altLang="en-US" sz="2000" b="1" dirty="0">
                <a:solidFill>
                  <a:schemeClr val="hlink"/>
                </a:solidFill>
              </a:rPr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time(</a:t>
            </a:r>
            <a:r>
              <a:rPr lang="en-US" altLang="zh-CN" sz="2000" b="1" dirty="0" err="1"/>
              <a:t>time_key</a:t>
            </a:r>
            <a:r>
              <a:rPr lang="en-US" altLang="zh-CN" sz="2000" b="1" dirty="0"/>
              <a:t> day </a:t>
            </a:r>
            <a:r>
              <a:rPr lang="en-US" altLang="zh-CN" sz="2000" b="1" dirty="0" err="1"/>
              <a:t>day_of_week</a:t>
            </a:r>
            <a:r>
              <a:rPr lang="en-US" altLang="zh-CN" sz="2000" b="1" dirty="0"/>
              <a:t> month quarter year)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item(</a:t>
            </a:r>
            <a:r>
              <a:rPr lang="en-US" altLang="zh-CN" sz="2000" b="1" dirty="0" err="1"/>
              <a:t>item_key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item_name</a:t>
            </a:r>
            <a:r>
              <a:rPr lang="en-US" altLang="zh-CN" sz="2000" b="1" dirty="0"/>
              <a:t> brand type </a:t>
            </a:r>
            <a:r>
              <a:rPr lang="en-US" altLang="zh-CN" sz="2000" b="1" dirty="0" err="1"/>
              <a:t>supplier_key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chemeClr val="hlink"/>
                </a:solidFill>
              </a:rPr>
              <a:t>fact table</a:t>
            </a:r>
            <a:r>
              <a:rPr lang="zh-CN" altLang="en-US" sz="2000" b="1" dirty="0">
                <a:solidFill>
                  <a:schemeClr val="hlink"/>
                </a:solidFill>
              </a:rPr>
              <a:t>：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time_key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item_key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brand_key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location_key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dollars_sold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units_sold</a:t>
            </a:r>
            <a:r>
              <a:rPr lang="en-US" altLang="zh-CN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30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— One Example(2)</a:t>
            </a:r>
            <a:endParaRPr lang="zh-CN" altLang="en-US" sz="2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17AAF-FAA0-4D0E-B1DA-342CC99DFB8D}"/>
              </a:ext>
            </a:extLst>
          </p:cNvPr>
          <p:cNvGrpSpPr>
            <a:grpSpLocks/>
          </p:cNvGrpSpPr>
          <p:nvPr/>
        </p:nvGrpSpPr>
        <p:grpSpPr bwMode="auto">
          <a:xfrm>
            <a:off x="696686" y="1649412"/>
            <a:ext cx="9847943" cy="4838473"/>
            <a:chOff x="377" y="1207"/>
            <a:chExt cx="5088" cy="2688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297067CD-C4B8-43FD-A364-B6CFDC79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1207"/>
              <a:ext cx="5088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263525" indent="-263525" defTabSz="193675"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193675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193675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193675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193675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zh-CN" sz="1800"/>
                <a:t>2-dimension data cube</a:t>
              </a:r>
              <a:r>
                <a:rPr lang="zh-CN" altLang="en-US" sz="1800"/>
                <a:t>：	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1800"/>
                <a:t>				</a:t>
              </a:r>
              <a:r>
                <a:rPr lang="en-US" altLang="zh-CN" sz="1600">
                  <a:latin typeface="Times New Roman" panose="02020603050405020304" pitchFamily="18" charset="0"/>
                </a:rPr>
                <a:t>location</a:t>
              </a:r>
              <a:r>
                <a:rPr lang="zh-CN" altLang="en-US" sz="1600">
                  <a:latin typeface="Times New Roman" panose="02020603050405020304" pitchFamily="18" charset="0"/>
                </a:rPr>
                <a:t>＝”</a:t>
              </a:r>
              <a:r>
                <a:rPr lang="en-US" altLang="zh-CN" sz="1600">
                  <a:latin typeface="Times New Roman" panose="02020603050405020304" pitchFamily="18" charset="0"/>
                </a:rPr>
                <a:t>Vancouver”</a:t>
              </a: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B876F771-63BF-483C-8EF9-72BDCC10A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455"/>
              <a:ext cx="44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5C7D3913-C76B-4E5E-A409-8323CD412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215"/>
              <a:ext cx="31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91C7262F-6AC8-4D82-BA62-31B01C30D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475"/>
              <a:ext cx="45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431FFDAE-832F-4482-BB5D-CBD54D5E1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927"/>
              <a:ext cx="234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                               </a:t>
              </a:r>
              <a:r>
                <a:rPr lang="en-US" altLang="zh-CN" sz="2400" b="0">
                  <a:latin typeface="Times New Roman" panose="02020603050405020304" pitchFamily="18" charset="0"/>
                </a:rPr>
                <a:t>item(type)</a:t>
              </a:r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CDEABF39-83E0-4FD8-916D-9B076DBDC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2193"/>
              <a:ext cx="119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Time(quarter)</a:t>
              </a: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047183F5-4FA3-4DA3-976F-23C322379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" y="2289"/>
              <a:ext cx="11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45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entertainment</a:t>
              </a:r>
              <a:r>
                <a:rPr lang="en-US" altLang="zh-CN" sz="20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E63700AA-921C-449C-A0FE-22A0BE4D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" y="2193"/>
              <a:ext cx="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0">
                  <a:latin typeface="Times New Roman" panose="02020603050405020304" pitchFamily="18" charset="0"/>
                </a:rPr>
                <a:t>computer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B93D6965-2AAA-46C5-A016-5DB586E33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" y="2193"/>
              <a:ext cx="8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</a:rPr>
                <a:t>security</a:t>
              </a: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1F953B94-DA99-43F9-A355-4C23E27DB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" y="2481"/>
              <a:ext cx="3987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Q1     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605                 825     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400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Q2     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680                 920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    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512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Q3      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781                1026      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501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Q4     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824                1120          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                   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580</a:t>
              </a:r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2F77F9CD-64AD-49F4-9953-00F1844A8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2001"/>
              <a:ext cx="45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Cube — One Example(3)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4-dimension data cube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4D8AD39-09A3-4FE5-999E-89A05A7D3DBB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3041650"/>
            <a:ext cx="2286000" cy="2438400"/>
            <a:chOff x="2625" y="1842"/>
            <a:chExt cx="939" cy="95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E39DAD27-1DC4-4310-BFC0-C23A74A4E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93E8352-46AF-4D43-8F67-35C2BD08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5358F714-3E15-4436-B0C1-E0BB2036D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42625CC-8E68-4C6F-9906-BF3C54F8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17EEFEEF-2BE1-416F-BF6E-999CA03F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4C304EA7-5C38-490D-B0B3-3DD1B08F4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3EDC971E-ABA1-418D-907E-961C84F8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F47B3CCA-B668-4985-9CA6-88EF3CBF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282383B7-203F-479A-8A4E-356FC085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F2B05476-0824-468E-BD6F-A16873A4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7A0749CB-5B8C-46DD-8651-342D1406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3E76B5E9-1A4D-4AE8-BF7C-F9AD5814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533BA359-12EE-4217-99EF-924014AF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03B7407B-E5AD-4FFD-AF7D-783B0CEC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BB12B69D-2ABC-41C8-AD06-ADFE57AF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4E7D2F90-4E11-4D2C-8940-4E4F9109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58408C09-5187-4AE4-A4F7-74DCC1ACA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0BB1EA23-14F4-499C-A59E-AAEF82A3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id="{C1905DF1-7574-49C2-9580-303FE6F9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60E96395-3A63-495A-B489-90E9F3F0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861AD3EE-7D7E-405E-B4FD-F5A85333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id="{E631982C-56FA-4B2D-AEC7-3BD63EEC4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882A50E6-1CF5-4F47-B90B-6A7EEA2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DD572684-4EBE-404E-B00F-2A4956D4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A1082802-2147-4459-9CDD-B8FA3D7D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CBC5120A-6DBB-4E75-B447-AE1F50B5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1" name="AutoShape 31">
              <a:extLst>
                <a:ext uri="{FF2B5EF4-FFF2-40B4-BE49-F238E27FC236}">
                  <a16:creationId xmlns:a16="http://schemas.microsoft.com/office/drawing/2014/main" id="{B60D56D3-4706-4601-BA28-FB7CDAB0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6FC43958-D336-49BA-88DB-FE138AD0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3" name="AutoShape 33">
              <a:extLst>
                <a:ext uri="{FF2B5EF4-FFF2-40B4-BE49-F238E27FC236}">
                  <a16:creationId xmlns:a16="http://schemas.microsoft.com/office/drawing/2014/main" id="{FE189B59-143E-4794-83CD-7879EBB2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4" name="AutoShape 34">
              <a:extLst>
                <a:ext uri="{FF2B5EF4-FFF2-40B4-BE49-F238E27FC236}">
                  <a16:creationId xmlns:a16="http://schemas.microsoft.com/office/drawing/2014/main" id="{CFB0EF69-B575-4243-BD40-990216E4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5" name="AutoShape 35">
              <a:extLst>
                <a:ext uri="{FF2B5EF4-FFF2-40B4-BE49-F238E27FC236}">
                  <a16:creationId xmlns:a16="http://schemas.microsoft.com/office/drawing/2014/main" id="{39858ADB-1096-426B-9E77-C711CC9A2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6" name="AutoShape 36">
              <a:extLst>
                <a:ext uri="{FF2B5EF4-FFF2-40B4-BE49-F238E27FC236}">
                  <a16:creationId xmlns:a16="http://schemas.microsoft.com/office/drawing/2014/main" id="{C398AE8B-38B4-470D-8103-BE74FBBF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FA7AE52B-2C8C-4B66-9655-BA73469CB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8" name="AutoShape 38">
              <a:extLst>
                <a:ext uri="{FF2B5EF4-FFF2-40B4-BE49-F238E27FC236}">
                  <a16:creationId xmlns:a16="http://schemas.microsoft.com/office/drawing/2014/main" id="{9A895898-BFAF-429A-8DE7-AB1D6DAFA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39" name="AutoShape 39">
              <a:extLst>
                <a:ext uri="{FF2B5EF4-FFF2-40B4-BE49-F238E27FC236}">
                  <a16:creationId xmlns:a16="http://schemas.microsoft.com/office/drawing/2014/main" id="{A1377C81-F552-4380-9A80-19EFC64E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0" name="AutoShape 40">
              <a:extLst>
                <a:ext uri="{FF2B5EF4-FFF2-40B4-BE49-F238E27FC236}">
                  <a16:creationId xmlns:a16="http://schemas.microsoft.com/office/drawing/2014/main" id="{0A409D9E-D0A2-4FA7-87BA-3DCD1BF4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1" name="AutoShape 41">
              <a:extLst>
                <a:ext uri="{FF2B5EF4-FFF2-40B4-BE49-F238E27FC236}">
                  <a16:creationId xmlns:a16="http://schemas.microsoft.com/office/drawing/2014/main" id="{1366F2EE-D2FB-421B-881A-183D551B1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2" name="AutoShape 42">
              <a:extLst>
                <a:ext uri="{FF2B5EF4-FFF2-40B4-BE49-F238E27FC236}">
                  <a16:creationId xmlns:a16="http://schemas.microsoft.com/office/drawing/2014/main" id="{8C30C342-D501-47D8-9062-A6B8CF64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3" name="AutoShape 43">
              <a:extLst>
                <a:ext uri="{FF2B5EF4-FFF2-40B4-BE49-F238E27FC236}">
                  <a16:creationId xmlns:a16="http://schemas.microsoft.com/office/drawing/2014/main" id="{7E621E43-F734-445B-8DDE-0D4A21D6A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4" name="AutoShape 44">
              <a:extLst>
                <a:ext uri="{FF2B5EF4-FFF2-40B4-BE49-F238E27FC236}">
                  <a16:creationId xmlns:a16="http://schemas.microsoft.com/office/drawing/2014/main" id="{C6FEBA44-D002-4D9A-8905-99C3244A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5" name="AutoShape 45">
              <a:extLst>
                <a:ext uri="{FF2B5EF4-FFF2-40B4-BE49-F238E27FC236}">
                  <a16:creationId xmlns:a16="http://schemas.microsoft.com/office/drawing/2014/main" id="{8CD4B890-C8CF-456B-99C5-2F7AEFB7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6" name="AutoShape 46">
              <a:extLst>
                <a:ext uri="{FF2B5EF4-FFF2-40B4-BE49-F238E27FC236}">
                  <a16:creationId xmlns:a16="http://schemas.microsoft.com/office/drawing/2014/main" id="{7738C835-8A31-4A15-997D-4661C908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7" name="AutoShape 47">
              <a:extLst>
                <a:ext uri="{FF2B5EF4-FFF2-40B4-BE49-F238E27FC236}">
                  <a16:creationId xmlns:a16="http://schemas.microsoft.com/office/drawing/2014/main" id="{A92E2732-14AD-490C-A17E-BFD383D9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8" name="AutoShape 48">
              <a:extLst>
                <a:ext uri="{FF2B5EF4-FFF2-40B4-BE49-F238E27FC236}">
                  <a16:creationId xmlns:a16="http://schemas.microsoft.com/office/drawing/2014/main" id="{2203142B-D6FF-49FC-8CB3-9045F758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49" name="AutoShape 49">
              <a:extLst>
                <a:ext uri="{FF2B5EF4-FFF2-40B4-BE49-F238E27FC236}">
                  <a16:creationId xmlns:a16="http://schemas.microsoft.com/office/drawing/2014/main" id="{BA1391C7-AFAB-45F8-8584-0F624B79F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0" name="AutoShape 50">
              <a:extLst>
                <a:ext uri="{FF2B5EF4-FFF2-40B4-BE49-F238E27FC236}">
                  <a16:creationId xmlns:a16="http://schemas.microsoft.com/office/drawing/2014/main" id="{0B05EF12-C431-4BF2-9C6A-474AD61C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1" name="AutoShape 51">
              <a:extLst>
                <a:ext uri="{FF2B5EF4-FFF2-40B4-BE49-F238E27FC236}">
                  <a16:creationId xmlns:a16="http://schemas.microsoft.com/office/drawing/2014/main" id="{C3833F48-876F-441C-9D51-A9D2D61C6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2" name="AutoShape 52">
              <a:extLst>
                <a:ext uri="{FF2B5EF4-FFF2-40B4-BE49-F238E27FC236}">
                  <a16:creationId xmlns:a16="http://schemas.microsoft.com/office/drawing/2014/main" id="{698BB6DD-43A9-41CC-AAC1-FD9919F32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3" name="AutoShape 53">
              <a:extLst>
                <a:ext uri="{FF2B5EF4-FFF2-40B4-BE49-F238E27FC236}">
                  <a16:creationId xmlns:a16="http://schemas.microsoft.com/office/drawing/2014/main" id="{F89C7276-9525-4A5A-935C-7FB70C43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4" name="AutoShape 54">
              <a:extLst>
                <a:ext uri="{FF2B5EF4-FFF2-40B4-BE49-F238E27FC236}">
                  <a16:creationId xmlns:a16="http://schemas.microsoft.com/office/drawing/2014/main" id="{4AC3669B-B80F-4324-BEC1-52D910775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5" name="AutoShape 55">
              <a:extLst>
                <a:ext uri="{FF2B5EF4-FFF2-40B4-BE49-F238E27FC236}">
                  <a16:creationId xmlns:a16="http://schemas.microsoft.com/office/drawing/2014/main" id="{197BAE24-D106-4334-8E1B-F5786D369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6" name="AutoShape 56">
              <a:extLst>
                <a:ext uri="{FF2B5EF4-FFF2-40B4-BE49-F238E27FC236}">
                  <a16:creationId xmlns:a16="http://schemas.microsoft.com/office/drawing/2014/main" id="{9036BF71-6060-41A5-B31A-AD553A60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7" name="AutoShape 57">
              <a:extLst>
                <a:ext uri="{FF2B5EF4-FFF2-40B4-BE49-F238E27FC236}">
                  <a16:creationId xmlns:a16="http://schemas.microsoft.com/office/drawing/2014/main" id="{EF09B763-4159-4A29-9AAA-48F5E92B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8" name="AutoShape 58">
              <a:extLst>
                <a:ext uri="{FF2B5EF4-FFF2-40B4-BE49-F238E27FC236}">
                  <a16:creationId xmlns:a16="http://schemas.microsoft.com/office/drawing/2014/main" id="{6226292E-92C3-4927-BF59-FB6A23B5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59" name="AutoShape 59">
              <a:extLst>
                <a:ext uri="{FF2B5EF4-FFF2-40B4-BE49-F238E27FC236}">
                  <a16:creationId xmlns:a16="http://schemas.microsoft.com/office/drawing/2014/main" id="{3639124F-F8DC-4268-93C1-18F616E20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0" name="AutoShape 60">
              <a:extLst>
                <a:ext uri="{FF2B5EF4-FFF2-40B4-BE49-F238E27FC236}">
                  <a16:creationId xmlns:a16="http://schemas.microsoft.com/office/drawing/2014/main" id="{1FFD2980-E951-49F0-8A10-A331EA7C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1" name="AutoShape 61">
              <a:extLst>
                <a:ext uri="{FF2B5EF4-FFF2-40B4-BE49-F238E27FC236}">
                  <a16:creationId xmlns:a16="http://schemas.microsoft.com/office/drawing/2014/main" id="{FD5178B8-CA84-4157-946B-8FAD57FAE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2" name="AutoShape 62">
              <a:extLst>
                <a:ext uri="{FF2B5EF4-FFF2-40B4-BE49-F238E27FC236}">
                  <a16:creationId xmlns:a16="http://schemas.microsoft.com/office/drawing/2014/main" id="{5A66FF0C-6BFE-429E-BC7C-FFA0D69FF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3" name="AutoShape 63">
              <a:extLst>
                <a:ext uri="{FF2B5EF4-FFF2-40B4-BE49-F238E27FC236}">
                  <a16:creationId xmlns:a16="http://schemas.microsoft.com/office/drawing/2014/main" id="{39531B46-9998-4893-B8FD-343C0002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4" name="AutoShape 64">
              <a:extLst>
                <a:ext uri="{FF2B5EF4-FFF2-40B4-BE49-F238E27FC236}">
                  <a16:creationId xmlns:a16="http://schemas.microsoft.com/office/drawing/2014/main" id="{CD10802C-D105-494A-BA7C-D3B6BC27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5" name="AutoShape 65">
              <a:extLst>
                <a:ext uri="{FF2B5EF4-FFF2-40B4-BE49-F238E27FC236}">
                  <a16:creationId xmlns:a16="http://schemas.microsoft.com/office/drawing/2014/main" id="{20EE720D-FAA9-4659-9683-4A3948D5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6" name="AutoShape 66">
              <a:extLst>
                <a:ext uri="{FF2B5EF4-FFF2-40B4-BE49-F238E27FC236}">
                  <a16:creationId xmlns:a16="http://schemas.microsoft.com/office/drawing/2014/main" id="{F6B3CAA7-E6AA-46B8-A094-9367D66B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7" name="AutoShape 67">
              <a:extLst>
                <a:ext uri="{FF2B5EF4-FFF2-40B4-BE49-F238E27FC236}">
                  <a16:creationId xmlns:a16="http://schemas.microsoft.com/office/drawing/2014/main" id="{89E2AFF7-4AF9-46C3-93A5-0CE65FAE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8" name="AutoShape 68">
              <a:extLst>
                <a:ext uri="{FF2B5EF4-FFF2-40B4-BE49-F238E27FC236}">
                  <a16:creationId xmlns:a16="http://schemas.microsoft.com/office/drawing/2014/main" id="{B7615FE6-09BC-4890-A842-7F4953A6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9" name="Group 69">
            <a:extLst>
              <a:ext uri="{FF2B5EF4-FFF2-40B4-BE49-F238E27FC236}">
                <a16:creationId xmlns:a16="http://schemas.microsoft.com/office/drawing/2014/main" id="{78566F3F-FCA3-4725-9807-7BE37AE15484}"/>
              </a:ext>
            </a:extLst>
          </p:cNvPr>
          <p:cNvGrpSpPr>
            <a:grpSpLocks/>
          </p:cNvGrpSpPr>
          <p:nvPr/>
        </p:nvGrpSpPr>
        <p:grpSpPr bwMode="auto">
          <a:xfrm>
            <a:off x="4178300" y="3041650"/>
            <a:ext cx="2286000" cy="2438400"/>
            <a:chOff x="2625" y="1842"/>
            <a:chExt cx="939" cy="954"/>
          </a:xfrm>
        </p:grpSpPr>
        <p:sp>
          <p:nvSpPr>
            <p:cNvPr id="70" name="AutoShape 70">
              <a:extLst>
                <a:ext uri="{FF2B5EF4-FFF2-40B4-BE49-F238E27FC236}">
                  <a16:creationId xmlns:a16="http://schemas.microsoft.com/office/drawing/2014/main" id="{79A9AF43-1CD1-4058-987D-D78B738A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1" name="AutoShape 71">
              <a:extLst>
                <a:ext uri="{FF2B5EF4-FFF2-40B4-BE49-F238E27FC236}">
                  <a16:creationId xmlns:a16="http://schemas.microsoft.com/office/drawing/2014/main" id="{FE571FE1-642E-45E1-9228-8EB241AAA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2" name="AutoShape 72">
              <a:extLst>
                <a:ext uri="{FF2B5EF4-FFF2-40B4-BE49-F238E27FC236}">
                  <a16:creationId xmlns:a16="http://schemas.microsoft.com/office/drawing/2014/main" id="{FC8989D9-D002-4129-BCC0-90CEC153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3" name="AutoShape 73">
              <a:extLst>
                <a:ext uri="{FF2B5EF4-FFF2-40B4-BE49-F238E27FC236}">
                  <a16:creationId xmlns:a16="http://schemas.microsoft.com/office/drawing/2014/main" id="{5A53E52B-C3BD-463F-A339-552DA60A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4" name="AutoShape 74">
              <a:extLst>
                <a:ext uri="{FF2B5EF4-FFF2-40B4-BE49-F238E27FC236}">
                  <a16:creationId xmlns:a16="http://schemas.microsoft.com/office/drawing/2014/main" id="{92645B8E-807D-41CD-B224-5B8E46BA6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5" name="AutoShape 75">
              <a:extLst>
                <a:ext uri="{FF2B5EF4-FFF2-40B4-BE49-F238E27FC236}">
                  <a16:creationId xmlns:a16="http://schemas.microsoft.com/office/drawing/2014/main" id="{EA499E1E-DB8B-49AF-AC8E-710295680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6" name="AutoShape 76">
              <a:extLst>
                <a:ext uri="{FF2B5EF4-FFF2-40B4-BE49-F238E27FC236}">
                  <a16:creationId xmlns:a16="http://schemas.microsoft.com/office/drawing/2014/main" id="{58E10F85-60FB-4AD4-8047-FABE92AA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7" name="AutoShape 77">
              <a:extLst>
                <a:ext uri="{FF2B5EF4-FFF2-40B4-BE49-F238E27FC236}">
                  <a16:creationId xmlns:a16="http://schemas.microsoft.com/office/drawing/2014/main" id="{09BA8DFB-3777-41C7-B67B-DB5A52998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8" name="AutoShape 78">
              <a:extLst>
                <a:ext uri="{FF2B5EF4-FFF2-40B4-BE49-F238E27FC236}">
                  <a16:creationId xmlns:a16="http://schemas.microsoft.com/office/drawing/2014/main" id="{2330EB60-2089-4EB0-BA60-49ABEC35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9" name="AutoShape 79">
              <a:extLst>
                <a:ext uri="{FF2B5EF4-FFF2-40B4-BE49-F238E27FC236}">
                  <a16:creationId xmlns:a16="http://schemas.microsoft.com/office/drawing/2014/main" id="{5BAB5704-5516-4959-9D9E-55F85DBC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0" name="AutoShape 80">
              <a:extLst>
                <a:ext uri="{FF2B5EF4-FFF2-40B4-BE49-F238E27FC236}">
                  <a16:creationId xmlns:a16="http://schemas.microsoft.com/office/drawing/2014/main" id="{44396D80-68CB-4B67-8BF1-3596F60E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1" name="AutoShape 81">
              <a:extLst>
                <a:ext uri="{FF2B5EF4-FFF2-40B4-BE49-F238E27FC236}">
                  <a16:creationId xmlns:a16="http://schemas.microsoft.com/office/drawing/2014/main" id="{3BE8056E-2E90-4929-910C-78F4DAA60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2" name="AutoShape 82">
              <a:extLst>
                <a:ext uri="{FF2B5EF4-FFF2-40B4-BE49-F238E27FC236}">
                  <a16:creationId xmlns:a16="http://schemas.microsoft.com/office/drawing/2014/main" id="{FE866792-7B22-4371-9A81-B478B97F1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3" name="AutoShape 83">
              <a:extLst>
                <a:ext uri="{FF2B5EF4-FFF2-40B4-BE49-F238E27FC236}">
                  <a16:creationId xmlns:a16="http://schemas.microsoft.com/office/drawing/2014/main" id="{C0CA3D79-52AC-4E6C-82A1-9FF012836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4" name="AutoShape 84">
              <a:extLst>
                <a:ext uri="{FF2B5EF4-FFF2-40B4-BE49-F238E27FC236}">
                  <a16:creationId xmlns:a16="http://schemas.microsoft.com/office/drawing/2014/main" id="{AA44FCB5-78B8-48AD-85B0-D9C1B5E7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5" name="AutoShape 85">
              <a:extLst>
                <a:ext uri="{FF2B5EF4-FFF2-40B4-BE49-F238E27FC236}">
                  <a16:creationId xmlns:a16="http://schemas.microsoft.com/office/drawing/2014/main" id="{EF83A0F2-17AB-4E3F-99B5-C4B0B0B36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6" name="AutoShape 86">
              <a:extLst>
                <a:ext uri="{FF2B5EF4-FFF2-40B4-BE49-F238E27FC236}">
                  <a16:creationId xmlns:a16="http://schemas.microsoft.com/office/drawing/2014/main" id="{E664B854-ED65-4703-87C5-8E00DDF3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7" name="AutoShape 87">
              <a:extLst>
                <a:ext uri="{FF2B5EF4-FFF2-40B4-BE49-F238E27FC236}">
                  <a16:creationId xmlns:a16="http://schemas.microsoft.com/office/drawing/2014/main" id="{45534CD9-207D-48CD-B35A-28FF2466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8" name="AutoShape 88">
              <a:extLst>
                <a:ext uri="{FF2B5EF4-FFF2-40B4-BE49-F238E27FC236}">
                  <a16:creationId xmlns:a16="http://schemas.microsoft.com/office/drawing/2014/main" id="{407FF1B2-C1CF-4169-BAFC-50F8F767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89" name="AutoShape 89">
              <a:extLst>
                <a:ext uri="{FF2B5EF4-FFF2-40B4-BE49-F238E27FC236}">
                  <a16:creationId xmlns:a16="http://schemas.microsoft.com/office/drawing/2014/main" id="{2CB6EC2E-C4D8-4DDD-BD34-7F449607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0" name="AutoShape 90">
              <a:extLst>
                <a:ext uri="{FF2B5EF4-FFF2-40B4-BE49-F238E27FC236}">
                  <a16:creationId xmlns:a16="http://schemas.microsoft.com/office/drawing/2014/main" id="{F3824E2E-913E-49EB-9079-D740CED4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1" name="AutoShape 91">
              <a:extLst>
                <a:ext uri="{FF2B5EF4-FFF2-40B4-BE49-F238E27FC236}">
                  <a16:creationId xmlns:a16="http://schemas.microsoft.com/office/drawing/2014/main" id="{BD9FA55D-C33C-44D4-BB81-0E0F0E20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2" name="AutoShape 92">
              <a:extLst>
                <a:ext uri="{FF2B5EF4-FFF2-40B4-BE49-F238E27FC236}">
                  <a16:creationId xmlns:a16="http://schemas.microsoft.com/office/drawing/2014/main" id="{0336C07D-CF01-4C70-B0D9-545A8AA7E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3" name="AutoShape 93">
              <a:extLst>
                <a:ext uri="{FF2B5EF4-FFF2-40B4-BE49-F238E27FC236}">
                  <a16:creationId xmlns:a16="http://schemas.microsoft.com/office/drawing/2014/main" id="{80578584-92B9-4226-87D3-C05765B5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4" name="AutoShape 94">
              <a:extLst>
                <a:ext uri="{FF2B5EF4-FFF2-40B4-BE49-F238E27FC236}">
                  <a16:creationId xmlns:a16="http://schemas.microsoft.com/office/drawing/2014/main" id="{5F98F031-A77A-4362-99A2-51941D5E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5" name="AutoShape 95">
              <a:extLst>
                <a:ext uri="{FF2B5EF4-FFF2-40B4-BE49-F238E27FC236}">
                  <a16:creationId xmlns:a16="http://schemas.microsoft.com/office/drawing/2014/main" id="{C27A4CC0-593A-4D07-AA24-E735548E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6" name="AutoShape 96">
              <a:extLst>
                <a:ext uri="{FF2B5EF4-FFF2-40B4-BE49-F238E27FC236}">
                  <a16:creationId xmlns:a16="http://schemas.microsoft.com/office/drawing/2014/main" id="{BCD0E3F5-140C-4E97-9B7C-FE0174A12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7" name="AutoShape 97">
              <a:extLst>
                <a:ext uri="{FF2B5EF4-FFF2-40B4-BE49-F238E27FC236}">
                  <a16:creationId xmlns:a16="http://schemas.microsoft.com/office/drawing/2014/main" id="{1AD1C5FE-F847-43E9-81FD-9B3C84FF5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8" name="AutoShape 98">
              <a:extLst>
                <a:ext uri="{FF2B5EF4-FFF2-40B4-BE49-F238E27FC236}">
                  <a16:creationId xmlns:a16="http://schemas.microsoft.com/office/drawing/2014/main" id="{C408356F-3DF1-41B4-8B68-10BA84910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99" name="AutoShape 99">
              <a:extLst>
                <a:ext uri="{FF2B5EF4-FFF2-40B4-BE49-F238E27FC236}">
                  <a16:creationId xmlns:a16="http://schemas.microsoft.com/office/drawing/2014/main" id="{8DF75AE4-E2CD-42DC-8E42-ECCE58683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0" name="AutoShape 100">
              <a:extLst>
                <a:ext uri="{FF2B5EF4-FFF2-40B4-BE49-F238E27FC236}">
                  <a16:creationId xmlns:a16="http://schemas.microsoft.com/office/drawing/2014/main" id="{5271F533-8B5A-433A-8C9B-BE4C4165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1" name="AutoShape 101">
              <a:extLst>
                <a:ext uri="{FF2B5EF4-FFF2-40B4-BE49-F238E27FC236}">
                  <a16:creationId xmlns:a16="http://schemas.microsoft.com/office/drawing/2014/main" id="{66D565F8-5648-4066-A0B4-66AE27E8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2" name="AutoShape 102">
              <a:extLst>
                <a:ext uri="{FF2B5EF4-FFF2-40B4-BE49-F238E27FC236}">
                  <a16:creationId xmlns:a16="http://schemas.microsoft.com/office/drawing/2014/main" id="{303A77E2-B536-41E7-8554-2E1DE624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3" name="AutoShape 103">
              <a:extLst>
                <a:ext uri="{FF2B5EF4-FFF2-40B4-BE49-F238E27FC236}">
                  <a16:creationId xmlns:a16="http://schemas.microsoft.com/office/drawing/2014/main" id="{A83AEE6C-7A7B-4D46-AA36-9BDF1BD19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4" name="AutoShape 104">
              <a:extLst>
                <a:ext uri="{FF2B5EF4-FFF2-40B4-BE49-F238E27FC236}">
                  <a16:creationId xmlns:a16="http://schemas.microsoft.com/office/drawing/2014/main" id="{624AFDE6-A4D9-4E9A-95E6-17A6A6FC6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5" name="AutoShape 105">
              <a:extLst>
                <a:ext uri="{FF2B5EF4-FFF2-40B4-BE49-F238E27FC236}">
                  <a16:creationId xmlns:a16="http://schemas.microsoft.com/office/drawing/2014/main" id="{83914B5A-8393-47F8-B781-4F625AE6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6" name="AutoShape 106">
              <a:extLst>
                <a:ext uri="{FF2B5EF4-FFF2-40B4-BE49-F238E27FC236}">
                  <a16:creationId xmlns:a16="http://schemas.microsoft.com/office/drawing/2014/main" id="{A8DB94B3-90E8-40B3-841A-4DEA6239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7" name="AutoShape 107">
              <a:extLst>
                <a:ext uri="{FF2B5EF4-FFF2-40B4-BE49-F238E27FC236}">
                  <a16:creationId xmlns:a16="http://schemas.microsoft.com/office/drawing/2014/main" id="{0608187E-624F-4569-BED0-8A47A3D27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8" name="AutoShape 108">
              <a:extLst>
                <a:ext uri="{FF2B5EF4-FFF2-40B4-BE49-F238E27FC236}">
                  <a16:creationId xmlns:a16="http://schemas.microsoft.com/office/drawing/2014/main" id="{20496ADC-A6FC-4596-B770-B2FDDA56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09" name="AutoShape 109">
              <a:extLst>
                <a:ext uri="{FF2B5EF4-FFF2-40B4-BE49-F238E27FC236}">
                  <a16:creationId xmlns:a16="http://schemas.microsoft.com/office/drawing/2014/main" id="{E1370881-055A-4097-AFC2-000EC3EE8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0" name="AutoShape 110">
              <a:extLst>
                <a:ext uri="{FF2B5EF4-FFF2-40B4-BE49-F238E27FC236}">
                  <a16:creationId xmlns:a16="http://schemas.microsoft.com/office/drawing/2014/main" id="{75503C55-88D6-4788-B309-01D61AB8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1" name="AutoShape 111">
              <a:extLst>
                <a:ext uri="{FF2B5EF4-FFF2-40B4-BE49-F238E27FC236}">
                  <a16:creationId xmlns:a16="http://schemas.microsoft.com/office/drawing/2014/main" id="{D3B7B6BC-F88A-4757-8865-F15FD6038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2" name="AutoShape 112">
              <a:extLst>
                <a:ext uri="{FF2B5EF4-FFF2-40B4-BE49-F238E27FC236}">
                  <a16:creationId xmlns:a16="http://schemas.microsoft.com/office/drawing/2014/main" id="{75AB60E1-6C9E-4279-AFB0-5C1BFB5D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3" name="AutoShape 113">
              <a:extLst>
                <a:ext uri="{FF2B5EF4-FFF2-40B4-BE49-F238E27FC236}">
                  <a16:creationId xmlns:a16="http://schemas.microsoft.com/office/drawing/2014/main" id="{B77931EB-FB43-40EE-8533-47CA86A0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4" name="AutoShape 114">
              <a:extLst>
                <a:ext uri="{FF2B5EF4-FFF2-40B4-BE49-F238E27FC236}">
                  <a16:creationId xmlns:a16="http://schemas.microsoft.com/office/drawing/2014/main" id="{445F8BE3-4628-4D82-BFD9-D9D99575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5" name="AutoShape 115">
              <a:extLst>
                <a:ext uri="{FF2B5EF4-FFF2-40B4-BE49-F238E27FC236}">
                  <a16:creationId xmlns:a16="http://schemas.microsoft.com/office/drawing/2014/main" id="{BCFD60E7-2463-4804-AC0B-7F8E5BAD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6" name="AutoShape 116">
              <a:extLst>
                <a:ext uri="{FF2B5EF4-FFF2-40B4-BE49-F238E27FC236}">
                  <a16:creationId xmlns:a16="http://schemas.microsoft.com/office/drawing/2014/main" id="{E68665AE-34BE-4E2F-BADA-84A504F29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7" name="AutoShape 117">
              <a:extLst>
                <a:ext uri="{FF2B5EF4-FFF2-40B4-BE49-F238E27FC236}">
                  <a16:creationId xmlns:a16="http://schemas.microsoft.com/office/drawing/2014/main" id="{4E3D9D95-4772-430C-9B3F-3C7984627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8" name="AutoShape 118">
              <a:extLst>
                <a:ext uri="{FF2B5EF4-FFF2-40B4-BE49-F238E27FC236}">
                  <a16:creationId xmlns:a16="http://schemas.microsoft.com/office/drawing/2014/main" id="{5195D714-97C4-4888-9F69-D19A9C6F4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19" name="AutoShape 119">
              <a:extLst>
                <a:ext uri="{FF2B5EF4-FFF2-40B4-BE49-F238E27FC236}">
                  <a16:creationId xmlns:a16="http://schemas.microsoft.com/office/drawing/2014/main" id="{F370AAD9-1CF0-4749-85F5-7F9D67439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0" name="AutoShape 120">
              <a:extLst>
                <a:ext uri="{FF2B5EF4-FFF2-40B4-BE49-F238E27FC236}">
                  <a16:creationId xmlns:a16="http://schemas.microsoft.com/office/drawing/2014/main" id="{377F5F11-4E60-46D7-9943-FE2D607B0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1" name="AutoShape 121">
              <a:extLst>
                <a:ext uri="{FF2B5EF4-FFF2-40B4-BE49-F238E27FC236}">
                  <a16:creationId xmlns:a16="http://schemas.microsoft.com/office/drawing/2014/main" id="{2AB4C37E-8084-4B48-8EEF-C9C01404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2" name="AutoShape 122">
              <a:extLst>
                <a:ext uri="{FF2B5EF4-FFF2-40B4-BE49-F238E27FC236}">
                  <a16:creationId xmlns:a16="http://schemas.microsoft.com/office/drawing/2014/main" id="{FF020A5A-22D4-4C58-A745-E9B07213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3" name="AutoShape 123">
              <a:extLst>
                <a:ext uri="{FF2B5EF4-FFF2-40B4-BE49-F238E27FC236}">
                  <a16:creationId xmlns:a16="http://schemas.microsoft.com/office/drawing/2014/main" id="{1CF7ED2D-EA5B-4168-A0D8-CAF8F2E3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4" name="AutoShape 124">
              <a:extLst>
                <a:ext uri="{FF2B5EF4-FFF2-40B4-BE49-F238E27FC236}">
                  <a16:creationId xmlns:a16="http://schemas.microsoft.com/office/drawing/2014/main" id="{BE8B0ACB-7D0F-4265-B145-118410ED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5" name="AutoShape 125">
              <a:extLst>
                <a:ext uri="{FF2B5EF4-FFF2-40B4-BE49-F238E27FC236}">
                  <a16:creationId xmlns:a16="http://schemas.microsoft.com/office/drawing/2014/main" id="{86C448E6-47BB-47B7-A5B1-2DA9D0D63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6" name="AutoShape 126">
              <a:extLst>
                <a:ext uri="{FF2B5EF4-FFF2-40B4-BE49-F238E27FC236}">
                  <a16:creationId xmlns:a16="http://schemas.microsoft.com/office/drawing/2014/main" id="{6AE70312-27B7-4AFD-A4B4-9836EF06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7" name="AutoShape 127">
              <a:extLst>
                <a:ext uri="{FF2B5EF4-FFF2-40B4-BE49-F238E27FC236}">
                  <a16:creationId xmlns:a16="http://schemas.microsoft.com/office/drawing/2014/main" id="{826EA4ED-185E-4709-87CA-737204DAB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8" name="AutoShape 128">
              <a:extLst>
                <a:ext uri="{FF2B5EF4-FFF2-40B4-BE49-F238E27FC236}">
                  <a16:creationId xmlns:a16="http://schemas.microsoft.com/office/drawing/2014/main" id="{59B6B97C-BBEC-4743-8013-F34989DB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29" name="AutoShape 129">
              <a:extLst>
                <a:ext uri="{FF2B5EF4-FFF2-40B4-BE49-F238E27FC236}">
                  <a16:creationId xmlns:a16="http://schemas.microsoft.com/office/drawing/2014/main" id="{4E2150BB-5E4D-4E5C-9E11-084840818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0" name="AutoShape 130">
              <a:extLst>
                <a:ext uri="{FF2B5EF4-FFF2-40B4-BE49-F238E27FC236}">
                  <a16:creationId xmlns:a16="http://schemas.microsoft.com/office/drawing/2014/main" id="{11319407-BC9C-46E8-A9B5-C4FABC0CA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1" name="AutoShape 131">
              <a:extLst>
                <a:ext uri="{FF2B5EF4-FFF2-40B4-BE49-F238E27FC236}">
                  <a16:creationId xmlns:a16="http://schemas.microsoft.com/office/drawing/2014/main" id="{A414063B-39F4-464D-A7FC-2F526D726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2" name="AutoShape 132">
              <a:extLst>
                <a:ext uri="{FF2B5EF4-FFF2-40B4-BE49-F238E27FC236}">
                  <a16:creationId xmlns:a16="http://schemas.microsoft.com/office/drawing/2014/main" id="{30AE379A-38E2-4CC3-BF46-AAE7CADC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3" name="AutoShape 133">
              <a:extLst>
                <a:ext uri="{FF2B5EF4-FFF2-40B4-BE49-F238E27FC236}">
                  <a16:creationId xmlns:a16="http://schemas.microsoft.com/office/drawing/2014/main" id="{019B8513-7B23-46D3-89C4-BABADF278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34" name="Group 134">
            <a:extLst>
              <a:ext uri="{FF2B5EF4-FFF2-40B4-BE49-F238E27FC236}">
                <a16:creationId xmlns:a16="http://schemas.microsoft.com/office/drawing/2014/main" id="{75A5A89E-26FB-4C1B-A7A3-3FD8B5336E77}"/>
              </a:ext>
            </a:extLst>
          </p:cNvPr>
          <p:cNvGrpSpPr>
            <a:grpSpLocks/>
          </p:cNvGrpSpPr>
          <p:nvPr/>
        </p:nvGrpSpPr>
        <p:grpSpPr bwMode="auto">
          <a:xfrm>
            <a:off x="6845300" y="3041650"/>
            <a:ext cx="2286000" cy="2438400"/>
            <a:chOff x="2625" y="1842"/>
            <a:chExt cx="939" cy="954"/>
          </a:xfrm>
        </p:grpSpPr>
        <p:sp>
          <p:nvSpPr>
            <p:cNvPr id="135" name="AutoShape 135">
              <a:extLst>
                <a:ext uri="{FF2B5EF4-FFF2-40B4-BE49-F238E27FC236}">
                  <a16:creationId xmlns:a16="http://schemas.microsoft.com/office/drawing/2014/main" id="{BADA2DEE-B5C2-4D1E-A859-11BF3E60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6" name="AutoShape 136">
              <a:extLst>
                <a:ext uri="{FF2B5EF4-FFF2-40B4-BE49-F238E27FC236}">
                  <a16:creationId xmlns:a16="http://schemas.microsoft.com/office/drawing/2014/main" id="{036E006C-A8EF-4796-BCF1-C9F7F087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7" name="AutoShape 137">
              <a:extLst>
                <a:ext uri="{FF2B5EF4-FFF2-40B4-BE49-F238E27FC236}">
                  <a16:creationId xmlns:a16="http://schemas.microsoft.com/office/drawing/2014/main" id="{D1643D11-590F-4786-B2F4-31354F1F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8" name="AutoShape 138">
              <a:extLst>
                <a:ext uri="{FF2B5EF4-FFF2-40B4-BE49-F238E27FC236}">
                  <a16:creationId xmlns:a16="http://schemas.microsoft.com/office/drawing/2014/main" id="{A4BCAD8A-83B9-46D2-B0EC-6FC74534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3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39" name="AutoShape 139">
              <a:extLst>
                <a:ext uri="{FF2B5EF4-FFF2-40B4-BE49-F238E27FC236}">
                  <a16:creationId xmlns:a16="http://schemas.microsoft.com/office/drawing/2014/main" id="{60DB4C07-B779-4C74-A77D-C849DD96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0" name="AutoShape 140">
              <a:extLst>
                <a:ext uri="{FF2B5EF4-FFF2-40B4-BE49-F238E27FC236}">
                  <a16:creationId xmlns:a16="http://schemas.microsoft.com/office/drawing/2014/main" id="{FA955391-4464-4B0E-8AD5-C220B3DE7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1" name="AutoShape 141">
              <a:extLst>
                <a:ext uri="{FF2B5EF4-FFF2-40B4-BE49-F238E27FC236}">
                  <a16:creationId xmlns:a16="http://schemas.microsoft.com/office/drawing/2014/main" id="{F0299A3D-26C2-452E-B9A7-F072D6C0F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2" name="AutoShape 142">
              <a:extLst>
                <a:ext uri="{FF2B5EF4-FFF2-40B4-BE49-F238E27FC236}">
                  <a16:creationId xmlns:a16="http://schemas.microsoft.com/office/drawing/2014/main" id="{385EF04F-0455-4C2E-BA22-6A9B131BA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3" name="AutoShape 143">
              <a:extLst>
                <a:ext uri="{FF2B5EF4-FFF2-40B4-BE49-F238E27FC236}">
                  <a16:creationId xmlns:a16="http://schemas.microsoft.com/office/drawing/2014/main" id="{3A35BB49-12BF-42A8-98FD-B6412A38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4" name="AutoShape 144">
              <a:extLst>
                <a:ext uri="{FF2B5EF4-FFF2-40B4-BE49-F238E27FC236}">
                  <a16:creationId xmlns:a16="http://schemas.microsoft.com/office/drawing/2014/main" id="{C28EEF2B-CC97-45AB-AC54-07D8C7B7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5" name="AutoShape 145">
              <a:extLst>
                <a:ext uri="{FF2B5EF4-FFF2-40B4-BE49-F238E27FC236}">
                  <a16:creationId xmlns:a16="http://schemas.microsoft.com/office/drawing/2014/main" id="{EE607005-BAAB-43B6-994A-FD0E106E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6" name="AutoShape 146">
              <a:extLst>
                <a:ext uri="{FF2B5EF4-FFF2-40B4-BE49-F238E27FC236}">
                  <a16:creationId xmlns:a16="http://schemas.microsoft.com/office/drawing/2014/main" id="{1D83984C-392A-4976-B3AB-8541F9D6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5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7" name="AutoShape 147">
              <a:extLst>
                <a:ext uri="{FF2B5EF4-FFF2-40B4-BE49-F238E27FC236}">
                  <a16:creationId xmlns:a16="http://schemas.microsoft.com/office/drawing/2014/main" id="{489002A0-0DF7-45FB-9D42-84FD36F17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8" name="AutoShape 148">
              <a:extLst>
                <a:ext uri="{FF2B5EF4-FFF2-40B4-BE49-F238E27FC236}">
                  <a16:creationId xmlns:a16="http://schemas.microsoft.com/office/drawing/2014/main" id="{BCE30F47-A402-4C32-B8FC-E52F1FBE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49" name="AutoShape 149">
              <a:extLst>
                <a:ext uri="{FF2B5EF4-FFF2-40B4-BE49-F238E27FC236}">
                  <a16:creationId xmlns:a16="http://schemas.microsoft.com/office/drawing/2014/main" id="{87753157-24D3-4496-8AFE-2B6E9574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0" name="AutoShape 150">
              <a:extLst>
                <a:ext uri="{FF2B5EF4-FFF2-40B4-BE49-F238E27FC236}">
                  <a16:creationId xmlns:a16="http://schemas.microsoft.com/office/drawing/2014/main" id="{8F4E1EB1-AD75-40AD-9E85-F848B6F23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55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1" name="AutoShape 151">
              <a:extLst>
                <a:ext uri="{FF2B5EF4-FFF2-40B4-BE49-F238E27FC236}">
                  <a16:creationId xmlns:a16="http://schemas.microsoft.com/office/drawing/2014/main" id="{D9E9D630-1C43-4F66-8658-D7792C14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2" name="AutoShape 152">
              <a:extLst>
                <a:ext uri="{FF2B5EF4-FFF2-40B4-BE49-F238E27FC236}">
                  <a16:creationId xmlns:a16="http://schemas.microsoft.com/office/drawing/2014/main" id="{3216A231-B4AB-4C96-8DA1-71F1F7BD8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3" name="AutoShape 153">
              <a:extLst>
                <a:ext uri="{FF2B5EF4-FFF2-40B4-BE49-F238E27FC236}">
                  <a16:creationId xmlns:a16="http://schemas.microsoft.com/office/drawing/2014/main" id="{A4EA3F66-6B21-488B-BCC3-14DB26B1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4" name="AutoShape 154">
              <a:extLst>
                <a:ext uri="{FF2B5EF4-FFF2-40B4-BE49-F238E27FC236}">
                  <a16:creationId xmlns:a16="http://schemas.microsoft.com/office/drawing/2014/main" id="{0FBF6436-06C9-4D5D-A03B-60D97A0B3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2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5" name="AutoShape 155">
              <a:extLst>
                <a:ext uri="{FF2B5EF4-FFF2-40B4-BE49-F238E27FC236}">
                  <a16:creationId xmlns:a16="http://schemas.microsoft.com/office/drawing/2014/main" id="{8B2831E3-B5C4-4595-8DDC-65544D0D2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6" name="AutoShape 156">
              <a:extLst>
                <a:ext uri="{FF2B5EF4-FFF2-40B4-BE49-F238E27FC236}">
                  <a16:creationId xmlns:a16="http://schemas.microsoft.com/office/drawing/2014/main" id="{E94EB785-B293-457B-A6E7-00C7A3CD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7" name="AutoShape 157">
              <a:extLst>
                <a:ext uri="{FF2B5EF4-FFF2-40B4-BE49-F238E27FC236}">
                  <a16:creationId xmlns:a16="http://schemas.microsoft.com/office/drawing/2014/main" id="{144008BD-4713-47D9-89EC-07153C7A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8" name="AutoShape 158">
              <a:extLst>
                <a:ext uri="{FF2B5EF4-FFF2-40B4-BE49-F238E27FC236}">
                  <a16:creationId xmlns:a16="http://schemas.microsoft.com/office/drawing/2014/main" id="{7B61997E-59E3-4D3A-82EE-D243BCF4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59" name="AutoShape 159">
              <a:extLst>
                <a:ext uri="{FF2B5EF4-FFF2-40B4-BE49-F238E27FC236}">
                  <a16:creationId xmlns:a16="http://schemas.microsoft.com/office/drawing/2014/main" id="{F4736FB2-EDD1-4C61-A826-94BD01ED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0" name="AutoShape 160">
              <a:extLst>
                <a:ext uri="{FF2B5EF4-FFF2-40B4-BE49-F238E27FC236}">
                  <a16:creationId xmlns:a16="http://schemas.microsoft.com/office/drawing/2014/main" id="{F01D37B3-7300-4B1E-BDE4-7848FB3E1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1" name="AutoShape 161">
              <a:extLst>
                <a:ext uri="{FF2B5EF4-FFF2-40B4-BE49-F238E27FC236}">
                  <a16:creationId xmlns:a16="http://schemas.microsoft.com/office/drawing/2014/main" id="{AAE3F4F4-5A72-43D8-9CC7-AC53C09A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2" name="AutoShape 162">
              <a:extLst>
                <a:ext uri="{FF2B5EF4-FFF2-40B4-BE49-F238E27FC236}">
                  <a16:creationId xmlns:a16="http://schemas.microsoft.com/office/drawing/2014/main" id="{B1BDB1BD-5C75-465E-9D5F-A80A2FBC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3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3" name="AutoShape 163">
              <a:extLst>
                <a:ext uri="{FF2B5EF4-FFF2-40B4-BE49-F238E27FC236}">
                  <a16:creationId xmlns:a16="http://schemas.microsoft.com/office/drawing/2014/main" id="{7F14B2A6-CED2-4F77-860B-45200114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4" name="AutoShape 164">
              <a:extLst>
                <a:ext uri="{FF2B5EF4-FFF2-40B4-BE49-F238E27FC236}">
                  <a16:creationId xmlns:a16="http://schemas.microsoft.com/office/drawing/2014/main" id="{4C569BCD-6918-40AD-8D91-83C4FA4A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5" name="AutoShape 165">
              <a:extLst>
                <a:ext uri="{FF2B5EF4-FFF2-40B4-BE49-F238E27FC236}">
                  <a16:creationId xmlns:a16="http://schemas.microsoft.com/office/drawing/2014/main" id="{CE6CFB0D-D26A-4E7D-B451-8F515AB2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6" name="AutoShape 166">
              <a:extLst>
                <a:ext uri="{FF2B5EF4-FFF2-40B4-BE49-F238E27FC236}">
                  <a16:creationId xmlns:a16="http://schemas.microsoft.com/office/drawing/2014/main" id="{AB62615C-3481-4639-ADFB-5DD738EE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7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7" name="AutoShape 167">
              <a:extLst>
                <a:ext uri="{FF2B5EF4-FFF2-40B4-BE49-F238E27FC236}">
                  <a16:creationId xmlns:a16="http://schemas.microsoft.com/office/drawing/2014/main" id="{A7A4847F-C819-4B06-8543-C471297E2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8" name="AutoShape 168">
              <a:extLst>
                <a:ext uri="{FF2B5EF4-FFF2-40B4-BE49-F238E27FC236}">
                  <a16:creationId xmlns:a16="http://schemas.microsoft.com/office/drawing/2014/main" id="{1C791E33-EDD9-428D-817C-A69E77E4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69" name="AutoShape 169">
              <a:extLst>
                <a:ext uri="{FF2B5EF4-FFF2-40B4-BE49-F238E27FC236}">
                  <a16:creationId xmlns:a16="http://schemas.microsoft.com/office/drawing/2014/main" id="{89DB6D15-A6A3-49C2-9307-727D37C78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0" name="AutoShape 170">
              <a:extLst>
                <a:ext uri="{FF2B5EF4-FFF2-40B4-BE49-F238E27FC236}">
                  <a16:creationId xmlns:a16="http://schemas.microsoft.com/office/drawing/2014/main" id="{A3B8BBA9-627D-4413-98C1-1457F3A2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02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1" name="AutoShape 171">
              <a:extLst>
                <a:ext uri="{FF2B5EF4-FFF2-40B4-BE49-F238E27FC236}">
                  <a16:creationId xmlns:a16="http://schemas.microsoft.com/office/drawing/2014/main" id="{3F744684-C846-4ABB-8B00-5B422D47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2" name="AutoShape 172">
              <a:extLst>
                <a:ext uri="{FF2B5EF4-FFF2-40B4-BE49-F238E27FC236}">
                  <a16:creationId xmlns:a16="http://schemas.microsoft.com/office/drawing/2014/main" id="{D68E8735-156A-4DB6-A596-BA20F07C6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3" name="AutoShape 173">
              <a:extLst>
                <a:ext uri="{FF2B5EF4-FFF2-40B4-BE49-F238E27FC236}">
                  <a16:creationId xmlns:a16="http://schemas.microsoft.com/office/drawing/2014/main" id="{F8276E87-DEF0-4338-ADBC-25355774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4" name="AutoShape 174">
              <a:extLst>
                <a:ext uri="{FF2B5EF4-FFF2-40B4-BE49-F238E27FC236}">
                  <a16:creationId xmlns:a16="http://schemas.microsoft.com/office/drawing/2014/main" id="{EEF6731D-820E-4694-B947-7ED54922C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8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5" name="AutoShape 175">
              <a:extLst>
                <a:ext uri="{FF2B5EF4-FFF2-40B4-BE49-F238E27FC236}">
                  <a16:creationId xmlns:a16="http://schemas.microsoft.com/office/drawing/2014/main" id="{7EFF0B77-D2FC-4A47-8F23-043772BF7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6" name="AutoShape 176">
              <a:extLst>
                <a:ext uri="{FF2B5EF4-FFF2-40B4-BE49-F238E27FC236}">
                  <a16:creationId xmlns:a16="http://schemas.microsoft.com/office/drawing/2014/main" id="{77597C43-793F-42D3-B48E-29D9D643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7" name="AutoShape 177">
              <a:extLst>
                <a:ext uri="{FF2B5EF4-FFF2-40B4-BE49-F238E27FC236}">
                  <a16:creationId xmlns:a16="http://schemas.microsoft.com/office/drawing/2014/main" id="{07AFC7D0-F06F-4F58-9A95-B286EC5B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8" name="AutoShape 178">
              <a:extLst>
                <a:ext uri="{FF2B5EF4-FFF2-40B4-BE49-F238E27FC236}">
                  <a16:creationId xmlns:a16="http://schemas.microsoft.com/office/drawing/2014/main" id="{EDAD7C60-DCF3-4E2A-8F6F-3488B04E4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1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79" name="AutoShape 179">
              <a:extLst>
                <a:ext uri="{FF2B5EF4-FFF2-40B4-BE49-F238E27FC236}">
                  <a16:creationId xmlns:a16="http://schemas.microsoft.com/office/drawing/2014/main" id="{B4BFE5A4-3059-49BD-812E-DD89ACAF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0" name="AutoShape 180">
              <a:extLst>
                <a:ext uri="{FF2B5EF4-FFF2-40B4-BE49-F238E27FC236}">
                  <a16:creationId xmlns:a16="http://schemas.microsoft.com/office/drawing/2014/main" id="{BC45BAC0-99C5-49A1-982D-7A7B0F42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1" name="AutoShape 181">
              <a:extLst>
                <a:ext uri="{FF2B5EF4-FFF2-40B4-BE49-F238E27FC236}">
                  <a16:creationId xmlns:a16="http://schemas.microsoft.com/office/drawing/2014/main" id="{38C74009-1D91-431E-A518-FB02BAB4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2" name="AutoShape 182">
              <a:extLst>
                <a:ext uri="{FF2B5EF4-FFF2-40B4-BE49-F238E27FC236}">
                  <a16:creationId xmlns:a16="http://schemas.microsoft.com/office/drawing/2014/main" id="{B08FF81B-E8B4-40E5-87ED-D3F3BB1DD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19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3" name="AutoShape 183">
              <a:extLst>
                <a:ext uri="{FF2B5EF4-FFF2-40B4-BE49-F238E27FC236}">
                  <a16:creationId xmlns:a16="http://schemas.microsoft.com/office/drawing/2014/main" id="{8FF2FBBA-F354-4940-A077-17F180A6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4" name="AutoShape 184">
              <a:extLst>
                <a:ext uri="{FF2B5EF4-FFF2-40B4-BE49-F238E27FC236}">
                  <a16:creationId xmlns:a16="http://schemas.microsoft.com/office/drawing/2014/main" id="{78F5F5F8-9658-4FDE-A47C-2F93FFF9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5" name="AutoShape 185">
              <a:extLst>
                <a:ext uri="{FF2B5EF4-FFF2-40B4-BE49-F238E27FC236}">
                  <a16:creationId xmlns:a16="http://schemas.microsoft.com/office/drawing/2014/main" id="{02DE86B5-28B0-4B22-8858-6FF82EEE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6" name="AutoShape 186">
              <a:extLst>
                <a:ext uri="{FF2B5EF4-FFF2-40B4-BE49-F238E27FC236}">
                  <a16:creationId xmlns:a16="http://schemas.microsoft.com/office/drawing/2014/main" id="{11FA5F93-92B2-4607-9679-1353BF14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84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7" name="AutoShape 187">
              <a:extLst>
                <a:ext uri="{FF2B5EF4-FFF2-40B4-BE49-F238E27FC236}">
                  <a16:creationId xmlns:a16="http://schemas.microsoft.com/office/drawing/2014/main" id="{4B4DA942-3613-4EAE-9CE5-E70ED0B1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8" name="AutoShape 188">
              <a:extLst>
                <a:ext uri="{FF2B5EF4-FFF2-40B4-BE49-F238E27FC236}">
                  <a16:creationId xmlns:a16="http://schemas.microsoft.com/office/drawing/2014/main" id="{187A4301-C88F-40A2-85E5-6045B09F6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89" name="AutoShape 189">
              <a:extLst>
                <a:ext uri="{FF2B5EF4-FFF2-40B4-BE49-F238E27FC236}">
                  <a16:creationId xmlns:a16="http://schemas.microsoft.com/office/drawing/2014/main" id="{B6BF7568-F8E2-422E-8B1C-694C71EA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0" name="AutoShape 190">
              <a:extLst>
                <a:ext uri="{FF2B5EF4-FFF2-40B4-BE49-F238E27FC236}">
                  <a16:creationId xmlns:a16="http://schemas.microsoft.com/office/drawing/2014/main" id="{76D4AA4B-37B3-40EB-95E3-F0D7B32B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0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1" name="AutoShape 191">
              <a:extLst>
                <a:ext uri="{FF2B5EF4-FFF2-40B4-BE49-F238E27FC236}">
                  <a16:creationId xmlns:a16="http://schemas.microsoft.com/office/drawing/2014/main" id="{CA2A1BD2-F888-4CF2-B2B3-59BCB38C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2" name="AutoShape 192">
              <a:extLst>
                <a:ext uri="{FF2B5EF4-FFF2-40B4-BE49-F238E27FC236}">
                  <a16:creationId xmlns:a16="http://schemas.microsoft.com/office/drawing/2014/main" id="{4D40C3C2-040A-40A1-A468-716248809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3" name="AutoShape 193">
              <a:extLst>
                <a:ext uri="{FF2B5EF4-FFF2-40B4-BE49-F238E27FC236}">
                  <a16:creationId xmlns:a16="http://schemas.microsoft.com/office/drawing/2014/main" id="{4FF6BADA-DC09-4B52-A229-403884F32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4" name="AutoShape 194">
              <a:extLst>
                <a:ext uri="{FF2B5EF4-FFF2-40B4-BE49-F238E27FC236}">
                  <a16:creationId xmlns:a16="http://schemas.microsoft.com/office/drawing/2014/main" id="{298371BE-4D47-424A-B7FD-6DC8E2882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62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5" name="AutoShape 195">
              <a:extLst>
                <a:ext uri="{FF2B5EF4-FFF2-40B4-BE49-F238E27FC236}">
                  <a16:creationId xmlns:a16="http://schemas.microsoft.com/office/drawing/2014/main" id="{6EAA6BE6-01E2-4EC0-B127-F7489F93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6" name="AutoShape 196">
              <a:extLst>
                <a:ext uri="{FF2B5EF4-FFF2-40B4-BE49-F238E27FC236}">
                  <a16:creationId xmlns:a16="http://schemas.microsoft.com/office/drawing/2014/main" id="{408456FA-C7AB-4E6F-ACC9-096E78FE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7" name="AutoShape 197">
              <a:extLst>
                <a:ext uri="{FF2B5EF4-FFF2-40B4-BE49-F238E27FC236}">
                  <a16:creationId xmlns:a16="http://schemas.microsoft.com/office/drawing/2014/main" id="{5FA9E203-62DB-403C-A378-0C0B1A3B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198" name="AutoShape 198">
              <a:extLst>
                <a:ext uri="{FF2B5EF4-FFF2-40B4-BE49-F238E27FC236}">
                  <a16:creationId xmlns:a16="http://schemas.microsoft.com/office/drawing/2014/main" id="{9097F84A-F3DE-4AE6-B709-36E60C31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</p:grpSp>
      <p:sp>
        <p:nvSpPr>
          <p:cNvPr id="199" name="Line 199">
            <a:extLst>
              <a:ext uri="{FF2B5EF4-FFF2-40B4-BE49-F238E27FC236}">
                <a16:creationId xmlns:a16="http://schemas.microsoft.com/office/drawing/2014/main" id="{6FF5B784-C852-45E5-8834-752CD8F7A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5486400"/>
            <a:ext cx="74818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" name="Line 200">
            <a:extLst>
              <a:ext uri="{FF2B5EF4-FFF2-40B4-BE49-F238E27FC236}">
                <a16:creationId xmlns:a16="http://schemas.microsoft.com/office/drawing/2014/main" id="{79EEF12D-313F-4AF0-A1DD-9A5019F68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3614738"/>
            <a:ext cx="7697788" cy="365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1" name="Line 201">
            <a:extLst>
              <a:ext uri="{FF2B5EF4-FFF2-40B4-BE49-F238E27FC236}">
                <a16:creationId xmlns:a16="http://schemas.microsoft.com/office/drawing/2014/main" id="{39070A9E-9B57-4C71-BB26-90837B2E55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038475"/>
            <a:ext cx="7088188" cy="3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" name="Line 202">
            <a:extLst>
              <a:ext uri="{FF2B5EF4-FFF2-40B4-BE49-F238E27FC236}">
                <a16:creationId xmlns:a16="http://schemas.microsoft.com/office/drawing/2014/main" id="{95F11FE9-7C9D-4D56-BF77-9EFC7EAE3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235585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" name="Line 203">
            <a:extLst>
              <a:ext uri="{FF2B5EF4-FFF2-40B4-BE49-F238E27FC236}">
                <a16:creationId xmlns:a16="http://schemas.microsoft.com/office/drawing/2014/main" id="{335ACA8B-E9D2-4FD7-8F2F-8A9F127D5C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235585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" name="Text Box 204">
            <a:extLst>
              <a:ext uri="{FF2B5EF4-FFF2-40B4-BE49-F238E27FC236}">
                <a16:creationId xmlns:a16="http://schemas.microsoft.com/office/drawing/2014/main" id="{11946DDC-126A-48F5-B2BB-D2C0E100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5519738"/>
            <a:ext cx="3667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200" b="0"/>
              <a:t>家庭娱乐</a:t>
            </a:r>
          </a:p>
        </p:txBody>
      </p:sp>
      <p:sp>
        <p:nvSpPr>
          <p:cNvPr id="205" name="Text Box 205">
            <a:extLst>
              <a:ext uri="{FF2B5EF4-FFF2-40B4-BE49-F238E27FC236}">
                <a16:creationId xmlns:a16="http://schemas.microsoft.com/office/drawing/2014/main" id="{5CDF5082-361B-4BAB-980D-DD3ABC28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559425"/>
            <a:ext cx="3667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200" b="0"/>
              <a:t>计算机</a:t>
            </a:r>
          </a:p>
        </p:txBody>
      </p:sp>
      <p:sp>
        <p:nvSpPr>
          <p:cNvPr id="206" name="Text Box 206">
            <a:extLst>
              <a:ext uri="{FF2B5EF4-FFF2-40B4-BE49-F238E27FC236}">
                <a16:creationId xmlns:a16="http://schemas.microsoft.com/office/drawing/2014/main" id="{E317C39F-9EF1-4430-A538-2A5275D9B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560546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200" b="0"/>
              <a:t>电话</a:t>
            </a:r>
          </a:p>
        </p:txBody>
      </p:sp>
      <p:sp>
        <p:nvSpPr>
          <p:cNvPr id="207" name="Text Box 207">
            <a:extLst>
              <a:ext uri="{FF2B5EF4-FFF2-40B4-BE49-F238E27FC236}">
                <a16:creationId xmlns:a16="http://schemas.microsoft.com/office/drawing/2014/main" id="{6FFD4EA6-7C84-4CA5-BDEC-585A5C20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560546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200" b="0"/>
              <a:t>安全</a:t>
            </a:r>
          </a:p>
        </p:txBody>
      </p:sp>
      <p:sp>
        <p:nvSpPr>
          <p:cNvPr id="208" name="Text Box 208">
            <a:extLst>
              <a:ext uri="{FF2B5EF4-FFF2-40B4-BE49-F238E27FC236}">
                <a16:creationId xmlns:a16="http://schemas.microsoft.com/office/drawing/2014/main" id="{1000E455-E6E3-42CC-BB67-AC940E8A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51752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Q1</a:t>
            </a:r>
          </a:p>
        </p:txBody>
      </p:sp>
      <p:sp>
        <p:nvSpPr>
          <p:cNvPr id="209" name="Text Box 209">
            <a:extLst>
              <a:ext uri="{FF2B5EF4-FFF2-40B4-BE49-F238E27FC236}">
                <a16:creationId xmlns:a16="http://schemas.microsoft.com/office/drawing/2014/main" id="{85A0A9DA-B528-4A90-9812-370808DA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6418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Q2</a:t>
            </a:r>
          </a:p>
        </p:txBody>
      </p:sp>
      <p:sp>
        <p:nvSpPr>
          <p:cNvPr id="210" name="Text Box 210">
            <a:extLst>
              <a:ext uri="{FF2B5EF4-FFF2-40B4-BE49-F238E27FC236}">
                <a16:creationId xmlns:a16="http://schemas.microsoft.com/office/drawing/2014/main" id="{4802D00A-CC41-4BD3-9237-68098BBD3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1846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Q3</a:t>
            </a:r>
          </a:p>
        </p:txBody>
      </p:sp>
      <p:sp>
        <p:nvSpPr>
          <p:cNvPr id="211" name="Text Box 211">
            <a:extLst>
              <a:ext uri="{FF2B5EF4-FFF2-40B4-BE49-F238E27FC236}">
                <a16:creationId xmlns:a16="http://schemas.microsoft.com/office/drawing/2014/main" id="{AF2A88A3-356F-4983-8765-49476AB3D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7274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Q4</a:t>
            </a:r>
          </a:p>
        </p:txBody>
      </p:sp>
      <p:sp>
        <p:nvSpPr>
          <p:cNvPr id="212" name="Text Box 212">
            <a:extLst>
              <a:ext uri="{FF2B5EF4-FFF2-40B4-BE49-F238E27FC236}">
                <a16:creationId xmlns:a16="http://schemas.microsoft.com/office/drawing/2014/main" id="{AC5FF113-2A57-47F5-AEAE-545E4359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3360738"/>
            <a:ext cx="1042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Vancouver</a:t>
            </a:r>
          </a:p>
        </p:txBody>
      </p:sp>
      <p:sp>
        <p:nvSpPr>
          <p:cNvPr id="213" name="Text Box 213">
            <a:extLst>
              <a:ext uri="{FF2B5EF4-FFF2-40B4-BE49-F238E27FC236}">
                <a16:creationId xmlns:a16="http://schemas.microsoft.com/office/drawing/2014/main" id="{6FB3A1A1-4A79-4C2F-BC5E-29BA684F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3211513"/>
            <a:ext cx="846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Toronto</a:t>
            </a:r>
          </a:p>
        </p:txBody>
      </p:sp>
      <p:sp>
        <p:nvSpPr>
          <p:cNvPr id="214" name="Text Box 215">
            <a:extLst>
              <a:ext uri="{FF2B5EF4-FFF2-40B4-BE49-F238E27FC236}">
                <a16:creationId xmlns:a16="http://schemas.microsoft.com/office/drawing/2014/main" id="{21F89793-90A6-4642-870E-268ABFBCD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3024188"/>
            <a:ext cx="87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New York</a:t>
            </a:r>
          </a:p>
        </p:txBody>
      </p:sp>
      <p:sp>
        <p:nvSpPr>
          <p:cNvPr id="215" name="Text Box 216">
            <a:extLst>
              <a:ext uri="{FF2B5EF4-FFF2-40B4-BE49-F238E27FC236}">
                <a16:creationId xmlns:a16="http://schemas.microsoft.com/office/drawing/2014/main" id="{E767B923-0C2A-45B6-A318-C6A475F2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822575"/>
            <a:ext cx="722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/>
              <a:t>Chicago</a:t>
            </a:r>
          </a:p>
        </p:txBody>
      </p:sp>
      <p:sp>
        <p:nvSpPr>
          <p:cNvPr id="216" name="Text Box 217">
            <a:extLst>
              <a:ext uri="{FF2B5EF4-FFF2-40B4-BE49-F238E27FC236}">
                <a16:creationId xmlns:a16="http://schemas.microsoft.com/office/drawing/2014/main" id="{B3A713C8-A29A-4ECD-8B5C-5C5BA1E7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5556250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dirty="0"/>
              <a:t>item</a:t>
            </a:r>
          </a:p>
        </p:txBody>
      </p:sp>
      <p:sp>
        <p:nvSpPr>
          <p:cNvPr id="217" name="Text Box 218">
            <a:extLst>
              <a:ext uri="{FF2B5EF4-FFF2-40B4-BE49-F238E27FC236}">
                <a16:creationId xmlns:a16="http://schemas.microsoft.com/office/drawing/2014/main" id="{2091EF30-B939-49E3-88C3-78D5D85D9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814513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dirty="0"/>
              <a:t>time</a:t>
            </a:r>
          </a:p>
        </p:txBody>
      </p:sp>
      <p:sp>
        <p:nvSpPr>
          <p:cNvPr id="218" name="Text Box 219">
            <a:extLst>
              <a:ext uri="{FF2B5EF4-FFF2-40B4-BE49-F238E27FC236}">
                <a16:creationId xmlns:a16="http://schemas.microsoft.com/office/drawing/2014/main" id="{13B1D793-87F6-45BF-B4A4-074CA20D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1814513"/>
            <a:ext cx="1560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/>
              <a:t>Location</a:t>
            </a:r>
          </a:p>
        </p:txBody>
      </p:sp>
      <p:sp>
        <p:nvSpPr>
          <p:cNvPr id="219" name="Text Box 220">
            <a:extLst>
              <a:ext uri="{FF2B5EF4-FFF2-40B4-BE49-F238E27FC236}">
                <a16:creationId xmlns:a16="http://schemas.microsoft.com/office/drawing/2014/main" id="{F6D80905-3CF4-4BF7-BC82-9E8480702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2535238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1242544993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78953</TotalTime>
  <Words>1808</Words>
  <Application>Microsoft Office PowerPoint</Application>
  <PresentationFormat>宽屏</PresentationFormat>
  <Paragraphs>499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新細明體</vt:lpstr>
      <vt:lpstr>方正粗黑宋简体</vt:lpstr>
      <vt:lpstr>华文中宋</vt:lpstr>
      <vt:lpstr>宋体</vt:lpstr>
      <vt:lpstr>Microsoft YaHei</vt:lpstr>
      <vt:lpstr>Arial</vt:lpstr>
      <vt:lpstr>Arial Narrow</vt:lpstr>
      <vt:lpstr>Calibri</vt:lpstr>
      <vt:lpstr>Impact</vt:lpstr>
      <vt:lpstr>Tahoma</vt:lpstr>
      <vt:lpstr>Times New Roman</vt:lpstr>
      <vt:lpstr>Wingdings</vt:lpstr>
      <vt:lpstr>Wingdings 2</vt:lpstr>
      <vt:lpstr>Tsinghua</vt:lpstr>
      <vt:lpstr>Data Warehouse ——A Multi-dimensional data model——</vt:lpstr>
      <vt:lpstr>Data Model</vt:lpstr>
      <vt:lpstr>Data Cube (1)</vt:lpstr>
      <vt:lpstr>Data Cube (2)</vt:lpstr>
      <vt:lpstr>Data Cube (3)</vt:lpstr>
      <vt:lpstr>Data Cube (4)</vt:lpstr>
      <vt:lpstr>Data Cube — One Example(1)</vt:lpstr>
      <vt:lpstr>Data Cube — One Example(2)</vt:lpstr>
      <vt:lpstr>Data Cube — One Example(3)</vt:lpstr>
      <vt:lpstr>Cube: A Lattice of Cuboids</vt:lpstr>
      <vt:lpstr>Conceptual Modeling of Data Warehouses</vt:lpstr>
      <vt:lpstr>Example of Star Schema</vt:lpstr>
      <vt:lpstr>Example of Snowflake Schema</vt:lpstr>
      <vt:lpstr>Example of Fact Constellations Schema</vt:lpstr>
      <vt:lpstr>Cube Definition Syntax (BNF) in DMQL</vt:lpstr>
      <vt:lpstr>Defining Star Schema in DMQL</vt:lpstr>
      <vt:lpstr>Defining Snowflake Schema in DMQL</vt:lpstr>
      <vt:lpstr>Defining Fact Constellation in DMQL</vt:lpstr>
      <vt:lpstr>A Concept Hierarchy: Dimension</vt:lpstr>
      <vt:lpstr>A Concept Hierarchy: Dimension (location)</vt:lpstr>
      <vt:lpstr>Multidimensional Data</vt:lpstr>
      <vt:lpstr>A Sample Data Cube</vt:lpstr>
      <vt:lpstr>Cuboids Corresponding to the Cube</vt:lpstr>
      <vt:lpstr>View of Warehouses and Hierarchies</vt:lpstr>
      <vt:lpstr>Typical OLAP Operations</vt:lpstr>
      <vt:lpstr>Typical OLAP Operations</vt:lpstr>
      <vt:lpstr>Typical OLAP Operations (1)</vt:lpstr>
      <vt:lpstr>Typical OLAP Operations(2)</vt:lpstr>
      <vt:lpstr>Typical OLAP Operations(3)</vt:lpstr>
      <vt:lpstr>Typical OLAP Operations (4)</vt:lpstr>
      <vt:lpstr>A Star-Net Query Model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6186</cp:revision>
  <cp:lastPrinted>2019-04-19T01:46:34Z</cp:lastPrinted>
  <dcterms:created xsi:type="dcterms:W3CDTF">2013-09-16T02:46:25Z</dcterms:created>
  <dcterms:modified xsi:type="dcterms:W3CDTF">2021-03-22T02:32:23Z</dcterms:modified>
</cp:coreProperties>
</file>