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1"/>
  </p:notesMasterIdLst>
  <p:handoutMasterIdLst>
    <p:handoutMasterId r:id="rId12"/>
  </p:handoutMasterIdLst>
  <p:sldIdLst>
    <p:sldId id="920" r:id="rId2"/>
    <p:sldId id="975" r:id="rId3"/>
    <p:sldId id="976" r:id="rId4"/>
    <p:sldId id="977" r:id="rId5"/>
    <p:sldId id="978" r:id="rId6"/>
    <p:sldId id="979" r:id="rId7"/>
    <p:sldId id="980" r:id="rId8"/>
    <p:sldId id="981" r:id="rId9"/>
    <p:sldId id="804" r:id="rId10"/>
  </p:sldIdLst>
  <p:sldSz cx="12192000" cy="6858000"/>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920"/>
            <p14:sldId id="975"/>
            <p14:sldId id="976"/>
            <p14:sldId id="977"/>
            <p14:sldId id="978"/>
            <p14:sldId id="979"/>
            <p14:sldId id="980"/>
            <p14:sldId id="981"/>
            <p14:sldId id="80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2600"/>
    <a:srgbClr val="FF8000"/>
    <a:srgbClr val="A30000"/>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88" d="100"/>
          <a:sy n="88" d="100"/>
        </p:scale>
        <p:origin x="1816" y="60"/>
      </p:cViewPr>
      <p:guideLst>
        <p:guide orient="horz" pos="2137"/>
        <p:guide pos="3840"/>
      </p:guideLst>
    </p:cSldViewPr>
  </p:slideViewPr>
  <p:outlineViewPr>
    <p:cViewPr>
      <p:scale>
        <a:sx n="33" d="100"/>
        <a:sy n="33" d="100"/>
      </p:scale>
      <p:origin x="0" y="-2597"/>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6" d="100"/>
          <a:sy n="96" d="100"/>
        </p:scale>
        <p:origin x="6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3/29/2021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r>
              <a:rPr kumimoji="1" lang="zh-CN" altLang="en-US" dirty="0"/>
              <a:t>工作新意图发现</a:t>
            </a:r>
            <a:endParaRPr kumimoji="1" lang="en-US" altLang="zh-TW" dirty="0"/>
          </a:p>
        </p:txBody>
      </p:sp>
      <p:sp>
        <p:nvSpPr>
          <p:cNvPr id="4" name="投影片編號版面配置區 3"/>
          <p:cNvSpPr>
            <a:spLocks noGrp="1"/>
          </p:cNvSpPr>
          <p:nvPr>
            <p:ph type="sldNum" sz="quarter" idx="10"/>
          </p:nvPr>
        </p:nvSpPr>
        <p:spPr/>
        <p:txBody>
          <a:bodyPr/>
          <a:lstStyle/>
          <a:p>
            <a:fld id="{3BB317EA-879D-4C18-A7FE-780B87215D61}" type="slidenum">
              <a:rPr lang="zh-CN" altLang="en-US" smtClean="0"/>
              <a:t>9</a:t>
            </a:fld>
            <a:endParaRPr lang="zh-CN" altLang="en-US"/>
          </a:p>
        </p:txBody>
      </p:sp>
    </p:spTree>
    <p:extLst>
      <p:ext uri="{BB962C8B-B14F-4D97-AF65-F5344CB8AC3E}">
        <p14:creationId xmlns:p14="http://schemas.microsoft.com/office/powerpoint/2010/main" val="549402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1424" y="1700814"/>
            <a:ext cx="10363200" cy="1470025"/>
          </a:xfrm>
        </p:spPr>
        <p:txBody>
          <a:bodyPr>
            <a:normAutofit/>
          </a:bodyPr>
          <a:lstStyle>
            <a:lvl1pPr>
              <a:defRPr sz="3600">
                <a:latin typeface="Microsoft YaHei" charset="-122"/>
                <a:ea typeface="Microsoft YaHei" charset="-122"/>
                <a:cs typeface="Microsoft YaHei" charset="-122"/>
              </a:defRPr>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Microsoft YaHei" charset="-122"/>
                <a:ea typeface="Microsoft YaHei" charset="-122"/>
                <a:cs typeface="Microsoft YaHei" charset="-122"/>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3431180"/>
            <a:ext cx="12192000" cy="21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圖片 5">
            <a:extLst>
              <a:ext uri="{FF2B5EF4-FFF2-40B4-BE49-F238E27FC236}">
                <a16:creationId xmlns:a16="http://schemas.microsoft.com/office/drawing/2014/main" id="{6DDB4344-6D08-F045-8258-D96AB1178DB2}"/>
              </a:ext>
            </a:extLst>
          </p:cNvPr>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0903669" y="145071"/>
            <a:ext cx="1080000" cy="1080000"/>
          </a:xfrm>
          <a:prstGeom prst="rect">
            <a:avLst/>
          </a:prstGeom>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id="{818A1B41-492D-2E41-8DBE-C3C15FEB1CFF}"/>
              </a:ext>
            </a:extLst>
          </p:cNvPr>
          <p:cNvSpPr/>
          <p:nvPr userDrawn="1"/>
        </p:nvSpPr>
        <p:spPr>
          <a:xfrm>
            <a:off x="-1" y="160021"/>
            <a:ext cx="12192001" cy="11205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563960" y="368165"/>
            <a:ext cx="10369184" cy="922115"/>
          </a:xfrm>
        </p:spPr>
        <p:txBody>
          <a:bodyPr>
            <a:noAutofit/>
          </a:bodyPr>
          <a:lstStyle>
            <a:lvl1pPr algn="l">
              <a:defRPr sz="3600" b="0">
                <a:latin typeface="Microsoft YaHei" charset="-122"/>
                <a:ea typeface="Microsoft YaHei" charset="-122"/>
                <a:cs typeface="Microsoft YaHei" charset="-122"/>
              </a:defRPr>
            </a:lvl1pPr>
          </a:lstStyle>
          <a:p>
            <a:r>
              <a:rPr lang="zh-CN" altLang="en-US" dirty="0"/>
              <a:t>单击此处编辑母版标题样式</a:t>
            </a:r>
          </a:p>
        </p:txBody>
      </p:sp>
      <p:sp>
        <p:nvSpPr>
          <p:cNvPr id="3" name="内容占位符 2"/>
          <p:cNvSpPr>
            <a:spLocks noGrp="1"/>
          </p:cNvSpPr>
          <p:nvPr>
            <p:ph idx="1"/>
          </p:nvPr>
        </p:nvSpPr>
        <p:spPr>
          <a:xfrm>
            <a:off x="563961" y="1404813"/>
            <a:ext cx="10369183" cy="4525963"/>
          </a:xfrm>
        </p:spPr>
        <p:txBody>
          <a:bodyPr>
            <a:normAutofit/>
          </a:bodyPr>
          <a:lstStyle>
            <a:lvl1pPr marL="342874" indent="-342874" algn="l" rtl="0" eaLnBrk="1" fontAlgn="base" latinLnBrk="0" hangingPunct="1">
              <a:spcBef>
                <a:spcPct val="20000"/>
              </a:spcBef>
              <a:spcAft>
                <a:spcPct val="0"/>
              </a:spcAft>
              <a:buClr>
                <a:srgbClr val="7030A0"/>
              </a:buClr>
              <a:buSzPct val="73000"/>
              <a:buFont typeface="Wingdings 2" pitchFamily="18" charset="2"/>
              <a:buChar char=""/>
              <a:defRPr lang="zh-CN" altLang="en-US" sz="2400" kern="1200" dirty="0" smtClean="0">
                <a:solidFill>
                  <a:schemeClr val="tx1"/>
                </a:solidFill>
                <a:latin typeface="Microsoft YaHei" charset="-122"/>
                <a:ea typeface="Microsoft YaHei" charset="-122"/>
                <a:cs typeface="Microsoft YaHei" charset="-122"/>
              </a:defRPr>
            </a:lvl1pPr>
            <a:lvl2pPr marL="742895" indent="-285730">
              <a:buClr>
                <a:srgbClr val="B418B8"/>
              </a:buClr>
              <a:buSzPct val="80000"/>
              <a:buFont typeface="Wingdings" pitchFamily="2" charset="2"/>
              <a:buChar char="u"/>
              <a:defRPr lang="zh-CN" altLang="en-US" sz="2000" kern="1200" dirty="0" smtClean="0">
                <a:solidFill>
                  <a:schemeClr val="tx1"/>
                </a:solidFill>
                <a:latin typeface="Microsoft YaHei" charset="-122"/>
                <a:ea typeface="Microsoft YaHei" charset="-122"/>
                <a:cs typeface="Microsoft YaHei" charset="-122"/>
              </a:defRPr>
            </a:lvl2pPr>
            <a:lvl3pPr marL="1142914" indent="-228584">
              <a:defRPr lang="zh-CN" altLang="en-US" sz="1800" kern="1200" dirty="0" smtClean="0">
                <a:solidFill>
                  <a:schemeClr val="tx1"/>
                </a:solidFill>
                <a:latin typeface="Microsoft YaHei" charset="-122"/>
                <a:ea typeface="Microsoft YaHei" charset="-122"/>
                <a:cs typeface="Microsoft YaHei" charset="-122"/>
              </a:defRPr>
            </a:lvl3pPr>
            <a:lvl4pPr>
              <a:defRPr sz="1600">
                <a:latin typeface="Microsoft YaHei" charset="-122"/>
                <a:ea typeface="Microsoft YaHei" charset="-122"/>
                <a:cs typeface="Microsoft YaHei" charset="-122"/>
              </a:defRPr>
            </a:lvl4pPr>
            <a:lvl5pPr>
              <a:defRPr sz="1600">
                <a:latin typeface="Microsoft YaHei" charset="-122"/>
                <a:ea typeface="Microsoft YaHei" charset="-122"/>
                <a:cs typeface="Microsoft YaHei" charset="-122"/>
              </a:defRPr>
            </a:lvl5pPr>
          </a:lstStyle>
          <a:p>
            <a:pPr lvl="0"/>
            <a:r>
              <a:rPr lang="zh-CN" altLang="en-US" dirty="0"/>
              <a:t>单击此处编辑母版文本样式</a:t>
            </a:r>
          </a:p>
          <a:p>
            <a:pPr marL="742895" lvl="1" indent="-285730" algn="l" defTabSz="914332"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2914" lvl="2" indent="-228584" algn="l" defTabSz="914332"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grpSp>
        <p:nvGrpSpPr>
          <p:cNvPr id="9" name="Group 40"/>
          <p:cNvGrpSpPr>
            <a:grpSpLocks noChangeAspect="1"/>
          </p:cNvGrpSpPr>
          <p:nvPr/>
        </p:nvGrpSpPr>
        <p:grpSpPr bwMode="auto">
          <a:xfrm>
            <a:off x="753441" y="5963974"/>
            <a:ext cx="11438560"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sp>
        <p:nvSpPr>
          <p:cNvPr id="75" name="矩形 74">
            <a:extLst>
              <a:ext uri="{FF2B5EF4-FFF2-40B4-BE49-F238E27FC236}">
                <a16:creationId xmlns:a16="http://schemas.microsoft.com/office/drawing/2014/main" id="{17E88C99-71EA-D146-8EEB-C25BEED6B01D}"/>
              </a:ext>
            </a:extLst>
          </p:cNvPr>
          <p:cNvSpPr/>
          <p:nvPr userDrawn="1"/>
        </p:nvSpPr>
        <p:spPr>
          <a:xfrm>
            <a:off x="0" y="3050"/>
            <a:ext cx="12192000" cy="40881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solidFill>
                <a:srgbClr val="7030A0"/>
              </a:solidFill>
            </a:endParaRPr>
          </a:p>
        </p:txBody>
      </p:sp>
      <p:pic>
        <p:nvPicPr>
          <p:cNvPr id="76" name="圖片 75">
            <a:extLst>
              <a:ext uri="{FF2B5EF4-FFF2-40B4-BE49-F238E27FC236}">
                <a16:creationId xmlns:a16="http://schemas.microsoft.com/office/drawing/2014/main" id="{89994F0B-B355-A74C-B23B-7D65AB5D04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5840" y="453276"/>
            <a:ext cx="792000" cy="792000"/>
          </a:xfrm>
          <a:prstGeom prst="rect">
            <a:avLst/>
          </a:prstGeom>
        </p:spPr>
      </p:pic>
      <p:sp>
        <p:nvSpPr>
          <p:cNvPr id="4" name="文字方塊 3">
            <a:extLst>
              <a:ext uri="{FF2B5EF4-FFF2-40B4-BE49-F238E27FC236}">
                <a16:creationId xmlns:a16="http://schemas.microsoft.com/office/drawing/2014/main" id="{A331A434-26C6-8C4C-8FF0-1673B7A153EF}"/>
              </a:ext>
            </a:extLst>
          </p:cNvPr>
          <p:cNvSpPr txBox="1"/>
          <p:nvPr userDrawn="1"/>
        </p:nvSpPr>
        <p:spPr>
          <a:xfrm>
            <a:off x="5219699" y="0"/>
            <a:ext cx="1752600" cy="400110"/>
          </a:xfrm>
          <a:prstGeom prst="rect">
            <a:avLst/>
          </a:prstGeom>
          <a:noFill/>
        </p:spPr>
        <p:txBody>
          <a:bodyPr wrap="square" rtlCol="0">
            <a:spAutoFit/>
          </a:bodyPr>
          <a:lstStyle/>
          <a:p>
            <a:endParaRPr kumimoji="1" lang="zh-TW"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753438" y="5963974"/>
            <a:ext cx="10841379"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3373" y="1535117"/>
            <a:ext cx="5389033" cy="639763"/>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3"/>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4"/>
            <a:ext cx="4011084" cy="46910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4"/>
            <a:ext cx="7315200" cy="566739"/>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zh-CN" altLang="en-US" dirty="0"/>
              <a:t>单击图标添加图片</a:t>
            </a:r>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547687"/>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873252"/>
            <a:ext cx="10972800" cy="4252915"/>
          </a:xfrm>
          <a:prstGeom prst="rect">
            <a:avLst/>
          </a:prstGeom>
        </p:spPr>
        <p:txBody>
          <a:bodyPr vert="horz" lIns="91440" tIns="45720" rIns="91440" bIns="45720" rtlCol="0">
            <a:normAutofit/>
          </a:bodyPr>
          <a:lstStyle/>
          <a:p>
            <a:pPr lvl="0"/>
            <a:r>
              <a:rPr lang="zh-CN" altLang="en-US" dirty="0"/>
              <a:t>单击此处编辑母版文本样式</a:t>
            </a:r>
          </a:p>
          <a:p>
            <a:pPr marL="742895" lvl="1" indent="-28573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2914" lvl="2" indent="-228584"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37600" y="630872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8" name="灯片编号占位符 5"/>
          <p:cNvSpPr txBox="1">
            <a:spLocks/>
          </p:cNvSpPr>
          <p:nvPr userDrawn="1"/>
        </p:nvSpPr>
        <p:spPr>
          <a:xfrm>
            <a:off x="429201" y="6295943"/>
            <a:ext cx="694104"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sz="1800"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332" rtl="0" eaLnBrk="1" latinLnBrk="0" hangingPunct="1">
        <a:spcBef>
          <a:spcPct val="0"/>
        </a:spcBef>
        <a:buNone/>
        <a:defRPr sz="4400" kern="1200">
          <a:solidFill>
            <a:schemeClr val="tx1"/>
          </a:solidFill>
          <a:latin typeface="Microsoft YaHei" charset="-122"/>
          <a:ea typeface="Microsoft YaHei" charset="-122"/>
          <a:cs typeface="Microsoft YaHei" charset="-122"/>
        </a:defRPr>
      </a:lvl1pPr>
    </p:titleStyle>
    <p:bodyStyle>
      <a:lvl1pPr marL="342874" indent="-342874" algn="l" defTabSz="914332"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400" kern="1200" dirty="0" smtClean="0">
          <a:solidFill>
            <a:schemeClr val="tx1"/>
          </a:solidFill>
          <a:latin typeface="Microsoft YaHei" charset="-122"/>
          <a:ea typeface="Microsoft YaHei" charset="-122"/>
          <a:cs typeface="Microsoft YaHei" charset="-122"/>
        </a:defRPr>
      </a:lvl1pPr>
      <a:lvl2pPr marL="742895" indent="-285730" algn="l" defTabSz="914332" rtl="0" eaLnBrk="1" latinLnBrk="0" hangingPunct="1">
        <a:spcBef>
          <a:spcPct val="20000"/>
        </a:spcBef>
        <a:buFont typeface="Arial" pitchFamily="34" charset="0"/>
        <a:buChar char="–"/>
        <a:defRPr lang="zh-CN" altLang="en-US" sz="2000" kern="1200" dirty="0" smtClean="0">
          <a:solidFill>
            <a:schemeClr val="tx1"/>
          </a:solidFill>
          <a:latin typeface="Microsoft YaHei" charset="-122"/>
          <a:ea typeface="Microsoft YaHei" charset="-122"/>
          <a:cs typeface="Microsoft YaHei" charset="-122"/>
        </a:defRPr>
      </a:lvl2pPr>
      <a:lvl3pPr marL="1142914" indent="-228584" algn="l" defTabSz="914332" rtl="0" eaLnBrk="1" latinLnBrk="0" hangingPunct="1">
        <a:spcBef>
          <a:spcPct val="20000"/>
        </a:spcBef>
        <a:buFont typeface="Arial" pitchFamily="34" charset="0"/>
        <a:buChar char="•"/>
        <a:defRPr lang="zh-CN" altLang="en-US" sz="1800" kern="1200" dirty="0" smtClean="0">
          <a:solidFill>
            <a:schemeClr val="tx1"/>
          </a:solidFill>
          <a:latin typeface="Microsoft YaHei" charset="-122"/>
          <a:ea typeface="Microsoft YaHei" charset="-122"/>
          <a:cs typeface="Microsoft YaHei" charset="-122"/>
        </a:defRPr>
      </a:lvl3pPr>
      <a:lvl4pPr marL="1600080" indent="-228584" algn="l" defTabSz="914332" rtl="0" eaLnBrk="1" latinLnBrk="0" hangingPunct="1">
        <a:spcBef>
          <a:spcPct val="20000"/>
        </a:spcBef>
        <a:buClr>
          <a:schemeClr val="accent4">
            <a:lumMod val="75000"/>
          </a:schemeClr>
        </a:buClr>
        <a:buFont typeface="Arial" pitchFamily="34" charset="0"/>
        <a:buChar char="–"/>
        <a:defRPr sz="1600" kern="1200">
          <a:solidFill>
            <a:schemeClr val="tx1"/>
          </a:solidFill>
          <a:latin typeface="Microsoft YaHei" charset="-122"/>
          <a:ea typeface="Microsoft YaHei" charset="-122"/>
          <a:cs typeface="Microsoft YaHei" charset="-122"/>
        </a:defRPr>
      </a:lvl4pPr>
      <a:lvl5pPr marL="2057247" indent="-228584" algn="l" defTabSz="914332" rtl="0" eaLnBrk="1" latinLnBrk="0" hangingPunct="1">
        <a:spcBef>
          <a:spcPct val="20000"/>
        </a:spcBef>
        <a:buClr>
          <a:schemeClr val="accent4">
            <a:lumMod val="75000"/>
          </a:schemeClr>
        </a:buClr>
        <a:buFont typeface="Arial" pitchFamily="34" charset="0"/>
        <a:buChar char="»"/>
        <a:defRPr sz="1600" kern="1200">
          <a:solidFill>
            <a:schemeClr val="tx1"/>
          </a:solidFill>
          <a:latin typeface="Microsoft YaHei" charset="-122"/>
          <a:ea typeface="Microsoft YaHei" charset="-122"/>
          <a:cs typeface="Microsoft YaHei" charset="-122"/>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t>Data Warehouse</a:t>
            </a:r>
            <a:br>
              <a:rPr lang="en-US" altLang="zh-CN" b="1" dirty="0"/>
            </a:br>
            <a:r>
              <a:rPr lang="en-US" altLang="zh-CN" sz="2000" dirty="0" smtClean="0"/>
              <a:t>——Data </a:t>
            </a:r>
            <a:r>
              <a:rPr lang="en-US" altLang="zh-CN" sz="2000" dirty="0"/>
              <a:t>Warehouse </a:t>
            </a:r>
            <a:r>
              <a:rPr lang="en-US" altLang="zh-CN" sz="2000" dirty="0" smtClean="0"/>
              <a:t>Architecture——</a:t>
            </a:r>
            <a:endParaRPr lang="zh-CN" altLang="en-US" sz="2000" dirty="0"/>
          </a:p>
        </p:txBody>
      </p:sp>
      <p:sp>
        <p:nvSpPr>
          <p:cNvPr id="3" name="副标题 2"/>
          <p:cNvSpPr>
            <a:spLocks noGrp="1"/>
          </p:cNvSpPr>
          <p:nvPr>
            <p:ph type="subTitle" idx="1"/>
          </p:nvPr>
        </p:nvSpPr>
        <p:spPr/>
        <p:txBody>
          <a:bodyPr>
            <a:normAutofit/>
          </a:bodyPr>
          <a:lstStyle/>
          <a:p>
            <a:endParaRPr lang="en-US" altLang="zh-CN" sz="1600" dirty="0"/>
          </a:p>
          <a:p>
            <a:r>
              <a:rPr lang="zh-CN" altLang="en-US" sz="1600" dirty="0"/>
              <a:t>徐华</a:t>
            </a:r>
            <a:endParaRPr lang="en-US" altLang="zh-CN" sz="1600" dirty="0"/>
          </a:p>
          <a:p>
            <a:r>
              <a:rPr lang="zh-CN" altLang="en-US" sz="1600" dirty="0"/>
              <a:t>清华大学 计算机系 智能技术与系统国家重点实验室</a:t>
            </a:r>
            <a:endParaRPr lang="en-US" altLang="zh-CN" sz="1600" dirty="0"/>
          </a:p>
          <a:p>
            <a:r>
              <a:rPr lang="en-US" altLang="zh-CN" sz="1600" dirty="0"/>
              <a:t>xuhua@tsinghua.edu.cn</a:t>
            </a:r>
          </a:p>
          <a:p>
            <a:endParaRPr lang="en-US" altLang="zh-CN" sz="1600" dirty="0"/>
          </a:p>
        </p:txBody>
      </p:sp>
    </p:spTree>
    <p:extLst>
      <p:ext uri="{BB962C8B-B14F-4D97-AF65-F5344CB8AC3E}">
        <p14:creationId xmlns:p14="http://schemas.microsoft.com/office/powerpoint/2010/main" val="91966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Data Warehouse Architecture</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a:bodyPr>
          <a:lstStyle/>
          <a:p>
            <a:pPr>
              <a:lnSpc>
                <a:spcPct val="170000"/>
              </a:lnSpc>
            </a:pPr>
            <a:r>
              <a:rPr lang="en-US" altLang="zh-CN" sz="2000" b="1" dirty="0"/>
              <a:t>Review the basic concepts of database</a:t>
            </a:r>
          </a:p>
          <a:p>
            <a:pPr>
              <a:lnSpc>
                <a:spcPct val="170000"/>
              </a:lnSpc>
            </a:pPr>
            <a:r>
              <a:rPr lang="en-US" altLang="zh-CN" sz="2000" b="1" dirty="0"/>
              <a:t>What is a data warehouse?</a:t>
            </a:r>
            <a:r>
              <a:rPr lang="en-US" altLang="zh-CN" sz="2000" b="1" dirty="0">
                <a:solidFill>
                  <a:schemeClr val="folHlink"/>
                </a:solidFill>
              </a:rPr>
              <a:t> </a:t>
            </a:r>
          </a:p>
          <a:p>
            <a:pPr>
              <a:lnSpc>
                <a:spcPct val="170000"/>
              </a:lnSpc>
            </a:pPr>
            <a:r>
              <a:rPr lang="en-US" altLang="zh-CN" sz="2000" b="1" dirty="0"/>
              <a:t>A multi-dimensional data model</a:t>
            </a:r>
          </a:p>
          <a:p>
            <a:pPr>
              <a:lnSpc>
                <a:spcPct val="170000"/>
              </a:lnSpc>
            </a:pPr>
            <a:r>
              <a:rPr lang="en-US" altLang="zh-CN" sz="2000" b="1" dirty="0">
                <a:solidFill>
                  <a:srgbClr val="0432FF"/>
                </a:solidFill>
              </a:rPr>
              <a:t>Data warehouse architecture</a:t>
            </a:r>
          </a:p>
          <a:p>
            <a:pPr>
              <a:lnSpc>
                <a:spcPct val="170000"/>
              </a:lnSpc>
            </a:pPr>
            <a:r>
              <a:rPr lang="en-US" altLang="zh-CN" sz="2000" b="1" dirty="0"/>
              <a:t>Data warehouse implementation</a:t>
            </a:r>
          </a:p>
          <a:p>
            <a:pPr>
              <a:lnSpc>
                <a:spcPct val="170000"/>
              </a:lnSpc>
            </a:pPr>
            <a:r>
              <a:rPr lang="en-US" altLang="zh-CN" sz="2000" b="1" dirty="0"/>
              <a:t>From data warehousing to data mining</a:t>
            </a:r>
          </a:p>
        </p:txBody>
      </p:sp>
    </p:spTree>
    <p:extLst>
      <p:ext uri="{BB962C8B-B14F-4D97-AF65-F5344CB8AC3E}">
        <p14:creationId xmlns:p14="http://schemas.microsoft.com/office/powerpoint/2010/main" val="93536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Design of Data Warehouse: A Business Analysis Framework</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a:bodyPr>
          <a:lstStyle/>
          <a:p>
            <a:pPr>
              <a:lnSpc>
                <a:spcPct val="110000"/>
              </a:lnSpc>
            </a:pPr>
            <a:r>
              <a:rPr lang="en-US" altLang="zh-CN" sz="2000" b="1" dirty="0"/>
              <a:t>Four views regarding the design of a data warehouse </a:t>
            </a:r>
          </a:p>
          <a:p>
            <a:pPr lvl="1">
              <a:lnSpc>
                <a:spcPct val="110000"/>
              </a:lnSpc>
            </a:pPr>
            <a:r>
              <a:rPr lang="en-US" altLang="zh-CN" sz="1800" b="1" dirty="0">
                <a:solidFill>
                  <a:schemeClr val="hlink"/>
                </a:solidFill>
              </a:rPr>
              <a:t>Top-down view</a:t>
            </a:r>
          </a:p>
          <a:p>
            <a:pPr lvl="2">
              <a:lnSpc>
                <a:spcPct val="110000"/>
              </a:lnSpc>
            </a:pPr>
            <a:r>
              <a:rPr lang="en-US" altLang="zh-CN" sz="1600" b="1" dirty="0"/>
              <a:t>allows selection of the relevant information necessary for the data warehouse</a:t>
            </a:r>
          </a:p>
          <a:p>
            <a:pPr lvl="1">
              <a:lnSpc>
                <a:spcPct val="110000"/>
              </a:lnSpc>
            </a:pPr>
            <a:r>
              <a:rPr lang="en-US" altLang="zh-CN" sz="1800" b="1" dirty="0">
                <a:solidFill>
                  <a:schemeClr val="hlink"/>
                </a:solidFill>
              </a:rPr>
              <a:t>Data source view</a:t>
            </a:r>
          </a:p>
          <a:p>
            <a:pPr lvl="2">
              <a:lnSpc>
                <a:spcPct val="110000"/>
              </a:lnSpc>
            </a:pPr>
            <a:r>
              <a:rPr lang="en-US" altLang="zh-CN" sz="1600" b="1" dirty="0"/>
              <a:t>exposes the information being captured, stored, and managed by operational systems</a:t>
            </a:r>
          </a:p>
          <a:p>
            <a:pPr lvl="1">
              <a:lnSpc>
                <a:spcPct val="110000"/>
              </a:lnSpc>
            </a:pPr>
            <a:r>
              <a:rPr lang="en-US" altLang="zh-CN" sz="1800" b="1" dirty="0">
                <a:solidFill>
                  <a:schemeClr val="hlink"/>
                </a:solidFill>
              </a:rPr>
              <a:t>Data warehouse view</a:t>
            </a:r>
          </a:p>
          <a:p>
            <a:pPr lvl="2">
              <a:lnSpc>
                <a:spcPct val="110000"/>
              </a:lnSpc>
            </a:pPr>
            <a:r>
              <a:rPr lang="en-US" altLang="zh-CN" sz="1600" b="1" dirty="0"/>
              <a:t>consists of fact tables and dimension tables</a:t>
            </a:r>
          </a:p>
          <a:p>
            <a:pPr lvl="1">
              <a:lnSpc>
                <a:spcPct val="110000"/>
              </a:lnSpc>
            </a:pPr>
            <a:r>
              <a:rPr lang="en-US" altLang="zh-CN" sz="1800" b="1" dirty="0">
                <a:solidFill>
                  <a:schemeClr val="hlink"/>
                </a:solidFill>
              </a:rPr>
              <a:t>Business query view</a:t>
            </a:r>
            <a:endParaRPr lang="en-US" altLang="zh-CN" sz="1800" b="1" dirty="0"/>
          </a:p>
          <a:p>
            <a:pPr lvl="2">
              <a:lnSpc>
                <a:spcPct val="110000"/>
              </a:lnSpc>
            </a:pPr>
            <a:r>
              <a:rPr lang="en-US" altLang="zh-CN" sz="1600" b="1" dirty="0"/>
              <a:t>sees the perspectives of data in the warehouse from the view of end-user</a:t>
            </a:r>
          </a:p>
        </p:txBody>
      </p:sp>
    </p:spTree>
    <p:extLst>
      <p:ext uri="{BB962C8B-B14F-4D97-AF65-F5344CB8AC3E}">
        <p14:creationId xmlns:p14="http://schemas.microsoft.com/office/powerpoint/2010/main" val="232739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Data Warehouse Design Process</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a:bodyPr>
          <a:lstStyle/>
          <a:p>
            <a:pPr>
              <a:lnSpc>
                <a:spcPct val="110000"/>
              </a:lnSpc>
            </a:pPr>
            <a:r>
              <a:rPr lang="en-US" altLang="zh-CN" sz="2000" b="1" dirty="0"/>
              <a:t>Top-down, bottom-up approaches or a combination of both</a:t>
            </a:r>
          </a:p>
          <a:p>
            <a:pPr lvl="1">
              <a:lnSpc>
                <a:spcPct val="110000"/>
              </a:lnSpc>
            </a:pPr>
            <a:r>
              <a:rPr lang="en-US" altLang="zh-CN" sz="1800" b="1" u="sng" dirty="0"/>
              <a:t>Top-down</a:t>
            </a:r>
            <a:r>
              <a:rPr lang="en-US" altLang="zh-CN" sz="1800" b="1" dirty="0"/>
              <a:t>: Starts with overall design and planning (mature)</a:t>
            </a:r>
          </a:p>
          <a:p>
            <a:pPr lvl="1">
              <a:lnSpc>
                <a:spcPct val="110000"/>
              </a:lnSpc>
            </a:pPr>
            <a:r>
              <a:rPr lang="en-US" altLang="zh-CN" sz="1800" b="1" u="sng" dirty="0"/>
              <a:t>Bottom-up</a:t>
            </a:r>
            <a:r>
              <a:rPr lang="en-US" altLang="zh-CN" sz="1800" b="1" dirty="0"/>
              <a:t>: Starts with experiments and prototypes (rapid)</a:t>
            </a:r>
          </a:p>
          <a:p>
            <a:pPr>
              <a:lnSpc>
                <a:spcPct val="110000"/>
              </a:lnSpc>
            </a:pPr>
            <a:r>
              <a:rPr lang="en-US" altLang="zh-CN" sz="2000" b="1" dirty="0"/>
              <a:t>From software engineering point of view</a:t>
            </a:r>
          </a:p>
          <a:p>
            <a:pPr lvl="1">
              <a:lnSpc>
                <a:spcPct val="110000"/>
              </a:lnSpc>
            </a:pPr>
            <a:r>
              <a:rPr lang="en-US" altLang="zh-CN" sz="1800" b="1" u="sng" dirty="0"/>
              <a:t>Waterfal</a:t>
            </a:r>
            <a:r>
              <a:rPr lang="en-US" altLang="zh-CN" sz="1800" b="1" dirty="0"/>
              <a:t>l(</a:t>
            </a:r>
            <a:r>
              <a:rPr lang="zh-CN" altLang="en-US" sz="1800" b="1" dirty="0"/>
              <a:t>瀑布式</a:t>
            </a:r>
            <a:r>
              <a:rPr lang="en-US" altLang="zh-CN" sz="1800" b="1" dirty="0"/>
              <a:t>): structured and systematic analysis at each step before proceeding to the next</a:t>
            </a:r>
          </a:p>
          <a:p>
            <a:pPr lvl="1">
              <a:lnSpc>
                <a:spcPct val="110000"/>
              </a:lnSpc>
            </a:pPr>
            <a:r>
              <a:rPr lang="en-US" altLang="zh-CN" sz="1800" b="1" u="sng" dirty="0"/>
              <a:t>Spiral</a:t>
            </a:r>
            <a:r>
              <a:rPr lang="zh-CN" altLang="en-US" sz="1800" b="1" u="sng" dirty="0"/>
              <a:t>（螺旋式）</a:t>
            </a:r>
            <a:r>
              <a:rPr lang="en-US" altLang="zh-CN" sz="1800" b="1" dirty="0"/>
              <a:t>:  rapid generation of increasingly functional systems, short turn around time, quick turn around</a:t>
            </a:r>
          </a:p>
          <a:p>
            <a:pPr>
              <a:lnSpc>
                <a:spcPct val="110000"/>
              </a:lnSpc>
            </a:pPr>
            <a:r>
              <a:rPr lang="en-US" altLang="zh-CN" sz="2000" b="1" dirty="0"/>
              <a:t>Typical data warehouse design process</a:t>
            </a:r>
          </a:p>
          <a:p>
            <a:pPr lvl="1">
              <a:lnSpc>
                <a:spcPct val="110000"/>
              </a:lnSpc>
            </a:pPr>
            <a:r>
              <a:rPr lang="en-US" altLang="zh-CN" sz="1800" b="1" dirty="0"/>
              <a:t>Choose a </a:t>
            </a:r>
            <a:r>
              <a:rPr lang="en-US" altLang="zh-CN" sz="1800" b="1" dirty="0">
                <a:solidFill>
                  <a:srgbClr val="0432FF"/>
                </a:solidFill>
              </a:rPr>
              <a:t>business process</a:t>
            </a:r>
            <a:r>
              <a:rPr lang="en-US" altLang="zh-CN" sz="1800" b="1" dirty="0"/>
              <a:t> to model, e.g., orders, invoices, etc.</a:t>
            </a:r>
          </a:p>
          <a:p>
            <a:pPr lvl="1">
              <a:lnSpc>
                <a:spcPct val="110000"/>
              </a:lnSpc>
            </a:pPr>
            <a:r>
              <a:rPr lang="en-US" altLang="zh-CN" sz="1800" b="1" dirty="0"/>
              <a:t>Choose the </a:t>
            </a:r>
            <a:r>
              <a:rPr lang="en-US" altLang="zh-CN" sz="1800" b="1" i="1" u="sng" dirty="0">
                <a:solidFill>
                  <a:srgbClr val="0432FF"/>
                </a:solidFill>
              </a:rPr>
              <a:t>grain</a:t>
            </a:r>
            <a:r>
              <a:rPr lang="en-US" altLang="zh-CN" sz="1800" b="1" dirty="0">
                <a:solidFill>
                  <a:srgbClr val="0432FF"/>
                </a:solidFill>
              </a:rPr>
              <a:t> (</a:t>
            </a:r>
            <a:r>
              <a:rPr lang="en-US" altLang="zh-CN" sz="1800" b="1" i="1" dirty="0">
                <a:solidFill>
                  <a:srgbClr val="0432FF"/>
                </a:solidFill>
              </a:rPr>
              <a:t>atomic level of data</a:t>
            </a:r>
            <a:r>
              <a:rPr lang="en-US" altLang="zh-CN" sz="1800" b="1" dirty="0">
                <a:solidFill>
                  <a:srgbClr val="0432FF"/>
                </a:solidFill>
              </a:rPr>
              <a:t>) </a:t>
            </a:r>
            <a:r>
              <a:rPr lang="en-US" altLang="zh-CN" sz="1800" b="1" dirty="0"/>
              <a:t>of the business process</a:t>
            </a:r>
          </a:p>
          <a:p>
            <a:pPr lvl="1">
              <a:lnSpc>
                <a:spcPct val="110000"/>
              </a:lnSpc>
            </a:pPr>
            <a:r>
              <a:rPr lang="en-US" altLang="zh-CN" sz="1800" b="1" dirty="0"/>
              <a:t>Choose the </a:t>
            </a:r>
            <a:r>
              <a:rPr lang="en-US" altLang="zh-CN" sz="1800" b="1" dirty="0">
                <a:solidFill>
                  <a:srgbClr val="0432FF"/>
                </a:solidFill>
              </a:rPr>
              <a:t>dimensions</a:t>
            </a:r>
            <a:r>
              <a:rPr lang="en-US" altLang="zh-CN" sz="1800" b="1" dirty="0"/>
              <a:t> that will apply to each fact table record</a:t>
            </a:r>
          </a:p>
          <a:p>
            <a:pPr lvl="1">
              <a:lnSpc>
                <a:spcPct val="110000"/>
              </a:lnSpc>
            </a:pPr>
            <a:r>
              <a:rPr lang="en-US" altLang="zh-CN" sz="1800" b="1" dirty="0"/>
              <a:t>Choose the </a:t>
            </a:r>
            <a:r>
              <a:rPr lang="en-US" altLang="zh-CN" sz="1800" b="1" dirty="0">
                <a:solidFill>
                  <a:srgbClr val="0432FF"/>
                </a:solidFill>
              </a:rPr>
              <a:t>measure</a:t>
            </a:r>
            <a:r>
              <a:rPr lang="en-US" altLang="zh-CN" sz="1800" b="1" dirty="0"/>
              <a:t> that will populate each fact table record</a:t>
            </a:r>
          </a:p>
        </p:txBody>
      </p:sp>
    </p:spTree>
    <p:extLst>
      <p:ext uri="{BB962C8B-B14F-4D97-AF65-F5344CB8AC3E}">
        <p14:creationId xmlns:p14="http://schemas.microsoft.com/office/powerpoint/2010/main" val="208801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Data Warehouse — Subject-Oriented</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a:bodyPr>
          <a:lstStyle/>
          <a:p>
            <a:r>
              <a:rPr kumimoji="1" lang="zh-CN" altLang="en-US" sz="2000" b="1" dirty="0"/>
              <a:t>自顶向下的数据仓库设计</a:t>
            </a:r>
          </a:p>
          <a:p>
            <a:r>
              <a:rPr kumimoji="1" lang="zh-CN" altLang="en-US" sz="2000" b="1" dirty="0"/>
              <a:t>建造企业数据仓库</a:t>
            </a:r>
          </a:p>
          <a:p>
            <a:pPr lvl="1"/>
            <a:r>
              <a:rPr kumimoji="1" lang="zh-CN" altLang="en-US" sz="1800" dirty="0">
                <a:solidFill>
                  <a:srgbClr val="000000"/>
                </a:solidFill>
              </a:rPr>
              <a:t>建设中心数据模型</a:t>
            </a:r>
          </a:p>
          <a:p>
            <a:pPr lvl="1"/>
            <a:r>
              <a:rPr kumimoji="1" lang="zh-CN" altLang="en-US" sz="1800" dirty="0">
                <a:solidFill>
                  <a:srgbClr val="000000"/>
                </a:solidFill>
              </a:rPr>
              <a:t>一次性完成数据的重构工作</a:t>
            </a:r>
          </a:p>
          <a:p>
            <a:pPr lvl="1"/>
            <a:r>
              <a:rPr kumimoji="1" lang="zh-CN" altLang="en-US" sz="1800" dirty="0">
                <a:solidFill>
                  <a:srgbClr val="000000"/>
                </a:solidFill>
              </a:rPr>
              <a:t>最小化数据冗余度和不一致性</a:t>
            </a:r>
          </a:p>
          <a:p>
            <a:pPr lvl="1"/>
            <a:r>
              <a:rPr kumimoji="1" lang="zh-CN" altLang="en-US" sz="1800" dirty="0">
                <a:solidFill>
                  <a:srgbClr val="000000"/>
                </a:solidFill>
              </a:rPr>
              <a:t>存储详细的历史数据</a:t>
            </a:r>
          </a:p>
          <a:p>
            <a:r>
              <a:rPr kumimoji="1" lang="zh-CN" altLang="en-US" sz="2000" b="1" dirty="0"/>
              <a:t>从企业数据仓库中建造数据集市</a:t>
            </a:r>
          </a:p>
          <a:p>
            <a:pPr lvl="1"/>
            <a:r>
              <a:rPr kumimoji="1" lang="zh-CN" altLang="en-US" sz="1800" dirty="0">
                <a:solidFill>
                  <a:srgbClr val="000000"/>
                </a:solidFill>
              </a:rPr>
              <a:t>得到大部分的集成数据</a:t>
            </a:r>
          </a:p>
          <a:p>
            <a:pPr lvl="1"/>
            <a:r>
              <a:rPr kumimoji="1" lang="zh-CN" altLang="en-US" sz="1800" dirty="0">
                <a:solidFill>
                  <a:srgbClr val="000000"/>
                </a:solidFill>
              </a:rPr>
              <a:t>直接依赖于数据仓库的可用性</a:t>
            </a:r>
          </a:p>
          <a:p>
            <a:r>
              <a:rPr kumimoji="1" lang="zh-CN" altLang="en-US" sz="2000" b="1" dirty="0"/>
              <a:t>问题</a:t>
            </a:r>
          </a:p>
          <a:p>
            <a:pPr lvl="1"/>
            <a:r>
              <a:rPr kumimoji="1" lang="zh-CN" altLang="en-US" sz="1800" dirty="0">
                <a:solidFill>
                  <a:srgbClr val="000000"/>
                </a:solidFill>
              </a:rPr>
              <a:t>投资效益的时间</a:t>
            </a:r>
            <a:r>
              <a:rPr kumimoji="1" lang="en-US" altLang="zh-CN" sz="1800" dirty="0">
                <a:solidFill>
                  <a:srgbClr val="000000"/>
                </a:solidFill>
              </a:rPr>
              <a:t>?</a:t>
            </a:r>
          </a:p>
          <a:p>
            <a:pPr lvl="1"/>
            <a:r>
              <a:rPr kumimoji="1" lang="zh-CN" altLang="en-US" sz="1800" dirty="0">
                <a:solidFill>
                  <a:srgbClr val="000000"/>
                </a:solidFill>
              </a:rPr>
              <a:t>建设中心数据模型的必要性和可能性</a:t>
            </a:r>
            <a:r>
              <a:rPr kumimoji="1" lang="en-US" altLang="zh-CN" sz="1800" dirty="0">
                <a:solidFill>
                  <a:srgbClr val="000000"/>
                </a:solidFill>
              </a:rPr>
              <a:t>?</a:t>
            </a:r>
          </a:p>
          <a:p>
            <a:pPr lvl="1"/>
            <a:r>
              <a:rPr kumimoji="1" lang="zh-CN" altLang="en-US" sz="1800" dirty="0">
                <a:solidFill>
                  <a:srgbClr val="000000"/>
                </a:solidFill>
              </a:rPr>
              <a:t>初始费用 </a:t>
            </a:r>
            <a:r>
              <a:rPr kumimoji="1" lang="en-US" altLang="zh-CN" sz="1800" dirty="0">
                <a:solidFill>
                  <a:srgbClr val="000000"/>
                </a:solidFill>
              </a:rPr>
              <a:t>?</a:t>
            </a:r>
            <a:endParaRPr kumimoji="1" lang="zh-CN" altLang="en-US" sz="1800" dirty="0">
              <a:solidFill>
                <a:srgbClr val="000000"/>
              </a:solidFill>
            </a:endParaRPr>
          </a:p>
        </p:txBody>
      </p:sp>
      <p:sp>
        <p:nvSpPr>
          <p:cNvPr id="4" name="Rectangle 4">
            <a:extLst>
              <a:ext uri="{FF2B5EF4-FFF2-40B4-BE49-F238E27FC236}">
                <a16:creationId xmlns:a16="http://schemas.microsoft.com/office/drawing/2014/main" id="{DE6A29EC-0EC4-4338-8023-B65431C144DA}"/>
              </a:ext>
            </a:extLst>
          </p:cNvPr>
          <p:cNvSpPr>
            <a:spLocks noChangeArrowheads="1"/>
          </p:cNvSpPr>
          <p:nvPr/>
        </p:nvSpPr>
        <p:spPr bwMode="auto">
          <a:xfrm>
            <a:off x="6945313" y="2833330"/>
            <a:ext cx="2133600" cy="2286000"/>
          </a:xfrm>
          <a:prstGeom prst="rect">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nvGrpSpPr>
          <p:cNvPr id="5" name="Group 5">
            <a:extLst>
              <a:ext uri="{FF2B5EF4-FFF2-40B4-BE49-F238E27FC236}">
                <a16:creationId xmlns:a16="http://schemas.microsoft.com/office/drawing/2014/main" id="{D025A6CF-106F-41F4-91C2-04F4140B0C9E}"/>
              </a:ext>
            </a:extLst>
          </p:cNvPr>
          <p:cNvGrpSpPr>
            <a:grpSpLocks/>
          </p:cNvGrpSpPr>
          <p:nvPr/>
        </p:nvGrpSpPr>
        <p:grpSpPr bwMode="auto">
          <a:xfrm>
            <a:off x="6816725" y="1290280"/>
            <a:ext cx="603250" cy="804863"/>
            <a:chOff x="3785" y="801"/>
            <a:chExt cx="380" cy="507"/>
          </a:xfrm>
        </p:grpSpPr>
        <p:sp>
          <p:nvSpPr>
            <p:cNvPr id="6" name="Oval 6">
              <a:extLst>
                <a:ext uri="{FF2B5EF4-FFF2-40B4-BE49-F238E27FC236}">
                  <a16:creationId xmlns:a16="http://schemas.microsoft.com/office/drawing/2014/main" id="{41C10A15-9F9D-4B6E-B733-0F06C3243739}"/>
                </a:ext>
              </a:extLst>
            </p:cNvPr>
            <p:cNvSpPr>
              <a:spLocks noChangeArrowheads="1"/>
            </p:cNvSpPr>
            <p:nvPr/>
          </p:nvSpPr>
          <p:spPr bwMode="auto">
            <a:xfrm>
              <a:off x="3785" y="801"/>
              <a:ext cx="379" cy="160"/>
            </a:xfrm>
            <a:prstGeom prst="ellipse">
              <a:avLst/>
            </a:prstGeom>
            <a:gradFill rotWithShape="0">
              <a:gsLst>
                <a:gs pos="0">
                  <a:srgbClr val="C0C0C0"/>
                </a:gs>
                <a:gs pos="50000">
                  <a:srgbClr val="FFFFFF"/>
                </a:gs>
                <a:gs pos="100000">
                  <a:srgbClr val="C0C0C0"/>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7" name="Freeform 7">
              <a:extLst>
                <a:ext uri="{FF2B5EF4-FFF2-40B4-BE49-F238E27FC236}">
                  <a16:creationId xmlns:a16="http://schemas.microsoft.com/office/drawing/2014/main" id="{053E81B8-358D-466A-86EA-60A6D6B095C8}"/>
                </a:ext>
              </a:extLst>
            </p:cNvPr>
            <p:cNvSpPr>
              <a:spLocks/>
            </p:cNvSpPr>
            <p:nvPr/>
          </p:nvSpPr>
          <p:spPr bwMode="auto">
            <a:xfrm>
              <a:off x="3785" y="885"/>
              <a:ext cx="380" cy="423"/>
            </a:xfrm>
            <a:custGeom>
              <a:avLst/>
              <a:gdLst>
                <a:gd name="T0" fmla="*/ 379 w 380"/>
                <a:gd name="T1" fmla="*/ 349 h 423"/>
                <a:gd name="T2" fmla="*/ 379 w 380"/>
                <a:gd name="T3" fmla="*/ 3 h 423"/>
                <a:gd name="T4" fmla="*/ 379 w 380"/>
                <a:gd name="T5" fmla="*/ 3 h 423"/>
                <a:gd name="T6" fmla="*/ 367 w 380"/>
                <a:gd name="T7" fmla="*/ 22 h 423"/>
                <a:gd name="T8" fmla="*/ 351 w 380"/>
                <a:gd name="T9" fmla="*/ 38 h 423"/>
                <a:gd name="T10" fmla="*/ 329 w 380"/>
                <a:gd name="T11" fmla="*/ 51 h 423"/>
                <a:gd name="T12" fmla="*/ 305 w 380"/>
                <a:gd name="T13" fmla="*/ 60 h 423"/>
                <a:gd name="T14" fmla="*/ 276 w 380"/>
                <a:gd name="T15" fmla="*/ 69 h 423"/>
                <a:gd name="T16" fmla="*/ 245 w 380"/>
                <a:gd name="T17" fmla="*/ 73 h 423"/>
                <a:gd name="T18" fmla="*/ 212 w 380"/>
                <a:gd name="T19" fmla="*/ 76 h 423"/>
                <a:gd name="T20" fmla="*/ 180 w 380"/>
                <a:gd name="T21" fmla="*/ 76 h 423"/>
                <a:gd name="T22" fmla="*/ 146 w 380"/>
                <a:gd name="T23" fmla="*/ 75 h 423"/>
                <a:gd name="T24" fmla="*/ 115 w 380"/>
                <a:gd name="T25" fmla="*/ 71 h 423"/>
                <a:gd name="T26" fmla="*/ 84 w 380"/>
                <a:gd name="T27" fmla="*/ 64 h 423"/>
                <a:gd name="T28" fmla="*/ 58 w 380"/>
                <a:gd name="T29" fmla="*/ 56 h 423"/>
                <a:gd name="T30" fmla="*/ 35 w 380"/>
                <a:gd name="T31" fmla="*/ 46 h 423"/>
                <a:gd name="T32" fmla="*/ 17 w 380"/>
                <a:gd name="T33" fmla="*/ 32 h 423"/>
                <a:gd name="T34" fmla="*/ 4 w 380"/>
                <a:gd name="T35" fmla="*/ 18 h 423"/>
                <a:gd name="T36" fmla="*/ 0 w 380"/>
                <a:gd name="T37" fmla="*/ 0 h 423"/>
                <a:gd name="T38" fmla="*/ 0 w 380"/>
                <a:gd name="T39" fmla="*/ 3 h 423"/>
                <a:gd name="T40" fmla="*/ 0 w 380"/>
                <a:gd name="T41" fmla="*/ 349 h 423"/>
                <a:gd name="T42" fmla="*/ 0 w 380"/>
                <a:gd name="T43" fmla="*/ 349 h 423"/>
                <a:gd name="T44" fmla="*/ 4 w 380"/>
                <a:gd name="T45" fmla="*/ 366 h 423"/>
                <a:gd name="T46" fmla="*/ 17 w 380"/>
                <a:gd name="T47" fmla="*/ 380 h 423"/>
                <a:gd name="T48" fmla="*/ 35 w 380"/>
                <a:gd name="T49" fmla="*/ 393 h 423"/>
                <a:gd name="T50" fmla="*/ 58 w 380"/>
                <a:gd name="T51" fmla="*/ 402 h 423"/>
                <a:gd name="T52" fmla="*/ 84 w 380"/>
                <a:gd name="T53" fmla="*/ 411 h 423"/>
                <a:gd name="T54" fmla="*/ 115 w 380"/>
                <a:gd name="T55" fmla="*/ 416 h 423"/>
                <a:gd name="T56" fmla="*/ 146 w 380"/>
                <a:gd name="T57" fmla="*/ 421 h 423"/>
                <a:gd name="T58" fmla="*/ 180 w 380"/>
                <a:gd name="T59" fmla="*/ 422 h 423"/>
                <a:gd name="T60" fmla="*/ 212 w 380"/>
                <a:gd name="T61" fmla="*/ 422 h 423"/>
                <a:gd name="T62" fmla="*/ 245 w 380"/>
                <a:gd name="T63" fmla="*/ 419 h 423"/>
                <a:gd name="T64" fmla="*/ 276 w 380"/>
                <a:gd name="T65" fmla="*/ 415 h 423"/>
                <a:gd name="T66" fmla="*/ 305 w 380"/>
                <a:gd name="T67" fmla="*/ 407 h 423"/>
                <a:gd name="T68" fmla="*/ 329 w 380"/>
                <a:gd name="T69" fmla="*/ 397 h 423"/>
                <a:gd name="T70" fmla="*/ 351 w 380"/>
                <a:gd name="T71" fmla="*/ 385 h 423"/>
                <a:gd name="T72" fmla="*/ 367 w 380"/>
                <a:gd name="T73" fmla="*/ 370 h 423"/>
                <a:gd name="T74" fmla="*/ 379 w 380"/>
                <a:gd name="T75" fmla="*/ 352 h 423"/>
                <a:gd name="T76" fmla="*/ 379 w 380"/>
                <a:gd name="T77" fmla="*/ 349 h 423"/>
                <a:gd name="T78" fmla="*/ 379 w 380"/>
                <a:gd name="T79" fmla="*/ 349 h 4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80"/>
                <a:gd name="T121" fmla="*/ 0 h 423"/>
                <a:gd name="T122" fmla="*/ 380 w 380"/>
                <a:gd name="T123" fmla="*/ 423 h 4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80" h="423">
                  <a:moveTo>
                    <a:pt x="379" y="349"/>
                  </a:moveTo>
                  <a:lnTo>
                    <a:pt x="379" y="3"/>
                  </a:lnTo>
                  <a:lnTo>
                    <a:pt x="367" y="22"/>
                  </a:lnTo>
                  <a:lnTo>
                    <a:pt x="351" y="38"/>
                  </a:lnTo>
                  <a:lnTo>
                    <a:pt x="329" y="51"/>
                  </a:lnTo>
                  <a:lnTo>
                    <a:pt x="305" y="60"/>
                  </a:lnTo>
                  <a:lnTo>
                    <a:pt x="276" y="69"/>
                  </a:lnTo>
                  <a:lnTo>
                    <a:pt x="245" y="73"/>
                  </a:lnTo>
                  <a:lnTo>
                    <a:pt x="212" y="76"/>
                  </a:lnTo>
                  <a:lnTo>
                    <a:pt x="180" y="76"/>
                  </a:lnTo>
                  <a:lnTo>
                    <a:pt x="146" y="75"/>
                  </a:lnTo>
                  <a:lnTo>
                    <a:pt x="115" y="71"/>
                  </a:lnTo>
                  <a:lnTo>
                    <a:pt x="84" y="64"/>
                  </a:lnTo>
                  <a:lnTo>
                    <a:pt x="58" y="56"/>
                  </a:lnTo>
                  <a:lnTo>
                    <a:pt x="35" y="46"/>
                  </a:lnTo>
                  <a:lnTo>
                    <a:pt x="17" y="32"/>
                  </a:lnTo>
                  <a:lnTo>
                    <a:pt x="4" y="18"/>
                  </a:lnTo>
                  <a:lnTo>
                    <a:pt x="0" y="0"/>
                  </a:lnTo>
                  <a:lnTo>
                    <a:pt x="0" y="3"/>
                  </a:lnTo>
                  <a:lnTo>
                    <a:pt x="0" y="349"/>
                  </a:lnTo>
                  <a:lnTo>
                    <a:pt x="4" y="366"/>
                  </a:lnTo>
                  <a:lnTo>
                    <a:pt x="17" y="380"/>
                  </a:lnTo>
                  <a:lnTo>
                    <a:pt x="35" y="393"/>
                  </a:lnTo>
                  <a:lnTo>
                    <a:pt x="58" y="402"/>
                  </a:lnTo>
                  <a:lnTo>
                    <a:pt x="84" y="411"/>
                  </a:lnTo>
                  <a:lnTo>
                    <a:pt x="115" y="416"/>
                  </a:lnTo>
                  <a:lnTo>
                    <a:pt x="146" y="421"/>
                  </a:lnTo>
                  <a:lnTo>
                    <a:pt x="180" y="422"/>
                  </a:lnTo>
                  <a:lnTo>
                    <a:pt x="212" y="422"/>
                  </a:lnTo>
                  <a:lnTo>
                    <a:pt x="245" y="419"/>
                  </a:lnTo>
                  <a:lnTo>
                    <a:pt x="276" y="415"/>
                  </a:lnTo>
                  <a:lnTo>
                    <a:pt x="305" y="407"/>
                  </a:lnTo>
                  <a:lnTo>
                    <a:pt x="329" y="397"/>
                  </a:lnTo>
                  <a:lnTo>
                    <a:pt x="351" y="385"/>
                  </a:lnTo>
                  <a:lnTo>
                    <a:pt x="367" y="370"/>
                  </a:lnTo>
                  <a:lnTo>
                    <a:pt x="379" y="352"/>
                  </a:lnTo>
                  <a:lnTo>
                    <a:pt x="379" y="349"/>
                  </a:lnTo>
                </a:path>
              </a:pathLst>
            </a:custGeom>
            <a:gradFill rotWithShape="0">
              <a:gsLst>
                <a:gs pos="0">
                  <a:srgbClr val="C0C0C0"/>
                </a:gs>
                <a:gs pos="50000">
                  <a:srgbClr val="FFFFFF"/>
                </a:gs>
                <a:gs pos="100000">
                  <a:srgbClr val="C0C0C0"/>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8" name="Group 8">
            <a:extLst>
              <a:ext uri="{FF2B5EF4-FFF2-40B4-BE49-F238E27FC236}">
                <a16:creationId xmlns:a16="http://schemas.microsoft.com/office/drawing/2014/main" id="{27B74403-AE1F-425B-98CA-6C500108AAE5}"/>
              </a:ext>
            </a:extLst>
          </p:cNvPr>
          <p:cNvGrpSpPr>
            <a:grpSpLocks/>
          </p:cNvGrpSpPr>
          <p:nvPr/>
        </p:nvGrpSpPr>
        <p:grpSpPr bwMode="auto">
          <a:xfrm>
            <a:off x="6916738" y="1596668"/>
            <a:ext cx="401637" cy="411162"/>
            <a:chOff x="3848" y="994"/>
            <a:chExt cx="253" cy="259"/>
          </a:xfrm>
        </p:grpSpPr>
        <p:sp>
          <p:nvSpPr>
            <p:cNvPr id="9" name="AutoShape 9">
              <a:extLst>
                <a:ext uri="{FF2B5EF4-FFF2-40B4-BE49-F238E27FC236}">
                  <a16:creationId xmlns:a16="http://schemas.microsoft.com/office/drawing/2014/main" id="{118C8344-6CD7-4F5C-A367-D343FD16C0FD}"/>
                </a:ext>
              </a:extLst>
            </p:cNvPr>
            <p:cNvSpPr>
              <a:spLocks noChangeArrowheads="1"/>
            </p:cNvSpPr>
            <p:nvPr/>
          </p:nvSpPr>
          <p:spPr bwMode="auto">
            <a:xfrm flipV="1">
              <a:off x="3848" y="994"/>
              <a:ext cx="253" cy="259"/>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0" name="Line 10">
              <a:extLst>
                <a:ext uri="{FF2B5EF4-FFF2-40B4-BE49-F238E27FC236}">
                  <a16:creationId xmlns:a16="http://schemas.microsoft.com/office/drawing/2014/main" id="{1866301D-BCFD-4503-929E-D4F03259EC47}"/>
                </a:ext>
              </a:extLst>
            </p:cNvPr>
            <p:cNvSpPr>
              <a:spLocks noChangeShapeType="1"/>
            </p:cNvSpPr>
            <p:nvPr/>
          </p:nvSpPr>
          <p:spPr bwMode="auto">
            <a:xfrm>
              <a:off x="3934" y="999"/>
              <a:ext cx="0" cy="2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2C6DE049-BA4B-403D-8B83-0698876A5517}"/>
                </a:ext>
              </a:extLst>
            </p:cNvPr>
            <p:cNvSpPr>
              <a:spLocks noChangeShapeType="1"/>
            </p:cNvSpPr>
            <p:nvPr/>
          </p:nvSpPr>
          <p:spPr bwMode="auto">
            <a:xfrm>
              <a:off x="4016" y="999"/>
              <a:ext cx="0" cy="2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B72CF331-4CEA-4764-B49E-79548D49BA30}"/>
                </a:ext>
              </a:extLst>
            </p:cNvPr>
            <p:cNvSpPr>
              <a:spLocks noChangeShapeType="1"/>
            </p:cNvSpPr>
            <p:nvPr/>
          </p:nvSpPr>
          <p:spPr bwMode="auto">
            <a:xfrm>
              <a:off x="3853" y="1186"/>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a:extLst>
                <a:ext uri="{FF2B5EF4-FFF2-40B4-BE49-F238E27FC236}">
                  <a16:creationId xmlns:a16="http://schemas.microsoft.com/office/drawing/2014/main" id="{AADA2E74-05A2-4333-983E-01D0D5C977DD}"/>
                </a:ext>
              </a:extLst>
            </p:cNvPr>
            <p:cNvSpPr>
              <a:spLocks noChangeShapeType="1"/>
            </p:cNvSpPr>
            <p:nvPr/>
          </p:nvSpPr>
          <p:spPr bwMode="auto">
            <a:xfrm>
              <a:off x="3853" y="1123"/>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E91111ED-3C23-44FE-B4B7-1C318A41E6B0}"/>
                </a:ext>
              </a:extLst>
            </p:cNvPr>
            <p:cNvSpPr>
              <a:spLocks noChangeShapeType="1"/>
            </p:cNvSpPr>
            <p:nvPr/>
          </p:nvSpPr>
          <p:spPr bwMode="auto">
            <a:xfrm>
              <a:off x="3853" y="1063"/>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AutoShape 15">
              <a:extLst>
                <a:ext uri="{FF2B5EF4-FFF2-40B4-BE49-F238E27FC236}">
                  <a16:creationId xmlns:a16="http://schemas.microsoft.com/office/drawing/2014/main" id="{F2ECE6E3-F0D6-4769-B524-EFEBEC5F76DD}"/>
                </a:ext>
              </a:extLst>
            </p:cNvPr>
            <p:cNvSpPr>
              <a:spLocks noChangeArrowheads="1"/>
            </p:cNvSpPr>
            <p:nvPr/>
          </p:nvSpPr>
          <p:spPr bwMode="auto">
            <a:xfrm flipV="1">
              <a:off x="3850" y="999"/>
              <a:ext cx="248" cy="64"/>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nvGrpSpPr>
          <p:cNvPr id="16" name="Group 16">
            <a:extLst>
              <a:ext uri="{FF2B5EF4-FFF2-40B4-BE49-F238E27FC236}">
                <a16:creationId xmlns:a16="http://schemas.microsoft.com/office/drawing/2014/main" id="{7ECC6D40-80DC-45F9-BD04-91DFD1352476}"/>
              </a:ext>
            </a:extLst>
          </p:cNvPr>
          <p:cNvGrpSpPr>
            <a:grpSpLocks/>
          </p:cNvGrpSpPr>
          <p:nvPr/>
        </p:nvGrpSpPr>
        <p:grpSpPr bwMode="auto">
          <a:xfrm>
            <a:off x="6450013" y="1718905"/>
            <a:ext cx="565150" cy="661988"/>
            <a:chOff x="3554" y="1071"/>
            <a:chExt cx="356" cy="417"/>
          </a:xfrm>
        </p:grpSpPr>
        <p:grpSp>
          <p:nvGrpSpPr>
            <p:cNvPr id="17" name="Group 17">
              <a:extLst>
                <a:ext uri="{FF2B5EF4-FFF2-40B4-BE49-F238E27FC236}">
                  <a16:creationId xmlns:a16="http://schemas.microsoft.com/office/drawing/2014/main" id="{1AE71328-51CC-4998-B239-E025B00DCB4D}"/>
                </a:ext>
              </a:extLst>
            </p:cNvPr>
            <p:cNvGrpSpPr>
              <a:grpSpLocks/>
            </p:cNvGrpSpPr>
            <p:nvPr/>
          </p:nvGrpSpPr>
          <p:grpSpPr bwMode="auto">
            <a:xfrm>
              <a:off x="3554" y="1071"/>
              <a:ext cx="356" cy="417"/>
              <a:chOff x="3554" y="1071"/>
              <a:chExt cx="356" cy="417"/>
            </a:xfrm>
          </p:grpSpPr>
          <p:sp>
            <p:nvSpPr>
              <p:cNvPr id="26" name="Oval 18">
                <a:extLst>
                  <a:ext uri="{FF2B5EF4-FFF2-40B4-BE49-F238E27FC236}">
                    <a16:creationId xmlns:a16="http://schemas.microsoft.com/office/drawing/2014/main" id="{FEE2199C-F4C7-487B-B764-9A73AB14B5E9}"/>
                  </a:ext>
                </a:extLst>
              </p:cNvPr>
              <p:cNvSpPr>
                <a:spLocks noChangeArrowheads="1"/>
              </p:cNvSpPr>
              <p:nvPr/>
            </p:nvSpPr>
            <p:spPr bwMode="auto">
              <a:xfrm>
                <a:off x="3554" y="1071"/>
                <a:ext cx="355" cy="131"/>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7" name="Freeform 19">
                <a:extLst>
                  <a:ext uri="{FF2B5EF4-FFF2-40B4-BE49-F238E27FC236}">
                    <a16:creationId xmlns:a16="http://schemas.microsoft.com/office/drawing/2014/main" id="{70054A57-D051-4005-9FC4-67E3F46E7B8C}"/>
                  </a:ext>
                </a:extLst>
              </p:cNvPr>
              <p:cNvSpPr>
                <a:spLocks/>
              </p:cNvSpPr>
              <p:nvPr/>
            </p:nvSpPr>
            <p:spPr bwMode="auto">
              <a:xfrm>
                <a:off x="3557" y="1140"/>
                <a:ext cx="353" cy="348"/>
              </a:xfrm>
              <a:custGeom>
                <a:avLst/>
                <a:gdLst>
                  <a:gd name="T0" fmla="*/ 0 w 353"/>
                  <a:gd name="T1" fmla="*/ 287 h 348"/>
                  <a:gd name="T2" fmla="*/ 0 w 353"/>
                  <a:gd name="T3" fmla="*/ 1 h 348"/>
                  <a:gd name="T4" fmla="*/ 0 w 353"/>
                  <a:gd name="T5" fmla="*/ 1 h 348"/>
                  <a:gd name="T6" fmla="*/ 8 w 353"/>
                  <a:gd name="T7" fmla="*/ 18 h 348"/>
                  <a:gd name="T8" fmla="*/ 24 w 353"/>
                  <a:gd name="T9" fmla="*/ 30 h 348"/>
                  <a:gd name="T10" fmla="*/ 43 w 353"/>
                  <a:gd name="T11" fmla="*/ 41 h 348"/>
                  <a:gd name="T12" fmla="*/ 67 w 353"/>
                  <a:gd name="T13" fmla="*/ 49 h 348"/>
                  <a:gd name="T14" fmla="*/ 93 w 353"/>
                  <a:gd name="T15" fmla="*/ 56 h 348"/>
                  <a:gd name="T16" fmla="*/ 122 w 353"/>
                  <a:gd name="T17" fmla="*/ 60 h 348"/>
                  <a:gd name="T18" fmla="*/ 152 w 353"/>
                  <a:gd name="T19" fmla="*/ 62 h 348"/>
                  <a:gd name="T20" fmla="*/ 184 w 353"/>
                  <a:gd name="T21" fmla="*/ 61 h 348"/>
                  <a:gd name="T22" fmla="*/ 214 w 353"/>
                  <a:gd name="T23" fmla="*/ 61 h 348"/>
                  <a:gd name="T24" fmla="*/ 243 w 353"/>
                  <a:gd name="T25" fmla="*/ 58 h 348"/>
                  <a:gd name="T26" fmla="*/ 270 w 353"/>
                  <a:gd name="T27" fmla="*/ 52 h 348"/>
                  <a:gd name="T28" fmla="*/ 296 w 353"/>
                  <a:gd name="T29" fmla="*/ 44 h 348"/>
                  <a:gd name="T30" fmla="*/ 317 w 353"/>
                  <a:gd name="T31" fmla="*/ 36 h 348"/>
                  <a:gd name="T32" fmla="*/ 334 w 353"/>
                  <a:gd name="T33" fmla="*/ 26 h 348"/>
                  <a:gd name="T34" fmla="*/ 346 w 353"/>
                  <a:gd name="T35" fmla="*/ 14 h 348"/>
                  <a:gd name="T36" fmla="*/ 352 w 353"/>
                  <a:gd name="T37" fmla="*/ 0 h 348"/>
                  <a:gd name="T38" fmla="*/ 352 w 353"/>
                  <a:gd name="T39" fmla="*/ 1 h 348"/>
                  <a:gd name="T40" fmla="*/ 352 w 353"/>
                  <a:gd name="T41" fmla="*/ 287 h 348"/>
                  <a:gd name="T42" fmla="*/ 352 w 353"/>
                  <a:gd name="T43" fmla="*/ 287 h 348"/>
                  <a:gd name="T44" fmla="*/ 346 w 353"/>
                  <a:gd name="T45" fmla="*/ 301 h 348"/>
                  <a:gd name="T46" fmla="*/ 334 w 353"/>
                  <a:gd name="T47" fmla="*/ 313 h 348"/>
                  <a:gd name="T48" fmla="*/ 317 w 353"/>
                  <a:gd name="T49" fmla="*/ 323 h 348"/>
                  <a:gd name="T50" fmla="*/ 296 w 353"/>
                  <a:gd name="T51" fmla="*/ 330 h 348"/>
                  <a:gd name="T52" fmla="*/ 270 w 353"/>
                  <a:gd name="T53" fmla="*/ 337 h 348"/>
                  <a:gd name="T54" fmla="*/ 243 w 353"/>
                  <a:gd name="T55" fmla="*/ 343 h 348"/>
                  <a:gd name="T56" fmla="*/ 214 w 353"/>
                  <a:gd name="T57" fmla="*/ 346 h 348"/>
                  <a:gd name="T58" fmla="*/ 184 w 353"/>
                  <a:gd name="T59" fmla="*/ 346 h 348"/>
                  <a:gd name="T60" fmla="*/ 152 w 353"/>
                  <a:gd name="T61" fmla="*/ 347 h 348"/>
                  <a:gd name="T62" fmla="*/ 122 w 353"/>
                  <a:gd name="T63" fmla="*/ 344 h 348"/>
                  <a:gd name="T64" fmla="*/ 93 w 353"/>
                  <a:gd name="T65" fmla="*/ 341 h 348"/>
                  <a:gd name="T66" fmla="*/ 67 w 353"/>
                  <a:gd name="T67" fmla="*/ 334 h 348"/>
                  <a:gd name="T68" fmla="*/ 43 w 353"/>
                  <a:gd name="T69" fmla="*/ 327 h 348"/>
                  <a:gd name="T70" fmla="*/ 24 w 353"/>
                  <a:gd name="T71" fmla="*/ 317 h 348"/>
                  <a:gd name="T72" fmla="*/ 8 w 353"/>
                  <a:gd name="T73" fmla="*/ 305 h 348"/>
                  <a:gd name="T74" fmla="*/ 0 w 353"/>
                  <a:gd name="T75" fmla="*/ 291 h 348"/>
                  <a:gd name="T76" fmla="*/ 0 w 353"/>
                  <a:gd name="T77" fmla="*/ 287 h 348"/>
                  <a:gd name="T78" fmla="*/ 0 w 353"/>
                  <a:gd name="T79" fmla="*/ 287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3"/>
                  <a:gd name="T121" fmla="*/ 0 h 348"/>
                  <a:gd name="T122" fmla="*/ 353 w 353"/>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3" h="348">
                    <a:moveTo>
                      <a:pt x="0" y="287"/>
                    </a:moveTo>
                    <a:lnTo>
                      <a:pt x="0" y="1"/>
                    </a:lnTo>
                    <a:lnTo>
                      <a:pt x="8" y="18"/>
                    </a:lnTo>
                    <a:lnTo>
                      <a:pt x="24" y="30"/>
                    </a:lnTo>
                    <a:lnTo>
                      <a:pt x="43" y="41"/>
                    </a:lnTo>
                    <a:lnTo>
                      <a:pt x="67" y="49"/>
                    </a:lnTo>
                    <a:lnTo>
                      <a:pt x="93" y="56"/>
                    </a:lnTo>
                    <a:lnTo>
                      <a:pt x="122" y="60"/>
                    </a:lnTo>
                    <a:lnTo>
                      <a:pt x="152" y="62"/>
                    </a:lnTo>
                    <a:lnTo>
                      <a:pt x="184" y="61"/>
                    </a:lnTo>
                    <a:lnTo>
                      <a:pt x="214" y="61"/>
                    </a:lnTo>
                    <a:lnTo>
                      <a:pt x="243" y="58"/>
                    </a:lnTo>
                    <a:lnTo>
                      <a:pt x="270" y="52"/>
                    </a:lnTo>
                    <a:lnTo>
                      <a:pt x="296" y="44"/>
                    </a:lnTo>
                    <a:lnTo>
                      <a:pt x="317" y="36"/>
                    </a:lnTo>
                    <a:lnTo>
                      <a:pt x="334" y="26"/>
                    </a:lnTo>
                    <a:lnTo>
                      <a:pt x="346" y="14"/>
                    </a:lnTo>
                    <a:lnTo>
                      <a:pt x="352" y="0"/>
                    </a:lnTo>
                    <a:lnTo>
                      <a:pt x="352" y="1"/>
                    </a:lnTo>
                    <a:lnTo>
                      <a:pt x="352" y="287"/>
                    </a:lnTo>
                    <a:lnTo>
                      <a:pt x="346" y="301"/>
                    </a:lnTo>
                    <a:lnTo>
                      <a:pt x="334" y="313"/>
                    </a:lnTo>
                    <a:lnTo>
                      <a:pt x="317" y="323"/>
                    </a:lnTo>
                    <a:lnTo>
                      <a:pt x="296" y="330"/>
                    </a:lnTo>
                    <a:lnTo>
                      <a:pt x="270" y="337"/>
                    </a:lnTo>
                    <a:lnTo>
                      <a:pt x="243" y="343"/>
                    </a:lnTo>
                    <a:lnTo>
                      <a:pt x="214" y="346"/>
                    </a:lnTo>
                    <a:lnTo>
                      <a:pt x="184" y="346"/>
                    </a:lnTo>
                    <a:lnTo>
                      <a:pt x="152" y="347"/>
                    </a:lnTo>
                    <a:lnTo>
                      <a:pt x="122" y="344"/>
                    </a:lnTo>
                    <a:lnTo>
                      <a:pt x="93" y="341"/>
                    </a:lnTo>
                    <a:lnTo>
                      <a:pt x="67" y="334"/>
                    </a:lnTo>
                    <a:lnTo>
                      <a:pt x="43" y="327"/>
                    </a:lnTo>
                    <a:lnTo>
                      <a:pt x="24" y="317"/>
                    </a:lnTo>
                    <a:lnTo>
                      <a:pt x="8" y="305"/>
                    </a:lnTo>
                    <a:lnTo>
                      <a:pt x="0" y="291"/>
                    </a:lnTo>
                    <a:lnTo>
                      <a:pt x="0" y="287"/>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18" name="Group 20">
              <a:extLst>
                <a:ext uri="{FF2B5EF4-FFF2-40B4-BE49-F238E27FC236}">
                  <a16:creationId xmlns:a16="http://schemas.microsoft.com/office/drawing/2014/main" id="{F979D429-1073-460E-97FE-8FBEB77AA017}"/>
                </a:ext>
              </a:extLst>
            </p:cNvPr>
            <p:cNvGrpSpPr>
              <a:grpSpLocks/>
            </p:cNvGrpSpPr>
            <p:nvPr/>
          </p:nvGrpSpPr>
          <p:grpSpPr bwMode="auto">
            <a:xfrm>
              <a:off x="3604" y="1229"/>
              <a:ext cx="253" cy="207"/>
              <a:chOff x="3604" y="1229"/>
              <a:chExt cx="253" cy="207"/>
            </a:xfrm>
          </p:grpSpPr>
          <p:sp>
            <p:nvSpPr>
              <p:cNvPr id="19" name="AutoShape 21">
                <a:extLst>
                  <a:ext uri="{FF2B5EF4-FFF2-40B4-BE49-F238E27FC236}">
                    <a16:creationId xmlns:a16="http://schemas.microsoft.com/office/drawing/2014/main" id="{4D80A959-A7FC-4FCB-8FEB-63C6BF4A1DC4}"/>
                  </a:ext>
                </a:extLst>
              </p:cNvPr>
              <p:cNvSpPr>
                <a:spLocks noChangeArrowheads="1"/>
              </p:cNvSpPr>
              <p:nvPr/>
            </p:nvSpPr>
            <p:spPr bwMode="auto">
              <a:xfrm flipV="1">
                <a:off x="3775" y="1366"/>
                <a:ext cx="82"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 name="Line 22">
                <a:extLst>
                  <a:ext uri="{FF2B5EF4-FFF2-40B4-BE49-F238E27FC236}">
                    <a16:creationId xmlns:a16="http://schemas.microsoft.com/office/drawing/2014/main" id="{90699096-9B88-4DE7-9335-70F23028EAC4}"/>
                  </a:ext>
                </a:extLst>
              </p:cNvPr>
              <p:cNvSpPr>
                <a:spLocks noChangeShapeType="1"/>
              </p:cNvSpPr>
              <p:nvPr/>
            </p:nvSpPr>
            <p:spPr bwMode="auto">
              <a:xfrm flipV="1">
                <a:off x="3816" y="1333"/>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AutoShape 23">
                <a:extLst>
                  <a:ext uri="{FF2B5EF4-FFF2-40B4-BE49-F238E27FC236}">
                    <a16:creationId xmlns:a16="http://schemas.microsoft.com/office/drawing/2014/main" id="{6CCF7093-4B52-49A5-A684-F6CF3645900F}"/>
                  </a:ext>
                </a:extLst>
              </p:cNvPr>
              <p:cNvSpPr>
                <a:spLocks noChangeArrowheads="1"/>
              </p:cNvSpPr>
              <p:nvPr/>
            </p:nvSpPr>
            <p:spPr bwMode="auto">
              <a:xfrm flipV="1">
                <a:off x="3604" y="1366"/>
                <a:ext cx="83"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2" name="Line 24">
                <a:extLst>
                  <a:ext uri="{FF2B5EF4-FFF2-40B4-BE49-F238E27FC236}">
                    <a16:creationId xmlns:a16="http://schemas.microsoft.com/office/drawing/2014/main" id="{868622C4-038C-4F57-A42E-D452DD79C7A2}"/>
                  </a:ext>
                </a:extLst>
              </p:cNvPr>
              <p:cNvSpPr>
                <a:spLocks noChangeShapeType="1"/>
              </p:cNvSpPr>
              <p:nvPr/>
            </p:nvSpPr>
            <p:spPr bwMode="auto">
              <a:xfrm flipV="1">
                <a:off x="3648" y="1333"/>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5">
                <a:extLst>
                  <a:ext uri="{FF2B5EF4-FFF2-40B4-BE49-F238E27FC236}">
                    <a16:creationId xmlns:a16="http://schemas.microsoft.com/office/drawing/2014/main" id="{6B5DA154-01C1-418B-91D1-E0DFABED50F1}"/>
                  </a:ext>
                </a:extLst>
              </p:cNvPr>
              <p:cNvSpPr>
                <a:spLocks noChangeShapeType="1"/>
              </p:cNvSpPr>
              <p:nvPr/>
            </p:nvSpPr>
            <p:spPr bwMode="auto">
              <a:xfrm flipH="1">
                <a:off x="3648" y="1332"/>
                <a:ext cx="16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AutoShape 26">
                <a:extLst>
                  <a:ext uri="{FF2B5EF4-FFF2-40B4-BE49-F238E27FC236}">
                    <a16:creationId xmlns:a16="http://schemas.microsoft.com/office/drawing/2014/main" id="{59709174-EE8B-4A80-930A-89D450CA15A3}"/>
                  </a:ext>
                </a:extLst>
              </p:cNvPr>
              <p:cNvSpPr>
                <a:spLocks noChangeArrowheads="1"/>
              </p:cNvSpPr>
              <p:nvPr/>
            </p:nvSpPr>
            <p:spPr bwMode="auto">
              <a:xfrm flipV="1">
                <a:off x="3693" y="1229"/>
                <a:ext cx="82"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5" name="Line 27">
                <a:extLst>
                  <a:ext uri="{FF2B5EF4-FFF2-40B4-BE49-F238E27FC236}">
                    <a16:creationId xmlns:a16="http://schemas.microsoft.com/office/drawing/2014/main" id="{877BA8F8-FF01-4E4D-AF80-7454E6813B45}"/>
                  </a:ext>
                </a:extLst>
              </p:cNvPr>
              <p:cNvSpPr>
                <a:spLocks noChangeShapeType="1"/>
              </p:cNvSpPr>
              <p:nvPr/>
            </p:nvSpPr>
            <p:spPr bwMode="auto">
              <a:xfrm>
                <a:off x="3735" y="1299"/>
                <a:ext cx="0" cy="3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 name="Group 28">
            <a:extLst>
              <a:ext uri="{FF2B5EF4-FFF2-40B4-BE49-F238E27FC236}">
                <a16:creationId xmlns:a16="http://schemas.microsoft.com/office/drawing/2014/main" id="{30DFC91A-009D-46C6-9F33-618CFF0A7067}"/>
              </a:ext>
            </a:extLst>
          </p:cNvPr>
          <p:cNvGrpSpPr>
            <a:grpSpLocks/>
          </p:cNvGrpSpPr>
          <p:nvPr/>
        </p:nvGrpSpPr>
        <p:grpSpPr bwMode="auto">
          <a:xfrm>
            <a:off x="7021513" y="5728930"/>
            <a:ext cx="565150" cy="660400"/>
            <a:chOff x="3928" y="3690"/>
            <a:chExt cx="356" cy="416"/>
          </a:xfrm>
        </p:grpSpPr>
        <p:grpSp>
          <p:nvGrpSpPr>
            <p:cNvPr id="29" name="Group 29">
              <a:extLst>
                <a:ext uri="{FF2B5EF4-FFF2-40B4-BE49-F238E27FC236}">
                  <a16:creationId xmlns:a16="http://schemas.microsoft.com/office/drawing/2014/main" id="{66373A15-0953-4016-B835-34CFCEEEEF99}"/>
                </a:ext>
              </a:extLst>
            </p:cNvPr>
            <p:cNvGrpSpPr>
              <a:grpSpLocks/>
            </p:cNvGrpSpPr>
            <p:nvPr/>
          </p:nvGrpSpPr>
          <p:grpSpPr bwMode="auto">
            <a:xfrm>
              <a:off x="3928" y="3690"/>
              <a:ext cx="356" cy="416"/>
              <a:chOff x="3928" y="3690"/>
              <a:chExt cx="356" cy="416"/>
            </a:xfrm>
          </p:grpSpPr>
          <p:sp>
            <p:nvSpPr>
              <p:cNvPr id="38" name="Oval 30">
                <a:extLst>
                  <a:ext uri="{FF2B5EF4-FFF2-40B4-BE49-F238E27FC236}">
                    <a16:creationId xmlns:a16="http://schemas.microsoft.com/office/drawing/2014/main" id="{0549CBF1-B5FE-4442-B039-E831085170BB}"/>
                  </a:ext>
                </a:extLst>
              </p:cNvPr>
              <p:cNvSpPr>
                <a:spLocks noChangeArrowheads="1"/>
              </p:cNvSpPr>
              <p:nvPr/>
            </p:nvSpPr>
            <p:spPr bwMode="auto">
              <a:xfrm>
                <a:off x="3928" y="3690"/>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9" name="Freeform 31">
                <a:extLst>
                  <a:ext uri="{FF2B5EF4-FFF2-40B4-BE49-F238E27FC236}">
                    <a16:creationId xmlns:a16="http://schemas.microsoft.com/office/drawing/2014/main" id="{19CF05F6-DF16-441E-8FA7-22E9D00CB671}"/>
                  </a:ext>
                </a:extLst>
              </p:cNvPr>
              <p:cNvSpPr>
                <a:spLocks/>
              </p:cNvSpPr>
              <p:nvPr/>
            </p:nvSpPr>
            <p:spPr bwMode="auto">
              <a:xfrm>
                <a:off x="3928" y="3759"/>
                <a:ext cx="356" cy="347"/>
              </a:xfrm>
              <a:custGeom>
                <a:avLst/>
                <a:gdLst>
                  <a:gd name="T0" fmla="*/ 0 w 356"/>
                  <a:gd name="T1" fmla="*/ 287 h 347"/>
                  <a:gd name="T2" fmla="*/ 0 w 356"/>
                  <a:gd name="T3" fmla="*/ 1 h 347"/>
                  <a:gd name="T4" fmla="*/ 0 w 356"/>
                  <a:gd name="T5" fmla="*/ 1 h 347"/>
                  <a:gd name="T6" fmla="*/ 10 w 356"/>
                  <a:gd name="T7" fmla="*/ 17 h 347"/>
                  <a:gd name="T8" fmla="*/ 26 w 356"/>
                  <a:gd name="T9" fmla="*/ 29 h 347"/>
                  <a:gd name="T10" fmla="*/ 45 w 356"/>
                  <a:gd name="T11" fmla="*/ 40 h 347"/>
                  <a:gd name="T12" fmla="*/ 69 w 356"/>
                  <a:gd name="T13" fmla="*/ 48 h 347"/>
                  <a:gd name="T14" fmla="*/ 95 w 356"/>
                  <a:gd name="T15" fmla="*/ 54 h 347"/>
                  <a:gd name="T16" fmla="*/ 125 w 356"/>
                  <a:gd name="T17" fmla="*/ 59 h 347"/>
                  <a:gd name="T18" fmla="*/ 155 w 356"/>
                  <a:gd name="T19" fmla="*/ 61 h 347"/>
                  <a:gd name="T20" fmla="*/ 187 w 356"/>
                  <a:gd name="T21" fmla="*/ 61 h 347"/>
                  <a:gd name="T22" fmla="*/ 217 w 356"/>
                  <a:gd name="T23" fmla="*/ 60 h 347"/>
                  <a:gd name="T24" fmla="*/ 246 w 356"/>
                  <a:gd name="T25" fmla="*/ 57 h 347"/>
                  <a:gd name="T26" fmla="*/ 273 w 356"/>
                  <a:gd name="T27" fmla="*/ 52 h 347"/>
                  <a:gd name="T28" fmla="*/ 299 w 356"/>
                  <a:gd name="T29" fmla="*/ 44 h 347"/>
                  <a:gd name="T30" fmla="*/ 319 w 356"/>
                  <a:gd name="T31" fmla="*/ 36 h 347"/>
                  <a:gd name="T32" fmla="*/ 337 w 356"/>
                  <a:gd name="T33" fmla="*/ 26 h 347"/>
                  <a:gd name="T34" fmla="*/ 349 w 356"/>
                  <a:gd name="T35" fmla="*/ 14 h 347"/>
                  <a:gd name="T36" fmla="*/ 355 w 356"/>
                  <a:gd name="T37" fmla="*/ 0 h 347"/>
                  <a:gd name="T38" fmla="*/ 355 w 356"/>
                  <a:gd name="T39" fmla="*/ 1 h 347"/>
                  <a:gd name="T40" fmla="*/ 355 w 356"/>
                  <a:gd name="T41" fmla="*/ 287 h 347"/>
                  <a:gd name="T42" fmla="*/ 355 w 356"/>
                  <a:gd name="T43" fmla="*/ 286 h 347"/>
                  <a:gd name="T44" fmla="*/ 349 w 356"/>
                  <a:gd name="T45" fmla="*/ 300 h 347"/>
                  <a:gd name="T46" fmla="*/ 337 w 356"/>
                  <a:gd name="T47" fmla="*/ 312 h 347"/>
                  <a:gd name="T48" fmla="*/ 319 w 356"/>
                  <a:gd name="T49" fmla="*/ 322 h 347"/>
                  <a:gd name="T50" fmla="*/ 299 w 356"/>
                  <a:gd name="T51" fmla="*/ 329 h 347"/>
                  <a:gd name="T52" fmla="*/ 273 w 356"/>
                  <a:gd name="T53" fmla="*/ 337 h 347"/>
                  <a:gd name="T54" fmla="*/ 246 w 356"/>
                  <a:gd name="T55" fmla="*/ 342 h 347"/>
                  <a:gd name="T56" fmla="*/ 217 w 356"/>
                  <a:gd name="T57" fmla="*/ 345 h 347"/>
                  <a:gd name="T58" fmla="*/ 187 w 356"/>
                  <a:gd name="T59" fmla="*/ 346 h 347"/>
                  <a:gd name="T60" fmla="*/ 155 w 356"/>
                  <a:gd name="T61" fmla="*/ 346 h 347"/>
                  <a:gd name="T62" fmla="*/ 125 w 356"/>
                  <a:gd name="T63" fmla="*/ 344 h 347"/>
                  <a:gd name="T64" fmla="*/ 95 w 356"/>
                  <a:gd name="T65" fmla="*/ 340 h 347"/>
                  <a:gd name="T66" fmla="*/ 69 w 356"/>
                  <a:gd name="T67" fmla="*/ 333 h 347"/>
                  <a:gd name="T68" fmla="*/ 45 w 356"/>
                  <a:gd name="T69" fmla="*/ 325 h 347"/>
                  <a:gd name="T70" fmla="*/ 26 w 356"/>
                  <a:gd name="T71" fmla="*/ 315 h 347"/>
                  <a:gd name="T72" fmla="*/ 10 w 356"/>
                  <a:gd name="T73" fmla="*/ 303 h 347"/>
                  <a:gd name="T74" fmla="*/ 0 w 356"/>
                  <a:gd name="T75" fmla="*/ 287 h 347"/>
                  <a:gd name="T76" fmla="*/ 0 w 356"/>
                  <a:gd name="T77" fmla="*/ 287 h 347"/>
                  <a:gd name="T78" fmla="*/ 0 w 356"/>
                  <a:gd name="T79" fmla="*/ 287 h 3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7"/>
                  <a:gd name="T122" fmla="*/ 356 w 356"/>
                  <a:gd name="T123" fmla="*/ 347 h 3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7">
                    <a:moveTo>
                      <a:pt x="0" y="287"/>
                    </a:moveTo>
                    <a:lnTo>
                      <a:pt x="0" y="1"/>
                    </a:lnTo>
                    <a:lnTo>
                      <a:pt x="10" y="17"/>
                    </a:lnTo>
                    <a:lnTo>
                      <a:pt x="26" y="29"/>
                    </a:lnTo>
                    <a:lnTo>
                      <a:pt x="45" y="40"/>
                    </a:lnTo>
                    <a:lnTo>
                      <a:pt x="69" y="48"/>
                    </a:lnTo>
                    <a:lnTo>
                      <a:pt x="95" y="54"/>
                    </a:lnTo>
                    <a:lnTo>
                      <a:pt x="125" y="59"/>
                    </a:lnTo>
                    <a:lnTo>
                      <a:pt x="155" y="61"/>
                    </a:lnTo>
                    <a:lnTo>
                      <a:pt x="187" y="61"/>
                    </a:lnTo>
                    <a:lnTo>
                      <a:pt x="217" y="60"/>
                    </a:lnTo>
                    <a:lnTo>
                      <a:pt x="246" y="57"/>
                    </a:lnTo>
                    <a:lnTo>
                      <a:pt x="273" y="52"/>
                    </a:lnTo>
                    <a:lnTo>
                      <a:pt x="299" y="44"/>
                    </a:lnTo>
                    <a:lnTo>
                      <a:pt x="319" y="36"/>
                    </a:lnTo>
                    <a:lnTo>
                      <a:pt x="337" y="26"/>
                    </a:lnTo>
                    <a:lnTo>
                      <a:pt x="349" y="14"/>
                    </a:lnTo>
                    <a:lnTo>
                      <a:pt x="355" y="0"/>
                    </a:lnTo>
                    <a:lnTo>
                      <a:pt x="355" y="1"/>
                    </a:lnTo>
                    <a:lnTo>
                      <a:pt x="355" y="287"/>
                    </a:lnTo>
                    <a:lnTo>
                      <a:pt x="355" y="286"/>
                    </a:lnTo>
                    <a:lnTo>
                      <a:pt x="349" y="300"/>
                    </a:lnTo>
                    <a:lnTo>
                      <a:pt x="337" y="312"/>
                    </a:lnTo>
                    <a:lnTo>
                      <a:pt x="319" y="322"/>
                    </a:lnTo>
                    <a:lnTo>
                      <a:pt x="299" y="329"/>
                    </a:lnTo>
                    <a:lnTo>
                      <a:pt x="273" y="337"/>
                    </a:lnTo>
                    <a:lnTo>
                      <a:pt x="246" y="342"/>
                    </a:lnTo>
                    <a:lnTo>
                      <a:pt x="217" y="345"/>
                    </a:lnTo>
                    <a:lnTo>
                      <a:pt x="187" y="346"/>
                    </a:lnTo>
                    <a:lnTo>
                      <a:pt x="155" y="346"/>
                    </a:lnTo>
                    <a:lnTo>
                      <a:pt x="125" y="344"/>
                    </a:lnTo>
                    <a:lnTo>
                      <a:pt x="95" y="340"/>
                    </a:lnTo>
                    <a:lnTo>
                      <a:pt x="69" y="333"/>
                    </a:lnTo>
                    <a:lnTo>
                      <a:pt x="45" y="325"/>
                    </a:lnTo>
                    <a:lnTo>
                      <a:pt x="26" y="315"/>
                    </a:lnTo>
                    <a:lnTo>
                      <a:pt x="10" y="303"/>
                    </a:lnTo>
                    <a:lnTo>
                      <a:pt x="0" y="287"/>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30" name="Group 32">
              <a:extLst>
                <a:ext uri="{FF2B5EF4-FFF2-40B4-BE49-F238E27FC236}">
                  <a16:creationId xmlns:a16="http://schemas.microsoft.com/office/drawing/2014/main" id="{BC9854BB-CA2C-4D3F-AA76-AC7CA7E8FA5B}"/>
                </a:ext>
              </a:extLst>
            </p:cNvPr>
            <p:cNvGrpSpPr>
              <a:grpSpLocks/>
            </p:cNvGrpSpPr>
            <p:nvPr/>
          </p:nvGrpSpPr>
          <p:grpSpPr bwMode="auto">
            <a:xfrm>
              <a:off x="3988" y="3847"/>
              <a:ext cx="234" cy="214"/>
              <a:chOff x="3988" y="3847"/>
              <a:chExt cx="234" cy="214"/>
            </a:xfrm>
          </p:grpSpPr>
          <p:sp>
            <p:nvSpPr>
              <p:cNvPr id="31" name="AutoShape 33">
                <a:extLst>
                  <a:ext uri="{FF2B5EF4-FFF2-40B4-BE49-F238E27FC236}">
                    <a16:creationId xmlns:a16="http://schemas.microsoft.com/office/drawing/2014/main" id="{74C92C87-79A5-4864-A8AA-0E5C0FED0CE5}"/>
                  </a:ext>
                </a:extLst>
              </p:cNvPr>
              <p:cNvSpPr>
                <a:spLocks noChangeArrowheads="1"/>
              </p:cNvSpPr>
              <p:nvPr/>
            </p:nvSpPr>
            <p:spPr bwMode="auto">
              <a:xfrm flipV="1">
                <a:off x="3988" y="3847"/>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2" name="Line 34">
                <a:extLst>
                  <a:ext uri="{FF2B5EF4-FFF2-40B4-BE49-F238E27FC236}">
                    <a16:creationId xmlns:a16="http://schemas.microsoft.com/office/drawing/2014/main" id="{8DF9C69B-507D-495A-886D-BF9E339143DA}"/>
                  </a:ext>
                </a:extLst>
              </p:cNvPr>
              <p:cNvSpPr>
                <a:spLocks noChangeShapeType="1"/>
              </p:cNvSpPr>
              <p:nvPr/>
            </p:nvSpPr>
            <p:spPr bwMode="auto">
              <a:xfrm>
                <a:off x="4144" y="3849"/>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5">
                <a:extLst>
                  <a:ext uri="{FF2B5EF4-FFF2-40B4-BE49-F238E27FC236}">
                    <a16:creationId xmlns:a16="http://schemas.microsoft.com/office/drawing/2014/main" id="{A93FC988-AB00-4E5D-BD77-33031933DE2D}"/>
                  </a:ext>
                </a:extLst>
              </p:cNvPr>
              <p:cNvSpPr>
                <a:spLocks noChangeShapeType="1"/>
              </p:cNvSpPr>
              <p:nvPr/>
            </p:nvSpPr>
            <p:spPr bwMode="auto">
              <a:xfrm>
                <a:off x="4066" y="3849"/>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6">
                <a:extLst>
                  <a:ext uri="{FF2B5EF4-FFF2-40B4-BE49-F238E27FC236}">
                    <a16:creationId xmlns:a16="http://schemas.microsoft.com/office/drawing/2014/main" id="{310185C9-89A8-4437-902C-314545A9B477}"/>
                  </a:ext>
                </a:extLst>
              </p:cNvPr>
              <p:cNvSpPr>
                <a:spLocks noChangeShapeType="1"/>
              </p:cNvSpPr>
              <p:nvPr/>
            </p:nvSpPr>
            <p:spPr bwMode="auto">
              <a:xfrm flipH="1">
                <a:off x="3993" y="4004"/>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7">
                <a:extLst>
                  <a:ext uri="{FF2B5EF4-FFF2-40B4-BE49-F238E27FC236}">
                    <a16:creationId xmlns:a16="http://schemas.microsoft.com/office/drawing/2014/main" id="{2C625BFF-FAC8-471C-ACEC-BD02B9D06C61}"/>
                  </a:ext>
                </a:extLst>
              </p:cNvPr>
              <p:cNvSpPr>
                <a:spLocks noChangeShapeType="1"/>
              </p:cNvSpPr>
              <p:nvPr/>
            </p:nvSpPr>
            <p:spPr bwMode="auto">
              <a:xfrm flipH="1">
                <a:off x="3993" y="3954"/>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8">
                <a:extLst>
                  <a:ext uri="{FF2B5EF4-FFF2-40B4-BE49-F238E27FC236}">
                    <a16:creationId xmlns:a16="http://schemas.microsoft.com/office/drawing/2014/main" id="{D2E2DC8B-3645-40B4-BD48-E6EAA3D3A838}"/>
                  </a:ext>
                </a:extLst>
              </p:cNvPr>
              <p:cNvSpPr>
                <a:spLocks noChangeShapeType="1"/>
              </p:cNvSpPr>
              <p:nvPr/>
            </p:nvSpPr>
            <p:spPr bwMode="auto">
              <a:xfrm flipH="1">
                <a:off x="3993" y="3901"/>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AutoShape 39">
                <a:extLst>
                  <a:ext uri="{FF2B5EF4-FFF2-40B4-BE49-F238E27FC236}">
                    <a16:creationId xmlns:a16="http://schemas.microsoft.com/office/drawing/2014/main" id="{A7807E23-2969-43D5-8F1E-D8BB3D918205}"/>
                  </a:ext>
                </a:extLst>
              </p:cNvPr>
              <p:cNvSpPr>
                <a:spLocks noChangeArrowheads="1"/>
              </p:cNvSpPr>
              <p:nvPr/>
            </p:nvSpPr>
            <p:spPr bwMode="auto">
              <a:xfrm flipV="1">
                <a:off x="3993" y="3848"/>
                <a:ext cx="229" cy="5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grpSp>
        <p:nvGrpSpPr>
          <p:cNvPr id="40" name="Group 40">
            <a:extLst>
              <a:ext uri="{FF2B5EF4-FFF2-40B4-BE49-F238E27FC236}">
                <a16:creationId xmlns:a16="http://schemas.microsoft.com/office/drawing/2014/main" id="{D1E8C19B-9B8D-470E-8632-39E85F92854B}"/>
              </a:ext>
            </a:extLst>
          </p:cNvPr>
          <p:cNvGrpSpPr>
            <a:grpSpLocks/>
          </p:cNvGrpSpPr>
          <p:nvPr/>
        </p:nvGrpSpPr>
        <p:grpSpPr bwMode="auto">
          <a:xfrm>
            <a:off x="8880475" y="1333143"/>
            <a:ext cx="788988" cy="930275"/>
            <a:chOff x="5085" y="828"/>
            <a:chExt cx="497" cy="586"/>
          </a:xfrm>
        </p:grpSpPr>
        <p:grpSp>
          <p:nvGrpSpPr>
            <p:cNvPr id="41" name="Group 41">
              <a:extLst>
                <a:ext uri="{FF2B5EF4-FFF2-40B4-BE49-F238E27FC236}">
                  <a16:creationId xmlns:a16="http://schemas.microsoft.com/office/drawing/2014/main" id="{534F7D6F-A043-41AF-AF9E-D178EB305796}"/>
                </a:ext>
              </a:extLst>
            </p:cNvPr>
            <p:cNvGrpSpPr>
              <a:grpSpLocks/>
            </p:cNvGrpSpPr>
            <p:nvPr/>
          </p:nvGrpSpPr>
          <p:grpSpPr bwMode="auto">
            <a:xfrm>
              <a:off x="5226" y="828"/>
              <a:ext cx="356" cy="417"/>
              <a:chOff x="5226" y="828"/>
              <a:chExt cx="356" cy="417"/>
            </a:xfrm>
          </p:grpSpPr>
          <p:sp>
            <p:nvSpPr>
              <p:cNvPr id="52" name="Oval 42">
                <a:extLst>
                  <a:ext uri="{FF2B5EF4-FFF2-40B4-BE49-F238E27FC236}">
                    <a16:creationId xmlns:a16="http://schemas.microsoft.com/office/drawing/2014/main" id="{7ACBDAFA-7438-4502-9C85-29435E841884}"/>
                  </a:ext>
                </a:extLst>
              </p:cNvPr>
              <p:cNvSpPr>
                <a:spLocks noChangeArrowheads="1"/>
              </p:cNvSpPr>
              <p:nvPr/>
            </p:nvSpPr>
            <p:spPr bwMode="auto">
              <a:xfrm>
                <a:off x="5226" y="828"/>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3" name="Freeform 43">
                <a:extLst>
                  <a:ext uri="{FF2B5EF4-FFF2-40B4-BE49-F238E27FC236}">
                    <a16:creationId xmlns:a16="http://schemas.microsoft.com/office/drawing/2014/main" id="{B59F4991-8D8B-4BB2-A537-0DADE6D5531F}"/>
                  </a:ext>
                </a:extLst>
              </p:cNvPr>
              <p:cNvSpPr>
                <a:spLocks/>
              </p:cNvSpPr>
              <p:nvPr/>
            </p:nvSpPr>
            <p:spPr bwMode="auto">
              <a:xfrm>
                <a:off x="5226" y="897"/>
                <a:ext cx="356" cy="348"/>
              </a:xfrm>
              <a:custGeom>
                <a:avLst/>
                <a:gdLst>
                  <a:gd name="T0" fmla="*/ 0 w 356"/>
                  <a:gd name="T1" fmla="*/ 288 h 348"/>
                  <a:gd name="T2" fmla="*/ 0 w 356"/>
                  <a:gd name="T3" fmla="*/ 2 h 348"/>
                  <a:gd name="T4" fmla="*/ 0 w 356"/>
                  <a:gd name="T5" fmla="*/ 2 h 348"/>
                  <a:gd name="T6" fmla="*/ 9 w 356"/>
                  <a:gd name="T7" fmla="*/ 18 h 348"/>
                  <a:gd name="T8" fmla="*/ 24 w 356"/>
                  <a:gd name="T9" fmla="*/ 29 h 348"/>
                  <a:gd name="T10" fmla="*/ 44 w 356"/>
                  <a:gd name="T11" fmla="*/ 40 h 348"/>
                  <a:gd name="T12" fmla="*/ 68 w 356"/>
                  <a:gd name="T13" fmla="*/ 48 h 348"/>
                  <a:gd name="T14" fmla="*/ 94 w 356"/>
                  <a:gd name="T15" fmla="*/ 55 h 348"/>
                  <a:gd name="T16" fmla="*/ 124 w 356"/>
                  <a:gd name="T17" fmla="*/ 59 h 348"/>
                  <a:gd name="T18" fmla="*/ 154 w 356"/>
                  <a:gd name="T19" fmla="*/ 62 h 348"/>
                  <a:gd name="T20" fmla="*/ 186 w 356"/>
                  <a:gd name="T21" fmla="*/ 61 h 348"/>
                  <a:gd name="T22" fmla="*/ 216 w 356"/>
                  <a:gd name="T23" fmla="*/ 60 h 348"/>
                  <a:gd name="T24" fmla="*/ 245 w 356"/>
                  <a:gd name="T25" fmla="*/ 57 h 348"/>
                  <a:gd name="T26" fmla="*/ 273 w 356"/>
                  <a:gd name="T27" fmla="*/ 52 h 348"/>
                  <a:gd name="T28" fmla="*/ 298 w 356"/>
                  <a:gd name="T29" fmla="*/ 45 h 348"/>
                  <a:gd name="T30" fmla="*/ 318 w 356"/>
                  <a:gd name="T31" fmla="*/ 37 h 348"/>
                  <a:gd name="T32" fmla="*/ 336 w 356"/>
                  <a:gd name="T33" fmla="*/ 26 h 348"/>
                  <a:gd name="T34" fmla="*/ 347 w 356"/>
                  <a:gd name="T35" fmla="*/ 14 h 348"/>
                  <a:gd name="T36" fmla="*/ 355 w 356"/>
                  <a:gd name="T37" fmla="*/ 0 h 348"/>
                  <a:gd name="T38" fmla="*/ 355 w 356"/>
                  <a:gd name="T39" fmla="*/ 2 h 348"/>
                  <a:gd name="T40" fmla="*/ 355 w 356"/>
                  <a:gd name="T41" fmla="*/ 288 h 348"/>
                  <a:gd name="T42" fmla="*/ 355 w 356"/>
                  <a:gd name="T43" fmla="*/ 287 h 348"/>
                  <a:gd name="T44" fmla="*/ 347 w 356"/>
                  <a:gd name="T45" fmla="*/ 301 h 348"/>
                  <a:gd name="T46" fmla="*/ 336 w 356"/>
                  <a:gd name="T47" fmla="*/ 312 h 348"/>
                  <a:gd name="T48" fmla="*/ 318 w 356"/>
                  <a:gd name="T49" fmla="*/ 322 h 348"/>
                  <a:gd name="T50" fmla="*/ 298 w 356"/>
                  <a:gd name="T51" fmla="*/ 330 h 348"/>
                  <a:gd name="T52" fmla="*/ 273 w 356"/>
                  <a:gd name="T53" fmla="*/ 337 h 348"/>
                  <a:gd name="T54" fmla="*/ 245 w 356"/>
                  <a:gd name="T55" fmla="*/ 342 h 348"/>
                  <a:gd name="T56" fmla="*/ 216 w 356"/>
                  <a:gd name="T57" fmla="*/ 345 h 348"/>
                  <a:gd name="T58" fmla="*/ 186 w 356"/>
                  <a:gd name="T59" fmla="*/ 346 h 348"/>
                  <a:gd name="T60" fmla="*/ 154 w 356"/>
                  <a:gd name="T61" fmla="*/ 347 h 348"/>
                  <a:gd name="T62" fmla="*/ 124 w 356"/>
                  <a:gd name="T63" fmla="*/ 344 h 348"/>
                  <a:gd name="T64" fmla="*/ 94 w 356"/>
                  <a:gd name="T65" fmla="*/ 341 h 348"/>
                  <a:gd name="T66" fmla="*/ 68 w 356"/>
                  <a:gd name="T67" fmla="*/ 334 h 348"/>
                  <a:gd name="T68" fmla="*/ 44 w 356"/>
                  <a:gd name="T69" fmla="*/ 325 h 348"/>
                  <a:gd name="T70" fmla="*/ 24 w 356"/>
                  <a:gd name="T71" fmla="*/ 315 h 348"/>
                  <a:gd name="T72" fmla="*/ 9 w 356"/>
                  <a:gd name="T73" fmla="*/ 303 h 348"/>
                  <a:gd name="T74" fmla="*/ 0 w 356"/>
                  <a:gd name="T75" fmla="*/ 288 h 348"/>
                  <a:gd name="T76" fmla="*/ 0 w 356"/>
                  <a:gd name="T77" fmla="*/ 288 h 348"/>
                  <a:gd name="T78" fmla="*/ 0 w 356"/>
                  <a:gd name="T79" fmla="*/ 288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8"/>
                  <a:gd name="T122" fmla="*/ 356 w 356"/>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8">
                    <a:moveTo>
                      <a:pt x="0" y="288"/>
                    </a:moveTo>
                    <a:lnTo>
                      <a:pt x="0" y="2"/>
                    </a:lnTo>
                    <a:lnTo>
                      <a:pt x="9" y="18"/>
                    </a:lnTo>
                    <a:lnTo>
                      <a:pt x="24" y="29"/>
                    </a:lnTo>
                    <a:lnTo>
                      <a:pt x="44" y="40"/>
                    </a:lnTo>
                    <a:lnTo>
                      <a:pt x="68" y="48"/>
                    </a:lnTo>
                    <a:lnTo>
                      <a:pt x="94" y="55"/>
                    </a:lnTo>
                    <a:lnTo>
                      <a:pt x="124" y="59"/>
                    </a:lnTo>
                    <a:lnTo>
                      <a:pt x="154" y="62"/>
                    </a:lnTo>
                    <a:lnTo>
                      <a:pt x="186" y="61"/>
                    </a:lnTo>
                    <a:lnTo>
                      <a:pt x="216" y="60"/>
                    </a:lnTo>
                    <a:lnTo>
                      <a:pt x="245" y="57"/>
                    </a:lnTo>
                    <a:lnTo>
                      <a:pt x="273" y="52"/>
                    </a:lnTo>
                    <a:lnTo>
                      <a:pt x="298" y="45"/>
                    </a:lnTo>
                    <a:lnTo>
                      <a:pt x="318" y="37"/>
                    </a:lnTo>
                    <a:lnTo>
                      <a:pt x="336" y="26"/>
                    </a:lnTo>
                    <a:lnTo>
                      <a:pt x="347" y="14"/>
                    </a:lnTo>
                    <a:lnTo>
                      <a:pt x="355" y="0"/>
                    </a:lnTo>
                    <a:lnTo>
                      <a:pt x="355" y="2"/>
                    </a:lnTo>
                    <a:lnTo>
                      <a:pt x="355" y="288"/>
                    </a:lnTo>
                    <a:lnTo>
                      <a:pt x="355" y="287"/>
                    </a:lnTo>
                    <a:lnTo>
                      <a:pt x="347" y="301"/>
                    </a:lnTo>
                    <a:lnTo>
                      <a:pt x="336" y="312"/>
                    </a:lnTo>
                    <a:lnTo>
                      <a:pt x="318" y="322"/>
                    </a:lnTo>
                    <a:lnTo>
                      <a:pt x="298" y="330"/>
                    </a:lnTo>
                    <a:lnTo>
                      <a:pt x="273" y="337"/>
                    </a:lnTo>
                    <a:lnTo>
                      <a:pt x="245" y="342"/>
                    </a:lnTo>
                    <a:lnTo>
                      <a:pt x="216" y="345"/>
                    </a:lnTo>
                    <a:lnTo>
                      <a:pt x="186" y="346"/>
                    </a:lnTo>
                    <a:lnTo>
                      <a:pt x="154" y="347"/>
                    </a:lnTo>
                    <a:lnTo>
                      <a:pt x="124" y="344"/>
                    </a:lnTo>
                    <a:lnTo>
                      <a:pt x="94" y="341"/>
                    </a:lnTo>
                    <a:lnTo>
                      <a:pt x="68" y="334"/>
                    </a:lnTo>
                    <a:lnTo>
                      <a:pt x="44" y="325"/>
                    </a:lnTo>
                    <a:lnTo>
                      <a:pt x="24" y="315"/>
                    </a:lnTo>
                    <a:lnTo>
                      <a:pt x="9"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54" name="AutoShape 44">
                <a:extLst>
                  <a:ext uri="{FF2B5EF4-FFF2-40B4-BE49-F238E27FC236}">
                    <a16:creationId xmlns:a16="http://schemas.microsoft.com/office/drawing/2014/main" id="{A2DE6BBE-6E5A-403C-BBFA-170589E26FF2}"/>
                  </a:ext>
                </a:extLst>
              </p:cNvPr>
              <p:cNvSpPr>
                <a:spLocks noChangeArrowheads="1"/>
              </p:cNvSpPr>
              <p:nvPr/>
            </p:nvSpPr>
            <p:spPr bwMode="auto">
              <a:xfrm flipV="1">
                <a:off x="5286" y="985"/>
                <a:ext cx="233" cy="215"/>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5" name="Line 45">
                <a:extLst>
                  <a:ext uri="{FF2B5EF4-FFF2-40B4-BE49-F238E27FC236}">
                    <a16:creationId xmlns:a16="http://schemas.microsoft.com/office/drawing/2014/main" id="{CD3823D2-AAFD-49CD-88D9-8AD6855EE484}"/>
                  </a:ext>
                </a:extLst>
              </p:cNvPr>
              <p:cNvSpPr>
                <a:spLocks noChangeShapeType="1"/>
              </p:cNvSpPr>
              <p:nvPr/>
            </p:nvSpPr>
            <p:spPr bwMode="auto">
              <a:xfrm>
                <a:off x="5441" y="987"/>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6">
                <a:extLst>
                  <a:ext uri="{FF2B5EF4-FFF2-40B4-BE49-F238E27FC236}">
                    <a16:creationId xmlns:a16="http://schemas.microsoft.com/office/drawing/2014/main" id="{FAC67F5C-6156-469A-A812-502A7F68ADB8}"/>
                  </a:ext>
                </a:extLst>
              </p:cNvPr>
              <p:cNvSpPr>
                <a:spLocks noChangeShapeType="1"/>
              </p:cNvSpPr>
              <p:nvPr/>
            </p:nvSpPr>
            <p:spPr bwMode="auto">
              <a:xfrm>
                <a:off x="5363" y="987"/>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7">
                <a:extLst>
                  <a:ext uri="{FF2B5EF4-FFF2-40B4-BE49-F238E27FC236}">
                    <a16:creationId xmlns:a16="http://schemas.microsoft.com/office/drawing/2014/main" id="{073BB30E-0666-4905-B6A5-68C761A8C55B}"/>
                  </a:ext>
                </a:extLst>
              </p:cNvPr>
              <p:cNvSpPr>
                <a:spLocks noChangeShapeType="1"/>
              </p:cNvSpPr>
              <p:nvPr/>
            </p:nvSpPr>
            <p:spPr bwMode="auto">
              <a:xfrm flipH="1">
                <a:off x="5290" y="1143"/>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8">
                <a:extLst>
                  <a:ext uri="{FF2B5EF4-FFF2-40B4-BE49-F238E27FC236}">
                    <a16:creationId xmlns:a16="http://schemas.microsoft.com/office/drawing/2014/main" id="{30D78E4D-355F-4775-96C0-3EBF7D1CA7EB}"/>
                  </a:ext>
                </a:extLst>
              </p:cNvPr>
              <p:cNvSpPr>
                <a:spLocks noChangeShapeType="1"/>
              </p:cNvSpPr>
              <p:nvPr/>
            </p:nvSpPr>
            <p:spPr bwMode="auto">
              <a:xfrm flipH="1">
                <a:off x="5290" y="1092"/>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9">
                <a:extLst>
                  <a:ext uri="{FF2B5EF4-FFF2-40B4-BE49-F238E27FC236}">
                    <a16:creationId xmlns:a16="http://schemas.microsoft.com/office/drawing/2014/main" id="{EAB75B31-6524-492C-BEC8-02A361D081B2}"/>
                  </a:ext>
                </a:extLst>
              </p:cNvPr>
              <p:cNvSpPr>
                <a:spLocks noChangeShapeType="1"/>
              </p:cNvSpPr>
              <p:nvPr/>
            </p:nvSpPr>
            <p:spPr bwMode="auto">
              <a:xfrm flipH="1">
                <a:off x="5290" y="1040"/>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AutoShape 50">
                <a:extLst>
                  <a:ext uri="{FF2B5EF4-FFF2-40B4-BE49-F238E27FC236}">
                    <a16:creationId xmlns:a16="http://schemas.microsoft.com/office/drawing/2014/main" id="{C49F0D81-B8FC-48DD-9B54-68B86B1FD9B1}"/>
                  </a:ext>
                </a:extLst>
              </p:cNvPr>
              <p:cNvSpPr>
                <a:spLocks noChangeArrowheads="1"/>
              </p:cNvSpPr>
              <p:nvPr/>
            </p:nvSpPr>
            <p:spPr bwMode="auto">
              <a:xfrm flipV="1">
                <a:off x="5290" y="986"/>
                <a:ext cx="229" cy="56"/>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nvGrpSpPr>
            <p:cNvPr id="42" name="Group 51">
              <a:extLst>
                <a:ext uri="{FF2B5EF4-FFF2-40B4-BE49-F238E27FC236}">
                  <a16:creationId xmlns:a16="http://schemas.microsoft.com/office/drawing/2014/main" id="{2A20BEE1-C77F-419E-863B-3FA829E2F891}"/>
                </a:ext>
              </a:extLst>
            </p:cNvPr>
            <p:cNvGrpSpPr>
              <a:grpSpLocks/>
            </p:cNvGrpSpPr>
            <p:nvPr/>
          </p:nvGrpSpPr>
          <p:grpSpPr bwMode="auto">
            <a:xfrm>
              <a:off x="5085" y="997"/>
              <a:ext cx="356" cy="417"/>
              <a:chOff x="5085" y="997"/>
              <a:chExt cx="356" cy="417"/>
            </a:xfrm>
          </p:grpSpPr>
          <p:sp>
            <p:nvSpPr>
              <p:cNvPr id="43" name="Oval 52">
                <a:extLst>
                  <a:ext uri="{FF2B5EF4-FFF2-40B4-BE49-F238E27FC236}">
                    <a16:creationId xmlns:a16="http://schemas.microsoft.com/office/drawing/2014/main" id="{2B6B6C41-867C-43FA-8576-DF4EE3FC0933}"/>
                  </a:ext>
                </a:extLst>
              </p:cNvPr>
              <p:cNvSpPr>
                <a:spLocks noChangeArrowheads="1"/>
              </p:cNvSpPr>
              <p:nvPr/>
            </p:nvSpPr>
            <p:spPr bwMode="auto">
              <a:xfrm>
                <a:off x="5085" y="997"/>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4" name="Freeform 53">
                <a:extLst>
                  <a:ext uri="{FF2B5EF4-FFF2-40B4-BE49-F238E27FC236}">
                    <a16:creationId xmlns:a16="http://schemas.microsoft.com/office/drawing/2014/main" id="{D69CB7B6-70DD-40C0-B467-587727DC5C73}"/>
                  </a:ext>
                </a:extLst>
              </p:cNvPr>
              <p:cNvSpPr>
                <a:spLocks/>
              </p:cNvSpPr>
              <p:nvPr/>
            </p:nvSpPr>
            <p:spPr bwMode="auto">
              <a:xfrm>
                <a:off x="5085" y="1066"/>
                <a:ext cx="356" cy="348"/>
              </a:xfrm>
              <a:custGeom>
                <a:avLst/>
                <a:gdLst>
                  <a:gd name="T0" fmla="*/ 0 w 356"/>
                  <a:gd name="T1" fmla="*/ 288 h 348"/>
                  <a:gd name="T2" fmla="*/ 0 w 356"/>
                  <a:gd name="T3" fmla="*/ 2 h 348"/>
                  <a:gd name="T4" fmla="*/ 0 w 356"/>
                  <a:gd name="T5" fmla="*/ 2 h 348"/>
                  <a:gd name="T6" fmla="*/ 9 w 356"/>
                  <a:gd name="T7" fmla="*/ 17 h 348"/>
                  <a:gd name="T8" fmla="*/ 25 w 356"/>
                  <a:gd name="T9" fmla="*/ 29 h 348"/>
                  <a:gd name="T10" fmla="*/ 45 w 356"/>
                  <a:gd name="T11" fmla="*/ 40 h 348"/>
                  <a:gd name="T12" fmla="*/ 69 w 356"/>
                  <a:gd name="T13" fmla="*/ 48 h 348"/>
                  <a:gd name="T14" fmla="*/ 95 w 356"/>
                  <a:gd name="T15" fmla="*/ 55 h 348"/>
                  <a:gd name="T16" fmla="*/ 125 w 356"/>
                  <a:gd name="T17" fmla="*/ 59 h 348"/>
                  <a:gd name="T18" fmla="*/ 155 w 356"/>
                  <a:gd name="T19" fmla="*/ 62 h 348"/>
                  <a:gd name="T20" fmla="*/ 187 w 356"/>
                  <a:gd name="T21" fmla="*/ 61 h 348"/>
                  <a:gd name="T22" fmla="*/ 217 w 356"/>
                  <a:gd name="T23" fmla="*/ 60 h 348"/>
                  <a:gd name="T24" fmla="*/ 246 w 356"/>
                  <a:gd name="T25" fmla="*/ 57 h 348"/>
                  <a:gd name="T26" fmla="*/ 273 w 356"/>
                  <a:gd name="T27" fmla="*/ 52 h 348"/>
                  <a:gd name="T28" fmla="*/ 298 w 356"/>
                  <a:gd name="T29" fmla="*/ 45 h 348"/>
                  <a:gd name="T30" fmla="*/ 319 w 356"/>
                  <a:gd name="T31" fmla="*/ 37 h 348"/>
                  <a:gd name="T32" fmla="*/ 336 w 356"/>
                  <a:gd name="T33" fmla="*/ 26 h 348"/>
                  <a:gd name="T34" fmla="*/ 348 w 356"/>
                  <a:gd name="T35" fmla="*/ 14 h 348"/>
                  <a:gd name="T36" fmla="*/ 355 w 356"/>
                  <a:gd name="T37" fmla="*/ 0 h 348"/>
                  <a:gd name="T38" fmla="*/ 355 w 356"/>
                  <a:gd name="T39" fmla="*/ 2 h 348"/>
                  <a:gd name="T40" fmla="*/ 355 w 356"/>
                  <a:gd name="T41" fmla="*/ 288 h 348"/>
                  <a:gd name="T42" fmla="*/ 355 w 356"/>
                  <a:gd name="T43" fmla="*/ 287 h 348"/>
                  <a:gd name="T44" fmla="*/ 348 w 356"/>
                  <a:gd name="T45" fmla="*/ 301 h 348"/>
                  <a:gd name="T46" fmla="*/ 336 w 356"/>
                  <a:gd name="T47" fmla="*/ 312 h 348"/>
                  <a:gd name="T48" fmla="*/ 319 w 356"/>
                  <a:gd name="T49" fmla="*/ 322 h 348"/>
                  <a:gd name="T50" fmla="*/ 298 w 356"/>
                  <a:gd name="T51" fmla="*/ 330 h 348"/>
                  <a:gd name="T52" fmla="*/ 273 w 356"/>
                  <a:gd name="T53" fmla="*/ 337 h 348"/>
                  <a:gd name="T54" fmla="*/ 246 w 356"/>
                  <a:gd name="T55" fmla="*/ 342 h 348"/>
                  <a:gd name="T56" fmla="*/ 217 w 356"/>
                  <a:gd name="T57" fmla="*/ 345 h 348"/>
                  <a:gd name="T58" fmla="*/ 187 w 356"/>
                  <a:gd name="T59" fmla="*/ 346 h 348"/>
                  <a:gd name="T60" fmla="*/ 155 w 356"/>
                  <a:gd name="T61" fmla="*/ 347 h 348"/>
                  <a:gd name="T62" fmla="*/ 125 w 356"/>
                  <a:gd name="T63" fmla="*/ 344 h 348"/>
                  <a:gd name="T64" fmla="*/ 95 w 356"/>
                  <a:gd name="T65" fmla="*/ 340 h 348"/>
                  <a:gd name="T66" fmla="*/ 69 w 356"/>
                  <a:gd name="T67" fmla="*/ 333 h 348"/>
                  <a:gd name="T68" fmla="*/ 45 w 356"/>
                  <a:gd name="T69" fmla="*/ 325 h 348"/>
                  <a:gd name="T70" fmla="*/ 25 w 356"/>
                  <a:gd name="T71" fmla="*/ 315 h 348"/>
                  <a:gd name="T72" fmla="*/ 9 w 356"/>
                  <a:gd name="T73" fmla="*/ 303 h 348"/>
                  <a:gd name="T74" fmla="*/ 0 w 356"/>
                  <a:gd name="T75" fmla="*/ 288 h 348"/>
                  <a:gd name="T76" fmla="*/ 0 w 356"/>
                  <a:gd name="T77" fmla="*/ 288 h 348"/>
                  <a:gd name="T78" fmla="*/ 0 w 356"/>
                  <a:gd name="T79" fmla="*/ 288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8"/>
                  <a:gd name="T122" fmla="*/ 356 w 356"/>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8">
                    <a:moveTo>
                      <a:pt x="0" y="288"/>
                    </a:moveTo>
                    <a:lnTo>
                      <a:pt x="0" y="2"/>
                    </a:lnTo>
                    <a:lnTo>
                      <a:pt x="9" y="17"/>
                    </a:lnTo>
                    <a:lnTo>
                      <a:pt x="25" y="29"/>
                    </a:lnTo>
                    <a:lnTo>
                      <a:pt x="45" y="40"/>
                    </a:lnTo>
                    <a:lnTo>
                      <a:pt x="69" y="48"/>
                    </a:lnTo>
                    <a:lnTo>
                      <a:pt x="95" y="55"/>
                    </a:lnTo>
                    <a:lnTo>
                      <a:pt x="125" y="59"/>
                    </a:lnTo>
                    <a:lnTo>
                      <a:pt x="155" y="62"/>
                    </a:lnTo>
                    <a:lnTo>
                      <a:pt x="187" y="61"/>
                    </a:lnTo>
                    <a:lnTo>
                      <a:pt x="217" y="60"/>
                    </a:lnTo>
                    <a:lnTo>
                      <a:pt x="246" y="57"/>
                    </a:lnTo>
                    <a:lnTo>
                      <a:pt x="273" y="52"/>
                    </a:lnTo>
                    <a:lnTo>
                      <a:pt x="298" y="45"/>
                    </a:lnTo>
                    <a:lnTo>
                      <a:pt x="319" y="37"/>
                    </a:lnTo>
                    <a:lnTo>
                      <a:pt x="336" y="26"/>
                    </a:lnTo>
                    <a:lnTo>
                      <a:pt x="348" y="14"/>
                    </a:lnTo>
                    <a:lnTo>
                      <a:pt x="355" y="0"/>
                    </a:lnTo>
                    <a:lnTo>
                      <a:pt x="355" y="2"/>
                    </a:lnTo>
                    <a:lnTo>
                      <a:pt x="355" y="288"/>
                    </a:lnTo>
                    <a:lnTo>
                      <a:pt x="355" y="287"/>
                    </a:lnTo>
                    <a:lnTo>
                      <a:pt x="348" y="301"/>
                    </a:lnTo>
                    <a:lnTo>
                      <a:pt x="336" y="312"/>
                    </a:lnTo>
                    <a:lnTo>
                      <a:pt x="319" y="322"/>
                    </a:lnTo>
                    <a:lnTo>
                      <a:pt x="298" y="330"/>
                    </a:lnTo>
                    <a:lnTo>
                      <a:pt x="273" y="337"/>
                    </a:lnTo>
                    <a:lnTo>
                      <a:pt x="246" y="342"/>
                    </a:lnTo>
                    <a:lnTo>
                      <a:pt x="217" y="345"/>
                    </a:lnTo>
                    <a:lnTo>
                      <a:pt x="187" y="346"/>
                    </a:lnTo>
                    <a:lnTo>
                      <a:pt x="155" y="347"/>
                    </a:lnTo>
                    <a:lnTo>
                      <a:pt x="125" y="344"/>
                    </a:lnTo>
                    <a:lnTo>
                      <a:pt x="95" y="340"/>
                    </a:lnTo>
                    <a:lnTo>
                      <a:pt x="69" y="333"/>
                    </a:lnTo>
                    <a:lnTo>
                      <a:pt x="45" y="325"/>
                    </a:lnTo>
                    <a:lnTo>
                      <a:pt x="25" y="315"/>
                    </a:lnTo>
                    <a:lnTo>
                      <a:pt x="9"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45" name="AutoShape 54">
                <a:extLst>
                  <a:ext uri="{FF2B5EF4-FFF2-40B4-BE49-F238E27FC236}">
                    <a16:creationId xmlns:a16="http://schemas.microsoft.com/office/drawing/2014/main" id="{748DF262-3498-45A8-874A-149B511B57C7}"/>
                  </a:ext>
                </a:extLst>
              </p:cNvPr>
              <p:cNvSpPr>
                <a:spLocks noChangeArrowheads="1"/>
              </p:cNvSpPr>
              <p:nvPr/>
            </p:nvSpPr>
            <p:spPr bwMode="auto">
              <a:xfrm flipV="1">
                <a:off x="5145" y="1154"/>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6" name="Line 55">
                <a:extLst>
                  <a:ext uri="{FF2B5EF4-FFF2-40B4-BE49-F238E27FC236}">
                    <a16:creationId xmlns:a16="http://schemas.microsoft.com/office/drawing/2014/main" id="{75612DE6-3CD4-44A8-9764-EA646AEFE14A}"/>
                  </a:ext>
                </a:extLst>
              </p:cNvPr>
              <p:cNvSpPr>
                <a:spLocks noChangeShapeType="1"/>
              </p:cNvSpPr>
              <p:nvPr/>
            </p:nvSpPr>
            <p:spPr bwMode="auto">
              <a:xfrm>
                <a:off x="5301" y="1156"/>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56">
                <a:extLst>
                  <a:ext uri="{FF2B5EF4-FFF2-40B4-BE49-F238E27FC236}">
                    <a16:creationId xmlns:a16="http://schemas.microsoft.com/office/drawing/2014/main" id="{DE7F5A6B-35F2-4B6D-B1C1-939423F72276}"/>
                  </a:ext>
                </a:extLst>
              </p:cNvPr>
              <p:cNvSpPr>
                <a:spLocks noChangeShapeType="1"/>
              </p:cNvSpPr>
              <p:nvPr/>
            </p:nvSpPr>
            <p:spPr bwMode="auto">
              <a:xfrm>
                <a:off x="5222" y="1156"/>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57">
                <a:extLst>
                  <a:ext uri="{FF2B5EF4-FFF2-40B4-BE49-F238E27FC236}">
                    <a16:creationId xmlns:a16="http://schemas.microsoft.com/office/drawing/2014/main" id="{BF26848D-18EE-4168-AF14-678396E65C68}"/>
                  </a:ext>
                </a:extLst>
              </p:cNvPr>
              <p:cNvSpPr>
                <a:spLocks noChangeShapeType="1"/>
              </p:cNvSpPr>
              <p:nvPr/>
            </p:nvSpPr>
            <p:spPr bwMode="auto">
              <a:xfrm flipH="1">
                <a:off x="5150" y="1312"/>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58">
                <a:extLst>
                  <a:ext uri="{FF2B5EF4-FFF2-40B4-BE49-F238E27FC236}">
                    <a16:creationId xmlns:a16="http://schemas.microsoft.com/office/drawing/2014/main" id="{A87BDA0C-2898-446A-993B-C3CD890A0C97}"/>
                  </a:ext>
                </a:extLst>
              </p:cNvPr>
              <p:cNvSpPr>
                <a:spLocks noChangeShapeType="1"/>
              </p:cNvSpPr>
              <p:nvPr/>
            </p:nvSpPr>
            <p:spPr bwMode="auto">
              <a:xfrm flipH="1">
                <a:off x="5150" y="1261"/>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59">
                <a:extLst>
                  <a:ext uri="{FF2B5EF4-FFF2-40B4-BE49-F238E27FC236}">
                    <a16:creationId xmlns:a16="http://schemas.microsoft.com/office/drawing/2014/main" id="{2BD8C149-7551-4D66-A1B5-14E15FDB0F2C}"/>
                  </a:ext>
                </a:extLst>
              </p:cNvPr>
              <p:cNvSpPr>
                <a:spLocks noChangeShapeType="1"/>
              </p:cNvSpPr>
              <p:nvPr/>
            </p:nvSpPr>
            <p:spPr bwMode="auto">
              <a:xfrm flipH="1">
                <a:off x="5150" y="1209"/>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AutoShape 60">
                <a:extLst>
                  <a:ext uri="{FF2B5EF4-FFF2-40B4-BE49-F238E27FC236}">
                    <a16:creationId xmlns:a16="http://schemas.microsoft.com/office/drawing/2014/main" id="{892FD5E0-7776-4957-B1BA-6F0356D08958}"/>
                  </a:ext>
                </a:extLst>
              </p:cNvPr>
              <p:cNvSpPr>
                <a:spLocks noChangeArrowheads="1"/>
              </p:cNvSpPr>
              <p:nvPr/>
            </p:nvSpPr>
            <p:spPr bwMode="auto">
              <a:xfrm flipV="1">
                <a:off x="5150" y="1155"/>
                <a:ext cx="229" cy="56"/>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61" name="Rectangle 61">
            <a:extLst>
              <a:ext uri="{FF2B5EF4-FFF2-40B4-BE49-F238E27FC236}">
                <a16:creationId xmlns:a16="http://schemas.microsoft.com/office/drawing/2014/main" id="{624EB837-CD29-488E-BF7E-CFF885BEFBCD}"/>
              </a:ext>
            </a:extLst>
          </p:cNvPr>
          <p:cNvSpPr>
            <a:spLocks noChangeArrowheads="1"/>
          </p:cNvSpPr>
          <p:nvPr/>
        </p:nvSpPr>
        <p:spPr bwMode="auto">
          <a:xfrm>
            <a:off x="6792913" y="6490930"/>
            <a:ext cx="14430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数据集市</a:t>
            </a:r>
            <a:endParaRPr kumimoji="1" lang="zh-CN" altLang="en-US" sz="3200">
              <a:latin typeface="Times New Roman" panose="02020603050405020304" pitchFamily="18" charset="0"/>
            </a:endParaRPr>
          </a:p>
        </p:txBody>
      </p:sp>
      <p:sp>
        <p:nvSpPr>
          <p:cNvPr id="62" name="Text Box 62">
            <a:extLst>
              <a:ext uri="{FF2B5EF4-FFF2-40B4-BE49-F238E27FC236}">
                <a16:creationId xmlns:a16="http://schemas.microsoft.com/office/drawing/2014/main" id="{80D117B1-AACF-4468-B46D-07536125326E}"/>
              </a:ext>
            </a:extLst>
          </p:cNvPr>
          <p:cNvSpPr txBox="1">
            <a:spLocks noChangeArrowheads="1"/>
          </p:cNvSpPr>
          <p:nvPr/>
        </p:nvSpPr>
        <p:spPr bwMode="auto">
          <a:xfrm>
            <a:off x="8718550" y="2306280"/>
            <a:ext cx="1231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外部数据</a:t>
            </a:r>
            <a:endParaRPr kumimoji="1" lang="zh-CN" altLang="en-US" sz="2400">
              <a:latin typeface="Times New Roman" panose="02020603050405020304" pitchFamily="18" charset="0"/>
            </a:endParaRPr>
          </a:p>
        </p:txBody>
      </p:sp>
      <p:grpSp>
        <p:nvGrpSpPr>
          <p:cNvPr id="63" name="Group 63">
            <a:extLst>
              <a:ext uri="{FF2B5EF4-FFF2-40B4-BE49-F238E27FC236}">
                <a16:creationId xmlns:a16="http://schemas.microsoft.com/office/drawing/2014/main" id="{5BE974A8-EE92-43D0-9F3B-F91291677F03}"/>
              </a:ext>
            </a:extLst>
          </p:cNvPr>
          <p:cNvGrpSpPr>
            <a:grpSpLocks/>
          </p:cNvGrpSpPr>
          <p:nvPr/>
        </p:nvGrpSpPr>
        <p:grpSpPr bwMode="auto">
          <a:xfrm>
            <a:off x="8545513" y="5728930"/>
            <a:ext cx="565150" cy="660400"/>
            <a:chOff x="4924" y="3690"/>
            <a:chExt cx="356" cy="416"/>
          </a:xfrm>
        </p:grpSpPr>
        <p:grpSp>
          <p:nvGrpSpPr>
            <p:cNvPr id="64" name="Group 64">
              <a:extLst>
                <a:ext uri="{FF2B5EF4-FFF2-40B4-BE49-F238E27FC236}">
                  <a16:creationId xmlns:a16="http://schemas.microsoft.com/office/drawing/2014/main" id="{CD4F1503-E55C-4E8C-851F-8055750FA442}"/>
                </a:ext>
              </a:extLst>
            </p:cNvPr>
            <p:cNvGrpSpPr>
              <a:grpSpLocks/>
            </p:cNvGrpSpPr>
            <p:nvPr/>
          </p:nvGrpSpPr>
          <p:grpSpPr bwMode="auto">
            <a:xfrm>
              <a:off x="4924" y="3690"/>
              <a:ext cx="356" cy="416"/>
              <a:chOff x="4924" y="3690"/>
              <a:chExt cx="356" cy="416"/>
            </a:xfrm>
          </p:grpSpPr>
          <p:sp>
            <p:nvSpPr>
              <p:cNvPr id="73" name="Oval 65">
                <a:extLst>
                  <a:ext uri="{FF2B5EF4-FFF2-40B4-BE49-F238E27FC236}">
                    <a16:creationId xmlns:a16="http://schemas.microsoft.com/office/drawing/2014/main" id="{99804BBF-15F3-417A-BFC7-1A98B4B569EF}"/>
                  </a:ext>
                </a:extLst>
              </p:cNvPr>
              <p:cNvSpPr>
                <a:spLocks noChangeArrowheads="1"/>
              </p:cNvSpPr>
              <p:nvPr/>
            </p:nvSpPr>
            <p:spPr bwMode="auto">
              <a:xfrm>
                <a:off x="4924" y="3690"/>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74" name="Freeform 66">
                <a:extLst>
                  <a:ext uri="{FF2B5EF4-FFF2-40B4-BE49-F238E27FC236}">
                    <a16:creationId xmlns:a16="http://schemas.microsoft.com/office/drawing/2014/main" id="{11772FE2-E0E7-4AAB-9B72-EAE7CA8DC291}"/>
                  </a:ext>
                </a:extLst>
              </p:cNvPr>
              <p:cNvSpPr>
                <a:spLocks/>
              </p:cNvSpPr>
              <p:nvPr/>
            </p:nvSpPr>
            <p:spPr bwMode="auto">
              <a:xfrm>
                <a:off x="4924" y="3759"/>
                <a:ext cx="356" cy="347"/>
              </a:xfrm>
              <a:custGeom>
                <a:avLst/>
                <a:gdLst>
                  <a:gd name="T0" fmla="*/ 0 w 356"/>
                  <a:gd name="T1" fmla="*/ 287 h 347"/>
                  <a:gd name="T2" fmla="*/ 0 w 356"/>
                  <a:gd name="T3" fmla="*/ 1 h 347"/>
                  <a:gd name="T4" fmla="*/ 0 w 356"/>
                  <a:gd name="T5" fmla="*/ 1 h 347"/>
                  <a:gd name="T6" fmla="*/ 10 w 356"/>
                  <a:gd name="T7" fmla="*/ 17 h 347"/>
                  <a:gd name="T8" fmla="*/ 25 w 356"/>
                  <a:gd name="T9" fmla="*/ 29 h 347"/>
                  <a:gd name="T10" fmla="*/ 45 w 356"/>
                  <a:gd name="T11" fmla="*/ 40 h 347"/>
                  <a:gd name="T12" fmla="*/ 69 w 356"/>
                  <a:gd name="T13" fmla="*/ 48 h 347"/>
                  <a:gd name="T14" fmla="*/ 95 w 356"/>
                  <a:gd name="T15" fmla="*/ 54 h 347"/>
                  <a:gd name="T16" fmla="*/ 125 w 356"/>
                  <a:gd name="T17" fmla="*/ 59 h 347"/>
                  <a:gd name="T18" fmla="*/ 155 w 356"/>
                  <a:gd name="T19" fmla="*/ 61 h 347"/>
                  <a:gd name="T20" fmla="*/ 187 w 356"/>
                  <a:gd name="T21" fmla="*/ 61 h 347"/>
                  <a:gd name="T22" fmla="*/ 217 w 356"/>
                  <a:gd name="T23" fmla="*/ 60 h 347"/>
                  <a:gd name="T24" fmla="*/ 246 w 356"/>
                  <a:gd name="T25" fmla="*/ 57 h 347"/>
                  <a:gd name="T26" fmla="*/ 274 w 356"/>
                  <a:gd name="T27" fmla="*/ 52 h 347"/>
                  <a:gd name="T28" fmla="*/ 298 w 356"/>
                  <a:gd name="T29" fmla="*/ 44 h 347"/>
                  <a:gd name="T30" fmla="*/ 319 w 356"/>
                  <a:gd name="T31" fmla="*/ 36 h 347"/>
                  <a:gd name="T32" fmla="*/ 336 w 356"/>
                  <a:gd name="T33" fmla="*/ 26 h 347"/>
                  <a:gd name="T34" fmla="*/ 348 w 356"/>
                  <a:gd name="T35" fmla="*/ 14 h 347"/>
                  <a:gd name="T36" fmla="*/ 355 w 356"/>
                  <a:gd name="T37" fmla="*/ 0 h 347"/>
                  <a:gd name="T38" fmla="*/ 355 w 356"/>
                  <a:gd name="T39" fmla="*/ 1 h 347"/>
                  <a:gd name="T40" fmla="*/ 355 w 356"/>
                  <a:gd name="T41" fmla="*/ 287 h 347"/>
                  <a:gd name="T42" fmla="*/ 355 w 356"/>
                  <a:gd name="T43" fmla="*/ 286 h 347"/>
                  <a:gd name="T44" fmla="*/ 348 w 356"/>
                  <a:gd name="T45" fmla="*/ 300 h 347"/>
                  <a:gd name="T46" fmla="*/ 336 w 356"/>
                  <a:gd name="T47" fmla="*/ 312 h 347"/>
                  <a:gd name="T48" fmla="*/ 319 w 356"/>
                  <a:gd name="T49" fmla="*/ 322 h 347"/>
                  <a:gd name="T50" fmla="*/ 298 w 356"/>
                  <a:gd name="T51" fmla="*/ 329 h 347"/>
                  <a:gd name="T52" fmla="*/ 274 w 356"/>
                  <a:gd name="T53" fmla="*/ 337 h 347"/>
                  <a:gd name="T54" fmla="*/ 246 w 356"/>
                  <a:gd name="T55" fmla="*/ 342 h 347"/>
                  <a:gd name="T56" fmla="*/ 217 w 356"/>
                  <a:gd name="T57" fmla="*/ 345 h 347"/>
                  <a:gd name="T58" fmla="*/ 187 w 356"/>
                  <a:gd name="T59" fmla="*/ 346 h 347"/>
                  <a:gd name="T60" fmla="*/ 155 w 356"/>
                  <a:gd name="T61" fmla="*/ 346 h 347"/>
                  <a:gd name="T62" fmla="*/ 125 w 356"/>
                  <a:gd name="T63" fmla="*/ 344 h 347"/>
                  <a:gd name="T64" fmla="*/ 95 w 356"/>
                  <a:gd name="T65" fmla="*/ 340 h 347"/>
                  <a:gd name="T66" fmla="*/ 69 w 356"/>
                  <a:gd name="T67" fmla="*/ 333 h 347"/>
                  <a:gd name="T68" fmla="*/ 45 w 356"/>
                  <a:gd name="T69" fmla="*/ 325 h 347"/>
                  <a:gd name="T70" fmla="*/ 25 w 356"/>
                  <a:gd name="T71" fmla="*/ 315 h 347"/>
                  <a:gd name="T72" fmla="*/ 10 w 356"/>
                  <a:gd name="T73" fmla="*/ 303 h 347"/>
                  <a:gd name="T74" fmla="*/ 0 w 356"/>
                  <a:gd name="T75" fmla="*/ 287 h 347"/>
                  <a:gd name="T76" fmla="*/ 0 w 356"/>
                  <a:gd name="T77" fmla="*/ 287 h 347"/>
                  <a:gd name="T78" fmla="*/ 0 w 356"/>
                  <a:gd name="T79" fmla="*/ 287 h 3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7"/>
                  <a:gd name="T122" fmla="*/ 356 w 356"/>
                  <a:gd name="T123" fmla="*/ 347 h 3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7">
                    <a:moveTo>
                      <a:pt x="0" y="287"/>
                    </a:moveTo>
                    <a:lnTo>
                      <a:pt x="0" y="1"/>
                    </a:lnTo>
                    <a:lnTo>
                      <a:pt x="10" y="17"/>
                    </a:lnTo>
                    <a:lnTo>
                      <a:pt x="25" y="29"/>
                    </a:lnTo>
                    <a:lnTo>
                      <a:pt x="45" y="40"/>
                    </a:lnTo>
                    <a:lnTo>
                      <a:pt x="69" y="48"/>
                    </a:lnTo>
                    <a:lnTo>
                      <a:pt x="95" y="54"/>
                    </a:lnTo>
                    <a:lnTo>
                      <a:pt x="125" y="59"/>
                    </a:lnTo>
                    <a:lnTo>
                      <a:pt x="155" y="61"/>
                    </a:lnTo>
                    <a:lnTo>
                      <a:pt x="187" y="61"/>
                    </a:lnTo>
                    <a:lnTo>
                      <a:pt x="217" y="60"/>
                    </a:lnTo>
                    <a:lnTo>
                      <a:pt x="246" y="57"/>
                    </a:lnTo>
                    <a:lnTo>
                      <a:pt x="274" y="52"/>
                    </a:lnTo>
                    <a:lnTo>
                      <a:pt x="298" y="44"/>
                    </a:lnTo>
                    <a:lnTo>
                      <a:pt x="319" y="36"/>
                    </a:lnTo>
                    <a:lnTo>
                      <a:pt x="336" y="26"/>
                    </a:lnTo>
                    <a:lnTo>
                      <a:pt x="348" y="14"/>
                    </a:lnTo>
                    <a:lnTo>
                      <a:pt x="355" y="0"/>
                    </a:lnTo>
                    <a:lnTo>
                      <a:pt x="355" y="1"/>
                    </a:lnTo>
                    <a:lnTo>
                      <a:pt x="355" y="287"/>
                    </a:lnTo>
                    <a:lnTo>
                      <a:pt x="355" y="286"/>
                    </a:lnTo>
                    <a:lnTo>
                      <a:pt x="348" y="300"/>
                    </a:lnTo>
                    <a:lnTo>
                      <a:pt x="336" y="312"/>
                    </a:lnTo>
                    <a:lnTo>
                      <a:pt x="319" y="322"/>
                    </a:lnTo>
                    <a:lnTo>
                      <a:pt x="298" y="329"/>
                    </a:lnTo>
                    <a:lnTo>
                      <a:pt x="274" y="337"/>
                    </a:lnTo>
                    <a:lnTo>
                      <a:pt x="246" y="342"/>
                    </a:lnTo>
                    <a:lnTo>
                      <a:pt x="217" y="345"/>
                    </a:lnTo>
                    <a:lnTo>
                      <a:pt x="187" y="346"/>
                    </a:lnTo>
                    <a:lnTo>
                      <a:pt x="155" y="346"/>
                    </a:lnTo>
                    <a:lnTo>
                      <a:pt x="125" y="344"/>
                    </a:lnTo>
                    <a:lnTo>
                      <a:pt x="95" y="340"/>
                    </a:lnTo>
                    <a:lnTo>
                      <a:pt x="69" y="333"/>
                    </a:lnTo>
                    <a:lnTo>
                      <a:pt x="45" y="325"/>
                    </a:lnTo>
                    <a:lnTo>
                      <a:pt x="25" y="315"/>
                    </a:lnTo>
                    <a:lnTo>
                      <a:pt x="10" y="303"/>
                    </a:lnTo>
                    <a:lnTo>
                      <a:pt x="0" y="287"/>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65" name="Group 67">
              <a:extLst>
                <a:ext uri="{FF2B5EF4-FFF2-40B4-BE49-F238E27FC236}">
                  <a16:creationId xmlns:a16="http://schemas.microsoft.com/office/drawing/2014/main" id="{FA806C16-3E74-4EDC-8EDF-173695B38B8C}"/>
                </a:ext>
              </a:extLst>
            </p:cNvPr>
            <p:cNvGrpSpPr>
              <a:grpSpLocks/>
            </p:cNvGrpSpPr>
            <p:nvPr/>
          </p:nvGrpSpPr>
          <p:grpSpPr bwMode="auto">
            <a:xfrm>
              <a:off x="4984" y="3847"/>
              <a:ext cx="234" cy="214"/>
              <a:chOff x="4984" y="3847"/>
              <a:chExt cx="234" cy="214"/>
            </a:xfrm>
          </p:grpSpPr>
          <p:sp>
            <p:nvSpPr>
              <p:cNvPr id="66" name="AutoShape 68">
                <a:extLst>
                  <a:ext uri="{FF2B5EF4-FFF2-40B4-BE49-F238E27FC236}">
                    <a16:creationId xmlns:a16="http://schemas.microsoft.com/office/drawing/2014/main" id="{3020AD21-598F-4FFC-BD9C-BE1922011B85}"/>
                  </a:ext>
                </a:extLst>
              </p:cNvPr>
              <p:cNvSpPr>
                <a:spLocks noChangeArrowheads="1"/>
              </p:cNvSpPr>
              <p:nvPr/>
            </p:nvSpPr>
            <p:spPr bwMode="auto">
              <a:xfrm flipV="1">
                <a:off x="4984" y="3847"/>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67" name="Line 69">
                <a:extLst>
                  <a:ext uri="{FF2B5EF4-FFF2-40B4-BE49-F238E27FC236}">
                    <a16:creationId xmlns:a16="http://schemas.microsoft.com/office/drawing/2014/main" id="{1282FE59-9116-41A2-B1B4-208FE895A2EE}"/>
                  </a:ext>
                </a:extLst>
              </p:cNvPr>
              <p:cNvSpPr>
                <a:spLocks noChangeShapeType="1"/>
              </p:cNvSpPr>
              <p:nvPr/>
            </p:nvSpPr>
            <p:spPr bwMode="auto">
              <a:xfrm>
                <a:off x="5140" y="3849"/>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70">
                <a:extLst>
                  <a:ext uri="{FF2B5EF4-FFF2-40B4-BE49-F238E27FC236}">
                    <a16:creationId xmlns:a16="http://schemas.microsoft.com/office/drawing/2014/main" id="{22166269-DB12-4131-A2D0-948B83B1520E}"/>
                  </a:ext>
                </a:extLst>
              </p:cNvPr>
              <p:cNvSpPr>
                <a:spLocks noChangeShapeType="1"/>
              </p:cNvSpPr>
              <p:nvPr/>
            </p:nvSpPr>
            <p:spPr bwMode="auto">
              <a:xfrm>
                <a:off x="5062" y="3849"/>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71">
                <a:extLst>
                  <a:ext uri="{FF2B5EF4-FFF2-40B4-BE49-F238E27FC236}">
                    <a16:creationId xmlns:a16="http://schemas.microsoft.com/office/drawing/2014/main" id="{50FB15CA-3709-4551-A5EE-234F11C37A57}"/>
                  </a:ext>
                </a:extLst>
              </p:cNvPr>
              <p:cNvSpPr>
                <a:spLocks noChangeShapeType="1"/>
              </p:cNvSpPr>
              <p:nvPr/>
            </p:nvSpPr>
            <p:spPr bwMode="auto">
              <a:xfrm flipH="1">
                <a:off x="4989" y="4004"/>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72">
                <a:extLst>
                  <a:ext uri="{FF2B5EF4-FFF2-40B4-BE49-F238E27FC236}">
                    <a16:creationId xmlns:a16="http://schemas.microsoft.com/office/drawing/2014/main" id="{9D9AF021-D2B7-4127-A1D3-A04F38466CB4}"/>
                  </a:ext>
                </a:extLst>
              </p:cNvPr>
              <p:cNvSpPr>
                <a:spLocks noChangeShapeType="1"/>
              </p:cNvSpPr>
              <p:nvPr/>
            </p:nvSpPr>
            <p:spPr bwMode="auto">
              <a:xfrm flipH="1">
                <a:off x="4989" y="3954"/>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73">
                <a:extLst>
                  <a:ext uri="{FF2B5EF4-FFF2-40B4-BE49-F238E27FC236}">
                    <a16:creationId xmlns:a16="http://schemas.microsoft.com/office/drawing/2014/main" id="{7AB009B6-92BA-4F5E-B1EE-4ABA9A3CC6A6}"/>
                  </a:ext>
                </a:extLst>
              </p:cNvPr>
              <p:cNvSpPr>
                <a:spLocks noChangeShapeType="1"/>
              </p:cNvSpPr>
              <p:nvPr/>
            </p:nvSpPr>
            <p:spPr bwMode="auto">
              <a:xfrm flipH="1">
                <a:off x="4989" y="3901"/>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AutoShape 74">
                <a:extLst>
                  <a:ext uri="{FF2B5EF4-FFF2-40B4-BE49-F238E27FC236}">
                    <a16:creationId xmlns:a16="http://schemas.microsoft.com/office/drawing/2014/main" id="{3B2DEBD6-B0A6-4AFC-B7BA-BE5057525596}"/>
                  </a:ext>
                </a:extLst>
              </p:cNvPr>
              <p:cNvSpPr>
                <a:spLocks noChangeArrowheads="1"/>
              </p:cNvSpPr>
              <p:nvPr/>
            </p:nvSpPr>
            <p:spPr bwMode="auto">
              <a:xfrm flipV="1">
                <a:off x="4989" y="3848"/>
                <a:ext cx="229" cy="5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75" name="Text Box 75">
            <a:extLst>
              <a:ext uri="{FF2B5EF4-FFF2-40B4-BE49-F238E27FC236}">
                <a16:creationId xmlns:a16="http://schemas.microsoft.com/office/drawing/2014/main" id="{BE3E0044-C8EB-4F6A-BAD4-D71ECA3E3518}"/>
              </a:ext>
            </a:extLst>
          </p:cNvPr>
          <p:cNvSpPr txBox="1">
            <a:spLocks noChangeArrowheads="1"/>
          </p:cNvSpPr>
          <p:nvPr/>
        </p:nvSpPr>
        <p:spPr bwMode="auto">
          <a:xfrm>
            <a:off x="8393113" y="6490930"/>
            <a:ext cx="14430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数据集市</a:t>
            </a:r>
            <a:endParaRPr kumimoji="1" lang="zh-CN" altLang="en-US" sz="2400">
              <a:latin typeface="Times New Roman" panose="02020603050405020304" pitchFamily="18" charset="0"/>
            </a:endParaRPr>
          </a:p>
        </p:txBody>
      </p:sp>
      <p:grpSp>
        <p:nvGrpSpPr>
          <p:cNvPr id="76" name="Group 76">
            <a:extLst>
              <a:ext uri="{FF2B5EF4-FFF2-40B4-BE49-F238E27FC236}">
                <a16:creationId xmlns:a16="http://schemas.microsoft.com/office/drawing/2014/main" id="{905AEDFE-482E-43D5-B4B2-334B31810189}"/>
              </a:ext>
            </a:extLst>
          </p:cNvPr>
          <p:cNvGrpSpPr>
            <a:grpSpLocks/>
          </p:cNvGrpSpPr>
          <p:nvPr/>
        </p:nvGrpSpPr>
        <p:grpSpPr bwMode="auto">
          <a:xfrm>
            <a:off x="5889625" y="1334730"/>
            <a:ext cx="608013" cy="739775"/>
            <a:chOff x="3201" y="829"/>
            <a:chExt cx="383" cy="466"/>
          </a:xfrm>
        </p:grpSpPr>
        <p:grpSp>
          <p:nvGrpSpPr>
            <p:cNvPr id="77" name="Group 77">
              <a:extLst>
                <a:ext uri="{FF2B5EF4-FFF2-40B4-BE49-F238E27FC236}">
                  <a16:creationId xmlns:a16="http://schemas.microsoft.com/office/drawing/2014/main" id="{5C19D97D-37CA-4990-861F-5F38F55521F7}"/>
                </a:ext>
              </a:extLst>
            </p:cNvPr>
            <p:cNvGrpSpPr>
              <a:grpSpLocks/>
            </p:cNvGrpSpPr>
            <p:nvPr/>
          </p:nvGrpSpPr>
          <p:grpSpPr bwMode="auto">
            <a:xfrm>
              <a:off x="3201" y="829"/>
              <a:ext cx="383" cy="466"/>
              <a:chOff x="3201" y="829"/>
              <a:chExt cx="383" cy="466"/>
            </a:xfrm>
          </p:grpSpPr>
          <p:sp>
            <p:nvSpPr>
              <p:cNvPr id="86" name="Oval 78">
                <a:extLst>
                  <a:ext uri="{FF2B5EF4-FFF2-40B4-BE49-F238E27FC236}">
                    <a16:creationId xmlns:a16="http://schemas.microsoft.com/office/drawing/2014/main" id="{57E0DA4A-4646-4AD0-A3DE-F41D1AA33B18}"/>
                  </a:ext>
                </a:extLst>
              </p:cNvPr>
              <p:cNvSpPr>
                <a:spLocks noChangeArrowheads="1"/>
              </p:cNvSpPr>
              <p:nvPr/>
            </p:nvSpPr>
            <p:spPr bwMode="auto">
              <a:xfrm>
                <a:off x="3201" y="829"/>
                <a:ext cx="383" cy="148"/>
              </a:xfrm>
              <a:prstGeom prst="ellipse">
                <a:avLst/>
              </a:prstGeom>
              <a:gradFill rotWithShape="0">
                <a:gsLst>
                  <a:gs pos="0">
                    <a:srgbClr val="C0C0C0"/>
                  </a:gs>
                  <a:gs pos="50000">
                    <a:srgbClr val="FFFFFF"/>
                  </a:gs>
                  <a:gs pos="100000">
                    <a:srgbClr val="C0C0C0"/>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87" name="Freeform 79">
                <a:extLst>
                  <a:ext uri="{FF2B5EF4-FFF2-40B4-BE49-F238E27FC236}">
                    <a16:creationId xmlns:a16="http://schemas.microsoft.com/office/drawing/2014/main" id="{F83FC310-1553-49C8-8615-BA4F9BE893C5}"/>
                  </a:ext>
                </a:extLst>
              </p:cNvPr>
              <p:cNvSpPr>
                <a:spLocks/>
              </p:cNvSpPr>
              <p:nvPr/>
            </p:nvSpPr>
            <p:spPr bwMode="auto">
              <a:xfrm>
                <a:off x="3201" y="906"/>
                <a:ext cx="382" cy="389"/>
              </a:xfrm>
              <a:custGeom>
                <a:avLst/>
                <a:gdLst>
                  <a:gd name="T0" fmla="*/ 381 w 382"/>
                  <a:gd name="T1" fmla="*/ 322 h 389"/>
                  <a:gd name="T2" fmla="*/ 381 w 382"/>
                  <a:gd name="T3" fmla="*/ 2 h 389"/>
                  <a:gd name="T4" fmla="*/ 381 w 382"/>
                  <a:gd name="T5" fmla="*/ 3 h 389"/>
                  <a:gd name="T6" fmla="*/ 370 w 382"/>
                  <a:gd name="T7" fmla="*/ 21 h 389"/>
                  <a:gd name="T8" fmla="*/ 354 w 382"/>
                  <a:gd name="T9" fmla="*/ 35 h 389"/>
                  <a:gd name="T10" fmla="*/ 332 w 382"/>
                  <a:gd name="T11" fmla="*/ 47 h 389"/>
                  <a:gd name="T12" fmla="*/ 307 w 382"/>
                  <a:gd name="T13" fmla="*/ 56 h 389"/>
                  <a:gd name="T14" fmla="*/ 278 w 382"/>
                  <a:gd name="T15" fmla="*/ 63 h 389"/>
                  <a:gd name="T16" fmla="*/ 247 w 382"/>
                  <a:gd name="T17" fmla="*/ 68 h 389"/>
                  <a:gd name="T18" fmla="*/ 214 w 382"/>
                  <a:gd name="T19" fmla="*/ 70 h 389"/>
                  <a:gd name="T20" fmla="*/ 181 w 382"/>
                  <a:gd name="T21" fmla="*/ 69 h 389"/>
                  <a:gd name="T22" fmla="*/ 147 w 382"/>
                  <a:gd name="T23" fmla="*/ 69 h 389"/>
                  <a:gd name="T24" fmla="*/ 116 w 382"/>
                  <a:gd name="T25" fmla="*/ 65 h 389"/>
                  <a:gd name="T26" fmla="*/ 85 w 382"/>
                  <a:gd name="T27" fmla="*/ 59 h 389"/>
                  <a:gd name="T28" fmla="*/ 59 w 382"/>
                  <a:gd name="T29" fmla="*/ 50 h 389"/>
                  <a:gd name="T30" fmla="*/ 36 w 382"/>
                  <a:gd name="T31" fmla="*/ 41 h 389"/>
                  <a:gd name="T32" fmla="*/ 18 w 382"/>
                  <a:gd name="T33" fmla="*/ 30 h 389"/>
                  <a:gd name="T34" fmla="*/ 6 w 382"/>
                  <a:gd name="T35" fmla="*/ 16 h 389"/>
                  <a:gd name="T36" fmla="*/ 0 w 382"/>
                  <a:gd name="T37" fmla="*/ 0 h 389"/>
                  <a:gd name="T38" fmla="*/ 0 w 382"/>
                  <a:gd name="T39" fmla="*/ 2 h 389"/>
                  <a:gd name="T40" fmla="*/ 0 w 382"/>
                  <a:gd name="T41" fmla="*/ 322 h 389"/>
                  <a:gd name="T42" fmla="*/ 0 w 382"/>
                  <a:gd name="T43" fmla="*/ 319 h 389"/>
                  <a:gd name="T44" fmla="*/ 6 w 382"/>
                  <a:gd name="T45" fmla="*/ 334 h 389"/>
                  <a:gd name="T46" fmla="*/ 18 w 382"/>
                  <a:gd name="T47" fmla="*/ 348 h 389"/>
                  <a:gd name="T48" fmla="*/ 36 w 382"/>
                  <a:gd name="T49" fmla="*/ 360 h 389"/>
                  <a:gd name="T50" fmla="*/ 59 w 382"/>
                  <a:gd name="T51" fmla="*/ 369 h 389"/>
                  <a:gd name="T52" fmla="*/ 85 w 382"/>
                  <a:gd name="T53" fmla="*/ 377 h 389"/>
                  <a:gd name="T54" fmla="*/ 116 w 382"/>
                  <a:gd name="T55" fmla="*/ 382 h 389"/>
                  <a:gd name="T56" fmla="*/ 147 w 382"/>
                  <a:gd name="T57" fmla="*/ 386 h 389"/>
                  <a:gd name="T58" fmla="*/ 181 w 382"/>
                  <a:gd name="T59" fmla="*/ 387 h 389"/>
                  <a:gd name="T60" fmla="*/ 214 w 382"/>
                  <a:gd name="T61" fmla="*/ 388 h 389"/>
                  <a:gd name="T62" fmla="*/ 247 w 382"/>
                  <a:gd name="T63" fmla="*/ 385 h 389"/>
                  <a:gd name="T64" fmla="*/ 278 w 382"/>
                  <a:gd name="T65" fmla="*/ 381 h 389"/>
                  <a:gd name="T66" fmla="*/ 307 w 382"/>
                  <a:gd name="T67" fmla="*/ 373 h 389"/>
                  <a:gd name="T68" fmla="*/ 332 w 382"/>
                  <a:gd name="T69" fmla="*/ 364 h 389"/>
                  <a:gd name="T70" fmla="*/ 354 w 382"/>
                  <a:gd name="T71" fmla="*/ 353 h 389"/>
                  <a:gd name="T72" fmla="*/ 370 w 382"/>
                  <a:gd name="T73" fmla="*/ 339 h 389"/>
                  <a:gd name="T74" fmla="*/ 381 w 382"/>
                  <a:gd name="T75" fmla="*/ 322 h 389"/>
                  <a:gd name="T76" fmla="*/ 381 w 382"/>
                  <a:gd name="T77" fmla="*/ 322 h 389"/>
                  <a:gd name="T78" fmla="*/ 381 w 382"/>
                  <a:gd name="T79" fmla="*/ 322 h 3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82"/>
                  <a:gd name="T121" fmla="*/ 0 h 389"/>
                  <a:gd name="T122" fmla="*/ 382 w 382"/>
                  <a:gd name="T123" fmla="*/ 389 h 3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82" h="389">
                    <a:moveTo>
                      <a:pt x="381" y="322"/>
                    </a:moveTo>
                    <a:lnTo>
                      <a:pt x="381" y="2"/>
                    </a:lnTo>
                    <a:lnTo>
                      <a:pt x="381" y="3"/>
                    </a:lnTo>
                    <a:lnTo>
                      <a:pt x="370" y="21"/>
                    </a:lnTo>
                    <a:lnTo>
                      <a:pt x="354" y="35"/>
                    </a:lnTo>
                    <a:lnTo>
                      <a:pt x="332" y="47"/>
                    </a:lnTo>
                    <a:lnTo>
                      <a:pt x="307" y="56"/>
                    </a:lnTo>
                    <a:lnTo>
                      <a:pt x="278" y="63"/>
                    </a:lnTo>
                    <a:lnTo>
                      <a:pt x="247" y="68"/>
                    </a:lnTo>
                    <a:lnTo>
                      <a:pt x="214" y="70"/>
                    </a:lnTo>
                    <a:lnTo>
                      <a:pt x="181" y="69"/>
                    </a:lnTo>
                    <a:lnTo>
                      <a:pt x="147" y="69"/>
                    </a:lnTo>
                    <a:lnTo>
                      <a:pt x="116" y="65"/>
                    </a:lnTo>
                    <a:lnTo>
                      <a:pt x="85" y="59"/>
                    </a:lnTo>
                    <a:lnTo>
                      <a:pt x="59" y="50"/>
                    </a:lnTo>
                    <a:lnTo>
                      <a:pt x="36" y="41"/>
                    </a:lnTo>
                    <a:lnTo>
                      <a:pt x="18" y="30"/>
                    </a:lnTo>
                    <a:lnTo>
                      <a:pt x="6" y="16"/>
                    </a:lnTo>
                    <a:lnTo>
                      <a:pt x="0" y="0"/>
                    </a:lnTo>
                    <a:lnTo>
                      <a:pt x="0" y="2"/>
                    </a:lnTo>
                    <a:lnTo>
                      <a:pt x="0" y="322"/>
                    </a:lnTo>
                    <a:lnTo>
                      <a:pt x="0" y="319"/>
                    </a:lnTo>
                    <a:lnTo>
                      <a:pt x="6" y="334"/>
                    </a:lnTo>
                    <a:lnTo>
                      <a:pt x="18" y="348"/>
                    </a:lnTo>
                    <a:lnTo>
                      <a:pt x="36" y="360"/>
                    </a:lnTo>
                    <a:lnTo>
                      <a:pt x="59" y="369"/>
                    </a:lnTo>
                    <a:lnTo>
                      <a:pt x="85" y="377"/>
                    </a:lnTo>
                    <a:lnTo>
                      <a:pt x="116" y="382"/>
                    </a:lnTo>
                    <a:lnTo>
                      <a:pt x="147" y="386"/>
                    </a:lnTo>
                    <a:lnTo>
                      <a:pt x="181" y="387"/>
                    </a:lnTo>
                    <a:lnTo>
                      <a:pt x="214" y="388"/>
                    </a:lnTo>
                    <a:lnTo>
                      <a:pt x="247" y="385"/>
                    </a:lnTo>
                    <a:lnTo>
                      <a:pt x="278" y="381"/>
                    </a:lnTo>
                    <a:lnTo>
                      <a:pt x="307" y="373"/>
                    </a:lnTo>
                    <a:lnTo>
                      <a:pt x="332" y="364"/>
                    </a:lnTo>
                    <a:lnTo>
                      <a:pt x="354" y="353"/>
                    </a:lnTo>
                    <a:lnTo>
                      <a:pt x="370" y="339"/>
                    </a:lnTo>
                    <a:lnTo>
                      <a:pt x="381" y="322"/>
                    </a:lnTo>
                  </a:path>
                </a:pathLst>
              </a:custGeom>
              <a:gradFill rotWithShape="0">
                <a:gsLst>
                  <a:gs pos="0">
                    <a:srgbClr val="C0C0C0"/>
                  </a:gs>
                  <a:gs pos="50000">
                    <a:srgbClr val="FFFFFF"/>
                  </a:gs>
                  <a:gs pos="100000">
                    <a:srgbClr val="C0C0C0"/>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78" name="Group 80">
              <a:extLst>
                <a:ext uri="{FF2B5EF4-FFF2-40B4-BE49-F238E27FC236}">
                  <a16:creationId xmlns:a16="http://schemas.microsoft.com/office/drawing/2014/main" id="{3FD894C3-E3A6-47F1-B0CF-BE1DB7D2554E}"/>
                </a:ext>
              </a:extLst>
            </p:cNvPr>
            <p:cNvGrpSpPr>
              <a:grpSpLocks/>
            </p:cNvGrpSpPr>
            <p:nvPr/>
          </p:nvGrpSpPr>
          <p:grpSpPr bwMode="auto">
            <a:xfrm>
              <a:off x="3266" y="993"/>
              <a:ext cx="253" cy="258"/>
              <a:chOff x="3266" y="993"/>
              <a:chExt cx="253" cy="258"/>
            </a:xfrm>
          </p:grpSpPr>
          <p:sp>
            <p:nvSpPr>
              <p:cNvPr id="79" name="AutoShape 81">
                <a:extLst>
                  <a:ext uri="{FF2B5EF4-FFF2-40B4-BE49-F238E27FC236}">
                    <a16:creationId xmlns:a16="http://schemas.microsoft.com/office/drawing/2014/main" id="{14DDE7A0-8B90-482A-BC0B-495CEF89F391}"/>
                  </a:ext>
                </a:extLst>
              </p:cNvPr>
              <p:cNvSpPr>
                <a:spLocks noChangeArrowheads="1"/>
              </p:cNvSpPr>
              <p:nvPr/>
            </p:nvSpPr>
            <p:spPr bwMode="auto">
              <a:xfrm flipV="1">
                <a:off x="3266" y="993"/>
                <a:ext cx="253" cy="258"/>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80" name="Line 82">
                <a:extLst>
                  <a:ext uri="{FF2B5EF4-FFF2-40B4-BE49-F238E27FC236}">
                    <a16:creationId xmlns:a16="http://schemas.microsoft.com/office/drawing/2014/main" id="{BBBD8C02-2F30-445B-8D3E-BBF14A4689C1}"/>
                  </a:ext>
                </a:extLst>
              </p:cNvPr>
              <p:cNvSpPr>
                <a:spLocks noChangeShapeType="1"/>
              </p:cNvSpPr>
              <p:nvPr/>
            </p:nvSpPr>
            <p:spPr bwMode="auto">
              <a:xfrm>
                <a:off x="3352" y="996"/>
                <a:ext cx="0" cy="25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83">
                <a:extLst>
                  <a:ext uri="{FF2B5EF4-FFF2-40B4-BE49-F238E27FC236}">
                    <a16:creationId xmlns:a16="http://schemas.microsoft.com/office/drawing/2014/main" id="{83705328-6AA7-43EE-BD8A-BE250EF9946B}"/>
                  </a:ext>
                </a:extLst>
              </p:cNvPr>
              <p:cNvSpPr>
                <a:spLocks noChangeShapeType="1"/>
              </p:cNvSpPr>
              <p:nvPr/>
            </p:nvSpPr>
            <p:spPr bwMode="auto">
              <a:xfrm>
                <a:off x="3435" y="996"/>
                <a:ext cx="0" cy="25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84">
                <a:extLst>
                  <a:ext uri="{FF2B5EF4-FFF2-40B4-BE49-F238E27FC236}">
                    <a16:creationId xmlns:a16="http://schemas.microsoft.com/office/drawing/2014/main" id="{5C2BBF03-4E19-4CD5-AB3C-BDB951EDDEB6}"/>
                  </a:ext>
                </a:extLst>
              </p:cNvPr>
              <p:cNvSpPr>
                <a:spLocks noChangeShapeType="1"/>
              </p:cNvSpPr>
              <p:nvPr/>
            </p:nvSpPr>
            <p:spPr bwMode="auto">
              <a:xfrm>
                <a:off x="3270" y="1186"/>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85">
                <a:extLst>
                  <a:ext uri="{FF2B5EF4-FFF2-40B4-BE49-F238E27FC236}">
                    <a16:creationId xmlns:a16="http://schemas.microsoft.com/office/drawing/2014/main" id="{01FC62D9-EF53-4E80-BF99-D6942238F00A}"/>
                  </a:ext>
                </a:extLst>
              </p:cNvPr>
              <p:cNvSpPr>
                <a:spLocks noChangeShapeType="1"/>
              </p:cNvSpPr>
              <p:nvPr/>
            </p:nvSpPr>
            <p:spPr bwMode="auto">
              <a:xfrm>
                <a:off x="3270" y="1123"/>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86">
                <a:extLst>
                  <a:ext uri="{FF2B5EF4-FFF2-40B4-BE49-F238E27FC236}">
                    <a16:creationId xmlns:a16="http://schemas.microsoft.com/office/drawing/2014/main" id="{9014A56F-D94F-43A6-B371-32690CD81D5D}"/>
                  </a:ext>
                </a:extLst>
              </p:cNvPr>
              <p:cNvSpPr>
                <a:spLocks noChangeShapeType="1"/>
              </p:cNvSpPr>
              <p:nvPr/>
            </p:nvSpPr>
            <p:spPr bwMode="auto">
              <a:xfrm>
                <a:off x="3270" y="1060"/>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AutoShape 87">
                <a:extLst>
                  <a:ext uri="{FF2B5EF4-FFF2-40B4-BE49-F238E27FC236}">
                    <a16:creationId xmlns:a16="http://schemas.microsoft.com/office/drawing/2014/main" id="{8449DA07-D490-4217-A12B-782D1089F413}"/>
                  </a:ext>
                </a:extLst>
              </p:cNvPr>
              <p:cNvSpPr>
                <a:spLocks noChangeArrowheads="1"/>
              </p:cNvSpPr>
              <p:nvPr/>
            </p:nvSpPr>
            <p:spPr bwMode="auto">
              <a:xfrm flipV="1">
                <a:off x="3268" y="996"/>
                <a:ext cx="250" cy="64"/>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88" name="Freeform 88">
            <a:extLst>
              <a:ext uri="{FF2B5EF4-FFF2-40B4-BE49-F238E27FC236}">
                <a16:creationId xmlns:a16="http://schemas.microsoft.com/office/drawing/2014/main" id="{4927D9B0-B8A9-475F-A073-B8286321E918}"/>
              </a:ext>
            </a:extLst>
          </p:cNvPr>
          <p:cNvSpPr>
            <a:spLocks/>
          </p:cNvSpPr>
          <p:nvPr/>
        </p:nvSpPr>
        <p:spPr bwMode="auto">
          <a:xfrm>
            <a:off x="7083425" y="2172930"/>
            <a:ext cx="841375" cy="806450"/>
          </a:xfrm>
          <a:custGeom>
            <a:avLst/>
            <a:gdLst>
              <a:gd name="T0" fmla="*/ 0 w 530"/>
              <a:gd name="T1" fmla="*/ 2147483647 h 508"/>
              <a:gd name="T2" fmla="*/ 2147483647 w 530"/>
              <a:gd name="T3" fmla="*/ 0 h 508"/>
              <a:gd name="T4" fmla="*/ 2147483647 w 530"/>
              <a:gd name="T5" fmla="*/ 2147483647 h 508"/>
              <a:gd name="T6" fmla="*/ 2147483647 w 530"/>
              <a:gd name="T7" fmla="*/ 2147483647 h 508"/>
              <a:gd name="T8" fmla="*/ 2147483647 w 530"/>
              <a:gd name="T9" fmla="*/ 2147483647 h 508"/>
              <a:gd name="T10" fmla="*/ 0 w 530"/>
              <a:gd name="T11" fmla="*/ 2147483647 h 508"/>
              <a:gd name="T12" fmla="*/ 0 w 530"/>
              <a:gd name="T13" fmla="*/ 2147483647 h 508"/>
              <a:gd name="T14" fmla="*/ 0 60000 65536"/>
              <a:gd name="T15" fmla="*/ 0 60000 65536"/>
              <a:gd name="T16" fmla="*/ 0 60000 65536"/>
              <a:gd name="T17" fmla="*/ 0 60000 65536"/>
              <a:gd name="T18" fmla="*/ 0 60000 65536"/>
              <a:gd name="T19" fmla="*/ 0 60000 65536"/>
              <a:gd name="T20" fmla="*/ 0 60000 65536"/>
              <a:gd name="T21" fmla="*/ 0 w 530"/>
              <a:gd name="T22" fmla="*/ 0 h 508"/>
              <a:gd name="T23" fmla="*/ 530 w 530"/>
              <a:gd name="T24" fmla="*/ 508 h 5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0" h="508">
                <a:moveTo>
                  <a:pt x="0" y="127"/>
                </a:moveTo>
                <a:lnTo>
                  <a:pt x="264" y="0"/>
                </a:lnTo>
                <a:lnTo>
                  <a:pt x="529" y="507"/>
                </a:lnTo>
                <a:lnTo>
                  <a:pt x="32" y="148"/>
                </a:lnTo>
                <a:lnTo>
                  <a:pt x="434" y="402"/>
                </a:lnTo>
                <a:lnTo>
                  <a:pt x="0" y="127"/>
                </a:lnTo>
              </a:path>
            </a:pathLst>
          </a:custGeom>
          <a:gradFill rotWithShape="0">
            <a:gsLst>
              <a:gs pos="0">
                <a:srgbClr val="80FFFF"/>
              </a:gs>
              <a:gs pos="100000">
                <a:srgbClr val="FFFFFF"/>
              </a:gs>
            </a:gsLst>
            <a:lin ang="27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89" name="Freeform 89">
            <a:extLst>
              <a:ext uri="{FF2B5EF4-FFF2-40B4-BE49-F238E27FC236}">
                <a16:creationId xmlns:a16="http://schemas.microsoft.com/office/drawing/2014/main" id="{FD81F999-7F30-45B2-890F-E7A8A2DD0C30}"/>
              </a:ext>
            </a:extLst>
          </p:cNvPr>
          <p:cNvSpPr>
            <a:spLocks/>
          </p:cNvSpPr>
          <p:nvPr/>
        </p:nvSpPr>
        <p:spPr bwMode="auto">
          <a:xfrm>
            <a:off x="8391525" y="2257068"/>
            <a:ext cx="527050" cy="723900"/>
          </a:xfrm>
          <a:custGeom>
            <a:avLst/>
            <a:gdLst>
              <a:gd name="T0" fmla="*/ 2147483647 w 332"/>
              <a:gd name="T1" fmla="*/ 2147483647 h 456"/>
              <a:gd name="T2" fmla="*/ 2147483647 w 332"/>
              <a:gd name="T3" fmla="*/ 2147483647 h 456"/>
              <a:gd name="T4" fmla="*/ 2147483647 w 332"/>
              <a:gd name="T5" fmla="*/ 0 h 456"/>
              <a:gd name="T6" fmla="*/ 0 w 332"/>
              <a:gd name="T7" fmla="*/ 2147483647 h 456"/>
              <a:gd name="T8" fmla="*/ 2147483647 w 332"/>
              <a:gd name="T9" fmla="*/ 2147483647 h 456"/>
              <a:gd name="T10" fmla="*/ 2147483647 w 332"/>
              <a:gd name="T11" fmla="*/ 2147483647 h 456"/>
              <a:gd name="T12" fmla="*/ 2147483647 w 332"/>
              <a:gd name="T13" fmla="*/ 2147483647 h 456"/>
              <a:gd name="T14" fmla="*/ 2147483647 w 332"/>
              <a:gd name="T15" fmla="*/ 2147483647 h 456"/>
              <a:gd name="T16" fmla="*/ 0 60000 65536"/>
              <a:gd name="T17" fmla="*/ 0 60000 65536"/>
              <a:gd name="T18" fmla="*/ 0 60000 65536"/>
              <a:gd name="T19" fmla="*/ 0 60000 65536"/>
              <a:gd name="T20" fmla="*/ 0 60000 65536"/>
              <a:gd name="T21" fmla="*/ 0 60000 65536"/>
              <a:gd name="T22" fmla="*/ 0 60000 65536"/>
              <a:gd name="T23" fmla="*/ 0 60000 65536"/>
              <a:gd name="T24" fmla="*/ 0 w 332"/>
              <a:gd name="T25" fmla="*/ 0 h 456"/>
              <a:gd name="T26" fmla="*/ 332 w 332"/>
              <a:gd name="T27" fmla="*/ 456 h 4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2" h="456">
                <a:moveTo>
                  <a:pt x="331" y="201"/>
                </a:moveTo>
                <a:lnTo>
                  <a:pt x="182" y="159"/>
                </a:lnTo>
                <a:lnTo>
                  <a:pt x="116" y="0"/>
                </a:lnTo>
                <a:lnTo>
                  <a:pt x="0" y="455"/>
                </a:lnTo>
                <a:lnTo>
                  <a:pt x="289" y="201"/>
                </a:lnTo>
                <a:lnTo>
                  <a:pt x="281" y="201"/>
                </a:lnTo>
                <a:lnTo>
                  <a:pt x="331" y="201"/>
                </a:lnTo>
              </a:path>
            </a:pathLst>
          </a:custGeom>
          <a:gradFill rotWithShape="0">
            <a:gsLst>
              <a:gs pos="0">
                <a:srgbClr val="A1E2FF"/>
              </a:gs>
              <a:gs pos="100000">
                <a:srgbClr val="FFC281"/>
              </a:gs>
            </a:gsLst>
            <a:lin ang="27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90" name="Line 90">
            <a:extLst>
              <a:ext uri="{FF2B5EF4-FFF2-40B4-BE49-F238E27FC236}">
                <a16:creationId xmlns:a16="http://schemas.microsoft.com/office/drawing/2014/main" id="{AF0147D1-0C34-413B-BE6C-3831A8FB7D03}"/>
              </a:ext>
            </a:extLst>
          </p:cNvPr>
          <p:cNvSpPr>
            <a:spLocks noChangeShapeType="1"/>
          </p:cNvSpPr>
          <p:nvPr/>
        </p:nvSpPr>
        <p:spPr bwMode="auto">
          <a:xfrm flipH="1">
            <a:off x="7478713" y="4890730"/>
            <a:ext cx="234950" cy="704850"/>
          </a:xfrm>
          <a:prstGeom prst="line">
            <a:avLst/>
          </a:prstGeom>
          <a:noFill/>
          <a:ln w="63460">
            <a:solidFill>
              <a:srgbClr val="FF81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91">
            <a:extLst>
              <a:ext uri="{FF2B5EF4-FFF2-40B4-BE49-F238E27FC236}">
                <a16:creationId xmlns:a16="http://schemas.microsoft.com/office/drawing/2014/main" id="{1FD60602-C66F-4255-A5C6-BA75E1D5E946}"/>
              </a:ext>
            </a:extLst>
          </p:cNvPr>
          <p:cNvSpPr>
            <a:spLocks noChangeShapeType="1"/>
          </p:cNvSpPr>
          <p:nvPr/>
        </p:nvSpPr>
        <p:spPr bwMode="auto">
          <a:xfrm>
            <a:off x="8469313" y="4922480"/>
            <a:ext cx="268287" cy="654050"/>
          </a:xfrm>
          <a:prstGeom prst="line">
            <a:avLst/>
          </a:prstGeom>
          <a:noFill/>
          <a:ln w="63460">
            <a:solidFill>
              <a:srgbClr val="E1B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 name="Group 92">
            <a:extLst>
              <a:ext uri="{FF2B5EF4-FFF2-40B4-BE49-F238E27FC236}">
                <a16:creationId xmlns:a16="http://schemas.microsoft.com/office/drawing/2014/main" id="{1EC7AEDA-32CB-46C8-B37F-7DC0C35EC306}"/>
              </a:ext>
            </a:extLst>
          </p:cNvPr>
          <p:cNvGrpSpPr>
            <a:grpSpLocks/>
          </p:cNvGrpSpPr>
          <p:nvPr/>
        </p:nvGrpSpPr>
        <p:grpSpPr bwMode="auto">
          <a:xfrm>
            <a:off x="9155113" y="5576530"/>
            <a:ext cx="904875" cy="663575"/>
            <a:chOff x="5406" y="3598"/>
            <a:chExt cx="570" cy="418"/>
          </a:xfrm>
        </p:grpSpPr>
        <p:sp>
          <p:nvSpPr>
            <p:cNvPr id="93" name="Freeform 93">
              <a:extLst>
                <a:ext uri="{FF2B5EF4-FFF2-40B4-BE49-F238E27FC236}">
                  <a16:creationId xmlns:a16="http://schemas.microsoft.com/office/drawing/2014/main" id="{D8900FA2-1F24-4A64-8E49-2DD19577D4CD}"/>
                </a:ext>
              </a:extLst>
            </p:cNvPr>
            <p:cNvSpPr>
              <a:spLocks/>
            </p:cNvSpPr>
            <p:nvPr/>
          </p:nvSpPr>
          <p:spPr bwMode="auto">
            <a:xfrm>
              <a:off x="5754" y="3909"/>
              <a:ext cx="200" cy="104"/>
            </a:xfrm>
            <a:custGeom>
              <a:avLst/>
              <a:gdLst>
                <a:gd name="T0" fmla="*/ 23 w 200"/>
                <a:gd name="T1" fmla="*/ 17 h 104"/>
                <a:gd name="T2" fmla="*/ 23 w 200"/>
                <a:gd name="T3" fmla="*/ 22 h 104"/>
                <a:gd name="T4" fmla="*/ 28 w 200"/>
                <a:gd name="T5" fmla="*/ 71 h 104"/>
                <a:gd name="T6" fmla="*/ 22 w 200"/>
                <a:gd name="T7" fmla="*/ 103 h 104"/>
                <a:gd name="T8" fmla="*/ 57 w 200"/>
                <a:gd name="T9" fmla="*/ 103 h 104"/>
                <a:gd name="T10" fmla="*/ 177 w 200"/>
                <a:gd name="T11" fmla="*/ 92 h 104"/>
                <a:gd name="T12" fmla="*/ 193 w 200"/>
                <a:gd name="T13" fmla="*/ 98 h 104"/>
                <a:gd name="T14" fmla="*/ 199 w 200"/>
                <a:gd name="T15" fmla="*/ 6 h 104"/>
                <a:gd name="T16" fmla="*/ 0 w 200"/>
                <a:gd name="T17" fmla="*/ 0 h 104"/>
                <a:gd name="T18" fmla="*/ 23 w 200"/>
                <a:gd name="T19" fmla="*/ 17 h 104"/>
                <a:gd name="T20" fmla="*/ 23 w 200"/>
                <a:gd name="T21" fmla="*/ 17 h 1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04"/>
                <a:gd name="T35" fmla="*/ 200 w 200"/>
                <a:gd name="T36" fmla="*/ 104 h 1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04">
                  <a:moveTo>
                    <a:pt x="23" y="17"/>
                  </a:moveTo>
                  <a:lnTo>
                    <a:pt x="23" y="22"/>
                  </a:lnTo>
                  <a:lnTo>
                    <a:pt x="28" y="71"/>
                  </a:lnTo>
                  <a:lnTo>
                    <a:pt x="22" y="103"/>
                  </a:lnTo>
                  <a:lnTo>
                    <a:pt x="57" y="103"/>
                  </a:lnTo>
                  <a:lnTo>
                    <a:pt x="177" y="92"/>
                  </a:lnTo>
                  <a:lnTo>
                    <a:pt x="193" y="98"/>
                  </a:lnTo>
                  <a:lnTo>
                    <a:pt x="199" y="6"/>
                  </a:lnTo>
                  <a:lnTo>
                    <a:pt x="0" y="0"/>
                  </a:lnTo>
                  <a:lnTo>
                    <a:pt x="23" y="17"/>
                  </a:lnTo>
                </a:path>
              </a:pathLst>
            </a:custGeom>
            <a:solidFill>
              <a:srgbClr val="B1B1D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4" name="Freeform 94">
              <a:extLst>
                <a:ext uri="{FF2B5EF4-FFF2-40B4-BE49-F238E27FC236}">
                  <a16:creationId xmlns:a16="http://schemas.microsoft.com/office/drawing/2014/main" id="{26DA5016-F9FE-416A-8830-ABC238553A6D}"/>
                </a:ext>
              </a:extLst>
            </p:cNvPr>
            <p:cNvSpPr>
              <a:spLocks/>
            </p:cNvSpPr>
            <p:nvPr/>
          </p:nvSpPr>
          <p:spPr bwMode="auto">
            <a:xfrm>
              <a:off x="5482" y="3712"/>
              <a:ext cx="88" cy="37"/>
            </a:xfrm>
            <a:custGeom>
              <a:avLst/>
              <a:gdLst>
                <a:gd name="T0" fmla="*/ 0 w 88"/>
                <a:gd name="T1" fmla="*/ 2 h 37"/>
                <a:gd name="T2" fmla="*/ 21 w 88"/>
                <a:gd name="T3" fmla="*/ 2 h 37"/>
                <a:gd name="T4" fmla="*/ 32 w 88"/>
                <a:gd name="T5" fmla="*/ 0 h 37"/>
                <a:gd name="T6" fmla="*/ 42 w 88"/>
                <a:gd name="T7" fmla="*/ 2 h 37"/>
                <a:gd name="T8" fmla="*/ 53 w 88"/>
                <a:gd name="T9" fmla="*/ 1 h 37"/>
                <a:gd name="T10" fmla="*/ 87 w 88"/>
                <a:gd name="T11" fmla="*/ 23 h 37"/>
                <a:gd name="T12" fmla="*/ 30 w 88"/>
                <a:gd name="T13" fmla="*/ 36 h 37"/>
                <a:gd name="T14" fmla="*/ 0 w 88"/>
                <a:gd name="T15" fmla="*/ 2 h 37"/>
                <a:gd name="T16" fmla="*/ 0 w 88"/>
                <a:gd name="T17" fmla="*/ 2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7"/>
                <a:gd name="T29" fmla="*/ 88 w 88"/>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7">
                  <a:moveTo>
                    <a:pt x="0" y="2"/>
                  </a:moveTo>
                  <a:lnTo>
                    <a:pt x="21" y="2"/>
                  </a:lnTo>
                  <a:lnTo>
                    <a:pt x="32" y="0"/>
                  </a:lnTo>
                  <a:lnTo>
                    <a:pt x="42" y="2"/>
                  </a:lnTo>
                  <a:lnTo>
                    <a:pt x="53" y="1"/>
                  </a:lnTo>
                  <a:lnTo>
                    <a:pt x="87" y="23"/>
                  </a:lnTo>
                  <a:lnTo>
                    <a:pt x="30" y="36"/>
                  </a:lnTo>
                  <a:lnTo>
                    <a:pt x="0" y="2"/>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95" name="Freeform 95">
              <a:extLst>
                <a:ext uri="{FF2B5EF4-FFF2-40B4-BE49-F238E27FC236}">
                  <a16:creationId xmlns:a16="http://schemas.microsoft.com/office/drawing/2014/main" id="{A5C3D879-7D3F-4B85-81EC-85F6E119B4BE}"/>
                </a:ext>
              </a:extLst>
            </p:cNvPr>
            <p:cNvSpPr>
              <a:spLocks/>
            </p:cNvSpPr>
            <p:nvPr/>
          </p:nvSpPr>
          <p:spPr bwMode="auto">
            <a:xfrm>
              <a:off x="5437" y="3850"/>
              <a:ext cx="135" cy="121"/>
            </a:xfrm>
            <a:custGeom>
              <a:avLst/>
              <a:gdLst>
                <a:gd name="T0" fmla="*/ 107 w 135"/>
                <a:gd name="T1" fmla="*/ 120 h 121"/>
                <a:gd name="T2" fmla="*/ 92 w 135"/>
                <a:gd name="T3" fmla="*/ 110 h 121"/>
                <a:gd name="T4" fmla="*/ 81 w 135"/>
                <a:gd name="T5" fmla="*/ 106 h 121"/>
                <a:gd name="T6" fmla="*/ 70 w 135"/>
                <a:gd name="T7" fmla="*/ 95 h 121"/>
                <a:gd name="T8" fmla="*/ 67 w 135"/>
                <a:gd name="T9" fmla="*/ 93 h 121"/>
                <a:gd name="T10" fmla="*/ 54 w 135"/>
                <a:gd name="T11" fmla="*/ 87 h 121"/>
                <a:gd name="T12" fmla="*/ 50 w 135"/>
                <a:gd name="T13" fmla="*/ 80 h 121"/>
                <a:gd name="T14" fmla="*/ 41 w 135"/>
                <a:gd name="T15" fmla="*/ 77 h 121"/>
                <a:gd name="T16" fmla="*/ 34 w 135"/>
                <a:gd name="T17" fmla="*/ 70 h 121"/>
                <a:gd name="T18" fmla="*/ 29 w 135"/>
                <a:gd name="T19" fmla="*/ 65 h 121"/>
                <a:gd name="T20" fmla="*/ 24 w 135"/>
                <a:gd name="T21" fmla="*/ 63 h 121"/>
                <a:gd name="T22" fmla="*/ 21 w 135"/>
                <a:gd name="T23" fmla="*/ 58 h 121"/>
                <a:gd name="T24" fmla="*/ 11 w 135"/>
                <a:gd name="T25" fmla="*/ 50 h 121"/>
                <a:gd name="T26" fmla="*/ 6 w 135"/>
                <a:gd name="T27" fmla="*/ 44 h 121"/>
                <a:gd name="T28" fmla="*/ 1 w 135"/>
                <a:gd name="T29" fmla="*/ 40 h 121"/>
                <a:gd name="T30" fmla="*/ 1 w 135"/>
                <a:gd name="T31" fmla="*/ 31 h 121"/>
                <a:gd name="T32" fmla="*/ 1 w 135"/>
                <a:gd name="T33" fmla="*/ 25 h 121"/>
                <a:gd name="T34" fmla="*/ 0 w 135"/>
                <a:gd name="T35" fmla="*/ 17 h 121"/>
                <a:gd name="T36" fmla="*/ 2 w 135"/>
                <a:gd name="T37" fmla="*/ 8 h 121"/>
                <a:gd name="T38" fmla="*/ 2 w 135"/>
                <a:gd name="T39" fmla="*/ 0 h 121"/>
                <a:gd name="T40" fmla="*/ 34 w 135"/>
                <a:gd name="T41" fmla="*/ 0 h 121"/>
                <a:gd name="T42" fmla="*/ 134 w 135"/>
                <a:gd name="T43" fmla="*/ 79 h 121"/>
                <a:gd name="T44" fmla="*/ 107 w 135"/>
                <a:gd name="T45" fmla="*/ 120 h 121"/>
                <a:gd name="T46" fmla="*/ 107 w 135"/>
                <a:gd name="T47" fmla="*/ 120 h 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5"/>
                <a:gd name="T73" fmla="*/ 0 h 121"/>
                <a:gd name="T74" fmla="*/ 135 w 135"/>
                <a:gd name="T75" fmla="*/ 121 h 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5" h="121">
                  <a:moveTo>
                    <a:pt x="107" y="120"/>
                  </a:moveTo>
                  <a:lnTo>
                    <a:pt x="92" y="110"/>
                  </a:lnTo>
                  <a:lnTo>
                    <a:pt x="81" y="106"/>
                  </a:lnTo>
                  <a:lnTo>
                    <a:pt x="70" y="95"/>
                  </a:lnTo>
                  <a:lnTo>
                    <a:pt x="67" y="93"/>
                  </a:lnTo>
                  <a:lnTo>
                    <a:pt x="54" y="87"/>
                  </a:lnTo>
                  <a:lnTo>
                    <a:pt x="50" y="80"/>
                  </a:lnTo>
                  <a:lnTo>
                    <a:pt x="41" y="77"/>
                  </a:lnTo>
                  <a:lnTo>
                    <a:pt x="34" y="70"/>
                  </a:lnTo>
                  <a:lnTo>
                    <a:pt x="29" y="65"/>
                  </a:lnTo>
                  <a:lnTo>
                    <a:pt x="24" y="63"/>
                  </a:lnTo>
                  <a:lnTo>
                    <a:pt x="21" y="58"/>
                  </a:lnTo>
                  <a:lnTo>
                    <a:pt x="11" y="50"/>
                  </a:lnTo>
                  <a:lnTo>
                    <a:pt x="6" y="44"/>
                  </a:lnTo>
                  <a:lnTo>
                    <a:pt x="1" y="40"/>
                  </a:lnTo>
                  <a:lnTo>
                    <a:pt x="1" y="31"/>
                  </a:lnTo>
                  <a:lnTo>
                    <a:pt x="1" y="25"/>
                  </a:lnTo>
                  <a:lnTo>
                    <a:pt x="0" y="17"/>
                  </a:lnTo>
                  <a:lnTo>
                    <a:pt x="2" y="8"/>
                  </a:lnTo>
                  <a:lnTo>
                    <a:pt x="2" y="0"/>
                  </a:lnTo>
                  <a:lnTo>
                    <a:pt x="34" y="0"/>
                  </a:lnTo>
                  <a:lnTo>
                    <a:pt x="134" y="79"/>
                  </a:lnTo>
                  <a:lnTo>
                    <a:pt x="107" y="12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96" name="Freeform 96">
              <a:extLst>
                <a:ext uri="{FF2B5EF4-FFF2-40B4-BE49-F238E27FC236}">
                  <a16:creationId xmlns:a16="http://schemas.microsoft.com/office/drawing/2014/main" id="{F7025B09-C08D-4B37-954F-2DE8AA20A77A}"/>
                </a:ext>
              </a:extLst>
            </p:cNvPr>
            <p:cNvSpPr>
              <a:spLocks/>
            </p:cNvSpPr>
            <p:nvPr/>
          </p:nvSpPr>
          <p:spPr bwMode="auto">
            <a:xfrm>
              <a:off x="5439" y="3844"/>
              <a:ext cx="323" cy="84"/>
            </a:xfrm>
            <a:custGeom>
              <a:avLst/>
              <a:gdLst>
                <a:gd name="T0" fmla="*/ 322 w 323"/>
                <a:gd name="T1" fmla="*/ 28 h 84"/>
                <a:gd name="T2" fmla="*/ 322 w 323"/>
                <a:gd name="T3" fmla="*/ 29 h 84"/>
                <a:gd name="T4" fmla="*/ 303 w 323"/>
                <a:gd name="T5" fmla="*/ 25 h 84"/>
                <a:gd name="T6" fmla="*/ 293 w 323"/>
                <a:gd name="T7" fmla="*/ 25 h 84"/>
                <a:gd name="T8" fmla="*/ 279 w 323"/>
                <a:gd name="T9" fmla="*/ 21 h 84"/>
                <a:gd name="T10" fmla="*/ 45 w 323"/>
                <a:gd name="T11" fmla="*/ 0 h 84"/>
                <a:gd name="T12" fmla="*/ 29 w 323"/>
                <a:gd name="T13" fmla="*/ 0 h 84"/>
                <a:gd name="T14" fmla="*/ 20 w 323"/>
                <a:gd name="T15" fmla="*/ 3 h 84"/>
                <a:gd name="T16" fmla="*/ 0 w 323"/>
                <a:gd name="T17" fmla="*/ 6 h 84"/>
                <a:gd name="T18" fmla="*/ 25 w 323"/>
                <a:gd name="T19" fmla="*/ 18 h 84"/>
                <a:gd name="T20" fmla="*/ 32 w 323"/>
                <a:gd name="T21" fmla="*/ 27 h 84"/>
                <a:gd name="T22" fmla="*/ 50 w 323"/>
                <a:gd name="T23" fmla="*/ 33 h 84"/>
                <a:gd name="T24" fmla="*/ 58 w 323"/>
                <a:gd name="T25" fmla="*/ 39 h 84"/>
                <a:gd name="T26" fmla="*/ 71 w 323"/>
                <a:gd name="T27" fmla="*/ 46 h 84"/>
                <a:gd name="T28" fmla="*/ 79 w 323"/>
                <a:gd name="T29" fmla="*/ 53 h 84"/>
                <a:gd name="T30" fmla="*/ 90 w 323"/>
                <a:gd name="T31" fmla="*/ 58 h 84"/>
                <a:gd name="T32" fmla="*/ 94 w 323"/>
                <a:gd name="T33" fmla="*/ 64 h 84"/>
                <a:gd name="T34" fmla="*/ 103 w 323"/>
                <a:gd name="T35" fmla="*/ 72 h 84"/>
                <a:gd name="T36" fmla="*/ 105 w 323"/>
                <a:gd name="T37" fmla="*/ 73 h 84"/>
                <a:gd name="T38" fmla="*/ 140 w 323"/>
                <a:gd name="T39" fmla="*/ 83 h 84"/>
                <a:gd name="T40" fmla="*/ 309 w 323"/>
                <a:gd name="T41" fmla="*/ 56 h 84"/>
                <a:gd name="T42" fmla="*/ 322 w 323"/>
                <a:gd name="T43" fmla="*/ 28 h 84"/>
                <a:gd name="T44" fmla="*/ 322 w 323"/>
                <a:gd name="T45" fmla="*/ 28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23"/>
                <a:gd name="T70" fmla="*/ 0 h 84"/>
                <a:gd name="T71" fmla="*/ 323 w 323"/>
                <a:gd name="T72" fmla="*/ 84 h 8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23" h="84">
                  <a:moveTo>
                    <a:pt x="322" y="28"/>
                  </a:moveTo>
                  <a:lnTo>
                    <a:pt x="322" y="29"/>
                  </a:lnTo>
                  <a:lnTo>
                    <a:pt x="303" y="25"/>
                  </a:lnTo>
                  <a:lnTo>
                    <a:pt x="293" y="25"/>
                  </a:lnTo>
                  <a:lnTo>
                    <a:pt x="279" y="21"/>
                  </a:lnTo>
                  <a:lnTo>
                    <a:pt x="45" y="0"/>
                  </a:lnTo>
                  <a:lnTo>
                    <a:pt x="29" y="0"/>
                  </a:lnTo>
                  <a:lnTo>
                    <a:pt x="20" y="3"/>
                  </a:lnTo>
                  <a:lnTo>
                    <a:pt x="0" y="6"/>
                  </a:lnTo>
                  <a:lnTo>
                    <a:pt x="25" y="18"/>
                  </a:lnTo>
                  <a:lnTo>
                    <a:pt x="32" y="27"/>
                  </a:lnTo>
                  <a:lnTo>
                    <a:pt x="50" y="33"/>
                  </a:lnTo>
                  <a:lnTo>
                    <a:pt x="58" y="39"/>
                  </a:lnTo>
                  <a:lnTo>
                    <a:pt x="71" y="46"/>
                  </a:lnTo>
                  <a:lnTo>
                    <a:pt x="79" y="53"/>
                  </a:lnTo>
                  <a:lnTo>
                    <a:pt x="90" y="58"/>
                  </a:lnTo>
                  <a:lnTo>
                    <a:pt x="94" y="64"/>
                  </a:lnTo>
                  <a:lnTo>
                    <a:pt x="103" y="72"/>
                  </a:lnTo>
                  <a:lnTo>
                    <a:pt x="105" y="73"/>
                  </a:lnTo>
                  <a:lnTo>
                    <a:pt x="140" y="83"/>
                  </a:lnTo>
                  <a:lnTo>
                    <a:pt x="309" y="56"/>
                  </a:lnTo>
                  <a:lnTo>
                    <a:pt x="322" y="28"/>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97" name="Freeform 97">
              <a:extLst>
                <a:ext uri="{FF2B5EF4-FFF2-40B4-BE49-F238E27FC236}">
                  <a16:creationId xmlns:a16="http://schemas.microsoft.com/office/drawing/2014/main" id="{23B463E2-7C1A-4190-B3FF-1B16CAF88E1B}"/>
                </a:ext>
              </a:extLst>
            </p:cNvPr>
            <p:cNvSpPr>
              <a:spLocks/>
            </p:cNvSpPr>
            <p:nvPr/>
          </p:nvSpPr>
          <p:spPr bwMode="auto">
            <a:xfrm>
              <a:off x="5542" y="3873"/>
              <a:ext cx="221" cy="98"/>
            </a:xfrm>
            <a:custGeom>
              <a:avLst/>
              <a:gdLst>
                <a:gd name="T0" fmla="*/ 210 w 221"/>
                <a:gd name="T1" fmla="*/ 4 h 98"/>
                <a:gd name="T2" fmla="*/ 201 w 221"/>
                <a:gd name="T3" fmla="*/ 6 h 98"/>
                <a:gd name="T4" fmla="*/ 188 w 221"/>
                <a:gd name="T5" fmla="*/ 10 h 98"/>
                <a:gd name="T6" fmla="*/ 174 w 221"/>
                <a:gd name="T7" fmla="*/ 10 h 98"/>
                <a:gd name="T8" fmla="*/ 164 w 221"/>
                <a:gd name="T9" fmla="*/ 14 h 98"/>
                <a:gd name="T10" fmla="*/ 144 w 221"/>
                <a:gd name="T11" fmla="*/ 19 h 98"/>
                <a:gd name="T12" fmla="*/ 124 w 221"/>
                <a:gd name="T13" fmla="*/ 21 h 98"/>
                <a:gd name="T14" fmla="*/ 114 w 221"/>
                <a:gd name="T15" fmla="*/ 21 h 98"/>
                <a:gd name="T16" fmla="*/ 98 w 221"/>
                <a:gd name="T17" fmla="*/ 26 h 98"/>
                <a:gd name="T18" fmla="*/ 84 w 221"/>
                <a:gd name="T19" fmla="*/ 28 h 98"/>
                <a:gd name="T20" fmla="*/ 63 w 221"/>
                <a:gd name="T21" fmla="*/ 33 h 98"/>
                <a:gd name="T22" fmla="*/ 44 w 221"/>
                <a:gd name="T23" fmla="*/ 34 h 98"/>
                <a:gd name="T24" fmla="*/ 30 w 221"/>
                <a:gd name="T25" fmla="*/ 39 h 98"/>
                <a:gd name="T26" fmla="*/ 13 w 221"/>
                <a:gd name="T27" fmla="*/ 40 h 98"/>
                <a:gd name="T28" fmla="*/ 5 w 221"/>
                <a:gd name="T29" fmla="*/ 43 h 98"/>
                <a:gd name="T30" fmla="*/ 0 w 221"/>
                <a:gd name="T31" fmla="*/ 44 h 98"/>
                <a:gd name="T32" fmla="*/ 2 w 221"/>
                <a:gd name="T33" fmla="*/ 59 h 98"/>
                <a:gd name="T34" fmla="*/ 2 w 221"/>
                <a:gd name="T35" fmla="*/ 65 h 98"/>
                <a:gd name="T36" fmla="*/ 0 w 221"/>
                <a:gd name="T37" fmla="*/ 74 h 98"/>
                <a:gd name="T38" fmla="*/ 0 w 221"/>
                <a:gd name="T39" fmla="*/ 85 h 98"/>
                <a:gd name="T40" fmla="*/ 2 w 221"/>
                <a:gd name="T41" fmla="*/ 92 h 98"/>
                <a:gd name="T42" fmla="*/ 0 w 221"/>
                <a:gd name="T43" fmla="*/ 97 h 98"/>
                <a:gd name="T44" fmla="*/ 39 w 221"/>
                <a:gd name="T45" fmla="*/ 89 h 98"/>
                <a:gd name="T46" fmla="*/ 43 w 221"/>
                <a:gd name="T47" fmla="*/ 89 h 98"/>
                <a:gd name="T48" fmla="*/ 55 w 221"/>
                <a:gd name="T49" fmla="*/ 83 h 98"/>
                <a:gd name="T50" fmla="*/ 73 w 221"/>
                <a:gd name="T51" fmla="*/ 80 h 98"/>
                <a:gd name="T52" fmla="*/ 90 w 221"/>
                <a:gd name="T53" fmla="*/ 80 h 98"/>
                <a:gd name="T54" fmla="*/ 97 w 221"/>
                <a:gd name="T55" fmla="*/ 76 h 98"/>
                <a:gd name="T56" fmla="*/ 113 w 221"/>
                <a:gd name="T57" fmla="*/ 74 h 98"/>
                <a:gd name="T58" fmla="*/ 124 w 221"/>
                <a:gd name="T59" fmla="*/ 67 h 98"/>
                <a:gd name="T60" fmla="*/ 134 w 221"/>
                <a:gd name="T61" fmla="*/ 69 h 98"/>
                <a:gd name="T62" fmla="*/ 140 w 221"/>
                <a:gd name="T63" fmla="*/ 64 h 98"/>
                <a:gd name="T64" fmla="*/ 146 w 221"/>
                <a:gd name="T65" fmla="*/ 64 h 98"/>
                <a:gd name="T66" fmla="*/ 184 w 221"/>
                <a:gd name="T67" fmla="*/ 54 h 98"/>
                <a:gd name="T68" fmla="*/ 189 w 221"/>
                <a:gd name="T69" fmla="*/ 51 h 98"/>
                <a:gd name="T70" fmla="*/ 199 w 221"/>
                <a:gd name="T71" fmla="*/ 51 h 98"/>
                <a:gd name="T72" fmla="*/ 206 w 221"/>
                <a:gd name="T73" fmla="*/ 49 h 98"/>
                <a:gd name="T74" fmla="*/ 213 w 221"/>
                <a:gd name="T75" fmla="*/ 49 h 98"/>
                <a:gd name="T76" fmla="*/ 216 w 221"/>
                <a:gd name="T77" fmla="*/ 45 h 98"/>
                <a:gd name="T78" fmla="*/ 220 w 221"/>
                <a:gd name="T79" fmla="*/ 44 h 98"/>
                <a:gd name="T80" fmla="*/ 220 w 221"/>
                <a:gd name="T81" fmla="*/ 28 h 98"/>
                <a:gd name="T82" fmla="*/ 219 w 221"/>
                <a:gd name="T83" fmla="*/ 19 h 98"/>
                <a:gd name="T84" fmla="*/ 220 w 221"/>
                <a:gd name="T85" fmla="*/ 13 h 98"/>
                <a:gd name="T86" fmla="*/ 219 w 221"/>
                <a:gd name="T87" fmla="*/ 2 h 98"/>
                <a:gd name="T88" fmla="*/ 217 w 221"/>
                <a:gd name="T89" fmla="*/ 0 h 98"/>
                <a:gd name="T90" fmla="*/ 210 w 221"/>
                <a:gd name="T91" fmla="*/ 4 h 98"/>
                <a:gd name="T92" fmla="*/ 210 w 221"/>
                <a:gd name="T93" fmla="*/ 4 h 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1"/>
                <a:gd name="T142" fmla="*/ 0 h 98"/>
                <a:gd name="T143" fmla="*/ 221 w 221"/>
                <a:gd name="T144" fmla="*/ 98 h 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1" h="98">
                  <a:moveTo>
                    <a:pt x="210" y="4"/>
                  </a:moveTo>
                  <a:lnTo>
                    <a:pt x="201" y="6"/>
                  </a:lnTo>
                  <a:lnTo>
                    <a:pt x="188" y="10"/>
                  </a:lnTo>
                  <a:lnTo>
                    <a:pt x="174" y="10"/>
                  </a:lnTo>
                  <a:lnTo>
                    <a:pt x="164" y="14"/>
                  </a:lnTo>
                  <a:lnTo>
                    <a:pt x="144" y="19"/>
                  </a:lnTo>
                  <a:lnTo>
                    <a:pt x="124" y="21"/>
                  </a:lnTo>
                  <a:lnTo>
                    <a:pt x="114" y="21"/>
                  </a:lnTo>
                  <a:lnTo>
                    <a:pt x="98" y="26"/>
                  </a:lnTo>
                  <a:lnTo>
                    <a:pt x="84" y="28"/>
                  </a:lnTo>
                  <a:lnTo>
                    <a:pt x="63" y="33"/>
                  </a:lnTo>
                  <a:lnTo>
                    <a:pt x="44" y="34"/>
                  </a:lnTo>
                  <a:lnTo>
                    <a:pt x="30" y="39"/>
                  </a:lnTo>
                  <a:lnTo>
                    <a:pt x="13" y="40"/>
                  </a:lnTo>
                  <a:lnTo>
                    <a:pt x="5" y="43"/>
                  </a:lnTo>
                  <a:lnTo>
                    <a:pt x="0" y="44"/>
                  </a:lnTo>
                  <a:lnTo>
                    <a:pt x="2" y="59"/>
                  </a:lnTo>
                  <a:lnTo>
                    <a:pt x="2" y="65"/>
                  </a:lnTo>
                  <a:lnTo>
                    <a:pt x="0" y="74"/>
                  </a:lnTo>
                  <a:lnTo>
                    <a:pt x="0" y="85"/>
                  </a:lnTo>
                  <a:lnTo>
                    <a:pt x="2" y="92"/>
                  </a:lnTo>
                  <a:lnTo>
                    <a:pt x="0" y="97"/>
                  </a:lnTo>
                  <a:lnTo>
                    <a:pt x="39" y="89"/>
                  </a:lnTo>
                  <a:lnTo>
                    <a:pt x="43" y="89"/>
                  </a:lnTo>
                  <a:lnTo>
                    <a:pt x="55" y="83"/>
                  </a:lnTo>
                  <a:lnTo>
                    <a:pt x="73" y="80"/>
                  </a:lnTo>
                  <a:lnTo>
                    <a:pt x="90" y="80"/>
                  </a:lnTo>
                  <a:lnTo>
                    <a:pt x="97" y="76"/>
                  </a:lnTo>
                  <a:lnTo>
                    <a:pt x="113" y="74"/>
                  </a:lnTo>
                  <a:lnTo>
                    <a:pt x="124" y="67"/>
                  </a:lnTo>
                  <a:lnTo>
                    <a:pt x="134" y="69"/>
                  </a:lnTo>
                  <a:lnTo>
                    <a:pt x="140" y="64"/>
                  </a:lnTo>
                  <a:lnTo>
                    <a:pt x="146" y="64"/>
                  </a:lnTo>
                  <a:lnTo>
                    <a:pt x="184" y="54"/>
                  </a:lnTo>
                  <a:lnTo>
                    <a:pt x="189" y="51"/>
                  </a:lnTo>
                  <a:lnTo>
                    <a:pt x="199" y="51"/>
                  </a:lnTo>
                  <a:lnTo>
                    <a:pt x="206" y="49"/>
                  </a:lnTo>
                  <a:lnTo>
                    <a:pt x="213" y="49"/>
                  </a:lnTo>
                  <a:lnTo>
                    <a:pt x="216" y="45"/>
                  </a:lnTo>
                  <a:lnTo>
                    <a:pt x="220" y="44"/>
                  </a:lnTo>
                  <a:lnTo>
                    <a:pt x="220" y="28"/>
                  </a:lnTo>
                  <a:lnTo>
                    <a:pt x="219" y="19"/>
                  </a:lnTo>
                  <a:lnTo>
                    <a:pt x="220" y="13"/>
                  </a:lnTo>
                  <a:lnTo>
                    <a:pt x="219" y="2"/>
                  </a:lnTo>
                  <a:lnTo>
                    <a:pt x="217" y="0"/>
                  </a:lnTo>
                  <a:lnTo>
                    <a:pt x="210" y="4"/>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98" name="Freeform 98">
              <a:extLst>
                <a:ext uri="{FF2B5EF4-FFF2-40B4-BE49-F238E27FC236}">
                  <a16:creationId xmlns:a16="http://schemas.microsoft.com/office/drawing/2014/main" id="{C7BCA0A7-1768-4247-BA65-F76EC4AF3AF4}"/>
                </a:ext>
              </a:extLst>
            </p:cNvPr>
            <p:cNvSpPr>
              <a:spLocks/>
            </p:cNvSpPr>
            <p:nvPr/>
          </p:nvSpPr>
          <p:spPr bwMode="auto">
            <a:xfrm>
              <a:off x="5477" y="3715"/>
              <a:ext cx="59" cy="161"/>
            </a:xfrm>
            <a:custGeom>
              <a:avLst/>
              <a:gdLst>
                <a:gd name="T0" fmla="*/ 58 w 59"/>
                <a:gd name="T1" fmla="*/ 12 h 161"/>
                <a:gd name="T2" fmla="*/ 45 w 59"/>
                <a:gd name="T3" fmla="*/ 9 h 161"/>
                <a:gd name="T4" fmla="*/ 30 w 59"/>
                <a:gd name="T5" fmla="*/ 6 h 161"/>
                <a:gd name="T6" fmla="*/ 24 w 59"/>
                <a:gd name="T7" fmla="*/ 4 h 161"/>
                <a:gd name="T8" fmla="*/ 14 w 59"/>
                <a:gd name="T9" fmla="*/ 6 h 161"/>
                <a:gd name="T10" fmla="*/ 6 w 59"/>
                <a:gd name="T11" fmla="*/ 0 h 161"/>
                <a:gd name="T12" fmla="*/ 4 w 59"/>
                <a:gd name="T13" fmla="*/ 20 h 161"/>
                <a:gd name="T14" fmla="*/ 6 w 59"/>
                <a:gd name="T15" fmla="*/ 28 h 161"/>
                <a:gd name="T16" fmla="*/ 2 w 59"/>
                <a:gd name="T17" fmla="*/ 42 h 161"/>
                <a:gd name="T18" fmla="*/ 5 w 59"/>
                <a:gd name="T19" fmla="*/ 54 h 161"/>
                <a:gd name="T20" fmla="*/ 4 w 59"/>
                <a:gd name="T21" fmla="*/ 70 h 161"/>
                <a:gd name="T22" fmla="*/ 4 w 59"/>
                <a:gd name="T23" fmla="*/ 82 h 161"/>
                <a:gd name="T24" fmla="*/ 1 w 59"/>
                <a:gd name="T25" fmla="*/ 94 h 161"/>
                <a:gd name="T26" fmla="*/ 4 w 59"/>
                <a:gd name="T27" fmla="*/ 105 h 161"/>
                <a:gd name="T28" fmla="*/ 1 w 59"/>
                <a:gd name="T29" fmla="*/ 116 h 161"/>
                <a:gd name="T30" fmla="*/ 4 w 59"/>
                <a:gd name="T31" fmla="*/ 125 h 161"/>
                <a:gd name="T32" fmla="*/ 0 w 59"/>
                <a:gd name="T33" fmla="*/ 133 h 161"/>
                <a:gd name="T34" fmla="*/ 17 w 59"/>
                <a:gd name="T35" fmla="*/ 140 h 161"/>
                <a:gd name="T36" fmla="*/ 20 w 59"/>
                <a:gd name="T37" fmla="*/ 140 h 161"/>
                <a:gd name="T38" fmla="*/ 28 w 59"/>
                <a:gd name="T39" fmla="*/ 147 h 161"/>
                <a:gd name="T40" fmla="*/ 41 w 59"/>
                <a:gd name="T41" fmla="*/ 151 h 161"/>
                <a:gd name="T42" fmla="*/ 46 w 59"/>
                <a:gd name="T43" fmla="*/ 156 h 161"/>
                <a:gd name="T44" fmla="*/ 52 w 59"/>
                <a:gd name="T45" fmla="*/ 156 h 161"/>
                <a:gd name="T46" fmla="*/ 55 w 59"/>
                <a:gd name="T47" fmla="*/ 160 h 161"/>
                <a:gd name="T48" fmla="*/ 58 w 59"/>
                <a:gd name="T49" fmla="*/ 12 h 161"/>
                <a:gd name="T50" fmla="*/ 58 w 59"/>
                <a:gd name="T51" fmla="*/ 12 h 1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161"/>
                <a:gd name="T80" fmla="*/ 59 w 59"/>
                <a:gd name="T81" fmla="*/ 161 h 1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161">
                  <a:moveTo>
                    <a:pt x="58" y="12"/>
                  </a:moveTo>
                  <a:lnTo>
                    <a:pt x="45" y="9"/>
                  </a:lnTo>
                  <a:lnTo>
                    <a:pt x="30" y="6"/>
                  </a:lnTo>
                  <a:lnTo>
                    <a:pt x="24" y="4"/>
                  </a:lnTo>
                  <a:lnTo>
                    <a:pt x="14" y="6"/>
                  </a:lnTo>
                  <a:lnTo>
                    <a:pt x="6" y="0"/>
                  </a:lnTo>
                  <a:lnTo>
                    <a:pt x="4" y="20"/>
                  </a:lnTo>
                  <a:lnTo>
                    <a:pt x="6" y="28"/>
                  </a:lnTo>
                  <a:lnTo>
                    <a:pt x="2" y="42"/>
                  </a:lnTo>
                  <a:lnTo>
                    <a:pt x="5" y="54"/>
                  </a:lnTo>
                  <a:lnTo>
                    <a:pt x="4" y="70"/>
                  </a:lnTo>
                  <a:lnTo>
                    <a:pt x="4" y="82"/>
                  </a:lnTo>
                  <a:lnTo>
                    <a:pt x="1" y="94"/>
                  </a:lnTo>
                  <a:lnTo>
                    <a:pt x="4" y="105"/>
                  </a:lnTo>
                  <a:lnTo>
                    <a:pt x="1" y="116"/>
                  </a:lnTo>
                  <a:lnTo>
                    <a:pt x="4" y="125"/>
                  </a:lnTo>
                  <a:lnTo>
                    <a:pt x="0" y="133"/>
                  </a:lnTo>
                  <a:lnTo>
                    <a:pt x="17" y="140"/>
                  </a:lnTo>
                  <a:lnTo>
                    <a:pt x="20" y="140"/>
                  </a:lnTo>
                  <a:lnTo>
                    <a:pt x="28" y="147"/>
                  </a:lnTo>
                  <a:lnTo>
                    <a:pt x="41" y="151"/>
                  </a:lnTo>
                  <a:lnTo>
                    <a:pt x="46" y="156"/>
                  </a:lnTo>
                  <a:lnTo>
                    <a:pt x="52" y="156"/>
                  </a:lnTo>
                  <a:lnTo>
                    <a:pt x="55" y="160"/>
                  </a:lnTo>
                  <a:lnTo>
                    <a:pt x="58" y="12"/>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99" name="Freeform 99">
              <a:extLst>
                <a:ext uri="{FF2B5EF4-FFF2-40B4-BE49-F238E27FC236}">
                  <a16:creationId xmlns:a16="http://schemas.microsoft.com/office/drawing/2014/main" id="{EAA93F7F-508C-463E-BC7A-ADA0CCDA144A}"/>
                </a:ext>
              </a:extLst>
            </p:cNvPr>
            <p:cNvSpPr>
              <a:spLocks/>
            </p:cNvSpPr>
            <p:nvPr/>
          </p:nvSpPr>
          <p:spPr bwMode="auto">
            <a:xfrm>
              <a:off x="5533" y="3707"/>
              <a:ext cx="200" cy="50"/>
            </a:xfrm>
            <a:custGeom>
              <a:avLst/>
              <a:gdLst>
                <a:gd name="T0" fmla="*/ 199 w 200"/>
                <a:gd name="T1" fmla="*/ 6 h 50"/>
                <a:gd name="T2" fmla="*/ 158 w 200"/>
                <a:gd name="T3" fmla="*/ 0 h 50"/>
                <a:gd name="T4" fmla="*/ 153 w 200"/>
                <a:gd name="T5" fmla="*/ 0 h 50"/>
                <a:gd name="T6" fmla="*/ 140 w 200"/>
                <a:gd name="T7" fmla="*/ 0 h 50"/>
                <a:gd name="T8" fmla="*/ 127 w 200"/>
                <a:gd name="T9" fmla="*/ 0 h 50"/>
                <a:gd name="T10" fmla="*/ 106 w 200"/>
                <a:gd name="T11" fmla="*/ 2 h 50"/>
                <a:gd name="T12" fmla="*/ 87 w 200"/>
                <a:gd name="T13" fmla="*/ 2 h 50"/>
                <a:gd name="T14" fmla="*/ 79 w 200"/>
                <a:gd name="T15" fmla="*/ 2 h 50"/>
                <a:gd name="T16" fmla="*/ 59 w 200"/>
                <a:gd name="T17" fmla="*/ 3 h 50"/>
                <a:gd name="T18" fmla="*/ 48 w 200"/>
                <a:gd name="T19" fmla="*/ 3 h 50"/>
                <a:gd name="T20" fmla="*/ 25 w 200"/>
                <a:gd name="T21" fmla="*/ 5 h 50"/>
                <a:gd name="T22" fmla="*/ 12 w 200"/>
                <a:gd name="T23" fmla="*/ 6 h 50"/>
                <a:gd name="T24" fmla="*/ 0 w 200"/>
                <a:gd name="T25" fmla="*/ 7 h 50"/>
                <a:gd name="T26" fmla="*/ 12 w 200"/>
                <a:gd name="T27" fmla="*/ 49 h 50"/>
                <a:gd name="T28" fmla="*/ 191 w 200"/>
                <a:gd name="T29" fmla="*/ 22 h 50"/>
                <a:gd name="T30" fmla="*/ 199 w 200"/>
                <a:gd name="T31" fmla="*/ 6 h 50"/>
                <a:gd name="T32" fmla="*/ 199 w 200"/>
                <a:gd name="T33" fmla="*/ 6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50"/>
                <a:gd name="T53" fmla="*/ 200 w 200"/>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50">
                  <a:moveTo>
                    <a:pt x="199" y="6"/>
                  </a:moveTo>
                  <a:lnTo>
                    <a:pt x="158" y="0"/>
                  </a:lnTo>
                  <a:lnTo>
                    <a:pt x="153" y="0"/>
                  </a:lnTo>
                  <a:lnTo>
                    <a:pt x="140" y="0"/>
                  </a:lnTo>
                  <a:lnTo>
                    <a:pt x="127" y="0"/>
                  </a:lnTo>
                  <a:lnTo>
                    <a:pt x="106" y="2"/>
                  </a:lnTo>
                  <a:lnTo>
                    <a:pt x="87" y="2"/>
                  </a:lnTo>
                  <a:lnTo>
                    <a:pt x="79" y="2"/>
                  </a:lnTo>
                  <a:lnTo>
                    <a:pt x="59" y="3"/>
                  </a:lnTo>
                  <a:lnTo>
                    <a:pt x="48" y="3"/>
                  </a:lnTo>
                  <a:lnTo>
                    <a:pt x="25" y="5"/>
                  </a:lnTo>
                  <a:lnTo>
                    <a:pt x="12" y="6"/>
                  </a:lnTo>
                  <a:lnTo>
                    <a:pt x="0" y="7"/>
                  </a:lnTo>
                  <a:lnTo>
                    <a:pt x="12" y="49"/>
                  </a:lnTo>
                  <a:lnTo>
                    <a:pt x="191" y="22"/>
                  </a:lnTo>
                  <a:lnTo>
                    <a:pt x="199" y="6"/>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00" name="Freeform 100">
              <a:extLst>
                <a:ext uri="{FF2B5EF4-FFF2-40B4-BE49-F238E27FC236}">
                  <a16:creationId xmlns:a16="http://schemas.microsoft.com/office/drawing/2014/main" id="{614C05AA-A1DA-4161-85A7-6C125E934524}"/>
                </a:ext>
              </a:extLst>
            </p:cNvPr>
            <p:cNvSpPr>
              <a:spLocks/>
            </p:cNvSpPr>
            <p:nvPr/>
          </p:nvSpPr>
          <p:spPr bwMode="auto">
            <a:xfrm>
              <a:off x="5530" y="3715"/>
              <a:ext cx="42" cy="183"/>
            </a:xfrm>
            <a:custGeom>
              <a:avLst/>
              <a:gdLst>
                <a:gd name="T0" fmla="*/ 25 w 42"/>
                <a:gd name="T1" fmla="*/ 8 h 183"/>
                <a:gd name="T2" fmla="*/ 8 w 42"/>
                <a:gd name="T3" fmla="*/ 2 h 183"/>
                <a:gd name="T4" fmla="*/ 3 w 42"/>
                <a:gd name="T5" fmla="*/ 0 h 183"/>
                <a:gd name="T6" fmla="*/ 2 w 42"/>
                <a:gd name="T7" fmla="*/ 22 h 183"/>
                <a:gd name="T8" fmla="*/ 3 w 42"/>
                <a:gd name="T9" fmla="*/ 30 h 183"/>
                <a:gd name="T10" fmla="*/ 1 w 42"/>
                <a:gd name="T11" fmla="*/ 49 h 183"/>
                <a:gd name="T12" fmla="*/ 2 w 42"/>
                <a:gd name="T13" fmla="*/ 56 h 183"/>
                <a:gd name="T14" fmla="*/ 1 w 42"/>
                <a:gd name="T15" fmla="*/ 72 h 183"/>
                <a:gd name="T16" fmla="*/ 1 w 42"/>
                <a:gd name="T17" fmla="*/ 78 h 183"/>
                <a:gd name="T18" fmla="*/ 1 w 42"/>
                <a:gd name="T19" fmla="*/ 100 h 183"/>
                <a:gd name="T20" fmla="*/ 2 w 42"/>
                <a:gd name="T21" fmla="*/ 110 h 183"/>
                <a:gd name="T22" fmla="*/ 0 w 42"/>
                <a:gd name="T23" fmla="*/ 128 h 183"/>
                <a:gd name="T24" fmla="*/ 1 w 42"/>
                <a:gd name="T25" fmla="*/ 143 h 183"/>
                <a:gd name="T26" fmla="*/ 0 w 42"/>
                <a:gd name="T27" fmla="*/ 158 h 183"/>
                <a:gd name="T28" fmla="*/ 0 w 42"/>
                <a:gd name="T29" fmla="*/ 166 h 183"/>
                <a:gd name="T30" fmla="*/ 0 w 42"/>
                <a:gd name="T31" fmla="*/ 168 h 183"/>
                <a:gd name="T32" fmla="*/ 16 w 42"/>
                <a:gd name="T33" fmla="*/ 178 h 183"/>
                <a:gd name="T34" fmla="*/ 22 w 42"/>
                <a:gd name="T35" fmla="*/ 179 h 183"/>
                <a:gd name="T36" fmla="*/ 26 w 42"/>
                <a:gd name="T37" fmla="*/ 182 h 183"/>
                <a:gd name="T38" fmla="*/ 41 w 42"/>
                <a:gd name="T39" fmla="*/ 103 h 183"/>
                <a:gd name="T40" fmla="*/ 31 w 42"/>
                <a:gd name="T41" fmla="*/ 20 h 183"/>
                <a:gd name="T42" fmla="*/ 25 w 42"/>
                <a:gd name="T43" fmla="*/ 8 h 183"/>
                <a:gd name="T44" fmla="*/ 25 w 42"/>
                <a:gd name="T45" fmla="*/ 8 h 1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
                <a:gd name="T70" fmla="*/ 0 h 183"/>
                <a:gd name="T71" fmla="*/ 42 w 42"/>
                <a:gd name="T72" fmla="*/ 183 h 1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 h="183">
                  <a:moveTo>
                    <a:pt x="25" y="8"/>
                  </a:moveTo>
                  <a:lnTo>
                    <a:pt x="8" y="2"/>
                  </a:lnTo>
                  <a:lnTo>
                    <a:pt x="3" y="0"/>
                  </a:lnTo>
                  <a:lnTo>
                    <a:pt x="2" y="22"/>
                  </a:lnTo>
                  <a:lnTo>
                    <a:pt x="3" y="30"/>
                  </a:lnTo>
                  <a:lnTo>
                    <a:pt x="1" y="49"/>
                  </a:lnTo>
                  <a:lnTo>
                    <a:pt x="2" y="56"/>
                  </a:lnTo>
                  <a:lnTo>
                    <a:pt x="1" y="72"/>
                  </a:lnTo>
                  <a:lnTo>
                    <a:pt x="1" y="78"/>
                  </a:lnTo>
                  <a:lnTo>
                    <a:pt x="1" y="100"/>
                  </a:lnTo>
                  <a:lnTo>
                    <a:pt x="2" y="110"/>
                  </a:lnTo>
                  <a:lnTo>
                    <a:pt x="0" y="128"/>
                  </a:lnTo>
                  <a:lnTo>
                    <a:pt x="1" y="143"/>
                  </a:lnTo>
                  <a:lnTo>
                    <a:pt x="0" y="158"/>
                  </a:lnTo>
                  <a:lnTo>
                    <a:pt x="0" y="166"/>
                  </a:lnTo>
                  <a:lnTo>
                    <a:pt x="0" y="168"/>
                  </a:lnTo>
                  <a:lnTo>
                    <a:pt x="16" y="178"/>
                  </a:lnTo>
                  <a:lnTo>
                    <a:pt x="22" y="179"/>
                  </a:lnTo>
                  <a:lnTo>
                    <a:pt x="26" y="182"/>
                  </a:lnTo>
                  <a:lnTo>
                    <a:pt x="41" y="103"/>
                  </a:lnTo>
                  <a:lnTo>
                    <a:pt x="31" y="20"/>
                  </a:lnTo>
                  <a:lnTo>
                    <a:pt x="25" y="8"/>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101" name="Freeform 101">
              <a:extLst>
                <a:ext uri="{FF2B5EF4-FFF2-40B4-BE49-F238E27FC236}">
                  <a16:creationId xmlns:a16="http://schemas.microsoft.com/office/drawing/2014/main" id="{2801CE50-BCD4-4C07-A0A2-CDFE98066429}"/>
                </a:ext>
              </a:extLst>
            </p:cNvPr>
            <p:cNvSpPr>
              <a:spLocks/>
            </p:cNvSpPr>
            <p:nvPr/>
          </p:nvSpPr>
          <p:spPr bwMode="auto">
            <a:xfrm>
              <a:off x="5554" y="3713"/>
              <a:ext cx="180" cy="185"/>
            </a:xfrm>
            <a:custGeom>
              <a:avLst/>
              <a:gdLst>
                <a:gd name="T0" fmla="*/ 177 w 180"/>
                <a:gd name="T1" fmla="*/ 0 h 185"/>
                <a:gd name="T2" fmla="*/ 166 w 180"/>
                <a:gd name="T3" fmla="*/ 2 h 185"/>
                <a:gd name="T4" fmla="*/ 153 w 180"/>
                <a:gd name="T5" fmla="*/ 0 h 185"/>
                <a:gd name="T6" fmla="*/ 148 w 180"/>
                <a:gd name="T7" fmla="*/ 2 h 185"/>
                <a:gd name="T8" fmla="*/ 140 w 180"/>
                <a:gd name="T9" fmla="*/ 2 h 185"/>
                <a:gd name="T10" fmla="*/ 132 w 180"/>
                <a:gd name="T11" fmla="*/ 2 h 185"/>
                <a:gd name="T12" fmla="*/ 130 w 180"/>
                <a:gd name="T13" fmla="*/ 3 h 185"/>
                <a:gd name="T14" fmla="*/ 112 w 180"/>
                <a:gd name="T15" fmla="*/ 2 h 185"/>
                <a:gd name="T16" fmla="*/ 92 w 180"/>
                <a:gd name="T17" fmla="*/ 4 h 185"/>
                <a:gd name="T18" fmla="*/ 78 w 180"/>
                <a:gd name="T19" fmla="*/ 4 h 185"/>
                <a:gd name="T20" fmla="*/ 67 w 180"/>
                <a:gd name="T21" fmla="*/ 6 h 185"/>
                <a:gd name="T22" fmla="*/ 47 w 180"/>
                <a:gd name="T23" fmla="*/ 6 h 185"/>
                <a:gd name="T24" fmla="*/ 36 w 180"/>
                <a:gd name="T25" fmla="*/ 10 h 185"/>
                <a:gd name="T26" fmla="*/ 19 w 180"/>
                <a:gd name="T27" fmla="*/ 8 h 185"/>
                <a:gd name="T28" fmla="*/ 8 w 180"/>
                <a:gd name="T29" fmla="*/ 10 h 185"/>
                <a:gd name="T30" fmla="*/ 0 w 180"/>
                <a:gd name="T31" fmla="*/ 11 h 185"/>
                <a:gd name="T32" fmla="*/ 2 w 180"/>
                <a:gd name="T33" fmla="*/ 29 h 185"/>
                <a:gd name="T34" fmla="*/ 0 w 180"/>
                <a:gd name="T35" fmla="*/ 35 h 185"/>
                <a:gd name="T36" fmla="*/ 3 w 180"/>
                <a:gd name="T37" fmla="*/ 45 h 185"/>
                <a:gd name="T38" fmla="*/ 3 w 180"/>
                <a:gd name="T39" fmla="*/ 50 h 185"/>
                <a:gd name="T40" fmla="*/ 0 w 180"/>
                <a:gd name="T41" fmla="*/ 66 h 185"/>
                <a:gd name="T42" fmla="*/ 3 w 180"/>
                <a:gd name="T43" fmla="*/ 79 h 185"/>
                <a:gd name="T44" fmla="*/ 3 w 180"/>
                <a:gd name="T45" fmla="*/ 92 h 185"/>
                <a:gd name="T46" fmla="*/ 2 w 180"/>
                <a:gd name="T47" fmla="*/ 105 h 185"/>
                <a:gd name="T48" fmla="*/ 2 w 180"/>
                <a:gd name="T49" fmla="*/ 120 h 185"/>
                <a:gd name="T50" fmla="*/ 4 w 180"/>
                <a:gd name="T51" fmla="*/ 145 h 185"/>
                <a:gd name="T52" fmla="*/ 2 w 180"/>
                <a:gd name="T53" fmla="*/ 161 h 185"/>
                <a:gd name="T54" fmla="*/ 2 w 180"/>
                <a:gd name="T55" fmla="*/ 175 h 185"/>
                <a:gd name="T56" fmla="*/ 2 w 180"/>
                <a:gd name="T57" fmla="*/ 184 h 185"/>
                <a:gd name="T58" fmla="*/ 17 w 180"/>
                <a:gd name="T59" fmla="*/ 183 h 185"/>
                <a:gd name="T60" fmla="*/ 26 w 180"/>
                <a:gd name="T61" fmla="*/ 183 h 185"/>
                <a:gd name="T62" fmla="*/ 45 w 180"/>
                <a:gd name="T63" fmla="*/ 178 h 185"/>
                <a:gd name="T64" fmla="*/ 51 w 180"/>
                <a:gd name="T65" fmla="*/ 178 h 185"/>
                <a:gd name="T66" fmla="*/ 62 w 180"/>
                <a:gd name="T67" fmla="*/ 174 h 185"/>
                <a:gd name="T68" fmla="*/ 68 w 180"/>
                <a:gd name="T69" fmla="*/ 174 h 185"/>
                <a:gd name="T70" fmla="*/ 78 w 180"/>
                <a:gd name="T71" fmla="*/ 174 h 185"/>
                <a:gd name="T72" fmla="*/ 92 w 180"/>
                <a:gd name="T73" fmla="*/ 169 h 185"/>
                <a:gd name="T74" fmla="*/ 104 w 180"/>
                <a:gd name="T75" fmla="*/ 169 h 185"/>
                <a:gd name="T76" fmla="*/ 109 w 180"/>
                <a:gd name="T77" fmla="*/ 168 h 185"/>
                <a:gd name="T78" fmla="*/ 120 w 180"/>
                <a:gd name="T79" fmla="*/ 165 h 185"/>
                <a:gd name="T80" fmla="*/ 132 w 180"/>
                <a:gd name="T81" fmla="*/ 162 h 185"/>
                <a:gd name="T82" fmla="*/ 140 w 180"/>
                <a:gd name="T83" fmla="*/ 162 h 185"/>
                <a:gd name="T84" fmla="*/ 156 w 180"/>
                <a:gd name="T85" fmla="*/ 160 h 185"/>
                <a:gd name="T86" fmla="*/ 166 w 180"/>
                <a:gd name="T87" fmla="*/ 156 h 185"/>
                <a:gd name="T88" fmla="*/ 177 w 180"/>
                <a:gd name="T89" fmla="*/ 156 h 185"/>
                <a:gd name="T90" fmla="*/ 175 w 180"/>
                <a:gd name="T91" fmla="*/ 142 h 185"/>
                <a:gd name="T92" fmla="*/ 176 w 180"/>
                <a:gd name="T93" fmla="*/ 127 h 185"/>
                <a:gd name="T94" fmla="*/ 176 w 180"/>
                <a:gd name="T95" fmla="*/ 114 h 185"/>
                <a:gd name="T96" fmla="*/ 175 w 180"/>
                <a:gd name="T97" fmla="*/ 98 h 185"/>
                <a:gd name="T98" fmla="*/ 175 w 180"/>
                <a:gd name="T99" fmla="*/ 93 h 185"/>
                <a:gd name="T100" fmla="*/ 175 w 180"/>
                <a:gd name="T101" fmla="*/ 84 h 185"/>
                <a:gd name="T102" fmla="*/ 175 w 180"/>
                <a:gd name="T103" fmla="*/ 74 h 185"/>
                <a:gd name="T104" fmla="*/ 176 w 180"/>
                <a:gd name="T105" fmla="*/ 63 h 185"/>
                <a:gd name="T106" fmla="*/ 177 w 180"/>
                <a:gd name="T107" fmla="*/ 49 h 185"/>
                <a:gd name="T108" fmla="*/ 176 w 180"/>
                <a:gd name="T109" fmla="*/ 33 h 185"/>
                <a:gd name="T110" fmla="*/ 176 w 180"/>
                <a:gd name="T111" fmla="*/ 25 h 185"/>
                <a:gd name="T112" fmla="*/ 179 w 180"/>
                <a:gd name="T113" fmla="*/ 12 h 185"/>
                <a:gd name="T114" fmla="*/ 179 w 180"/>
                <a:gd name="T115" fmla="*/ 2 h 185"/>
                <a:gd name="T116" fmla="*/ 177 w 180"/>
                <a:gd name="T117" fmla="*/ 0 h 185"/>
                <a:gd name="T118" fmla="*/ 177 w 180"/>
                <a:gd name="T119" fmla="*/ 0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0"/>
                <a:gd name="T181" fmla="*/ 0 h 185"/>
                <a:gd name="T182" fmla="*/ 180 w 180"/>
                <a:gd name="T183" fmla="*/ 185 h 1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0" h="185">
                  <a:moveTo>
                    <a:pt x="177" y="0"/>
                  </a:moveTo>
                  <a:lnTo>
                    <a:pt x="166" y="2"/>
                  </a:lnTo>
                  <a:lnTo>
                    <a:pt x="153" y="0"/>
                  </a:lnTo>
                  <a:lnTo>
                    <a:pt x="148" y="2"/>
                  </a:lnTo>
                  <a:lnTo>
                    <a:pt x="140" y="2"/>
                  </a:lnTo>
                  <a:lnTo>
                    <a:pt x="132" y="2"/>
                  </a:lnTo>
                  <a:lnTo>
                    <a:pt x="130" y="3"/>
                  </a:lnTo>
                  <a:lnTo>
                    <a:pt x="112" y="2"/>
                  </a:lnTo>
                  <a:lnTo>
                    <a:pt x="92" y="4"/>
                  </a:lnTo>
                  <a:lnTo>
                    <a:pt x="78" y="4"/>
                  </a:lnTo>
                  <a:lnTo>
                    <a:pt x="67" y="6"/>
                  </a:lnTo>
                  <a:lnTo>
                    <a:pt x="47" y="6"/>
                  </a:lnTo>
                  <a:lnTo>
                    <a:pt x="36" y="10"/>
                  </a:lnTo>
                  <a:lnTo>
                    <a:pt x="19" y="8"/>
                  </a:lnTo>
                  <a:lnTo>
                    <a:pt x="8" y="10"/>
                  </a:lnTo>
                  <a:lnTo>
                    <a:pt x="0" y="11"/>
                  </a:lnTo>
                  <a:lnTo>
                    <a:pt x="2" y="29"/>
                  </a:lnTo>
                  <a:lnTo>
                    <a:pt x="0" y="35"/>
                  </a:lnTo>
                  <a:lnTo>
                    <a:pt x="3" y="45"/>
                  </a:lnTo>
                  <a:lnTo>
                    <a:pt x="3" y="50"/>
                  </a:lnTo>
                  <a:lnTo>
                    <a:pt x="0" y="66"/>
                  </a:lnTo>
                  <a:lnTo>
                    <a:pt x="3" y="79"/>
                  </a:lnTo>
                  <a:lnTo>
                    <a:pt x="3" y="92"/>
                  </a:lnTo>
                  <a:lnTo>
                    <a:pt x="2" y="105"/>
                  </a:lnTo>
                  <a:lnTo>
                    <a:pt x="2" y="120"/>
                  </a:lnTo>
                  <a:lnTo>
                    <a:pt x="4" y="145"/>
                  </a:lnTo>
                  <a:lnTo>
                    <a:pt x="2" y="161"/>
                  </a:lnTo>
                  <a:lnTo>
                    <a:pt x="2" y="175"/>
                  </a:lnTo>
                  <a:lnTo>
                    <a:pt x="2" y="184"/>
                  </a:lnTo>
                  <a:lnTo>
                    <a:pt x="17" y="183"/>
                  </a:lnTo>
                  <a:lnTo>
                    <a:pt x="26" y="183"/>
                  </a:lnTo>
                  <a:lnTo>
                    <a:pt x="45" y="178"/>
                  </a:lnTo>
                  <a:lnTo>
                    <a:pt x="51" y="178"/>
                  </a:lnTo>
                  <a:lnTo>
                    <a:pt x="62" y="174"/>
                  </a:lnTo>
                  <a:lnTo>
                    <a:pt x="68" y="174"/>
                  </a:lnTo>
                  <a:lnTo>
                    <a:pt x="78" y="174"/>
                  </a:lnTo>
                  <a:lnTo>
                    <a:pt x="92" y="169"/>
                  </a:lnTo>
                  <a:lnTo>
                    <a:pt x="104" y="169"/>
                  </a:lnTo>
                  <a:lnTo>
                    <a:pt x="109" y="168"/>
                  </a:lnTo>
                  <a:lnTo>
                    <a:pt x="120" y="165"/>
                  </a:lnTo>
                  <a:lnTo>
                    <a:pt x="132" y="162"/>
                  </a:lnTo>
                  <a:lnTo>
                    <a:pt x="140" y="162"/>
                  </a:lnTo>
                  <a:lnTo>
                    <a:pt x="156" y="160"/>
                  </a:lnTo>
                  <a:lnTo>
                    <a:pt x="166" y="156"/>
                  </a:lnTo>
                  <a:lnTo>
                    <a:pt x="177" y="156"/>
                  </a:lnTo>
                  <a:lnTo>
                    <a:pt x="175" y="142"/>
                  </a:lnTo>
                  <a:lnTo>
                    <a:pt x="176" y="127"/>
                  </a:lnTo>
                  <a:lnTo>
                    <a:pt x="176" y="114"/>
                  </a:lnTo>
                  <a:lnTo>
                    <a:pt x="175" y="98"/>
                  </a:lnTo>
                  <a:lnTo>
                    <a:pt x="175" y="93"/>
                  </a:lnTo>
                  <a:lnTo>
                    <a:pt x="175" y="84"/>
                  </a:lnTo>
                  <a:lnTo>
                    <a:pt x="175" y="74"/>
                  </a:lnTo>
                  <a:lnTo>
                    <a:pt x="176" y="63"/>
                  </a:lnTo>
                  <a:lnTo>
                    <a:pt x="177" y="49"/>
                  </a:lnTo>
                  <a:lnTo>
                    <a:pt x="176" y="33"/>
                  </a:lnTo>
                  <a:lnTo>
                    <a:pt x="176" y="25"/>
                  </a:lnTo>
                  <a:lnTo>
                    <a:pt x="179" y="12"/>
                  </a:lnTo>
                  <a:lnTo>
                    <a:pt x="179" y="2"/>
                  </a:lnTo>
                  <a:lnTo>
                    <a:pt x="177"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02" name="Freeform 102">
              <a:extLst>
                <a:ext uri="{FF2B5EF4-FFF2-40B4-BE49-F238E27FC236}">
                  <a16:creationId xmlns:a16="http://schemas.microsoft.com/office/drawing/2014/main" id="{13CEAE23-830B-4339-AA22-1D8D20ECB252}"/>
                </a:ext>
              </a:extLst>
            </p:cNvPr>
            <p:cNvSpPr>
              <a:spLocks/>
            </p:cNvSpPr>
            <p:nvPr/>
          </p:nvSpPr>
          <p:spPr bwMode="auto">
            <a:xfrm>
              <a:off x="5577" y="3732"/>
              <a:ext cx="138" cy="134"/>
            </a:xfrm>
            <a:custGeom>
              <a:avLst/>
              <a:gdLst>
                <a:gd name="T0" fmla="*/ 135 w 138"/>
                <a:gd name="T1" fmla="*/ 0 h 134"/>
                <a:gd name="T2" fmla="*/ 114 w 138"/>
                <a:gd name="T3" fmla="*/ 1 h 134"/>
                <a:gd name="T4" fmla="*/ 109 w 138"/>
                <a:gd name="T5" fmla="*/ 3 h 134"/>
                <a:gd name="T6" fmla="*/ 89 w 138"/>
                <a:gd name="T7" fmla="*/ 3 h 134"/>
                <a:gd name="T8" fmla="*/ 75 w 138"/>
                <a:gd name="T9" fmla="*/ 3 h 134"/>
                <a:gd name="T10" fmla="*/ 56 w 138"/>
                <a:gd name="T11" fmla="*/ 6 h 134"/>
                <a:gd name="T12" fmla="*/ 35 w 138"/>
                <a:gd name="T13" fmla="*/ 6 h 134"/>
                <a:gd name="T14" fmla="*/ 16 w 138"/>
                <a:gd name="T15" fmla="*/ 10 h 134"/>
                <a:gd name="T16" fmla="*/ 6 w 138"/>
                <a:gd name="T17" fmla="*/ 9 h 134"/>
                <a:gd name="T18" fmla="*/ 0 w 138"/>
                <a:gd name="T19" fmla="*/ 10 h 134"/>
                <a:gd name="T20" fmla="*/ 0 w 138"/>
                <a:gd name="T21" fmla="*/ 25 h 134"/>
                <a:gd name="T22" fmla="*/ 0 w 138"/>
                <a:gd name="T23" fmla="*/ 43 h 134"/>
                <a:gd name="T24" fmla="*/ 2 w 138"/>
                <a:gd name="T25" fmla="*/ 50 h 134"/>
                <a:gd name="T26" fmla="*/ 2 w 138"/>
                <a:gd name="T27" fmla="*/ 61 h 134"/>
                <a:gd name="T28" fmla="*/ 0 w 138"/>
                <a:gd name="T29" fmla="*/ 67 h 134"/>
                <a:gd name="T30" fmla="*/ 3 w 138"/>
                <a:gd name="T31" fmla="*/ 91 h 134"/>
                <a:gd name="T32" fmla="*/ 3 w 138"/>
                <a:gd name="T33" fmla="*/ 113 h 134"/>
                <a:gd name="T34" fmla="*/ 2 w 138"/>
                <a:gd name="T35" fmla="*/ 126 h 134"/>
                <a:gd name="T36" fmla="*/ 2 w 138"/>
                <a:gd name="T37" fmla="*/ 133 h 134"/>
                <a:gd name="T38" fmla="*/ 16 w 138"/>
                <a:gd name="T39" fmla="*/ 129 h 134"/>
                <a:gd name="T40" fmla="*/ 28 w 138"/>
                <a:gd name="T41" fmla="*/ 129 h 134"/>
                <a:gd name="T42" fmla="*/ 50 w 138"/>
                <a:gd name="T43" fmla="*/ 126 h 134"/>
                <a:gd name="T44" fmla="*/ 56 w 138"/>
                <a:gd name="T45" fmla="*/ 126 h 134"/>
                <a:gd name="T46" fmla="*/ 71 w 138"/>
                <a:gd name="T47" fmla="*/ 123 h 134"/>
                <a:gd name="T48" fmla="*/ 81 w 138"/>
                <a:gd name="T49" fmla="*/ 123 h 134"/>
                <a:gd name="T50" fmla="*/ 89 w 138"/>
                <a:gd name="T51" fmla="*/ 120 h 134"/>
                <a:gd name="T52" fmla="*/ 105 w 138"/>
                <a:gd name="T53" fmla="*/ 120 h 134"/>
                <a:gd name="T54" fmla="*/ 109 w 138"/>
                <a:gd name="T55" fmla="*/ 120 h 134"/>
                <a:gd name="T56" fmla="*/ 126 w 138"/>
                <a:gd name="T57" fmla="*/ 116 h 134"/>
                <a:gd name="T58" fmla="*/ 133 w 138"/>
                <a:gd name="T59" fmla="*/ 116 h 134"/>
                <a:gd name="T60" fmla="*/ 134 w 138"/>
                <a:gd name="T61" fmla="*/ 103 h 134"/>
                <a:gd name="T62" fmla="*/ 133 w 138"/>
                <a:gd name="T63" fmla="*/ 88 h 134"/>
                <a:gd name="T64" fmla="*/ 134 w 138"/>
                <a:gd name="T65" fmla="*/ 74 h 134"/>
                <a:gd name="T66" fmla="*/ 134 w 138"/>
                <a:gd name="T67" fmla="*/ 50 h 134"/>
                <a:gd name="T68" fmla="*/ 135 w 138"/>
                <a:gd name="T69" fmla="*/ 39 h 134"/>
                <a:gd name="T70" fmla="*/ 133 w 138"/>
                <a:gd name="T71" fmla="*/ 17 h 134"/>
                <a:gd name="T72" fmla="*/ 137 w 138"/>
                <a:gd name="T73" fmla="*/ 0 h 134"/>
                <a:gd name="T74" fmla="*/ 135 w 138"/>
                <a:gd name="T75" fmla="*/ 0 h 134"/>
                <a:gd name="T76" fmla="*/ 135 w 138"/>
                <a:gd name="T77" fmla="*/ 0 h 1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8"/>
                <a:gd name="T118" fmla="*/ 0 h 134"/>
                <a:gd name="T119" fmla="*/ 138 w 138"/>
                <a:gd name="T120" fmla="*/ 134 h 1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8" h="134">
                  <a:moveTo>
                    <a:pt x="135" y="0"/>
                  </a:moveTo>
                  <a:lnTo>
                    <a:pt x="114" y="1"/>
                  </a:lnTo>
                  <a:lnTo>
                    <a:pt x="109" y="3"/>
                  </a:lnTo>
                  <a:lnTo>
                    <a:pt x="89" y="3"/>
                  </a:lnTo>
                  <a:lnTo>
                    <a:pt x="75" y="3"/>
                  </a:lnTo>
                  <a:lnTo>
                    <a:pt x="56" y="6"/>
                  </a:lnTo>
                  <a:lnTo>
                    <a:pt x="35" y="6"/>
                  </a:lnTo>
                  <a:lnTo>
                    <a:pt x="16" y="10"/>
                  </a:lnTo>
                  <a:lnTo>
                    <a:pt x="6" y="9"/>
                  </a:lnTo>
                  <a:lnTo>
                    <a:pt x="0" y="10"/>
                  </a:lnTo>
                  <a:lnTo>
                    <a:pt x="0" y="25"/>
                  </a:lnTo>
                  <a:lnTo>
                    <a:pt x="0" y="43"/>
                  </a:lnTo>
                  <a:lnTo>
                    <a:pt x="2" y="50"/>
                  </a:lnTo>
                  <a:lnTo>
                    <a:pt x="2" y="61"/>
                  </a:lnTo>
                  <a:lnTo>
                    <a:pt x="0" y="67"/>
                  </a:lnTo>
                  <a:lnTo>
                    <a:pt x="3" y="91"/>
                  </a:lnTo>
                  <a:lnTo>
                    <a:pt x="3" y="113"/>
                  </a:lnTo>
                  <a:lnTo>
                    <a:pt x="2" y="126"/>
                  </a:lnTo>
                  <a:lnTo>
                    <a:pt x="2" y="133"/>
                  </a:lnTo>
                  <a:lnTo>
                    <a:pt x="16" y="129"/>
                  </a:lnTo>
                  <a:lnTo>
                    <a:pt x="28" y="129"/>
                  </a:lnTo>
                  <a:lnTo>
                    <a:pt x="50" y="126"/>
                  </a:lnTo>
                  <a:lnTo>
                    <a:pt x="56" y="126"/>
                  </a:lnTo>
                  <a:lnTo>
                    <a:pt x="71" y="123"/>
                  </a:lnTo>
                  <a:lnTo>
                    <a:pt x="81" y="123"/>
                  </a:lnTo>
                  <a:lnTo>
                    <a:pt x="89" y="120"/>
                  </a:lnTo>
                  <a:lnTo>
                    <a:pt x="105" y="120"/>
                  </a:lnTo>
                  <a:lnTo>
                    <a:pt x="109" y="120"/>
                  </a:lnTo>
                  <a:lnTo>
                    <a:pt x="126" y="116"/>
                  </a:lnTo>
                  <a:lnTo>
                    <a:pt x="133" y="116"/>
                  </a:lnTo>
                  <a:lnTo>
                    <a:pt x="134" y="103"/>
                  </a:lnTo>
                  <a:lnTo>
                    <a:pt x="133" y="88"/>
                  </a:lnTo>
                  <a:lnTo>
                    <a:pt x="134" y="74"/>
                  </a:lnTo>
                  <a:lnTo>
                    <a:pt x="134" y="50"/>
                  </a:lnTo>
                  <a:lnTo>
                    <a:pt x="135" y="39"/>
                  </a:lnTo>
                  <a:lnTo>
                    <a:pt x="133" y="17"/>
                  </a:lnTo>
                  <a:lnTo>
                    <a:pt x="137" y="0"/>
                  </a:lnTo>
                  <a:lnTo>
                    <a:pt x="135" y="0"/>
                  </a:lnTo>
                </a:path>
              </a:pathLst>
            </a:custGeom>
            <a:gradFill rotWithShape="0">
              <a:gsLst>
                <a:gs pos="0">
                  <a:srgbClr val="1F007F"/>
                </a:gs>
                <a:gs pos="100000">
                  <a:srgbClr val="0000FF"/>
                </a:gs>
              </a:gsLst>
              <a:lin ang="54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103" name="Freeform 103">
              <a:extLst>
                <a:ext uri="{FF2B5EF4-FFF2-40B4-BE49-F238E27FC236}">
                  <a16:creationId xmlns:a16="http://schemas.microsoft.com/office/drawing/2014/main" id="{18300B91-5E7F-452C-9DB8-249611F593E6}"/>
                </a:ext>
              </a:extLst>
            </p:cNvPr>
            <p:cNvSpPr>
              <a:spLocks/>
            </p:cNvSpPr>
            <p:nvPr/>
          </p:nvSpPr>
          <p:spPr bwMode="auto">
            <a:xfrm>
              <a:off x="5545" y="3894"/>
              <a:ext cx="271" cy="121"/>
            </a:xfrm>
            <a:custGeom>
              <a:avLst/>
              <a:gdLst>
                <a:gd name="T0" fmla="*/ 217 w 271"/>
                <a:gd name="T1" fmla="*/ 4 h 121"/>
                <a:gd name="T2" fmla="*/ 229 w 271"/>
                <a:gd name="T3" fmla="*/ 12 h 121"/>
                <a:gd name="T4" fmla="*/ 243 w 271"/>
                <a:gd name="T5" fmla="*/ 19 h 121"/>
                <a:gd name="T6" fmla="*/ 247 w 271"/>
                <a:gd name="T7" fmla="*/ 25 h 121"/>
                <a:gd name="T8" fmla="*/ 254 w 271"/>
                <a:gd name="T9" fmla="*/ 31 h 121"/>
                <a:gd name="T10" fmla="*/ 261 w 271"/>
                <a:gd name="T11" fmla="*/ 36 h 121"/>
                <a:gd name="T12" fmla="*/ 270 w 271"/>
                <a:gd name="T13" fmla="*/ 43 h 121"/>
                <a:gd name="T14" fmla="*/ 244 w 271"/>
                <a:gd name="T15" fmla="*/ 53 h 121"/>
                <a:gd name="T16" fmla="*/ 235 w 271"/>
                <a:gd name="T17" fmla="*/ 62 h 121"/>
                <a:gd name="T18" fmla="*/ 213 w 271"/>
                <a:gd name="T19" fmla="*/ 72 h 121"/>
                <a:gd name="T20" fmla="*/ 199 w 271"/>
                <a:gd name="T21" fmla="*/ 78 h 121"/>
                <a:gd name="T22" fmla="*/ 179 w 271"/>
                <a:gd name="T23" fmla="*/ 83 h 121"/>
                <a:gd name="T24" fmla="*/ 141 w 271"/>
                <a:gd name="T25" fmla="*/ 93 h 121"/>
                <a:gd name="T26" fmla="*/ 135 w 271"/>
                <a:gd name="T27" fmla="*/ 99 h 121"/>
                <a:gd name="T28" fmla="*/ 114 w 271"/>
                <a:gd name="T29" fmla="*/ 104 h 121"/>
                <a:gd name="T30" fmla="*/ 78 w 271"/>
                <a:gd name="T31" fmla="*/ 109 h 121"/>
                <a:gd name="T32" fmla="*/ 67 w 271"/>
                <a:gd name="T33" fmla="*/ 116 h 121"/>
                <a:gd name="T34" fmla="*/ 56 w 271"/>
                <a:gd name="T35" fmla="*/ 120 h 121"/>
                <a:gd name="T36" fmla="*/ 47 w 271"/>
                <a:gd name="T37" fmla="*/ 103 h 121"/>
                <a:gd name="T38" fmla="*/ 38 w 271"/>
                <a:gd name="T39" fmla="*/ 93 h 121"/>
                <a:gd name="T40" fmla="*/ 38 w 271"/>
                <a:gd name="T41" fmla="*/ 82 h 121"/>
                <a:gd name="T42" fmla="*/ 20 w 271"/>
                <a:gd name="T43" fmla="*/ 70 h 121"/>
                <a:gd name="T44" fmla="*/ 12 w 271"/>
                <a:gd name="T45" fmla="*/ 60 h 121"/>
                <a:gd name="T46" fmla="*/ 2 w 271"/>
                <a:gd name="T47" fmla="*/ 55 h 121"/>
                <a:gd name="T48" fmla="*/ 0 w 271"/>
                <a:gd name="T49" fmla="*/ 49 h 121"/>
                <a:gd name="T50" fmla="*/ 35 w 271"/>
                <a:gd name="T51" fmla="*/ 43 h 121"/>
                <a:gd name="T52" fmla="*/ 53 w 271"/>
                <a:gd name="T53" fmla="*/ 37 h 121"/>
                <a:gd name="T54" fmla="*/ 64 w 271"/>
                <a:gd name="T55" fmla="*/ 37 h 121"/>
                <a:gd name="T56" fmla="*/ 83 w 271"/>
                <a:gd name="T57" fmla="*/ 31 h 121"/>
                <a:gd name="T58" fmla="*/ 91 w 271"/>
                <a:gd name="T59" fmla="*/ 31 h 121"/>
                <a:gd name="T60" fmla="*/ 110 w 271"/>
                <a:gd name="T61" fmla="*/ 25 h 121"/>
                <a:gd name="T62" fmla="*/ 123 w 271"/>
                <a:gd name="T63" fmla="*/ 25 h 121"/>
                <a:gd name="T64" fmla="*/ 137 w 271"/>
                <a:gd name="T65" fmla="*/ 20 h 121"/>
                <a:gd name="T66" fmla="*/ 155 w 271"/>
                <a:gd name="T67" fmla="*/ 17 h 121"/>
                <a:gd name="T68" fmla="*/ 163 w 271"/>
                <a:gd name="T69" fmla="*/ 17 h 121"/>
                <a:gd name="T70" fmla="*/ 176 w 271"/>
                <a:gd name="T71" fmla="*/ 12 h 121"/>
                <a:gd name="T72" fmla="*/ 184 w 271"/>
                <a:gd name="T73" fmla="*/ 12 h 121"/>
                <a:gd name="T74" fmla="*/ 192 w 271"/>
                <a:gd name="T75" fmla="*/ 6 h 121"/>
                <a:gd name="T76" fmla="*/ 206 w 271"/>
                <a:gd name="T77" fmla="*/ 6 h 121"/>
                <a:gd name="T78" fmla="*/ 218 w 271"/>
                <a:gd name="T79" fmla="*/ 0 h 121"/>
                <a:gd name="T80" fmla="*/ 217 w 271"/>
                <a:gd name="T81" fmla="*/ 4 h 121"/>
                <a:gd name="T82" fmla="*/ 217 w 271"/>
                <a:gd name="T83" fmla="*/ 4 h 1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1"/>
                <a:gd name="T127" fmla="*/ 0 h 121"/>
                <a:gd name="T128" fmla="*/ 271 w 271"/>
                <a:gd name="T129" fmla="*/ 121 h 12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1" h="121">
                  <a:moveTo>
                    <a:pt x="217" y="4"/>
                  </a:moveTo>
                  <a:lnTo>
                    <a:pt x="229" y="12"/>
                  </a:lnTo>
                  <a:lnTo>
                    <a:pt x="243" y="19"/>
                  </a:lnTo>
                  <a:lnTo>
                    <a:pt x="247" y="25"/>
                  </a:lnTo>
                  <a:lnTo>
                    <a:pt x="254" y="31"/>
                  </a:lnTo>
                  <a:lnTo>
                    <a:pt x="261" y="36"/>
                  </a:lnTo>
                  <a:lnTo>
                    <a:pt x="270" y="43"/>
                  </a:lnTo>
                  <a:lnTo>
                    <a:pt x="244" y="53"/>
                  </a:lnTo>
                  <a:lnTo>
                    <a:pt x="235" y="62"/>
                  </a:lnTo>
                  <a:lnTo>
                    <a:pt x="213" y="72"/>
                  </a:lnTo>
                  <a:lnTo>
                    <a:pt x="199" y="78"/>
                  </a:lnTo>
                  <a:lnTo>
                    <a:pt x="179" y="83"/>
                  </a:lnTo>
                  <a:lnTo>
                    <a:pt x="141" y="93"/>
                  </a:lnTo>
                  <a:lnTo>
                    <a:pt x="135" y="99"/>
                  </a:lnTo>
                  <a:lnTo>
                    <a:pt x="114" y="104"/>
                  </a:lnTo>
                  <a:lnTo>
                    <a:pt x="78" y="109"/>
                  </a:lnTo>
                  <a:lnTo>
                    <a:pt x="67" y="116"/>
                  </a:lnTo>
                  <a:lnTo>
                    <a:pt x="56" y="120"/>
                  </a:lnTo>
                  <a:lnTo>
                    <a:pt x="47" y="103"/>
                  </a:lnTo>
                  <a:lnTo>
                    <a:pt x="38" y="93"/>
                  </a:lnTo>
                  <a:lnTo>
                    <a:pt x="38" y="82"/>
                  </a:lnTo>
                  <a:lnTo>
                    <a:pt x="20" y="70"/>
                  </a:lnTo>
                  <a:lnTo>
                    <a:pt x="12" y="60"/>
                  </a:lnTo>
                  <a:lnTo>
                    <a:pt x="2" y="55"/>
                  </a:lnTo>
                  <a:lnTo>
                    <a:pt x="0" y="49"/>
                  </a:lnTo>
                  <a:lnTo>
                    <a:pt x="35" y="43"/>
                  </a:lnTo>
                  <a:lnTo>
                    <a:pt x="53" y="37"/>
                  </a:lnTo>
                  <a:lnTo>
                    <a:pt x="64" y="37"/>
                  </a:lnTo>
                  <a:lnTo>
                    <a:pt x="83" y="31"/>
                  </a:lnTo>
                  <a:lnTo>
                    <a:pt x="91" y="31"/>
                  </a:lnTo>
                  <a:lnTo>
                    <a:pt x="110" y="25"/>
                  </a:lnTo>
                  <a:lnTo>
                    <a:pt x="123" y="25"/>
                  </a:lnTo>
                  <a:lnTo>
                    <a:pt x="137" y="20"/>
                  </a:lnTo>
                  <a:lnTo>
                    <a:pt x="155" y="17"/>
                  </a:lnTo>
                  <a:lnTo>
                    <a:pt x="163" y="17"/>
                  </a:lnTo>
                  <a:lnTo>
                    <a:pt x="176" y="12"/>
                  </a:lnTo>
                  <a:lnTo>
                    <a:pt x="184" y="12"/>
                  </a:lnTo>
                  <a:lnTo>
                    <a:pt x="192" y="6"/>
                  </a:lnTo>
                  <a:lnTo>
                    <a:pt x="206" y="6"/>
                  </a:lnTo>
                  <a:lnTo>
                    <a:pt x="218" y="0"/>
                  </a:lnTo>
                  <a:lnTo>
                    <a:pt x="217" y="4"/>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04" name="Freeform 104">
              <a:extLst>
                <a:ext uri="{FF2B5EF4-FFF2-40B4-BE49-F238E27FC236}">
                  <a16:creationId xmlns:a16="http://schemas.microsoft.com/office/drawing/2014/main" id="{56CB4573-2ACC-4748-BF91-5BD406559432}"/>
                </a:ext>
              </a:extLst>
            </p:cNvPr>
            <p:cNvSpPr>
              <a:spLocks/>
            </p:cNvSpPr>
            <p:nvPr/>
          </p:nvSpPr>
          <p:spPr bwMode="auto">
            <a:xfrm>
              <a:off x="5598" y="3902"/>
              <a:ext cx="163" cy="46"/>
            </a:xfrm>
            <a:custGeom>
              <a:avLst/>
              <a:gdLst>
                <a:gd name="T0" fmla="*/ 162 w 163"/>
                <a:gd name="T1" fmla="*/ 0 h 46"/>
                <a:gd name="T2" fmla="*/ 148 w 163"/>
                <a:gd name="T3" fmla="*/ 4 h 46"/>
                <a:gd name="T4" fmla="*/ 132 w 163"/>
                <a:gd name="T5" fmla="*/ 7 h 46"/>
                <a:gd name="T6" fmla="*/ 112 w 163"/>
                <a:gd name="T7" fmla="*/ 12 h 46"/>
                <a:gd name="T8" fmla="*/ 96 w 163"/>
                <a:gd name="T9" fmla="*/ 16 h 46"/>
                <a:gd name="T10" fmla="*/ 76 w 163"/>
                <a:gd name="T11" fmla="*/ 21 h 46"/>
                <a:gd name="T12" fmla="*/ 43 w 163"/>
                <a:gd name="T13" fmla="*/ 26 h 46"/>
                <a:gd name="T14" fmla="*/ 16 w 163"/>
                <a:gd name="T15" fmla="*/ 35 h 46"/>
                <a:gd name="T16" fmla="*/ 0 w 163"/>
                <a:gd name="T17" fmla="*/ 36 h 46"/>
                <a:gd name="T18" fmla="*/ 4 w 163"/>
                <a:gd name="T19" fmla="*/ 41 h 46"/>
                <a:gd name="T20" fmla="*/ 6 w 163"/>
                <a:gd name="T21" fmla="*/ 45 h 46"/>
                <a:gd name="T22" fmla="*/ 35 w 163"/>
                <a:gd name="T23" fmla="*/ 36 h 46"/>
                <a:gd name="T24" fmla="*/ 66 w 163"/>
                <a:gd name="T25" fmla="*/ 29 h 46"/>
                <a:gd name="T26" fmla="*/ 86 w 163"/>
                <a:gd name="T27" fmla="*/ 25 h 46"/>
                <a:gd name="T28" fmla="*/ 119 w 163"/>
                <a:gd name="T29" fmla="*/ 19 h 46"/>
                <a:gd name="T30" fmla="*/ 127 w 163"/>
                <a:gd name="T31" fmla="*/ 17 h 46"/>
                <a:gd name="T32" fmla="*/ 158 w 163"/>
                <a:gd name="T33" fmla="*/ 6 h 46"/>
                <a:gd name="T34" fmla="*/ 162 w 163"/>
                <a:gd name="T35" fmla="*/ 0 h 46"/>
                <a:gd name="T36" fmla="*/ 162 w 163"/>
                <a:gd name="T37" fmla="*/ 0 h 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46"/>
                <a:gd name="T59" fmla="*/ 163 w 163"/>
                <a:gd name="T60" fmla="*/ 46 h 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46">
                  <a:moveTo>
                    <a:pt x="162" y="0"/>
                  </a:moveTo>
                  <a:lnTo>
                    <a:pt x="148" y="4"/>
                  </a:lnTo>
                  <a:lnTo>
                    <a:pt x="132" y="7"/>
                  </a:lnTo>
                  <a:lnTo>
                    <a:pt x="112" y="12"/>
                  </a:lnTo>
                  <a:lnTo>
                    <a:pt x="96" y="16"/>
                  </a:lnTo>
                  <a:lnTo>
                    <a:pt x="76" y="21"/>
                  </a:lnTo>
                  <a:lnTo>
                    <a:pt x="43" y="26"/>
                  </a:lnTo>
                  <a:lnTo>
                    <a:pt x="16" y="35"/>
                  </a:lnTo>
                  <a:lnTo>
                    <a:pt x="0" y="36"/>
                  </a:lnTo>
                  <a:lnTo>
                    <a:pt x="4" y="41"/>
                  </a:lnTo>
                  <a:lnTo>
                    <a:pt x="6" y="45"/>
                  </a:lnTo>
                  <a:lnTo>
                    <a:pt x="35" y="36"/>
                  </a:lnTo>
                  <a:lnTo>
                    <a:pt x="66" y="29"/>
                  </a:lnTo>
                  <a:lnTo>
                    <a:pt x="86" y="25"/>
                  </a:lnTo>
                  <a:lnTo>
                    <a:pt x="119" y="19"/>
                  </a:lnTo>
                  <a:lnTo>
                    <a:pt x="127" y="17"/>
                  </a:lnTo>
                  <a:lnTo>
                    <a:pt x="158" y="6"/>
                  </a:lnTo>
                  <a:lnTo>
                    <a:pt x="162"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05" name="Freeform 105">
              <a:extLst>
                <a:ext uri="{FF2B5EF4-FFF2-40B4-BE49-F238E27FC236}">
                  <a16:creationId xmlns:a16="http://schemas.microsoft.com/office/drawing/2014/main" id="{B777638E-670D-44BE-8916-00AD1168FF5D}"/>
                </a:ext>
              </a:extLst>
            </p:cNvPr>
            <p:cNvSpPr>
              <a:spLocks/>
            </p:cNvSpPr>
            <p:nvPr/>
          </p:nvSpPr>
          <p:spPr bwMode="auto">
            <a:xfrm>
              <a:off x="5597" y="3923"/>
              <a:ext cx="168" cy="78"/>
            </a:xfrm>
            <a:custGeom>
              <a:avLst/>
              <a:gdLst>
                <a:gd name="T0" fmla="*/ 138 w 168"/>
                <a:gd name="T1" fmla="*/ 0 h 78"/>
                <a:gd name="T2" fmla="*/ 149 w 168"/>
                <a:gd name="T3" fmla="*/ 7 h 78"/>
                <a:gd name="T4" fmla="*/ 155 w 168"/>
                <a:gd name="T5" fmla="*/ 14 h 78"/>
                <a:gd name="T6" fmla="*/ 167 w 168"/>
                <a:gd name="T7" fmla="*/ 23 h 78"/>
                <a:gd name="T8" fmla="*/ 97 w 168"/>
                <a:gd name="T9" fmla="*/ 54 h 78"/>
                <a:gd name="T10" fmla="*/ 69 w 168"/>
                <a:gd name="T11" fmla="*/ 62 h 78"/>
                <a:gd name="T12" fmla="*/ 46 w 168"/>
                <a:gd name="T13" fmla="*/ 69 h 78"/>
                <a:gd name="T14" fmla="*/ 29 w 168"/>
                <a:gd name="T15" fmla="*/ 75 h 78"/>
                <a:gd name="T16" fmla="*/ 25 w 168"/>
                <a:gd name="T17" fmla="*/ 77 h 78"/>
                <a:gd name="T18" fmla="*/ 18 w 168"/>
                <a:gd name="T19" fmla="*/ 64 h 78"/>
                <a:gd name="T20" fmla="*/ 7 w 168"/>
                <a:gd name="T21" fmla="*/ 52 h 78"/>
                <a:gd name="T22" fmla="*/ 0 w 168"/>
                <a:gd name="T23" fmla="*/ 45 h 78"/>
                <a:gd name="T24" fmla="*/ 0 w 168"/>
                <a:gd name="T25" fmla="*/ 38 h 78"/>
                <a:gd name="T26" fmla="*/ 36 w 168"/>
                <a:gd name="T27" fmla="*/ 33 h 78"/>
                <a:gd name="T28" fmla="*/ 64 w 168"/>
                <a:gd name="T29" fmla="*/ 24 h 78"/>
                <a:gd name="T30" fmla="*/ 99 w 168"/>
                <a:gd name="T31" fmla="*/ 19 h 78"/>
                <a:gd name="T32" fmla="*/ 114 w 168"/>
                <a:gd name="T33" fmla="*/ 12 h 78"/>
                <a:gd name="T34" fmla="*/ 121 w 168"/>
                <a:gd name="T35" fmla="*/ 11 h 78"/>
                <a:gd name="T36" fmla="*/ 133 w 168"/>
                <a:gd name="T37" fmla="*/ 4 h 78"/>
                <a:gd name="T38" fmla="*/ 142 w 168"/>
                <a:gd name="T39" fmla="*/ 2 h 78"/>
                <a:gd name="T40" fmla="*/ 138 w 168"/>
                <a:gd name="T41" fmla="*/ 0 h 78"/>
                <a:gd name="T42" fmla="*/ 138 w 168"/>
                <a:gd name="T43" fmla="*/ 0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78"/>
                <a:gd name="T68" fmla="*/ 168 w 168"/>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78">
                  <a:moveTo>
                    <a:pt x="138" y="0"/>
                  </a:moveTo>
                  <a:lnTo>
                    <a:pt x="149" y="7"/>
                  </a:lnTo>
                  <a:lnTo>
                    <a:pt x="155" y="14"/>
                  </a:lnTo>
                  <a:lnTo>
                    <a:pt x="167" y="23"/>
                  </a:lnTo>
                  <a:lnTo>
                    <a:pt x="97" y="54"/>
                  </a:lnTo>
                  <a:lnTo>
                    <a:pt x="69" y="62"/>
                  </a:lnTo>
                  <a:lnTo>
                    <a:pt x="46" y="69"/>
                  </a:lnTo>
                  <a:lnTo>
                    <a:pt x="29" y="75"/>
                  </a:lnTo>
                  <a:lnTo>
                    <a:pt x="25" y="77"/>
                  </a:lnTo>
                  <a:lnTo>
                    <a:pt x="18" y="64"/>
                  </a:lnTo>
                  <a:lnTo>
                    <a:pt x="7" y="52"/>
                  </a:lnTo>
                  <a:lnTo>
                    <a:pt x="0" y="45"/>
                  </a:lnTo>
                  <a:lnTo>
                    <a:pt x="0" y="38"/>
                  </a:lnTo>
                  <a:lnTo>
                    <a:pt x="36" y="33"/>
                  </a:lnTo>
                  <a:lnTo>
                    <a:pt x="64" y="24"/>
                  </a:lnTo>
                  <a:lnTo>
                    <a:pt x="99" y="19"/>
                  </a:lnTo>
                  <a:lnTo>
                    <a:pt x="114" y="12"/>
                  </a:lnTo>
                  <a:lnTo>
                    <a:pt x="121" y="11"/>
                  </a:lnTo>
                  <a:lnTo>
                    <a:pt x="133" y="4"/>
                  </a:lnTo>
                  <a:lnTo>
                    <a:pt x="142" y="2"/>
                  </a:lnTo>
                  <a:lnTo>
                    <a:pt x="138"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06" name="Freeform 106">
              <a:extLst>
                <a:ext uri="{FF2B5EF4-FFF2-40B4-BE49-F238E27FC236}">
                  <a16:creationId xmlns:a16="http://schemas.microsoft.com/office/drawing/2014/main" id="{E7291953-9FE0-4DF0-8E43-876BEE335DF0}"/>
                </a:ext>
              </a:extLst>
            </p:cNvPr>
            <p:cNvSpPr>
              <a:spLocks/>
            </p:cNvSpPr>
            <p:nvPr/>
          </p:nvSpPr>
          <p:spPr bwMode="auto">
            <a:xfrm>
              <a:off x="5406" y="3873"/>
              <a:ext cx="30" cy="6"/>
            </a:xfrm>
            <a:custGeom>
              <a:avLst/>
              <a:gdLst>
                <a:gd name="T0" fmla="*/ 29 w 30"/>
                <a:gd name="T1" fmla="*/ 0 h 6"/>
                <a:gd name="T2" fmla="*/ 20 w 30"/>
                <a:gd name="T3" fmla="*/ 0 h 6"/>
                <a:gd name="T4" fmla="*/ 9 w 30"/>
                <a:gd name="T5" fmla="*/ 5 h 6"/>
                <a:gd name="T6" fmla="*/ 0 w 30"/>
                <a:gd name="T7" fmla="*/ 2 h 6"/>
                <a:gd name="T8" fmla="*/ 0 60000 65536"/>
                <a:gd name="T9" fmla="*/ 0 60000 65536"/>
                <a:gd name="T10" fmla="*/ 0 60000 65536"/>
                <a:gd name="T11" fmla="*/ 0 60000 65536"/>
                <a:gd name="T12" fmla="*/ 0 w 30"/>
                <a:gd name="T13" fmla="*/ 0 h 6"/>
                <a:gd name="T14" fmla="*/ 30 w 30"/>
                <a:gd name="T15" fmla="*/ 6 h 6"/>
              </a:gdLst>
              <a:ahLst/>
              <a:cxnLst>
                <a:cxn ang="T8">
                  <a:pos x="T0" y="T1"/>
                </a:cxn>
                <a:cxn ang="T9">
                  <a:pos x="T2" y="T3"/>
                </a:cxn>
                <a:cxn ang="T10">
                  <a:pos x="T4" y="T5"/>
                </a:cxn>
                <a:cxn ang="T11">
                  <a:pos x="T6" y="T7"/>
                </a:cxn>
              </a:cxnLst>
              <a:rect l="T12" t="T13" r="T14" b="T15"/>
              <a:pathLst>
                <a:path w="30" h="6">
                  <a:moveTo>
                    <a:pt x="29" y="0"/>
                  </a:moveTo>
                  <a:lnTo>
                    <a:pt x="20" y="0"/>
                  </a:lnTo>
                  <a:lnTo>
                    <a:pt x="9" y="5"/>
                  </a:lnTo>
                  <a:lnTo>
                    <a:pt x="0" y="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Freeform 107">
              <a:extLst>
                <a:ext uri="{FF2B5EF4-FFF2-40B4-BE49-F238E27FC236}">
                  <a16:creationId xmlns:a16="http://schemas.microsoft.com/office/drawing/2014/main" id="{578AD1F8-98B9-42EE-9DB3-CE980125BAB6}"/>
                </a:ext>
              </a:extLst>
            </p:cNvPr>
            <p:cNvSpPr>
              <a:spLocks/>
            </p:cNvSpPr>
            <p:nvPr/>
          </p:nvSpPr>
          <p:spPr bwMode="auto">
            <a:xfrm>
              <a:off x="5819" y="3598"/>
              <a:ext cx="143" cy="140"/>
            </a:xfrm>
            <a:custGeom>
              <a:avLst/>
              <a:gdLst>
                <a:gd name="T0" fmla="*/ 28 w 143"/>
                <a:gd name="T1" fmla="*/ 134 h 140"/>
                <a:gd name="T2" fmla="*/ 22 w 143"/>
                <a:gd name="T3" fmla="*/ 134 h 140"/>
                <a:gd name="T4" fmla="*/ 17 w 143"/>
                <a:gd name="T5" fmla="*/ 134 h 140"/>
                <a:gd name="T6" fmla="*/ 13 w 143"/>
                <a:gd name="T7" fmla="*/ 133 h 140"/>
                <a:gd name="T8" fmla="*/ 11 w 143"/>
                <a:gd name="T9" fmla="*/ 129 h 140"/>
                <a:gd name="T10" fmla="*/ 8 w 143"/>
                <a:gd name="T11" fmla="*/ 125 h 140"/>
                <a:gd name="T12" fmla="*/ 7 w 143"/>
                <a:gd name="T13" fmla="*/ 121 h 140"/>
                <a:gd name="T14" fmla="*/ 3 w 143"/>
                <a:gd name="T15" fmla="*/ 113 h 140"/>
                <a:gd name="T16" fmla="*/ 1 w 143"/>
                <a:gd name="T17" fmla="*/ 104 h 140"/>
                <a:gd name="T18" fmla="*/ 0 w 143"/>
                <a:gd name="T19" fmla="*/ 97 h 140"/>
                <a:gd name="T20" fmla="*/ 0 w 143"/>
                <a:gd name="T21" fmla="*/ 87 h 140"/>
                <a:gd name="T22" fmla="*/ 0 w 143"/>
                <a:gd name="T23" fmla="*/ 78 h 140"/>
                <a:gd name="T24" fmla="*/ 1 w 143"/>
                <a:gd name="T25" fmla="*/ 69 h 140"/>
                <a:gd name="T26" fmla="*/ 3 w 143"/>
                <a:gd name="T27" fmla="*/ 59 h 140"/>
                <a:gd name="T28" fmla="*/ 6 w 143"/>
                <a:gd name="T29" fmla="*/ 43 h 140"/>
                <a:gd name="T30" fmla="*/ 10 w 143"/>
                <a:gd name="T31" fmla="*/ 29 h 140"/>
                <a:gd name="T32" fmla="*/ 16 w 143"/>
                <a:gd name="T33" fmla="*/ 21 h 140"/>
                <a:gd name="T34" fmla="*/ 21 w 143"/>
                <a:gd name="T35" fmla="*/ 15 h 140"/>
                <a:gd name="T36" fmla="*/ 29 w 143"/>
                <a:gd name="T37" fmla="*/ 7 h 140"/>
                <a:gd name="T38" fmla="*/ 36 w 143"/>
                <a:gd name="T39" fmla="*/ 5 h 140"/>
                <a:gd name="T40" fmla="*/ 43 w 143"/>
                <a:gd name="T41" fmla="*/ 2 h 140"/>
                <a:gd name="T42" fmla="*/ 49 w 143"/>
                <a:gd name="T43" fmla="*/ 2 h 140"/>
                <a:gd name="T44" fmla="*/ 55 w 143"/>
                <a:gd name="T45" fmla="*/ 2 h 140"/>
                <a:gd name="T46" fmla="*/ 55 w 143"/>
                <a:gd name="T47" fmla="*/ 3 h 140"/>
                <a:gd name="T48" fmla="*/ 58 w 143"/>
                <a:gd name="T49" fmla="*/ 5 h 140"/>
                <a:gd name="T50" fmla="*/ 59 w 143"/>
                <a:gd name="T51" fmla="*/ 5 h 140"/>
                <a:gd name="T52" fmla="*/ 61 w 143"/>
                <a:gd name="T53" fmla="*/ 5 h 140"/>
                <a:gd name="T54" fmla="*/ 63 w 143"/>
                <a:gd name="T55" fmla="*/ 3 h 140"/>
                <a:gd name="T56" fmla="*/ 66 w 143"/>
                <a:gd name="T57" fmla="*/ 0 h 140"/>
                <a:gd name="T58" fmla="*/ 69 w 143"/>
                <a:gd name="T59" fmla="*/ 0 h 140"/>
                <a:gd name="T60" fmla="*/ 76 w 143"/>
                <a:gd name="T61" fmla="*/ 1 h 140"/>
                <a:gd name="T62" fmla="*/ 82 w 143"/>
                <a:gd name="T63" fmla="*/ 1 h 140"/>
                <a:gd name="T64" fmla="*/ 90 w 143"/>
                <a:gd name="T65" fmla="*/ 3 h 140"/>
                <a:gd name="T66" fmla="*/ 99 w 143"/>
                <a:gd name="T67" fmla="*/ 7 h 140"/>
                <a:gd name="T68" fmla="*/ 107 w 143"/>
                <a:gd name="T69" fmla="*/ 11 h 140"/>
                <a:gd name="T70" fmla="*/ 116 w 143"/>
                <a:gd name="T71" fmla="*/ 21 h 140"/>
                <a:gd name="T72" fmla="*/ 126 w 143"/>
                <a:gd name="T73" fmla="*/ 31 h 140"/>
                <a:gd name="T74" fmla="*/ 132 w 143"/>
                <a:gd name="T75" fmla="*/ 45 h 140"/>
                <a:gd name="T76" fmla="*/ 137 w 143"/>
                <a:gd name="T77" fmla="*/ 58 h 140"/>
                <a:gd name="T78" fmla="*/ 138 w 143"/>
                <a:gd name="T79" fmla="*/ 71 h 140"/>
                <a:gd name="T80" fmla="*/ 142 w 143"/>
                <a:gd name="T81" fmla="*/ 84 h 140"/>
                <a:gd name="T82" fmla="*/ 139 w 143"/>
                <a:gd name="T83" fmla="*/ 96 h 140"/>
                <a:gd name="T84" fmla="*/ 136 w 143"/>
                <a:gd name="T85" fmla="*/ 111 h 140"/>
                <a:gd name="T86" fmla="*/ 129 w 143"/>
                <a:gd name="T87" fmla="*/ 129 h 140"/>
                <a:gd name="T88" fmla="*/ 119 w 143"/>
                <a:gd name="T89" fmla="*/ 138 h 140"/>
                <a:gd name="T90" fmla="*/ 104 w 143"/>
                <a:gd name="T91" fmla="*/ 139 h 140"/>
                <a:gd name="T92" fmla="*/ 94 w 143"/>
                <a:gd name="T93" fmla="*/ 135 h 140"/>
                <a:gd name="T94" fmla="*/ 90 w 143"/>
                <a:gd name="T95" fmla="*/ 133 h 140"/>
                <a:gd name="T96" fmla="*/ 76 w 143"/>
                <a:gd name="T97" fmla="*/ 131 h 140"/>
                <a:gd name="T98" fmla="*/ 55 w 143"/>
                <a:gd name="T99" fmla="*/ 134 h 140"/>
                <a:gd name="T100" fmla="*/ 35 w 143"/>
                <a:gd name="T101" fmla="*/ 135 h 1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3"/>
                <a:gd name="T154" fmla="*/ 0 h 140"/>
                <a:gd name="T155" fmla="*/ 143 w 143"/>
                <a:gd name="T156" fmla="*/ 140 h 1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3" h="140">
                  <a:moveTo>
                    <a:pt x="30" y="134"/>
                  </a:moveTo>
                  <a:lnTo>
                    <a:pt x="29" y="134"/>
                  </a:lnTo>
                  <a:lnTo>
                    <a:pt x="28" y="134"/>
                  </a:lnTo>
                  <a:lnTo>
                    <a:pt x="26" y="134"/>
                  </a:lnTo>
                  <a:lnTo>
                    <a:pt x="24" y="134"/>
                  </a:lnTo>
                  <a:lnTo>
                    <a:pt x="22" y="134"/>
                  </a:lnTo>
                  <a:lnTo>
                    <a:pt x="21" y="134"/>
                  </a:lnTo>
                  <a:lnTo>
                    <a:pt x="19" y="134"/>
                  </a:lnTo>
                  <a:lnTo>
                    <a:pt x="17" y="134"/>
                  </a:lnTo>
                  <a:lnTo>
                    <a:pt x="17" y="133"/>
                  </a:lnTo>
                  <a:lnTo>
                    <a:pt x="15" y="133"/>
                  </a:lnTo>
                  <a:lnTo>
                    <a:pt x="13" y="133"/>
                  </a:lnTo>
                  <a:lnTo>
                    <a:pt x="13" y="132"/>
                  </a:lnTo>
                  <a:lnTo>
                    <a:pt x="11" y="132"/>
                  </a:lnTo>
                  <a:lnTo>
                    <a:pt x="11" y="131"/>
                  </a:lnTo>
                  <a:lnTo>
                    <a:pt x="11" y="129"/>
                  </a:lnTo>
                  <a:lnTo>
                    <a:pt x="9" y="129"/>
                  </a:lnTo>
                  <a:lnTo>
                    <a:pt x="9" y="127"/>
                  </a:lnTo>
                  <a:lnTo>
                    <a:pt x="9" y="125"/>
                  </a:lnTo>
                  <a:lnTo>
                    <a:pt x="8" y="125"/>
                  </a:lnTo>
                  <a:lnTo>
                    <a:pt x="8" y="124"/>
                  </a:lnTo>
                  <a:lnTo>
                    <a:pt x="8" y="123"/>
                  </a:lnTo>
                  <a:lnTo>
                    <a:pt x="7" y="123"/>
                  </a:lnTo>
                  <a:lnTo>
                    <a:pt x="7" y="121"/>
                  </a:lnTo>
                  <a:lnTo>
                    <a:pt x="5" y="119"/>
                  </a:lnTo>
                  <a:lnTo>
                    <a:pt x="5" y="117"/>
                  </a:lnTo>
                  <a:lnTo>
                    <a:pt x="3" y="116"/>
                  </a:lnTo>
                  <a:lnTo>
                    <a:pt x="3" y="114"/>
                  </a:lnTo>
                  <a:lnTo>
                    <a:pt x="3" y="113"/>
                  </a:lnTo>
                  <a:lnTo>
                    <a:pt x="3" y="111"/>
                  </a:lnTo>
                  <a:lnTo>
                    <a:pt x="1" y="109"/>
                  </a:lnTo>
                  <a:lnTo>
                    <a:pt x="1" y="107"/>
                  </a:lnTo>
                  <a:lnTo>
                    <a:pt x="1" y="105"/>
                  </a:lnTo>
                  <a:lnTo>
                    <a:pt x="1" y="104"/>
                  </a:lnTo>
                  <a:lnTo>
                    <a:pt x="1" y="103"/>
                  </a:lnTo>
                  <a:lnTo>
                    <a:pt x="1" y="101"/>
                  </a:lnTo>
                  <a:lnTo>
                    <a:pt x="1" y="99"/>
                  </a:lnTo>
                  <a:lnTo>
                    <a:pt x="1" y="97"/>
                  </a:lnTo>
                  <a:lnTo>
                    <a:pt x="0" y="97"/>
                  </a:lnTo>
                  <a:lnTo>
                    <a:pt x="0" y="95"/>
                  </a:lnTo>
                  <a:lnTo>
                    <a:pt x="0" y="93"/>
                  </a:lnTo>
                  <a:lnTo>
                    <a:pt x="0" y="91"/>
                  </a:lnTo>
                  <a:lnTo>
                    <a:pt x="0" y="89"/>
                  </a:lnTo>
                  <a:lnTo>
                    <a:pt x="0" y="87"/>
                  </a:lnTo>
                  <a:lnTo>
                    <a:pt x="0" y="86"/>
                  </a:lnTo>
                  <a:lnTo>
                    <a:pt x="0" y="84"/>
                  </a:lnTo>
                  <a:lnTo>
                    <a:pt x="0" y="82"/>
                  </a:lnTo>
                  <a:lnTo>
                    <a:pt x="0" y="80"/>
                  </a:lnTo>
                  <a:lnTo>
                    <a:pt x="0" y="78"/>
                  </a:lnTo>
                  <a:lnTo>
                    <a:pt x="0" y="76"/>
                  </a:lnTo>
                  <a:lnTo>
                    <a:pt x="0" y="75"/>
                  </a:lnTo>
                  <a:lnTo>
                    <a:pt x="0" y="73"/>
                  </a:lnTo>
                  <a:lnTo>
                    <a:pt x="0" y="71"/>
                  </a:lnTo>
                  <a:lnTo>
                    <a:pt x="1" y="69"/>
                  </a:lnTo>
                  <a:lnTo>
                    <a:pt x="1" y="67"/>
                  </a:lnTo>
                  <a:lnTo>
                    <a:pt x="1" y="66"/>
                  </a:lnTo>
                  <a:lnTo>
                    <a:pt x="1" y="64"/>
                  </a:lnTo>
                  <a:lnTo>
                    <a:pt x="3" y="61"/>
                  </a:lnTo>
                  <a:lnTo>
                    <a:pt x="3" y="59"/>
                  </a:lnTo>
                  <a:lnTo>
                    <a:pt x="3" y="55"/>
                  </a:lnTo>
                  <a:lnTo>
                    <a:pt x="3" y="52"/>
                  </a:lnTo>
                  <a:lnTo>
                    <a:pt x="5" y="48"/>
                  </a:lnTo>
                  <a:lnTo>
                    <a:pt x="5" y="46"/>
                  </a:lnTo>
                  <a:lnTo>
                    <a:pt x="6" y="43"/>
                  </a:lnTo>
                  <a:lnTo>
                    <a:pt x="6" y="39"/>
                  </a:lnTo>
                  <a:lnTo>
                    <a:pt x="8" y="36"/>
                  </a:lnTo>
                  <a:lnTo>
                    <a:pt x="8" y="34"/>
                  </a:lnTo>
                  <a:lnTo>
                    <a:pt x="9" y="31"/>
                  </a:lnTo>
                  <a:lnTo>
                    <a:pt x="10" y="29"/>
                  </a:lnTo>
                  <a:lnTo>
                    <a:pt x="12" y="26"/>
                  </a:lnTo>
                  <a:lnTo>
                    <a:pt x="13" y="24"/>
                  </a:lnTo>
                  <a:lnTo>
                    <a:pt x="14" y="23"/>
                  </a:lnTo>
                  <a:lnTo>
                    <a:pt x="16" y="21"/>
                  </a:lnTo>
                  <a:lnTo>
                    <a:pt x="16" y="20"/>
                  </a:lnTo>
                  <a:lnTo>
                    <a:pt x="18" y="18"/>
                  </a:lnTo>
                  <a:lnTo>
                    <a:pt x="19" y="16"/>
                  </a:lnTo>
                  <a:lnTo>
                    <a:pt x="21" y="15"/>
                  </a:lnTo>
                  <a:lnTo>
                    <a:pt x="23" y="13"/>
                  </a:lnTo>
                  <a:lnTo>
                    <a:pt x="25" y="11"/>
                  </a:lnTo>
                  <a:lnTo>
                    <a:pt x="27" y="9"/>
                  </a:lnTo>
                  <a:lnTo>
                    <a:pt x="28" y="9"/>
                  </a:lnTo>
                  <a:lnTo>
                    <a:pt x="29" y="7"/>
                  </a:lnTo>
                  <a:lnTo>
                    <a:pt x="31" y="7"/>
                  </a:lnTo>
                  <a:lnTo>
                    <a:pt x="33" y="5"/>
                  </a:lnTo>
                  <a:lnTo>
                    <a:pt x="35" y="5"/>
                  </a:lnTo>
                  <a:lnTo>
                    <a:pt x="36" y="5"/>
                  </a:lnTo>
                  <a:lnTo>
                    <a:pt x="38" y="4"/>
                  </a:lnTo>
                  <a:lnTo>
                    <a:pt x="39" y="4"/>
                  </a:lnTo>
                  <a:lnTo>
                    <a:pt x="41" y="4"/>
                  </a:lnTo>
                  <a:lnTo>
                    <a:pt x="43" y="2"/>
                  </a:lnTo>
                  <a:lnTo>
                    <a:pt x="45" y="2"/>
                  </a:lnTo>
                  <a:lnTo>
                    <a:pt x="47" y="2"/>
                  </a:lnTo>
                  <a:lnTo>
                    <a:pt x="49" y="2"/>
                  </a:lnTo>
                  <a:lnTo>
                    <a:pt x="51" y="2"/>
                  </a:lnTo>
                  <a:lnTo>
                    <a:pt x="53" y="2"/>
                  </a:lnTo>
                  <a:lnTo>
                    <a:pt x="55" y="0"/>
                  </a:lnTo>
                  <a:lnTo>
                    <a:pt x="55" y="2"/>
                  </a:lnTo>
                  <a:lnTo>
                    <a:pt x="55" y="3"/>
                  </a:lnTo>
                  <a:lnTo>
                    <a:pt x="57" y="3"/>
                  </a:lnTo>
                  <a:lnTo>
                    <a:pt x="57" y="5"/>
                  </a:lnTo>
                  <a:lnTo>
                    <a:pt x="58" y="5"/>
                  </a:lnTo>
                  <a:lnTo>
                    <a:pt x="59" y="5"/>
                  </a:lnTo>
                  <a:lnTo>
                    <a:pt x="61" y="5"/>
                  </a:lnTo>
                  <a:lnTo>
                    <a:pt x="63" y="3"/>
                  </a:lnTo>
                  <a:lnTo>
                    <a:pt x="65" y="2"/>
                  </a:lnTo>
                  <a:lnTo>
                    <a:pt x="66" y="0"/>
                  </a:lnTo>
                  <a:lnTo>
                    <a:pt x="68" y="0"/>
                  </a:lnTo>
                  <a:lnTo>
                    <a:pt x="69" y="0"/>
                  </a:lnTo>
                  <a:lnTo>
                    <a:pt x="71" y="0"/>
                  </a:lnTo>
                  <a:lnTo>
                    <a:pt x="73" y="0"/>
                  </a:lnTo>
                  <a:lnTo>
                    <a:pt x="75" y="0"/>
                  </a:lnTo>
                  <a:lnTo>
                    <a:pt x="75" y="1"/>
                  </a:lnTo>
                  <a:lnTo>
                    <a:pt x="76" y="1"/>
                  </a:lnTo>
                  <a:lnTo>
                    <a:pt x="78" y="1"/>
                  </a:lnTo>
                  <a:lnTo>
                    <a:pt x="79" y="1"/>
                  </a:lnTo>
                  <a:lnTo>
                    <a:pt x="81" y="1"/>
                  </a:lnTo>
                  <a:lnTo>
                    <a:pt x="82" y="1"/>
                  </a:lnTo>
                  <a:lnTo>
                    <a:pt x="84" y="1"/>
                  </a:lnTo>
                  <a:lnTo>
                    <a:pt x="85" y="3"/>
                  </a:lnTo>
                  <a:lnTo>
                    <a:pt x="86" y="3"/>
                  </a:lnTo>
                  <a:lnTo>
                    <a:pt x="88" y="3"/>
                  </a:lnTo>
                  <a:lnTo>
                    <a:pt x="90" y="3"/>
                  </a:lnTo>
                  <a:lnTo>
                    <a:pt x="92" y="5"/>
                  </a:lnTo>
                  <a:lnTo>
                    <a:pt x="94" y="5"/>
                  </a:lnTo>
                  <a:lnTo>
                    <a:pt x="96" y="5"/>
                  </a:lnTo>
                  <a:lnTo>
                    <a:pt x="97" y="5"/>
                  </a:lnTo>
                  <a:lnTo>
                    <a:pt x="99" y="7"/>
                  </a:lnTo>
                  <a:lnTo>
                    <a:pt x="100" y="7"/>
                  </a:lnTo>
                  <a:lnTo>
                    <a:pt x="102" y="9"/>
                  </a:lnTo>
                  <a:lnTo>
                    <a:pt x="104" y="9"/>
                  </a:lnTo>
                  <a:lnTo>
                    <a:pt x="105" y="11"/>
                  </a:lnTo>
                  <a:lnTo>
                    <a:pt x="107" y="11"/>
                  </a:lnTo>
                  <a:lnTo>
                    <a:pt x="108" y="12"/>
                  </a:lnTo>
                  <a:lnTo>
                    <a:pt x="110" y="12"/>
                  </a:lnTo>
                  <a:lnTo>
                    <a:pt x="112" y="16"/>
                  </a:lnTo>
                  <a:lnTo>
                    <a:pt x="114" y="18"/>
                  </a:lnTo>
                  <a:lnTo>
                    <a:pt x="116" y="21"/>
                  </a:lnTo>
                  <a:lnTo>
                    <a:pt x="117" y="23"/>
                  </a:lnTo>
                  <a:lnTo>
                    <a:pt x="119" y="26"/>
                  </a:lnTo>
                  <a:lnTo>
                    <a:pt x="121" y="27"/>
                  </a:lnTo>
                  <a:lnTo>
                    <a:pt x="123" y="29"/>
                  </a:lnTo>
                  <a:lnTo>
                    <a:pt x="126" y="31"/>
                  </a:lnTo>
                  <a:lnTo>
                    <a:pt x="127" y="35"/>
                  </a:lnTo>
                  <a:lnTo>
                    <a:pt x="128" y="37"/>
                  </a:lnTo>
                  <a:lnTo>
                    <a:pt x="130" y="39"/>
                  </a:lnTo>
                  <a:lnTo>
                    <a:pt x="132" y="41"/>
                  </a:lnTo>
                  <a:lnTo>
                    <a:pt x="132" y="45"/>
                  </a:lnTo>
                  <a:lnTo>
                    <a:pt x="134" y="47"/>
                  </a:lnTo>
                  <a:lnTo>
                    <a:pt x="135" y="51"/>
                  </a:lnTo>
                  <a:lnTo>
                    <a:pt x="137" y="53"/>
                  </a:lnTo>
                  <a:lnTo>
                    <a:pt x="137" y="56"/>
                  </a:lnTo>
                  <a:lnTo>
                    <a:pt x="137" y="58"/>
                  </a:lnTo>
                  <a:lnTo>
                    <a:pt x="137" y="61"/>
                  </a:lnTo>
                  <a:lnTo>
                    <a:pt x="138" y="63"/>
                  </a:lnTo>
                  <a:lnTo>
                    <a:pt x="138" y="66"/>
                  </a:lnTo>
                  <a:lnTo>
                    <a:pt x="138" y="68"/>
                  </a:lnTo>
                  <a:lnTo>
                    <a:pt x="138" y="71"/>
                  </a:lnTo>
                  <a:lnTo>
                    <a:pt x="140" y="73"/>
                  </a:lnTo>
                  <a:lnTo>
                    <a:pt x="140" y="77"/>
                  </a:lnTo>
                  <a:lnTo>
                    <a:pt x="140" y="79"/>
                  </a:lnTo>
                  <a:lnTo>
                    <a:pt x="140" y="83"/>
                  </a:lnTo>
                  <a:lnTo>
                    <a:pt x="142" y="84"/>
                  </a:lnTo>
                  <a:lnTo>
                    <a:pt x="141" y="88"/>
                  </a:lnTo>
                  <a:lnTo>
                    <a:pt x="141" y="90"/>
                  </a:lnTo>
                  <a:lnTo>
                    <a:pt x="141" y="92"/>
                  </a:lnTo>
                  <a:lnTo>
                    <a:pt x="141" y="94"/>
                  </a:lnTo>
                  <a:lnTo>
                    <a:pt x="139" y="96"/>
                  </a:lnTo>
                  <a:lnTo>
                    <a:pt x="139" y="97"/>
                  </a:lnTo>
                  <a:lnTo>
                    <a:pt x="138" y="101"/>
                  </a:lnTo>
                  <a:lnTo>
                    <a:pt x="138" y="103"/>
                  </a:lnTo>
                  <a:lnTo>
                    <a:pt x="136" y="107"/>
                  </a:lnTo>
                  <a:lnTo>
                    <a:pt x="136" y="111"/>
                  </a:lnTo>
                  <a:lnTo>
                    <a:pt x="135" y="114"/>
                  </a:lnTo>
                  <a:lnTo>
                    <a:pt x="135" y="118"/>
                  </a:lnTo>
                  <a:lnTo>
                    <a:pt x="133" y="122"/>
                  </a:lnTo>
                  <a:lnTo>
                    <a:pt x="131" y="125"/>
                  </a:lnTo>
                  <a:lnTo>
                    <a:pt x="129" y="129"/>
                  </a:lnTo>
                  <a:lnTo>
                    <a:pt x="128" y="132"/>
                  </a:lnTo>
                  <a:lnTo>
                    <a:pt x="126" y="135"/>
                  </a:lnTo>
                  <a:lnTo>
                    <a:pt x="124" y="137"/>
                  </a:lnTo>
                  <a:lnTo>
                    <a:pt x="121" y="138"/>
                  </a:lnTo>
                  <a:lnTo>
                    <a:pt x="119" y="138"/>
                  </a:lnTo>
                  <a:lnTo>
                    <a:pt x="116" y="139"/>
                  </a:lnTo>
                  <a:lnTo>
                    <a:pt x="112" y="139"/>
                  </a:lnTo>
                  <a:lnTo>
                    <a:pt x="109" y="139"/>
                  </a:lnTo>
                  <a:lnTo>
                    <a:pt x="107" y="139"/>
                  </a:lnTo>
                  <a:lnTo>
                    <a:pt x="104" y="139"/>
                  </a:lnTo>
                  <a:lnTo>
                    <a:pt x="102" y="139"/>
                  </a:lnTo>
                  <a:lnTo>
                    <a:pt x="100" y="139"/>
                  </a:lnTo>
                  <a:lnTo>
                    <a:pt x="98" y="137"/>
                  </a:lnTo>
                  <a:lnTo>
                    <a:pt x="96" y="137"/>
                  </a:lnTo>
                  <a:lnTo>
                    <a:pt x="94" y="135"/>
                  </a:lnTo>
                  <a:lnTo>
                    <a:pt x="92" y="135"/>
                  </a:lnTo>
                  <a:lnTo>
                    <a:pt x="92" y="134"/>
                  </a:lnTo>
                  <a:lnTo>
                    <a:pt x="90" y="134"/>
                  </a:lnTo>
                  <a:lnTo>
                    <a:pt x="90" y="133"/>
                  </a:lnTo>
                  <a:lnTo>
                    <a:pt x="90" y="131"/>
                  </a:lnTo>
                  <a:lnTo>
                    <a:pt x="86" y="131"/>
                  </a:lnTo>
                  <a:lnTo>
                    <a:pt x="84" y="131"/>
                  </a:lnTo>
                  <a:lnTo>
                    <a:pt x="80" y="131"/>
                  </a:lnTo>
                  <a:lnTo>
                    <a:pt x="76" y="131"/>
                  </a:lnTo>
                  <a:lnTo>
                    <a:pt x="71" y="132"/>
                  </a:lnTo>
                  <a:lnTo>
                    <a:pt x="68" y="132"/>
                  </a:lnTo>
                  <a:lnTo>
                    <a:pt x="64" y="132"/>
                  </a:lnTo>
                  <a:lnTo>
                    <a:pt x="60" y="132"/>
                  </a:lnTo>
                  <a:lnTo>
                    <a:pt x="55" y="134"/>
                  </a:lnTo>
                  <a:lnTo>
                    <a:pt x="51" y="134"/>
                  </a:lnTo>
                  <a:lnTo>
                    <a:pt x="47" y="134"/>
                  </a:lnTo>
                  <a:lnTo>
                    <a:pt x="43" y="134"/>
                  </a:lnTo>
                  <a:lnTo>
                    <a:pt x="39" y="135"/>
                  </a:lnTo>
                  <a:lnTo>
                    <a:pt x="35" y="135"/>
                  </a:lnTo>
                  <a:lnTo>
                    <a:pt x="32" y="135"/>
                  </a:lnTo>
                  <a:lnTo>
                    <a:pt x="30" y="134"/>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108" name="Freeform 108">
              <a:extLst>
                <a:ext uri="{FF2B5EF4-FFF2-40B4-BE49-F238E27FC236}">
                  <a16:creationId xmlns:a16="http://schemas.microsoft.com/office/drawing/2014/main" id="{D4FD89EB-E544-4D1F-ADFD-E7CCDCB4634B}"/>
                </a:ext>
              </a:extLst>
            </p:cNvPr>
            <p:cNvSpPr>
              <a:spLocks/>
            </p:cNvSpPr>
            <p:nvPr/>
          </p:nvSpPr>
          <p:spPr bwMode="auto">
            <a:xfrm>
              <a:off x="5828" y="3605"/>
              <a:ext cx="120" cy="267"/>
            </a:xfrm>
            <a:custGeom>
              <a:avLst/>
              <a:gdLst>
                <a:gd name="T0" fmla="*/ 54 w 120"/>
                <a:gd name="T1" fmla="*/ 1 h 267"/>
                <a:gd name="T2" fmla="*/ 64 w 120"/>
                <a:gd name="T3" fmla="*/ 1 h 267"/>
                <a:gd name="T4" fmla="*/ 77 w 120"/>
                <a:gd name="T5" fmla="*/ 9 h 267"/>
                <a:gd name="T6" fmla="*/ 88 w 120"/>
                <a:gd name="T7" fmla="*/ 19 h 267"/>
                <a:gd name="T8" fmla="*/ 95 w 120"/>
                <a:gd name="T9" fmla="*/ 28 h 267"/>
                <a:gd name="T10" fmla="*/ 102 w 120"/>
                <a:gd name="T11" fmla="*/ 38 h 267"/>
                <a:gd name="T12" fmla="*/ 105 w 120"/>
                <a:gd name="T13" fmla="*/ 46 h 267"/>
                <a:gd name="T14" fmla="*/ 109 w 120"/>
                <a:gd name="T15" fmla="*/ 54 h 267"/>
                <a:gd name="T16" fmla="*/ 108 w 120"/>
                <a:gd name="T17" fmla="*/ 63 h 267"/>
                <a:gd name="T18" fmla="*/ 104 w 120"/>
                <a:gd name="T19" fmla="*/ 71 h 267"/>
                <a:gd name="T20" fmla="*/ 105 w 120"/>
                <a:gd name="T21" fmla="*/ 75 h 267"/>
                <a:gd name="T22" fmla="*/ 108 w 120"/>
                <a:gd name="T23" fmla="*/ 77 h 267"/>
                <a:gd name="T24" fmla="*/ 105 w 120"/>
                <a:gd name="T25" fmla="*/ 86 h 267"/>
                <a:gd name="T26" fmla="*/ 102 w 120"/>
                <a:gd name="T27" fmla="*/ 98 h 267"/>
                <a:gd name="T28" fmla="*/ 97 w 120"/>
                <a:gd name="T29" fmla="*/ 102 h 267"/>
                <a:gd name="T30" fmla="*/ 93 w 120"/>
                <a:gd name="T31" fmla="*/ 104 h 267"/>
                <a:gd name="T32" fmla="*/ 90 w 120"/>
                <a:gd name="T33" fmla="*/ 111 h 267"/>
                <a:gd name="T34" fmla="*/ 88 w 120"/>
                <a:gd name="T35" fmla="*/ 117 h 267"/>
                <a:gd name="T36" fmla="*/ 86 w 120"/>
                <a:gd name="T37" fmla="*/ 120 h 267"/>
                <a:gd name="T38" fmla="*/ 85 w 120"/>
                <a:gd name="T39" fmla="*/ 123 h 267"/>
                <a:gd name="T40" fmla="*/ 80 w 120"/>
                <a:gd name="T41" fmla="*/ 128 h 267"/>
                <a:gd name="T42" fmla="*/ 75 w 120"/>
                <a:gd name="T43" fmla="*/ 132 h 267"/>
                <a:gd name="T44" fmla="*/ 74 w 120"/>
                <a:gd name="T45" fmla="*/ 134 h 267"/>
                <a:gd name="T46" fmla="*/ 76 w 120"/>
                <a:gd name="T47" fmla="*/ 136 h 267"/>
                <a:gd name="T48" fmla="*/ 76 w 120"/>
                <a:gd name="T49" fmla="*/ 145 h 267"/>
                <a:gd name="T50" fmla="*/ 79 w 120"/>
                <a:gd name="T51" fmla="*/ 164 h 267"/>
                <a:gd name="T52" fmla="*/ 95 w 120"/>
                <a:gd name="T53" fmla="*/ 171 h 267"/>
                <a:gd name="T54" fmla="*/ 118 w 120"/>
                <a:gd name="T55" fmla="*/ 174 h 267"/>
                <a:gd name="T56" fmla="*/ 82 w 120"/>
                <a:gd name="T57" fmla="*/ 215 h 267"/>
                <a:gd name="T58" fmla="*/ 32 w 120"/>
                <a:gd name="T59" fmla="*/ 266 h 267"/>
                <a:gd name="T60" fmla="*/ 16 w 120"/>
                <a:gd name="T61" fmla="*/ 236 h 267"/>
                <a:gd name="T62" fmla="*/ 0 w 120"/>
                <a:gd name="T63" fmla="*/ 174 h 267"/>
                <a:gd name="T64" fmla="*/ 10 w 120"/>
                <a:gd name="T65" fmla="*/ 157 h 267"/>
                <a:gd name="T66" fmla="*/ 26 w 120"/>
                <a:gd name="T67" fmla="*/ 155 h 267"/>
                <a:gd name="T68" fmla="*/ 29 w 120"/>
                <a:gd name="T69" fmla="*/ 146 h 267"/>
                <a:gd name="T70" fmla="*/ 35 w 120"/>
                <a:gd name="T71" fmla="*/ 136 h 267"/>
                <a:gd name="T72" fmla="*/ 28 w 120"/>
                <a:gd name="T73" fmla="*/ 132 h 267"/>
                <a:gd name="T74" fmla="*/ 22 w 120"/>
                <a:gd name="T75" fmla="*/ 127 h 267"/>
                <a:gd name="T76" fmla="*/ 18 w 120"/>
                <a:gd name="T77" fmla="*/ 124 h 267"/>
                <a:gd name="T78" fmla="*/ 15 w 120"/>
                <a:gd name="T79" fmla="*/ 119 h 267"/>
                <a:gd name="T80" fmla="*/ 8 w 120"/>
                <a:gd name="T81" fmla="*/ 105 h 267"/>
                <a:gd name="T82" fmla="*/ 4 w 120"/>
                <a:gd name="T83" fmla="*/ 86 h 267"/>
                <a:gd name="T84" fmla="*/ 5 w 120"/>
                <a:gd name="T85" fmla="*/ 75 h 267"/>
                <a:gd name="T86" fmla="*/ 9 w 120"/>
                <a:gd name="T87" fmla="*/ 63 h 267"/>
                <a:gd name="T88" fmla="*/ 12 w 120"/>
                <a:gd name="T89" fmla="*/ 54 h 267"/>
                <a:gd name="T90" fmla="*/ 16 w 120"/>
                <a:gd name="T91" fmla="*/ 43 h 267"/>
                <a:gd name="T92" fmla="*/ 18 w 120"/>
                <a:gd name="T93" fmla="*/ 35 h 267"/>
                <a:gd name="T94" fmla="*/ 18 w 120"/>
                <a:gd name="T95" fmla="*/ 27 h 267"/>
                <a:gd name="T96" fmla="*/ 19 w 120"/>
                <a:gd name="T97" fmla="*/ 22 h 267"/>
                <a:gd name="T98" fmla="*/ 22 w 120"/>
                <a:gd name="T99" fmla="*/ 16 h 267"/>
                <a:gd name="T100" fmla="*/ 28 w 120"/>
                <a:gd name="T101" fmla="*/ 12 h 267"/>
                <a:gd name="T102" fmla="*/ 35 w 120"/>
                <a:gd name="T103" fmla="*/ 8 h 267"/>
                <a:gd name="T104" fmla="*/ 39 w 120"/>
                <a:gd name="T105" fmla="*/ 5 h 267"/>
                <a:gd name="T106" fmla="*/ 44 w 120"/>
                <a:gd name="T107" fmla="*/ 1 h 267"/>
                <a:gd name="T108" fmla="*/ 46 w 120"/>
                <a:gd name="T109" fmla="*/ 0 h 267"/>
                <a:gd name="T110" fmla="*/ 47 w 120"/>
                <a:gd name="T111" fmla="*/ 0 h 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267"/>
                <a:gd name="T170" fmla="*/ 120 w 120"/>
                <a:gd name="T171" fmla="*/ 267 h 26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267">
                  <a:moveTo>
                    <a:pt x="49" y="0"/>
                  </a:moveTo>
                  <a:lnTo>
                    <a:pt x="49" y="1"/>
                  </a:lnTo>
                  <a:lnTo>
                    <a:pt x="50" y="1"/>
                  </a:lnTo>
                  <a:lnTo>
                    <a:pt x="52" y="1"/>
                  </a:lnTo>
                  <a:lnTo>
                    <a:pt x="54" y="1"/>
                  </a:lnTo>
                  <a:lnTo>
                    <a:pt x="56" y="1"/>
                  </a:lnTo>
                  <a:lnTo>
                    <a:pt x="57" y="1"/>
                  </a:lnTo>
                  <a:lnTo>
                    <a:pt x="59" y="1"/>
                  </a:lnTo>
                  <a:lnTo>
                    <a:pt x="60" y="1"/>
                  </a:lnTo>
                  <a:lnTo>
                    <a:pt x="62" y="1"/>
                  </a:lnTo>
                  <a:lnTo>
                    <a:pt x="64" y="1"/>
                  </a:lnTo>
                  <a:lnTo>
                    <a:pt x="66" y="1"/>
                  </a:lnTo>
                  <a:lnTo>
                    <a:pt x="66" y="2"/>
                  </a:lnTo>
                  <a:lnTo>
                    <a:pt x="67" y="2"/>
                  </a:lnTo>
                  <a:lnTo>
                    <a:pt x="69" y="4"/>
                  </a:lnTo>
                  <a:lnTo>
                    <a:pt x="71" y="4"/>
                  </a:lnTo>
                  <a:lnTo>
                    <a:pt x="73" y="6"/>
                  </a:lnTo>
                  <a:lnTo>
                    <a:pt x="75" y="7"/>
                  </a:lnTo>
                  <a:lnTo>
                    <a:pt x="77" y="9"/>
                  </a:lnTo>
                  <a:lnTo>
                    <a:pt x="78" y="9"/>
                  </a:lnTo>
                  <a:lnTo>
                    <a:pt x="79" y="11"/>
                  </a:lnTo>
                  <a:lnTo>
                    <a:pt x="81" y="12"/>
                  </a:lnTo>
                  <a:lnTo>
                    <a:pt x="83" y="14"/>
                  </a:lnTo>
                  <a:lnTo>
                    <a:pt x="85" y="14"/>
                  </a:lnTo>
                  <a:lnTo>
                    <a:pt x="85" y="16"/>
                  </a:lnTo>
                  <a:lnTo>
                    <a:pt x="87" y="17"/>
                  </a:lnTo>
                  <a:lnTo>
                    <a:pt x="88" y="19"/>
                  </a:lnTo>
                  <a:lnTo>
                    <a:pt x="90" y="19"/>
                  </a:lnTo>
                  <a:lnTo>
                    <a:pt x="90" y="20"/>
                  </a:lnTo>
                  <a:lnTo>
                    <a:pt x="91" y="20"/>
                  </a:lnTo>
                  <a:lnTo>
                    <a:pt x="91" y="22"/>
                  </a:lnTo>
                  <a:lnTo>
                    <a:pt x="93" y="22"/>
                  </a:lnTo>
                  <a:lnTo>
                    <a:pt x="93" y="24"/>
                  </a:lnTo>
                  <a:lnTo>
                    <a:pt x="95" y="26"/>
                  </a:lnTo>
                  <a:lnTo>
                    <a:pt x="95" y="28"/>
                  </a:lnTo>
                  <a:lnTo>
                    <a:pt x="97" y="28"/>
                  </a:lnTo>
                  <a:lnTo>
                    <a:pt x="97" y="29"/>
                  </a:lnTo>
                  <a:lnTo>
                    <a:pt x="98" y="31"/>
                  </a:lnTo>
                  <a:lnTo>
                    <a:pt x="98" y="33"/>
                  </a:lnTo>
                  <a:lnTo>
                    <a:pt x="100" y="33"/>
                  </a:lnTo>
                  <a:lnTo>
                    <a:pt x="100" y="35"/>
                  </a:lnTo>
                  <a:lnTo>
                    <a:pt x="102" y="36"/>
                  </a:lnTo>
                  <a:lnTo>
                    <a:pt x="102" y="38"/>
                  </a:lnTo>
                  <a:lnTo>
                    <a:pt x="104" y="38"/>
                  </a:lnTo>
                  <a:lnTo>
                    <a:pt x="104" y="39"/>
                  </a:lnTo>
                  <a:lnTo>
                    <a:pt x="104" y="40"/>
                  </a:lnTo>
                  <a:lnTo>
                    <a:pt x="104" y="42"/>
                  </a:lnTo>
                  <a:lnTo>
                    <a:pt x="105" y="42"/>
                  </a:lnTo>
                  <a:lnTo>
                    <a:pt x="105" y="44"/>
                  </a:lnTo>
                  <a:lnTo>
                    <a:pt x="105" y="46"/>
                  </a:lnTo>
                  <a:lnTo>
                    <a:pt x="107" y="46"/>
                  </a:lnTo>
                  <a:lnTo>
                    <a:pt x="107" y="48"/>
                  </a:lnTo>
                  <a:lnTo>
                    <a:pt x="107" y="50"/>
                  </a:lnTo>
                  <a:lnTo>
                    <a:pt x="109" y="50"/>
                  </a:lnTo>
                  <a:lnTo>
                    <a:pt x="109" y="52"/>
                  </a:lnTo>
                  <a:lnTo>
                    <a:pt x="109" y="54"/>
                  </a:lnTo>
                  <a:lnTo>
                    <a:pt x="110" y="54"/>
                  </a:lnTo>
                  <a:lnTo>
                    <a:pt x="109" y="56"/>
                  </a:lnTo>
                  <a:lnTo>
                    <a:pt x="109" y="58"/>
                  </a:lnTo>
                  <a:lnTo>
                    <a:pt x="108" y="60"/>
                  </a:lnTo>
                  <a:lnTo>
                    <a:pt x="108" y="61"/>
                  </a:lnTo>
                  <a:lnTo>
                    <a:pt x="108" y="63"/>
                  </a:lnTo>
                  <a:lnTo>
                    <a:pt x="107" y="65"/>
                  </a:lnTo>
                  <a:lnTo>
                    <a:pt x="107" y="67"/>
                  </a:lnTo>
                  <a:lnTo>
                    <a:pt x="106" y="69"/>
                  </a:lnTo>
                  <a:lnTo>
                    <a:pt x="104" y="70"/>
                  </a:lnTo>
                  <a:lnTo>
                    <a:pt x="104" y="71"/>
                  </a:lnTo>
                  <a:lnTo>
                    <a:pt x="104" y="73"/>
                  </a:lnTo>
                  <a:lnTo>
                    <a:pt x="104" y="74"/>
                  </a:lnTo>
                  <a:lnTo>
                    <a:pt x="105" y="74"/>
                  </a:lnTo>
                  <a:lnTo>
                    <a:pt x="105" y="75"/>
                  </a:lnTo>
                  <a:lnTo>
                    <a:pt x="107" y="75"/>
                  </a:lnTo>
                  <a:lnTo>
                    <a:pt x="107" y="76"/>
                  </a:lnTo>
                  <a:lnTo>
                    <a:pt x="108" y="76"/>
                  </a:lnTo>
                  <a:lnTo>
                    <a:pt x="108" y="77"/>
                  </a:lnTo>
                  <a:lnTo>
                    <a:pt x="109" y="77"/>
                  </a:lnTo>
                  <a:lnTo>
                    <a:pt x="107" y="79"/>
                  </a:lnTo>
                  <a:lnTo>
                    <a:pt x="107" y="80"/>
                  </a:lnTo>
                  <a:lnTo>
                    <a:pt x="105" y="82"/>
                  </a:lnTo>
                  <a:lnTo>
                    <a:pt x="105" y="84"/>
                  </a:lnTo>
                  <a:lnTo>
                    <a:pt x="105" y="86"/>
                  </a:lnTo>
                  <a:lnTo>
                    <a:pt x="105" y="87"/>
                  </a:lnTo>
                  <a:lnTo>
                    <a:pt x="103" y="89"/>
                  </a:lnTo>
                  <a:lnTo>
                    <a:pt x="103" y="91"/>
                  </a:lnTo>
                  <a:lnTo>
                    <a:pt x="103" y="93"/>
                  </a:lnTo>
                  <a:lnTo>
                    <a:pt x="103" y="95"/>
                  </a:lnTo>
                  <a:lnTo>
                    <a:pt x="102" y="97"/>
                  </a:lnTo>
                  <a:lnTo>
                    <a:pt x="102" y="98"/>
                  </a:lnTo>
                  <a:lnTo>
                    <a:pt x="100" y="100"/>
                  </a:lnTo>
                  <a:lnTo>
                    <a:pt x="99" y="100"/>
                  </a:lnTo>
                  <a:lnTo>
                    <a:pt x="97" y="102"/>
                  </a:lnTo>
                  <a:lnTo>
                    <a:pt x="95" y="104"/>
                  </a:lnTo>
                  <a:lnTo>
                    <a:pt x="93" y="104"/>
                  </a:lnTo>
                  <a:lnTo>
                    <a:pt x="91" y="106"/>
                  </a:lnTo>
                  <a:lnTo>
                    <a:pt x="91" y="108"/>
                  </a:lnTo>
                  <a:lnTo>
                    <a:pt x="90" y="110"/>
                  </a:lnTo>
                  <a:lnTo>
                    <a:pt x="90" y="111"/>
                  </a:lnTo>
                  <a:lnTo>
                    <a:pt x="88" y="113"/>
                  </a:lnTo>
                  <a:lnTo>
                    <a:pt x="88" y="115"/>
                  </a:lnTo>
                  <a:lnTo>
                    <a:pt x="88" y="117"/>
                  </a:lnTo>
                  <a:lnTo>
                    <a:pt x="86" y="118"/>
                  </a:lnTo>
                  <a:lnTo>
                    <a:pt x="86" y="120"/>
                  </a:lnTo>
                  <a:lnTo>
                    <a:pt x="85" y="122"/>
                  </a:lnTo>
                  <a:lnTo>
                    <a:pt x="85" y="123"/>
                  </a:lnTo>
                  <a:lnTo>
                    <a:pt x="83" y="125"/>
                  </a:lnTo>
                  <a:lnTo>
                    <a:pt x="82" y="126"/>
                  </a:lnTo>
                  <a:lnTo>
                    <a:pt x="80" y="128"/>
                  </a:lnTo>
                  <a:lnTo>
                    <a:pt x="78" y="130"/>
                  </a:lnTo>
                  <a:lnTo>
                    <a:pt x="77" y="131"/>
                  </a:lnTo>
                  <a:lnTo>
                    <a:pt x="75" y="132"/>
                  </a:lnTo>
                  <a:lnTo>
                    <a:pt x="74" y="134"/>
                  </a:lnTo>
                  <a:lnTo>
                    <a:pt x="75" y="134"/>
                  </a:lnTo>
                  <a:lnTo>
                    <a:pt x="75" y="136"/>
                  </a:lnTo>
                  <a:lnTo>
                    <a:pt x="76" y="136"/>
                  </a:lnTo>
                  <a:lnTo>
                    <a:pt x="75" y="137"/>
                  </a:lnTo>
                  <a:lnTo>
                    <a:pt x="75" y="139"/>
                  </a:lnTo>
                  <a:lnTo>
                    <a:pt x="76" y="140"/>
                  </a:lnTo>
                  <a:lnTo>
                    <a:pt x="76" y="142"/>
                  </a:lnTo>
                  <a:lnTo>
                    <a:pt x="76" y="144"/>
                  </a:lnTo>
                  <a:lnTo>
                    <a:pt x="76" y="145"/>
                  </a:lnTo>
                  <a:lnTo>
                    <a:pt x="77" y="147"/>
                  </a:lnTo>
                  <a:lnTo>
                    <a:pt x="77" y="151"/>
                  </a:lnTo>
                  <a:lnTo>
                    <a:pt x="77" y="153"/>
                  </a:lnTo>
                  <a:lnTo>
                    <a:pt x="77" y="155"/>
                  </a:lnTo>
                  <a:lnTo>
                    <a:pt x="79" y="157"/>
                  </a:lnTo>
                  <a:lnTo>
                    <a:pt x="79" y="160"/>
                  </a:lnTo>
                  <a:lnTo>
                    <a:pt x="79" y="162"/>
                  </a:lnTo>
                  <a:lnTo>
                    <a:pt x="79" y="164"/>
                  </a:lnTo>
                  <a:lnTo>
                    <a:pt x="79" y="165"/>
                  </a:lnTo>
                  <a:lnTo>
                    <a:pt x="78" y="167"/>
                  </a:lnTo>
                  <a:lnTo>
                    <a:pt x="80" y="167"/>
                  </a:lnTo>
                  <a:lnTo>
                    <a:pt x="81" y="169"/>
                  </a:lnTo>
                  <a:lnTo>
                    <a:pt x="85" y="169"/>
                  </a:lnTo>
                  <a:lnTo>
                    <a:pt x="87" y="171"/>
                  </a:lnTo>
                  <a:lnTo>
                    <a:pt x="91" y="171"/>
                  </a:lnTo>
                  <a:lnTo>
                    <a:pt x="95" y="171"/>
                  </a:lnTo>
                  <a:lnTo>
                    <a:pt x="100" y="171"/>
                  </a:lnTo>
                  <a:lnTo>
                    <a:pt x="103" y="173"/>
                  </a:lnTo>
                  <a:lnTo>
                    <a:pt x="107" y="173"/>
                  </a:lnTo>
                  <a:lnTo>
                    <a:pt x="109" y="173"/>
                  </a:lnTo>
                  <a:lnTo>
                    <a:pt x="113" y="173"/>
                  </a:lnTo>
                  <a:lnTo>
                    <a:pt x="115" y="174"/>
                  </a:lnTo>
                  <a:lnTo>
                    <a:pt x="117" y="174"/>
                  </a:lnTo>
                  <a:lnTo>
                    <a:pt x="118" y="174"/>
                  </a:lnTo>
                  <a:lnTo>
                    <a:pt x="119" y="174"/>
                  </a:lnTo>
                  <a:lnTo>
                    <a:pt x="117" y="176"/>
                  </a:lnTo>
                  <a:lnTo>
                    <a:pt x="113" y="180"/>
                  </a:lnTo>
                  <a:lnTo>
                    <a:pt x="108" y="185"/>
                  </a:lnTo>
                  <a:lnTo>
                    <a:pt x="104" y="191"/>
                  </a:lnTo>
                  <a:lnTo>
                    <a:pt x="97" y="199"/>
                  </a:lnTo>
                  <a:lnTo>
                    <a:pt x="90" y="206"/>
                  </a:lnTo>
                  <a:lnTo>
                    <a:pt x="82" y="215"/>
                  </a:lnTo>
                  <a:lnTo>
                    <a:pt x="75" y="223"/>
                  </a:lnTo>
                  <a:lnTo>
                    <a:pt x="66" y="232"/>
                  </a:lnTo>
                  <a:lnTo>
                    <a:pt x="59" y="240"/>
                  </a:lnTo>
                  <a:lnTo>
                    <a:pt x="51" y="248"/>
                  </a:lnTo>
                  <a:lnTo>
                    <a:pt x="46" y="254"/>
                  </a:lnTo>
                  <a:lnTo>
                    <a:pt x="40" y="260"/>
                  </a:lnTo>
                  <a:lnTo>
                    <a:pt x="36" y="264"/>
                  </a:lnTo>
                  <a:lnTo>
                    <a:pt x="32" y="266"/>
                  </a:lnTo>
                  <a:lnTo>
                    <a:pt x="30" y="266"/>
                  </a:lnTo>
                  <a:lnTo>
                    <a:pt x="29" y="264"/>
                  </a:lnTo>
                  <a:lnTo>
                    <a:pt x="27" y="261"/>
                  </a:lnTo>
                  <a:lnTo>
                    <a:pt x="25" y="255"/>
                  </a:lnTo>
                  <a:lnTo>
                    <a:pt x="21" y="250"/>
                  </a:lnTo>
                  <a:lnTo>
                    <a:pt x="19" y="244"/>
                  </a:lnTo>
                  <a:lnTo>
                    <a:pt x="16" y="236"/>
                  </a:lnTo>
                  <a:lnTo>
                    <a:pt x="14" y="228"/>
                  </a:lnTo>
                  <a:lnTo>
                    <a:pt x="10" y="221"/>
                  </a:lnTo>
                  <a:lnTo>
                    <a:pt x="9" y="213"/>
                  </a:lnTo>
                  <a:lnTo>
                    <a:pt x="6" y="205"/>
                  </a:lnTo>
                  <a:lnTo>
                    <a:pt x="4" y="196"/>
                  </a:lnTo>
                  <a:lnTo>
                    <a:pt x="2" y="188"/>
                  </a:lnTo>
                  <a:lnTo>
                    <a:pt x="1" y="181"/>
                  </a:lnTo>
                  <a:lnTo>
                    <a:pt x="0" y="174"/>
                  </a:lnTo>
                  <a:lnTo>
                    <a:pt x="1" y="167"/>
                  </a:lnTo>
                  <a:lnTo>
                    <a:pt x="0" y="165"/>
                  </a:lnTo>
                  <a:lnTo>
                    <a:pt x="1" y="162"/>
                  </a:lnTo>
                  <a:lnTo>
                    <a:pt x="2" y="160"/>
                  </a:lnTo>
                  <a:lnTo>
                    <a:pt x="4" y="158"/>
                  </a:lnTo>
                  <a:lnTo>
                    <a:pt x="6" y="158"/>
                  </a:lnTo>
                  <a:lnTo>
                    <a:pt x="8" y="157"/>
                  </a:lnTo>
                  <a:lnTo>
                    <a:pt x="10" y="157"/>
                  </a:lnTo>
                  <a:lnTo>
                    <a:pt x="13" y="155"/>
                  </a:lnTo>
                  <a:lnTo>
                    <a:pt x="15" y="155"/>
                  </a:lnTo>
                  <a:lnTo>
                    <a:pt x="17" y="155"/>
                  </a:lnTo>
                  <a:lnTo>
                    <a:pt x="19" y="155"/>
                  </a:lnTo>
                  <a:lnTo>
                    <a:pt x="22" y="155"/>
                  </a:lnTo>
                  <a:lnTo>
                    <a:pt x="23" y="155"/>
                  </a:lnTo>
                  <a:lnTo>
                    <a:pt x="25" y="155"/>
                  </a:lnTo>
                  <a:lnTo>
                    <a:pt x="26" y="155"/>
                  </a:lnTo>
                  <a:lnTo>
                    <a:pt x="27" y="154"/>
                  </a:lnTo>
                  <a:lnTo>
                    <a:pt x="26" y="154"/>
                  </a:lnTo>
                  <a:lnTo>
                    <a:pt x="26" y="152"/>
                  </a:lnTo>
                  <a:lnTo>
                    <a:pt x="27" y="150"/>
                  </a:lnTo>
                  <a:lnTo>
                    <a:pt x="29" y="148"/>
                  </a:lnTo>
                  <a:lnTo>
                    <a:pt x="29" y="146"/>
                  </a:lnTo>
                  <a:lnTo>
                    <a:pt x="31" y="144"/>
                  </a:lnTo>
                  <a:lnTo>
                    <a:pt x="32" y="142"/>
                  </a:lnTo>
                  <a:lnTo>
                    <a:pt x="32" y="141"/>
                  </a:lnTo>
                  <a:lnTo>
                    <a:pt x="34" y="139"/>
                  </a:lnTo>
                  <a:lnTo>
                    <a:pt x="35" y="137"/>
                  </a:lnTo>
                  <a:lnTo>
                    <a:pt x="35" y="136"/>
                  </a:lnTo>
                  <a:lnTo>
                    <a:pt x="36" y="134"/>
                  </a:lnTo>
                  <a:lnTo>
                    <a:pt x="34" y="134"/>
                  </a:lnTo>
                  <a:lnTo>
                    <a:pt x="32" y="134"/>
                  </a:lnTo>
                  <a:lnTo>
                    <a:pt x="32" y="132"/>
                  </a:lnTo>
                  <a:lnTo>
                    <a:pt x="30" y="132"/>
                  </a:lnTo>
                  <a:lnTo>
                    <a:pt x="28" y="132"/>
                  </a:lnTo>
                  <a:lnTo>
                    <a:pt x="28" y="130"/>
                  </a:lnTo>
                  <a:lnTo>
                    <a:pt x="26" y="130"/>
                  </a:lnTo>
                  <a:lnTo>
                    <a:pt x="24" y="130"/>
                  </a:lnTo>
                  <a:lnTo>
                    <a:pt x="24" y="128"/>
                  </a:lnTo>
                  <a:lnTo>
                    <a:pt x="22" y="128"/>
                  </a:lnTo>
                  <a:lnTo>
                    <a:pt x="22" y="127"/>
                  </a:lnTo>
                  <a:lnTo>
                    <a:pt x="22" y="125"/>
                  </a:lnTo>
                  <a:lnTo>
                    <a:pt x="20" y="125"/>
                  </a:lnTo>
                  <a:lnTo>
                    <a:pt x="19" y="125"/>
                  </a:lnTo>
                  <a:lnTo>
                    <a:pt x="19" y="124"/>
                  </a:lnTo>
                  <a:lnTo>
                    <a:pt x="18" y="124"/>
                  </a:lnTo>
                  <a:lnTo>
                    <a:pt x="18" y="122"/>
                  </a:lnTo>
                  <a:lnTo>
                    <a:pt x="16" y="122"/>
                  </a:lnTo>
                  <a:lnTo>
                    <a:pt x="16" y="120"/>
                  </a:lnTo>
                  <a:lnTo>
                    <a:pt x="15" y="120"/>
                  </a:lnTo>
                  <a:lnTo>
                    <a:pt x="15" y="119"/>
                  </a:lnTo>
                  <a:lnTo>
                    <a:pt x="15" y="117"/>
                  </a:lnTo>
                  <a:lnTo>
                    <a:pt x="13" y="116"/>
                  </a:lnTo>
                  <a:lnTo>
                    <a:pt x="13" y="114"/>
                  </a:lnTo>
                  <a:lnTo>
                    <a:pt x="11" y="112"/>
                  </a:lnTo>
                  <a:lnTo>
                    <a:pt x="11" y="110"/>
                  </a:lnTo>
                  <a:lnTo>
                    <a:pt x="9" y="108"/>
                  </a:lnTo>
                  <a:lnTo>
                    <a:pt x="9" y="107"/>
                  </a:lnTo>
                  <a:lnTo>
                    <a:pt x="8" y="105"/>
                  </a:lnTo>
                  <a:lnTo>
                    <a:pt x="8" y="101"/>
                  </a:lnTo>
                  <a:lnTo>
                    <a:pt x="6" y="99"/>
                  </a:lnTo>
                  <a:lnTo>
                    <a:pt x="6" y="97"/>
                  </a:lnTo>
                  <a:lnTo>
                    <a:pt x="4" y="96"/>
                  </a:lnTo>
                  <a:lnTo>
                    <a:pt x="4" y="92"/>
                  </a:lnTo>
                  <a:lnTo>
                    <a:pt x="4" y="90"/>
                  </a:lnTo>
                  <a:lnTo>
                    <a:pt x="4" y="88"/>
                  </a:lnTo>
                  <a:lnTo>
                    <a:pt x="4" y="86"/>
                  </a:lnTo>
                  <a:lnTo>
                    <a:pt x="4" y="84"/>
                  </a:lnTo>
                  <a:lnTo>
                    <a:pt x="4" y="83"/>
                  </a:lnTo>
                  <a:lnTo>
                    <a:pt x="4" y="82"/>
                  </a:lnTo>
                  <a:lnTo>
                    <a:pt x="4" y="80"/>
                  </a:lnTo>
                  <a:lnTo>
                    <a:pt x="4" y="79"/>
                  </a:lnTo>
                  <a:lnTo>
                    <a:pt x="5" y="77"/>
                  </a:lnTo>
                  <a:lnTo>
                    <a:pt x="5" y="75"/>
                  </a:lnTo>
                  <a:lnTo>
                    <a:pt x="7" y="73"/>
                  </a:lnTo>
                  <a:lnTo>
                    <a:pt x="7" y="72"/>
                  </a:lnTo>
                  <a:lnTo>
                    <a:pt x="7" y="70"/>
                  </a:lnTo>
                  <a:lnTo>
                    <a:pt x="7" y="68"/>
                  </a:lnTo>
                  <a:lnTo>
                    <a:pt x="9" y="66"/>
                  </a:lnTo>
                  <a:lnTo>
                    <a:pt x="9" y="64"/>
                  </a:lnTo>
                  <a:lnTo>
                    <a:pt x="9" y="63"/>
                  </a:lnTo>
                  <a:lnTo>
                    <a:pt x="11" y="61"/>
                  </a:lnTo>
                  <a:lnTo>
                    <a:pt x="11" y="59"/>
                  </a:lnTo>
                  <a:lnTo>
                    <a:pt x="12" y="58"/>
                  </a:lnTo>
                  <a:lnTo>
                    <a:pt x="12" y="56"/>
                  </a:lnTo>
                  <a:lnTo>
                    <a:pt x="12" y="54"/>
                  </a:lnTo>
                  <a:lnTo>
                    <a:pt x="14" y="52"/>
                  </a:lnTo>
                  <a:lnTo>
                    <a:pt x="14" y="50"/>
                  </a:lnTo>
                  <a:lnTo>
                    <a:pt x="14" y="49"/>
                  </a:lnTo>
                  <a:lnTo>
                    <a:pt x="16" y="47"/>
                  </a:lnTo>
                  <a:lnTo>
                    <a:pt x="16" y="45"/>
                  </a:lnTo>
                  <a:lnTo>
                    <a:pt x="16" y="43"/>
                  </a:lnTo>
                  <a:lnTo>
                    <a:pt x="18" y="41"/>
                  </a:lnTo>
                  <a:lnTo>
                    <a:pt x="18" y="40"/>
                  </a:lnTo>
                  <a:lnTo>
                    <a:pt x="18" y="38"/>
                  </a:lnTo>
                  <a:lnTo>
                    <a:pt x="18" y="36"/>
                  </a:lnTo>
                  <a:lnTo>
                    <a:pt x="18" y="35"/>
                  </a:lnTo>
                  <a:lnTo>
                    <a:pt x="18" y="33"/>
                  </a:lnTo>
                  <a:lnTo>
                    <a:pt x="18" y="31"/>
                  </a:lnTo>
                  <a:lnTo>
                    <a:pt x="18" y="29"/>
                  </a:lnTo>
                  <a:lnTo>
                    <a:pt x="18" y="28"/>
                  </a:lnTo>
                  <a:lnTo>
                    <a:pt x="18" y="27"/>
                  </a:lnTo>
                  <a:lnTo>
                    <a:pt x="19" y="25"/>
                  </a:lnTo>
                  <a:lnTo>
                    <a:pt x="19" y="23"/>
                  </a:lnTo>
                  <a:lnTo>
                    <a:pt x="19" y="22"/>
                  </a:lnTo>
                  <a:lnTo>
                    <a:pt x="20" y="20"/>
                  </a:lnTo>
                  <a:lnTo>
                    <a:pt x="20" y="19"/>
                  </a:lnTo>
                  <a:lnTo>
                    <a:pt x="22" y="18"/>
                  </a:lnTo>
                  <a:lnTo>
                    <a:pt x="22" y="16"/>
                  </a:lnTo>
                  <a:lnTo>
                    <a:pt x="24" y="14"/>
                  </a:lnTo>
                  <a:lnTo>
                    <a:pt x="26" y="12"/>
                  </a:lnTo>
                  <a:lnTo>
                    <a:pt x="28" y="12"/>
                  </a:lnTo>
                  <a:lnTo>
                    <a:pt x="30" y="11"/>
                  </a:lnTo>
                  <a:lnTo>
                    <a:pt x="31" y="11"/>
                  </a:lnTo>
                  <a:lnTo>
                    <a:pt x="33" y="9"/>
                  </a:lnTo>
                  <a:lnTo>
                    <a:pt x="35" y="8"/>
                  </a:lnTo>
                  <a:lnTo>
                    <a:pt x="37" y="6"/>
                  </a:lnTo>
                  <a:lnTo>
                    <a:pt x="38" y="5"/>
                  </a:lnTo>
                  <a:lnTo>
                    <a:pt x="39" y="5"/>
                  </a:lnTo>
                  <a:lnTo>
                    <a:pt x="41" y="3"/>
                  </a:lnTo>
                  <a:lnTo>
                    <a:pt x="42" y="3"/>
                  </a:lnTo>
                  <a:lnTo>
                    <a:pt x="44" y="1"/>
                  </a:lnTo>
                  <a:lnTo>
                    <a:pt x="46" y="0"/>
                  </a:lnTo>
                  <a:lnTo>
                    <a:pt x="47" y="0"/>
                  </a:lnTo>
                  <a:lnTo>
                    <a:pt x="49" y="0"/>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109" name="Freeform 109">
              <a:extLst>
                <a:ext uri="{FF2B5EF4-FFF2-40B4-BE49-F238E27FC236}">
                  <a16:creationId xmlns:a16="http://schemas.microsoft.com/office/drawing/2014/main" id="{B0DAFFEB-8BB4-412A-AE43-32141CA08D1C}"/>
                </a:ext>
              </a:extLst>
            </p:cNvPr>
            <p:cNvSpPr>
              <a:spLocks/>
            </p:cNvSpPr>
            <p:nvPr/>
          </p:nvSpPr>
          <p:spPr bwMode="auto">
            <a:xfrm>
              <a:off x="5860" y="3649"/>
              <a:ext cx="33" cy="46"/>
            </a:xfrm>
            <a:custGeom>
              <a:avLst/>
              <a:gdLst>
                <a:gd name="T0" fmla="*/ 16 w 33"/>
                <a:gd name="T1" fmla="*/ 2 h 46"/>
                <a:gd name="T2" fmla="*/ 16 w 33"/>
                <a:gd name="T3" fmla="*/ 2 h 46"/>
                <a:gd name="T4" fmla="*/ 14 w 33"/>
                <a:gd name="T5" fmla="*/ 4 h 46"/>
                <a:gd name="T6" fmla="*/ 14 w 33"/>
                <a:gd name="T7" fmla="*/ 5 h 46"/>
                <a:gd name="T8" fmla="*/ 12 w 33"/>
                <a:gd name="T9" fmla="*/ 6 h 46"/>
                <a:gd name="T10" fmla="*/ 12 w 33"/>
                <a:gd name="T11" fmla="*/ 8 h 46"/>
                <a:gd name="T12" fmla="*/ 12 w 33"/>
                <a:gd name="T13" fmla="*/ 10 h 46"/>
                <a:gd name="T14" fmla="*/ 12 w 33"/>
                <a:gd name="T15" fmla="*/ 10 h 46"/>
                <a:gd name="T16" fmla="*/ 10 w 33"/>
                <a:gd name="T17" fmla="*/ 12 h 46"/>
                <a:gd name="T18" fmla="*/ 9 w 33"/>
                <a:gd name="T19" fmla="*/ 14 h 46"/>
                <a:gd name="T20" fmla="*/ 7 w 33"/>
                <a:gd name="T21" fmla="*/ 16 h 46"/>
                <a:gd name="T22" fmla="*/ 7 w 33"/>
                <a:gd name="T23" fmla="*/ 20 h 46"/>
                <a:gd name="T24" fmla="*/ 6 w 33"/>
                <a:gd name="T25" fmla="*/ 22 h 46"/>
                <a:gd name="T26" fmla="*/ 5 w 33"/>
                <a:gd name="T27" fmla="*/ 25 h 46"/>
                <a:gd name="T28" fmla="*/ 4 w 33"/>
                <a:gd name="T29" fmla="*/ 28 h 46"/>
                <a:gd name="T30" fmla="*/ 4 w 33"/>
                <a:gd name="T31" fmla="*/ 29 h 46"/>
                <a:gd name="T32" fmla="*/ 2 w 33"/>
                <a:gd name="T33" fmla="*/ 31 h 46"/>
                <a:gd name="T34" fmla="*/ 2 w 33"/>
                <a:gd name="T35" fmla="*/ 32 h 46"/>
                <a:gd name="T36" fmla="*/ 0 w 33"/>
                <a:gd name="T37" fmla="*/ 33 h 46"/>
                <a:gd name="T38" fmla="*/ 0 w 33"/>
                <a:gd name="T39" fmla="*/ 35 h 46"/>
                <a:gd name="T40" fmla="*/ 0 w 33"/>
                <a:gd name="T41" fmla="*/ 36 h 46"/>
                <a:gd name="T42" fmla="*/ 0 w 33"/>
                <a:gd name="T43" fmla="*/ 38 h 46"/>
                <a:gd name="T44" fmla="*/ 0 w 33"/>
                <a:gd name="T45" fmla="*/ 40 h 46"/>
                <a:gd name="T46" fmla="*/ 0 w 33"/>
                <a:gd name="T47" fmla="*/ 40 h 46"/>
                <a:gd name="T48" fmla="*/ 2 w 33"/>
                <a:gd name="T49" fmla="*/ 42 h 46"/>
                <a:gd name="T50" fmla="*/ 2 w 33"/>
                <a:gd name="T51" fmla="*/ 42 h 46"/>
                <a:gd name="T52" fmla="*/ 2 w 33"/>
                <a:gd name="T53" fmla="*/ 44 h 46"/>
                <a:gd name="T54" fmla="*/ 2 w 33"/>
                <a:gd name="T55" fmla="*/ 44 h 46"/>
                <a:gd name="T56" fmla="*/ 4 w 33"/>
                <a:gd name="T57" fmla="*/ 45 h 46"/>
                <a:gd name="T58" fmla="*/ 4 w 33"/>
                <a:gd name="T59" fmla="*/ 45 h 46"/>
                <a:gd name="T60" fmla="*/ 6 w 33"/>
                <a:gd name="T61" fmla="*/ 45 h 46"/>
                <a:gd name="T62" fmla="*/ 6 w 33"/>
                <a:gd name="T63" fmla="*/ 45 h 46"/>
                <a:gd name="T64" fmla="*/ 7 w 33"/>
                <a:gd name="T65" fmla="*/ 45 h 46"/>
                <a:gd name="T66" fmla="*/ 8 w 33"/>
                <a:gd name="T67" fmla="*/ 45 h 46"/>
                <a:gd name="T68" fmla="*/ 10 w 33"/>
                <a:gd name="T69" fmla="*/ 44 h 46"/>
                <a:gd name="T70" fmla="*/ 14 w 33"/>
                <a:gd name="T71" fmla="*/ 43 h 46"/>
                <a:gd name="T72" fmla="*/ 16 w 33"/>
                <a:gd name="T73" fmla="*/ 42 h 46"/>
                <a:gd name="T74" fmla="*/ 18 w 33"/>
                <a:gd name="T75" fmla="*/ 42 h 46"/>
                <a:gd name="T76" fmla="*/ 20 w 33"/>
                <a:gd name="T77" fmla="*/ 40 h 46"/>
                <a:gd name="T78" fmla="*/ 22 w 33"/>
                <a:gd name="T79" fmla="*/ 39 h 46"/>
                <a:gd name="T80" fmla="*/ 24 w 33"/>
                <a:gd name="T81" fmla="*/ 38 h 46"/>
                <a:gd name="T82" fmla="*/ 24 w 33"/>
                <a:gd name="T83" fmla="*/ 38 h 46"/>
                <a:gd name="T84" fmla="*/ 25 w 33"/>
                <a:gd name="T85" fmla="*/ 36 h 46"/>
                <a:gd name="T86" fmla="*/ 25 w 33"/>
                <a:gd name="T87" fmla="*/ 35 h 46"/>
                <a:gd name="T88" fmla="*/ 27 w 33"/>
                <a:gd name="T89" fmla="*/ 33 h 46"/>
                <a:gd name="T90" fmla="*/ 27 w 33"/>
                <a:gd name="T91" fmla="*/ 32 h 46"/>
                <a:gd name="T92" fmla="*/ 29 w 33"/>
                <a:gd name="T93" fmla="*/ 30 h 46"/>
                <a:gd name="T94" fmla="*/ 30 w 33"/>
                <a:gd name="T95" fmla="*/ 28 h 46"/>
                <a:gd name="T96" fmla="*/ 31 w 33"/>
                <a:gd name="T97" fmla="*/ 26 h 46"/>
                <a:gd name="T98" fmla="*/ 31 w 33"/>
                <a:gd name="T99" fmla="*/ 26 h 46"/>
                <a:gd name="T100" fmla="*/ 31 w 33"/>
                <a:gd name="T101" fmla="*/ 26 h 46"/>
                <a:gd name="T102" fmla="*/ 31 w 33"/>
                <a:gd name="T103" fmla="*/ 26 h 46"/>
                <a:gd name="T104" fmla="*/ 31 w 33"/>
                <a:gd name="T105" fmla="*/ 25 h 46"/>
                <a:gd name="T106" fmla="*/ 31 w 33"/>
                <a:gd name="T107" fmla="*/ 25 h 46"/>
                <a:gd name="T108" fmla="*/ 31 w 33"/>
                <a:gd name="T109" fmla="*/ 24 h 46"/>
                <a:gd name="T110" fmla="*/ 31 w 33"/>
                <a:gd name="T111" fmla="*/ 24 h 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3"/>
                <a:gd name="T169" fmla="*/ 0 h 46"/>
                <a:gd name="T170" fmla="*/ 33 w 33"/>
                <a:gd name="T171" fmla="*/ 46 h 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3" h="46">
                  <a:moveTo>
                    <a:pt x="17" y="0"/>
                  </a:moveTo>
                  <a:lnTo>
                    <a:pt x="16" y="2"/>
                  </a:lnTo>
                  <a:lnTo>
                    <a:pt x="14" y="4"/>
                  </a:lnTo>
                  <a:lnTo>
                    <a:pt x="14" y="5"/>
                  </a:lnTo>
                  <a:lnTo>
                    <a:pt x="12" y="6"/>
                  </a:lnTo>
                  <a:lnTo>
                    <a:pt x="12" y="8"/>
                  </a:lnTo>
                  <a:lnTo>
                    <a:pt x="12" y="10"/>
                  </a:lnTo>
                  <a:lnTo>
                    <a:pt x="10" y="12"/>
                  </a:lnTo>
                  <a:lnTo>
                    <a:pt x="9" y="14"/>
                  </a:lnTo>
                  <a:lnTo>
                    <a:pt x="7" y="16"/>
                  </a:lnTo>
                  <a:lnTo>
                    <a:pt x="7" y="18"/>
                  </a:lnTo>
                  <a:lnTo>
                    <a:pt x="7" y="20"/>
                  </a:lnTo>
                  <a:lnTo>
                    <a:pt x="6" y="22"/>
                  </a:lnTo>
                  <a:lnTo>
                    <a:pt x="6" y="23"/>
                  </a:lnTo>
                  <a:lnTo>
                    <a:pt x="5" y="25"/>
                  </a:lnTo>
                  <a:lnTo>
                    <a:pt x="5" y="26"/>
                  </a:lnTo>
                  <a:lnTo>
                    <a:pt x="4" y="28"/>
                  </a:lnTo>
                  <a:lnTo>
                    <a:pt x="4" y="29"/>
                  </a:lnTo>
                  <a:lnTo>
                    <a:pt x="2" y="31"/>
                  </a:lnTo>
                  <a:lnTo>
                    <a:pt x="2" y="32"/>
                  </a:lnTo>
                  <a:lnTo>
                    <a:pt x="0" y="33"/>
                  </a:lnTo>
                  <a:lnTo>
                    <a:pt x="0" y="35"/>
                  </a:lnTo>
                  <a:lnTo>
                    <a:pt x="0" y="36"/>
                  </a:lnTo>
                  <a:lnTo>
                    <a:pt x="0" y="38"/>
                  </a:lnTo>
                  <a:lnTo>
                    <a:pt x="0" y="40"/>
                  </a:lnTo>
                  <a:lnTo>
                    <a:pt x="2" y="40"/>
                  </a:lnTo>
                  <a:lnTo>
                    <a:pt x="2" y="42"/>
                  </a:lnTo>
                  <a:lnTo>
                    <a:pt x="2" y="44"/>
                  </a:lnTo>
                  <a:lnTo>
                    <a:pt x="4" y="44"/>
                  </a:lnTo>
                  <a:lnTo>
                    <a:pt x="4" y="45"/>
                  </a:lnTo>
                  <a:lnTo>
                    <a:pt x="6" y="45"/>
                  </a:lnTo>
                  <a:lnTo>
                    <a:pt x="7" y="45"/>
                  </a:lnTo>
                  <a:lnTo>
                    <a:pt x="8" y="45"/>
                  </a:lnTo>
                  <a:lnTo>
                    <a:pt x="10" y="44"/>
                  </a:lnTo>
                  <a:lnTo>
                    <a:pt x="12" y="43"/>
                  </a:lnTo>
                  <a:lnTo>
                    <a:pt x="14" y="43"/>
                  </a:lnTo>
                  <a:lnTo>
                    <a:pt x="16" y="42"/>
                  </a:lnTo>
                  <a:lnTo>
                    <a:pt x="18" y="42"/>
                  </a:lnTo>
                  <a:lnTo>
                    <a:pt x="20" y="40"/>
                  </a:lnTo>
                  <a:lnTo>
                    <a:pt x="22" y="39"/>
                  </a:lnTo>
                  <a:lnTo>
                    <a:pt x="24" y="38"/>
                  </a:lnTo>
                  <a:lnTo>
                    <a:pt x="25" y="36"/>
                  </a:lnTo>
                  <a:lnTo>
                    <a:pt x="25" y="35"/>
                  </a:lnTo>
                  <a:lnTo>
                    <a:pt x="27" y="33"/>
                  </a:lnTo>
                  <a:lnTo>
                    <a:pt x="27" y="32"/>
                  </a:lnTo>
                  <a:lnTo>
                    <a:pt x="29" y="30"/>
                  </a:lnTo>
                  <a:lnTo>
                    <a:pt x="30" y="28"/>
                  </a:lnTo>
                  <a:lnTo>
                    <a:pt x="32" y="26"/>
                  </a:lnTo>
                  <a:lnTo>
                    <a:pt x="31" y="26"/>
                  </a:lnTo>
                  <a:lnTo>
                    <a:pt x="31" y="25"/>
                  </a:lnTo>
                  <a:lnTo>
                    <a:pt x="31" y="24"/>
                  </a:lnTo>
                  <a:lnTo>
                    <a:pt x="32" y="23"/>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Freeform 110">
              <a:extLst>
                <a:ext uri="{FF2B5EF4-FFF2-40B4-BE49-F238E27FC236}">
                  <a16:creationId xmlns:a16="http://schemas.microsoft.com/office/drawing/2014/main" id="{33AB783F-0E33-4B10-B350-D322906661BA}"/>
                </a:ext>
              </a:extLst>
            </p:cNvPr>
            <p:cNvSpPr>
              <a:spLocks/>
            </p:cNvSpPr>
            <p:nvPr/>
          </p:nvSpPr>
          <p:spPr bwMode="auto">
            <a:xfrm>
              <a:off x="5846" y="3603"/>
              <a:ext cx="86" cy="46"/>
            </a:xfrm>
            <a:custGeom>
              <a:avLst/>
              <a:gdLst>
                <a:gd name="T0" fmla="*/ 18 w 86"/>
                <a:gd name="T1" fmla="*/ 3 h 46"/>
                <a:gd name="T2" fmla="*/ 0 w 86"/>
                <a:gd name="T3" fmla="*/ 16 h 46"/>
                <a:gd name="T4" fmla="*/ 3 w 86"/>
                <a:gd name="T5" fmla="*/ 27 h 46"/>
                <a:gd name="T6" fmla="*/ 4 w 86"/>
                <a:gd name="T7" fmla="*/ 38 h 46"/>
                <a:gd name="T8" fmla="*/ 30 w 86"/>
                <a:gd name="T9" fmla="*/ 37 h 46"/>
                <a:gd name="T10" fmla="*/ 37 w 86"/>
                <a:gd name="T11" fmla="*/ 16 h 46"/>
                <a:gd name="T12" fmla="*/ 34 w 86"/>
                <a:gd name="T13" fmla="*/ 36 h 46"/>
                <a:gd name="T14" fmla="*/ 54 w 86"/>
                <a:gd name="T15" fmla="*/ 36 h 46"/>
                <a:gd name="T16" fmla="*/ 55 w 86"/>
                <a:gd name="T17" fmla="*/ 16 h 46"/>
                <a:gd name="T18" fmla="*/ 58 w 86"/>
                <a:gd name="T19" fmla="*/ 37 h 46"/>
                <a:gd name="T20" fmla="*/ 82 w 86"/>
                <a:gd name="T21" fmla="*/ 45 h 46"/>
                <a:gd name="T22" fmla="*/ 85 w 86"/>
                <a:gd name="T23" fmla="*/ 28 h 46"/>
                <a:gd name="T24" fmla="*/ 54 w 86"/>
                <a:gd name="T25" fmla="*/ 3 h 46"/>
                <a:gd name="T26" fmla="*/ 27 w 86"/>
                <a:gd name="T27" fmla="*/ 0 h 46"/>
                <a:gd name="T28" fmla="*/ 18 w 86"/>
                <a:gd name="T29" fmla="*/ 3 h 46"/>
                <a:gd name="T30" fmla="*/ 18 w 86"/>
                <a:gd name="T31" fmla="*/ 3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
                <a:gd name="T49" fmla="*/ 0 h 46"/>
                <a:gd name="T50" fmla="*/ 86 w 86"/>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 h="46">
                  <a:moveTo>
                    <a:pt x="18" y="3"/>
                  </a:moveTo>
                  <a:lnTo>
                    <a:pt x="0" y="16"/>
                  </a:lnTo>
                  <a:lnTo>
                    <a:pt x="3" y="27"/>
                  </a:lnTo>
                  <a:lnTo>
                    <a:pt x="4" y="38"/>
                  </a:lnTo>
                  <a:lnTo>
                    <a:pt x="30" y="37"/>
                  </a:lnTo>
                  <a:lnTo>
                    <a:pt x="37" y="16"/>
                  </a:lnTo>
                  <a:lnTo>
                    <a:pt x="34" y="36"/>
                  </a:lnTo>
                  <a:lnTo>
                    <a:pt x="54" y="36"/>
                  </a:lnTo>
                  <a:lnTo>
                    <a:pt x="55" y="16"/>
                  </a:lnTo>
                  <a:lnTo>
                    <a:pt x="58" y="37"/>
                  </a:lnTo>
                  <a:lnTo>
                    <a:pt x="82" y="45"/>
                  </a:lnTo>
                  <a:lnTo>
                    <a:pt x="85" y="28"/>
                  </a:lnTo>
                  <a:lnTo>
                    <a:pt x="54" y="3"/>
                  </a:lnTo>
                  <a:lnTo>
                    <a:pt x="27" y="0"/>
                  </a:lnTo>
                  <a:lnTo>
                    <a:pt x="18" y="3"/>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111" name="Freeform 111">
              <a:extLst>
                <a:ext uri="{FF2B5EF4-FFF2-40B4-BE49-F238E27FC236}">
                  <a16:creationId xmlns:a16="http://schemas.microsoft.com/office/drawing/2014/main" id="{64D9787F-6346-48DD-AC6E-4AE51532F911}"/>
                </a:ext>
              </a:extLst>
            </p:cNvPr>
            <p:cNvSpPr>
              <a:spLocks/>
            </p:cNvSpPr>
            <p:nvPr/>
          </p:nvSpPr>
          <p:spPr bwMode="auto">
            <a:xfrm>
              <a:off x="5857" y="3694"/>
              <a:ext cx="53" cy="31"/>
            </a:xfrm>
            <a:custGeom>
              <a:avLst/>
              <a:gdLst>
                <a:gd name="T0" fmla="*/ 49 w 53"/>
                <a:gd name="T1" fmla="*/ 1 h 31"/>
                <a:gd name="T2" fmla="*/ 48 w 53"/>
                <a:gd name="T3" fmla="*/ 7 h 31"/>
                <a:gd name="T4" fmla="*/ 48 w 53"/>
                <a:gd name="T5" fmla="*/ 11 h 31"/>
                <a:gd name="T6" fmla="*/ 45 w 53"/>
                <a:gd name="T7" fmla="*/ 16 h 31"/>
                <a:gd name="T8" fmla="*/ 43 w 53"/>
                <a:gd name="T9" fmla="*/ 19 h 31"/>
                <a:gd name="T10" fmla="*/ 40 w 53"/>
                <a:gd name="T11" fmla="*/ 23 h 31"/>
                <a:gd name="T12" fmla="*/ 37 w 53"/>
                <a:gd name="T13" fmla="*/ 26 h 31"/>
                <a:gd name="T14" fmla="*/ 33 w 53"/>
                <a:gd name="T15" fmla="*/ 28 h 31"/>
                <a:gd name="T16" fmla="*/ 30 w 53"/>
                <a:gd name="T17" fmla="*/ 28 h 31"/>
                <a:gd name="T18" fmla="*/ 25 w 53"/>
                <a:gd name="T19" fmla="*/ 30 h 31"/>
                <a:gd name="T20" fmla="*/ 21 w 53"/>
                <a:gd name="T21" fmla="*/ 30 h 31"/>
                <a:gd name="T22" fmla="*/ 17 w 53"/>
                <a:gd name="T23" fmla="*/ 30 h 31"/>
                <a:gd name="T24" fmla="*/ 13 w 53"/>
                <a:gd name="T25" fmla="*/ 28 h 31"/>
                <a:gd name="T26" fmla="*/ 10 w 53"/>
                <a:gd name="T27" fmla="*/ 27 h 31"/>
                <a:gd name="T28" fmla="*/ 6 w 53"/>
                <a:gd name="T29" fmla="*/ 25 h 31"/>
                <a:gd name="T30" fmla="*/ 2 w 53"/>
                <a:gd name="T31" fmla="*/ 21 h 31"/>
                <a:gd name="T32" fmla="*/ 0 w 53"/>
                <a:gd name="T33" fmla="*/ 17 h 31"/>
                <a:gd name="T34" fmla="*/ 0 w 53"/>
                <a:gd name="T35" fmla="*/ 17 h 31"/>
                <a:gd name="T36" fmla="*/ 3 w 53"/>
                <a:gd name="T37" fmla="*/ 18 h 31"/>
                <a:gd name="T38" fmla="*/ 8 w 53"/>
                <a:gd name="T39" fmla="*/ 19 h 31"/>
                <a:gd name="T40" fmla="*/ 11 w 53"/>
                <a:gd name="T41" fmla="*/ 19 h 31"/>
                <a:gd name="T42" fmla="*/ 17 w 53"/>
                <a:gd name="T43" fmla="*/ 19 h 31"/>
                <a:gd name="T44" fmla="*/ 19 w 53"/>
                <a:gd name="T45" fmla="*/ 19 h 31"/>
                <a:gd name="T46" fmla="*/ 23 w 53"/>
                <a:gd name="T47" fmla="*/ 18 h 31"/>
                <a:gd name="T48" fmla="*/ 26 w 53"/>
                <a:gd name="T49" fmla="*/ 18 h 31"/>
                <a:gd name="T50" fmla="*/ 30 w 53"/>
                <a:gd name="T51" fmla="*/ 16 h 31"/>
                <a:gd name="T52" fmla="*/ 31 w 53"/>
                <a:gd name="T53" fmla="*/ 15 h 31"/>
                <a:gd name="T54" fmla="*/ 35 w 53"/>
                <a:gd name="T55" fmla="*/ 13 h 31"/>
                <a:gd name="T56" fmla="*/ 37 w 53"/>
                <a:gd name="T57" fmla="*/ 11 h 31"/>
                <a:gd name="T58" fmla="*/ 41 w 53"/>
                <a:gd name="T59" fmla="*/ 9 h 31"/>
                <a:gd name="T60" fmla="*/ 43 w 53"/>
                <a:gd name="T61" fmla="*/ 7 h 31"/>
                <a:gd name="T62" fmla="*/ 47 w 53"/>
                <a:gd name="T63" fmla="*/ 5 h 31"/>
                <a:gd name="T64" fmla="*/ 48 w 53"/>
                <a:gd name="T65" fmla="*/ 3 h 31"/>
                <a:gd name="T66" fmla="*/ 52 w 53"/>
                <a:gd name="T67" fmla="*/ 0 h 31"/>
                <a:gd name="T68" fmla="*/ 51 w 53"/>
                <a:gd name="T69" fmla="*/ 1 h 31"/>
                <a:gd name="T70" fmla="*/ 51 w 53"/>
                <a:gd name="T71" fmla="*/ 1 h 31"/>
                <a:gd name="T72" fmla="*/ 51 w 53"/>
                <a:gd name="T73" fmla="*/ 1 h 31"/>
                <a:gd name="T74" fmla="*/ 51 w 53"/>
                <a:gd name="T75" fmla="*/ 1 h 31"/>
                <a:gd name="T76" fmla="*/ 51 w 53"/>
                <a:gd name="T77" fmla="*/ 1 h 31"/>
                <a:gd name="T78" fmla="*/ 51 w 53"/>
                <a:gd name="T79" fmla="*/ 1 h 31"/>
                <a:gd name="T80" fmla="*/ 51 w 53"/>
                <a:gd name="T81" fmla="*/ 1 h 31"/>
                <a:gd name="T82" fmla="*/ 51 w 53"/>
                <a:gd name="T83" fmla="*/ 1 h 31"/>
                <a:gd name="T84" fmla="*/ 49 w 53"/>
                <a:gd name="T85" fmla="*/ 1 h 31"/>
                <a:gd name="T86" fmla="*/ 49 w 53"/>
                <a:gd name="T87" fmla="*/ 1 h 31"/>
                <a:gd name="T88" fmla="*/ 49 w 53"/>
                <a:gd name="T89" fmla="*/ 1 h 31"/>
                <a:gd name="T90" fmla="*/ 49 w 53"/>
                <a:gd name="T91" fmla="*/ 1 h 31"/>
                <a:gd name="T92" fmla="*/ 49 w 53"/>
                <a:gd name="T93" fmla="*/ 1 h 31"/>
                <a:gd name="T94" fmla="*/ 49 w 53"/>
                <a:gd name="T95" fmla="*/ 1 h 31"/>
                <a:gd name="T96" fmla="*/ 49 w 53"/>
                <a:gd name="T97" fmla="*/ 1 h 31"/>
                <a:gd name="T98" fmla="*/ 49 w 53"/>
                <a:gd name="T99" fmla="*/ 1 h 31"/>
                <a:gd name="T100" fmla="*/ 49 w 53"/>
                <a:gd name="T101" fmla="*/ 1 h 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
                <a:gd name="T154" fmla="*/ 0 h 31"/>
                <a:gd name="T155" fmla="*/ 53 w 53"/>
                <a:gd name="T156" fmla="*/ 31 h 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 h="31">
                  <a:moveTo>
                    <a:pt x="49" y="1"/>
                  </a:moveTo>
                  <a:lnTo>
                    <a:pt x="48" y="7"/>
                  </a:lnTo>
                  <a:lnTo>
                    <a:pt x="48" y="11"/>
                  </a:lnTo>
                  <a:lnTo>
                    <a:pt x="45" y="16"/>
                  </a:lnTo>
                  <a:lnTo>
                    <a:pt x="43" y="19"/>
                  </a:lnTo>
                  <a:lnTo>
                    <a:pt x="40" y="23"/>
                  </a:lnTo>
                  <a:lnTo>
                    <a:pt x="37" y="26"/>
                  </a:lnTo>
                  <a:lnTo>
                    <a:pt x="33" y="28"/>
                  </a:lnTo>
                  <a:lnTo>
                    <a:pt x="30" y="28"/>
                  </a:lnTo>
                  <a:lnTo>
                    <a:pt x="25" y="30"/>
                  </a:lnTo>
                  <a:lnTo>
                    <a:pt x="21" y="30"/>
                  </a:lnTo>
                  <a:lnTo>
                    <a:pt x="17" y="30"/>
                  </a:lnTo>
                  <a:lnTo>
                    <a:pt x="13" y="28"/>
                  </a:lnTo>
                  <a:lnTo>
                    <a:pt x="10" y="27"/>
                  </a:lnTo>
                  <a:lnTo>
                    <a:pt x="6" y="25"/>
                  </a:lnTo>
                  <a:lnTo>
                    <a:pt x="2" y="21"/>
                  </a:lnTo>
                  <a:lnTo>
                    <a:pt x="0" y="17"/>
                  </a:lnTo>
                  <a:lnTo>
                    <a:pt x="3" y="18"/>
                  </a:lnTo>
                  <a:lnTo>
                    <a:pt x="8" y="19"/>
                  </a:lnTo>
                  <a:lnTo>
                    <a:pt x="11" y="19"/>
                  </a:lnTo>
                  <a:lnTo>
                    <a:pt x="17" y="19"/>
                  </a:lnTo>
                  <a:lnTo>
                    <a:pt x="19" y="19"/>
                  </a:lnTo>
                  <a:lnTo>
                    <a:pt x="23" y="18"/>
                  </a:lnTo>
                  <a:lnTo>
                    <a:pt x="26" y="18"/>
                  </a:lnTo>
                  <a:lnTo>
                    <a:pt x="30" y="16"/>
                  </a:lnTo>
                  <a:lnTo>
                    <a:pt x="31" y="15"/>
                  </a:lnTo>
                  <a:lnTo>
                    <a:pt x="35" y="13"/>
                  </a:lnTo>
                  <a:lnTo>
                    <a:pt x="37" y="11"/>
                  </a:lnTo>
                  <a:lnTo>
                    <a:pt x="41" y="9"/>
                  </a:lnTo>
                  <a:lnTo>
                    <a:pt x="43" y="7"/>
                  </a:lnTo>
                  <a:lnTo>
                    <a:pt x="47" y="5"/>
                  </a:lnTo>
                  <a:lnTo>
                    <a:pt x="48" y="3"/>
                  </a:lnTo>
                  <a:lnTo>
                    <a:pt x="52" y="0"/>
                  </a:lnTo>
                  <a:lnTo>
                    <a:pt x="51" y="1"/>
                  </a:lnTo>
                  <a:lnTo>
                    <a:pt x="49" y="1"/>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grpSp>
          <p:nvGrpSpPr>
            <p:cNvPr id="112" name="Group 112">
              <a:extLst>
                <a:ext uri="{FF2B5EF4-FFF2-40B4-BE49-F238E27FC236}">
                  <a16:creationId xmlns:a16="http://schemas.microsoft.com/office/drawing/2014/main" id="{EEF31E74-5385-4D7E-92F0-B827936F219C}"/>
                </a:ext>
              </a:extLst>
            </p:cNvPr>
            <p:cNvGrpSpPr>
              <a:grpSpLocks/>
            </p:cNvGrpSpPr>
            <p:nvPr/>
          </p:nvGrpSpPr>
          <p:grpSpPr bwMode="auto">
            <a:xfrm>
              <a:off x="5866" y="3649"/>
              <a:ext cx="33" cy="11"/>
              <a:chOff x="5866" y="3649"/>
              <a:chExt cx="33" cy="11"/>
            </a:xfrm>
          </p:grpSpPr>
          <p:sp>
            <p:nvSpPr>
              <p:cNvPr id="122" name="Oval 113">
                <a:extLst>
                  <a:ext uri="{FF2B5EF4-FFF2-40B4-BE49-F238E27FC236}">
                    <a16:creationId xmlns:a16="http://schemas.microsoft.com/office/drawing/2014/main" id="{6DA0C74B-4EB6-4CF3-B77A-7393126627F9}"/>
                  </a:ext>
                </a:extLst>
              </p:cNvPr>
              <p:cNvSpPr>
                <a:spLocks noChangeArrowheads="1"/>
              </p:cNvSpPr>
              <p:nvPr/>
            </p:nvSpPr>
            <p:spPr bwMode="auto">
              <a:xfrm>
                <a:off x="5866" y="3649"/>
                <a:ext cx="10" cy="8"/>
              </a:xfrm>
              <a:prstGeom prst="ellipse">
                <a:avLst/>
              </a:prstGeom>
              <a:solidFill>
                <a:srgbClr val="000000"/>
              </a:solidFill>
              <a:ln w="9525">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23" name="Oval 114">
                <a:extLst>
                  <a:ext uri="{FF2B5EF4-FFF2-40B4-BE49-F238E27FC236}">
                    <a16:creationId xmlns:a16="http://schemas.microsoft.com/office/drawing/2014/main" id="{F701E8B8-02DF-499E-B1CD-698BAB71C1EC}"/>
                  </a:ext>
                </a:extLst>
              </p:cNvPr>
              <p:cNvSpPr>
                <a:spLocks noChangeArrowheads="1"/>
              </p:cNvSpPr>
              <p:nvPr/>
            </p:nvSpPr>
            <p:spPr bwMode="auto">
              <a:xfrm>
                <a:off x="5889" y="3649"/>
                <a:ext cx="10" cy="11"/>
              </a:xfrm>
              <a:prstGeom prst="ellipse">
                <a:avLst/>
              </a:prstGeom>
              <a:solidFill>
                <a:srgbClr val="000000"/>
              </a:solidFill>
              <a:ln w="9525">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113" name="Freeform 115">
              <a:extLst>
                <a:ext uri="{FF2B5EF4-FFF2-40B4-BE49-F238E27FC236}">
                  <a16:creationId xmlns:a16="http://schemas.microsoft.com/office/drawing/2014/main" id="{C537B710-7C4C-49B0-9261-CEF298679FB9}"/>
                </a:ext>
              </a:extLst>
            </p:cNvPr>
            <p:cNvSpPr>
              <a:spLocks/>
            </p:cNvSpPr>
            <p:nvPr/>
          </p:nvSpPr>
          <p:spPr bwMode="auto">
            <a:xfrm>
              <a:off x="5764" y="3761"/>
              <a:ext cx="212" cy="225"/>
            </a:xfrm>
            <a:custGeom>
              <a:avLst/>
              <a:gdLst>
                <a:gd name="T0" fmla="*/ 159 w 212"/>
                <a:gd name="T1" fmla="*/ 9 h 225"/>
                <a:gd name="T2" fmla="*/ 165 w 212"/>
                <a:gd name="T3" fmla="*/ 9 h 225"/>
                <a:gd name="T4" fmla="*/ 171 w 212"/>
                <a:gd name="T5" fmla="*/ 11 h 225"/>
                <a:gd name="T6" fmla="*/ 175 w 212"/>
                <a:gd name="T7" fmla="*/ 14 h 225"/>
                <a:gd name="T8" fmla="*/ 181 w 212"/>
                <a:gd name="T9" fmla="*/ 16 h 225"/>
                <a:gd name="T10" fmla="*/ 185 w 212"/>
                <a:gd name="T11" fmla="*/ 16 h 225"/>
                <a:gd name="T12" fmla="*/ 191 w 212"/>
                <a:gd name="T13" fmla="*/ 16 h 225"/>
                <a:gd name="T14" fmla="*/ 196 w 212"/>
                <a:gd name="T15" fmla="*/ 22 h 225"/>
                <a:gd name="T16" fmla="*/ 205 w 212"/>
                <a:gd name="T17" fmla="*/ 28 h 225"/>
                <a:gd name="T18" fmla="*/ 207 w 212"/>
                <a:gd name="T19" fmla="*/ 33 h 225"/>
                <a:gd name="T20" fmla="*/ 207 w 212"/>
                <a:gd name="T21" fmla="*/ 40 h 225"/>
                <a:gd name="T22" fmla="*/ 207 w 212"/>
                <a:gd name="T23" fmla="*/ 45 h 225"/>
                <a:gd name="T24" fmla="*/ 207 w 212"/>
                <a:gd name="T25" fmla="*/ 49 h 225"/>
                <a:gd name="T26" fmla="*/ 207 w 212"/>
                <a:gd name="T27" fmla="*/ 54 h 225"/>
                <a:gd name="T28" fmla="*/ 209 w 212"/>
                <a:gd name="T29" fmla="*/ 56 h 225"/>
                <a:gd name="T30" fmla="*/ 209 w 212"/>
                <a:gd name="T31" fmla="*/ 59 h 225"/>
                <a:gd name="T32" fmla="*/ 210 w 212"/>
                <a:gd name="T33" fmla="*/ 69 h 225"/>
                <a:gd name="T34" fmla="*/ 210 w 212"/>
                <a:gd name="T35" fmla="*/ 83 h 225"/>
                <a:gd name="T36" fmla="*/ 209 w 212"/>
                <a:gd name="T37" fmla="*/ 94 h 225"/>
                <a:gd name="T38" fmla="*/ 209 w 212"/>
                <a:gd name="T39" fmla="*/ 117 h 225"/>
                <a:gd name="T40" fmla="*/ 208 w 212"/>
                <a:gd name="T41" fmla="*/ 129 h 225"/>
                <a:gd name="T42" fmla="*/ 206 w 212"/>
                <a:gd name="T43" fmla="*/ 156 h 225"/>
                <a:gd name="T44" fmla="*/ 188 w 212"/>
                <a:gd name="T45" fmla="*/ 186 h 225"/>
                <a:gd name="T46" fmla="*/ 182 w 212"/>
                <a:gd name="T47" fmla="*/ 193 h 225"/>
                <a:gd name="T48" fmla="*/ 180 w 212"/>
                <a:gd name="T49" fmla="*/ 203 h 225"/>
                <a:gd name="T50" fmla="*/ 141 w 212"/>
                <a:gd name="T51" fmla="*/ 221 h 225"/>
                <a:gd name="T52" fmla="*/ 73 w 212"/>
                <a:gd name="T53" fmla="*/ 220 h 225"/>
                <a:gd name="T54" fmla="*/ 30 w 212"/>
                <a:gd name="T55" fmla="*/ 207 h 225"/>
                <a:gd name="T56" fmla="*/ 18 w 212"/>
                <a:gd name="T57" fmla="*/ 211 h 225"/>
                <a:gd name="T58" fmla="*/ 12 w 212"/>
                <a:gd name="T59" fmla="*/ 211 h 225"/>
                <a:gd name="T60" fmla="*/ 12 w 212"/>
                <a:gd name="T61" fmla="*/ 202 h 225"/>
                <a:gd name="T62" fmla="*/ 5 w 212"/>
                <a:gd name="T63" fmla="*/ 195 h 225"/>
                <a:gd name="T64" fmla="*/ 2 w 212"/>
                <a:gd name="T65" fmla="*/ 179 h 225"/>
                <a:gd name="T66" fmla="*/ 1 w 212"/>
                <a:gd name="T67" fmla="*/ 158 h 225"/>
                <a:gd name="T68" fmla="*/ 0 w 212"/>
                <a:gd name="T69" fmla="*/ 148 h 225"/>
                <a:gd name="T70" fmla="*/ 2 w 212"/>
                <a:gd name="T71" fmla="*/ 131 h 225"/>
                <a:gd name="T72" fmla="*/ 0 w 212"/>
                <a:gd name="T73" fmla="*/ 122 h 225"/>
                <a:gd name="T74" fmla="*/ 0 w 212"/>
                <a:gd name="T75" fmla="*/ 105 h 225"/>
                <a:gd name="T76" fmla="*/ 4 w 212"/>
                <a:gd name="T77" fmla="*/ 90 h 225"/>
                <a:gd name="T78" fmla="*/ 11 w 212"/>
                <a:gd name="T79" fmla="*/ 72 h 225"/>
                <a:gd name="T80" fmla="*/ 16 w 212"/>
                <a:gd name="T81" fmla="*/ 50 h 225"/>
                <a:gd name="T82" fmla="*/ 20 w 212"/>
                <a:gd name="T83" fmla="*/ 35 h 225"/>
                <a:gd name="T84" fmla="*/ 28 w 212"/>
                <a:gd name="T85" fmla="*/ 12 h 225"/>
                <a:gd name="T86" fmla="*/ 39 w 212"/>
                <a:gd name="T87" fmla="*/ 2 h 225"/>
                <a:gd name="T88" fmla="*/ 50 w 212"/>
                <a:gd name="T89" fmla="*/ 1 h 225"/>
                <a:gd name="T90" fmla="*/ 56 w 212"/>
                <a:gd name="T91" fmla="*/ 1 h 225"/>
                <a:gd name="T92" fmla="*/ 65 w 212"/>
                <a:gd name="T93" fmla="*/ 1 h 225"/>
                <a:gd name="T94" fmla="*/ 73 w 212"/>
                <a:gd name="T95" fmla="*/ 2 h 225"/>
                <a:gd name="T96" fmla="*/ 76 w 212"/>
                <a:gd name="T97" fmla="*/ 11 h 225"/>
                <a:gd name="T98" fmla="*/ 82 w 212"/>
                <a:gd name="T99" fmla="*/ 24 h 225"/>
                <a:gd name="T100" fmla="*/ 89 w 212"/>
                <a:gd name="T101" fmla="*/ 42 h 225"/>
                <a:gd name="T102" fmla="*/ 90 w 212"/>
                <a:gd name="T103" fmla="*/ 84 h 225"/>
                <a:gd name="T104" fmla="*/ 98 w 212"/>
                <a:gd name="T105" fmla="*/ 95 h 225"/>
                <a:gd name="T106" fmla="*/ 116 w 212"/>
                <a:gd name="T107" fmla="*/ 58 h 225"/>
                <a:gd name="T108" fmla="*/ 130 w 212"/>
                <a:gd name="T109" fmla="*/ 23 h 225"/>
                <a:gd name="T110" fmla="*/ 140 w 212"/>
                <a:gd name="T111" fmla="*/ 17 h 225"/>
                <a:gd name="T112" fmla="*/ 149 w 212"/>
                <a:gd name="T113" fmla="*/ 8 h 225"/>
                <a:gd name="T114" fmla="*/ 149 w 212"/>
                <a:gd name="T115" fmla="*/ 8 h 225"/>
                <a:gd name="T116" fmla="*/ 154 w 212"/>
                <a:gd name="T117" fmla="*/ 8 h 2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2"/>
                <a:gd name="T178" fmla="*/ 0 h 225"/>
                <a:gd name="T179" fmla="*/ 212 w 212"/>
                <a:gd name="T180" fmla="*/ 225 h 2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2" h="225">
                  <a:moveTo>
                    <a:pt x="157" y="8"/>
                  </a:moveTo>
                  <a:lnTo>
                    <a:pt x="157" y="9"/>
                  </a:lnTo>
                  <a:lnTo>
                    <a:pt x="159" y="9"/>
                  </a:lnTo>
                  <a:lnTo>
                    <a:pt x="161" y="9"/>
                  </a:lnTo>
                  <a:lnTo>
                    <a:pt x="163" y="9"/>
                  </a:lnTo>
                  <a:lnTo>
                    <a:pt x="165" y="9"/>
                  </a:lnTo>
                  <a:lnTo>
                    <a:pt x="167" y="9"/>
                  </a:lnTo>
                  <a:lnTo>
                    <a:pt x="169" y="9"/>
                  </a:lnTo>
                  <a:lnTo>
                    <a:pt x="169" y="11"/>
                  </a:lnTo>
                  <a:lnTo>
                    <a:pt x="171" y="11"/>
                  </a:lnTo>
                  <a:lnTo>
                    <a:pt x="171" y="12"/>
                  </a:lnTo>
                  <a:lnTo>
                    <a:pt x="172" y="12"/>
                  </a:lnTo>
                  <a:lnTo>
                    <a:pt x="173" y="12"/>
                  </a:lnTo>
                  <a:lnTo>
                    <a:pt x="173" y="14"/>
                  </a:lnTo>
                  <a:lnTo>
                    <a:pt x="175" y="14"/>
                  </a:lnTo>
                  <a:lnTo>
                    <a:pt x="177" y="14"/>
                  </a:lnTo>
                  <a:lnTo>
                    <a:pt x="177" y="15"/>
                  </a:lnTo>
                  <a:lnTo>
                    <a:pt x="179" y="15"/>
                  </a:lnTo>
                  <a:lnTo>
                    <a:pt x="181" y="15"/>
                  </a:lnTo>
                  <a:lnTo>
                    <a:pt x="181" y="16"/>
                  </a:lnTo>
                  <a:lnTo>
                    <a:pt x="182" y="16"/>
                  </a:lnTo>
                  <a:lnTo>
                    <a:pt x="183" y="16"/>
                  </a:lnTo>
                  <a:lnTo>
                    <a:pt x="185" y="16"/>
                  </a:lnTo>
                  <a:lnTo>
                    <a:pt x="187" y="16"/>
                  </a:lnTo>
                  <a:lnTo>
                    <a:pt x="189" y="16"/>
                  </a:lnTo>
                  <a:lnTo>
                    <a:pt x="191" y="16"/>
                  </a:lnTo>
                  <a:lnTo>
                    <a:pt x="191" y="18"/>
                  </a:lnTo>
                  <a:lnTo>
                    <a:pt x="191" y="19"/>
                  </a:lnTo>
                  <a:lnTo>
                    <a:pt x="193" y="19"/>
                  </a:lnTo>
                  <a:lnTo>
                    <a:pt x="193" y="20"/>
                  </a:lnTo>
                  <a:lnTo>
                    <a:pt x="195" y="20"/>
                  </a:lnTo>
                  <a:lnTo>
                    <a:pt x="196" y="22"/>
                  </a:lnTo>
                  <a:lnTo>
                    <a:pt x="198" y="22"/>
                  </a:lnTo>
                  <a:lnTo>
                    <a:pt x="198" y="24"/>
                  </a:lnTo>
                  <a:lnTo>
                    <a:pt x="200" y="25"/>
                  </a:lnTo>
                  <a:lnTo>
                    <a:pt x="201" y="27"/>
                  </a:lnTo>
                  <a:lnTo>
                    <a:pt x="203" y="27"/>
                  </a:lnTo>
                  <a:lnTo>
                    <a:pt x="203" y="28"/>
                  </a:lnTo>
                  <a:lnTo>
                    <a:pt x="205" y="28"/>
                  </a:lnTo>
                  <a:lnTo>
                    <a:pt x="207" y="28"/>
                  </a:lnTo>
                  <a:lnTo>
                    <a:pt x="207" y="30"/>
                  </a:lnTo>
                  <a:lnTo>
                    <a:pt x="207" y="31"/>
                  </a:lnTo>
                  <a:lnTo>
                    <a:pt x="207" y="33"/>
                  </a:lnTo>
                  <a:lnTo>
                    <a:pt x="207" y="35"/>
                  </a:lnTo>
                  <a:lnTo>
                    <a:pt x="207" y="37"/>
                  </a:lnTo>
                  <a:lnTo>
                    <a:pt x="207" y="38"/>
                  </a:lnTo>
                  <a:lnTo>
                    <a:pt x="207" y="40"/>
                  </a:lnTo>
                  <a:lnTo>
                    <a:pt x="207" y="42"/>
                  </a:lnTo>
                  <a:lnTo>
                    <a:pt x="207" y="44"/>
                  </a:lnTo>
                  <a:lnTo>
                    <a:pt x="207" y="45"/>
                  </a:lnTo>
                  <a:lnTo>
                    <a:pt x="207" y="47"/>
                  </a:lnTo>
                  <a:lnTo>
                    <a:pt x="207" y="49"/>
                  </a:lnTo>
                  <a:lnTo>
                    <a:pt x="207" y="50"/>
                  </a:lnTo>
                  <a:lnTo>
                    <a:pt x="207" y="52"/>
                  </a:lnTo>
                  <a:lnTo>
                    <a:pt x="208" y="52"/>
                  </a:lnTo>
                  <a:lnTo>
                    <a:pt x="207" y="54"/>
                  </a:lnTo>
                  <a:lnTo>
                    <a:pt x="207" y="55"/>
                  </a:lnTo>
                  <a:lnTo>
                    <a:pt x="207" y="56"/>
                  </a:lnTo>
                  <a:lnTo>
                    <a:pt x="209" y="56"/>
                  </a:lnTo>
                  <a:lnTo>
                    <a:pt x="209" y="58"/>
                  </a:lnTo>
                  <a:lnTo>
                    <a:pt x="209" y="59"/>
                  </a:lnTo>
                  <a:lnTo>
                    <a:pt x="210" y="59"/>
                  </a:lnTo>
                  <a:lnTo>
                    <a:pt x="210" y="60"/>
                  </a:lnTo>
                  <a:lnTo>
                    <a:pt x="210" y="62"/>
                  </a:lnTo>
                  <a:lnTo>
                    <a:pt x="210" y="64"/>
                  </a:lnTo>
                  <a:lnTo>
                    <a:pt x="210" y="66"/>
                  </a:lnTo>
                  <a:lnTo>
                    <a:pt x="210" y="67"/>
                  </a:lnTo>
                  <a:lnTo>
                    <a:pt x="210" y="69"/>
                  </a:lnTo>
                  <a:lnTo>
                    <a:pt x="210" y="71"/>
                  </a:lnTo>
                  <a:lnTo>
                    <a:pt x="210" y="73"/>
                  </a:lnTo>
                  <a:lnTo>
                    <a:pt x="210" y="76"/>
                  </a:lnTo>
                  <a:lnTo>
                    <a:pt x="210" y="77"/>
                  </a:lnTo>
                  <a:lnTo>
                    <a:pt x="210" y="79"/>
                  </a:lnTo>
                  <a:lnTo>
                    <a:pt x="210" y="81"/>
                  </a:lnTo>
                  <a:lnTo>
                    <a:pt x="210" y="83"/>
                  </a:lnTo>
                  <a:lnTo>
                    <a:pt x="210" y="84"/>
                  </a:lnTo>
                  <a:lnTo>
                    <a:pt x="210" y="86"/>
                  </a:lnTo>
                  <a:lnTo>
                    <a:pt x="211" y="86"/>
                  </a:lnTo>
                  <a:lnTo>
                    <a:pt x="209" y="88"/>
                  </a:lnTo>
                  <a:lnTo>
                    <a:pt x="209" y="90"/>
                  </a:lnTo>
                  <a:lnTo>
                    <a:pt x="209" y="92"/>
                  </a:lnTo>
                  <a:lnTo>
                    <a:pt x="209" y="94"/>
                  </a:lnTo>
                  <a:lnTo>
                    <a:pt x="209" y="98"/>
                  </a:lnTo>
                  <a:lnTo>
                    <a:pt x="209" y="100"/>
                  </a:lnTo>
                  <a:lnTo>
                    <a:pt x="209" y="104"/>
                  </a:lnTo>
                  <a:lnTo>
                    <a:pt x="209" y="106"/>
                  </a:lnTo>
                  <a:lnTo>
                    <a:pt x="209" y="110"/>
                  </a:lnTo>
                  <a:lnTo>
                    <a:pt x="209" y="113"/>
                  </a:lnTo>
                  <a:lnTo>
                    <a:pt x="209" y="117"/>
                  </a:lnTo>
                  <a:lnTo>
                    <a:pt x="209" y="118"/>
                  </a:lnTo>
                  <a:lnTo>
                    <a:pt x="209" y="121"/>
                  </a:lnTo>
                  <a:lnTo>
                    <a:pt x="209" y="123"/>
                  </a:lnTo>
                  <a:lnTo>
                    <a:pt x="209" y="125"/>
                  </a:lnTo>
                  <a:lnTo>
                    <a:pt x="208" y="127"/>
                  </a:lnTo>
                  <a:lnTo>
                    <a:pt x="208" y="129"/>
                  </a:lnTo>
                  <a:lnTo>
                    <a:pt x="208" y="133"/>
                  </a:lnTo>
                  <a:lnTo>
                    <a:pt x="208" y="135"/>
                  </a:lnTo>
                  <a:lnTo>
                    <a:pt x="208" y="139"/>
                  </a:lnTo>
                  <a:lnTo>
                    <a:pt x="208" y="143"/>
                  </a:lnTo>
                  <a:lnTo>
                    <a:pt x="208" y="147"/>
                  </a:lnTo>
                  <a:lnTo>
                    <a:pt x="208" y="150"/>
                  </a:lnTo>
                  <a:lnTo>
                    <a:pt x="206" y="156"/>
                  </a:lnTo>
                  <a:lnTo>
                    <a:pt x="205" y="159"/>
                  </a:lnTo>
                  <a:lnTo>
                    <a:pt x="203" y="165"/>
                  </a:lnTo>
                  <a:lnTo>
                    <a:pt x="202" y="169"/>
                  </a:lnTo>
                  <a:lnTo>
                    <a:pt x="199" y="175"/>
                  </a:lnTo>
                  <a:lnTo>
                    <a:pt x="196" y="178"/>
                  </a:lnTo>
                  <a:lnTo>
                    <a:pt x="192" y="183"/>
                  </a:lnTo>
                  <a:lnTo>
                    <a:pt x="188" y="186"/>
                  </a:lnTo>
                  <a:lnTo>
                    <a:pt x="186" y="188"/>
                  </a:lnTo>
                  <a:lnTo>
                    <a:pt x="184" y="188"/>
                  </a:lnTo>
                  <a:lnTo>
                    <a:pt x="183" y="188"/>
                  </a:lnTo>
                  <a:lnTo>
                    <a:pt x="182" y="190"/>
                  </a:lnTo>
                  <a:lnTo>
                    <a:pt x="182" y="191"/>
                  </a:lnTo>
                  <a:lnTo>
                    <a:pt x="182" y="193"/>
                  </a:lnTo>
                  <a:lnTo>
                    <a:pt x="182" y="195"/>
                  </a:lnTo>
                  <a:lnTo>
                    <a:pt x="182" y="196"/>
                  </a:lnTo>
                  <a:lnTo>
                    <a:pt x="182" y="198"/>
                  </a:lnTo>
                  <a:lnTo>
                    <a:pt x="182" y="199"/>
                  </a:lnTo>
                  <a:lnTo>
                    <a:pt x="180" y="201"/>
                  </a:lnTo>
                  <a:lnTo>
                    <a:pt x="180" y="203"/>
                  </a:lnTo>
                  <a:lnTo>
                    <a:pt x="178" y="205"/>
                  </a:lnTo>
                  <a:lnTo>
                    <a:pt x="171" y="209"/>
                  </a:lnTo>
                  <a:lnTo>
                    <a:pt x="165" y="213"/>
                  </a:lnTo>
                  <a:lnTo>
                    <a:pt x="158" y="216"/>
                  </a:lnTo>
                  <a:lnTo>
                    <a:pt x="151" y="218"/>
                  </a:lnTo>
                  <a:lnTo>
                    <a:pt x="141" y="221"/>
                  </a:lnTo>
                  <a:lnTo>
                    <a:pt x="133" y="223"/>
                  </a:lnTo>
                  <a:lnTo>
                    <a:pt x="124" y="223"/>
                  </a:lnTo>
                  <a:lnTo>
                    <a:pt x="114" y="223"/>
                  </a:lnTo>
                  <a:lnTo>
                    <a:pt x="103" y="224"/>
                  </a:lnTo>
                  <a:lnTo>
                    <a:pt x="93" y="223"/>
                  </a:lnTo>
                  <a:lnTo>
                    <a:pt x="82" y="222"/>
                  </a:lnTo>
                  <a:lnTo>
                    <a:pt x="73" y="220"/>
                  </a:lnTo>
                  <a:lnTo>
                    <a:pt x="62" y="218"/>
                  </a:lnTo>
                  <a:lnTo>
                    <a:pt x="53" y="215"/>
                  </a:lnTo>
                  <a:lnTo>
                    <a:pt x="43" y="211"/>
                  </a:lnTo>
                  <a:lnTo>
                    <a:pt x="35" y="206"/>
                  </a:lnTo>
                  <a:lnTo>
                    <a:pt x="33" y="207"/>
                  </a:lnTo>
                  <a:lnTo>
                    <a:pt x="32" y="207"/>
                  </a:lnTo>
                  <a:lnTo>
                    <a:pt x="30" y="207"/>
                  </a:lnTo>
                  <a:lnTo>
                    <a:pt x="29" y="207"/>
                  </a:lnTo>
                  <a:lnTo>
                    <a:pt x="27" y="209"/>
                  </a:lnTo>
                  <a:lnTo>
                    <a:pt x="25" y="209"/>
                  </a:lnTo>
                  <a:lnTo>
                    <a:pt x="24" y="209"/>
                  </a:lnTo>
                  <a:lnTo>
                    <a:pt x="22" y="209"/>
                  </a:lnTo>
                  <a:lnTo>
                    <a:pt x="20" y="211"/>
                  </a:lnTo>
                  <a:lnTo>
                    <a:pt x="18" y="211"/>
                  </a:lnTo>
                  <a:lnTo>
                    <a:pt x="16" y="212"/>
                  </a:lnTo>
                  <a:lnTo>
                    <a:pt x="15" y="212"/>
                  </a:lnTo>
                  <a:lnTo>
                    <a:pt x="13" y="212"/>
                  </a:lnTo>
                  <a:lnTo>
                    <a:pt x="12" y="212"/>
                  </a:lnTo>
                  <a:lnTo>
                    <a:pt x="13" y="211"/>
                  </a:lnTo>
                  <a:lnTo>
                    <a:pt x="12" y="211"/>
                  </a:lnTo>
                  <a:lnTo>
                    <a:pt x="12" y="210"/>
                  </a:lnTo>
                  <a:lnTo>
                    <a:pt x="12" y="208"/>
                  </a:lnTo>
                  <a:lnTo>
                    <a:pt x="12" y="207"/>
                  </a:lnTo>
                  <a:lnTo>
                    <a:pt x="12" y="206"/>
                  </a:lnTo>
                  <a:lnTo>
                    <a:pt x="12" y="204"/>
                  </a:lnTo>
                  <a:lnTo>
                    <a:pt x="12" y="202"/>
                  </a:lnTo>
                  <a:lnTo>
                    <a:pt x="10" y="202"/>
                  </a:lnTo>
                  <a:lnTo>
                    <a:pt x="10" y="200"/>
                  </a:lnTo>
                  <a:lnTo>
                    <a:pt x="9" y="198"/>
                  </a:lnTo>
                  <a:lnTo>
                    <a:pt x="9" y="196"/>
                  </a:lnTo>
                  <a:lnTo>
                    <a:pt x="7" y="196"/>
                  </a:lnTo>
                  <a:lnTo>
                    <a:pt x="6" y="195"/>
                  </a:lnTo>
                  <a:lnTo>
                    <a:pt x="5" y="195"/>
                  </a:lnTo>
                  <a:lnTo>
                    <a:pt x="4" y="193"/>
                  </a:lnTo>
                  <a:lnTo>
                    <a:pt x="2" y="193"/>
                  </a:lnTo>
                  <a:lnTo>
                    <a:pt x="2" y="191"/>
                  </a:lnTo>
                  <a:lnTo>
                    <a:pt x="2" y="189"/>
                  </a:lnTo>
                  <a:lnTo>
                    <a:pt x="2" y="185"/>
                  </a:lnTo>
                  <a:lnTo>
                    <a:pt x="2" y="183"/>
                  </a:lnTo>
                  <a:lnTo>
                    <a:pt x="2" y="179"/>
                  </a:lnTo>
                  <a:lnTo>
                    <a:pt x="2" y="176"/>
                  </a:lnTo>
                  <a:lnTo>
                    <a:pt x="2" y="172"/>
                  </a:lnTo>
                  <a:lnTo>
                    <a:pt x="2" y="170"/>
                  </a:lnTo>
                  <a:lnTo>
                    <a:pt x="2" y="167"/>
                  </a:lnTo>
                  <a:lnTo>
                    <a:pt x="2" y="164"/>
                  </a:lnTo>
                  <a:lnTo>
                    <a:pt x="2" y="160"/>
                  </a:lnTo>
                  <a:lnTo>
                    <a:pt x="1" y="158"/>
                  </a:lnTo>
                  <a:lnTo>
                    <a:pt x="1" y="156"/>
                  </a:lnTo>
                  <a:lnTo>
                    <a:pt x="1" y="155"/>
                  </a:lnTo>
                  <a:lnTo>
                    <a:pt x="1" y="153"/>
                  </a:lnTo>
                  <a:lnTo>
                    <a:pt x="0" y="153"/>
                  </a:lnTo>
                  <a:lnTo>
                    <a:pt x="0" y="151"/>
                  </a:lnTo>
                  <a:lnTo>
                    <a:pt x="0" y="149"/>
                  </a:lnTo>
                  <a:lnTo>
                    <a:pt x="0" y="148"/>
                  </a:lnTo>
                  <a:lnTo>
                    <a:pt x="0" y="146"/>
                  </a:lnTo>
                  <a:lnTo>
                    <a:pt x="0" y="143"/>
                  </a:lnTo>
                  <a:lnTo>
                    <a:pt x="0" y="141"/>
                  </a:lnTo>
                  <a:lnTo>
                    <a:pt x="2" y="137"/>
                  </a:lnTo>
                  <a:lnTo>
                    <a:pt x="2" y="135"/>
                  </a:lnTo>
                  <a:lnTo>
                    <a:pt x="2" y="133"/>
                  </a:lnTo>
                  <a:lnTo>
                    <a:pt x="2" y="131"/>
                  </a:lnTo>
                  <a:lnTo>
                    <a:pt x="3" y="128"/>
                  </a:lnTo>
                  <a:lnTo>
                    <a:pt x="2" y="127"/>
                  </a:lnTo>
                  <a:lnTo>
                    <a:pt x="2" y="126"/>
                  </a:lnTo>
                  <a:lnTo>
                    <a:pt x="1" y="125"/>
                  </a:lnTo>
                  <a:lnTo>
                    <a:pt x="1" y="123"/>
                  </a:lnTo>
                  <a:lnTo>
                    <a:pt x="0" y="123"/>
                  </a:lnTo>
                  <a:lnTo>
                    <a:pt x="0" y="122"/>
                  </a:lnTo>
                  <a:lnTo>
                    <a:pt x="0" y="120"/>
                  </a:lnTo>
                  <a:lnTo>
                    <a:pt x="0" y="118"/>
                  </a:lnTo>
                  <a:lnTo>
                    <a:pt x="0" y="117"/>
                  </a:lnTo>
                  <a:lnTo>
                    <a:pt x="0" y="114"/>
                  </a:lnTo>
                  <a:lnTo>
                    <a:pt x="0" y="110"/>
                  </a:lnTo>
                  <a:lnTo>
                    <a:pt x="0" y="107"/>
                  </a:lnTo>
                  <a:lnTo>
                    <a:pt x="0" y="105"/>
                  </a:lnTo>
                  <a:lnTo>
                    <a:pt x="0" y="102"/>
                  </a:lnTo>
                  <a:lnTo>
                    <a:pt x="0" y="100"/>
                  </a:lnTo>
                  <a:lnTo>
                    <a:pt x="2" y="96"/>
                  </a:lnTo>
                  <a:lnTo>
                    <a:pt x="2" y="94"/>
                  </a:lnTo>
                  <a:lnTo>
                    <a:pt x="2" y="92"/>
                  </a:lnTo>
                  <a:lnTo>
                    <a:pt x="4" y="90"/>
                  </a:lnTo>
                  <a:lnTo>
                    <a:pt x="5" y="90"/>
                  </a:lnTo>
                  <a:lnTo>
                    <a:pt x="6" y="89"/>
                  </a:lnTo>
                  <a:lnTo>
                    <a:pt x="8" y="87"/>
                  </a:lnTo>
                  <a:lnTo>
                    <a:pt x="10" y="83"/>
                  </a:lnTo>
                  <a:lnTo>
                    <a:pt x="10" y="80"/>
                  </a:lnTo>
                  <a:lnTo>
                    <a:pt x="11" y="76"/>
                  </a:lnTo>
                  <a:lnTo>
                    <a:pt x="11" y="72"/>
                  </a:lnTo>
                  <a:lnTo>
                    <a:pt x="13" y="69"/>
                  </a:lnTo>
                  <a:lnTo>
                    <a:pt x="13" y="66"/>
                  </a:lnTo>
                  <a:lnTo>
                    <a:pt x="13" y="62"/>
                  </a:lnTo>
                  <a:lnTo>
                    <a:pt x="13" y="59"/>
                  </a:lnTo>
                  <a:lnTo>
                    <a:pt x="15" y="55"/>
                  </a:lnTo>
                  <a:lnTo>
                    <a:pt x="15" y="53"/>
                  </a:lnTo>
                  <a:lnTo>
                    <a:pt x="16" y="50"/>
                  </a:lnTo>
                  <a:lnTo>
                    <a:pt x="16" y="48"/>
                  </a:lnTo>
                  <a:lnTo>
                    <a:pt x="18" y="46"/>
                  </a:lnTo>
                  <a:lnTo>
                    <a:pt x="18" y="44"/>
                  </a:lnTo>
                  <a:lnTo>
                    <a:pt x="18" y="42"/>
                  </a:lnTo>
                  <a:lnTo>
                    <a:pt x="18" y="40"/>
                  </a:lnTo>
                  <a:lnTo>
                    <a:pt x="20" y="37"/>
                  </a:lnTo>
                  <a:lnTo>
                    <a:pt x="20" y="35"/>
                  </a:lnTo>
                  <a:lnTo>
                    <a:pt x="22" y="31"/>
                  </a:lnTo>
                  <a:lnTo>
                    <a:pt x="22" y="28"/>
                  </a:lnTo>
                  <a:lnTo>
                    <a:pt x="24" y="24"/>
                  </a:lnTo>
                  <a:lnTo>
                    <a:pt x="24" y="22"/>
                  </a:lnTo>
                  <a:lnTo>
                    <a:pt x="26" y="18"/>
                  </a:lnTo>
                  <a:lnTo>
                    <a:pt x="26" y="16"/>
                  </a:lnTo>
                  <a:lnTo>
                    <a:pt x="28" y="12"/>
                  </a:lnTo>
                  <a:lnTo>
                    <a:pt x="29" y="10"/>
                  </a:lnTo>
                  <a:lnTo>
                    <a:pt x="31" y="8"/>
                  </a:lnTo>
                  <a:lnTo>
                    <a:pt x="33" y="6"/>
                  </a:lnTo>
                  <a:lnTo>
                    <a:pt x="35" y="3"/>
                  </a:lnTo>
                  <a:lnTo>
                    <a:pt x="37" y="2"/>
                  </a:lnTo>
                  <a:lnTo>
                    <a:pt x="39" y="2"/>
                  </a:lnTo>
                  <a:lnTo>
                    <a:pt x="41" y="1"/>
                  </a:lnTo>
                  <a:lnTo>
                    <a:pt x="43" y="1"/>
                  </a:lnTo>
                  <a:lnTo>
                    <a:pt x="45" y="1"/>
                  </a:lnTo>
                  <a:lnTo>
                    <a:pt x="46" y="1"/>
                  </a:lnTo>
                  <a:lnTo>
                    <a:pt x="48" y="0"/>
                  </a:lnTo>
                  <a:lnTo>
                    <a:pt x="48" y="1"/>
                  </a:lnTo>
                  <a:lnTo>
                    <a:pt x="50" y="1"/>
                  </a:lnTo>
                  <a:lnTo>
                    <a:pt x="52" y="1"/>
                  </a:lnTo>
                  <a:lnTo>
                    <a:pt x="53" y="1"/>
                  </a:lnTo>
                  <a:lnTo>
                    <a:pt x="55" y="1"/>
                  </a:lnTo>
                  <a:lnTo>
                    <a:pt x="56" y="0"/>
                  </a:lnTo>
                  <a:lnTo>
                    <a:pt x="56" y="1"/>
                  </a:lnTo>
                  <a:lnTo>
                    <a:pt x="58" y="1"/>
                  </a:lnTo>
                  <a:lnTo>
                    <a:pt x="60" y="1"/>
                  </a:lnTo>
                  <a:lnTo>
                    <a:pt x="62" y="1"/>
                  </a:lnTo>
                  <a:lnTo>
                    <a:pt x="63" y="1"/>
                  </a:lnTo>
                  <a:lnTo>
                    <a:pt x="65" y="1"/>
                  </a:lnTo>
                  <a:lnTo>
                    <a:pt x="66" y="2"/>
                  </a:lnTo>
                  <a:lnTo>
                    <a:pt x="68" y="2"/>
                  </a:lnTo>
                  <a:lnTo>
                    <a:pt x="70" y="2"/>
                  </a:lnTo>
                  <a:lnTo>
                    <a:pt x="72" y="2"/>
                  </a:lnTo>
                  <a:lnTo>
                    <a:pt x="73" y="2"/>
                  </a:lnTo>
                  <a:lnTo>
                    <a:pt x="75" y="1"/>
                  </a:lnTo>
                  <a:lnTo>
                    <a:pt x="74" y="3"/>
                  </a:lnTo>
                  <a:lnTo>
                    <a:pt x="74" y="4"/>
                  </a:lnTo>
                  <a:lnTo>
                    <a:pt x="74" y="6"/>
                  </a:lnTo>
                  <a:lnTo>
                    <a:pt x="74" y="8"/>
                  </a:lnTo>
                  <a:lnTo>
                    <a:pt x="74" y="9"/>
                  </a:lnTo>
                  <a:lnTo>
                    <a:pt x="76" y="11"/>
                  </a:lnTo>
                  <a:lnTo>
                    <a:pt x="76" y="13"/>
                  </a:lnTo>
                  <a:lnTo>
                    <a:pt x="78" y="14"/>
                  </a:lnTo>
                  <a:lnTo>
                    <a:pt x="78" y="16"/>
                  </a:lnTo>
                  <a:lnTo>
                    <a:pt x="80" y="18"/>
                  </a:lnTo>
                  <a:lnTo>
                    <a:pt x="80" y="20"/>
                  </a:lnTo>
                  <a:lnTo>
                    <a:pt x="82" y="22"/>
                  </a:lnTo>
                  <a:lnTo>
                    <a:pt x="82" y="24"/>
                  </a:lnTo>
                  <a:lnTo>
                    <a:pt x="84" y="25"/>
                  </a:lnTo>
                  <a:lnTo>
                    <a:pt x="85" y="27"/>
                  </a:lnTo>
                  <a:lnTo>
                    <a:pt x="87" y="27"/>
                  </a:lnTo>
                  <a:lnTo>
                    <a:pt x="87" y="30"/>
                  </a:lnTo>
                  <a:lnTo>
                    <a:pt x="88" y="33"/>
                  </a:lnTo>
                  <a:lnTo>
                    <a:pt x="88" y="38"/>
                  </a:lnTo>
                  <a:lnTo>
                    <a:pt x="89" y="42"/>
                  </a:lnTo>
                  <a:lnTo>
                    <a:pt x="89" y="48"/>
                  </a:lnTo>
                  <a:lnTo>
                    <a:pt x="89" y="54"/>
                  </a:lnTo>
                  <a:lnTo>
                    <a:pt x="89" y="60"/>
                  </a:lnTo>
                  <a:lnTo>
                    <a:pt x="90" y="66"/>
                  </a:lnTo>
                  <a:lnTo>
                    <a:pt x="90" y="72"/>
                  </a:lnTo>
                  <a:lnTo>
                    <a:pt x="90" y="78"/>
                  </a:lnTo>
                  <a:lnTo>
                    <a:pt x="90" y="84"/>
                  </a:lnTo>
                  <a:lnTo>
                    <a:pt x="91" y="88"/>
                  </a:lnTo>
                  <a:lnTo>
                    <a:pt x="91" y="92"/>
                  </a:lnTo>
                  <a:lnTo>
                    <a:pt x="93" y="96"/>
                  </a:lnTo>
                  <a:lnTo>
                    <a:pt x="94" y="97"/>
                  </a:lnTo>
                  <a:lnTo>
                    <a:pt x="97" y="97"/>
                  </a:lnTo>
                  <a:lnTo>
                    <a:pt x="98" y="95"/>
                  </a:lnTo>
                  <a:lnTo>
                    <a:pt x="100" y="92"/>
                  </a:lnTo>
                  <a:lnTo>
                    <a:pt x="102" y="87"/>
                  </a:lnTo>
                  <a:lnTo>
                    <a:pt x="104" y="82"/>
                  </a:lnTo>
                  <a:lnTo>
                    <a:pt x="107" y="76"/>
                  </a:lnTo>
                  <a:lnTo>
                    <a:pt x="110" y="70"/>
                  </a:lnTo>
                  <a:lnTo>
                    <a:pt x="114" y="63"/>
                  </a:lnTo>
                  <a:lnTo>
                    <a:pt x="116" y="58"/>
                  </a:lnTo>
                  <a:lnTo>
                    <a:pt x="119" y="50"/>
                  </a:lnTo>
                  <a:lnTo>
                    <a:pt x="121" y="45"/>
                  </a:lnTo>
                  <a:lnTo>
                    <a:pt x="124" y="38"/>
                  </a:lnTo>
                  <a:lnTo>
                    <a:pt x="126" y="34"/>
                  </a:lnTo>
                  <a:lnTo>
                    <a:pt x="128" y="29"/>
                  </a:lnTo>
                  <a:lnTo>
                    <a:pt x="128" y="26"/>
                  </a:lnTo>
                  <a:lnTo>
                    <a:pt x="130" y="23"/>
                  </a:lnTo>
                  <a:lnTo>
                    <a:pt x="131" y="22"/>
                  </a:lnTo>
                  <a:lnTo>
                    <a:pt x="133" y="22"/>
                  </a:lnTo>
                  <a:lnTo>
                    <a:pt x="134" y="20"/>
                  </a:lnTo>
                  <a:lnTo>
                    <a:pt x="136" y="20"/>
                  </a:lnTo>
                  <a:lnTo>
                    <a:pt x="138" y="19"/>
                  </a:lnTo>
                  <a:lnTo>
                    <a:pt x="140" y="17"/>
                  </a:lnTo>
                  <a:lnTo>
                    <a:pt x="141" y="15"/>
                  </a:lnTo>
                  <a:lnTo>
                    <a:pt x="142" y="15"/>
                  </a:lnTo>
                  <a:lnTo>
                    <a:pt x="144" y="13"/>
                  </a:lnTo>
                  <a:lnTo>
                    <a:pt x="145" y="11"/>
                  </a:lnTo>
                  <a:lnTo>
                    <a:pt x="147" y="9"/>
                  </a:lnTo>
                  <a:lnTo>
                    <a:pt x="149" y="8"/>
                  </a:lnTo>
                  <a:lnTo>
                    <a:pt x="151" y="6"/>
                  </a:lnTo>
                  <a:lnTo>
                    <a:pt x="149" y="8"/>
                  </a:lnTo>
                  <a:lnTo>
                    <a:pt x="151" y="8"/>
                  </a:lnTo>
                  <a:lnTo>
                    <a:pt x="152" y="8"/>
                  </a:lnTo>
                  <a:lnTo>
                    <a:pt x="154" y="8"/>
                  </a:lnTo>
                  <a:lnTo>
                    <a:pt x="155" y="8"/>
                  </a:lnTo>
                  <a:lnTo>
                    <a:pt x="157" y="8"/>
                  </a:lnTo>
                </a:path>
              </a:pathLst>
            </a:custGeom>
            <a:solidFill>
              <a:srgbClr val="FFE1DC"/>
            </a:solidFill>
            <a:ln w="19050" cap="flat" cmpd="sng">
              <a:solidFill>
                <a:srgbClr val="000000"/>
              </a:solidFill>
              <a:prstDash val="solid"/>
              <a:round/>
              <a:headEnd type="none" w="med" len="med"/>
              <a:tailEnd type="none" w="med" len="med"/>
            </a:ln>
          </p:spPr>
          <p:txBody>
            <a:bodyPr/>
            <a:lstStyle/>
            <a:p>
              <a:endParaRPr lang="zh-CN" altLang="en-US"/>
            </a:p>
          </p:txBody>
        </p:sp>
        <p:sp>
          <p:nvSpPr>
            <p:cNvPr id="114" name="Freeform 116">
              <a:extLst>
                <a:ext uri="{FF2B5EF4-FFF2-40B4-BE49-F238E27FC236}">
                  <a16:creationId xmlns:a16="http://schemas.microsoft.com/office/drawing/2014/main" id="{38E83317-5DE9-4BC4-B418-EC1ADCD13B04}"/>
                </a:ext>
              </a:extLst>
            </p:cNvPr>
            <p:cNvSpPr>
              <a:spLocks/>
            </p:cNvSpPr>
            <p:nvPr/>
          </p:nvSpPr>
          <p:spPr bwMode="auto">
            <a:xfrm>
              <a:off x="5826" y="3749"/>
              <a:ext cx="107" cy="123"/>
            </a:xfrm>
            <a:custGeom>
              <a:avLst/>
              <a:gdLst>
                <a:gd name="T0" fmla="*/ 37 w 107"/>
                <a:gd name="T1" fmla="*/ 0 h 123"/>
                <a:gd name="T2" fmla="*/ 0 w 107"/>
                <a:gd name="T3" fmla="*/ 11 h 123"/>
                <a:gd name="T4" fmla="*/ 24 w 107"/>
                <a:gd name="T5" fmla="*/ 44 h 123"/>
                <a:gd name="T6" fmla="*/ 8 w 107"/>
                <a:gd name="T7" fmla="*/ 41 h 123"/>
                <a:gd name="T8" fmla="*/ 37 w 107"/>
                <a:gd name="T9" fmla="*/ 122 h 123"/>
                <a:gd name="T10" fmla="*/ 92 w 107"/>
                <a:gd name="T11" fmla="*/ 45 h 123"/>
                <a:gd name="T12" fmla="*/ 80 w 107"/>
                <a:gd name="T13" fmla="*/ 42 h 123"/>
                <a:gd name="T14" fmla="*/ 106 w 107"/>
                <a:gd name="T15" fmla="*/ 21 h 123"/>
                <a:gd name="T16" fmla="*/ 78 w 107"/>
                <a:gd name="T17" fmla="*/ 0 h 123"/>
                <a:gd name="T18" fmla="*/ 76 w 107"/>
                <a:gd name="T19" fmla="*/ 14 h 123"/>
                <a:gd name="T20" fmla="*/ 49 w 107"/>
                <a:gd name="T21" fmla="*/ 60 h 123"/>
                <a:gd name="T22" fmla="*/ 31 w 107"/>
                <a:gd name="T23" fmla="*/ 10 h 123"/>
                <a:gd name="T24" fmla="*/ 37 w 107"/>
                <a:gd name="T25" fmla="*/ 0 h 123"/>
                <a:gd name="T26" fmla="*/ 37 w 10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7"/>
                <a:gd name="T43" fmla="*/ 0 h 123"/>
                <a:gd name="T44" fmla="*/ 107 w 10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7" h="123">
                  <a:moveTo>
                    <a:pt x="37" y="0"/>
                  </a:moveTo>
                  <a:lnTo>
                    <a:pt x="0" y="11"/>
                  </a:lnTo>
                  <a:lnTo>
                    <a:pt x="24" y="44"/>
                  </a:lnTo>
                  <a:lnTo>
                    <a:pt x="8" y="41"/>
                  </a:lnTo>
                  <a:lnTo>
                    <a:pt x="37" y="122"/>
                  </a:lnTo>
                  <a:lnTo>
                    <a:pt x="92" y="45"/>
                  </a:lnTo>
                  <a:lnTo>
                    <a:pt x="80" y="42"/>
                  </a:lnTo>
                  <a:lnTo>
                    <a:pt x="106" y="21"/>
                  </a:lnTo>
                  <a:lnTo>
                    <a:pt x="78" y="0"/>
                  </a:lnTo>
                  <a:lnTo>
                    <a:pt x="76" y="14"/>
                  </a:lnTo>
                  <a:lnTo>
                    <a:pt x="49" y="60"/>
                  </a:lnTo>
                  <a:lnTo>
                    <a:pt x="31" y="10"/>
                  </a:lnTo>
                  <a:lnTo>
                    <a:pt x="37"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115" name="Freeform 117">
              <a:extLst>
                <a:ext uri="{FF2B5EF4-FFF2-40B4-BE49-F238E27FC236}">
                  <a16:creationId xmlns:a16="http://schemas.microsoft.com/office/drawing/2014/main" id="{9D676A83-F608-4665-BBBF-485F837FC41B}"/>
                </a:ext>
              </a:extLst>
            </p:cNvPr>
            <p:cNvSpPr>
              <a:spLocks/>
            </p:cNvSpPr>
            <p:nvPr/>
          </p:nvSpPr>
          <p:spPr bwMode="auto">
            <a:xfrm>
              <a:off x="5857" y="3827"/>
              <a:ext cx="94" cy="151"/>
            </a:xfrm>
            <a:custGeom>
              <a:avLst/>
              <a:gdLst>
                <a:gd name="T0" fmla="*/ 93 w 94"/>
                <a:gd name="T1" fmla="*/ 121 h 151"/>
                <a:gd name="T2" fmla="*/ 64 w 94"/>
                <a:gd name="T3" fmla="*/ 139 h 151"/>
                <a:gd name="T4" fmla="*/ 32 w 94"/>
                <a:gd name="T5" fmla="*/ 150 h 151"/>
                <a:gd name="T6" fmla="*/ 32 w 94"/>
                <a:gd name="T7" fmla="*/ 143 h 151"/>
                <a:gd name="T8" fmla="*/ 27 w 94"/>
                <a:gd name="T9" fmla="*/ 130 h 151"/>
                <a:gd name="T10" fmla="*/ 9 w 94"/>
                <a:gd name="T11" fmla="*/ 126 h 151"/>
                <a:gd name="T12" fmla="*/ 0 w 94"/>
                <a:gd name="T13" fmla="*/ 126 h 151"/>
                <a:gd name="T14" fmla="*/ 27 w 94"/>
                <a:gd name="T15" fmla="*/ 107 h 151"/>
                <a:gd name="T16" fmla="*/ 38 w 94"/>
                <a:gd name="T17" fmla="*/ 105 h 151"/>
                <a:gd name="T18" fmla="*/ 50 w 94"/>
                <a:gd name="T19" fmla="*/ 89 h 151"/>
                <a:gd name="T20" fmla="*/ 54 w 94"/>
                <a:gd name="T21" fmla="*/ 89 h 151"/>
                <a:gd name="T22" fmla="*/ 66 w 94"/>
                <a:gd name="T23" fmla="*/ 78 h 151"/>
                <a:gd name="T24" fmla="*/ 72 w 94"/>
                <a:gd name="T25" fmla="*/ 72 h 151"/>
                <a:gd name="T26" fmla="*/ 72 w 94"/>
                <a:gd name="T27" fmla="*/ 51 h 151"/>
                <a:gd name="T28" fmla="*/ 75 w 94"/>
                <a:gd name="T29" fmla="*/ 30 h 151"/>
                <a:gd name="T30" fmla="*/ 78 w 94"/>
                <a:gd name="T31" fmla="*/ 7 h 151"/>
                <a:gd name="T32" fmla="*/ 78 w 94"/>
                <a:gd name="T33" fmla="*/ 0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151"/>
                <a:gd name="T53" fmla="*/ 94 w 94"/>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151">
                  <a:moveTo>
                    <a:pt x="93" y="121"/>
                  </a:moveTo>
                  <a:lnTo>
                    <a:pt x="64" y="139"/>
                  </a:lnTo>
                  <a:lnTo>
                    <a:pt x="32" y="150"/>
                  </a:lnTo>
                  <a:lnTo>
                    <a:pt x="32" y="143"/>
                  </a:lnTo>
                  <a:lnTo>
                    <a:pt x="27" y="130"/>
                  </a:lnTo>
                  <a:lnTo>
                    <a:pt x="9" y="126"/>
                  </a:lnTo>
                  <a:lnTo>
                    <a:pt x="0" y="126"/>
                  </a:lnTo>
                  <a:lnTo>
                    <a:pt x="27" y="107"/>
                  </a:lnTo>
                  <a:lnTo>
                    <a:pt x="38" y="105"/>
                  </a:lnTo>
                  <a:lnTo>
                    <a:pt x="50" y="89"/>
                  </a:lnTo>
                  <a:lnTo>
                    <a:pt x="54" y="89"/>
                  </a:lnTo>
                  <a:lnTo>
                    <a:pt x="66" y="78"/>
                  </a:lnTo>
                  <a:lnTo>
                    <a:pt x="72" y="72"/>
                  </a:lnTo>
                  <a:lnTo>
                    <a:pt x="72" y="51"/>
                  </a:lnTo>
                  <a:lnTo>
                    <a:pt x="75" y="30"/>
                  </a:lnTo>
                  <a:lnTo>
                    <a:pt x="78" y="7"/>
                  </a:lnTo>
                  <a:lnTo>
                    <a:pt x="78"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Freeform 118">
              <a:extLst>
                <a:ext uri="{FF2B5EF4-FFF2-40B4-BE49-F238E27FC236}">
                  <a16:creationId xmlns:a16="http://schemas.microsoft.com/office/drawing/2014/main" id="{180EE121-CFE9-47A7-808A-892AB0899FA5}"/>
                </a:ext>
              </a:extLst>
            </p:cNvPr>
            <p:cNvSpPr>
              <a:spLocks/>
            </p:cNvSpPr>
            <p:nvPr/>
          </p:nvSpPr>
          <p:spPr bwMode="auto">
            <a:xfrm>
              <a:off x="5832" y="3952"/>
              <a:ext cx="67" cy="44"/>
            </a:xfrm>
            <a:custGeom>
              <a:avLst/>
              <a:gdLst>
                <a:gd name="T0" fmla="*/ 61 w 67"/>
                <a:gd name="T1" fmla="*/ 18 h 44"/>
                <a:gd name="T2" fmla="*/ 66 w 67"/>
                <a:gd name="T3" fmla="*/ 23 h 44"/>
                <a:gd name="T4" fmla="*/ 56 w 67"/>
                <a:gd name="T5" fmla="*/ 33 h 44"/>
                <a:gd name="T6" fmla="*/ 46 w 67"/>
                <a:gd name="T7" fmla="*/ 36 h 44"/>
                <a:gd name="T8" fmla="*/ 39 w 67"/>
                <a:gd name="T9" fmla="*/ 40 h 44"/>
                <a:gd name="T10" fmla="*/ 34 w 67"/>
                <a:gd name="T11" fmla="*/ 36 h 44"/>
                <a:gd name="T12" fmla="*/ 18 w 67"/>
                <a:gd name="T13" fmla="*/ 43 h 44"/>
                <a:gd name="T14" fmla="*/ 15 w 67"/>
                <a:gd name="T15" fmla="*/ 40 h 44"/>
                <a:gd name="T16" fmla="*/ 15 w 67"/>
                <a:gd name="T17" fmla="*/ 36 h 44"/>
                <a:gd name="T18" fmla="*/ 8 w 67"/>
                <a:gd name="T19" fmla="*/ 34 h 44"/>
                <a:gd name="T20" fmla="*/ 5 w 67"/>
                <a:gd name="T21" fmla="*/ 26 h 44"/>
                <a:gd name="T22" fmla="*/ 12 w 67"/>
                <a:gd name="T23" fmla="*/ 22 h 44"/>
                <a:gd name="T24" fmla="*/ 4 w 67"/>
                <a:gd name="T25" fmla="*/ 22 h 44"/>
                <a:gd name="T26" fmla="*/ 0 w 67"/>
                <a:gd name="T27" fmla="*/ 16 h 44"/>
                <a:gd name="T28" fmla="*/ 5 w 67"/>
                <a:gd name="T29" fmla="*/ 11 h 44"/>
                <a:gd name="T30" fmla="*/ 25 w 67"/>
                <a:gd name="T31" fmla="*/ 7 h 44"/>
                <a:gd name="T32" fmla="*/ 32 w 67"/>
                <a:gd name="T33" fmla="*/ 0 h 44"/>
                <a:gd name="T34" fmla="*/ 49 w 67"/>
                <a:gd name="T35" fmla="*/ 2 h 44"/>
                <a:gd name="T36" fmla="*/ 61 w 67"/>
                <a:gd name="T37" fmla="*/ 18 h 44"/>
                <a:gd name="T38" fmla="*/ 61 w 67"/>
                <a:gd name="T39" fmla="*/ 18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
                <a:gd name="T61" fmla="*/ 0 h 44"/>
                <a:gd name="T62" fmla="*/ 67 w 67"/>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 h="44">
                  <a:moveTo>
                    <a:pt x="61" y="18"/>
                  </a:moveTo>
                  <a:lnTo>
                    <a:pt x="66" y="23"/>
                  </a:lnTo>
                  <a:lnTo>
                    <a:pt x="56" y="33"/>
                  </a:lnTo>
                  <a:lnTo>
                    <a:pt x="46" y="36"/>
                  </a:lnTo>
                  <a:lnTo>
                    <a:pt x="39" y="40"/>
                  </a:lnTo>
                  <a:lnTo>
                    <a:pt x="34" y="36"/>
                  </a:lnTo>
                  <a:lnTo>
                    <a:pt x="18" y="43"/>
                  </a:lnTo>
                  <a:lnTo>
                    <a:pt x="15" y="40"/>
                  </a:lnTo>
                  <a:lnTo>
                    <a:pt x="15" y="36"/>
                  </a:lnTo>
                  <a:lnTo>
                    <a:pt x="8" y="34"/>
                  </a:lnTo>
                  <a:lnTo>
                    <a:pt x="5" y="26"/>
                  </a:lnTo>
                  <a:lnTo>
                    <a:pt x="12" y="22"/>
                  </a:lnTo>
                  <a:lnTo>
                    <a:pt x="4" y="22"/>
                  </a:lnTo>
                  <a:lnTo>
                    <a:pt x="0" y="16"/>
                  </a:lnTo>
                  <a:lnTo>
                    <a:pt x="5" y="11"/>
                  </a:lnTo>
                  <a:lnTo>
                    <a:pt x="25" y="7"/>
                  </a:lnTo>
                  <a:lnTo>
                    <a:pt x="32" y="0"/>
                  </a:lnTo>
                  <a:lnTo>
                    <a:pt x="49" y="2"/>
                  </a:lnTo>
                  <a:lnTo>
                    <a:pt x="61" y="18"/>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117" name="Freeform 119">
              <a:extLst>
                <a:ext uri="{FF2B5EF4-FFF2-40B4-BE49-F238E27FC236}">
                  <a16:creationId xmlns:a16="http://schemas.microsoft.com/office/drawing/2014/main" id="{8B6A4576-7FA4-4C93-819D-6CCB27127288}"/>
                </a:ext>
              </a:extLst>
            </p:cNvPr>
            <p:cNvSpPr>
              <a:spLocks/>
            </p:cNvSpPr>
            <p:nvPr/>
          </p:nvSpPr>
          <p:spPr bwMode="auto">
            <a:xfrm>
              <a:off x="5796" y="3805"/>
              <a:ext cx="9" cy="159"/>
            </a:xfrm>
            <a:custGeom>
              <a:avLst/>
              <a:gdLst>
                <a:gd name="T0" fmla="*/ 6 w 9"/>
                <a:gd name="T1" fmla="*/ 158 h 159"/>
                <a:gd name="T2" fmla="*/ 6 w 9"/>
                <a:gd name="T3" fmla="*/ 128 h 159"/>
                <a:gd name="T4" fmla="*/ 2 w 9"/>
                <a:gd name="T5" fmla="*/ 106 h 159"/>
                <a:gd name="T6" fmla="*/ 0 w 9"/>
                <a:gd name="T7" fmla="*/ 85 h 159"/>
                <a:gd name="T8" fmla="*/ 2 w 9"/>
                <a:gd name="T9" fmla="*/ 67 h 159"/>
                <a:gd name="T10" fmla="*/ 8 w 9"/>
                <a:gd name="T11" fmla="*/ 42 h 159"/>
                <a:gd name="T12" fmla="*/ 8 w 9"/>
                <a:gd name="T13" fmla="*/ 15 h 159"/>
                <a:gd name="T14" fmla="*/ 8 w 9"/>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159"/>
                <a:gd name="T26" fmla="*/ 9 w 9"/>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159">
                  <a:moveTo>
                    <a:pt x="6" y="158"/>
                  </a:moveTo>
                  <a:lnTo>
                    <a:pt x="6" y="128"/>
                  </a:lnTo>
                  <a:lnTo>
                    <a:pt x="2" y="106"/>
                  </a:lnTo>
                  <a:lnTo>
                    <a:pt x="0" y="85"/>
                  </a:lnTo>
                  <a:lnTo>
                    <a:pt x="2" y="67"/>
                  </a:lnTo>
                  <a:lnTo>
                    <a:pt x="8" y="42"/>
                  </a:lnTo>
                  <a:lnTo>
                    <a:pt x="8" y="15"/>
                  </a:lnTo>
                  <a:lnTo>
                    <a:pt x="8"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Freeform 120">
              <a:extLst>
                <a:ext uri="{FF2B5EF4-FFF2-40B4-BE49-F238E27FC236}">
                  <a16:creationId xmlns:a16="http://schemas.microsoft.com/office/drawing/2014/main" id="{D82BBF02-6FF1-47E8-8C5D-4F19781C25CA}"/>
                </a:ext>
              </a:extLst>
            </p:cNvPr>
            <p:cNvSpPr>
              <a:spLocks/>
            </p:cNvSpPr>
            <p:nvPr/>
          </p:nvSpPr>
          <p:spPr bwMode="auto">
            <a:xfrm>
              <a:off x="5779" y="3942"/>
              <a:ext cx="67" cy="44"/>
            </a:xfrm>
            <a:custGeom>
              <a:avLst/>
              <a:gdLst>
                <a:gd name="T0" fmla="*/ 5 w 67"/>
                <a:gd name="T1" fmla="*/ 18 h 44"/>
                <a:gd name="T2" fmla="*/ 0 w 67"/>
                <a:gd name="T3" fmla="*/ 23 h 44"/>
                <a:gd name="T4" fmla="*/ 10 w 67"/>
                <a:gd name="T5" fmla="*/ 33 h 44"/>
                <a:gd name="T6" fmla="*/ 18 w 67"/>
                <a:gd name="T7" fmla="*/ 36 h 44"/>
                <a:gd name="T8" fmla="*/ 27 w 67"/>
                <a:gd name="T9" fmla="*/ 41 h 44"/>
                <a:gd name="T10" fmla="*/ 32 w 67"/>
                <a:gd name="T11" fmla="*/ 36 h 44"/>
                <a:gd name="T12" fmla="*/ 48 w 67"/>
                <a:gd name="T13" fmla="*/ 43 h 44"/>
                <a:gd name="T14" fmla="*/ 51 w 67"/>
                <a:gd name="T15" fmla="*/ 40 h 44"/>
                <a:gd name="T16" fmla="*/ 51 w 67"/>
                <a:gd name="T17" fmla="*/ 36 h 44"/>
                <a:gd name="T18" fmla="*/ 58 w 67"/>
                <a:gd name="T19" fmla="*/ 34 h 44"/>
                <a:gd name="T20" fmla="*/ 61 w 67"/>
                <a:gd name="T21" fmla="*/ 27 h 44"/>
                <a:gd name="T22" fmla="*/ 53 w 67"/>
                <a:gd name="T23" fmla="*/ 22 h 44"/>
                <a:gd name="T24" fmla="*/ 63 w 67"/>
                <a:gd name="T25" fmla="*/ 22 h 44"/>
                <a:gd name="T26" fmla="*/ 66 w 67"/>
                <a:gd name="T27" fmla="*/ 16 h 44"/>
                <a:gd name="T28" fmla="*/ 61 w 67"/>
                <a:gd name="T29" fmla="*/ 12 h 44"/>
                <a:gd name="T30" fmla="*/ 40 w 67"/>
                <a:gd name="T31" fmla="*/ 7 h 44"/>
                <a:gd name="T32" fmla="*/ 33 w 67"/>
                <a:gd name="T33" fmla="*/ 0 h 44"/>
                <a:gd name="T34" fmla="*/ 17 w 67"/>
                <a:gd name="T35" fmla="*/ 1 h 44"/>
                <a:gd name="T36" fmla="*/ 5 w 67"/>
                <a:gd name="T37" fmla="*/ 18 h 44"/>
                <a:gd name="T38" fmla="*/ 5 w 67"/>
                <a:gd name="T39" fmla="*/ 18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
                <a:gd name="T61" fmla="*/ 0 h 44"/>
                <a:gd name="T62" fmla="*/ 67 w 67"/>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 h="44">
                  <a:moveTo>
                    <a:pt x="5" y="18"/>
                  </a:moveTo>
                  <a:lnTo>
                    <a:pt x="0" y="23"/>
                  </a:lnTo>
                  <a:lnTo>
                    <a:pt x="10" y="33"/>
                  </a:lnTo>
                  <a:lnTo>
                    <a:pt x="18" y="36"/>
                  </a:lnTo>
                  <a:lnTo>
                    <a:pt x="27" y="41"/>
                  </a:lnTo>
                  <a:lnTo>
                    <a:pt x="32" y="36"/>
                  </a:lnTo>
                  <a:lnTo>
                    <a:pt x="48" y="43"/>
                  </a:lnTo>
                  <a:lnTo>
                    <a:pt x="51" y="40"/>
                  </a:lnTo>
                  <a:lnTo>
                    <a:pt x="51" y="36"/>
                  </a:lnTo>
                  <a:lnTo>
                    <a:pt x="58" y="34"/>
                  </a:lnTo>
                  <a:lnTo>
                    <a:pt x="61" y="27"/>
                  </a:lnTo>
                  <a:lnTo>
                    <a:pt x="53" y="22"/>
                  </a:lnTo>
                  <a:lnTo>
                    <a:pt x="63" y="22"/>
                  </a:lnTo>
                  <a:lnTo>
                    <a:pt x="66" y="16"/>
                  </a:lnTo>
                  <a:lnTo>
                    <a:pt x="61" y="12"/>
                  </a:lnTo>
                  <a:lnTo>
                    <a:pt x="40" y="7"/>
                  </a:lnTo>
                  <a:lnTo>
                    <a:pt x="33" y="0"/>
                  </a:lnTo>
                  <a:lnTo>
                    <a:pt x="17" y="1"/>
                  </a:lnTo>
                  <a:lnTo>
                    <a:pt x="5" y="18"/>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119" name="Freeform 121">
              <a:extLst>
                <a:ext uri="{FF2B5EF4-FFF2-40B4-BE49-F238E27FC236}">
                  <a16:creationId xmlns:a16="http://schemas.microsoft.com/office/drawing/2014/main" id="{CD9B6285-FBB4-4F50-A76F-773DB837132D}"/>
                </a:ext>
              </a:extLst>
            </p:cNvPr>
            <p:cNvSpPr>
              <a:spLocks/>
            </p:cNvSpPr>
            <p:nvPr/>
          </p:nvSpPr>
          <p:spPr bwMode="auto">
            <a:xfrm>
              <a:off x="5546" y="3952"/>
              <a:ext cx="64" cy="64"/>
            </a:xfrm>
            <a:custGeom>
              <a:avLst/>
              <a:gdLst>
                <a:gd name="T0" fmla="*/ 0 w 64"/>
                <a:gd name="T1" fmla="*/ 0 h 64"/>
                <a:gd name="T2" fmla="*/ 0 w 64"/>
                <a:gd name="T3" fmla="*/ 16 h 64"/>
                <a:gd name="T4" fmla="*/ 3 w 64"/>
                <a:gd name="T5" fmla="*/ 28 h 64"/>
                <a:gd name="T6" fmla="*/ 3 w 64"/>
                <a:gd name="T7" fmla="*/ 33 h 64"/>
                <a:gd name="T8" fmla="*/ 17 w 64"/>
                <a:gd name="T9" fmla="*/ 45 h 64"/>
                <a:gd name="T10" fmla="*/ 37 w 64"/>
                <a:gd name="T11" fmla="*/ 54 h 64"/>
                <a:gd name="T12" fmla="*/ 63 w 64"/>
                <a:gd name="T13" fmla="*/ 63 h 64"/>
                <a:gd name="T14" fmla="*/ 21 w 64"/>
                <a:gd name="T15" fmla="*/ 4 h 64"/>
                <a:gd name="T16" fmla="*/ 0 w 64"/>
                <a:gd name="T17" fmla="*/ 0 h 64"/>
                <a:gd name="T18" fmla="*/ 0 w 64"/>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64"/>
                <a:gd name="T32" fmla="*/ 64 w 6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64">
                  <a:moveTo>
                    <a:pt x="0" y="0"/>
                  </a:moveTo>
                  <a:lnTo>
                    <a:pt x="0" y="16"/>
                  </a:lnTo>
                  <a:lnTo>
                    <a:pt x="3" y="28"/>
                  </a:lnTo>
                  <a:lnTo>
                    <a:pt x="3" y="33"/>
                  </a:lnTo>
                  <a:lnTo>
                    <a:pt x="17" y="45"/>
                  </a:lnTo>
                  <a:lnTo>
                    <a:pt x="37" y="54"/>
                  </a:lnTo>
                  <a:lnTo>
                    <a:pt x="63" y="63"/>
                  </a:lnTo>
                  <a:lnTo>
                    <a:pt x="21" y="4"/>
                  </a:lnTo>
                  <a:lnTo>
                    <a:pt x="0" y="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20" name="Line 122">
              <a:extLst>
                <a:ext uri="{FF2B5EF4-FFF2-40B4-BE49-F238E27FC236}">
                  <a16:creationId xmlns:a16="http://schemas.microsoft.com/office/drawing/2014/main" id="{99F084A5-293B-4899-ACE5-92A388353796}"/>
                </a:ext>
              </a:extLst>
            </p:cNvPr>
            <p:cNvSpPr>
              <a:spLocks noChangeShapeType="1"/>
            </p:cNvSpPr>
            <p:nvPr/>
          </p:nvSpPr>
          <p:spPr bwMode="auto">
            <a:xfrm>
              <a:off x="5947" y="3964"/>
              <a:ext cx="6" cy="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123">
              <a:extLst>
                <a:ext uri="{FF2B5EF4-FFF2-40B4-BE49-F238E27FC236}">
                  <a16:creationId xmlns:a16="http://schemas.microsoft.com/office/drawing/2014/main" id="{7AFAB47A-C6A7-4E88-AB8D-963489C62456}"/>
                </a:ext>
              </a:extLst>
            </p:cNvPr>
            <p:cNvSpPr>
              <a:spLocks noChangeShapeType="1"/>
            </p:cNvSpPr>
            <p:nvPr/>
          </p:nvSpPr>
          <p:spPr bwMode="auto">
            <a:xfrm>
              <a:off x="5781" y="3969"/>
              <a:ext cx="0"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4" name="Line 124">
            <a:extLst>
              <a:ext uri="{FF2B5EF4-FFF2-40B4-BE49-F238E27FC236}">
                <a16:creationId xmlns:a16="http://schemas.microsoft.com/office/drawing/2014/main" id="{A800E894-4643-4D68-A7C3-49C66E0CF7D5}"/>
              </a:ext>
            </a:extLst>
          </p:cNvPr>
          <p:cNvSpPr>
            <a:spLocks noChangeShapeType="1"/>
          </p:cNvSpPr>
          <p:nvPr/>
        </p:nvSpPr>
        <p:spPr bwMode="auto">
          <a:xfrm>
            <a:off x="6326188" y="6116280"/>
            <a:ext cx="7048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25">
            <a:extLst>
              <a:ext uri="{FF2B5EF4-FFF2-40B4-BE49-F238E27FC236}">
                <a16:creationId xmlns:a16="http://schemas.microsoft.com/office/drawing/2014/main" id="{41CC66D0-BFB4-4E48-B7BB-739FD9D35E82}"/>
              </a:ext>
            </a:extLst>
          </p:cNvPr>
          <p:cNvSpPr>
            <a:spLocks noChangeShapeType="1"/>
          </p:cNvSpPr>
          <p:nvPr/>
        </p:nvSpPr>
        <p:spPr bwMode="auto">
          <a:xfrm flipH="1">
            <a:off x="9196388" y="6100405"/>
            <a:ext cx="284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6" name="Group 126">
            <a:extLst>
              <a:ext uri="{FF2B5EF4-FFF2-40B4-BE49-F238E27FC236}">
                <a16:creationId xmlns:a16="http://schemas.microsoft.com/office/drawing/2014/main" id="{8A384461-611A-4FAE-95DA-C8BCEA9CBC78}"/>
              </a:ext>
            </a:extLst>
          </p:cNvPr>
          <p:cNvGrpSpPr>
            <a:grpSpLocks/>
          </p:cNvGrpSpPr>
          <p:nvPr/>
        </p:nvGrpSpPr>
        <p:grpSpPr bwMode="auto">
          <a:xfrm>
            <a:off x="5878513" y="5881330"/>
            <a:ext cx="804862" cy="742950"/>
            <a:chOff x="3173" y="3765"/>
            <a:chExt cx="507" cy="468"/>
          </a:xfrm>
        </p:grpSpPr>
        <p:sp>
          <p:nvSpPr>
            <p:cNvPr id="127" name="Freeform 127">
              <a:extLst>
                <a:ext uri="{FF2B5EF4-FFF2-40B4-BE49-F238E27FC236}">
                  <a16:creationId xmlns:a16="http://schemas.microsoft.com/office/drawing/2014/main" id="{C46A18F9-1519-45B8-A928-9EB38B42330F}"/>
                </a:ext>
              </a:extLst>
            </p:cNvPr>
            <p:cNvSpPr>
              <a:spLocks/>
            </p:cNvSpPr>
            <p:nvPr/>
          </p:nvSpPr>
          <p:spPr bwMode="auto">
            <a:xfrm>
              <a:off x="3269" y="3854"/>
              <a:ext cx="410" cy="227"/>
            </a:xfrm>
            <a:custGeom>
              <a:avLst/>
              <a:gdLst>
                <a:gd name="T0" fmla="*/ 378 w 410"/>
                <a:gd name="T1" fmla="*/ 46 h 227"/>
                <a:gd name="T2" fmla="*/ 409 w 410"/>
                <a:gd name="T3" fmla="*/ 56 h 227"/>
                <a:gd name="T4" fmla="*/ 402 w 410"/>
                <a:gd name="T5" fmla="*/ 83 h 227"/>
                <a:gd name="T6" fmla="*/ 398 w 410"/>
                <a:gd name="T7" fmla="*/ 90 h 227"/>
                <a:gd name="T8" fmla="*/ 406 w 410"/>
                <a:gd name="T9" fmla="*/ 100 h 227"/>
                <a:gd name="T10" fmla="*/ 398 w 410"/>
                <a:gd name="T11" fmla="*/ 114 h 227"/>
                <a:gd name="T12" fmla="*/ 406 w 410"/>
                <a:gd name="T13" fmla="*/ 134 h 227"/>
                <a:gd name="T14" fmla="*/ 395 w 410"/>
                <a:gd name="T15" fmla="*/ 144 h 227"/>
                <a:gd name="T16" fmla="*/ 402 w 410"/>
                <a:gd name="T17" fmla="*/ 158 h 227"/>
                <a:gd name="T18" fmla="*/ 392 w 410"/>
                <a:gd name="T19" fmla="*/ 171 h 227"/>
                <a:gd name="T20" fmla="*/ 402 w 410"/>
                <a:gd name="T21" fmla="*/ 192 h 227"/>
                <a:gd name="T22" fmla="*/ 392 w 410"/>
                <a:gd name="T23" fmla="*/ 198 h 227"/>
                <a:gd name="T24" fmla="*/ 398 w 410"/>
                <a:gd name="T25" fmla="*/ 226 h 227"/>
                <a:gd name="T26" fmla="*/ 0 w 410"/>
                <a:gd name="T27" fmla="*/ 105 h 227"/>
                <a:gd name="T28" fmla="*/ 20 w 410"/>
                <a:gd name="T29" fmla="*/ 3 h 227"/>
                <a:gd name="T30" fmla="*/ 51 w 410"/>
                <a:gd name="T31" fmla="*/ 0 h 227"/>
                <a:gd name="T32" fmla="*/ 68 w 410"/>
                <a:gd name="T33" fmla="*/ 3 h 227"/>
                <a:gd name="T34" fmla="*/ 98 w 410"/>
                <a:gd name="T35" fmla="*/ 9 h 227"/>
                <a:gd name="T36" fmla="*/ 122 w 410"/>
                <a:gd name="T37" fmla="*/ 16 h 227"/>
                <a:gd name="T38" fmla="*/ 155 w 410"/>
                <a:gd name="T39" fmla="*/ 14 h 227"/>
                <a:gd name="T40" fmla="*/ 378 w 410"/>
                <a:gd name="T41" fmla="*/ 46 h 227"/>
                <a:gd name="T42" fmla="*/ 378 w 410"/>
                <a:gd name="T43" fmla="*/ 46 h 2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227"/>
                <a:gd name="T68" fmla="*/ 410 w 410"/>
                <a:gd name="T69" fmla="*/ 227 h 2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227">
                  <a:moveTo>
                    <a:pt x="378" y="46"/>
                  </a:moveTo>
                  <a:lnTo>
                    <a:pt x="409" y="56"/>
                  </a:lnTo>
                  <a:lnTo>
                    <a:pt x="402" y="83"/>
                  </a:lnTo>
                  <a:lnTo>
                    <a:pt x="398" y="90"/>
                  </a:lnTo>
                  <a:lnTo>
                    <a:pt x="406" y="100"/>
                  </a:lnTo>
                  <a:lnTo>
                    <a:pt x="398" y="114"/>
                  </a:lnTo>
                  <a:lnTo>
                    <a:pt x="406" y="134"/>
                  </a:lnTo>
                  <a:lnTo>
                    <a:pt x="395" y="144"/>
                  </a:lnTo>
                  <a:lnTo>
                    <a:pt x="402" y="158"/>
                  </a:lnTo>
                  <a:lnTo>
                    <a:pt x="392" y="171"/>
                  </a:lnTo>
                  <a:lnTo>
                    <a:pt x="402" y="192"/>
                  </a:lnTo>
                  <a:lnTo>
                    <a:pt x="392" y="198"/>
                  </a:lnTo>
                  <a:lnTo>
                    <a:pt x="398" y="226"/>
                  </a:lnTo>
                  <a:lnTo>
                    <a:pt x="0" y="105"/>
                  </a:lnTo>
                  <a:lnTo>
                    <a:pt x="20" y="3"/>
                  </a:lnTo>
                  <a:lnTo>
                    <a:pt x="51" y="0"/>
                  </a:lnTo>
                  <a:lnTo>
                    <a:pt x="68" y="3"/>
                  </a:lnTo>
                  <a:lnTo>
                    <a:pt x="98" y="9"/>
                  </a:lnTo>
                  <a:lnTo>
                    <a:pt x="122" y="16"/>
                  </a:lnTo>
                  <a:lnTo>
                    <a:pt x="155" y="14"/>
                  </a:lnTo>
                  <a:lnTo>
                    <a:pt x="378" y="46"/>
                  </a:lnTo>
                </a:path>
              </a:pathLst>
            </a:custGeom>
            <a:solidFill>
              <a:srgbClr val="FFE1B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28" name="Freeform 128">
              <a:extLst>
                <a:ext uri="{FF2B5EF4-FFF2-40B4-BE49-F238E27FC236}">
                  <a16:creationId xmlns:a16="http://schemas.microsoft.com/office/drawing/2014/main" id="{D49B713D-BCFE-48D0-BD89-E91DEFCE0A17}"/>
                </a:ext>
              </a:extLst>
            </p:cNvPr>
            <p:cNvSpPr>
              <a:spLocks/>
            </p:cNvSpPr>
            <p:nvPr/>
          </p:nvSpPr>
          <p:spPr bwMode="auto">
            <a:xfrm>
              <a:off x="3320" y="3972"/>
              <a:ext cx="352" cy="122"/>
            </a:xfrm>
            <a:custGeom>
              <a:avLst/>
              <a:gdLst>
                <a:gd name="T0" fmla="*/ 348 w 352"/>
                <a:gd name="T1" fmla="*/ 107 h 122"/>
                <a:gd name="T2" fmla="*/ 0 w 352"/>
                <a:gd name="T3" fmla="*/ 0 h 122"/>
                <a:gd name="T4" fmla="*/ 0 w 352"/>
                <a:gd name="T5" fmla="*/ 13 h 122"/>
                <a:gd name="T6" fmla="*/ 351 w 352"/>
                <a:gd name="T7" fmla="*/ 121 h 122"/>
                <a:gd name="T8" fmla="*/ 348 w 352"/>
                <a:gd name="T9" fmla="*/ 107 h 122"/>
                <a:gd name="T10" fmla="*/ 348 w 352"/>
                <a:gd name="T11" fmla="*/ 107 h 122"/>
                <a:gd name="T12" fmla="*/ 0 60000 65536"/>
                <a:gd name="T13" fmla="*/ 0 60000 65536"/>
                <a:gd name="T14" fmla="*/ 0 60000 65536"/>
                <a:gd name="T15" fmla="*/ 0 60000 65536"/>
                <a:gd name="T16" fmla="*/ 0 60000 65536"/>
                <a:gd name="T17" fmla="*/ 0 60000 65536"/>
                <a:gd name="T18" fmla="*/ 0 w 352"/>
                <a:gd name="T19" fmla="*/ 0 h 122"/>
                <a:gd name="T20" fmla="*/ 352 w 352"/>
                <a:gd name="T21" fmla="*/ 122 h 122"/>
              </a:gdLst>
              <a:ahLst/>
              <a:cxnLst>
                <a:cxn ang="T12">
                  <a:pos x="T0" y="T1"/>
                </a:cxn>
                <a:cxn ang="T13">
                  <a:pos x="T2" y="T3"/>
                </a:cxn>
                <a:cxn ang="T14">
                  <a:pos x="T4" y="T5"/>
                </a:cxn>
                <a:cxn ang="T15">
                  <a:pos x="T6" y="T7"/>
                </a:cxn>
                <a:cxn ang="T16">
                  <a:pos x="T8" y="T9"/>
                </a:cxn>
                <a:cxn ang="T17">
                  <a:pos x="T10" y="T11"/>
                </a:cxn>
              </a:cxnLst>
              <a:rect l="T18" t="T19" r="T20" b="T21"/>
              <a:pathLst>
                <a:path w="352" h="122">
                  <a:moveTo>
                    <a:pt x="348" y="107"/>
                  </a:moveTo>
                  <a:lnTo>
                    <a:pt x="0" y="0"/>
                  </a:lnTo>
                  <a:lnTo>
                    <a:pt x="0" y="13"/>
                  </a:lnTo>
                  <a:lnTo>
                    <a:pt x="351" y="121"/>
                  </a:lnTo>
                  <a:lnTo>
                    <a:pt x="348" y="107"/>
                  </a:lnTo>
                </a:path>
              </a:pathLst>
            </a:custGeom>
            <a:solidFill>
              <a:srgbClr val="F1F180"/>
            </a:solidFill>
            <a:ln w="19050" cap="flat" cmpd="sng">
              <a:solidFill>
                <a:srgbClr val="000000"/>
              </a:solidFill>
              <a:prstDash val="solid"/>
              <a:round/>
              <a:headEnd type="none" w="med" len="med"/>
              <a:tailEnd type="none" w="med" len="med"/>
            </a:ln>
          </p:spPr>
          <p:txBody>
            <a:bodyPr/>
            <a:lstStyle/>
            <a:p>
              <a:endParaRPr lang="zh-CN" altLang="en-US"/>
            </a:p>
          </p:txBody>
        </p:sp>
        <p:sp>
          <p:nvSpPr>
            <p:cNvPr id="129" name="Freeform 129">
              <a:extLst>
                <a:ext uri="{FF2B5EF4-FFF2-40B4-BE49-F238E27FC236}">
                  <a16:creationId xmlns:a16="http://schemas.microsoft.com/office/drawing/2014/main" id="{3A5AA688-01EC-4097-845F-5966DABB3FC4}"/>
                </a:ext>
              </a:extLst>
            </p:cNvPr>
            <p:cNvSpPr>
              <a:spLocks/>
            </p:cNvSpPr>
            <p:nvPr/>
          </p:nvSpPr>
          <p:spPr bwMode="auto">
            <a:xfrm>
              <a:off x="3543" y="3769"/>
              <a:ext cx="74" cy="31"/>
            </a:xfrm>
            <a:custGeom>
              <a:avLst/>
              <a:gdLst>
                <a:gd name="T0" fmla="*/ 73 w 74"/>
                <a:gd name="T1" fmla="*/ 2 h 31"/>
                <a:gd name="T2" fmla="*/ 56 w 74"/>
                <a:gd name="T3" fmla="*/ 2 h 31"/>
                <a:gd name="T4" fmla="*/ 46 w 74"/>
                <a:gd name="T5" fmla="*/ 0 h 31"/>
                <a:gd name="T6" fmla="*/ 37 w 74"/>
                <a:gd name="T7" fmla="*/ 2 h 31"/>
                <a:gd name="T8" fmla="*/ 28 w 74"/>
                <a:gd name="T9" fmla="*/ 1 h 31"/>
                <a:gd name="T10" fmla="*/ 0 w 74"/>
                <a:gd name="T11" fmla="*/ 19 h 31"/>
                <a:gd name="T12" fmla="*/ 48 w 74"/>
                <a:gd name="T13" fmla="*/ 30 h 31"/>
                <a:gd name="T14" fmla="*/ 73 w 74"/>
                <a:gd name="T15" fmla="*/ 2 h 31"/>
                <a:gd name="T16" fmla="*/ 73 w 74"/>
                <a:gd name="T17" fmla="*/ 2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73" y="2"/>
                  </a:moveTo>
                  <a:lnTo>
                    <a:pt x="56" y="2"/>
                  </a:lnTo>
                  <a:lnTo>
                    <a:pt x="46" y="0"/>
                  </a:lnTo>
                  <a:lnTo>
                    <a:pt x="37" y="2"/>
                  </a:lnTo>
                  <a:lnTo>
                    <a:pt x="28" y="1"/>
                  </a:lnTo>
                  <a:lnTo>
                    <a:pt x="0" y="19"/>
                  </a:lnTo>
                  <a:lnTo>
                    <a:pt x="48" y="30"/>
                  </a:lnTo>
                  <a:lnTo>
                    <a:pt x="73" y="2"/>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30" name="Freeform 130">
              <a:extLst>
                <a:ext uri="{FF2B5EF4-FFF2-40B4-BE49-F238E27FC236}">
                  <a16:creationId xmlns:a16="http://schemas.microsoft.com/office/drawing/2014/main" id="{339FA444-8E30-4867-9518-D636EBD8CE24}"/>
                </a:ext>
              </a:extLst>
            </p:cNvPr>
            <p:cNvSpPr>
              <a:spLocks/>
            </p:cNvSpPr>
            <p:nvPr/>
          </p:nvSpPr>
          <p:spPr bwMode="auto">
            <a:xfrm>
              <a:off x="3241" y="3893"/>
              <a:ext cx="86" cy="44"/>
            </a:xfrm>
            <a:custGeom>
              <a:avLst/>
              <a:gdLst>
                <a:gd name="T0" fmla="*/ 33 w 86"/>
                <a:gd name="T1" fmla="*/ 9 h 44"/>
                <a:gd name="T2" fmla="*/ 62 w 86"/>
                <a:gd name="T3" fmla="*/ 1 h 44"/>
                <a:gd name="T4" fmla="*/ 79 w 86"/>
                <a:gd name="T5" fmla="*/ 0 h 44"/>
                <a:gd name="T6" fmla="*/ 83 w 86"/>
                <a:gd name="T7" fmla="*/ 19 h 44"/>
                <a:gd name="T8" fmla="*/ 85 w 86"/>
                <a:gd name="T9" fmla="*/ 28 h 44"/>
                <a:gd name="T10" fmla="*/ 71 w 86"/>
                <a:gd name="T11" fmla="*/ 33 h 44"/>
                <a:gd name="T12" fmla="*/ 50 w 86"/>
                <a:gd name="T13" fmla="*/ 43 h 44"/>
                <a:gd name="T14" fmla="*/ 0 w 86"/>
                <a:gd name="T15" fmla="*/ 36 h 44"/>
                <a:gd name="T16" fmla="*/ 33 w 86"/>
                <a:gd name="T17" fmla="*/ 9 h 44"/>
                <a:gd name="T18" fmla="*/ 33 w 86"/>
                <a:gd name="T19" fmla="*/ 9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44"/>
                <a:gd name="T32" fmla="*/ 86 w 8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44">
                  <a:moveTo>
                    <a:pt x="33" y="9"/>
                  </a:moveTo>
                  <a:lnTo>
                    <a:pt x="62" y="1"/>
                  </a:lnTo>
                  <a:lnTo>
                    <a:pt x="79" y="0"/>
                  </a:lnTo>
                  <a:lnTo>
                    <a:pt x="83" y="19"/>
                  </a:lnTo>
                  <a:lnTo>
                    <a:pt x="85" y="28"/>
                  </a:lnTo>
                  <a:lnTo>
                    <a:pt x="71" y="33"/>
                  </a:lnTo>
                  <a:lnTo>
                    <a:pt x="50" y="43"/>
                  </a:lnTo>
                  <a:lnTo>
                    <a:pt x="0" y="36"/>
                  </a:lnTo>
                  <a:lnTo>
                    <a:pt x="33" y="9"/>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131" name="Freeform 131">
              <a:extLst>
                <a:ext uri="{FF2B5EF4-FFF2-40B4-BE49-F238E27FC236}">
                  <a16:creationId xmlns:a16="http://schemas.microsoft.com/office/drawing/2014/main" id="{2DB5462A-9273-43D4-9716-8B636DBFF296}"/>
                </a:ext>
              </a:extLst>
            </p:cNvPr>
            <p:cNvSpPr>
              <a:spLocks/>
            </p:cNvSpPr>
            <p:nvPr/>
          </p:nvSpPr>
          <p:spPr bwMode="auto">
            <a:xfrm>
              <a:off x="3542" y="3884"/>
              <a:ext cx="112" cy="101"/>
            </a:xfrm>
            <a:custGeom>
              <a:avLst/>
              <a:gdLst>
                <a:gd name="T0" fmla="*/ 23 w 112"/>
                <a:gd name="T1" fmla="*/ 100 h 101"/>
                <a:gd name="T2" fmla="*/ 35 w 112"/>
                <a:gd name="T3" fmla="*/ 91 h 101"/>
                <a:gd name="T4" fmla="*/ 43 w 112"/>
                <a:gd name="T5" fmla="*/ 89 h 101"/>
                <a:gd name="T6" fmla="*/ 52 w 112"/>
                <a:gd name="T7" fmla="*/ 78 h 101"/>
                <a:gd name="T8" fmla="*/ 56 w 112"/>
                <a:gd name="T9" fmla="*/ 76 h 101"/>
                <a:gd name="T10" fmla="*/ 66 w 112"/>
                <a:gd name="T11" fmla="*/ 73 h 101"/>
                <a:gd name="T12" fmla="*/ 70 w 112"/>
                <a:gd name="T13" fmla="*/ 67 h 101"/>
                <a:gd name="T14" fmla="*/ 77 w 112"/>
                <a:gd name="T15" fmla="*/ 63 h 101"/>
                <a:gd name="T16" fmla="*/ 83 w 112"/>
                <a:gd name="T17" fmla="*/ 59 h 101"/>
                <a:gd name="T18" fmla="*/ 87 w 112"/>
                <a:gd name="T19" fmla="*/ 53 h 101"/>
                <a:gd name="T20" fmla="*/ 91 w 112"/>
                <a:gd name="T21" fmla="*/ 52 h 101"/>
                <a:gd name="T22" fmla="*/ 93 w 112"/>
                <a:gd name="T23" fmla="*/ 48 h 101"/>
                <a:gd name="T24" fmla="*/ 102 w 112"/>
                <a:gd name="T25" fmla="*/ 42 h 101"/>
                <a:gd name="T26" fmla="*/ 105 w 112"/>
                <a:gd name="T27" fmla="*/ 36 h 101"/>
                <a:gd name="T28" fmla="*/ 110 w 112"/>
                <a:gd name="T29" fmla="*/ 33 h 101"/>
                <a:gd name="T30" fmla="*/ 110 w 112"/>
                <a:gd name="T31" fmla="*/ 25 h 101"/>
                <a:gd name="T32" fmla="*/ 110 w 112"/>
                <a:gd name="T33" fmla="*/ 21 h 101"/>
                <a:gd name="T34" fmla="*/ 111 w 112"/>
                <a:gd name="T35" fmla="*/ 14 h 101"/>
                <a:gd name="T36" fmla="*/ 110 w 112"/>
                <a:gd name="T37" fmla="*/ 6 h 101"/>
                <a:gd name="T38" fmla="*/ 110 w 112"/>
                <a:gd name="T39" fmla="*/ 0 h 101"/>
                <a:gd name="T40" fmla="*/ 82 w 112"/>
                <a:gd name="T41" fmla="*/ 0 h 101"/>
                <a:gd name="T42" fmla="*/ 0 w 112"/>
                <a:gd name="T43" fmla="*/ 65 h 101"/>
                <a:gd name="T44" fmla="*/ 23 w 112"/>
                <a:gd name="T45" fmla="*/ 100 h 101"/>
                <a:gd name="T46" fmla="*/ 23 w 112"/>
                <a:gd name="T47" fmla="*/ 100 h 1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101"/>
                <a:gd name="T74" fmla="*/ 112 w 112"/>
                <a:gd name="T75" fmla="*/ 101 h 1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101">
                  <a:moveTo>
                    <a:pt x="23" y="100"/>
                  </a:moveTo>
                  <a:lnTo>
                    <a:pt x="35" y="91"/>
                  </a:lnTo>
                  <a:lnTo>
                    <a:pt x="43" y="89"/>
                  </a:lnTo>
                  <a:lnTo>
                    <a:pt x="52" y="78"/>
                  </a:lnTo>
                  <a:lnTo>
                    <a:pt x="56" y="76"/>
                  </a:lnTo>
                  <a:lnTo>
                    <a:pt x="66" y="73"/>
                  </a:lnTo>
                  <a:lnTo>
                    <a:pt x="70" y="67"/>
                  </a:lnTo>
                  <a:lnTo>
                    <a:pt x="77" y="63"/>
                  </a:lnTo>
                  <a:lnTo>
                    <a:pt x="83" y="59"/>
                  </a:lnTo>
                  <a:lnTo>
                    <a:pt x="87" y="53"/>
                  </a:lnTo>
                  <a:lnTo>
                    <a:pt x="91" y="52"/>
                  </a:lnTo>
                  <a:lnTo>
                    <a:pt x="93" y="48"/>
                  </a:lnTo>
                  <a:lnTo>
                    <a:pt x="102" y="42"/>
                  </a:lnTo>
                  <a:lnTo>
                    <a:pt x="105" y="36"/>
                  </a:lnTo>
                  <a:lnTo>
                    <a:pt x="110" y="33"/>
                  </a:lnTo>
                  <a:lnTo>
                    <a:pt x="110" y="25"/>
                  </a:lnTo>
                  <a:lnTo>
                    <a:pt x="110" y="21"/>
                  </a:lnTo>
                  <a:lnTo>
                    <a:pt x="111" y="14"/>
                  </a:lnTo>
                  <a:lnTo>
                    <a:pt x="110" y="6"/>
                  </a:lnTo>
                  <a:lnTo>
                    <a:pt x="110" y="0"/>
                  </a:lnTo>
                  <a:lnTo>
                    <a:pt x="82" y="0"/>
                  </a:lnTo>
                  <a:lnTo>
                    <a:pt x="0" y="65"/>
                  </a:lnTo>
                  <a:lnTo>
                    <a:pt x="23" y="10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32" name="Freeform 132">
              <a:extLst>
                <a:ext uri="{FF2B5EF4-FFF2-40B4-BE49-F238E27FC236}">
                  <a16:creationId xmlns:a16="http://schemas.microsoft.com/office/drawing/2014/main" id="{57321CF4-1F36-45FD-B905-171763BE27CC}"/>
                </a:ext>
              </a:extLst>
            </p:cNvPr>
            <p:cNvSpPr>
              <a:spLocks/>
            </p:cNvSpPr>
            <p:nvPr/>
          </p:nvSpPr>
          <p:spPr bwMode="auto">
            <a:xfrm>
              <a:off x="3384" y="3878"/>
              <a:ext cx="269" cy="70"/>
            </a:xfrm>
            <a:custGeom>
              <a:avLst/>
              <a:gdLst>
                <a:gd name="T0" fmla="*/ 0 w 269"/>
                <a:gd name="T1" fmla="*/ 23 h 70"/>
                <a:gd name="T2" fmla="*/ 0 w 269"/>
                <a:gd name="T3" fmla="*/ 24 h 70"/>
                <a:gd name="T4" fmla="*/ 15 w 269"/>
                <a:gd name="T5" fmla="*/ 21 h 70"/>
                <a:gd name="T6" fmla="*/ 23 w 269"/>
                <a:gd name="T7" fmla="*/ 21 h 70"/>
                <a:gd name="T8" fmla="*/ 36 w 269"/>
                <a:gd name="T9" fmla="*/ 17 h 70"/>
                <a:gd name="T10" fmla="*/ 229 w 269"/>
                <a:gd name="T11" fmla="*/ 0 h 70"/>
                <a:gd name="T12" fmla="*/ 243 w 269"/>
                <a:gd name="T13" fmla="*/ 0 h 70"/>
                <a:gd name="T14" fmla="*/ 251 w 269"/>
                <a:gd name="T15" fmla="*/ 3 h 70"/>
                <a:gd name="T16" fmla="*/ 268 w 269"/>
                <a:gd name="T17" fmla="*/ 6 h 70"/>
                <a:gd name="T18" fmla="*/ 246 w 269"/>
                <a:gd name="T19" fmla="*/ 15 h 70"/>
                <a:gd name="T20" fmla="*/ 241 w 269"/>
                <a:gd name="T21" fmla="*/ 22 h 70"/>
                <a:gd name="T22" fmla="*/ 227 w 269"/>
                <a:gd name="T23" fmla="*/ 28 h 70"/>
                <a:gd name="T24" fmla="*/ 219 w 269"/>
                <a:gd name="T25" fmla="*/ 33 h 70"/>
                <a:gd name="T26" fmla="*/ 209 w 269"/>
                <a:gd name="T27" fmla="*/ 39 h 70"/>
                <a:gd name="T28" fmla="*/ 201 w 269"/>
                <a:gd name="T29" fmla="*/ 44 h 70"/>
                <a:gd name="T30" fmla="*/ 193 w 269"/>
                <a:gd name="T31" fmla="*/ 50 h 70"/>
                <a:gd name="T32" fmla="*/ 188 w 269"/>
                <a:gd name="T33" fmla="*/ 54 h 70"/>
                <a:gd name="T34" fmla="*/ 183 w 269"/>
                <a:gd name="T35" fmla="*/ 60 h 70"/>
                <a:gd name="T36" fmla="*/ 181 w 269"/>
                <a:gd name="T37" fmla="*/ 61 h 70"/>
                <a:gd name="T38" fmla="*/ 151 w 269"/>
                <a:gd name="T39" fmla="*/ 69 h 70"/>
                <a:gd name="T40" fmla="*/ 11 w 269"/>
                <a:gd name="T41" fmla="*/ 48 h 70"/>
                <a:gd name="T42" fmla="*/ 0 w 269"/>
                <a:gd name="T43" fmla="*/ 23 h 70"/>
                <a:gd name="T44" fmla="*/ 0 w 269"/>
                <a:gd name="T45" fmla="*/ 23 h 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9"/>
                <a:gd name="T70" fmla="*/ 0 h 70"/>
                <a:gd name="T71" fmla="*/ 269 w 269"/>
                <a:gd name="T72" fmla="*/ 70 h 7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9" h="70">
                  <a:moveTo>
                    <a:pt x="0" y="23"/>
                  </a:moveTo>
                  <a:lnTo>
                    <a:pt x="0" y="24"/>
                  </a:lnTo>
                  <a:lnTo>
                    <a:pt x="15" y="21"/>
                  </a:lnTo>
                  <a:lnTo>
                    <a:pt x="23" y="21"/>
                  </a:lnTo>
                  <a:lnTo>
                    <a:pt x="36" y="17"/>
                  </a:lnTo>
                  <a:lnTo>
                    <a:pt x="229" y="0"/>
                  </a:lnTo>
                  <a:lnTo>
                    <a:pt x="243" y="0"/>
                  </a:lnTo>
                  <a:lnTo>
                    <a:pt x="251" y="3"/>
                  </a:lnTo>
                  <a:lnTo>
                    <a:pt x="268" y="6"/>
                  </a:lnTo>
                  <a:lnTo>
                    <a:pt x="246" y="15"/>
                  </a:lnTo>
                  <a:lnTo>
                    <a:pt x="241" y="22"/>
                  </a:lnTo>
                  <a:lnTo>
                    <a:pt x="227" y="28"/>
                  </a:lnTo>
                  <a:lnTo>
                    <a:pt x="219" y="33"/>
                  </a:lnTo>
                  <a:lnTo>
                    <a:pt x="209" y="39"/>
                  </a:lnTo>
                  <a:lnTo>
                    <a:pt x="201" y="44"/>
                  </a:lnTo>
                  <a:lnTo>
                    <a:pt x="193" y="50"/>
                  </a:lnTo>
                  <a:lnTo>
                    <a:pt x="188" y="54"/>
                  </a:lnTo>
                  <a:lnTo>
                    <a:pt x="183" y="60"/>
                  </a:lnTo>
                  <a:lnTo>
                    <a:pt x="181" y="61"/>
                  </a:lnTo>
                  <a:lnTo>
                    <a:pt x="151" y="69"/>
                  </a:lnTo>
                  <a:lnTo>
                    <a:pt x="11" y="48"/>
                  </a:lnTo>
                  <a:lnTo>
                    <a:pt x="0" y="23"/>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33" name="Freeform 133">
              <a:extLst>
                <a:ext uri="{FF2B5EF4-FFF2-40B4-BE49-F238E27FC236}">
                  <a16:creationId xmlns:a16="http://schemas.microsoft.com/office/drawing/2014/main" id="{8C636F30-B186-466B-856A-3F760E393C6C}"/>
                </a:ext>
              </a:extLst>
            </p:cNvPr>
            <p:cNvSpPr>
              <a:spLocks/>
            </p:cNvSpPr>
            <p:nvPr/>
          </p:nvSpPr>
          <p:spPr bwMode="auto">
            <a:xfrm>
              <a:off x="3383" y="3902"/>
              <a:ext cx="185" cy="83"/>
            </a:xfrm>
            <a:custGeom>
              <a:avLst/>
              <a:gdLst>
                <a:gd name="T0" fmla="*/ 8 w 185"/>
                <a:gd name="T1" fmla="*/ 4 h 83"/>
                <a:gd name="T2" fmla="*/ 15 w 185"/>
                <a:gd name="T3" fmla="*/ 6 h 83"/>
                <a:gd name="T4" fmla="*/ 25 w 185"/>
                <a:gd name="T5" fmla="*/ 10 h 83"/>
                <a:gd name="T6" fmla="*/ 38 w 185"/>
                <a:gd name="T7" fmla="*/ 10 h 83"/>
                <a:gd name="T8" fmla="*/ 47 w 185"/>
                <a:gd name="T9" fmla="*/ 12 h 83"/>
                <a:gd name="T10" fmla="*/ 63 w 185"/>
                <a:gd name="T11" fmla="*/ 16 h 83"/>
                <a:gd name="T12" fmla="*/ 79 w 185"/>
                <a:gd name="T13" fmla="*/ 18 h 83"/>
                <a:gd name="T14" fmla="*/ 87 w 185"/>
                <a:gd name="T15" fmla="*/ 18 h 83"/>
                <a:gd name="T16" fmla="*/ 101 w 185"/>
                <a:gd name="T17" fmla="*/ 22 h 83"/>
                <a:gd name="T18" fmla="*/ 112 w 185"/>
                <a:gd name="T19" fmla="*/ 25 h 83"/>
                <a:gd name="T20" fmla="*/ 130 w 185"/>
                <a:gd name="T21" fmla="*/ 28 h 83"/>
                <a:gd name="T22" fmla="*/ 146 w 185"/>
                <a:gd name="T23" fmla="*/ 29 h 83"/>
                <a:gd name="T24" fmla="*/ 157 w 185"/>
                <a:gd name="T25" fmla="*/ 34 h 83"/>
                <a:gd name="T26" fmla="*/ 172 w 185"/>
                <a:gd name="T27" fmla="*/ 34 h 83"/>
                <a:gd name="T28" fmla="*/ 178 w 185"/>
                <a:gd name="T29" fmla="*/ 36 h 83"/>
                <a:gd name="T30" fmla="*/ 183 w 185"/>
                <a:gd name="T31" fmla="*/ 37 h 83"/>
                <a:gd name="T32" fmla="*/ 182 w 185"/>
                <a:gd name="T33" fmla="*/ 50 h 83"/>
                <a:gd name="T34" fmla="*/ 181 w 185"/>
                <a:gd name="T35" fmla="*/ 55 h 83"/>
                <a:gd name="T36" fmla="*/ 184 w 185"/>
                <a:gd name="T37" fmla="*/ 63 h 83"/>
                <a:gd name="T38" fmla="*/ 183 w 185"/>
                <a:gd name="T39" fmla="*/ 72 h 83"/>
                <a:gd name="T40" fmla="*/ 181 w 185"/>
                <a:gd name="T41" fmla="*/ 78 h 83"/>
                <a:gd name="T42" fmla="*/ 183 w 185"/>
                <a:gd name="T43" fmla="*/ 82 h 83"/>
                <a:gd name="T44" fmla="*/ 151 w 185"/>
                <a:gd name="T45" fmla="*/ 75 h 83"/>
                <a:gd name="T46" fmla="*/ 147 w 185"/>
                <a:gd name="T47" fmla="*/ 75 h 83"/>
                <a:gd name="T48" fmla="*/ 138 w 185"/>
                <a:gd name="T49" fmla="*/ 71 h 83"/>
                <a:gd name="T50" fmla="*/ 122 w 185"/>
                <a:gd name="T51" fmla="*/ 66 h 83"/>
                <a:gd name="T52" fmla="*/ 107 w 185"/>
                <a:gd name="T53" fmla="*/ 66 h 83"/>
                <a:gd name="T54" fmla="*/ 102 w 185"/>
                <a:gd name="T55" fmla="*/ 64 h 83"/>
                <a:gd name="T56" fmla="*/ 89 w 185"/>
                <a:gd name="T57" fmla="*/ 63 h 83"/>
                <a:gd name="T58" fmla="*/ 79 w 185"/>
                <a:gd name="T59" fmla="*/ 57 h 83"/>
                <a:gd name="T60" fmla="*/ 72 w 185"/>
                <a:gd name="T61" fmla="*/ 58 h 83"/>
                <a:gd name="T62" fmla="*/ 67 w 185"/>
                <a:gd name="T63" fmla="*/ 55 h 83"/>
                <a:gd name="T64" fmla="*/ 61 w 185"/>
                <a:gd name="T65" fmla="*/ 55 h 83"/>
                <a:gd name="T66" fmla="*/ 31 w 185"/>
                <a:gd name="T67" fmla="*/ 45 h 83"/>
                <a:gd name="T68" fmla="*/ 25 w 185"/>
                <a:gd name="T69" fmla="*/ 44 h 83"/>
                <a:gd name="T70" fmla="*/ 17 w 185"/>
                <a:gd name="T71" fmla="*/ 44 h 83"/>
                <a:gd name="T72" fmla="*/ 11 w 185"/>
                <a:gd name="T73" fmla="*/ 42 h 83"/>
                <a:gd name="T74" fmla="*/ 5 w 185"/>
                <a:gd name="T75" fmla="*/ 42 h 83"/>
                <a:gd name="T76" fmla="*/ 2 w 185"/>
                <a:gd name="T77" fmla="*/ 38 h 83"/>
                <a:gd name="T78" fmla="*/ 1 w 185"/>
                <a:gd name="T79" fmla="*/ 37 h 83"/>
                <a:gd name="T80" fmla="*/ 0 w 185"/>
                <a:gd name="T81" fmla="*/ 25 h 83"/>
                <a:gd name="T82" fmla="*/ 1 w 185"/>
                <a:gd name="T83" fmla="*/ 16 h 83"/>
                <a:gd name="T84" fmla="*/ 1 w 185"/>
                <a:gd name="T85" fmla="*/ 12 h 83"/>
                <a:gd name="T86" fmla="*/ 1 w 185"/>
                <a:gd name="T87" fmla="*/ 3 h 83"/>
                <a:gd name="T88" fmla="*/ 2 w 185"/>
                <a:gd name="T89" fmla="*/ 0 h 83"/>
                <a:gd name="T90" fmla="*/ 8 w 185"/>
                <a:gd name="T91" fmla="*/ 4 h 83"/>
                <a:gd name="T92" fmla="*/ 8 w 185"/>
                <a:gd name="T93" fmla="*/ 4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5"/>
                <a:gd name="T142" fmla="*/ 0 h 83"/>
                <a:gd name="T143" fmla="*/ 185 w 185"/>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5" h="83">
                  <a:moveTo>
                    <a:pt x="8" y="4"/>
                  </a:moveTo>
                  <a:lnTo>
                    <a:pt x="15" y="6"/>
                  </a:lnTo>
                  <a:lnTo>
                    <a:pt x="25" y="10"/>
                  </a:lnTo>
                  <a:lnTo>
                    <a:pt x="38" y="10"/>
                  </a:lnTo>
                  <a:lnTo>
                    <a:pt x="47" y="12"/>
                  </a:lnTo>
                  <a:lnTo>
                    <a:pt x="63" y="16"/>
                  </a:lnTo>
                  <a:lnTo>
                    <a:pt x="79" y="18"/>
                  </a:lnTo>
                  <a:lnTo>
                    <a:pt x="87" y="18"/>
                  </a:lnTo>
                  <a:lnTo>
                    <a:pt x="101" y="22"/>
                  </a:lnTo>
                  <a:lnTo>
                    <a:pt x="112" y="25"/>
                  </a:lnTo>
                  <a:lnTo>
                    <a:pt x="130" y="28"/>
                  </a:lnTo>
                  <a:lnTo>
                    <a:pt x="146" y="29"/>
                  </a:lnTo>
                  <a:lnTo>
                    <a:pt x="157" y="34"/>
                  </a:lnTo>
                  <a:lnTo>
                    <a:pt x="172" y="34"/>
                  </a:lnTo>
                  <a:lnTo>
                    <a:pt x="178" y="36"/>
                  </a:lnTo>
                  <a:lnTo>
                    <a:pt x="183" y="37"/>
                  </a:lnTo>
                  <a:lnTo>
                    <a:pt x="182" y="50"/>
                  </a:lnTo>
                  <a:lnTo>
                    <a:pt x="181" y="55"/>
                  </a:lnTo>
                  <a:lnTo>
                    <a:pt x="184" y="63"/>
                  </a:lnTo>
                  <a:lnTo>
                    <a:pt x="183" y="72"/>
                  </a:lnTo>
                  <a:lnTo>
                    <a:pt x="181" y="78"/>
                  </a:lnTo>
                  <a:lnTo>
                    <a:pt x="183" y="82"/>
                  </a:lnTo>
                  <a:lnTo>
                    <a:pt x="151" y="75"/>
                  </a:lnTo>
                  <a:lnTo>
                    <a:pt x="147" y="75"/>
                  </a:lnTo>
                  <a:lnTo>
                    <a:pt x="138" y="71"/>
                  </a:lnTo>
                  <a:lnTo>
                    <a:pt x="122" y="66"/>
                  </a:lnTo>
                  <a:lnTo>
                    <a:pt x="107" y="66"/>
                  </a:lnTo>
                  <a:lnTo>
                    <a:pt x="102" y="64"/>
                  </a:lnTo>
                  <a:lnTo>
                    <a:pt x="89" y="63"/>
                  </a:lnTo>
                  <a:lnTo>
                    <a:pt x="79" y="57"/>
                  </a:lnTo>
                  <a:lnTo>
                    <a:pt x="72" y="58"/>
                  </a:lnTo>
                  <a:lnTo>
                    <a:pt x="67" y="55"/>
                  </a:lnTo>
                  <a:lnTo>
                    <a:pt x="61" y="55"/>
                  </a:lnTo>
                  <a:lnTo>
                    <a:pt x="31" y="45"/>
                  </a:lnTo>
                  <a:lnTo>
                    <a:pt x="25" y="44"/>
                  </a:lnTo>
                  <a:lnTo>
                    <a:pt x="17" y="44"/>
                  </a:lnTo>
                  <a:lnTo>
                    <a:pt x="11" y="42"/>
                  </a:lnTo>
                  <a:lnTo>
                    <a:pt x="5" y="42"/>
                  </a:lnTo>
                  <a:lnTo>
                    <a:pt x="2" y="38"/>
                  </a:lnTo>
                  <a:lnTo>
                    <a:pt x="1" y="37"/>
                  </a:lnTo>
                  <a:lnTo>
                    <a:pt x="0" y="25"/>
                  </a:lnTo>
                  <a:lnTo>
                    <a:pt x="1" y="16"/>
                  </a:lnTo>
                  <a:lnTo>
                    <a:pt x="1" y="12"/>
                  </a:lnTo>
                  <a:lnTo>
                    <a:pt x="1" y="3"/>
                  </a:lnTo>
                  <a:lnTo>
                    <a:pt x="2" y="0"/>
                  </a:lnTo>
                  <a:lnTo>
                    <a:pt x="8" y="4"/>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34" name="Freeform 134">
              <a:extLst>
                <a:ext uri="{FF2B5EF4-FFF2-40B4-BE49-F238E27FC236}">
                  <a16:creationId xmlns:a16="http://schemas.microsoft.com/office/drawing/2014/main" id="{2359297D-023E-4AF9-B0C2-869A12558667}"/>
                </a:ext>
              </a:extLst>
            </p:cNvPr>
            <p:cNvSpPr>
              <a:spLocks/>
            </p:cNvSpPr>
            <p:nvPr/>
          </p:nvSpPr>
          <p:spPr bwMode="auto">
            <a:xfrm>
              <a:off x="3571" y="3772"/>
              <a:ext cx="50" cy="133"/>
            </a:xfrm>
            <a:custGeom>
              <a:avLst/>
              <a:gdLst>
                <a:gd name="T0" fmla="*/ 0 w 50"/>
                <a:gd name="T1" fmla="*/ 9 h 133"/>
                <a:gd name="T2" fmla="*/ 12 w 50"/>
                <a:gd name="T3" fmla="*/ 8 h 133"/>
                <a:gd name="T4" fmla="*/ 23 w 50"/>
                <a:gd name="T5" fmla="*/ 4 h 133"/>
                <a:gd name="T6" fmla="*/ 29 w 50"/>
                <a:gd name="T7" fmla="*/ 2 h 133"/>
                <a:gd name="T8" fmla="*/ 37 w 50"/>
                <a:gd name="T9" fmla="*/ 3 h 133"/>
                <a:gd name="T10" fmla="*/ 44 w 50"/>
                <a:gd name="T11" fmla="*/ 0 h 133"/>
                <a:gd name="T12" fmla="*/ 46 w 50"/>
                <a:gd name="T13" fmla="*/ 17 h 133"/>
                <a:gd name="T14" fmla="*/ 44 w 50"/>
                <a:gd name="T15" fmla="*/ 24 h 133"/>
                <a:gd name="T16" fmla="*/ 47 w 50"/>
                <a:gd name="T17" fmla="*/ 35 h 133"/>
                <a:gd name="T18" fmla="*/ 45 w 50"/>
                <a:gd name="T19" fmla="*/ 45 h 133"/>
                <a:gd name="T20" fmla="*/ 46 w 50"/>
                <a:gd name="T21" fmla="*/ 58 h 133"/>
                <a:gd name="T22" fmla="*/ 46 w 50"/>
                <a:gd name="T23" fmla="*/ 67 h 133"/>
                <a:gd name="T24" fmla="*/ 48 w 50"/>
                <a:gd name="T25" fmla="*/ 77 h 133"/>
                <a:gd name="T26" fmla="*/ 46 w 50"/>
                <a:gd name="T27" fmla="*/ 86 h 133"/>
                <a:gd name="T28" fmla="*/ 48 w 50"/>
                <a:gd name="T29" fmla="*/ 96 h 133"/>
                <a:gd name="T30" fmla="*/ 46 w 50"/>
                <a:gd name="T31" fmla="*/ 104 h 133"/>
                <a:gd name="T32" fmla="*/ 49 w 50"/>
                <a:gd name="T33" fmla="*/ 109 h 133"/>
                <a:gd name="T34" fmla="*/ 34 w 50"/>
                <a:gd name="T35" fmla="*/ 115 h 133"/>
                <a:gd name="T36" fmla="*/ 31 w 50"/>
                <a:gd name="T37" fmla="*/ 116 h 133"/>
                <a:gd name="T38" fmla="*/ 25 w 50"/>
                <a:gd name="T39" fmla="*/ 121 h 133"/>
                <a:gd name="T40" fmla="*/ 14 w 50"/>
                <a:gd name="T41" fmla="*/ 126 h 133"/>
                <a:gd name="T42" fmla="*/ 11 w 50"/>
                <a:gd name="T43" fmla="*/ 128 h 133"/>
                <a:gd name="T44" fmla="*/ 6 w 50"/>
                <a:gd name="T45" fmla="*/ 128 h 133"/>
                <a:gd name="T46" fmla="*/ 3 w 50"/>
                <a:gd name="T47" fmla="*/ 132 h 133"/>
                <a:gd name="T48" fmla="*/ 0 w 50"/>
                <a:gd name="T49" fmla="*/ 9 h 133"/>
                <a:gd name="T50" fmla="*/ 0 w 50"/>
                <a:gd name="T51" fmla="*/ 9 h 1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133"/>
                <a:gd name="T80" fmla="*/ 50 w 50"/>
                <a:gd name="T81" fmla="*/ 133 h 1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133">
                  <a:moveTo>
                    <a:pt x="0" y="9"/>
                  </a:moveTo>
                  <a:lnTo>
                    <a:pt x="12" y="8"/>
                  </a:lnTo>
                  <a:lnTo>
                    <a:pt x="23" y="4"/>
                  </a:lnTo>
                  <a:lnTo>
                    <a:pt x="29" y="2"/>
                  </a:lnTo>
                  <a:lnTo>
                    <a:pt x="37" y="3"/>
                  </a:lnTo>
                  <a:lnTo>
                    <a:pt x="44" y="0"/>
                  </a:lnTo>
                  <a:lnTo>
                    <a:pt x="46" y="17"/>
                  </a:lnTo>
                  <a:lnTo>
                    <a:pt x="44" y="24"/>
                  </a:lnTo>
                  <a:lnTo>
                    <a:pt x="47" y="35"/>
                  </a:lnTo>
                  <a:lnTo>
                    <a:pt x="45" y="45"/>
                  </a:lnTo>
                  <a:lnTo>
                    <a:pt x="46" y="58"/>
                  </a:lnTo>
                  <a:lnTo>
                    <a:pt x="46" y="67"/>
                  </a:lnTo>
                  <a:lnTo>
                    <a:pt x="48" y="77"/>
                  </a:lnTo>
                  <a:lnTo>
                    <a:pt x="46" y="86"/>
                  </a:lnTo>
                  <a:lnTo>
                    <a:pt x="48" y="96"/>
                  </a:lnTo>
                  <a:lnTo>
                    <a:pt x="46" y="104"/>
                  </a:lnTo>
                  <a:lnTo>
                    <a:pt x="49" y="109"/>
                  </a:lnTo>
                  <a:lnTo>
                    <a:pt x="34" y="115"/>
                  </a:lnTo>
                  <a:lnTo>
                    <a:pt x="31" y="116"/>
                  </a:lnTo>
                  <a:lnTo>
                    <a:pt x="25" y="121"/>
                  </a:lnTo>
                  <a:lnTo>
                    <a:pt x="14" y="126"/>
                  </a:lnTo>
                  <a:lnTo>
                    <a:pt x="11" y="128"/>
                  </a:lnTo>
                  <a:lnTo>
                    <a:pt x="6" y="128"/>
                  </a:lnTo>
                  <a:lnTo>
                    <a:pt x="3" y="132"/>
                  </a:lnTo>
                  <a:lnTo>
                    <a:pt x="0" y="9"/>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135" name="Freeform 135">
              <a:extLst>
                <a:ext uri="{FF2B5EF4-FFF2-40B4-BE49-F238E27FC236}">
                  <a16:creationId xmlns:a16="http://schemas.microsoft.com/office/drawing/2014/main" id="{CD5EC6D5-ADB4-4159-AC7A-97219AC36DA3}"/>
                </a:ext>
              </a:extLst>
            </p:cNvPr>
            <p:cNvSpPr>
              <a:spLocks/>
            </p:cNvSpPr>
            <p:nvPr/>
          </p:nvSpPr>
          <p:spPr bwMode="auto">
            <a:xfrm>
              <a:off x="3407" y="3765"/>
              <a:ext cx="166" cy="41"/>
            </a:xfrm>
            <a:custGeom>
              <a:avLst/>
              <a:gdLst>
                <a:gd name="T0" fmla="*/ 0 w 166"/>
                <a:gd name="T1" fmla="*/ 5 h 41"/>
                <a:gd name="T2" fmla="*/ 35 w 166"/>
                <a:gd name="T3" fmla="*/ 0 h 41"/>
                <a:gd name="T4" fmla="*/ 38 w 166"/>
                <a:gd name="T5" fmla="*/ 0 h 41"/>
                <a:gd name="T6" fmla="*/ 50 w 166"/>
                <a:gd name="T7" fmla="*/ 0 h 41"/>
                <a:gd name="T8" fmla="*/ 60 w 166"/>
                <a:gd name="T9" fmla="*/ 0 h 41"/>
                <a:gd name="T10" fmla="*/ 78 w 166"/>
                <a:gd name="T11" fmla="*/ 2 h 41"/>
                <a:gd name="T12" fmla="*/ 95 w 166"/>
                <a:gd name="T13" fmla="*/ 2 h 41"/>
                <a:gd name="T14" fmla="*/ 102 w 166"/>
                <a:gd name="T15" fmla="*/ 2 h 41"/>
                <a:gd name="T16" fmla="*/ 117 w 166"/>
                <a:gd name="T17" fmla="*/ 2 h 41"/>
                <a:gd name="T18" fmla="*/ 126 w 166"/>
                <a:gd name="T19" fmla="*/ 2 h 41"/>
                <a:gd name="T20" fmla="*/ 145 w 166"/>
                <a:gd name="T21" fmla="*/ 4 h 41"/>
                <a:gd name="T22" fmla="*/ 155 w 166"/>
                <a:gd name="T23" fmla="*/ 5 h 41"/>
                <a:gd name="T24" fmla="*/ 165 w 166"/>
                <a:gd name="T25" fmla="*/ 6 h 41"/>
                <a:gd name="T26" fmla="*/ 155 w 166"/>
                <a:gd name="T27" fmla="*/ 40 h 41"/>
                <a:gd name="T28" fmla="*/ 7 w 166"/>
                <a:gd name="T29" fmla="*/ 17 h 41"/>
                <a:gd name="T30" fmla="*/ 0 w 166"/>
                <a:gd name="T31" fmla="*/ 5 h 41"/>
                <a:gd name="T32" fmla="*/ 0 w 166"/>
                <a:gd name="T33" fmla="*/ 5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6"/>
                <a:gd name="T52" fmla="*/ 0 h 41"/>
                <a:gd name="T53" fmla="*/ 166 w 166"/>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6" h="41">
                  <a:moveTo>
                    <a:pt x="0" y="5"/>
                  </a:moveTo>
                  <a:lnTo>
                    <a:pt x="35" y="0"/>
                  </a:lnTo>
                  <a:lnTo>
                    <a:pt x="38" y="0"/>
                  </a:lnTo>
                  <a:lnTo>
                    <a:pt x="50" y="0"/>
                  </a:lnTo>
                  <a:lnTo>
                    <a:pt x="60" y="0"/>
                  </a:lnTo>
                  <a:lnTo>
                    <a:pt x="78" y="2"/>
                  </a:lnTo>
                  <a:lnTo>
                    <a:pt x="95" y="2"/>
                  </a:lnTo>
                  <a:lnTo>
                    <a:pt x="102" y="2"/>
                  </a:lnTo>
                  <a:lnTo>
                    <a:pt x="117" y="2"/>
                  </a:lnTo>
                  <a:lnTo>
                    <a:pt x="126" y="2"/>
                  </a:lnTo>
                  <a:lnTo>
                    <a:pt x="145" y="4"/>
                  </a:lnTo>
                  <a:lnTo>
                    <a:pt x="155" y="5"/>
                  </a:lnTo>
                  <a:lnTo>
                    <a:pt x="165" y="6"/>
                  </a:lnTo>
                  <a:lnTo>
                    <a:pt x="155" y="40"/>
                  </a:lnTo>
                  <a:lnTo>
                    <a:pt x="7" y="17"/>
                  </a:lnTo>
                  <a:lnTo>
                    <a:pt x="0" y="5"/>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36" name="Freeform 136">
              <a:extLst>
                <a:ext uri="{FF2B5EF4-FFF2-40B4-BE49-F238E27FC236}">
                  <a16:creationId xmlns:a16="http://schemas.microsoft.com/office/drawing/2014/main" id="{F4DBB8DF-86AA-4AF1-9003-F571B27F5328}"/>
                </a:ext>
              </a:extLst>
            </p:cNvPr>
            <p:cNvSpPr>
              <a:spLocks/>
            </p:cNvSpPr>
            <p:nvPr/>
          </p:nvSpPr>
          <p:spPr bwMode="auto">
            <a:xfrm>
              <a:off x="3543" y="3772"/>
              <a:ext cx="34" cy="151"/>
            </a:xfrm>
            <a:custGeom>
              <a:avLst/>
              <a:gdLst>
                <a:gd name="T0" fmla="*/ 12 w 34"/>
                <a:gd name="T1" fmla="*/ 7 h 151"/>
                <a:gd name="T2" fmla="*/ 26 w 34"/>
                <a:gd name="T3" fmla="*/ 1 h 151"/>
                <a:gd name="T4" fmla="*/ 29 w 34"/>
                <a:gd name="T5" fmla="*/ 0 h 151"/>
                <a:gd name="T6" fmla="*/ 31 w 34"/>
                <a:gd name="T7" fmla="*/ 17 h 151"/>
                <a:gd name="T8" fmla="*/ 29 w 34"/>
                <a:gd name="T9" fmla="*/ 24 h 151"/>
                <a:gd name="T10" fmla="*/ 32 w 34"/>
                <a:gd name="T11" fmla="*/ 40 h 151"/>
                <a:gd name="T12" fmla="*/ 31 w 34"/>
                <a:gd name="T13" fmla="*/ 47 h 151"/>
                <a:gd name="T14" fmla="*/ 33 w 34"/>
                <a:gd name="T15" fmla="*/ 59 h 151"/>
                <a:gd name="T16" fmla="*/ 33 w 34"/>
                <a:gd name="T17" fmla="*/ 64 h 151"/>
                <a:gd name="T18" fmla="*/ 33 w 34"/>
                <a:gd name="T19" fmla="*/ 83 h 151"/>
                <a:gd name="T20" fmla="*/ 31 w 34"/>
                <a:gd name="T21" fmla="*/ 91 h 151"/>
                <a:gd name="T22" fmla="*/ 33 w 34"/>
                <a:gd name="T23" fmla="*/ 106 h 151"/>
                <a:gd name="T24" fmla="*/ 33 w 34"/>
                <a:gd name="T25" fmla="*/ 118 h 151"/>
                <a:gd name="T26" fmla="*/ 33 w 34"/>
                <a:gd name="T27" fmla="*/ 131 h 151"/>
                <a:gd name="T28" fmla="*/ 33 w 34"/>
                <a:gd name="T29" fmla="*/ 137 h 151"/>
                <a:gd name="T30" fmla="*/ 33 w 34"/>
                <a:gd name="T31" fmla="*/ 140 h 151"/>
                <a:gd name="T32" fmla="*/ 19 w 34"/>
                <a:gd name="T33" fmla="*/ 148 h 151"/>
                <a:gd name="T34" fmla="*/ 14 w 34"/>
                <a:gd name="T35" fmla="*/ 148 h 151"/>
                <a:gd name="T36" fmla="*/ 11 w 34"/>
                <a:gd name="T37" fmla="*/ 150 h 151"/>
                <a:gd name="T38" fmla="*/ 0 w 34"/>
                <a:gd name="T39" fmla="*/ 85 h 151"/>
                <a:gd name="T40" fmla="*/ 7 w 34"/>
                <a:gd name="T41" fmla="*/ 17 h 151"/>
                <a:gd name="T42" fmla="*/ 12 w 34"/>
                <a:gd name="T43" fmla="*/ 7 h 151"/>
                <a:gd name="T44" fmla="*/ 12 w 34"/>
                <a:gd name="T45" fmla="*/ 7 h 1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151"/>
                <a:gd name="T71" fmla="*/ 34 w 34"/>
                <a:gd name="T72" fmla="*/ 151 h 1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151">
                  <a:moveTo>
                    <a:pt x="12" y="7"/>
                  </a:moveTo>
                  <a:lnTo>
                    <a:pt x="26" y="1"/>
                  </a:lnTo>
                  <a:lnTo>
                    <a:pt x="29" y="0"/>
                  </a:lnTo>
                  <a:lnTo>
                    <a:pt x="31" y="17"/>
                  </a:lnTo>
                  <a:lnTo>
                    <a:pt x="29" y="24"/>
                  </a:lnTo>
                  <a:lnTo>
                    <a:pt x="32" y="40"/>
                  </a:lnTo>
                  <a:lnTo>
                    <a:pt x="31" y="47"/>
                  </a:lnTo>
                  <a:lnTo>
                    <a:pt x="33" y="59"/>
                  </a:lnTo>
                  <a:lnTo>
                    <a:pt x="33" y="64"/>
                  </a:lnTo>
                  <a:lnTo>
                    <a:pt x="33" y="83"/>
                  </a:lnTo>
                  <a:lnTo>
                    <a:pt x="31" y="91"/>
                  </a:lnTo>
                  <a:lnTo>
                    <a:pt x="33" y="106"/>
                  </a:lnTo>
                  <a:lnTo>
                    <a:pt x="33" y="118"/>
                  </a:lnTo>
                  <a:lnTo>
                    <a:pt x="33" y="131"/>
                  </a:lnTo>
                  <a:lnTo>
                    <a:pt x="33" y="137"/>
                  </a:lnTo>
                  <a:lnTo>
                    <a:pt x="33" y="140"/>
                  </a:lnTo>
                  <a:lnTo>
                    <a:pt x="19" y="148"/>
                  </a:lnTo>
                  <a:lnTo>
                    <a:pt x="14" y="148"/>
                  </a:lnTo>
                  <a:lnTo>
                    <a:pt x="11" y="150"/>
                  </a:lnTo>
                  <a:lnTo>
                    <a:pt x="0" y="85"/>
                  </a:lnTo>
                  <a:lnTo>
                    <a:pt x="7" y="17"/>
                  </a:lnTo>
                  <a:lnTo>
                    <a:pt x="12" y="7"/>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137" name="Freeform 137">
              <a:extLst>
                <a:ext uri="{FF2B5EF4-FFF2-40B4-BE49-F238E27FC236}">
                  <a16:creationId xmlns:a16="http://schemas.microsoft.com/office/drawing/2014/main" id="{3A7B12DB-077C-4B8F-9E73-473DE7A313C1}"/>
                </a:ext>
              </a:extLst>
            </p:cNvPr>
            <p:cNvSpPr>
              <a:spLocks/>
            </p:cNvSpPr>
            <p:nvPr/>
          </p:nvSpPr>
          <p:spPr bwMode="auto">
            <a:xfrm>
              <a:off x="3407" y="3770"/>
              <a:ext cx="149" cy="153"/>
            </a:xfrm>
            <a:custGeom>
              <a:avLst/>
              <a:gdLst>
                <a:gd name="T0" fmla="*/ 1 w 149"/>
                <a:gd name="T1" fmla="*/ 0 h 153"/>
                <a:gd name="T2" fmla="*/ 11 w 149"/>
                <a:gd name="T3" fmla="*/ 2 h 153"/>
                <a:gd name="T4" fmla="*/ 21 w 149"/>
                <a:gd name="T5" fmla="*/ 0 h 153"/>
                <a:gd name="T6" fmla="*/ 26 w 149"/>
                <a:gd name="T7" fmla="*/ 2 h 153"/>
                <a:gd name="T8" fmla="*/ 32 w 149"/>
                <a:gd name="T9" fmla="*/ 2 h 153"/>
                <a:gd name="T10" fmla="*/ 38 w 149"/>
                <a:gd name="T11" fmla="*/ 2 h 153"/>
                <a:gd name="T12" fmla="*/ 40 w 149"/>
                <a:gd name="T13" fmla="*/ 3 h 153"/>
                <a:gd name="T14" fmla="*/ 56 w 149"/>
                <a:gd name="T15" fmla="*/ 2 h 153"/>
                <a:gd name="T16" fmla="*/ 73 w 149"/>
                <a:gd name="T17" fmla="*/ 3 h 153"/>
                <a:gd name="T18" fmla="*/ 85 w 149"/>
                <a:gd name="T19" fmla="*/ 3 h 153"/>
                <a:gd name="T20" fmla="*/ 93 w 149"/>
                <a:gd name="T21" fmla="*/ 4 h 153"/>
                <a:gd name="T22" fmla="*/ 110 w 149"/>
                <a:gd name="T23" fmla="*/ 4 h 153"/>
                <a:gd name="T24" fmla="*/ 119 w 149"/>
                <a:gd name="T25" fmla="*/ 9 h 153"/>
                <a:gd name="T26" fmla="*/ 133 w 149"/>
                <a:gd name="T27" fmla="*/ 5 h 153"/>
                <a:gd name="T28" fmla="*/ 142 w 149"/>
                <a:gd name="T29" fmla="*/ 9 h 153"/>
                <a:gd name="T30" fmla="*/ 148 w 149"/>
                <a:gd name="T31" fmla="*/ 9 h 153"/>
                <a:gd name="T32" fmla="*/ 147 w 149"/>
                <a:gd name="T33" fmla="*/ 24 h 153"/>
                <a:gd name="T34" fmla="*/ 148 w 149"/>
                <a:gd name="T35" fmla="*/ 28 h 153"/>
                <a:gd name="T36" fmla="*/ 147 w 149"/>
                <a:gd name="T37" fmla="*/ 39 h 153"/>
                <a:gd name="T38" fmla="*/ 147 w 149"/>
                <a:gd name="T39" fmla="*/ 41 h 153"/>
                <a:gd name="T40" fmla="*/ 148 w 149"/>
                <a:gd name="T41" fmla="*/ 55 h 153"/>
                <a:gd name="T42" fmla="*/ 147 w 149"/>
                <a:gd name="T43" fmla="*/ 65 h 153"/>
                <a:gd name="T44" fmla="*/ 147 w 149"/>
                <a:gd name="T45" fmla="*/ 77 h 153"/>
                <a:gd name="T46" fmla="*/ 147 w 149"/>
                <a:gd name="T47" fmla="*/ 87 h 153"/>
                <a:gd name="T48" fmla="*/ 147 w 149"/>
                <a:gd name="T49" fmla="*/ 100 h 153"/>
                <a:gd name="T50" fmla="*/ 145 w 149"/>
                <a:gd name="T51" fmla="*/ 120 h 153"/>
                <a:gd name="T52" fmla="*/ 147 w 149"/>
                <a:gd name="T53" fmla="*/ 134 h 153"/>
                <a:gd name="T54" fmla="*/ 147 w 149"/>
                <a:gd name="T55" fmla="*/ 145 h 153"/>
                <a:gd name="T56" fmla="*/ 147 w 149"/>
                <a:gd name="T57" fmla="*/ 152 h 153"/>
                <a:gd name="T58" fmla="*/ 134 w 149"/>
                <a:gd name="T59" fmla="*/ 152 h 153"/>
                <a:gd name="T60" fmla="*/ 127 w 149"/>
                <a:gd name="T61" fmla="*/ 152 h 153"/>
                <a:gd name="T62" fmla="*/ 112 w 149"/>
                <a:gd name="T63" fmla="*/ 148 h 153"/>
                <a:gd name="T64" fmla="*/ 107 w 149"/>
                <a:gd name="T65" fmla="*/ 148 h 153"/>
                <a:gd name="T66" fmla="*/ 97 w 149"/>
                <a:gd name="T67" fmla="*/ 144 h 153"/>
                <a:gd name="T68" fmla="*/ 92 w 149"/>
                <a:gd name="T69" fmla="*/ 144 h 153"/>
                <a:gd name="T70" fmla="*/ 85 w 149"/>
                <a:gd name="T71" fmla="*/ 144 h 153"/>
                <a:gd name="T72" fmla="*/ 73 w 149"/>
                <a:gd name="T73" fmla="*/ 140 h 153"/>
                <a:gd name="T74" fmla="*/ 61 w 149"/>
                <a:gd name="T75" fmla="*/ 140 h 153"/>
                <a:gd name="T76" fmla="*/ 58 w 149"/>
                <a:gd name="T77" fmla="*/ 139 h 153"/>
                <a:gd name="T78" fmla="*/ 48 w 149"/>
                <a:gd name="T79" fmla="*/ 137 h 153"/>
                <a:gd name="T80" fmla="*/ 39 w 149"/>
                <a:gd name="T81" fmla="*/ 135 h 153"/>
                <a:gd name="T82" fmla="*/ 32 w 149"/>
                <a:gd name="T83" fmla="*/ 135 h 153"/>
                <a:gd name="T84" fmla="*/ 20 w 149"/>
                <a:gd name="T85" fmla="*/ 132 h 153"/>
                <a:gd name="T86" fmla="*/ 11 w 149"/>
                <a:gd name="T87" fmla="*/ 129 h 153"/>
                <a:gd name="T88" fmla="*/ 1 w 149"/>
                <a:gd name="T89" fmla="*/ 129 h 153"/>
                <a:gd name="T90" fmla="*/ 3 w 149"/>
                <a:gd name="T91" fmla="*/ 118 h 153"/>
                <a:gd name="T92" fmla="*/ 2 w 149"/>
                <a:gd name="T93" fmla="*/ 105 h 153"/>
                <a:gd name="T94" fmla="*/ 2 w 149"/>
                <a:gd name="T95" fmla="*/ 94 h 153"/>
                <a:gd name="T96" fmla="*/ 3 w 149"/>
                <a:gd name="T97" fmla="*/ 81 h 153"/>
                <a:gd name="T98" fmla="*/ 3 w 149"/>
                <a:gd name="T99" fmla="*/ 78 h 153"/>
                <a:gd name="T100" fmla="*/ 3 w 149"/>
                <a:gd name="T101" fmla="*/ 70 h 153"/>
                <a:gd name="T102" fmla="*/ 3 w 149"/>
                <a:gd name="T103" fmla="*/ 61 h 153"/>
                <a:gd name="T104" fmla="*/ 2 w 149"/>
                <a:gd name="T105" fmla="*/ 52 h 153"/>
                <a:gd name="T106" fmla="*/ 1 w 149"/>
                <a:gd name="T107" fmla="*/ 40 h 153"/>
                <a:gd name="T108" fmla="*/ 2 w 149"/>
                <a:gd name="T109" fmla="*/ 27 h 153"/>
                <a:gd name="T110" fmla="*/ 2 w 149"/>
                <a:gd name="T111" fmla="*/ 20 h 153"/>
                <a:gd name="T112" fmla="*/ 0 w 149"/>
                <a:gd name="T113" fmla="*/ 10 h 153"/>
                <a:gd name="T114" fmla="*/ 0 w 149"/>
                <a:gd name="T115" fmla="*/ 2 h 153"/>
                <a:gd name="T116" fmla="*/ 1 w 149"/>
                <a:gd name="T117" fmla="*/ 0 h 153"/>
                <a:gd name="T118" fmla="*/ 1 w 149"/>
                <a:gd name="T119" fmla="*/ 0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9"/>
                <a:gd name="T181" fmla="*/ 0 h 153"/>
                <a:gd name="T182" fmla="*/ 149 w 149"/>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9" h="153">
                  <a:moveTo>
                    <a:pt x="1" y="0"/>
                  </a:moveTo>
                  <a:lnTo>
                    <a:pt x="11" y="2"/>
                  </a:lnTo>
                  <a:lnTo>
                    <a:pt x="21" y="0"/>
                  </a:lnTo>
                  <a:lnTo>
                    <a:pt x="26" y="2"/>
                  </a:lnTo>
                  <a:lnTo>
                    <a:pt x="32" y="2"/>
                  </a:lnTo>
                  <a:lnTo>
                    <a:pt x="38" y="2"/>
                  </a:lnTo>
                  <a:lnTo>
                    <a:pt x="40" y="3"/>
                  </a:lnTo>
                  <a:lnTo>
                    <a:pt x="56" y="2"/>
                  </a:lnTo>
                  <a:lnTo>
                    <a:pt x="73" y="3"/>
                  </a:lnTo>
                  <a:lnTo>
                    <a:pt x="85" y="3"/>
                  </a:lnTo>
                  <a:lnTo>
                    <a:pt x="93" y="4"/>
                  </a:lnTo>
                  <a:lnTo>
                    <a:pt x="110" y="4"/>
                  </a:lnTo>
                  <a:lnTo>
                    <a:pt x="119" y="9"/>
                  </a:lnTo>
                  <a:lnTo>
                    <a:pt x="133" y="5"/>
                  </a:lnTo>
                  <a:lnTo>
                    <a:pt x="142" y="9"/>
                  </a:lnTo>
                  <a:lnTo>
                    <a:pt x="148" y="9"/>
                  </a:lnTo>
                  <a:lnTo>
                    <a:pt x="147" y="24"/>
                  </a:lnTo>
                  <a:lnTo>
                    <a:pt x="148" y="28"/>
                  </a:lnTo>
                  <a:lnTo>
                    <a:pt x="147" y="39"/>
                  </a:lnTo>
                  <a:lnTo>
                    <a:pt x="147" y="41"/>
                  </a:lnTo>
                  <a:lnTo>
                    <a:pt x="148" y="55"/>
                  </a:lnTo>
                  <a:lnTo>
                    <a:pt x="147" y="65"/>
                  </a:lnTo>
                  <a:lnTo>
                    <a:pt x="147" y="77"/>
                  </a:lnTo>
                  <a:lnTo>
                    <a:pt x="147" y="87"/>
                  </a:lnTo>
                  <a:lnTo>
                    <a:pt x="147" y="100"/>
                  </a:lnTo>
                  <a:lnTo>
                    <a:pt x="145" y="120"/>
                  </a:lnTo>
                  <a:lnTo>
                    <a:pt x="147" y="134"/>
                  </a:lnTo>
                  <a:lnTo>
                    <a:pt x="147" y="145"/>
                  </a:lnTo>
                  <a:lnTo>
                    <a:pt x="147" y="152"/>
                  </a:lnTo>
                  <a:lnTo>
                    <a:pt x="134" y="152"/>
                  </a:lnTo>
                  <a:lnTo>
                    <a:pt x="127" y="152"/>
                  </a:lnTo>
                  <a:lnTo>
                    <a:pt x="112" y="148"/>
                  </a:lnTo>
                  <a:lnTo>
                    <a:pt x="107" y="148"/>
                  </a:lnTo>
                  <a:lnTo>
                    <a:pt x="97" y="144"/>
                  </a:lnTo>
                  <a:lnTo>
                    <a:pt x="92" y="144"/>
                  </a:lnTo>
                  <a:lnTo>
                    <a:pt x="85" y="144"/>
                  </a:lnTo>
                  <a:lnTo>
                    <a:pt x="73" y="140"/>
                  </a:lnTo>
                  <a:lnTo>
                    <a:pt x="61" y="140"/>
                  </a:lnTo>
                  <a:lnTo>
                    <a:pt x="58" y="139"/>
                  </a:lnTo>
                  <a:lnTo>
                    <a:pt x="48" y="137"/>
                  </a:lnTo>
                  <a:lnTo>
                    <a:pt x="39" y="135"/>
                  </a:lnTo>
                  <a:lnTo>
                    <a:pt x="32" y="135"/>
                  </a:lnTo>
                  <a:lnTo>
                    <a:pt x="20" y="132"/>
                  </a:lnTo>
                  <a:lnTo>
                    <a:pt x="11" y="129"/>
                  </a:lnTo>
                  <a:lnTo>
                    <a:pt x="1" y="129"/>
                  </a:lnTo>
                  <a:lnTo>
                    <a:pt x="3" y="118"/>
                  </a:lnTo>
                  <a:lnTo>
                    <a:pt x="2" y="105"/>
                  </a:lnTo>
                  <a:lnTo>
                    <a:pt x="2" y="94"/>
                  </a:lnTo>
                  <a:lnTo>
                    <a:pt x="3" y="81"/>
                  </a:lnTo>
                  <a:lnTo>
                    <a:pt x="3" y="78"/>
                  </a:lnTo>
                  <a:lnTo>
                    <a:pt x="3" y="70"/>
                  </a:lnTo>
                  <a:lnTo>
                    <a:pt x="3" y="61"/>
                  </a:lnTo>
                  <a:lnTo>
                    <a:pt x="2" y="52"/>
                  </a:lnTo>
                  <a:lnTo>
                    <a:pt x="1" y="40"/>
                  </a:lnTo>
                  <a:lnTo>
                    <a:pt x="2" y="27"/>
                  </a:lnTo>
                  <a:lnTo>
                    <a:pt x="2" y="20"/>
                  </a:lnTo>
                  <a:lnTo>
                    <a:pt x="0" y="10"/>
                  </a:lnTo>
                  <a:lnTo>
                    <a:pt x="0" y="2"/>
                  </a:lnTo>
                  <a:lnTo>
                    <a:pt x="1"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38" name="Freeform 138">
              <a:extLst>
                <a:ext uri="{FF2B5EF4-FFF2-40B4-BE49-F238E27FC236}">
                  <a16:creationId xmlns:a16="http://schemas.microsoft.com/office/drawing/2014/main" id="{B167ACC1-930E-40EE-9995-6F83520CAC19}"/>
                </a:ext>
              </a:extLst>
            </p:cNvPr>
            <p:cNvSpPr>
              <a:spLocks/>
            </p:cNvSpPr>
            <p:nvPr/>
          </p:nvSpPr>
          <p:spPr bwMode="auto">
            <a:xfrm>
              <a:off x="3514" y="3962"/>
              <a:ext cx="49" cy="60"/>
            </a:xfrm>
            <a:custGeom>
              <a:avLst/>
              <a:gdLst>
                <a:gd name="T0" fmla="*/ 48 w 49"/>
                <a:gd name="T1" fmla="*/ 0 h 60"/>
                <a:gd name="T2" fmla="*/ 48 w 49"/>
                <a:gd name="T3" fmla="*/ 12 h 60"/>
                <a:gd name="T4" fmla="*/ 47 w 49"/>
                <a:gd name="T5" fmla="*/ 21 h 60"/>
                <a:gd name="T6" fmla="*/ 47 w 49"/>
                <a:gd name="T7" fmla="*/ 24 h 60"/>
                <a:gd name="T8" fmla="*/ 37 w 49"/>
                <a:gd name="T9" fmla="*/ 33 h 60"/>
                <a:gd name="T10" fmla="*/ 24 w 49"/>
                <a:gd name="T11" fmla="*/ 38 h 60"/>
                <a:gd name="T12" fmla="*/ 20 w 49"/>
                <a:gd name="T13" fmla="*/ 46 h 60"/>
                <a:gd name="T14" fmla="*/ 12 w 49"/>
                <a:gd name="T15" fmla="*/ 50 h 60"/>
                <a:gd name="T16" fmla="*/ 7 w 49"/>
                <a:gd name="T17" fmla="*/ 58 h 60"/>
                <a:gd name="T18" fmla="*/ 2 w 49"/>
                <a:gd name="T19" fmla="*/ 59 h 60"/>
                <a:gd name="T20" fmla="*/ 2 w 49"/>
                <a:gd name="T21" fmla="*/ 56 h 60"/>
                <a:gd name="T22" fmla="*/ 0 w 49"/>
                <a:gd name="T23" fmla="*/ 24 h 60"/>
                <a:gd name="T24" fmla="*/ 34 w 49"/>
                <a:gd name="T25" fmla="*/ 4 h 60"/>
                <a:gd name="T26" fmla="*/ 48 w 49"/>
                <a:gd name="T27" fmla="*/ 0 h 60"/>
                <a:gd name="T28" fmla="*/ 48 w 49"/>
                <a:gd name="T29" fmla="*/ 0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
                <a:gd name="T46" fmla="*/ 0 h 60"/>
                <a:gd name="T47" fmla="*/ 49 w 49"/>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 h="60">
                  <a:moveTo>
                    <a:pt x="48" y="0"/>
                  </a:moveTo>
                  <a:lnTo>
                    <a:pt x="48" y="12"/>
                  </a:lnTo>
                  <a:lnTo>
                    <a:pt x="47" y="21"/>
                  </a:lnTo>
                  <a:lnTo>
                    <a:pt x="47" y="24"/>
                  </a:lnTo>
                  <a:lnTo>
                    <a:pt x="37" y="33"/>
                  </a:lnTo>
                  <a:lnTo>
                    <a:pt x="24" y="38"/>
                  </a:lnTo>
                  <a:lnTo>
                    <a:pt x="20" y="46"/>
                  </a:lnTo>
                  <a:lnTo>
                    <a:pt x="12" y="50"/>
                  </a:lnTo>
                  <a:lnTo>
                    <a:pt x="7" y="58"/>
                  </a:lnTo>
                  <a:lnTo>
                    <a:pt x="2" y="59"/>
                  </a:lnTo>
                  <a:lnTo>
                    <a:pt x="2" y="56"/>
                  </a:lnTo>
                  <a:lnTo>
                    <a:pt x="0" y="24"/>
                  </a:lnTo>
                  <a:lnTo>
                    <a:pt x="34" y="4"/>
                  </a:lnTo>
                  <a:lnTo>
                    <a:pt x="48" y="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39" name="Freeform 139">
              <a:extLst>
                <a:ext uri="{FF2B5EF4-FFF2-40B4-BE49-F238E27FC236}">
                  <a16:creationId xmlns:a16="http://schemas.microsoft.com/office/drawing/2014/main" id="{3C6278D7-5750-48AB-8C28-05DFD86511F1}"/>
                </a:ext>
              </a:extLst>
            </p:cNvPr>
            <p:cNvSpPr>
              <a:spLocks/>
            </p:cNvSpPr>
            <p:nvPr/>
          </p:nvSpPr>
          <p:spPr bwMode="auto">
            <a:xfrm>
              <a:off x="3423" y="3786"/>
              <a:ext cx="116" cy="110"/>
            </a:xfrm>
            <a:custGeom>
              <a:avLst/>
              <a:gdLst>
                <a:gd name="T0" fmla="*/ 1 w 116"/>
                <a:gd name="T1" fmla="*/ 0 h 110"/>
                <a:gd name="T2" fmla="*/ 19 w 116"/>
                <a:gd name="T3" fmla="*/ 1 h 110"/>
                <a:gd name="T4" fmla="*/ 23 w 116"/>
                <a:gd name="T5" fmla="*/ 3 h 110"/>
                <a:gd name="T6" fmla="*/ 40 w 116"/>
                <a:gd name="T7" fmla="*/ 3 h 110"/>
                <a:gd name="T8" fmla="*/ 51 w 116"/>
                <a:gd name="T9" fmla="*/ 3 h 110"/>
                <a:gd name="T10" fmla="*/ 67 w 116"/>
                <a:gd name="T11" fmla="*/ 4 h 110"/>
                <a:gd name="T12" fmla="*/ 85 w 116"/>
                <a:gd name="T13" fmla="*/ 4 h 110"/>
                <a:gd name="T14" fmla="*/ 100 w 116"/>
                <a:gd name="T15" fmla="*/ 8 h 110"/>
                <a:gd name="T16" fmla="*/ 109 w 116"/>
                <a:gd name="T17" fmla="*/ 7 h 110"/>
                <a:gd name="T18" fmla="*/ 113 w 116"/>
                <a:gd name="T19" fmla="*/ 8 h 110"/>
                <a:gd name="T20" fmla="*/ 113 w 116"/>
                <a:gd name="T21" fmla="*/ 21 h 110"/>
                <a:gd name="T22" fmla="*/ 113 w 116"/>
                <a:gd name="T23" fmla="*/ 34 h 110"/>
                <a:gd name="T24" fmla="*/ 112 w 116"/>
                <a:gd name="T25" fmla="*/ 41 h 110"/>
                <a:gd name="T26" fmla="*/ 112 w 116"/>
                <a:gd name="T27" fmla="*/ 51 h 110"/>
                <a:gd name="T28" fmla="*/ 115 w 116"/>
                <a:gd name="T29" fmla="*/ 55 h 110"/>
                <a:gd name="T30" fmla="*/ 111 w 116"/>
                <a:gd name="T31" fmla="*/ 75 h 110"/>
                <a:gd name="T32" fmla="*/ 111 w 116"/>
                <a:gd name="T33" fmla="*/ 93 h 110"/>
                <a:gd name="T34" fmla="*/ 112 w 116"/>
                <a:gd name="T35" fmla="*/ 104 h 110"/>
                <a:gd name="T36" fmla="*/ 112 w 116"/>
                <a:gd name="T37" fmla="*/ 109 h 110"/>
                <a:gd name="T38" fmla="*/ 100 w 116"/>
                <a:gd name="T39" fmla="*/ 106 h 110"/>
                <a:gd name="T40" fmla="*/ 91 w 116"/>
                <a:gd name="T41" fmla="*/ 106 h 110"/>
                <a:gd name="T42" fmla="*/ 71 w 116"/>
                <a:gd name="T43" fmla="*/ 104 h 110"/>
                <a:gd name="T44" fmla="*/ 67 w 116"/>
                <a:gd name="T45" fmla="*/ 104 h 110"/>
                <a:gd name="T46" fmla="*/ 55 w 116"/>
                <a:gd name="T47" fmla="*/ 102 h 110"/>
                <a:gd name="T48" fmla="*/ 45 w 116"/>
                <a:gd name="T49" fmla="*/ 102 h 110"/>
                <a:gd name="T50" fmla="*/ 40 w 116"/>
                <a:gd name="T51" fmla="*/ 100 h 110"/>
                <a:gd name="T52" fmla="*/ 26 w 116"/>
                <a:gd name="T53" fmla="*/ 100 h 110"/>
                <a:gd name="T54" fmla="*/ 22 w 116"/>
                <a:gd name="T55" fmla="*/ 100 h 110"/>
                <a:gd name="T56" fmla="*/ 9 w 116"/>
                <a:gd name="T57" fmla="*/ 97 h 110"/>
                <a:gd name="T58" fmla="*/ 4 w 116"/>
                <a:gd name="T59" fmla="*/ 97 h 110"/>
                <a:gd name="T60" fmla="*/ 2 w 116"/>
                <a:gd name="T61" fmla="*/ 85 h 110"/>
                <a:gd name="T62" fmla="*/ 4 w 116"/>
                <a:gd name="T63" fmla="*/ 73 h 110"/>
                <a:gd name="T64" fmla="*/ 2 w 116"/>
                <a:gd name="T65" fmla="*/ 62 h 110"/>
                <a:gd name="T66" fmla="*/ 2 w 116"/>
                <a:gd name="T67" fmla="*/ 41 h 110"/>
                <a:gd name="T68" fmla="*/ 1 w 116"/>
                <a:gd name="T69" fmla="*/ 33 h 110"/>
                <a:gd name="T70" fmla="*/ 4 w 116"/>
                <a:gd name="T71" fmla="*/ 15 h 110"/>
                <a:gd name="T72" fmla="*/ 0 w 116"/>
                <a:gd name="T73" fmla="*/ 0 h 110"/>
                <a:gd name="T74" fmla="*/ 1 w 116"/>
                <a:gd name="T75" fmla="*/ 0 h 110"/>
                <a:gd name="T76" fmla="*/ 1 w 116"/>
                <a:gd name="T77" fmla="*/ 0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6"/>
                <a:gd name="T118" fmla="*/ 0 h 110"/>
                <a:gd name="T119" fmla="*/ 116 w 116"/>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6" h="110">
                  <a:moveTo>
                    <a:pt x="1" y="0"/>
                  </a:moveTo>
                  <a:lnTo>
                    <a:pt x="19" y="1"/>
                  </a:lnTo>
                  <a:lnTo>
                    <a:pt x="23" y="3"/>
                  </a:lnTo>
                  <a:lnTo>
                    <a:pt x="40" y="3"/>
                  </a:lnTo>
                  <a:lnTo>
                    <a:pt x="51" y="3"/>
                  </a:lnTo>
                  <a:lnTo>
                    <a:pt x="67" y="4"/>
                  </a:lnTo>
                  <a:lnTo>
                    <a:pt x="85" y="4"/>
                  </a:lnTo>
                  <a:lnTo>
                    <a:pt x="100" y="8"/>
                  </a:lnTo>
                  <a:lnTo>
                    <a:pt x="109" y="7"/>
                  </a:lnTo>
                  <a:lnTo>
                    <a:pt x="113" y="8"/>
                  </a:lnTo>
                  <a:lnTo>
                    <a:pt x="113" y="21"/>
                  </a:lnTo>
                  <a:lnTo>
                    <a:pt x="113" y="34"/>
                  </a:lnTo>
                  <a:lnTo>
                    <a:pt x="112" y="41"/>
                  </a:lnTo>
                  <a:lnTo>
                    <a:pt x="112" y="51"/>
                  </a:lnTo>
                  <a:lnTo>
                    <a:pt x="115" y="55"/>
                  </a:lnTo>
                  <a:lnTo>
                    <a:pt x="111" y="75"/>
                  </a:lnTo>
                  <a:lnTo>
                    <a:pt x="111" y="93"/>
                  </a:lnTo>
                  <a:lnTo>
                    <a:pt x="112" y="104"/>
                  </a:lnTo>
                  <a:lnTo>
                    <a:pt x="112" y="109"/>
                  </a:lnTo>
                  <a:lnTo>
                    <a:pt x="100" y="106"/>
                  </a:lnTo>
                  <a:lnTo>
                    <a:pt x="91" y="106"/>
                  </a:lnTo>
                  <a:lnTo>
                    <a:pt x="71" y="104"/>
                  </a:lnTo>
                  <a:lnTo>
                    <a:pt x="67" y="104"/>
                  </a:lnTo>
                  <a:lnTo>
                    <a:pt x="55" y="102"/>
                  </a:lnTo>
                  <a:lnTo>
                    <a:pt x="45" y="102"/>
                  </a:lnTo>
                  <a:lnTo>
                    <a:pt x="40" y="100"/>
                  </a:lnTo>
                  <a:lnTo>
                    <a:pt x="26" y="100"/>
                  </a:lnTo>
                  <a:lnTo>
                    <a:pt x="22" y="100"/>
                  </a:lnTo>
                  <a:lnTo>
                    <a:pt x="9" y="97"/>
                  </a:lnTo>
                  <a:lnTo>
                    <a:pt x="4" y="97"/>
                  </a:lnTo>
                  <a:lnTo>
                    <a:pt x="2" y="85"/>
                  </a:lnTo>
                  <a:lnTo>
                    <a:pt x="4" y="73"/>
                  </a:lnTo>
                  <a:lnTo>
                    <a:pt x="2" y="62"/>
                  </a:lnTo>
                  <a:lnTo>
                    <a:pt x="2" y="41"/>
                  </a:lnTo>
                  <a:lnTo>
                    <a:pt x="1" y="33"/>
                  </a:lnTo>
                  <a:lnTo>
                    <a:pt x="4" y="15"/>
                  </a:lnTo>
                  <a:lnTo>
                    <a:pt x="0" y="0"/>
                  </a:lnTo>
                  <a:lnTo>
                    <a:pt x="1" y="0"/>
                  </a:lnTo>
                </a:path>
              </a:pathLst>
            </a:custGeom>
            <a:gradFill rotWithShape="0">
              <a:gsLst>
                <a:gs pos="0">
                  <a:srgbClr val="1F007F"/>
                </a:gs>
                <a:gs pos="100000">
                  <a:srgbClr val="0000FF"/>
                </a:gs>
              </a:gsLst>
              <a:lin ang="54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140" name="Freeform 140">
              <a:extLst>
                <a:ext uri="{FF2B5EF4-FFF2-40B4-BE49-F238E27FC236}">
                  <a16:creationId xmlns:a16="http://schemas.microsoft.com/office/drawing/2014/main" id="{55FC4569-1BE5-490E-B001-3E9CEA4813DF}"/>
                </a:ext>
              </a:extLst>
            </p:cNvPr>
            <p:cNvSpPr>
              <a:spLocks/>
            </p:cNvSpPr>
            <p:nvPr/>
          </p:nvSpPr>
          <p:spPr bwMode="auto">
            <a:xfrm>
              <a:off x="3339" y="3921"/>
              <a:ext cx="224" cy="100"/>
            </a:xfrm>
            <a:custGeom>
              <a:avLst/>
              <a:gdLst>
                <a:gd name="T0" fmla="*/ 45 w 224"/>
                <a:gd name="T1" fmla="*/ 2 h 100"/>
                <a:gd name="T2" fmla="*/ 34 w 224"/>
                <a:gd name="T3" fmla="*/ 9 h 100"/>
                <a:gd name="T4" fmla="*/ 23 w 224"/>
                <a:gd name="T5" fmla="*/ 15 h 100"/>
                <a:gd name="T6" fmla="*/ 18 w 224"/>
                <a:gd name="T7" fmla="*/ 21 h 100"/>
                <a:gd name="T8" fmla="*/ 13 w 224"/>
                <a:gd name="T9" fmla="*/ 25 h 100"/>
                <a:gd name="T10" fmla="*/ 8 w 224"/>
                <a:gd name="T11" fmla="*/ 29 h 100"/>
                <a:gd name="T12" fmla="*/ 0 w 224"/>
                <a:gd name="T13" fmla="*/ 35 h 100"/>
                <a:gd name="T14" fmla="*/ 22 w 224"/>
                <a:gd name="T15" fmla="*/ 44 h 100"/>
                <a:gd name="T16" fmla="*/ 29 w 224"/>
                <a:gd name="T17" fmla="*/ 51 h 100"/>
                <a:gd name="T18" fmla="*/ 47 w 224"/>
                <a:gd name="T19" fmla="*/ 59 h 100"/>
                <a:gd name="T20" fmla="*/ 59 w 224"/>
                <a:gd name="T21" fmla="*/ 65 h 100"/>
                <a:gd name="T22" fmla="*/ 75 w 224"/>
                <a:gd name="T23" fmla="*/ 69 h 100"/>
                <a:gd name="T24" fmla="*/ 107 w 224"/>
                <a:gd name="T25" fmla="*/ 76 h 100"/>
                <a:gd name="T26" fmla="*/ 113 w 224"/>
                <a:gd name="T27" fmla="*/ 82 h 100"/>
                <a:gd name="T28" fmla="*/ 129 w 224"/>
                <a:gd name="T29" fmla="*/ 86 h 100"/>
                <a:gd name="T30" fmla="*/ 159 w 224"/>
                <a:gd name="T31" fmla="*/ 90 h 100"/>
                <a:gd name="T32" fmla="*/ 170 w 224"/>
                <a:gd name="T33" fmla="*/ 96 h 100"/>
                <a:gd name="T34" fmla="*/ 178 w 224"/>
                <a:gd name="T35" fmla="*/ 99 h 100"/>
                <a:gd name="T36" fmla="*/ 185 w 224"/>
                <a:gd name="T37" fmla="*/ 85 h 100"/>
                <a:gd name="T38" fmla="*/ 192 w 224"/>
                <a:gd name="T39" fmla="*/ 76 h 100"/>
                <a:gd name="T40" fmla="*/ 192 w 224"/>
                <a:gd name="T41" fmla="*/ 67 h 100"/>
                <a:gd name="T42" fmla="*/ 207 w 224"/>
                <a:gd name="T43" fmla="*/ 58 h 100"/>
                <a:gd name="T44" fmla="*/ 215 w 224"/>
                <a:gd name="T45" fmla="*/ 49 h 100"/>
                <a:gd name="T46" fmla="*/ 222 w 224"/>
                <a:gd name="T47" fmla="*/ 45 h 100"/>
                <a:gd name="T48" fmla="*/ 223 w 224"/>
                <a:gd name="T49" fmla="*/ 40 h 100"/>
                <a:gd name="T50" fmla="*/ 195 w 224"/>
                <a:gd name="T51" fmla="*/ 35 h 100"/>
                <a:gd name="T52" fmla="*/ 181 w 224"/>
                <a:gd name="T53" fmla="*/ 31 h 100"/>
                <a:gd name="T54" fmla="*/ 171 w 224"/>
                <a:gd name="T55" fmla="*/ 31 h 100"/>
                <a:gd name="T56" fmla="*/ 155 w 224"/>
                <a:gd name="T57" fmla="*/ 25 h 100"/>
                <a:gd name="T58" fmla="*/ 148 w 224"/>
                <a:gd name="T59" fmla="*/ 25 h 100"/>
                <a:gd name="T60" fmla="*/ 133 w 224"/>
                <a:gd name="T61" fmla="*/ 21 h 100"/>
                <a:gd name="T62" fmla="*/ 121 w 224"/>
                <a:gd name="T63" fmla="*/ 21 h 100"/>
                <a:gd name="T64" fmla="*/ 110 w 224"/>
                <a:gd name="T65" fmla="*/ 16 h 100"/>
                <a:gd name="T66" fmla="*/ 96 w 224"/>
                <a:gd name="T67" fmla="*/ 14 h 100"/>
                <a:gd name="T68" fmla="*/ 89 w 224"/>
                <a:gd name="T69" fmla="*/ 14 h 100"/>
                <a:gd name="T70" fmla="*/ 78 w 224"/>
                <a:gd name="T71" fmla="*/ 9 h 100"/>
                <a:gd name="T72" fmla="*/ 71 w 224"/>
                <a:gd name="T73" fmla="*/ 9 h 100"/>
                <a:gd name="T74" fmla="*/ 64 w 224"/>
                <a:gd name="T75" fmla="*/ 5 h 100"/>
                <a:gd name="T76" fmla="*/ 53 w 224"/>
                <a:gd name="T77" fmla="*/ 5 h 100"/>
                <a:gd name="T78" fmla="*/ 43 w 224"/>
                <a:gd name="T79" fmla="*/ 0 h 100"/>
                <a:gd name="T80" fmla="*/ 45 w 224"/>
                <a:gd name="T81" fmla="*/ 2 h 100"/>
                <a:gd name="T82" fmla="*/ 45 w 224"/>
                <a:gd name="T83" fmla="*/ 2 h 1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4"/>
                <a:gd name="T127" fmla="*/ 0 h 100"/>
                <a:gd name="T128" fmla="*/ 224 w 224"/>
                <a:gd name="T129" fmla="*/ 100 h 1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4" h="100">
                  <a:moveTo>
                    <a:pt x="45" y="2"/>
                  </a:moveTo>
                  <a:lnTo>
                    <a:pt x="34" y="9"/>
                  </a:lnTo>
                  <a:lnTo>
                    <a:pt x="23" y="15"/>
                  </a:lnTo>
                  <a:lnTo>
                    <a:pt x="18" y="21"/>
                  </a:lnTo>
                  <a:lnTo>
                    <a:pt x="13" y="25"/>
                  </a:lnTo>
                  <a:lnTo>
                    <a:pt x="8" y="29"/>
                  </a:lnTo>
                  <a:lnTo>
                    <a:pt x="0" y="35"/>
                  </a:lnTo>
                  <a:lnTo>
                    <a:pt x="22" y="44"/>
                  </a:lnTo>
                  <a:lnTo>
                    <a:pt x="29" y="51"/>
                  </a:lnTo>
                  <a:lnTo>
                    <a:pt x="47" y="59"/>
                  </a:lnTo>
                  <a:lnTo>
                    <a:pt x="59" y="65"/>
                  </a:lnTo>
                  <a:lnTo>
                    <a:pt x="75" y="69"/>
                  </a:lnTo>
                  <a:lnTo>
                    <a:pt x="107" y="76"/>
                  </a:lnTo>
                  <a:lnTo>
                    <a:pt x="113" y="82"/>
                  </a:lnTo>
                  <a:lnTo>
                    <a:pt x="129" y="86"/>
                  </a:lnTo>
                  <a:lnTo>
                    <a:pt x="159" y="90"/>
                  </a:lnTo>
                  <a:lnTo>
                    <a:pt x="170" y="96"/>
                  </a:lnTo>
                  <a:lnTo>
                    <a:pt x="178" y="99"/>
                  </a:lnTo>
                  <a:lnTo>
                    <a:pt x="185" y="85"/>
                  </a:lnTo>
                  <a:lnTo>
                    <a:pt x="192" y="76"/>
                  </a:lnTo>
                  <a:lnTo>
                    <a:pt x="192" y="67"/>
                  </a:lnTo>
                  <a:lnTo>
                    <a:pt x="207" y="58"/>
                  </a:lnTo>
                  <a:lnTo>
                    <a:pt x="215" y="49"/>
                  </a:lnTo>
                  <a:lnTo>
                    <a:pt x="222" y="45"/>
                  </a:lnTo>
                  <a:lnTo>
                    <a:pt x="223" y="40"/>
                  </a:lnTo>
                  <a:lnTo>
                    <a:pt x="195" y="35"/>
                  </a:lnTo>
                  <a:lnTo>
                    <a:pt x="181" y="31"/>
                  </a:lnTo>
                  <a:lnTo>
                    <a:pt x="171" y="31"/>
                  </a:lnTo>
                  <a:lnTo>
                    <a:pt x="155" y="25"/>
                  </a:lnTo>
                  <a:lnTo>
                    <a:pt x="148" y="25"/>
                  </a:lnTo>
                  <a:lnTo>
                    <a:pt x="133" y="21"/>
                  </a:lnTo>
                  <a:lnTo>
                    <a:pt x="121" y="21"/>
                  </a:lnTo>
                  <a:lnTo>
                    <a:pt x="110" y="16"/>
                  </a:lnTo>
                  <a:lnTo>
                    <a:pt x="96" y="14"/>
                  </a:lnTo>
                  <a:lnTo>
                    <a:pt x="89" y="14"/>
                  </a:lnTo>
                  <a:lnTo>
                    <a:pt x="78" y="9"/>
                  </a:lnTo>
                  <a:lnTo>
                    <a:pt x="71" y="9"/>
                  </a:lnTo>
                  <a:lnTo>
                    <a:pt x="64" y="5"/>
                  </a:lnTo>
                  <a:lnTo>
                    <a:pt x="53" y="5"/>
                  </a:lnTo>
                  <a:lnTo>
                    <a:pt x="43" y="0"/>
                  </a:lnTo>
                  <a:lnTo>
                    <a:pt x="45" y="2"/>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41" name="Freeform 141">
              <a:extLst>
                <a:ext uri="{FF2B5EF4-FFF2-40B4-BE49-F238E27FC236}">
                  <a16:creationId xmlns:a16="http://schemas.microsoft.com/office/drawing/2014/main" id="{318D911C-035A-44EC-8FD5-FE7BDBFC38AE}"/>
                </a:ext>
              </a:extLst>
            </p:cNvPr>
            <p:cNvSpPr>
              <a:spLocks/>
            </p:cNvSpPr>
            <p:nvPr/>
          </p:nvSpPr>
          <p:spPr bwMode="auto">
            <a:xfrm>
              <a:off x="3175" y="3945"/>
              <a:ext cx="47" cy="93"/>
            </a:xfrm>
            <a:custGeom>
              <a:avLst/>
              <a:gdLst>
                <a:gd name="T0" fmla="*/ 23 w 47"/>
                <a:gd name="T1" fmla="*/ 1 h 93"/>
                <a:gd name="T2" fmla="*/ 21 w 47"/>
                <a:gd name="T3" fmla="*/ 4 h 93"/>
                <a:gd name="T4" fmla="*/ 19 w 47"/>
                <a:gd name="T5" fmla="*/ 5 h 93"/>
                <a:gd name="T6" fmla="*/ 14 w 47"/>
                <a:gd name="T7" fmla="*/ 9 h 93"/>
                <a:gd name="T8" fmla="*/ 12 w 47"/>
                <a:gd name="T9" fmla="*/ 11 h 93"/>
                <a:gd name="T10" fmla="*/ 10 w 47"/>
                <a:gd name="T11" fmla="*/ 14 h 93"/>
                <a:gd name="T12" fmla="*/ 8 w 47"/>
                <a:gd name="T13" fmla="*/ 19 h 93"/>
                <a:gd name="T14" fmla="*/ 4 w 47"/>
                <a:gd name="T15" fmla="*/ 24 h 93"/>
                <a:gd name="T16" fmla="*/ 2 w 47"/>
                <a:gd name="T17" fmla="*/ 31 h 93"/>
                <a:gd name="T18" fmla="*/ 1 w 47"/>
                <a:gd name="T19" fmla="*/ 37 h 93"/>
                <a:gd name="T20" fmla="*/ 1 w 47"/>
                <a:gd name="T21" fmla="*/ 42 h 93"/>
                <a:gd name="T22" fmla="*/ 0 w 47"/>
                <a:gd name="T23" fmla="*/ 46 h 93"/>
                <a:gd name="T24" fmla="*/ 0 w 47"/>
                <a:gd name="T25" fmla="*/ 49 h 93"/>
                <a:gd name="T26" fmla="*/ 2 w 47"/>
                <a:gd name="T27" fmla="*/ 53 h 93"/>
                <a:gd name="T28" fmla="*/ 2 w 47"/>
                <a:gd name="T29" fmla="*/ 57 h 93"/>
                <a:gd name="T30" fmla="*/ 2 w 47"/>
                <a:gd name="T31" fmla="*/ 60 h 93"/>
                <a:gd name="T32" fmla="*/ 4 w 47"/>
                <a:gd name="T33" fmla="*/ 62 h 93"/>
                <a:gd name="T34" fmla="*/ 4 w 47"/>
                <a:gd name="T35" fmla="*/ 66 h 93"/>
                <a:gd name="T36" fmla="*/ 5 w 47"/>
                <a:gd name="T37" fmla="*/ 68 h 93"/>
                <a:gd name="T38" fmla="*/ 5 w 47"/>
                <a:gd name="T39" fmla="*/ 72 h 93"/>
                <a:gd name="T40" fmla="*/ 6 w 47"/>
                <a:gd name="T41" fmla="*/ 74 h 93"/>
                <a:gd name="T42" fmla="*/ 8 w 47"/>
                <a:gd name="T43" fmla="*/ 77 h 93"/>
                <a:gd name="T44" fmla="*/ 10 w 47"/>
                <a:gd name="T45" fmla="*/ 79 h 93"/>
                <a:gd name="T46" fmla="*/ 12 w 47"/>
                <a:gd name="T47" fmla="*/ 83 h 93"/>
                <a:gd name="T48" fmla="*/ 16 w 47"/>
                <a:gd name="T49" fmla="*/ 85 h 93"/>
                <a:gd name="T50" fmla="*/ 18 w 47"/>
                <a:gd name="T51" fmla="*/ 87 h 93"/>
                <a:gd name="T52" fmla="*/ 23 w 47"/>
                <a:gd name="T53" fmla="*/ 86 h 93"/>
                <a:gd name="T54" fmla="*/ 23 w 47"/>
                <a:gd name="T55" fmla="*/ 88 h 93"/>
                <a:gd name="T56" fmla="*/ 26 w 47"/>
                <a:gd name="T57" fmla="*/ 90 h 93"/>
                <a:gd name="T58" fmla="*/ 28 w 47"/>
                <a:gd name="T59" fmla="*/ 92 h 93"/>
                <a:gd name="T60" fmla="*/ 31 w 47"/>
                <a:gd name="T61" fmla="*/ 92 h 93"/>
                <a:gd name="T62" fmla="*/ 32 w 47"/>
                <a:gd name="T63" fmla="*/ 92 h 93"/>
                <a:gd name="T64" fmla="*/ 33 w 47"/>
                <a:gd name="T65" fmla="*/ 92 h 93"/>
                <a:gd name="T66" fmla="*/ 35 w 47"/>
                <a:gd name="T67" fmla="*/ 92 h 93"/>
                <a:gd name="T68" fmla="*/ 38 w 47"/>
                <a:gd name="T69" fmla="*/ 92 h 93"/>
                <a:gd name="T70" fmla="*/ 38 w 47"/>
                <a:gd name="T71" fmla="*/ 92 h 93"/>
                <a:gd name="T72" fmla="*/ 40 w 47"/>
                <a:gd name="T73" fmla="*/ 92 h 93"/>
                <a:gd name="T74" fmla="*/ 42 w 47"/>
                <a:gd name="T75" fmla="*/ 88 h 93"/>
                <a:gd name="T76" fmla="*/ 46 w 47"/>
                <a:gd name="T77" fmla="*/ 70 h 93"/>
                <a:gd name="T78" fmla="*/ 44 w 47"/>
                <a:gd name="T79" fmla="*/ 49 h 93"/>
                <a:gd name="T80" fmla="*/ 41 w 47"/>
                <a:gd name="T81" fmla="*/ 28 h 93"/>
                <a:gd name="T82" fmla="*/ 33 w 47"/>
                <a:gd name="T83" fmla="*/ 11 h 93"/>
                <a:gd name="T84" fmla="*/ 25 w 47"/>
                <a:gd name="T85" fmla="*/ 0 h 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
                <a:gd name="T130" fmla="*/ 0 h 93"/>
                <a:gd name="T131" fmla="*/ 47 w 47"/>
                <a:gd name="T132" fmla="*/ 93 h 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 h="93">
                  <a:moveTo>
                    <a:pt x="25" y="0"/>
                  </a:moveTo>
                  <a:lnTo>
                    <a:pt x="23" y="1"/>
                  </a:lnTo>
                  <a:lnTo>
                    <a:pt x="23" y="2"/>
                  </a:lnTo>
                  <a:lnTo>
                    <a:pt x="21" y="4"/>
                  </a:lnTo>
                  <a:lnTo>
                    <a:pt x="19" y="5"/>
                  </a:lnTo>
                  <a:lnTo>
                    <a:pt x="17" y="7"/>
                  </a:lnTo>
                  <a:lnTo>
                    <a:pt x="16" y="7"/>
                  </a:lnTo>
                  <a:lnTo>
                    <a:pt x="14" y="9"/>
                  </a:lnTo>
                  <a:lnTo>
                    <a:pt x="12" y="11"/>
                  </a:lnTo>
                  <a:lnTo>
                    <a:pt x="12" y="12"/>
                  </a:lnTo>
                  <a:lnTo>
                    <a:pt x="10" y="14"/>
                  </a:lnTo>
                  <a:lnTo>
                    <a:pt x="10" y="15"/>
                  </a:lnTo>
                  <a:lnTo>
                    <a:pt x="8" y="17"/>
                  </a:lnTo>
                  <a:lnTo>
                    <a:pt x="8" y="19"/>
                  </a:lnTo>
                  <a:lnTo>
                    <a:pt x="6" y="21"/>
                  </a:lnTo>
                  <a:lnTo>
                    <a:pt x="6" y="22"/>
                  </a:lnTo>
                  <a:lnTo>
                    <a:pt x="4" y="24"/>
                  </a:lnTo>
                  <a:lnTo>
                    <a:pt x="4" y="26"/>
                  </a:lnTo>
                  <a:lnTo>
                    <a:pt x="2" y="29"/>
                  </a:lnTo>
                  <a:lnTo>
                    <a:pt x="2" y="31"/>
                  </a:lnTo>
                  <a:lnTo>
                    <a:pt x="2" y="33"/>
                  </a:lnTo>
                  <a:lnTo>
                    <a:pt x="2" y="35"/>
                  </a:lnTo>
                  <a:lnTo>
                    <a:pt x="1" y="37"/>
                  </a:lnTo>
                  <a:lnTo>
                    <a:pt x="1" y="39"/>
                  </a:lnTo>
                  <a:lnTo>
                    <a:pt x="1" y="41"/>
                  </a:lnTo>
                  <a:lnTo>
                    <a:pt x="1" y="42"/>
                  </a:lnTo>
                  <a:lnTo>
                    <a:pt x="0" y="43"/>
                  </a:lnTo>
                  <a:lnTo>
                    <a:pt x="0" y="44"/>
                  </a:lnTo>
                  <a:lnTo>
                    <a:pt x="0" y="46"/>
                  </a:lnTo>
                  <a:lnTo>
                    <a:pt x="0" y="48"/>
                  </a:lnTo>
                  <a:lnTo>
                    <a:pt x="0" y="49"/>
                  </a:lnTo>
                  <a:lnTo>
                    <a:pt x="0" y="51"/>
                  </a:lnTo>
                  <a:lnTo>
                    <a:pt x="2" y="51"/>
                  </a:lnTo>
                  <a:lnTo>
                    <a:pt x="2" y="53"/>
                  </a:lnTo>
                  <a:lnTo>
                    <a:pt x="2" y="55"/>
                  </a:lnTo>
                  <a:lnTo>
                    <a:pt x="2" y="57"/>
                  </a:lnTo>
                  <a:lnTo>
                    <a:pt x="2" y="59"/>
                  </a:lnTo>
                  <a:lnTo>
                    <a:pt x="2" y="60"/>
                  </a:lnTo>
                  <a:lnTo>
                    <a:pt x="4" y="60"/>
                  </a:lnTo>
                  <a:lnTo>
                    <a:pt x="4" y="62"/>
                  </a:lnTo>
                  <a:lnTo>
                    <a:pt x="4" y="64"/>
                  </a:lnTo>
                  <a:lnTo>
                    <a:pt x="4" y="66"/>
                  </a:lnTo>
                  <a:lnTo>
                    <a:pt x="4" y="68"/>
                  </a:lnTo>
                  <a:lnTo>
                    <a:pt x="5" y="68"/>
                  </a:lnTo>
                  <a:lnTo>
                    <a:pt x="5" y="70"/>
                  </a:lnTo>
                  <a:lnTo>
                    <a:pt x="5" y="72"/>
                  </a:lnTo>
                  <a:lnTo>
                    <a:pt x="6" y="72"/>
                  </a:lnTo>
                  <a:lnTo>
                    <a:pt x="6" y="74"/>
                  </a:lnTo>
                  <a:lnTo>
                    <a:pt x="6" y="75"/>
                  </a:lnTo>
                  <a:lnTo>
                    <a:pt x="8" y="75"/>
                  </a:lnTo>
                  <a:lnTo>
                    <a:pt x="8" y="77"/>
                  </a:lnTo>
                  <a:lnTo>
                    <a:pt x="8" y="79"/>
                  </a:lnTo>
                  <a:lnTo>
                    <a:pt x="10" y="79"/>
                  </a:lnTo>
                  <a:lnTo>
                    <a:pt x="10" y="81"/>
                  </a:lnTo>
                  <a:lnTo>
                    <a:pt x="12" y="81"/>
                  </a:lnTo>
                  <a:lnTo>
                    <a:pt x="12" y="83"/>
                  </a:lnTo>
                  <a:lnTo>
                    <a:pt x="14" y="83"/>
                  </a:lnTo>
                  <a:lnTo>
                    <a:pt x="14" y="85"/>
                  </a:lnTo>
                  <a:lnTo>
                    <a:pt x="16" y="85"/>
                  </a:lnTo>
                  <a:lnTo>
                    <a:pt x="16" y="86"/>
                  </a:lnTo>
                  <a:lnTo>
                    <a:pt x="18" y="86"/>
                  </a:lnTo>
                  <a:lnTo>
                    <a:pt x="18" y="87"/>
                  </a:lnTo>
                  <a:lnTo>
                    <a:pt x="20" y="87"/>
                  </a:lnTo>
                  <a:lnTo>
                    <a:pt x="22" y="87"/>
                  </a:lnTo>
                  <a:lnTo>
                    <a:pt x="23" y="86"/>
                  </a:lnTo>
                  <a:lnTo>
                    <a:pt x="23" y="87"/>
                  </a:lnTo>
                  <a:lnTo>
                    <a:pt x="23" y="88"/>
                  </a:lnTo>
                  <a:lnTo>
                    <a:pt x="25" y="88"/>
                  </a:lnTo>
                  <a:lnTo>
                    <a:pt x="25" y="90"/>
                  </a:lnTo>
                  <a:lnTo>
                    <a:pt x="26" y="90"/>
                  </a:lnTo>
                  <a:lnTo>
                    <a:pt x="28" y="90"/>
                  </a:lnTo>
                  <a:lnTo>
                    <a:pt x="28" y="92"/>
                  </a:lnTo>
                  <a:lnTo>
                    <a:pt x="29" y="92"/>
                  </a:lnTo>
                  <a:lnTo>
                    <a:pt x="31" y="92"/>
                  </a:lnTo>
                  <a:lnTo>
                    <a:pt x="32" y="92"/>
                  </a:lnTo>
                  <a:lnTo>
                    <a:pt x="33" y="92"/>
                  </a:lnTo>
                  <a:lnTo>
                    <a:pt x="35" y="92"/>
                  </a:lnTo>
                  <a:lnTo>
                    <a:pt x="36" y="92"/>
                  </a:lnTo>
                  <a:lnTo>
                    <a:pt x="38" y="92"/>
                  </a:lnTo>
                  <a:lnTo>
                    <a:pt x="40" y="92"/>
                  </a:lnTo>
                  <a:lnTo>
                    <a:pt x="41" y="91"/>
                  </a:lnTo>
                  <a:lnTo>
                    <a:pt x="42" y="88"/>
                  </a:lnTo>
                  <a:lnTo>
                    <a:pt x="44" y="83"/>
                  </a:lnTo>
                  <a:lnTo>
                    <a:pt x="44" y="77"/>
                  </a:lnTo>
                  <a:lnTo>
                    <a:pt x="46" y="70"/>
                  </a:lnTo>
                  <a:lnTo>
                    <a:pt x="46" y="64"/>
                  </a:lnTo>
                  <a:lnTo>
                    <a:pt x="46" y="57"/>
                  </a:lnTo>
                  <a:lnTo>
                    <a:pt x="44" y="49"/>
                  </a:lnTo>
                  <a:lnTo>
                    <a:pt x="44" y="42"/>
                  </a:lnTo>
                  <a:lnTo>
                    <a:pt x="43" y="35"/>
                  </a:lnTo>
                  <a:lnTo>
                    <a:pt x="41" y="28"/>
                  </a:lnTo>
                  <a:lnTo>
                    <a:pt x="38" y="22"/>
                  </a:lnTo>
                  <a:lnTo>
                    <a:pt x="36" y="15"/>
                  </a:lnTo>
                  <a:lnTo>
                    <a:pt x="33" y="11"/>
                  </a:lnTo>
                  <a:lnTo>
                    <a:pt x="30" y="5"/>
                  </a:lnTo>
                  <a:lnTo>
                    <a:pt x="26" y="3"/>
                  </a:lnTo>
                  <a:lnTo>
                    <a:pt x="25"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42" name="Freeform 142">
              <a:extLst>
                <a:ext uri="{FF2B5EF4-FFF2-40B4-BE49-F238E27FC236}">
                  <a16:creationId xmlns:a16="http://schemas.microsoft.com/office/drawing/2014/main" id="{82245F3E-9FB7-4DFC-80A4-8C5C7580D832}"/>
                </a:ext>
              </a:extLst>
            </p:cNvPr>
            <p:cNvSpPr>
              <a:spLocks/>
            </p:cNvSpPr>
            <p:nvPr/>
          </p:nvSpPr>
          <p:spPr bwMode="auto">
            <a:xfrm>
              <a:off x="3190" y="3944"/>
              <a:ext cx="38" cy="94"/>
            </a:xfrm>
            <a:custGeom>
              <a:avLst/>
              <a:gdLst>
                <a:gd name="T0" fmla="*/ 19 w 38"/>
                <a:gd name="T1" fmla="*/ 2 h 94"/>
                <a:gd name="T2" fmla="*/ 18 w 38"/>
                <a:gd name="T3" fmla="*/ 2 h 94"/>
                <a:gd name="T4" fmla="*/ 18 w 38"/>
                <a:gd name="T5" fmla="*/ 2 h 94"/>
                <a:gd name="T6" fmla="*/ 17 w 38"/>
                <a:gd name="T7" fmla="*/ 3 h 94"/>
                <a:gd name="T8" fmla="*/ 16 w 38"/>
                <a:gd name="T9" fmla="*/ 3 h 94"/>
                <a:gd name="T10" fmla="*/ 14 w 38"/>
                <a:gd name="T11" fmla="*/ 5 h 94"/>
                <a:gd name="T12" fmla="*/ 14 w 38"/>
                <a:gd name="T13" fmla="*/ 6 h 94"/>
                <a:gd name="T14" fmla="*/ 13 w 38"/>
                <a:gd name="T15" fmla="*/ 8 h 94"/>
                <a:gd name="T16" fmla="*/ 11 w 38"/>
                <a:gd name="T17" fmla="*/ 10 h 94"/>
                <a:gd name="T18" fmla="*/ 11 w 38"/>
                <a:gd name="T19" fmla="*/ 13 h 94"/>
                <a:gd name="T20" fmla="*/ 11 w 38"/>
                <a:gd name="T21" fmla="*/ 13 h 94"/>
                <a:gd name="T22" fmla="*/ 8 w 38"/>
                <a:gd name="T23" fmla="*/ 15 h 94"/>
                <a:gd name="T24" fmla="*/ 7 w 38"/>
                <a:gd name="T25" fmla="*/ 16 h 94"/>
                <a:gd name="T26" fmla="*/ 5 w 38"/>
                <a:gd name="T27" fmla="*/ 18 h 94"/>
                <a:gd name="T28" fmla="*/ 5 w 38"/>
                <a:gd name="T29" fmla="*/ 18 h 94"/>
                <a:gd name="T30" fmla="*/ 4 w 38"/>
                <a:gd name="T31" fmla="*/ 18 h 94"/>
                <a:gd name="T32" fmla="*/ 3 w 38"/>
                <a:gd name="T33" fmla="*/ 19 h 94"/>
                <a:gd name="T34" fmla="*/ 3 w 38"/>
                <a:gd name="T35" fmla="*/ 22 h 94"/>
                <a:gd name="T36" fmla="*/ 3 w 38"/>
                <a:gd name="T37" fmla="*/ 24 h 94"/>
                <a:gd name="T38" fmla="*/ 2 w 38"/>
                <a:gd name="T39" fmla="*/ 28 h 94"/>
                <a:gd name="T40" fmla="*/ 2 w 38"/>
                <a:gd name="T41" fmla="*/ 30 h 94"/>
                <a:gd name="T42" fmla="*/ 1 w 38"/>
                <a:gd name="T43" fmla="*/ 32 h 94"/>
                <a:gd name="T44" fmla="*/ 1 w 38"/>
                <a:gd name="T45" fmla="*/ 32 h 94"/>
                <a:gd name="T46" fmla="*/ 1 w 38"/>
                <a:gd name="T47" fmla="*/ 34 h 94"/>
                <a:gd name="T48" fmla="*/ 0 w 38"/>
                <a:gd name="T49" fmla="*/ 36 h 94"/>
                <a:gd name="T50" fmla="*/ 0 w 38"/>
                <a:gd name="T51" fmla="*/ 38 h 94"/>
                <a:gd name="T52" fmla="*/ 1 w 38"/>
                <a:gd name="T53" fmla="*/ 38 h 94"/>
                <a:gd name="T54" fmla="*/ 0 w 38"/>
                <a:gd name="T55" fmla="*/ 40 h 94"/>
                <a:gd name="T56" fmla="*/ 0 w 38"/>
                <a:gd name="T57" fmla="*/ 42 h 94"/>
                <a:gd name="T58" fmla="*/ 0 w 38"/>
                <a:gd name="T59" fmla="*/ 44 h 94"/>
                <a:gd name="T60" fmla="*/ 0 w 38"/>
                <a:gd name="T61" fmla="*/ 44 h 94"/>
                <a:gd name="T62" fmla="*/ 0 w 38"/>
                <a:gd name="T63" fmla="*/ 44 h 94"/>
                <a:gd name="T64" fmla="*/ 0 w 38"/>
                <a:gd name="T65" fmla="*/ 48 h 94"/>
                <a:gd name="T66" fmla="*/ 0 w 38"/>
                <a:gd name="T67" fmla="*/ 52 h 94"/>
                <a:gd name="T68" fmla="*/ 2 w 38"/>
                <a:gd name="T69" fmla="*/ 54 h 94"/>
                <a:gd name="T70" fmla="*/ 2 w 38"/>
                <a:gd name="T71" fmla="*/ 59 h 94"/>
                <a:gd name="T72" fmla="*/ 3 w 38"/>
                <a:gd name="T73" fmla="*/ 61 h 94"/>
                <a:gd name="T74" fmla="*/ 5 w 38"/>
                <a:gd name="T75" fmla="*/ 64 h 94"/>
                <a:gd name="T76" fmla="*/ 5 w 38"/>
                <a:gd name="T77" fmla="*/ 68 h 94"/>
                <a:gd name="T78" fmla="*/ 5 w 38"/>
                <a:gd name="T79" fmla="*/ 73 h 94"/>
                <a:gd name="T80" fmla="*/ 6 w 38"/>
                <a:gd name="T81" fmla="*/ 76 h 94"/>
                <a:gd name="T82" fmla="*/ 6 w 38"/>
                <a:gd name="T83" fmla="*/ 80 h 94"/>
                <a:gd name="T84" fmla="*/ 8 w 38"/>
                <a:gd name="T85" fmla="*/ 81 h 94"/>
                <a:gd name="T86" fmla="*/ 8 w 38"/>
                <a:gd name="T87" fmla="*/ 85 h 94"/>
                <a:gd name="T88" fmla="*/ 11 w 38"/>
                <a:gd name="T89" fmla="*/ 87 h 94"/>
                <a:gd name="T90" fmla="*/ 13 w 38"/>
                <a:gd name="T91" fmla="*/ 90 h 94"/>
                <a:gd name="T92" fmla="*/ 15 w 38"/>
                <a:gd name="T93" fmla="*/ 91 h 94"/>
                <a:gd name="T94" fmla="*/ 17 w 38"/>
                <a:gd name="T95" fmla="*/ 92 h 94"/>
                <a:gd name="T96" fmla="*/ 18 w 38"/>
                <a:gd name="T97" fmla="*/ 93 h 94"/>
                <a:gd name="T98" fmla="*/ 20 w 38"/>
                <a:gd name="T99" fmla="*/ 93 h 94"/>
                <a:gd name="T100" fmla="*/ 23 w 38"/>
                <a:gd name="T101" fmla="*/ 93 h 94"/>
                <a:gd name="T102" fmla="*/ 23 w 38"/>
                <a:gd name="T103" fmla="*/ 93 h 94"/>
                <a:gd name="T104" fmla="*/ 25 w 38"/>
                <a:gd name="T105" fmla="*/ 93 h 94"/>
                <a:gd name="T106" fmla="*/ 28 w 38"/>
                <a:gd name="T107" fmla="*/ 88 h 94"/>
                <a:gd name="T108" fmla="*/ 36 w 38"/>
                <a:gd name="T109" fmla="*/ 69 h 94"/>
                <a:gd name="T110" fmla="*/ 37 w 38"/>
                <a:gd name="T111" fmla="*/ 49 h 94"/>
                <a:gd name="T112" fmla="*/ 34 w 38"/>
                <a:gd name="T113" fmla="*/ 29 h 94"/>
                <a:gd name="T114" fmla="*/ 28 w 38"/>
                <a:gd name="T115" fmla="*/ 13 h 94"/>
                <a:gd name="T116" fmla="*/ 21 w 38"/>
                <a:gd name="T117" fmla="*/ 0 h 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
                <a:gd name="T178" fmla="*/ 0 h 94"/>
                <a:gd name="T179" fmla="*/ 38 w 38"/>
                <a:gd name="T180" fmla="*/ 94 h 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 h="94">
                  <a:moveTo>
                    <a:pt x="21" y="0"/>
                  </a:moveTo>
                  <a:lnTo>
                    <a:pt x="19" y="2"/>
                  </a:lnTo>
                  <a:lnTo>
                    <a:pt x="18" y="2"/>
                  </a:lnTo>
                  <a:lnTo>
                    <a:pt x="17" y="3"/>
                  </a:lnTo>
                  <a:lnTo>
                    <a:pt x="16" y="3"/>
                  </a:lnTo>
                  <a:lnTo>
                    <a:pt x="14" y="5"/>
                  </a:lnTo>
                  <a:lnTo>
                    <a:pt x="14" y="6"/>
                  </a:lnTo>
                  <a:lnTo>
                    <a:pt x="13" y="8"/>
                  </a:lnTo>
                  <a:lnTo>
                    <a:pt x="11" y="10"/>
                  </a:lnTo>
                  <a:lnTo>
                    <a:pt x="11" y="12"/>
                  </a:lnTo>
                  <a:lnTo>
                    <a:pt x="11" y="13"/>
                  </a:lnTo>
                  <a:lnTo>
                    <a:pt x="9" y="15"/>
                  </a:lnTo>
                  <a:lnTo>
                    <a:pt x="8" y="15"/>
                  </a:lnTo>
                  <a:lnTo>
                    <a:pt x="7" y="16"/>
                  </a:lnTo>
                  <a:lnTo>
                    <a:pt x="5" y="18"/>
                  </a:lnTo>
                  <a:lnTo>
                    <a:pt x="4" y="18"/>
                  </a:lnTo>
                  <a:lnTo>
                    <a:pt x="5" y="18"/>
                  </a:lnTo>
                  <a:lnTo>
                    <a:pt x="3" y="19"/>
                  </a:lnTo>
                  <a:lnTo>
                    <a:pt x="3" y="20"/>
                  </a:lnTo>
                  <a:lnTo>
                    <a:pt x="3" y="22"/>
                  </a:lnTo>
                  <a:lnTo>
                    <a:pt x="3" y="24"/>
                  </a:lnTo>
                  <a:lnTo>
                    <a:pt x="2" y="26"/>
                  </a:lnTo>
                  <a:lnTo>
                    <a:pt x="2" y="28"/>
                  </a:lnTo>
                  <a:lnTo>
                    <a:pt x="2" y="30"/>
                  </a:lnTo>
                  <a:lnTo>
                    <a:pt x="1" y="32"/>
                  </a:lnTo>
                  <a:lnTo>
                    <a:pt x="1" y="34"/>
                  </a:lnTo>
                  <a:lnTo>
                    <a:pt x="0" y="36"/>
                  </a:lnTo>
                  <a:lnTo>
                    <a:pt x="0" y="38"/>
                  </a:lnTo>
                  <a:lnTo>
                    <a:pt x="1" y="38"/>
                  </a:lnTo>
                  <a:lnTo>
                    <a:pt x="0" y="40"/>
                  </a:lnTo>
                  <a:lnTo>
                    <a:pt x="0" y="42"/>
                  </a:lnTo>
                  <a:lnTo>
                    <a:pt x="0" y="44"/>
                  </a:lnTo>
                  <a:lnTo>
                    <a:pt x="0" y="46"/>
                  </a:lnTo>
                  <a:lnTo>
                    <a:pt x="0" y="48"/>
                  </a:lnTo>
                  <a:lnTo>
                    <a:pt x="0" y="50"/>
                  </a:lnTo>
                  <a:lnTo>
                    <a:pt x="0" y="52"/>
                  </a:lnTo>
                  <a:lnTo>
                    <a:pt x="0" y="54"/>
                  </a:lnTo>
                  <a:lnTo>
                    <a:pt x="2" y="54"/>
                  </a:lnTo>
                  <a:lnTo>
                    <a:pt x="2" y="56"/>
                  </a:lnTo>
                  <a:lnTo>
                    <a:pt x="2" y="57"/>
                  </a:lnTo>
                  <a:lnTo>
                    <a:pt x="2" y="59"/>
                  </a:lnTo>
                  <a:lnTo>
                    <a:pt x="3" y="59"/>
                  </a:lnTo>
                  <a:lnTo>
                    <a:pt x="3" y="61"/>
                  </a:lnTo>
                  <a:lnTo>
                    <a:pt x="3" y="63"/>
                  </a:lnTo>
                  <a:lnTo>
                    <a:pt x="5" y="63"/>
                  </a:lnTo>
                  <a:lnTo>
                    <a:pt x="5" y="64"/>
                  </a:lnTo>
                  <a:lnTo>
                    <a:pt x="5" y="66"/>
                  </a:lnTo>
                  <a:lnTo>
                    <a:pt x="5" y="68"/>
                  </a:lnTo>
                  <a:lnTo>
                    <a:pt x="5" y="70"/>
                  </a:lnTo>
                  <a:lnTo>
                    <a:pt x="5" y="71"/>
                  </a:lnTo>
                  <a:lnTo>
                    <a:pt x="5" y="73"/>
                  </a:lnTo>
                  <a:lnTo>
                    <a:pt x="6" y="73"/>
                  </a:lnTo>
                  <a:lnTo>
                    <a:pt x="6" y="74"/>
                  </a:lnTo>
                  <a:lnTo>
                    <a:pt x="6" y="76"/>
                  </a:lnTo>
                  <a:lnTo>
                    <a:pt x="6" y="78"/>
                  </a:lnTo>
                  <a:lnTo>
                    <a:pt x="6" y="80"/>
                  </a:lnTo>
                  <a:lnTo>
                    <a:pt x="7" y="80"/>
                  </a:lnTo>
                  <a:lnTo>
                    <a:pt x="7" y="81"/>
                  </a:lnTo>
                  <a:lnTo>
                    <a:pt x="8" y="81"/>
                  </a:lnTo>
                  <a:lnTo>
                    <a:pt x="8" y="83"/>
                  </a:lnTo>
                  <a:lnTo>
                    <a:pt x="8" y="85"/>
                  </a:lnTo>
                  <a:lnTo>
                    <a:pt x="10" y="85"/>
                  </a:lnTo>
                  <a:lnTo>
                    <a:pt x="10" y="87"/>
                  </a:lnTo>
                  <a:lnTo>
                    <a:pt x="11" y="87"/>
                  </a:lnTo>
                  <a:lnTo>
                    <a:pt x="11" y="88"/>
                  </a:lnTo>
                  <a:lnTo>
                    <a:pt x="13" y="88"/>
                  </a:lnTo>
                  <a:lnTo>
                    <a:pt x="13" y="90"/>
                  </a:lnTo>
                  <a:lnTo>
                    <a:pt x="13" y="91"/>
                  </a:lnTo>
                  <a:lnTo>
                    <a:pt x="15" y="91"/>
                  </a:lnTo>
                  <a:lnTo>
                    <a:pt x="15" y="92"/>
                  </a:lnTo>
                  <a:lnTo>
                    <a:pt x="17" y="92"/>
                  </a:lnTo>
                  <a:lnTo>
                    <a:pt x="18" y="92"/>
                  </a:lnTo>
                  <a:lnTo>
                    <a:pt x="18" y="93"/>
                  </a:lnTo>
                  <a:lnTo>
                    <a:pt x="20" y="93"/>
                  </a:lnTo>
                  <a:lnTo>
                    <a:pt x="21" y="93"/>
                  </a:lnTo>
                  <a:lnTo>
                    <a:pt x="23" y="93"/>
                  </a:lnTo>
                  <a:lnTo>
                    <a:pt x="25" y="93"/>
                  </a:lnTo>
                  <a:lnTo>
                    <a:pt x="26" y="92"/>
                  </a:lnTo>
                  <a:lnTo>
                    <a:pt x="28" y="88"/>
                  </a:lnTo>
                  <a:lnTo>
                    <a:pt x="31" y="82"/>
                  </a:lnTo>
                  <a:lnTo>
                    <a:pt x="33" y="76"/>
                  </a:lnTo>
                  <a:lnTo>
                    <a:pt x="36" y="69"/>
                  </a:lnTo>
                  <a:lnTo>
                    <a:pt x="36" y="63"/>
                  </a:lnTo>
                  <a:lnTo>
                    <a:pt x="37" y="56"/>
                  </a:lnTo>
                  <a:lnTo>
                    <a:pt x="37" y="49"/>
                  </a:lnTo>
                  <a:lnTo>
                    <a:pt x="37" y="42"/>
                  </a:lnTo>
                  <a:lnTo>
                    <a:pt x="35" y="36"/>
                  </a:lnTo>
                  <a:lnTo>
                    <a:pt x="34" y="29"/>
                  </a:lnTo>
                  <a:lnTo>
                    <a:pt x="32" y="23"/>
                  </a:lnTo>
                  <a:lnTo>
                    <a:pt x="31" y="17"/>
                  </a:lnTo>
                  <a:lnTo>
                    <a:pt x="28" y="13"/>
                  </a:lnTo>
                  <a:lnTo>
                    <a:pt x="26" y="8"/>
                  </a:lnTo>
                  <a:lnTo>
                    <a:pt x="23" y="4"/>
                  </a:lnTo>
                  <a:lnTo>
                    <a:pt x="21" y="0"/>
                  </a:lnTo>
                </a:path>
              </a:pathLst>
            </a:custGeom>
            <a:solidFill>
              <a:srgbClr val="602162"/>
            </a:solidFill>
            <a:ln w="19050" cap="flat" cmpd="sng">
              <a:solidFill>
                <a:srgbClr val="000000"/>
              </a:solidFill>
              <a:prstDash val="solid"/>
              <a:round/>
              <a:headEnd type="none" w="med" len="med"/>
              <a:tailEnd type="none" w="med" len="med"/>
            </a:ln>
          </p:spPr>
          <p:txBody>
            <a:bodyPr/>
            <a:lstStyle/>
            <a:p>
              <a:endParaRPr lang="zh-CN" altLang="en-US"/>
            </a:p>
          </p:txBody>
        </p:sp>
        <p:sp>
          <p:nvSpPr>
            <p:cNvPr id="143" name="Freeform 143">
              <a:extLst>
                <a:ext uri="{FF2B5EF4-FFF2-40B4-BE49-F238E27FC236}">
                  <a16:creationId xmlns:a16="http://schemas.microsoft.com/office/drawing/2014/main" id="{EFB5DA90-0FB9-410E-8644-361F6A00D81A}"/>
                </a:ext>
              </a:extLst>
            </p:cNvPr>
            <p:cNvSpPr>
              <a:spLocks/>
            </p:cNvSpPr>
            <p:nvPr/>
          </p:nvSpPr>
          <p:spPr bwMode="auto">
            <a:xfrm>
              <a:off x="3221" y="4066"/>
              <a:ext cx="161" cy="53"/>
            </a:xfrm>
            <a:custGeom>
              <a:avLst/>
              <a:gdLst>
                <a:gd name="T0" fmla="*/ 1 w 161"/>
                <a:gd name="T1" fmla="*/ 30 h 53"/>
                <a:gd name="T2" fmla="*/ 0 w 161"/>
                <a:gd name="T3" fmla="*/ 36 h 53"/>
                <a:gd name="T4" fmla="*/ 7 w 161"/>
                <a:gd name="T5" fmla="*/ 48 h 53"/>
                <a:gd name="T6" fmla="*/ 22 w 161"/>
                <a:gd name="T7" fmla="*/ 49 h 53"/>
                <a:gd name="T8" fmla="*/ 26 w 161"/>
                <a:gd name="T9" fmla="*/ 52 h 53"/>
                <a:gd name="T10" fmla="*/ 40 w 161"/>
                <a:gd name="T11" fmla="*/ 52 h 53"/>
                <a:gd name="T12" fmla="*/ 60 w 161"/>
                <a:gd name="T13" fmla="*/ 49 h 53"/>
                <a:gd name="T14" fmla="*/ 67 w 161"/>
                <a:gd name="T15" fmla="*/ 50 h 53"/>
                <a:gd name="T16" fmla="*/ 99 w 161"/>
                <a:gd name="T17" fmla="*/ 41 h 53"/>
                <a:gd name="T18" fmla="*/ 115 w 161"/>
                <a:gd name="T19" fmla="*/ 36 h 53"/>
                <a:gd name="T20" fmla="*/ 132 w 161"/>
                <a:gd name="T21" fmla="*/ 34 h 53"/>
                <a:gd name="T22" fmla="*/ 148 w 161"/>
                <a:gd name="T23" fmla="*/ 27 h 53"/>
                <a:gd name="T24" fmla="*/ 160 w 161"/>
                <a:gd name="T25" fmla="*/ 16 h 53"/>
                <a:gd name="T26" fmla="*/ 160 w 161"/>
                <a:gd name="T27" fmla="*/ 11 h 53"/>
                <a:gd name="T28" fmla="*/ 153 w 161"/>
                <a:gd name="T29" fmla="*/ 8 h 53"/>
                <a:gd name="T30" fmla="*/ 133 w 161"/>
                <a:gd name="T31" fmla="*/ 0 h 53"/>
                <a:gd name="T32" fmla="*/ 0 w 161"/>
                <a:gd name="T33" fmla="*/ 26 h 53"/>
                <a:gd name="T34" fmla="*/ 1 w 161"/>
                <a:gd name="T35" fmla="*/ 30 h 53"/>
                <a:gd name="T36" fmla="*/ 1 w 161"/>
                <a:gd name="T37" fmla="*/ 30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1"/>
                <a:gd name="T58" fmla="*/ 0 h 53"/>
                <a:gd name="T59" fmla="*/ 161 w 161"/>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1" h="53">
                  <a:moveTo>
                    <a:pt x="1" y="30"/>
                  </a:moveTo>
                  <a:lnTo>
                    <a:pt x="0" y="36"/>
                  </a:lnTo>
                  <a:lnTo>
                    <a:pt x="7" y="48"/>
                  </a:lnTo>
                  <a:lnTo>
                    <a:pt x="22" y="49"/>
                  </a:lnTo>
                  <a:lnTo>
                    <a:pt x="26" y="52"/>
                  </a:lnTo>
                  <a:lnTo>
                    <a:pt x="40" y="52"/>
                  </a:lnTo>
                  <a:lnTo>
                    <a:pt x="60" y="49"/>
                  </a:lnTo>
                  <a:lnTo>
                    <a:pt x="67" y="50"/>
                  </a:lnTo>
                  <a:lnTo>
                    <a:pt x="99" y="41"/>
                  </a:lnTo>
                  <a:lnTo>
                    <a:pt x="115" y="36"/>
                  </a:lnTo>
                  <a:lnTo>
                    <a:pt x="132" y="34"/>
                  </a:lnTo>
                  <a:lnTo>
                    <a:pt x="148" y="27"/>
                  </a:lnTo>
                  <a:lnTo>
                    <a:pt x="160" y="16"/>
                  </a:lnTo>
                  <a:lnTo>
                    <a:pt x="160" y="11"/>
                  </a:lnTo>
                  <a:lnTo>
                    <a:pt x="153" y="8"/>
                  </a:lnTo>
                  <a:lnTo>
                    <a:pt x="133" y="0"/>
                  </a:lnTo>
                  <a:lnTo>
                    <a:pt x="0" y="26"/>
                  </a:lnTo>
                  <a:lnTo>
                    <a:pt x="1" y="30"/>
                  </a:lnTo>
                </a:path>
              </a:pathLst>
            </a:custGeom>
            <a:solidFill>
              <a:srgbClr val="E1E1E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44" name="Freeform 144">
              <a:extLst>
                <a:ext uri="{FF2B5EF4-FFF2-40B4-BE49-F238E27FC236}">
                  <a16:creationId xmlns:a16="http://schemas.microsoft.com/office/drawing/2014/main" id="{71A41452-F000-4A55-B40E-15E4B822E7B1}"/>
                </a:ext>
              </a:extLst>
            </p:cNvPr>
            <p:cNvSpPr>
              <a:spLocks/>
            </p:cNvSpPr>
            <p:nvPr/>
          </p:nvSpPr>
          <p:spPr bwMode="auto">
            <a:xfrm>
              <a:off x="3219" y="4062"/>
              <a:ext cx="146" cy="41"/>
            </a:xfrm>
            <a:custGeom>
              <a:avLst/>
              <a:gdLst>
                <a:gd name="T0" fmla="*/ 5 w 146"/>
                <a:gd name="T1" fmla="*/ 22 h 41"/>
                <a:gd name="T2" fmla="*/ 3 w 146"/>
                <a:gd name="T3" fmla="*/ 26 h 41"/>
                <a:gd name="T4" fmla="*/ 1 w 146"/>
                <a:gd name="T5" fmla="*/ 30 h 41"/>
                <a:gd name="T6" fmla="*/ 0 w 146"/>
                <a:gd name="T7" fmla="*/ 32 h 41"/>
                <a:gd name="T8" fmla="*/ 1 w 146"/>
                <a:gd name="T9" fmla="*/ 35 h 41"/>
                <a:gd name="T10" fmla="*/ 4 w 146"/>
                <a:gd name="T11" fmla="*/ 37 h 41"/>
                <a:gd name="T12" fmla="*/ 7 w 146"/>
                <a:gd name="T13" fmla="*/ 39 h 41"/>
                <a:gd name="T14" fmla="*/ 10 w 146"/>
                <a:gd name="T15" fmla="*/ 40 h 41"/>
                <a:gd name="T16" fmla="*/ 14 w 146"/>
                <a:gd name="T17" fmla="*/ 40 h 41"/>
                <a:gd name="T18" fmla="*/ 19 w 146"/>
                <a:gd name="T19" fmla="*/ 40 h 41"/>
                <a:gd name="T20" fmla="*/ 24 w 146"/>
                <a:gd name="T21" fmla="*/ 40 h 41"/>
                <a:gd name="T22" fmla="*/ 29 w 146"/>
                <a:gd name="T23" fmla="*/ 40 h 41"/>
                <a:gd name="T24" fmla="*/ 33 w 146"/>
                <a:gd name="T25" fmla="*/ 40 h 41"/>
                <a:gd name="T26" fmla="*/ 39 w 146"/>
                <a:gd name="T27" fmla="*/ 40 h 41"/>
                <a:gd name="T28" fmla="*/ 44 w 146"/>
                <a:gd name="T29" fmla="*/ 40 h 41"/>
                <a:gd name="T30" fmla="*/ 49 w 146"/>
                <a:gd name="T31" fmla="*/ 40 h 41"/>
                <a:gd name="T32" fmla="*/ 52 w 146"/>
                <a:gd name="T33" fmla="*/ 40 h 41"/>
                <a:gd name="T34" fmla="*/ 56 w 146"/>
                <a:gd name="T35" fmla="*/ 40 h 41"/>
                <a:gd name="T36" fmla="*/ 59 w 146"/>
                <a:gd name="T37" fmla="*/ 38 h 41"/>
                <a:gd name="T38" fmla="*/ 62 w 146"/>
                <a:gd name="T39" fmla="*/ 38 h 41"/>
                <a:gd name="T40" fmla="*/ 66 w 146"/>
                <a:gd name="T41" fmla="*/ 36 h 41"/>
                <a:gd name="T42" fmla="*/ 70 w 146"/>
                <a:gd name="T43" fmla="*/ 36 h 41"/>
                <a:gd name="T44" fmla="*/ 74 w 146"/>
                <a:gd name="T45" fmla="*/ 36 h 41"/>
                <a:gd name="T46" fmla="*/ 79 w 146"/>
                <a:gd name="T47" fmla="*/ 36 h 41"/>
                <a:gd name="T48" fmla="*/ 82 w 146"/>
                <a:gd name="T49" fmla="*/ 34 h 41"/>
                <a:gd name="T50" fmla="*/ 86 w 146"/>
                <a:gd name="T51" fmla="*/ 34 h 41"/>
                <a:gd name="T52" fmla="*/ 89 w 146"/>
                <a:gd name="T53" fmla="*/ 33 h 41"/>
                <a:gd name="T54" fmla="*/ 94 w 146"/>
                <a:gd name="T55" fmla="*/ 32 h 41"/>
                <a:gd name="T56" fmla="*/ 97 w 146"/>
                <a:gd name="T57" fmla="*/ 30 h 41"/>
                <a:gd name="T58" fmla="*/ 102 w 146"/>
                <a:gd name="T59" fmla="*/ 30 h 41"/>
                <a:gd name="T60" fmla="*/ 107 w 146"/>
                <a:gd name="T61" fmla="*/ 29 h 41"/>
                <a:gd name="T62" fmla="*/ 112 w 146"/>
                <a:gd name="T63" fmla="*/ 28 h 41"/>
                <a:gd name="T64" fmla="*/ 116 w 146"/>
                <a:gd name="T65" fmla="*/ 26 h 41"/>
                <a:gd name="T66" fmla="*/ 120 w 146"/>
                <a:gd name="T67" fmla="*/ 26 h 41"/>
                <a:gd name="T68" fmla="*/ 124 w 146"/>
                <a:gd name="T69" fmla="*/ 24 h 41"/>
                <a:gd name="T70" fmla="*/ 128 w 146"/>
                <a:gd name="T71" fmla="*/ 22 h 41"/>
                <a:gd name="T72" fmla="*/ 130 w 146"/>
                <a:gd name="T73" fmla="*/ 21 h 41"/>
                <a:gd name="T74" fmla="*/ 130 w 146"/>
                <a:gd name="T75" fmla="*/ 21 h 41"/>
                <a:gd name="T76" fmla="*/ 132 w 146"/>
                <a:gd name="T77" fmla="*/ 21 h 41"/>
                <a:gd name="T78" fmla="*/ 133 w 146"/>
                <a:gd name="T79" fmla="*/ 21 h 41"/>
                <a:gd name="T80" fmla="*/ 135 w 146"/>
                <a:gd name="T81" fmla="*/ 20 h 41"/>
                <a:gd name="T82" fmla="*/ 139 w 146"/>
                <a:gd name="T83" fmla="*/ 17 h 41"/>
                <a:gd name="T84" fmla="*/ 141 w 146"/>
                <a:gd name="T85" fmla="*/ 13 h 41"/>
                <a:gd name="T86" fmla="*/ 144 w 146"/>
                <a:gd name="T87" fmla="*/ 11 h 41"/>
                <a:gd name="T88" fmla="*/ 131 w 146"/>
                <a:gd name="T89" fmla="*/ 3 h 41"/>
                <a:gd name="T90" fmla="*/ 93 w 146"/>
                <a:gd name="T91" fmla="*/ 1 h 41"/>
                <a:gd name="T92" fmla="*/ 49 w 146"/>
                <a:gd name="T93" fmla="*/ 6 h 41"/>
                <a:gd name="T94" fmla="*/ 11 w 146"/>
                <a:gd name="T95" fmla="*/ 18 h 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41"/>
                <a:gd name="T146" fmla="*/ 146 w 146"/>
                <a:gd name="T147" fmla="*/ 41 h 4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41">
                  <a:moveTo>
                    <a:pt x="6" y="20"/>
                  </a:moveTo>
                  <a:lnTo>
                    <a:pt x="5" y="22"/>
                  </a:lnTo>
                  <a:lnTo>
                    <a:pt x="3" y="24"/>
                  </a:lnTo>
                  <a:lnTo>
                    <a:pt x="3" y="26"/>
                  </a:lnTo>
                  <a:lnTo>
                    <a:pt x="1" y="28"/>
                  </a:lnTo>
                  <a:lnTo>
                    <a:pt x="1" y="30"/>
                  </a:lnTo>
                  <a:lnTo>
                    <a:pt x="0" y="32"/>
                  </a:lnTo>
                  <a:lnTo>
                    <a:pt x="1" y="32"/>
                  </a:lnTo>
                  <a:lnTo>
                    <a:pt x="1" y="34"/>
                  </a:lnTo>
                  <a:lnTo>
                    <a:pt x="1" y="35"/>
                  </a:lnTo>
                  <a:lnTo>
                    <a:pt x="2" y="35"/>
                  </a:lnTo>
                  <a:lnTo>
                    <a:pt x="2" y="37"/>
                  </a:lnTo>
                  <a:lnTo>
                    <a:pt x="4" y="37"/>
                  </a:lnTo>
                  <a:lnTo>
                    <a:pt x="6" y="37"/>
                  </a:lnTo>
                  <a:lnTo>
                    <a:pt x="6" y="39"/>
                  </a:lnTo>
                  <a:lnTo>
                    <a:pt x="7" y="39"/>
                  </a:lnTo>
                  <a:lnTo>
                    <a:pt x="9" y="39"/>
                  </a:lnTo>
                  <a:lnTo>
                    <a:pt x="9" y="40"/>
                  </a:lnTo>
                  <a:lnTo>
                    <a:pt x="10" y="40"/>
                  </a:lnTo>
                  <a:lnTo>
                    <a:pt x="12" y="40"/>
                  </a:lnTo>
                  <a:lnTo>
                    <a:pt x="14" y="40"/>
                  </a:lnTo>
                  <a:lnTo>
                    <a:pt x="16" y="40"/>
                  </a:lnTo>
                  <a:lnTo>
                    <a:pt x="18" y="40"/>
                  </a:lnTo>
                  <a:lnTo>
                    <a:pt x="19" y="40"/>
                  </a:lnTo>
                  <a:lnTo>
                    <a:pt x="21" y="40"/>
                  </a:lnTo>
                  <a:lnTo>
                    <a:pt x="23" y="40"/>
                  </a:lnTo>
                  <a:lnTo>
                    <a:pt x="24" y="40"/>
                  </a:lnTo>
                  <a:lnTo>
                    <a:pt x="26" y="40"/>
                  </a:lnTo>
                  <a:lnTo>
                    <a:pt x="28" y="40"/>
                  </a:lnTo>
                  <a:lnTo>
                    <a:pt x="29" y="40"/>
                  </a:lnTo>
                  <a:lnTo>
                    <a:pt x="31" y="40"/>
                  </a:lnTo>
                  <a:lnTo>
                    <a:pt x="32" y="40"/>
                  </a:lnTo>
                  <a:lnTo>
                    <a:pt x="33" y="40"/>
                  </a:lnTo>
                  <a:lnTo>
                    <a:pt x="35" y="40"/>
                  </a:lnTo>
                  <a:lnTo>
                    <a:pt x="37" y="40"/>
                  </a:lnTo>
                  <a:lnTo>
                    <a:pt x="39" y="40"/>
                  </a:lnTo>
                  <a:lnTo>
                    <a:pt x="40" y="40"/>
                  </a:lnTo>
                  <a:lnTo>
                    <a:pt x="42" y="40"/>
                  </a:lnTo>
                  <a:lnTo>
                    <a:pt x="44" y="40"/>
                  </a:lnTo>
                  <a:lnTo>
                    <a:pt x="46" y="40"/>
                  </a:lnTo>
                  <a:lnTo>
                    <a:pt x="48" y="40"/>
                  </a:lnTo>
                  <a:lnTo>
                    <a:pt x="49" y="40"/>
                  </a:lnTo>
                  <a:lnTo>
                    <a:pt x="50" y="40"/>
                  </a:lnTo>
                  <a:lnTo>
                    <a:pt x="52" y="40"/>
                  </a:lnTo>
                  <a:lnTo>
                    <a:pt x="54" y="40"/>
                  </a:lnTo>
                  <a:lnTo>
                    <a:pt x="56" y="40"/>
                  </a:lnTo>
                  <a:lnTo>
                    <a:pt x="57" y="38"/>
                  </a:lnTo>
                  <a:lnTo>
                    <a:pt x="59" y="38"/>
                  </a:lnTo>
                  <a:lnTo>
                    <a:pt x="60" y="38"/>
                  </a:lnTo>
                  <a:lnTo>
                    <a:pt x="62" y="38"/>
                  </a:lnTo>
                  <a:lnTo>
                    <a:pt x="64" y="36"/>
                  </a:lnTo>
                  <a:lnTo>
                    <a:pt x="66" y="36"/>
                  </a:lnTo>
                  <a:lnTo>
                    <a:pt x="67" y="36"/>
                  </a:lnTo>
                  <a:lnTo>
                    <a:pt x="69" y="36"/>
                  </a:lnTo>
                  <a:lnTo>
                    <a:pt x="70" y="36"/>
                  </a:lnTo>
                  <a:lnTo>
                    <a:pt x="72" y="36"/>
                  </a:lnTo>
                  <a:lnTo>
                    <a:pt x="74" y="36"/>
                  </a:lnTo>
                  <a:lnTo>
                    <a:pt x="76" y="36"/>
                  </a:lnTo>
                  <a:lnTo>
                    <a:pt x="78" y="36"/>
                  </a:lnTo>
                  <a:lnTo>
                    <a:pt x="79" y="36"/>
                  </a:lnTo>
                  <a:lnTo>
                    <a:pt x="81" y="34"/>
                  </a:lnTo>
                  <a:lnTo>
                    <a:pt x="82" y="34"/>
                  </a:lnTo>
                  <a:lnTo>
                    <a:pt x="84" y="34"/>
                  </a:lnTo>
                  <a:lnTo>
                    <a:pt x="86" y="34"/>
                  </a:lnTo>
                  <a:lnTo>
                    <a:pt x="87" y="33"/>
                  </a:lnTo>
                  <a:lnTo>
                    <a:pt x="89" y="33"/>
                  </a:lnTo>
                  <a:lnTo>
                    <a:pt x="91" y="32"/>
                  </a:lnTo>
                  <a:lnTo>
                    <a:pt x="93" y="32"/>
                  </a:lnTo>
                  <a:lnTo>
                    <a:pt x="94" y="32"/>
                  </a:lnTo>
                  <a:lnTo>
                    <a:pt x="96" y="30"/>
                  </a:lnTo>
                  <a:lnTo>
                    <a:pt x="97" y="30"/>
                  </a:lnTo>
                  <a:lnTo>
                    <a:pt x="99" y="30"/>
                  </a:lnTo>
                  <a:lnTo>
                    <a:pt x="101" y="30"/>
                  </a:lnTo>
                  <a:lnTo>
                    <a:pt x="102" y="30"/>
                  </a:lnTo>
                  <a:lnTo>
                    <a:pt x="104" y="29"/>
                  </a:lnTo>
                  <a:lnTo>
                    <a:pt x="106" y="29"/>
                  </a:lnTo>
                  <a:lnTo>
                    <a:pt x="107" y="29"/>
                  </a:lnTo>
                  <a:lnTo>
                    <a:pt x="109" y="28"/>
                  </a:lnTo>
                  <a:lnTo>
                    <a:pt x="111" y="28"/>
                  </a:lnTo>
                  <a:lnTo>
                    <a:pt x="112" y="28"/>
                  </a:lnTo>
                  <a:lnTo>
                    <a:pt x="114" y="26"/>
                  </a:lnTo>
                  <a:lnTo>
                    <a:pt x="116" y="26"/>
                  </a:lnTo>
                  <a:lnTo>
                    <a:pt x="118" y="26"/>
                  </a:lnTo>
                  <a:lnTo>
                    <a:pt x="119" y="26"/>
                  </a:lnTo>
                  <a:lnTo>
                    <a:pt x="120" y="26"/>
                  </a:lnTo>
                  <a:lnTo>
                    <a:pt x="122" y="24"/>
                  </a:lnTo>
                  <a:lnTo>
                    <a:pt x="124" y="24"/>
                  </a:lnTo>
                  <a:lnTo>
                    <a:pt x="126" y="22"/>
                  </a:lnTo>
                  <a:lnTo>
                    <a:pt x="128" y="22"/>
                  </a:lnTo>
                  <a:lnTo>
                    <a:pt x="130" y="20"/>
                  </a:lnTo>
                  <a:lnTo>
                    <a:pt x="130" y="21"/>
                  </a:lnTo>
                  <a:lnTo>
                    <a:pt x="132" y="21"/>
                  </a:lnTo>
                  <a:lnTo>
                    <a:pt x="133" y="21"/>
                  </a:lnTo>
                  <a:lnTo>
                    <a:pt x="135" y="20"/>
                  </a:lnTo>
                  <a:lnTo>
                    <a:pt x="137" y="19"/>
                  </a:lnTo>
                  <a:lnTo>
                    <a:pt x="139" y="17"/>
                  </a:lnTo>
                  <a:lnTo>
                    <a:pt x="141" y="15"/>
                  </a:lnTo>
                  <a:lnTo>
                    <a:pt x="141" y="13"/>
                  </a:lnTo>
                  <a:lnTo>
                    <a:pt x="143" y="12"/>
                  </a:lnTo>
                  <a:lnTo>
                    <a:pt x="144" y="11"/>
                  </a:lnTo>
                  <a:lnTo>
                    <a:pt x="145" y="10"/>
                  </a:lnTo>
                  <a:lnTo>
                    <a:pt x="142" y="8"/>
                  </a:lnTo>
                  <a:lnTo>
                    <a:pt x="138" y="4"/>
                  </a:lnTo>
                  <a:lnTo>
                    <a:pt x="131" y="3"/>
                  </a:lnTo>
                  <a:lnTo>
                    <a:pt x="124" y="2"/>
                  </a:lnTo>
                  <a:lnTo>
                    <a:pt x="114" y="2"/>
                  </a:lnTo>
                  <a:lnTo>
                    <a:pt x="105" y="0"/>
                  </a:lnTo>
                  <a:lnTo>
                    <a:pt x="93" y="1"/>
                  </a:lnTo>
                  <a:lnTo>
                    <a:pt x="84" y="1"/>
                  </a:lnTo>
                  <a:lnTo>
                    <a:pt x="72" y="3"/>
                  </a:lnTo>
                  <a:lnTo>
                    <a:pt x="60" y="4"/>
                  </a:lnTo>
                  <a:lnTo>
                    <a:pt x="49" y="6"/>
                  </a:lnTo>
                  <a:lnTo>
                    <a:pt x="39" y="8"/>
                  </a:lnTo>
                  <a:lnTo>
                    <a:pt x="28" y="12"/>
                  </a:lnTo>
                  <a:lnTo>
                    <a:pt x="19" y="14"/>
                  </a:lnTo>
                  <a:lnTo>
                    <a:pt x="11" y="18"/>
                  </a:lnTo>
                  <a:lnTo>
                    <a:pt x="6" y="20"/>
                  </a:lnTo>
                </a:path>
              </a:pathLst>
            </a:custGeom>
            <a:solidFill>
              <a:srgbClr val="602162"/>
            </a:solidFill>
            <a:ln w="19050" cap="flat" cmpd="sng">
              <a:solidFill>
                <a:srgbClr val="000000"/>
              </a:solidFill>
              <a:prstDash val="solid"/>
              <a:round/>
              <a:headEnd type="none" w="med" len="med"/>
              <a:tailEnd type="none" w="med" len="med"/>
            </a:ln>
          </p:spPr>
          <p:txBody>
            <a:bodyPr/>
            <a:lstStyle/>
            <a:p>
              <a:endParaRPr lang="zh-CN" altLang="en-US"/>
            </a:p>
          </p:txBody>
        </p:sp>
        <p:sp>
          <p:nvSpPr>
            <p:cNvPr id="145" name="Freeform 145">
              <a:extLst>
                <a:ext uri="{FF2B5EF4-FFF2-40B4-BE49-F238E27FC236}">
                  <a16:creationId xmlns:a16="http://schemas.microsoft.com/office/drawing/2014/main" id="{9FC92364-B965-48A6-961D-6632C08AD718}"/>
                </a:ext>
              </a:extLst>
            </p:cNvPr>
            <p:cNvSpPr>
              <a:spLocks/>
            </p:cNvSpPr>
            <p:nvPr/>
          </p:nvSpPr>
          <p:spPr bwMode="auto">
            <a:xfrm>
              <a:off x="3208" y="3901"/>
              <a:ext cx="218" cy="227"/>
            </a:xfrm>
            <a:custGeom>
              <a:avLst/>
              <a:gdLst>
                <a:gd name="T0" fmla="*/ 17 w 218"/>
                <a:gd name="T1" fmla="*/ 0 h 227"/>
                <a:gd name="T2" fmla="*/ 7 w 218"/>
                <a:gd name="T3" fmla="*/ 7 h 227"/>
                <a:gd name="T4" fmla="*/ 4 w 218"/>
                <a:gd name="T5" fmla="*/ 13 h 227"/>
                <a:gd name="T6" fmla="*/ 0 w 218"/>
                <a:gd name="T7" fmla="*/ 36 h 227"/>
                <a:gd name="T8" fmla="*/ 4 w 218"/>
                <a:gd name="T9" fmla="*/ 45 h 227"/>
                <a:gd name="T10" fmla="*/ 5 w 218"/>
                <a:gd name="T11" fmla="*/ 67 h 227"/>
                <a:gd name="T12" fmla="*/ 4 w 218"/>
                <a:gd name="T13" fmla="*/ 90 h 227"/>
                <a:gd name="T14" fmla="*/ 4 w 218"/>
                <a:gd name="T15" fmla="*/ 111 h 227"/>
                <a:gd name="T16" fmla="*/ 7 w 218"/>
                <a:gd name="T17" fmla="*/ 122 h 227"/>
                <a:gd name="T18" fmla="*/ 11 w 218"/>
                <a:gd name="T19" fmla="*/ 129 h 227"/>
                <a:gd name="T20" fmla="*/ 11 w 218"/>
                <a:gd name="T21" fmla="*/ 134 h 227"/>
                <a:gd name="T22" fmla="*/ 9 w 218"/>
                <a:gd name="T23" fmla="*/ 151 h 227"/>
                <a:gd name="T24" fmla="*/ 20 w 218"/>
                <a:gd name="T25" fmla="*/ 174 h 227"/>
                <a:gd name="T26" fmla="*/ 29 w 218"/>
                <a:gd name="T27" fmla="*/ 172 h 227"/>
                <a:gd name="T28" fmla="*/ 37 w 218"/>
                <a:gd name="T29" fmla="*/ 165 h 227"/>
                <a:gd name="T30" fmla="*/ 59 w 218"/>
                <a:gd name="T31" fmla="*/ 169 h 227"/>
                <a:gd name="T32" fmla="*/ 81 w 218"/>
                <a:gd name="T33" fmla="*/ 159 h 227"/>
                <a:gd name="T34" fmla="*/ 106 w 218"/>
                <a:gd name="T35" fmla="*/ 154 h 227"/>
                <a:gd name="T36" fmla="*/ 123 w 218"/>
                <a:gd name="T37" fmla="*/ 171 h 227"/>
                <a:gd name="T38" fmla="*/ 146 w 218"/>
                <a:gd name="T39" fmla="*/ 169 h 227"/>
                <a:gd name="T40" fmla="*/ 164 w 218"/>
                <a:gd name="T41" fmla="*/ 172 h 227"/>
                <a:gd name="T42" fmla="*/ 179 w 218"/>
                <a:gd name="T43" fmla="*/ 169 h 227"/>
                <a:gd name="T44" fmla="*/ 190 w 218"/>
                <a:gd name="T45" fmla="*/ 173 h 227"/>
                <a:gd name="T46" fmla="*/ 192 w 218"/>
                <a:gd name="T47" fmla="*/ 180 h 227"/>
                <a:gd name="T48" fmla="*/ 190 w 218"/>
                <a:gd name="T49" fmla="*/ 209 h 227"/>
                <a:gd name="T50" fmla="*/ 192 w 218"/>
                <a:gd name="T51" fmla="*/ 216 h 227"/>
                <a:gd name="T52" fmla="*/ 194 w 218"/>
                <a:gd name="T53" fmla="*/ 226 h 227"/>
                <a:gd name="T54" fmla="*/ 217 w 218"/>
                <a:gd name="T55" fmla="*/ 143 h 227"/>
                <a:gd name="T56" fmla="*/ 205 w 218"/>
                <a:gd name="T57" fmla="*/ 126 h 227"/>
                <a:gd name="T58" fmla="*/ 191 w 218"/>
                <a:gd name="T59" fmla="*/ 124 h 227"/>
                <a:gd name="T60" fmla="*/ 129 w 218"/>
                <a:gd name="T61" fmla="*/ 137 h 227"/>
                <a:gd name="T62" fmla="*/ 131 w 218"/>
                <a:gd name="T63" fmla="*/ 133 h 227"/>
                <a:gd name="T64" fmla="*/ 130 w 218"/>
                <a:gd name="T65" fmla="*/ 127 h 227"/>
                <a:gd name="T66" fmla="*/ 132 w 218"/>
                <a:gd name="T67" fmla="*/ 106 h 227"/>
                <a:gd name="T68" fmla="*/ 122 w 218"/>
                <a:gd name="T69" fmla="*/ 81 h 227"/>
                <a:gd name="T70" fmla="*/ 130 w 218"/>
                <a:gd name="T71" fmla="*/ 49 h 227"/>
                <a:gd name="T72" fmla="*/ 101 w 218"/>
                <a:gd name="T73" fmla="*/ 49 h 227"/>
                <a:gd name="T74" fmla="*/ 88 w 218"/>
                <a:gd name="T75" fmla="*/ 42 h 227"/>
                <a:gd name="T76" fmla="*/ 79 w 218"/>
                <a:gd name="T77" fmla="*/ 40 h 227"/>
                <a:gd name="T78" fmla="*/ 81 w 218"/>
                <a:gd name="T79" fmla="*/ 27 h 227"/>
                <a:gd name="T80" fmla="*/ 58 w 218"/>
                <a:gd name="T81" fmla="*/ 25 h 227"/>
                <a:gd name="T82" fmla="*/ 38 w 218"/>
                <a:gd name="T83" fmla="*/ 16 h 227"/>
                <a:gd name="T84" fmla="*/ 26 w 218"/>
                <a:gd name="T85" fmla="*/ 0 h 227"/>
                <a:gd name="T86" fmla="*/ 17 w 218"/>
                <a:gd name="T87" fmla="*/ 0 h 227"/>
                <a:gd name="T88" fmla="*/ 17 w 218"/>
                <a:gd name="T89" fmla="*/ 0 h 22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8"/>
                <a:gd name="T136" fmla="*/ 0 h 227"/>
                <a:gd name="T137" fmla="*/ 218 w 218"/>
                <a:gd name="T138" fmla="*/ 227 h 22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8" h="227">
                  <a:moveTo>
                    <a:pt x="17" y="0"/>
                  </a:moveTo>
                  <a:lnTo>
                    <a:pt x="7" y="7"/>
                  </a:lnTo>
                  <a:lnTo>
                    <a:pt x="4" y="13"/>
                  </a:lnTo>
                  <a:lnTo>
                    <a:pt x="0" y="36"/>
                  </a:lnTo>
                  <a:lnTo>
                    <a:pt x="4" y="45"/>
                  </a:lnTo>
                  <a:lnTo>
                    <a:pt x="5" y="67"/>
                  </a:lnTo>
                  <a:lnTo>
                    <a:pt x="4" y="90"/>
                  </a:lnTo>
                  <a:lnTo>
                    <a:pt x="4" y="111"/>
                  </a:lnTo>
                  <a:lnTo>
                    <a:pt x="7" y="122"/>
                  </a:lnTo>
                  <a:lnTo>
                    <a:pt x="11" y="129"/>
                  </a:lnTo>
                  <a:lnTo>
                    <a:pt x="11" y="134"/>
                  </a:lnTo>
                  <a:lnTo>
                    <a:pt x="9" y="151"/>
                  </a:lnTo>
                  <a:lnTo>
                    <a:pt x="20" y="174"/>
                  </a:lnTo>
                  <a:lnTo>
                    <a:pt x="29" y="172"/>
                  </a:lnTo>
                  <a:lnTo>
                    <a:pt x="37" y="165"/>
                  </a:lnTo>
                  <a:lnTo>
                    <a:pt x="59" y="169"/>
                  </a:lnTo>
                  <a:lnTo>
                    <a:pt x="81" y="159"/>
                  </a:lnTo>
                  <a:lnTo>
                    <a:pt x="106" y="154"/>
                  </a:lnTo>
                  <a:lnTo>
                    <a:pt x="123" y="171"/>
                  </a:lnTo>
                  <a:lnTo>
                    <a:pt x="146" y="169"/>
                  </a:lnTo>
                  <a:lnTo>
                    <a:pt x="164" y="172"/>
                  </a:lnTo>
                  <a:lnTo>
                    <a:pt x="179" y="169"/>
                  </a:lnTo>
                  <a:lnTo>
                    <a:pt x="190" y="173"/>
                  </a:lnTo>
                  <a:lnTo>
                    <a:pt x="192" y="180"/>
                  </a:lnTo>
                  <a:lnTo>
                    <a:pt x="190" y="209"/>
                  </a:lnTo>
                  <a:lnTo>
                    <a:pt x="192" y="216"/>
                  </a:lnTo>
                  <a:lnTo>
                    <a:pt x="194" y="226"/>
                  </a:lnTo>
                  <a:lnTo>
                    <a:pt x="217" y="143"/>
                  </a:lnTo>
                  <a:lnTo>
                    <a:pt x="205" y="126"/>
                  </a:lnTo>
                  <a:lnTo>
                    <a:pt x="191" y="124"/>
                  </a:lnTo>
                  <a:lnTo>
                    <a:pt x="129" y="137"/>
                  </a:lnTo>
                  <a:lnTo>
                    <a:pt x="131" y="133"/>
                  </a:lnTo>
                  <a:lnTo>
                    <a:pt x="130" y="127"/>
                  </a:lnTo>
                  <a:lnTo>
                    <a:pt x="132" y="106"/>
                  </a:lnTo>
                  <a:lnTo>
                    <a:pt x="122" y="81"/>
                  </a:lnTo>
                  <a:lnTo>
                    <a:pt x="130" y="49"/>
                  </a:lnTo>
                  <a:lnTo>
                    <a:pt x="101" y="49"/>
                  </a:lnTo>
                  <a:lnTo>
                    <a:pt x="88" y="42"/>
                  </a:lnTo>
                  <a:lnTo>
                    <a:pt x="79" y="40"/>
                  </a:lnTo>
                  <a:lnTo>
                    <a:pt x="81" y="27"/>
                  </a:lnTo>
                  <a:lnTo>
                    <a:pt x="58" y="25"/>
                  </a:lnTo>
                  <a:lnTo>
                    <a:pt x="38" y="16"/>
                  </a:lnTo>
                  <a:lnTo>
                    <a:pt x="26" y="0"/>
                  </a:lnTo>
                  <a:lnTo>
                    <a:pt x="17" y="0"/>
                  </a:lnTo>
                </a:path>
              </a:pathLst>
            </a:custGeom>
            <a:solidFill>
              <a:srgbClr val="FFFFFF"/>
            </a:solidFill>
            <a:ln w="19050" cap="flat" cmpd="sng">
              <a:solidFill>
                <a:srgbClr val="FFFFFF"/>
              </a:solidFill>
              <a:prstDash val="solid"/>
              <a:round/>
              <a:headEnd type="none" w="med" len="med"/>
              <a:tailEnd type="none" w="med" len="med"/>
            </a:ln>
          </p:spPr>
          <p:txBody>
            <a:bodyPr/>
            <a:lstStyle/>
            <a:p>
              <a:endParaRPr lang="zh-CN" altLang="en-US"/>
            </a:p>
          </p:txBody>
        </p:sp>
        <p:sp>
          <p:nvSpPr>
            <p:cNvPr id="146" name="Freeform 146">
              <a:extLst>
                <a:ext uri="{FF2B5EF4-FFF2-40B4-BE49-F238E27FC236}">
                  <a16:creationId xmlns:a16="http://schemas.microsoft.com/office/drawing/2014/main" id="{B3531B9E-DE8E-41B9-94A5-B227C485F9B4}"/>
                </a:ext>
              </a:extLst>
            </p:cNvPr>
            <p:cNvSpPr>
              <a:spLocks/>
            </p:cNvSpPr>
            <p:nvPr/>
          </p:nvSpPr>
          <p:spPr bwMode="auto">
            <a:xfrm>
              <a:off x="3231" y="4025"/>
              <a:ext cx="274" cy="180"/>
            </a:xfrm>
            <a:custGeom>
              <a:avLst/>
              <a:gdLst>
                <a:gd name="T0" fmla="*/ 81 w 274"/>
                <a:gd name="T1" fmla="*/ 25 h 180"/>
                <a:gd name="T2" fmla="*/ 50 w 274"/>
                <a:gd name="T3" fmla="*/ 39 h 180"/>
                <a:gd name="T4" fmla="*/ 14 w 274"/>
                <a:gd name="T5" fmla="*/ 48 h 180"/>
                <a:gd name="T6" fmla="*/ 0 w 274"/>
                <a:gd name="T7" fmla="*/ 52 h 180"/>
                <a:gd name="T8" fmla="*/ 36 w 274"/>
                <a:gd name="T9" fmla="*/ 62 h 180"/>
                <a:gd name="T10" fmla="*/ 86 w 274"/>
                <a:gd name="T11" fmla="*/ 48 h 180"/>
                <a:gd name="T12" fmla="*/ 141 w 274"/>
                <a:gd name="T13" fmla="*/ 48 h 180"/>
                <a:gd name="T14" fmla="*/ 156 w 274"/>
                <a:gd name="T15" fmla="*/ 45 h 180"/>
                <a:gd name="T16" fmla="*/ 167 w 274"/>
                <a:gd name="T17" fmla="*/ 49 h 180"/>
                <a:gd name="T18" fmla="*/ 168 w 274"/>
                <a:gd name="T19" fmla="*/ 56 h 180"/>
                <a:gd name="T20" fmla="*/ 165 w 274"/>
                <a:gd name="T21" fmla="*/ 85 h 180"/>
                <a:gd name="T22" fmla="*/ 168 w 274"/>
                <a:gd name="T23" fmla="*/ 92 h 180"/>
                <a:gd name="T24" fmla="*/ 166 w 274"/>
                <a:gd name="T25" fmla="*/ 102 h 180"/>
                <a:gd name="T26" fmla="*/ 165 w 274"/>
                <a:gd name="T27" fmla="*/ 118 h 180"/>
                <a:gd name="T28" fmla="*/ 181 w 274"/>
                <a:gd name="T29" fmla="*/ 123 h 180"/>
                <a:gd name="T30" fmla="*/ 160 w 274"/>
                <a:gd name="T31" fmla="*/ 143 h 180"/>
                <a:gd name="T32" fmla="*/ 160 w 274"/>
                <a:gd name="T33" fmla="*/ 149 h 180"/>
                <a:gd name="T34" fmla="*/ 146 w 274"/>
                <a:gd name="T35" fmla="*/ 159 h 180"/>
                <a:gd name="T36" fmla="*/ 145 w 274"/>
                <a:gd name="T37" fmla="*/ 163 h 180"/>
                <a:gd name="T38" fmla="*/ 149 w 274"/>
                <a:gd name="T39" fmla="*/ 169 h 180"/>
                <a:gd name="T40" fmla="*/ 159 w 274"/>
                <a:gd name="T41" fmla="*/ 169 h 180"/>
                <a:gd name="T42" fmla="*/ 175 w 274"/>
                <a:gd name="T43" fmla="*/ 165 h 180"/>
                <a:gd name="T44" fmla="*/ 198 w 274"/>
                <a:gd name="T45" fmla="*/ 168 h 180"/>
                <a:gd name="T46" fmla="*/ 228 w 274"/>
                <a:gd name="T47" fmla="*/ 174 h 180"/>
                <a:gd name="T48" fmla="*/ 241 w 274"/>
                <a:gd name="T49" fmla="*/ 173 h 180"/>
                <a:gd name="T50" fmla="*/ 261 w 274"/>
                <a:gd name="T51" fmla="*/ 177 h 180"/>
                <a:gd name="T52" fmla="*/ 267 w 274"/>
                <a:gd name="T53" fmla="*/ 179 h 180"/>
                <a:gd name="T54" fmla="*/ 273 w 274"/>
                <a:gd name="T55" fmla="*/ 178 h 180"/>
                <a:gd name="T56" fmla="*/ 271 w 274"/>
                <a:gd name="T57" fmla="*/ 172 h 180"/>
                <a:gd name="T58" fmla="*/ 261 w 274"/>
                <a:gd name="T59" fmla="*/ 164 h 180"/>
                <a:gd name="T60" fmla="*/ 251 w 274"/>
                <a:gd name="T61" fmla="*/ 160 h 180"/>
                <a:gd name="T62" fmla="*/ 231 w 274"/>
                <a:gd name="T63" fmla="*/ 158 h 180"/>
                <a:gd name="T64" fmla="*/ 221 w 274"/>
                <a:gd name="T65" fmla="*/ 151 h 180"/>
                <a:gd name="T66" fmla="*/ 211 w 274"/>
                <a:gd name="T67" fmla="*/ 149 h 180"/>
                <a:gd name="T68" fmla="*/ 200 w 274"/>
                <a:gd name="T69" fmla="*/ 141 h 180"/>
                <a:gd name="T70" fmla="*/ 199 w 274"/>
                <a:gd name="T71" fmla="*/ 131 h 180"/>
                <a:gd name="T72" fmla="*/ 199 w 274"/>
                <a:gd name="T73" fmla="*/ 125 h 180"/>
                <a:gd name="T74" fmla="*/ 199 w 274"/>
                <a:gd name="T75" fmla="*/ 124 h 180"/>
                <a:gd name="T76" fmla="*/ 208 w 274"/>
                <a:gd name="T77" fmla="*/ 125 h 180"/>
                <a:gd name="T78" fmla="*/ 210 w 274"/>
                <a:gd name="T79" fmla="*/ 128 h 180"/>
                <a:gd name="T80" fmla="*/ 229 w 274"/>
                <a:gd name="T81" fmla="*/ 135 h 180"/>
                <a:gd name="T82" fmla="*/ 244 w 274"/>
                <a:gd name="T83" fmla="*/ 137 h 180"/>
                <a:gd name="T84" fmla="*/ 264 w 274"/>
                <a:gd name="T85" fmla="*/ 147 h 180"/>
                <a:gd name="T86" fmla="*/ 271 w 274"/>
                <a:gd name="T87" fmla="*/ 147 h 180"/>
                <a:gd name="T88" fmla="*/ 271 w 274"/>
                <a:gd name="T89" fmla="*/ 143 h 180"/>
                <a:gd name="T90" fmla="*/ 257 w 274"/>
                <a:gd name="T91" fmla="*/ 135 h 180"/>
                <a:gd name="T92" fmla="*/ 251 w 274"/>
                <a:gd name="T93" fmla="*/ 125 h 180"/>
                <a:gd name="T94" fmla="*/ 230 w 274"/>
                <a:gd name="T95" fmla="*/ 111 h 180"/>
                <a:gd name="T96" fmla="*/ 220 w 274"/>
                <a:gd name="T97" fmla="*/ 101 h 180"/>
                <a:gd name="T98" fmla="*/ 212 w 274"/>
                <a:gd name="T99" fmla="*/ 91 h 180"/>
                <a:gd name="T100" fmla="*/ 210 w 274"/>
                <a:gd name="T101" fmla="*/ 62 h 180"/>
                <a:gd name="T102" fmla="*/ 207 w 274"/>
                <a:gd name="T103" fmla="*/ 60 h 180"/>
                <a:gd name="T104" fmla="*/ 202 w 274"/>
                <a:gd name="T105" fmla="*/ 48 h 180"/>
                <a:gd name="T106" fmla="*/ 197 w 274"/>
                <a:gd name="T107" fmla="*/ 17 h 180"/>
                <a:gd name="T108" fmla="*/ 182 w 274"/>
                <a:gd name="T109" fmla="*/ 0 h 180"/>
                <a:gd name="T110" fmla="*/ 168 w 274"/>
                <a:gd name="T111" fmla="*/ 0 h 180"/>
                <a:gd name="T112" fmla="*/ 153 w 274"/>
                <a:gd name="T113" fmla="*/ 2 h 180"/>
                <a:gd name="T114" fmla="*/ 107 w 274"/>
                <a:gd name="T115" fmla="*/ 2 h 180"/>
                <a:gd name="T116" fmla="*/ 81 w 274"/>
                <a:gd name="T117" fmla="*/ 25 h 180"/>
                <a:gd name="T118" fmla="*/ 81 w 274"/>
                <a:gd name="T119" fmla="*/ 25 h 1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180"/>
                <a:gd name="T182" fmla="*/ 274 w 274"/>
                <a:gd name="T183" fmla="*/ 180 h 1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180">
                  <a:moveTo>
                    <a:pt x="81" y="25"/>
                  </a:moveTo>
                  <a:lnTo>
                    <a:pt x="50" y="39"/>
                  </a:lnTo>
                  <a:lnTo>
                    <a:pt x="14" y="48"/>
                  </a:lnTo>
                  <a:lnTo>
                    <a:pt x="0" y="52"/>
                  </a:lnTo>
                  <a:lnTo>
                    <a:pt x="36" y="62"/>
                  </a:lnTo>
                  <a:lnTo>
                    <a:pt x="86" y="48"/>
                  </a:lnTo>
                  <a:lnTo>
                    <a:pt x="141" y="48"/>
                  </a:lnTo>
                  <a:lnTo>
                    <a:pt x="156" y="45"/>
                  </a:lnTo>
                  <a:lnTo>
                    <a:pt x="167" y="49"/>
                  </a:lnTo>
                  <a:lnTo>
                    <a:pt x="168" y="56"/>
                  </a:lnTo>
                  <a:lnTo>
                    <a:pt x="165" y="85"/>
                  </a:lnTo>
                  <a:lnTo>
                    <a:pt x="168" y="92"/>
                  </a:lnTo>
                  <a:lnTo>
                    <a:pt x="166" y="102"/>
                  </a:lnTo>
                  <a:lnTo>
                    <a:pt x="165" y="118"/>
                  </a:lnTo>
                  <a:lnTo>
                    <a:pt x="181" y="123"/>
                  </a:lnTo>
                  <a:lnTo>
                    <a:pt x="160" y="143"/>
                  </a:lnTo>
                  <a:lnTo>
                    <a:pt x="160" y="149"/>
                  </a:lnTo>
                  <a:lnTo>
                    <a:pt x="146" y="159"/>
                  </a:lnTo>
                  <a:lnTo>
                    <a:pt x="145" y="163"/>
                  </a:lnTo>
                  <a:lnTo>
                    <a:pt x="149" y="169"/>
                  </a:lnTo>
                  <a:lnTo>
                    <a:pt x="159" y="169"/>
                  </a:lnTo>
                  <a:lnTo>
                    <a:pt x="175" y="165"/>
                  </a:lnTo>
                  <a:lnTo>
                    <a:pt x="198" y="168"/>
                  </a:lnTo>
                  <a:lnTo>
                    <a:pt x="228" y="174"/>
                  </a:lnTo>
                  <a:lnTo>
                    <a:pt x="241" y="173"/>
                  </a:lnTo>
                  <a:lnTo>
                    <a:pt x="261" y="177"/>
                  </a:lnTo>
                  <a:lnTo>
                    <a:pt x="267" y="179"/>
                  </a:lnTo>
                  <a:lnTo>
                    <a:pt x="273" y="178"/>
                  </a:lnTo>
                  <a:lnTo>
                    <a:pt x="271" y="172"/>
                  </a:lnTo>
                  <a:lnTo>
                    <a:pt x="261" y="164"/>
                  </a:lnTo>
                  <a:lnTo>
                    <a:pt x="251" y="160"/>
                  </a:lnTo>
                  <a:lnTo>
                    <a:pt x="231" y="158"/>
                  </a:lnTo>
                  <a:lnTo>
                    <a:pt x="221" y="151"/>
                  </a:lnTo>
                  <a:lnTo>
                    <a:pt x="211" y="149"/>
                  </a:lnTo>
                  <a:lnTo>
                    <a:pt x="200" y="141"/>
                  </a:lnTo>
                  <a:lnTo>
                    <a:pt x="199" y="131"/>
                  </a:lnTo>
                  <a:lnTo>
                    <a:pt x="199" y="125"/>
                  </a:lnTo>
                  <a:lnTo>
                    <a:pt x="199" y="124"/>
                  </a:lnTo>
                  <a:lnTo>
                    <a:pt x="208" y="125"/>
                  </a:lnTo>
                  <a:lnTo>
                    <a:pt x="210" y="128"/>
                  </a:lnTo>
                  <a:lnTo>
                    <a:pt x="229" y="135"/>
                  </a:lnTo>
                  <a:lnTo>
                    <a:pt x="244" y="137"/>
                  </a:lnTo>
                  <a:lnTo>
                    <a:pt x="264" y="147"/>
                  </a:lnTo>
                  <a:lnTo>
                    <a:pt x="271" y="147"/>
                  </a:lnTo>
                  <a:lnTo>
                    <a:pt x="271" y="143"/>
                  </a:lnTo>
                  <a:lnTo>
                    <a:pt x="257" y="135"/>
                  </a:lnTo>
                  <a:lnTo>
                    <a:pt x="251" y="125"/>
                  </a:lnTo>
                  <a:lnTo>
                    <a:pt x="230" y="111"/>
                  </a:lnTo>
                  <a:lnTo>
                    <a:pt x="220" y="101"/>
                  </a:lnTo>
                  <a:lnTo>
                    <a:pt x="212" y="91"/>
                  </a:lnTo>
                  <a:lnTo>
                    <a:pt x="210" y="62"/>
                  </a:lnTo>
                  <a:lnTo>
                    <a:pt x="207" y="60"/>
                  </a:lnTo>
                  <a:lnTo>
                    <a:pt x="202" y="48"/>
                  </a:lnTo>
                  <a:lnTo>
                    <a:pt x="197" y="17"/>
                  </a:lnTo>
                  <a:lnTo>
                    <a:pt x="182" y="0"/>
                  </a:lnTo>
                  <a:lnTo>
                    <a:pt x="168" y="0"/>
                  </a:lnTo>
                  <a:lnTo>
                    <a:pt x="153" y="2"/>
                  </a:lnTo>
                  <a:lnTo>
                    <a:pt x="107" y="2"/>
                  </a:lnTo>
                  <a:lnTo>
                    <a:pt x="81" y="25"/>
                  </a:lnTo>
                </a:path>
              </a:pathLst>
            </a:custGeom>
            <a:solidFill>
              <a:srgbClr val="0060A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47" name="Freeform 147">
              <a:extLst>
                <a:ext uri="{FF2B5EF4-FFF2-40B4-BE49-F238E27FC236}">
                  <a16:creationId xmlns:a16="http://schemas.microsoft.com/office/drawing/2014/main" id="{2C547BFC-26F9-48D1-9D68-7607CD06F117}"/>
                </a:ext>
              </a:extLst>
            </p:cNvPr>
            <p:cNvSpPr>
              <a:spLocks/>
            </p:cNvSpPr>
            <p:nvPr/>
          </p:nvSpPr>
          <p:spPr bwMode="auto">
            <a:xfrm>
              <a:off x="3233" y="4043"/>
              <a:ext cx="203" cy="75"/>
            </a:xfrm>
            <a:custGeom>
              <a:avLst/>
              <a:gdLst>
                <a:gd name="T0" fmla="*/ 0 w 203"/>
                <a:gd name="T1" fmla="*/ 32 h 75"/>
                <a:gd name="T2" fmla="*/ 16 w 203"/>
                <a:gd name="T3" fmla="*/ 39 h 75"/>
                <a:gd name="T4" fmla="*/ 39 w 203"/>
                <a:gd name="T5" fmla="*/ 44 h 75"/>
                <a:gd name="T6" fmla="*/ 84 w 203"/>
                <a:gd name="T7" fmla="*/ 30 h 75"/>
                <a:gd name="T8" fmla="*/ 127 w 203"/>
                <a:gd name="T9" fmla="*/ 14 h 75"/>
                <a:gd name="T10" fmla="*/ 158 w 203"/>
                <a:gd name="T11" fmla="*/ 5 h 75"/>
                <a:gd name="T12" fmla="*/ 173 w 203"/>
                <a:gd name="T13" fmla="*/ 5 h 75"/>
                <a:gd name="T14" fmla="*/ 189 w 203"/>
                <a:gd name="T15" fmla="*/ 17 h 75"/>
                <a:gd name="T16" fmla="*/ 192 w 203"/>
                <a:gd name="T17" fmla="*/ 36 h 75"/>
                <a:gd name="T18" fmla="*/ 194 w 203"/>
                <a:gd name="T19" fmla="*/ 53 h 75"/>
                <a:gd name="T20" fmla="*/ 194 w 203"/>
                <a:gd name="T21" fmla="*/ 72 h 75"/>
                <a:gd name="T22" fmla="*/ 202 w 203"/>
                <a:gd name="T23" fmla="*/ 74 h 75"/>
                <a:gd name="T24" fmla="*/ 199 w 203"/>
                <a:gd name="T25" fmla="*/ 39 h 75"/>
                <a:gd name="T26" fmla="*/ 191 w 203"/>
                <a:gd name="T27" fmla="*/ 10 h 75"/>
                <a:gd name="T28" fmla="*/ 180 w 203"/>
                <a:gd name="T29" fmla="*/ 5 h 75"/>
                <a:gd name="T30" fmla="*/ 167 w 203"/>
                <a:gd name="T31" fmla="*/ 0 h 75"/>
                <a:gd name="T32" fmla="*/ 161 w 203"/>
                <a:gd name="T33" fmla="*/ 0 h 75"/>
                <a:gd name="T34" fmla="*/ 144 w 203"/>
                <a:gd name="T35" fmla="*/ 5 h 75"/>
                <a:gd name="T36" fmla="*/ 111 w 203"/>
                <a:gd name="T37" fmla="*/ 13 h 75"/>
                <a:gd name="T38" fmla="*/ 84 w 203"/>
                <a:gd name="T39" fmla="*/ 22 h 75"/>
                <a:gd name="T40" fmla="*/ 71 w 203"/>
                <a:gd name="T41" fmla="*/ 23 h 75"/>
                <a:gd name="T42" fmla="*/ 48 w 203"/>
                <a:gd name="T43" fmla="*/ 24 h 75"/>
                <a:gd name="T44" fmla="*/ 40 w 203"/>
                <a:gd name="T45" fmla="*/ 24 h 75"/>
                <a:gd name="T46" fmla="*/ 30 w 203"/>
                <a:gd name="T47" fmla="*/ 24 h 75"/>
                <a:gd name="T48" fmla="*/ 9 w 203"/>
                <a:gd name="T49" fmla="*/ 32 h 75"/>
                <a:gd name="T50" fmla="*/ 2 w 203"/>
                <a:gd name="T51" fmla="*/ 33 h 75"/>
                <a:gd name="T52" fmla="*/ 0 w 203"/>
                <a:gd name="T53" fmla="*/ 32 h 75"/>
                <a:gd name="T54" fmla="*/ 0 w 203"/>
                <a:gd name="T55" fmla="*/ 32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75"/>
                <a:gd name="T86" fmla="*/ 203 w 203"/>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75">
                  <a:moveTo>
                    <a:pt x="0" y="32"/>
                  </a:moveTo>
                  <a:lnTo>
                    <a:pt x="16" y="39"/>
                  </a:lnTo>
                  <a:lnTo>
                    <a:pt x="39" y="44"/>
                  </a:lnTo>
                  <a:lnTo>
                    <a:pt x="84" y="30"/>
                  </a:lnTo>
                  <a:lnTo>
                    <a:pt x="127" y="14"/>
                  </a:lnTo>
                  <a:lnTo>
                    <a:pt x="158" y="5"/>
                  </a:lnTo>
                  <a:lnTo>
                    <a:pt x="173" y="5"/>
                  </a:lnTo>
                  <a:lnTo>
                    <a:pt x="189" y="17"/>
                  </a:lnTo>
                  <a:lnTo>
                    <a:pt x="192" y="36"/>
                  </a:lnTo>
                  <a:lnTo>
                    <a:pt x="194" y="53"/>
                  </a:lnTo>
                  <a:lnTo>
                    <a:pt x="194" y="72"/>
                  </a:lnTo>
                  <a:lnTo>
                    <a:pt x="202" y="74"/>
                  </a:lnTo>
                  <a:lnTo>
                    <a:pt x="199" y="39"/>
                  </a:lnTo>
                  <a:lnTo>
                    <a:pt x="191" y="10"/>
                  </a:lnTo>
                  <a:lnTo>
                    <a:pt x="180" y="5"/>
                  </a:lnTo>
                  <a:lnTo>
                    <a:pt x="167" y="0"/>
                  </a:lnTo>
                  <a:lnTo>
                    <a:pt x="161" y="0"/>
                  </a:lnTo>
                  <a:lnTo>
                    <a:pt x="144" y="5"/>
                  </a:lnTo>
                  <a:lnTo>
                    <a:pt x="111" y="13"/>
                  </a:lnTo>
                  <a:lnTo>
                    <a:pt x="84" y="22"/>
                  </a:lnTo>
                  <a:lnTo>
                    <a:pt x="71" y="23"/>
                  </a:lnTo>
                  <a:lnTo>
                    <a:pt x="48" y="24"/>
                  </a:lnTo>
                  <a:lnTo>
                    <a:pt x="40" y="24"/>
                  </a:lnTo>
                  <a:lnTo>
                    <a:pt x="30" y="24"/>
                  </a:lnTo>
                  <a:lnTo>
                    <a:pt x="9" y="32"/>
                  </a:lnTo>
                  <a:lnTo>
                    <a:pt x="2" y="33"/>
                  </a:lnTo>
                  <a:lnTo>
                    <a:pt x="0" y="32"/>
                  </a:lnTo>
                </a:path>
              </a:pathLst>
            </a:custGeom>
            <a:solidFill>
              <a:srgbClr val="002F8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48" name="Freeform 148">
              <a:extLst>
                <a:ext uri="{FF2B5EF4-FFF2-40B4-BE49-F238E27FC236}">
                  <a16:creationId xmlns:a16="http://schemas.microsoft.com/office/drawing/2014/main" id="{B6E87DFA-9440-48C7-B513-3159076DA4A4}"/>
                </a:ext>
              </a:extLst>
            </p:cNvPr>
            <p:cNvSpPr>
              <a:spLocks/>
            </p:cNvSpPr>
            <p:nvPr/>
          </p:nvSpPr>
          <p:spPr bwMode="auto">
            <a:xfrm>
              <a:off x="3372" y="4185"/>
              <a:ext cx="127" cy="21"/>
            </a:xfrm>
            <a:custGeom>
              <a:avLst/>
              <a:gdLst>
                <a:gd name="T0" fmla="*/ 13 w 127"/>
                <a:gd name="T1" fmla="*/ 13 h 21"/>
                <a:gd name="T2" fmla="*/ 13 w 127"/>
                <a:gd name="T3" fmla="*/ 13 h 21"/>
                <a:gd name="T4" fmla="*/ 40 w 127"/>
                <a:gd name="T5" fmla="*/ 11 h 21"/>
                <a:gd name="T6" fmla="*/ 60 w 127"/>
                <a:gd name="T7" fmla="*/ 13 h 21"/>
                <a:gd name="T8" fmla="*/ 79 w 127"/>
                <a:gd name="T9" fmla="*/ 18 h 21"/>
                <a:gd name="T10" fmla="*/ 107 w 127"/>
                <a:gd name="T11" fmla="*/ 18 h 21"/>
                <a:gd name="T12" fmla="*/ 126 w 127"/>
                <a:gd name="T13" fmla="*/ 20 h 21"/>
                <a:gd name="T14" fmla="*/ 88 w 127"/>
                <a:gd name="T15" fmla="*/ 2 h 21"/>
                <a:gd name="T16" fmla="*/ 81 w 127"/>
                <a:gd name="T17" fmla="*/ 2 h 21"/>
                <a:gd name="T18" fmla="*/ 20 w 127"/>
                <a:gd name="T19" fmla="*/ 0 h 21"/>
                <a:gd name="T20" fmla="*/ 0 w 127"/>
                <a:gd name="T21" fmla="*/ 10 h 21"/>
                <a:gd name="T22" fmla="*/ 13 w 127"/>
                <a:gd name="T23" fmla="*/ 14 h 21"/>
                <a:gd name="T24" fmla="*/ 13 w 127"/>
                <a:gd name="T25" fmla="*/ 13 h 21"/>
                <a:gd name="T26" fmla="*/ 13 w 127"/>
                <a:gd name="T27" fmla="*/ 13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7"/>
                <a:gd name="T43" fmla="*/ 0 h 21"/>
                <a:gd name="T44" fmla="*/ 127 w 127"/>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7" h="21">
                  <a:moveTo>
                    <a:pt x="13" y="13"/>
                  </a:moveTo>
                  <a:lnTo>
                    <a:pt x="13" y="13"/>
                  </a:lnTo>
                  <a:lnTo>
                    <a:pt x="40" y="11"/>
                  </a:lnTo>
                  <a:lnTo>
                    <a:pt x="60" y="13"/>
                  </a:lnTo>
                  <a:lnTo>
                    <a:pt x="79" y="18"/>
                  </a:lnTo>
                  <a:lnTo>
                    <a:pt x="107" y="18"/>
                  </a:lnTo>
                  <a:lnTo>
                    <a:pt x="126" y="20"/>
                  </a:lnTo>
                  <a:lnTo>
                    <a:pt x="88" y="2"/>
                  </a:lnTo>
                  <a:lnTo>
                    <a:pt x="81" y="2"/>
                  </a:lnTo>
                  <a:lnTo>
                    <a:pt x="20" y="0"/>
                  </a:lnTo>
                  <a:lnTo>
                    <a:pt x="0" y="10"/>
                  </a:lnTo>
                  <a:lnTo>
                    <a:pt x="13" y="14"/>
                  </a:lnTo>
                  <a:lnTo>
                    <a:pt x="13" y="13"/>
                  </a:lnTo>
                </a:path>
              </a:pathLst>
            </a:custGeom>
            <a:solidFill>
              <a:srgbClr val="000000"/>
            </a:solidFill>
            <a:ln w="19050" cap="flat" cmpd="sng">
              <a:solidFill>
                <a:srgbClr val="000000"/>
              </a:solidFill>
              <a:prstDash val="solid"/>
              <a:round/>
              <a:headEnd type="none" w="med" len="med"/>
              <a:tailEnd type="none" w="med" len="med"/>
            </a:ln>
          </p:spPr>
          <p:txBody>
            <a:bodyPr/>
            <a:lstStyle/>
            <a:p>
              <a:endParaRPr lang="zh-CN" altLang="en-US"/>
            </a:p>
          </p:txBody>
        </p:sp>
        <p:sp>
          <p:nvSpPr>
            <p:cNvPr id="149" name="Freeform 149">
              <a:extLst>
                <a:ext uri="{FF2B5EF4-FFF2-40B4-BE49-F238E27FC236}">
                  <a16:creationId xmlns:a16="http://schemas.microsoft.com/office/drawing/2014/main" id="{2F25A69A-FCC3-4CF0-9BBE-8A2816E8645D}"/>
                </a:ext>
              </a:extLst>
            </p:cNvPr>
            <p:cNvSpPr>
              <a:spLocks/>
            </p:cNvSpPr>
            <p:nvPr/>
          </p:nvSpPr>
          <p:spPr bwMode="auto">
            <a:xfrm>
              <a:off x="3200" y="4191"/>
              <a:ext cx="191" cy="42"/>
            </a:xfrm>
            <a:custGeom>
              <a:avLst/>
              <a:gdLst>
                <a:gd name="T0" fmla="*/ 29 w 191"/>
                <a:gd name="T1" fmla="*/ 29 h 42"/>
                <a:gd name="T2" fmla="*/ 17 w 191"/>
                <a:gd name="T3" fmla="*/ 31 h 42"/>
                <a:gd name="T4" fmla="*/ 2 w 191"/>
                <a:gd name="T5" fmla="*/ 34 h 42"/>
                <a:gd name="T6" fmla="*/ 0 w 191"/>
                <a:gd name="T7" fmla="*/ 38 h 42"/>
                <a:gd name="T8" fmla="*/ 3 w 191"/>
                <a:gd name="T9" fmla="*/ 41 h 42"/>
                <a:gd name="T10" fmla="*/ 30 w 191"/>
                <a:gd name="T11" fmla="*/ 41 h 42"/>
                <a:gd name="T12" fmla="*/ 51 w 191"/>
                <a:gd name="T13" fmla="*/ 37 h 42"/>
                <a:gd name="T14" fmla="*/ 89 w 191"/>
                <a:gd name="T15" fmla="*/ 18 h 42"/>
                <a:gd name="T16" fmla="*/ 110 w 191"/>
                <a:gd name="T17" fmla="*/ 14 h 42"/>
                <a:gd name="T18" fmla="*/ 124 w 191"/>
                <a:gd name="T19" fmla="*/ 18 h 42"/>
                <a:gd name="T20" fmla="*/ 146 w 191"/>
                <a:gd name="T21" fmla="*/ 20 h 42"/>
                <a:gd name="T22" fmla="*/ 159 w 191"/>
                <a:gd name="T23" fmla="*/ 23 h 42"/>
                <a:gd name="T24" fmla="*/ 185 w 191"/>
                <a:gd name="T25" fmla="*/ 24 h 42"/>
                <a:gd name="T26" fmla="*/ 190 w 191"/>
                <a:gd name="T27" fmla="*/ 23 h 42"/>
                <a:gd name="T28" fmla="*/ 112 w 191"/>
                <a:gd name="T29" fmla="*/ 0 h 42"/>
                <a:gd name="T30" fmla="*/ 34 w 191"/>
                <a:gd name="T31" fmla="*/ 26 h 42"/>
                <a:gd name="T32" fmla="*/ 29 w 191"/>
                <a:gd name="T33" fmla="*/ 29 h 42"/>
                <a:gd name="T34" fmla="*/ 29 w 191"/>
                <a:gd name="T35" fmla="*/ 29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1"/>
                <a:gd name="T55" fmla="*/ 0 h 42"/>
                <a:gd name="T56" fmla="*/ 191 w 191"/>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1" h="42">
                  <a:moveTo>
                    <a:pt x="29" y="29"/>
                  </a:moveTo>
                  <a:lnTo>
                    <a:pt x="17" y="31"/>
                  </a:lnTo>
                  <a:lnTo>
                    <a:pt x="2" y="34"/>
                  </a:lnTo>
                  <a:lnTo>
                    <a:pt x="0" y="38"/>
                  </a:lnTo>
                  <a:lnTo>
                    <a:pt x="3" y="41"/>
                  </a:lnTo>
                  <a:lnTo>
                    <a:pt x="30" y="41"/>
                  </a:lnTo>
                  <a:lnTo>
                    <a:pt x="51" y="37"/>
                  </a:lnTo>
                  <a:lnTo>
                    <a:pt x="89" y="18"/>
                  </a:lnTo>
                  <a:lnTo>
                    <a:pt x="110" y="14"/>
                  </a:lnTo>
                  <a:lnTo>
                    <a:pt x="124" y="18"/>
                  </a:lnTo>
                  <a:lnTo>
                    <a:pt x="146" y="20"/>
                  </a:lnTo>
                  <a:lnTo>
                    <a:pt x="159" y="23"/>
                  </a:lnTo>
                  <a:lnTo>
                    <a:pt x="185" y="24"/>
                  </a:lnTo>
                  <a:lnTo>
                    <a:pt x="190" y="23"/>
                  </a:lnTo>
                  <a:lnTo>
                    <a:pt x="112" y="0"/>
                  </a:lnTo>
                  <a:lnTo>
                    <a:pt x="34" y="26"/>
                  </a:lnTo>
                  <a:lnTo>
                    <a:pt x="29" y="29"/>
                  </a:lnTo>
                </a:path>
              </a:pathLst>
            </a:custGeom>
            <a:solidFill>
              <a:srgbClr val="000000"/>
            </a:solidFill>
            <a:ln w="19050" cap="flat" cmpd="sng">
              <a:solidFill>
                <a:srgbClr val="000000"/>
              </a:solidFill>
              <a:prstDash val="solid"/>
              <a:round/>
              <a:headEnd type="none" w="med" len="med"/>
              <a:tailEnd type="none" w="med" len="med"/>
            </a:ln>
          </p:spPr>
          <p:txBody>
            <a:bodyPr/>
            <a:lstStyle/>
            <a:p>
              <a:endParaRPr lang="zh-CN" altLang="en-US"/>
            </a:p>
          </p:txBody>
        </p:sp>
        <p:sp>
          <p:nvSpPr>
            <p:cNvPr id="150" name="Freeform 150">
              <a:extLst>
                <a:ext uri="{FF2B5EF4-FFF2-40B4-BE49-F238E27FC236}">
                  <a16:creationId xmlns:a16="http://schemas.microsoft.com/office/drawing/2014/main" id="{694C80A2-0F41-4CC5-AE01-7252BA31564D}"/>
                </a:ext>
              </a:extLst>
            </p:cNvPr>
            <p:cNvSpPr>
              <a:spLocks/>
            </p:cNvSpPr>
            <p:nvPr/>
          </p:nvSpPr>
          <p:spPr bwMode="auto">
            <a:xfrm>
              <a:off x="3196" y="4182"/>
              <a:ext cx="61" cy="14"/>
            </a:xfrm>
            <a:custGeom>
              <a:avLst/>
              <a:gdLst>
                <a:gd name="T0" fmla="*/ 60 w 61"/>
                <a:gd name="T1" fmla="*/ 13 h 14"/>
                <a:gd name="T2" fmla="*/ 60 w 61"/>
                <a:gd name="T3" fmla="*/ 13 h 14"/>
                <a:gd name="T4" fmla="*/ 19 w 61"/>
                <a:gd name="T5" fmla="*/ 13 h 14"/>
                <a:gd name="T6" fmla="*/ 2 w 61"/>
                <a:gd name="T7" fmla="*/ 13 h 14"/>
                <a:gd name="T8" fmla="*/ 0 w 61"/>
                <a:gd name="T9" fmla="*/ 9 h 14"/>
                <a:gd name="T10" fmla="*/ 3 w 61"/>
                <a:gd name="T11" fmla="*/ 5 h 14"/>
                <a:gd name="T12" fmla="*/ 13 w 61"/>
                <a:gd name="T13" fmla="*/ 2 h 14"/>
                <a:gd name="T14" fmla="*/ 31 w 61"/>
                <a:gd name="T15" fmla="*/ 0 h 14"/>
                <a:gd name="T16" fmla="*/ 60 w 61"/>
                <a:gd name="T17" fmla="*/ 13 h 14"/>
                <a:gd name="T18" fmla="*/ 60 w 61"/>
                <a:gd name="T19" fmla="*/ 13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4"/>
                <a:gd name="T32" fmla="*/ 61 w 61"/>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4">
                  <a:moveTo>
                    <a:pt x="60" y="13"/>
                  </a:moveTo>
                  <a:lnTo>
                    <a:pt x="60" y="13"/>
                  </a:lnTo>
                  <a:lnTo>
                    <a:pt x="19" y="13"/>
                  </a:lnTo>
                  <a:lnTo>
                    <a:pt x="2" y="13"/>
                  </a:lnTo>
                  <a:lnTo>
                    <a:pt x="0" y="9"/>
                  </a:lnTo>
                  <a:lnTo>
                    <a:pt x="3" y="5"/>
                  </a:lnTo>
                  <a:lnTo>
                    <a:pt x="13" y="2"/>
                  </a:lnTo>
                  <a:lnTo>
                    <a:pt x="31" y="0"/>
                  </a:lnTo>
                  <a:lnTo>
                    <a:pt x="60" y="1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51" name="Freeform 151">
              <a:extLst>
                <a:ext uri="{FF2B5EF4-FFF2-40B4-BE49-F238E27FC236}">
                  <a16:creationId xmlns:a16="http://schemas.microsoft.com/office/drawing/2014/main" id="{0BB363E1-4A0F-4E41-BE73-2837948FC7AA}"/>
                </a:ext>
              </a:extLst>
            </p:cNvPr>
            <p:cNvSpPr>
              <a:spLocks/>
            </p:cNvSpPr>
            <p:nvPr/>
          </p:nvSpPr>
          <p:spPr bwMode="auto">
            <a:xfrm>
              <a:off x="3225" y="4161"/>
              <a:ext cx="83" cy="35"/>
            </a:xfrm>
            <a:custGeom>
              <a:avLst/>
              <a:gdLst>
                <a:gd name="T0" fmla="*/ 81 w 83"/>
                <a:gd name="T1" fmla="*/ 5 h 35"/>
                <a:gd name="T2" fmla="*/ 78 w 83"/>
                <a:gd name="T3" fmla="*/ 5 h 35"/>
                <a:gd name="T4" fmla="*/ 76 w 83"/>
                <a:gd name="T5" fmla="*/ 5 h 35"/>
                <a:gd name="T6" fmla="*/ 72 w 83"/>
                <a:gd name="T7" fmla="*/ 5 h 35"/>
                <a:gd name="T8" fmla="*/ 68 w 83"/>
                <a:gd name="T9" fmla="*/ 3 h 35"/>
                <a:gd name="T10" fmla="*/ 64 w 83"/>
                <a:gd name="T11" fmla="*/ 3 h 35"/>
                <a:gd name="T12" fmla="*/ 60 w 83"/>
                <a:gd name="T13" fmla="*/ 1 h 35"/>
                <a:gd name="T14" fmla="*/ 56 w 83"/>
                <a:gd name="T15" fmla="*/ 1 h 35"/>
                <a:gd name="T16" fmla="*/ 53 w 83"/>
                <a:gd name="T17" fmla="*/ 1 h 35"/>
                <a:gd name="T18" fmla="*/ 50 w 83"/>
                <a:gd name="T19" fmla="*/ 2 h 35"/>
                <a:gd name="T20" fmla="*/ 44 w 83"/>
                <a:gd name="T21" fmla="*/ 3 h 35"/>
                <a:gd name="T22" fmla="*/ 41 w 83"/>
                <a:gd name="T23" fmla="*/ 5 h 35"/>
                <a:gd name="T24" fmla="*/ 35 w 83"/>
                <a:gd name="T25" fmla="*/ 7 h 35"/>
                <a:gd name="T26" fmla="*/ 30 w 83"/>
                <a:gd name="T27" fmla="*/ 9 h 35"/>
                <a:gd name="T28" fmla="*/ 24 w 83"/>
                <a:gd name="T29" fmla="*/ 10 h 35"/>
                <a:gd name="T30" fmla="*/ 20 w 83"/>
                <a:gd name="T31" fmla="*/ 11 h 35"/>
                <a:gd name="T32" fmla="*/ 16 w 83"/>
                <a:gd name="T33" fmla="*/ 13 h 35"/>
                <a:gd name="T34" fmla="*/ 13 w 83"/>
                <a:gd name="T35" fmla="*/ 13 h 35"/>
                <a:gd name="T36" fmla="*/ 11 w 83"/>
                <a:gd name="T37" fmla="*/ 15 h 35"/>
                <a:gd name="T38" fmla="*/ 7 w 83"/>
                <a:gd name="T39" fmla="*/ 15 h 35"/>
                <a:gd name="T40" fmla="*/ 5 w 83"/>
                <a:gd name="T41" fmla="*/ 17 h 35"/>
                <a:gd name="T42" fmla="*/ 2 w 83"/>
                <a:gd name="T43" fmla="*/ 18 h 35"/>
                <a:gd name="T44" fmla="*/ 0 w 83"/>
                <a:gd name="T45" fmla="*/ 20 h 35"/>
                <a:gd name="T46" fmla="*/ 0 w 83"/>
                <a:gd name="T47" fmla="*/ 20 h 35"/>
                <a:gd name="T48" fmla="*/ 0 w 83"/>
                <a:gd name="T49" fmla="*/ 22 h 35"/>
                <a:gd name="T50" fmla="*/ 3 w 83"/>
                <a:gd name="T51" fmla="*/ 25 h 35"/>
                <a:gd name="T52" fmla="*/ 6 w 83"/>
                <a:gd name="T53" fmla="*/ 27 h 35"/>
                <a:gd name="T54" fmla="*/ 13 w 83"/>
                <a:gd name="T55" fmla="*/ 30 h 35"/>
                <a:gd name="T56" fmla="*/ 18 w 83"/>
                <a:gd name="T57" fmla="*/ 32 h 35"/>
                <a:gd name="T58" fmla="*/ 24 w 83"/>
                <a:gd name="T59" fmla="*/ 33 h 35"/>
                <a:gd name="T60" fmla="*/ 30 w 83"/>
                <a:gd name="T61" fmla="*/ 34 h 35"/>
                <a:gd name="T62" fmla="*/ 32 w 83"/>
                <a:gd name="T63" fmla="*/ 34 h 35"/>
                <a:gd name="T64" fmla="*/ 35 w 83"/>
                <a:gd name="T65" fmla="*/ 34 h 35"/>
                <a:gd name="T66" fmla="*/ 43 w 83"/>
                <a:gd name="T67" fmla="*/ 33 h 35"/>
                <a:gd name="T68" fmla="*/ 50 w 83"/>
                <a:gd name="T69" fmla="*/ 30 h 35"/>
                <a:gd name="T70" fmla="*/ 58 w 83"/>
                <a:gd name="T71" fmla="*/ 26 h 35"/>
                <a:gd name="T72" fmla="*/ 67 w 83"/>
                <a:gd name="T73" fmla="*/ 22 h 35"/>
                <a:gd name="T74" fmla="*/ 73 w 83"/>
                <a:gd name="T75" fmla="*/ 18 h 35"/>
                <a:gd name="T76" fmla="*/ 79 w 83"/>
                <a:gd name="T77" fmla="*/ 12 h 35"/>
                <a:gd name="T78" fmla="*/ 81 w 83"/>
                <a:gd name="T79" fmla="*/ 9 h 35"/>
                <a:gd name="T80" fmla="*/ 82 w 83"/>
                <a:gd name="T81" fmla="*/ 5 h 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3"/>
                <a:gd name="T124" fmla="*/ 0 h 35"/>
                <a:gd name="T125" fmla="*/ 83 w 83"/>
                <a:gd name="T126" fmla="*/ 35 h 3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3" h="35">
                  <a:moveTo>
                    <a:pt x="82" y="5"/>
                  </a:moveTo>
                  <a:lnTo>
                    <a:pt x="81" y="5"/>
                  </a:lnTo>
                  <a:lnTo>
                    <a:pt x="80" y="5"/>
                  </a:lnTo>
                  <a:lnTo>
                    <a:pt x="78" y="5"/>
                  </a:lnTo>
                  <a:lnTo>
                    <a:pt x="76" y="5"/>
                  </a:lnTo>
                  <a:lnTo>
                    <a:pt x="74" y="5"/>
                  </a:lnTo>
                  <a:lnTo>
                    <a:pt x="72" y="5"/>
                  </a:lnTo>
                  <a:lnTo>
                    <a:pt x="71" y="3"/>
                  </a:lnTo>
                  <a:lnTo>
                    <a:pt x="68" y="3"/>
                  </a:lnTo>
                  <a:lnTo>
                    <a:pt x="66" y="3"/>
                  </a:lnTo>
                  <a:lnTo>
                    <a:pt x="64" y="3"/>
                  </a:lnTo>
                  <a:lnTo>
                    <a:pt x="62" y="1"/>
                  </a:lnTo>
                  <a:lnTo>
                    <a:pt x="60" y="1"/>
                  </a:lnTo>
                  <a:lnTo>
                    <a:pt x="58" y="1"/>
                  </a:lnTo>
                  <a:lnTo>
                    <a:pt x="56" y="1"/>
                  </a:lnTo>
                  <a:lnTo>
                    <a:pt x="56" y="0"/>
                  </a:lnTo>
                  <a:lnTo>
                    <a:pt x="53" y="1"/>
                  </a:lnTo>
                  <a:lnTo>
                    <a:pt x="51" y="1"/>
                  </a:lnTo>
                  <a:lnTo>
                    <a:pt x="50" y="2"/>
                  </a:lnTo>
                  <a:lnTo>
                    <a:pt x="48" y="2"/>
                  </a:lnTo>
                  <a:lnTo>
                    <a:pt x="44" y="3"/>
                  </a:lnTo>
                  <a:lnTo>
                    <a:pt x="43" y="3"/>
                  </a:lnTo>
                  <a:lnTo>
                    <a:pt x="41" y="5"/>
                  </a:lnTo>
                  <a:lnTo>
                    <a:pt x="39" y="5"/>
                  </a:lnTo>
                  <a:lnTo>
                    <a:pt x="35" y="7"/>
                  </a:lnTo>
                  <a:lnTo>
                    <a:pt x="33" y="7"/>
                  </a:lnTo>
                  <a:lnTo>
                    <a:pt x="30" y="9"/>
                  </a:lnTo>
                  <a:lnTo>
                    <a:pt x="28" y="9"/>
                  </a:lnTo>
                  <a:lnTo>
                    <a:pt x="24" y="10"/>
                  </a:lnTo>
                  <a:lnTo>
                    <a:pt x="23" y="10"/>
                  </a:lnTo>
                  <a:lnTo>
                    <a:pt x="20" y="11"/>
                  </a:lnTo>
                  <a:lnTo>
                    <a:pt x="18" y="11"/>
                  </a:lnTo>
                  <a:lnTo>
                    <a:pt x="16" y="13"/>
                  </a:lnTo>
                  <a:lnTo>
                    <a:pt x="14" y="13"/>
                  </a:lnTo>
                  <a:lnTo>
                    <a:pt x="13" y="13"/>
                  </a:lnTo>
                  <a:lnTo>
                    <a:pt x="11" y="15"/>
                  </a:lnTo>
                  <a:lnTo>
                    <a:pt x="9" y="15"/>
                  </a:lnTo>
                  <a:lnTo>
                    <a:pt x="7" y="15"/>
                  </a:lnTo>
                  <a:lnTo>
                    <a:pt x="5" y="17"/>
                  </a:lnTo>
                  <a:lnTo>
                    <a:pt x="4" y="17"/>
                  </a:lnTo>
                  <a:lnTo>
                    <a:pt x="2" y="18"/>
                  </a:lnTo>
                  <a:lnTo>
                    <a:pt x="0" y="20"/>
                  </a:lnTo>
                  <a:lnTo>
                    <a:pt x="0" y="22"/>
                  </a:lnTo>
                  <a:lnTo>
                    <a:pt x="1" y="23"/>
                  </a:lnTo>
                  <a:lnTo>
                    <a:pt x="3" y="25"/>
                  </a:lnTo>
                  <a:lnTo>
                    <a:pt x="4" y="25"/>
                  </a:lnTo>
                  <a:lnTo>
                    <a:pt x="6" y="27"/>
                  </a:lnTo>
                  <a:lnTo>
                    <a:pt x="10" y="28"/>
                  </a:lnTo>
                  <a:lnTo>
                    <a:pt x="13" y="30"/>
                  </a:lnTo>
                  <a:lnTo>
                    <a:pt x="16" y="30"/>
                  </a:lnTo>
                  <a:lnTo>
                    <a:pt x="18" y="32"/>
                  </a:lnTo>
                  <a:lnTo>
                    <a:pt x="22" y="32"/>
                  </a:lnTo>
                  <a:lnTo>
                    <a:pt x="24" y="33"/>
                  </a:lnTo>
                  <a:lnTo>
                    <a:pt x="28" y="33"/>
                  </a:lnTo>
                  <a:lnTo>
                    <a:pt x="30" y="34"/>
                  </a:lnTo>
                  <a:lnTo>
                    <a:pt x="31" y="34"/>
                  </a:lnTo>
                  <a:lnTo>
                    <a:pt x="32" y="34"/>
                  </a:lnTo>
                  <a:lnTo>
                    <a:pt x="33" y="34"/>
                  </a:lnTo>
                  <a:lnTo>
                    <a:pt x="35" y="34"/>
                  </a:lnTo>
                  <a:lnTo>
                    <a:pt x="39" y="34"/>
                  </a:lnTo>
                  <a:lnTo>
                    <a:pt x="43" y="33"/>
                  </a:lnTo>
                  <a:lnTo>
                    <a:pt x="46" y="32"/>
                  </a:lnTo>
                  <a:lnTo>
                    <a:pt x="50" y="30"/>
                  </a:lnTo>
                  <a:lnTo>
                    <a:pt x="54" y="28"/>
                  </a:lnTo>
                  <a:lnTo>
                    <a:pt x="58" y="26"/>
                  </a:lnTo>
                  <a:lnTo>
                    <a:pt x="63" y="23"/>
                  </a:lnTo>
                  <a:lnTo>
                    <a:pt x="67" y="22"/>
                  </a:lnTo>
                  <a:lnTo>
                    <a:pt x="71" y="20"/>
                  </a:lnTo>
                  <a:lnTo>
                    <a:pt x="73" y="18"/>
                  </a:lnTo>
                  <a:lnTo>
                    <a:pt x="77" y="14"/>
                  </a:lnTo>
                  <a:lnTo>
                    <a:pt x="79" y="12"/>
                  </a:lnTo>
                  <a:lnTo>
                    <a:pt x="81" y="10"/>
                  </a:lnTo>
                  <a:lnTo>
                    <a:pt x="81" y="9"/>
                  </a:lnTo>
                  <a:lnTo>
                    <a:pt x="82" y="5"/>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52" name="Freeform 152">
              <a:extLst>
                <a:ext uri="{FF2B5EF4-FFF2-40B4-BE49-F238E27FC236}">
                  <a16:creationId xmlns:a16="http://schemas.microsoft.com/office/drawing/2014/main" id="{68953A16-59DF-4B29-8627-F2A510064B36}"/>
                </a:ext>
              </a:extLst>
            </p:cNvPr>
            <p:cNvSpPr>
              <a:spLocks/>
            </p:cNvSpPr>
            <p:nvPr/>
          </p:nvSpPr>
          <p:spPr bwMode="auto">
            <a:xfrm>
              <a:off x="3207" y="3817"/>
              <a:ext cx="124" cy="105"/>
            </a:xfrm>
            <a:custGeom>
              <a:avLst/>
              <a:gdLst>
                <a:gd name="T0" fmla="*/ 51 w 124"/>
                <a:gd name="T1" fmla="*/ 0 h 105"/>
                <a:gd name="T2" fmla="*/ 74 w 124"/>
                <a:gd name="T3" fmla="*/ 3 h 105"/>
                <a:gd name="T4" fmla="*/ 91 w 124"/>
                <a:gd name="T5" fmla="*/ 6 h 105"/>
                <a:gd name="T6" fmla="*/ 98 w 124"/>
                <a:gd name="T7" fmla="*/ 6 h 105"/>
                <a:gd name="T8" fmla="*/ 104 w 124"/>
                <a:gd name="T9" fmla="*/ 6 h 105"/>
                <a:gd name="T10" fmla="*/ 110 w 124"/>
                <a:gd name="T11" fmla="*/ 9 h 105"/>
                <a:gd name="T12" fmla="*/ 118 w 124"/>
                <a:gd name="T13" fmla="*/ 9 h 105"/>
                <a:gd name="T14" fmla="*/ 123 w 124"/>
                <a:gd name="T15" fmla="*/ 11 h 105"/>
                <a:gd name="T16" fmla="*/ 123 w 124"/>
                <a:gd name="T17" fmla="*/ 17 h 105"/>
                <a:gd name="T18" fmla="*/ 119 w 124"/>
                <a:gd name="T19" fmla="*/ 24 h 105"/>
                <a:gd name="T20" fmla="*/ 111 w 124"/>
                <a:gd name="T21" fmla="*/ 25 h 105"/>
                <a:gd name="T22" fmla="*/ 102 w 124"/>
                <a:gd name="T23" fmla="*/ 24 h 105"/>
                <a:gd name="T24" fmla="*/ 99 w 124"/>
                <a:gd name="T25" fmla="*/ 30 h 105"/>
                <a:gd name="T26" fmla="*/ 99 w 124"/>
                <a:gd name="T27" fmla="*/ 41 h 105"/>
                <a:gd name="T28" fmla="*/ 99 w 124"/>
                <a:gd name="T29" fmla="*/ 51 h 105"/>
                <a:gd name="T30" fmla="*/ 95 w 124"/>
                <a:gd name="T31" fmla="*/ 67 h 105"/>
                <a:gd name="T32" fmla="*/ 95 w 124"/>
                <a:gd name="T33" fmla="*/ 77 h 105"/>
                <a:gd name="T34" fmla="*/ 89 w 124"/>
                <a:gd name="T35" fmla="*/ 92 h 105"/>
                <a:gd name="T36" fmla="*/ 72 w 124"/>
                <a:gd name="T37" fmla="*/ 104 h 105"/>
                <a:gd name="T38" fmla="*/ 47 w 124"/>
                <a:gd name="T39" fmla="*/ 98 h 105"/>
                <a:gd name="T40" fmla="*/ 41 w 124"/>
                <a:gd name="T41" fmla="*/ 90 h 105"/>
                <a:gd name="T42" fmla="*/ 23 w 124"/>
                <a:gd name="T43" fmla="*/ 83 h 105"/>
                <a:gd name="T44" fmla="*/ 22 w 124"/>
                <a:gd name="T45" fmla="*/ 78 h 105"/>
                <a:gd name="T46" fmla="*/ 20 w 124"/>
                <a:gd name="T47" fmla="*/ 75 h 105"/>
                <a:gd name="T48" fmla="*/ 15 w 124"/>
                <a:gd name="T49" fmla="*/ 76 h 105"/>
                <a:gd name="T50" fmla="*/ 6 w 124"/>
                <a:gd name="T51" fmla="*/ 73 h 105"/>
                <a:gd name="T52" fmla="*/ 1 w 124"/>
                <a:gd name="T53" fmla="*/ 68 h 105"/>
                <a:gd name="T54" fmla="*/ 0 w 124"/>
                <a:gd name="T55" fmla="*/ 60 h 105"/>
                <a:gd name="T56" fmla="*/ 5 w 124"/>
                <a:gd name="T57" fmla="*/ 53 h 105"/>
                <a:gd name="T58" fmla="*/ 10 w 124"/>
                <a:gd name="T59" fmla="*/ 51 h 105"/>
                <a:gd name="T60" fmla="*/ 18 w 124"/>
                <a:gd name="T61" fmla="*/ 56 h 105"/>
                <a:gd name="T62" fmla="*/ 28 w 124"/>
                <a:gd name="T63" fmla="*/ 43 h 105"/>
                <a:gd name="T64" fmla="*/ 30 w 124"/>
                <a:gd name="T65" fmla="*/ 36 h 105"/>
                <a:gd name="T66" fmla="*/ 20 w 124"/>
                <a:gd name="T67" fmla="*/ 24 h 105"/>
                <a:gd name="T68" fmla="*/ 24 w 124"/>
                <a:gd name="T69" fmla="*/ 16 h 105"/>
                <a:gd name="T70" fmla="*/ 36 w 124"/>
                <a:gd name="T71" fmla="*/ 6 h 105"/>
                <a:gd name="T72" fmla="*/ 51 w 124"/>
                <a:gd name="T73" fmla="*/ 0 h 105"/>
                <a:gd name="T74" fmla="*/ 51 w 124"/>
                <a:gd name="T75" fmla="*/ 0 h 1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4"/>
                <a:gd name="T115" fmla="*/ 0 h 105"/>
                <a:gd name="T116" fmla="*/ 124 w 124"/>
                <a:gd name="T117" fmla="*/ 105 h 10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4" h="105">
                  <a:moveTo>
                    <a:pt x="51" y="0"/>
                  </a:moveTo>
                  <a:lnTo>
                    <a:pt x="74" y="3"/>
                  </a:lnTo>
                  <a:lnTo>
                    <a:pt x="91" y="6"/>
                  </a:lnTo>
                  <a:lnTo>
                    <a:pt x="98" y="6"/>
                  </a:lnTo>
                  <a:lnTo>
                    <a:pt x="104" y="6"/>
                  </a:lnTo>
                  <a:lnTo>
                    <a:pt x="110" y="9"/>
                  </a:lnTo>
                  <a:lnTo>
                    <a:pt x="118" y="9"/>
                  </a:lnTo>
                  <a:lnTo>
                    <a:pt x="123" y="11"/>
                  </a:lnTo>
                  <a:lnTo>
                    <a:pt x="123" y="17"/>
                  </a:lnTo>
                  <a:lnTo>
                    <a:pt x="119" y="24"/>
                  </a:lnTo>
                  <a:lnTo>
                    <a:pt x="111" y="25"/>
                  </a:lnTo>
                  <a:lnTo>
                    <a:pt x="102" y="24"/>
                  </a:lnTo>
                  <a:lnTo>
                    <a:pt x="99" y="30"/>
                  </a:lnTo>
                  <a:lnTo>
                    <a:pt x="99" y="41"/>
                  </a:lnTo>
                  <a:lnTo>
                    <a:pt x="99" y="51"/>
                  </a:lnTo>
                  <a:lnTo>
                    <a:pt x="95" y="67"/>
                  </a:lnTo>
                  <a:lnTo>
                    <a:pt x="95" y="77"/>
                  </a:lnTo>
                  <a:lnTo>
                    <a:pt x="89" y="92"/>
                  </a:lnTo>
                  <a:lnTo>
                    <a:pt x="72" y="104"/>
                  </a:lnTo>
                  <a:lnTo>
                    <a:pt x="47" y="98"/>
                  </a:lnTo>
                  <a:lnTo>
                    <a:pt x="41" y="90"/>
                  </a:lnTo>
                  <a:lnTo>
                    <a:pt x="23" y="83"/>
                  </a:lnTo>
                  <a:lnTo>
                    <a:pt x="22" y="78"/>
                  </a:lnTo>
                  <a:lnTo>
                    <a:pt x="20" y="75"/>
                  </a:lnTo>
                  <a:lnTo>
                    <a:pt x="15" y="76"/>
                  </a:lnTo>
                  <a:lnTo>
                    <a:pt x="6" y="73"/>
                  </a:lnTo>
                  <a:lnTo>
                    <a:pt x="1" y="68"/>
                  </a:lnTo>
                  <a:lnTo>
                    <a:pt x="0" y="60"/>
                  </a:lnTo>
                  <a:lnTo>
                    <a:pt x="5" y="53"/>
                  </a:lnTo>
                  <a:lnTo>
                    <a:pt x="10" y="51"/>
                  </a:lnTo>
                  <a:lnTo>
                    <a:pt x="18" y="56"/>
                  </a:lnTo>
                  <a:lnTo>
                    <a:pt x="28" y="43"/>
                  </a:lnTo>
                  <a:lnTo>
                    <a:pt x="30" y="36"/>
                  </a:lnTo>
                  <a:lnTo>
                    <a:pt x="20" y="24"/>
                  </a:lnTo>
                  <a:lnTo>
                    <a:pt x="24" y="16"/>
                  </a:lnTo>
                  <a:lnTo>
                    <a:pt x="36" y="6"/>
                  </a:lnTo>
                  <a:lnTo>
                    <a:pt x="51" y="0"/>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53" name="Freeform 153">
              <a:extLst>
                <a:ext uri="{FF2B5EF4-FFF2-40B4-BE49-F238E27FC236}">
                  <a16:creationId xmlns:a16="http://schemas.microsoft.com/office/drawing/2014/main" id="{AFAB3FAF-71CF-4EA5-9C62-293A7256DD29}"/>
                </a:ext>
              </a:extLst>
            </p:cNvPr>
            <p:cNvSpPr>
              <a:spLocks/>
            </p:cNvSpPr>
            <p:nvPr/>
          </p:nvSpPr>
          <p:spPr bwMode="auto">
            <a:xfrm>
              <a:off x="3173" y="3806"/>
              <a:ext cx="86" cy="79"/>
            </a:xfrm>
            <a:custGeom>
              <a:avLst/>
              <a:gdLst>
                <a:gd name="T0" fmla="*/ 0 w 86"/>
                <a:gd name="T1" fmla="*/ 25 h 79"/>
                <a:gd name="T2" fmla="*/ 8 w 86"/>
                <a:gd name="T3" fmla="*/ 21 h 79"/>
                <a:gd name="T4" fmla="*/ 18 w 86"/>
                <a:gd name="T5" fmla="*/ 12 h 79"/>
                <a:gd name="T6" fmla="*/ 24 w 86"/>
                <a:gd name="T7" fmla="*/ 10 h 79"/>
                <a:gd name="T8" fmla="*/ 45 w 86"/>
                <a:gd name="T9" fmla="*/ 20 h 79"/>
                <a:gd name="T10" fmla="*/ 55 w 86"/>
                <a:gd name="T11" fmla="*/ 13 h 79"/>
                <a:gd name="T12" fmla="*/ 63 w 86"/>
                <a:gd name="T13" fmla="*/ 4 h 79"/>
                <a:gd name="T14" fmla="*/ 67 w 86"/>
                <a:gd name="T15" fmla="*/ 0 h 79"/>
                <a:gd name="T16" fmla="*/ 85 w 86"/>
                <a:gd name="T17" fmla="*/ 10 h 79"/>
                <a:gd name="T18" fmla="*/ 83 w 86"/>
                <a:gd name="T19" fmla="*/ 13 h 79"/>
                <a:gd name="T20" fmla="*/ 76 w 86"/>
                <a:gd name="T21" fmla="*/ 16 h 79"/>
                <a:gd name="T22" fmla="*/ 69 w 86"/>
                <a:gd name="T23" fmla="*/ 20 h 79"/>
                <a:gd name="T24" fmla="*/ 55 w 86"/>
                <a:gd name="T25" fmla="*/ 34 h 79"/>
                <a:gd name="T26" fmla="*/ 56 w 86"/>
                <a:gd name="T27" fmla="*/ 38 h 79"/>
                <a:gd name="T28" fmla="*/ 64 w 86"/>
                <a:gd name="T29" fmla="*/ 47 h 79"/>
                <a:gd name="T30" fmla="*/ 62 w 86"/>
                <a:gd name="T31" fmla="*/ 55 h 79"/>
                <a:gd name="T32" fmla="*/ 52 w 86"/>
                <a:gd name="T33" fmla="*/ 67 h 79"/>
                <a:gd name="T34" fmla="*/ 44 w 86"/>
                <a:gd name="T35" fmla="*/ 63 h 79"/>
                <a:gd name="T36" fmla="*/ 37 w 86"/>
                <a:gd name="T37" fmla="*/ 65 h 79"/>
                <a:gd name="T38" fmla="*/ 34 w 86"/>
                <a:gd name="T39" fmla="*/ 71 h 79"/>
                <a:gd name="T40" fmla="*/ 35 w 86"/>
                <a:gd name="T41" fmla="*/ 78 h 79"/>
                <a:gd name="T42" fmla="*/ 28 w 86"/>
                <a:gd name="T43" fmla="*/ 76 h 79"/>
                <a:gd name="T44" fmla="*/ 19 w 86"/>
                <a:gd name="T45" fmla="*/ 71 h 79"/>
                <a:gd name="T46" fmla="*/ 15 w 86"/>
                <a:gd name="T47" fmla="*/ 59 h 79"/>
                <a:gd name="T48" fmla="*/ 18 w 86"/>
                <a:gd name="T49" fmla="*/ 50 h 79"/>
                <a:gd name="T50" fmla="*/ 22 w 86"/>
                <a:gd name="T51" fmla="*/ 44 h 79"/>
                <a:gd name="T52" fmla="*/ 24 w 86"/>
                <a:gd name="T53" fmla="*/ 40 h 79"/>
                <a:gd name="T54" fmla="*/ 12 w 86"/>
                <a:gd name="T55" fmla="*/ 32 h 79"/>
                <a:gd name="T56" fmla="*/ 4 w 86"/>
                <a:gd name="T57" fmla="*/ 28 h 79"/>
                <a:gd name="T58" fmla="*/ 0 w 86"/>
                <a:gd name="T59" fmla="*/ 25 h 79"/>
                <a:gd name="T60" fmla="*/ 0 w 86"/>
                <a:gd name="T61" fmla="*/ 25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
                <a:gd name="T94" fmla="*/ 0 h 79"/>
                <a:gd name="T95" fmla="*/ 86 w 86"/>
                <a:gd name="T96" fmla="*/ 79 h 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 h="79">
                  <a:moveTo>
                    <a:pt x="0" y="25"/>
                  </a:moveTo>
                  <a:lnTo>
                    <a:pt x="8" y="21"/>
                  </a:lnTo>
                  <a:lnTo>
                    <a:pt x="18" y="12"/>
                  </a:lnTo>
                  <a:lnTo>
                    <a:pt x="24" y="10"/>
                  </a:lnTo>
                  <a:lnTo>
                    <a:pt x="45" y="20"/>
                  </a:lnTo>
                  <a:lnTo>
                    <a:pt x="55" y="13"/>
                  </a:lnTo>
                  <a:lnTo>
                    <a:pt x="63" y="4"/>
                  </a:lnTo>
                  <a:lnTo>
                    <a:pt x="67" y="0"/>
                  </a:lnTo>
                  <a:lnTo>
                    <a:pt x="85" y="10"/>
                  </a:lnTo>
                  <a:lnTo>
                    <a:pt x="83" y="13"/>
                  </a:lnTo>
                  <a:lnTo>
                    <a:pt x="76" y="16"/>
                  </a:lnTo>
                  <a:lnTo>
                    <a:pt x="69" y="20"/>
                  </a:lnTo>
                  <a:lnTo>
                    <a:pt x="55" y="34"/>
                  </a:lnTo>
                  <a:lnTo>
                    <a:pt x="56" y="38"/>
                  </a:lnTo>
                  <a:lnTo>
                    <a:pt x="64" y="47"/>
                  </a:lnTo>
                  <a:lnTo>
                    <a:pt x="62" y="55"/>
                  </a:lnTo>
                  <a:lnTo>
                    <a:pt x="52" y="67"/>
                  </a:lnTo>
                  <a:lnTo>
                    <a:pt x="44" y="63"/>
                  </a:lnTo>
                  <a:lnTo>
                    <a:pt x="37" y="65"/>
                  </a:lnTo>
                  <a:lnTo>
                    <a:pt x="34" y="71"/>
                  </a:lnTo>
                  <a:lnTo>
                    <a:pt x="35" y="78"/>
                  </a:lnTo>
                  <a:lnTo>
                    <a:pt x="28" y="76"/>
                  </a:lnTo>
                  <a:lnTo>
                    <a:pt x="19" y="71"/>
                  </a:lnTo>
                  <a:lnTo>
                    <a:pt x="15" y="59"/>
                  </a:lnTo>
                  <a:lnTo>
                    <a:pt x="18" y="50"/>
                  </a:lnTo>
                  <a:lnTo>
                    <a:pt x="22" y="44"/>
                  </a:lnTo>
                  <a:lnTo>
                    <a:pt x="24" y="40"/>
                  </a:lnTo>
                  <a:lnTo>
                    <a:pt x="12" y="32"/>
                  </a:lnTo>
                  <a:lnTo>
                    <a:pt x="4" y="28"/>
                  </a:lnTo>
                  <a:lnTo>
                    <a:pt x="0" y="25"/>
                  </a:lnTo>
                </a:path>
              </a:pathLst>
            </a:custGeom>
            <a:solidFill>
              <a:srgbClr val="BF4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54" name="Freeform 154">
              <a:extLst>
                <a:ext uri="{FF2B5EF4-FFF2-40B4-BE49-F238E27FC236}">
                  <a16:creationId xmlns:a16="http://schemas.microsoft.com/office/drawing/2014/main" id="{99387432-C62E-4529-937D-326D1A7E79F0}"/>
                </a:ext>
              </a:extLst>
            </p:cNvPr>
            <p:cNvSpPr>
              <a:spLocks/>
            </p:cNvSpPr>
            <p:nvPr/>
          </p:nvSpPr>
          <p:spPr bwMode="auto">
            <a:xfrm>
              <a:off x="3176" y="3807"/>
              <a:ext cx="83" cy="25"/>
            </a:xfrm>
            <a:custGeom>
              <a:avLst/>
              <a:gdLst>
                <a:gd name="T0" fmla="*/ 0 w 83"/>
                <a:gd name="T1" fmla="*/ 24 h 25"/>
                <a:gd name="T2" fmla="*/ 2 w 83"/>
                <a:gd name="T3" fmla="*/ 24 h 25"/>
                <a:gd name="T4" fmla="*/ 4 w 83"/>
                <a:gd name="T5" fmla="*/ 22 h 25"/>
                <a:gd name="T6" fmla="*/ 7 w 83"/>
                <a:gd name="T7" fmla="*/ 19 h 25"/>
                <a:gd name="T8" fmla="*/ 9 w 83"/>
                <a:gd name="T9" fmla="*/ 17 h 25"/>
                <a:gd name="T10" fmla="*/ 11 w 83"/>
                <a:gd name="T11" fmla="*/ 14 h 25"/>
                <a:gd name="T12" fmla="*/ 12 w 83"/>
                <a:gd name="T13" fmla="*/ 12 h 25"/>
                <a:gd name="T14" fmla="*/ 16 w 83"/>
                <a:gd name="T15" fmla="*/ 11 h 25"/>
                <a:gd name="T16" fmla="*/ 18 w 83"/>
                <a:gd name="T17" fmla="*/ 10 h 25"/>
                <a:gd name="T18" fmla="*/ 21 w 83"/>
                <a:gd name="T19" fmla="*/ 12 h 25"/>
                <a:gd name="T20" fmla="*/ 25 w 83"/>
                <a:gd name="T21" fmla="*/ 13 h 25"/>
                <a:gd name="T22" fmla="*/ 29 w 83"/>
                <a:gd name="T23" fmla="*/ 15 h 25"/>
                <a:gd name="T24" fmla="*/ 32 w 83"/>
                <a:gd name="T25" fmla="*/ 17 h 25"/>
                <a:gd name="T26" fmla="*/ 35 w 83"/>
                <a:gd name="T27" fmla="*/ 19 h 25"/>
                <a:gd name="T28" fmla="*/ 39 w 83"/>
                <a:gd name="T29" fmla="*/ 20 h 25"/>
                <a:gd name="T30" fmla="*/ 42 w 83"/>
                <a:gd name="T31" fmla="*/ 20 h 25"/>
                <a:gd name="T32" fmla="*/ 44 w 83"/>
                <a:gd name="T33" fmla="*/ 20 h 25"/>
                <a:gd name="T34" fmla="*/ 46 w 83"/>
                <a:gd name="T35" fmla="*/ 19 h 25"/>
                <a:gd name="T36" fmla="*/ 48 w 83"/>
                <a:gd name="T37" fmla="*/ 16 h 25"/>
                <a:gd name="T38" fmla="*/ 52 w 83"/>
                <a:gd name="T39" fmla="*/ 12 h 25"/>
                <a:gd name="T40" fmla="*/ 53 w 83"/>
                <a:gd name="T41" fmla="*/ 9 h 25"/>
                <a:gd name="T42" fmla="*/ 57 w 83"/>
                <a:gd name="T43" fmla="*/ 5 h 25"/>
                <a:gd name="T44" fmla="*/ 59 w 83"/>
                <a:gd name="T45" fmla="*/ 3 h 25"/>
                <a:gd name="T46" fmla="*/ 62 w 83"/>
                <a:gd name="T47" fmla="*/ 2 h 25"/>
                <a:gd name="T48" fmla="*/ 64 w 83"/>
                <a:gd name="T49" fmla="*/ 1 h 25"/>
                <a:gd name="T50" fmla="*/ 66 w 83"/>
                <a:gd name="T51" fmla="*/ 1 h 25"/>
                <a:gd name="T52" fmla="*/ 68 w 83"/>
                <a:gd name="T53" fmla="*/ 3 h 25"/>
                <a:gd name="T54" fmla="*/ 71 w 83"/>
                <a:gd name="T55" fmla="*/ 3 h 25"/>
                <a:gd name="T56" fmla="*/ 73 w 83"/>
                <a:gd name="T57" fmla="*/ 5 h 25"/>
                <a:gd name="T58" fmla="*/ 75 w 83"/>
                <a:gd name="T59" fmla="*/ 7 h 25"/>
                <a:gd name="T60" fmla="*/ 77 w 83"/>
                <a:gd name="T61" fmla="*/ 9 h 25"/>
                <a:gd name="T62" fmla="*/ 80 w 83"/>
                <a:gd name="T63" fmla="*/ 9 h 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3"/>
                <a:gd name="T97" fmla="*/ 0 h 25"/>
                <a:gd name="T98" fmla="*/ 83 w 83"/>
                <a:gd name="T99" fmla="*/ 25 h 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3" h="25">
                  <a:moveTo>
                    <a:pt x="0" y="24"/>
                  </a:moveTo>
                  <a:lnTo>
                    <a:pt x="0" y="24"/>
                  </a:lnTo>
                  <a:lnTo>
                    <a:pt x="2" y="24"/>
                  </a:lnTo>
                  <a:lnTo>
                    <a:pt x="4" y="22"/>
                  </a:lnTo>
                  <a:lnTo>
                    <a:pt x="5" y="20"/>
                  </a:lnTo>
                  <a:lnTo>
                    <a:pt x="7" y="19"/>
                  </a:lnTo>
                  <a:lnTo>
                    <a:pt x="9" y="17"/>
                  </a:lnTo>
                  <a:lnTo>
                    <a:pt x="11" y="15"/>
                  </a:lnTo>
                  <a:lnTo>
                    <a:pt x="11" y="14"/>
                  </a:lnTo>
                  <a:lnTo>
                    <a:pt x="12" y="12"/>
                  </a:lnTo>
                  <a:lnTo>
                    <a:pt x="14" y="11"/>
                  </a:lnTo>
                  <a:lnTo>
                    <a:pt x="16" y="11"/>
                  </a:lnTo>
                  <a:lnTo>
                    <a:pt x="18" y="9"/>
                  </a:lnTo>
                  <a:lnTo>
                    <a:pt x="18" y="10"/>
                  </a:lnTo>
                  <a:lnTo>
                    <a:pt x="20" y="10"/>
                  </a:lnTo>
                  <a:lnTo>
                    <a:pt x="21" y="12"/>
                  </a:lnTo>
                  <a:lnTo>
                    <a:pt x="23" y="12"/>
                  </a:lnTo>
                  <a:lnTo>
                    <a:pt x="25" y="13"/>
                  </a:lnTo>
                  <a:lnTo>
                    <a:pt x="27" y="13"/>
                  </a:lnTo>
                  <a:lnTo>
                    <a:pt x="29" y="15"/>
                  </a:lnTo>
                  <a:lnTo>
                    <a:pt x="31" y="15"/>
                  </a:lnTo>
                  <a:lnTo>
                    <a:pt x="32" y="17"/>
                  </a:lnTo>
                  <a:lnTo>
                    <a:pt x="33" y="17"/>
                  </a:lnTo>
                  <a:lnTo>
                    <a:pt x="35" y="19"/>
                  </a:lnTo>
                  <a:lnTo>
                    <a:pt x="37" y="19"/>
                  </a:lnTo>
                  <a:lnTo>
                    <a:pt x="39" y="20"/>
                  </a:lnTo>
                  <a:lnTo>
                    <a:pt x="41" y="20"/>
                  </a:lnTo>
                  <a:lnTo>
                    <a:pt x="42" y="20"/>
                  </a:lnTo>
                  <a:lnTo>
                    <a:pt x="44" y="20"/>
                  </a:lnTo>
                  <a:lnTo>
                    <a:pt x="46" y="19"/>
                  </a:lnTo>
                  <a:lnTo>
                    <a:pt x="48" y="17"/>
                  </a:lnTo>
                  <a:lnTo>
                    <a:pt x="48" y="16"/>
                  </a:lnTo>
                  <a:lnTo>
                    <a:pt x="50" y="14"/>
                  </a:lnTo>
                  <a:lnTo>
                    <a:pt x="52" y="12"/>
                  </a:lnTo>
                  <a:lnTo>
                    <a:pt x="53" y="10"/>
                  </a:lnTo>
                  <a:lnTo>
                    <a:pt x="53" y="9"/>
                  </a:lnTo>
                  <a:lnTo>
                    <a:pt x="55" y="7"/>
                  </a:lnTo>
                  <a:lnTo>
                    <a:pt x="57" y="5"/>
                  </a:lnTo>
                  <a:lnTo>
                    <a:pt x="59" y="3"/>
                  </a:lnTo>
                  <a:lnTo>
                    <a:pt x="61" y="2"/>
                  </a:lnTo>
                  <a:lnTo>
                    <a:pt x="62" y="2"/>
                  </a:lnTo>
                  <a:lnTo>
                    <a:pt x="64" y="0"/>
                  </a:lnTo>
                  <a:lnTo>
                    <a:pt x="64" y="1"/>
                  </a:lnTo>
                  <a:lnTo>
                    <a:pt x="66" y="1"/>
                  </a:lnTo>
                  <a:lnTo>
                    <a:pt x="68" y="1"/>
                  </a:lnTo>
                  <a:lnTo>
                    <a:pt x="68" y="3"/>
                  </a:lnTo>
                  <a:lnTo>
                    <a:pt x="70" y="3"/>
                  </a:lnTo>
                  <a:lnTo>
                    <a:pt x="71" y="3"/>
                  </a:lnTo>
                  <a:lnTo>
                    <a:pt x="73" y="3"/>
                  </a:lnTo>
                  <a:lnTo>
                    <a:pt x="73" y="5"/>
                  </a:lnTo>
                  <a:lnTo>
                    <a:pt x="75" y="5"/>
                  </a:lnTo>
                  <a:lnTo>
                    <a:pt x="75" y="7"/>
                  </a:lnTo>
                  <a:lnTo>
                    <a:pt x="77" y="7"/>
                  </a:lnTo>
                  <a:lnTo>
                    <a:pt x="77" y="9"/>
                  </a:lnTo>
                  <a:lnTo>
                    <a:pt x="79" y="9"/>
                  </a:lnTo>
                  <a:lnTo>
                    <a:pt x="80" y="9"/>
                  </a:lnTo>
                  <a:lnTo>
                    <a:pt x="82" y="9"/>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 name="Freeform 155">
              <a:extLst>
                <a:ext uri="{FF2B5EF4-FFF2-40B4-BE49-F238E27FC236}">
                  <a16:creationId xmlns:a16="http://schemas.microsoft.com/office/drawing/2014/main" id="{6BF86AB9-43B9-4714-9F65-602F0097C026}"/>
                </a:ext>
              </a:extLst>
            </p:cNvPr>
            <p:cNvSpPr>
              <a:spLocks/>
            </p:cNvSpPr>
            <p:nvPr/>
          </p:nvSpPr>
          <p:spPr bwMode="auto">
            <a:xfrm>
              <a:off x="3185" y="3838"/>
              <a:ext cx="24" cy="47"/>
            </a:xfrm>
            <a:custGeom>
              <a:avLst/>
              <a:gdLst>
                <a:gd name="T0" fmla="*/ 22 w 24"/>
                <a:gd name="T1" fmla="*/ 46 h 47"/>
                <a:gd name="T2" fmla="*/ 20 w 24"/>
                <a:gd name="T3" fmla="*/ 46 h 47"/>
                <a:gd name="T4" fmla="*/ 18 w 24"/>
                <a:gd name="T5" fmla="*/ 46 h 47"/>
                <a:gd name="T6" fmla="*/ 15 w 24"/>
                <a:gd name="T7" fmla="*/ 46 h 47"/>
                <a:gd name="T8" fmla="*/ 13 w 24"/>
                <a:gd name="T9" fmla="*/ 44 h 47"/>
                <a:gd name="T10" fmla="*/ 10 w 24"/>
                <a:gd name="T11" fmla="*/ 44 h 47"/>
                <a:gd name="T12" fmla="*/ 8 w 24"/>
                <a:gd name="T13" fmla="*/ 42 h 47"/>
                <a:gd name="T14" fmla="*/ 7 w 24"/>
                <a:gd name="T15" fmla="*/ 41 h 47"/>
                <a:gd name="T16" fmla="*/ 5 w 24"/>
                <a:gd name="T17" fmla="*/ 39 h 47"/>
                <a:gd name="T18" fmla="*/ 5 w 24"/>
                <a:gd name="T19" fmla="*/ 39 h 47"/>
                <a:gd name="T20" fmla="*/ 4 w 24"/>
                <a:gd name="T21" fmla="*/ 37 h 47"/>
                <a:gd name="T22" fmla="*/ 4 w 24"/>
                <a:gd name="T23" fmla="*/ 35 h 47"/>
                <a:gd name="T24" fmla="*/ 3 w 24"/>
                <a:gd name="T25" fmla="*/ 33 h 47"/>
                <a:gd name="T26" fmla="*/ 3 w 24"/>
                <a:gd name="T27" fmla="*/ 31 h 47"/>
                <a:gd name="T28" fmla="*/ 3 w 24"/>
                <a:gd name="T29" fmla="*/ 30 h 47"/>
                <a:gd name="T30" fmla="*/ 3 w 24"/>
                <a:gd name="T31" fmla="*/ 28 h 47"/>
                <a:gd name="T32" fmla="*/ 4 w 24"/>
                <a:gd name="T33" fmla="*/ 26 h 47"/>
                <a:gd name="T34" fmla="*/ 4 w 24"/>
                <a:gd name="T35" fmla="*/ 25 h 47"/>
                <a:gd name="T36" fmla="*/ 4 w 24"/>
                <a:gd name="T37" fmla="*/ 23 h 47"/>
                <a:gd name="T38" fmla="*/ 4 w 24"/>
                <a:gd name="T39" fmla="*/ 21 h 47"/>
                <a:gd name="T40" fmla="*/ 6 w 24"/>
                <a:gd name="T41" fmla="*/ 20 h 47"/>
                <a:gd name="T42" fmla="*/ 6 w 24"/>
                <a:gd name="T43" fmla="*/ 18 h 47"/>
                <a:gd name="T44" fmla="*/ 8 w 24"/>
                <a:gd name="T45" fmla="*/ 16 h 47"/>
                <a:gd name="T46" fmla="*/ 8 w 24"/>
                <a:gd name="T47" fmla="*/ 15 h 47"/>
                <a:gd name="T48" fmla="*/ 10 w 24"/>
                <a:gd name="T49" fmla="*/ 13 h 47"/>
                <a:gd name="T50" fmla="*/ 10 w 24"/>
                <a:gd name="T51" fmla="*/ 13 h 47"/>
                <a:gd name="T52" fmla="*/ 10 w 24"/>
                <a:gd name="T53" fmla="*/ 12 h 47"/>
                <a:gd name="T54" fmla="*/ 10 w 24"/>
                <a:gd name="T55" fmla="*/ 12 h 47"/>
                <a:gd name="T56" fmla="*/ 10 w 24"/>
                <a:gd name="T57" fmla="*/ 10 h 47"/>
                <a:gd name="T58" fmla="*/ 10 w 24"/>
                <a:gd name="T59" fmla="*/ 10 h 47"/>
                <a:gd name="T60" fmla="*/ 10 w 24"/>
                <a:gd name="T61" fmla="*/ 9 h 47"/>
                <a:gd name="T62" fmla="*/ 10 w 24"/>
                <a:gd name="T63" fmla="*/ 9 h 47"/>
                <a:gd name="T64" fmla="*/ 9 w 24"/>
                <a:gd name="T65" fmla="*/ 8 h 47"/>
                <a:gd name="T66" fmla="*/ 8 w 24"/>
                <a:gd name="T67" fmla="*/ 8 h 47"/>
                <a:gd name="T68" fmla="*/ 6 w 24"/>
                <a:gd name="T69" fmla="*/ 6 h 47"/>
                <a:gd name="T70" fmla="*/ 5 w 24"/>
                <a:gd name="T71" fmla="*/ 5 h 47"/>
                <a:gd name="T72" fmla="*/ 3 w 24"/>
                <a:gd name="T73" fmla="*/ 3 h 47"/>
                <a:gd name="T74" fmla="*/ 2 w 24"/>
                <a:gd name="T75" fmla="*/ 3 h 47"/>
                <a:gd name="T76" fmla="*/ 0 w 24"/>
                <a:gd name="T77" fmla="*/ 2 h 47"/>
                <a:gd name="T78" fmla="*/ 0 w 24"/>
                <a:gd name="T79" fmla="*/ 2 h 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
                <a:gd name="T121" fmla="*/ 0 h 47"/>
                <a:gd name="T122" fmla="*/ 24 w 24"/>
                <a:gd name="T123" fmla="*/ 47 h 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 h="47">
                  <a:moveTo>
                    <a:pt x="23" y="45"/>
                  </a:moveTo>
                  <a:lnTo>
                    <a:pt x="22" y="46"/>
                  </a:lnTo>
                  <a:lnTo>
                    <a:pt x="20" y="46"/>
                  </a:lnTo>
                  <a:lnTo>
                    <a:pt x="18" y="46"/>
                  </a:lnTo>
                  <a:lnTo>
                    <a:pt x="16" y="46"/>
                  </a:lnTo>
                  <a:lnTo>
                    <a:pt x="15" y="46"/>
                  </a:lnTo>
                  <a:lnTo>
                    <a:pt x="15" y="44"/>
                  </a:lnTo>
                  <a:lnTo>
                    <a:pt x="13" y="44"/>
                  </a:lnTo>
                  <a:lnTo>
                    <a:pt x="12" y="44"/>
                  </a:lnTo>
                  <a:lnTo>
                    <a:pt x="10" y="44"/>
                  </a:lnTo>
                  <a:lnTo>
                    <a:pt x="10" y="42"/>
                  </a:lnTo>
                  <a:lnTo>
                    <a:pt x="8" y="42"/>
                  </a:lnTo>
                  <a:lnTo>
                    <a:pt x="8" y="41"/>
                  </a:lnTo>
                  <a:lnTo>
                    <a:pt x="7" y="41"/>
                  </a:lnTo>
                  <a:lnTo>
                    <a:pt x="7" y="39"/>
                  </a:lnTo>
                  <a:lnTo>
                    <a:pt x="5" y="39"/>
                  </a:lnTo>
                  <a:lnTo>
                    <a:pt x="5" y="37"/>
                  </a:lnTo>
                  <a:lnTo>
                    <a:pt x="4" y="37"/>
                  </a:lnTo>
                  <a:lnTo>
                    <a:pt x="4" y="35"/>
                  </a:lnTo>
                  <a:lnTo>
                    <a:pt x="4" y="33"/>
                  </a:lnTo>
                  <a:lnTo>
                    <a:pt x="3" y="33"/>
                  </a:lnTo>
                  <a:lnTo>
                    <a:pt x="3" y="31"/>
                  </a:lnTo>
                  <a:lnTo>
                    <a:pt x="3" y="30"/>
                  </a:lnTo>
                  <a:lnTo>
                    <a:pt x="3" y="28"/>
                  </a:lnTo>
                  <a:lnTo>
                    <a:pt x="4" y="26"/>
                  </a:lnTo>
                  <a:lnTo>
                    <a:pt x="4" y="25"/>
                  </a:lnTo>
                  <a:lnTo>
                    <a:pt x="4" y="23"/>
                  </a:lnTo>
                  <a:lnTo>
                    <a:pt x="4" y="21"/>
                  </a:lnTo>
                  <a:lnTo>
                    <a:pt x="6" y="20"/>
                  </a:lnTo>
                  <a:lnTo>
                    <a:pt x="6" y="18"/>
                  </a:lnTo>
                  <a:lnTo>
                    <a:pt x="8" y="16"/>
                  </a:lnTo>
                  <a:lnTo>
                    <a:pt x="8" y="15"/>
                  </a:lnTo>
                  <a:lnTo>
                    <a:pt x="10" y="13"/>
                  </a:lnTo>
                  <a:lnTo>
                    <a:pt x="10" y="12"/>
                  </a:lnTo>
                  <a:lnTo>
                    <a:pt x="10" y="10"/>
                  </a:lnTo>
                  <a:lnTo>
                    <a:pt x="10" y="9"/>
                  </a:lnTo>
                  <a:lnTo>
                    <a:pt x="10" y="8"/>
                  </a:lnTo>
                  <a:lnTo>
                    <a:pt x="9" y="8"/>
                  </a:lnTo>
                  <a:lnTo>
                    <a:pt x="8" y="8"/>
                  </a:lnTo>
                  <a:lnTo>
                    <a:pt x="8" y="6"/>
                  </a:lnTo>
                  <a:lnTo>
                    <a:pt x="6" y="6"/>
                  </a:lnTo>
                  <a:lnTo>
                    <a:pt x="6" y="5"/>
                  </a:lnTo>
                  <a:lnTo>
                    <a:pt x="5" y="5"/>
                  </a:lnTo>
                  <a:lnTo>
                    <a:pt x="5" y="3"/>
                  </a:lnTo>
                  <a:lnTo>
                    <a:pt x="3" y="3"/>
                  </a:lnTo>
                  <a:lnTo>
                    <a:pt x="2" y="3"/>
                  </a:lnTo>
                  <a:lnTo>
                    <a:pt x="2" y="2"/>
                  </a:lnTo>
                  <a:lnTo>
                    <a:pt x="0" y="2"/>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Freeform 156">
              <a:extLst>
                <a:ext uri="{FF2B5EF4-FFF2-40B4-BE49-F238E27FC236}">
                  <a16:creationId xmlns:a16="http://schemas.microsoft.com/office/drawing/2014/main" id="{1A382F2E-7144-4408-8CA9-1293ABE125B5}"/>
                </a:ext>
              </a:extLst>
            </p:cNvPr>
            <p:cNvSpPr>
              <a:spLocks/>
            </p:cNvSpPr>
            <p:nvPr/>
          </p:nvSpPr>
          <p:spPr bwMode="auto">
            <a:xfrm>
              <a:off x="3225" y="3825"/>
              <a:ext cx="20" cy="49"/>
            </a:xfrm>
            <a:custGeom>
              <a:avLst/>
              <a:gdLst>
                <a:gd name="T0" fmla="*/ 18 w 20"/>
                <a:gd name="T1" fmla="*/ 2 h 49"/>
                <a:gd name="T2" fmla="*/ 16 w 20"/>
                <a:gd name="T3" fmla="*/ 2 h 49"/>
                <a:gd name="T4" fmla="*/ 14 w 20"/>
                <a:gd name="T5" fmla="*/ 4 h 49"/>
                <a:gd name="T6" fmla="*/ 10 w 20"/>
                <a:gd name="T7" fmla="*/ 6 h 49"/>
                <a:gd name="T8" fmla="*/ 8 w 20"/>
                <a:gd name="T9" fmla="*/ 8 h 49"/>
                <a:gd name="T10" fmla="*/ 4 w 20"/>
                <a:gd name="T11" fmla="*/ 11 h 49"/>
                <a:gd name="T12" fmla="*/ 3 w 20"/>
                <a:gd name="T13" fmla="*/ 13 h 49"/>
                <a:gd name="T14" fmla="*/ 2 w 20"/>
                <a:gd name="T15" fmla="*/ 15 h 49"/>
                <a:gd name="T16" fmla="*/ 2 w 20"/>
                <a:gd name="T17" fmla="*/ 17 h 49"/>
                <a:gd name="T18" fmla="*/ 2 w 20"/>
                <a:gd name="T19" fmla="*/ 18 h 49"/>
                <a:gd name="T20" fmla="*/ 2 w 20"/>
                <a:gd name="T21" fmla="*/ 20 h 49"/>
                <a:gd name="T22" fmla="*/ 2 w 20"/>
                <a:gd name="T23" fmla="*/ 20 h 49"/>
                <a:gd name="T24" fmla="*/ 4 w 20"/>
                <a:gd name="T25" fmla="*/ 22 h 49"/>
                <a:gd name="T26" fmla="*/ 4 w 20"/>
                <a:gd name="T27" fmla="*/ 23 h 49"/>
                <a:gd name="T28" fmla="*/ 5 w 20"/>
                <a:gd name="T29" fmla="*/ 24 h 49"/>
                <a:gd name="T30" fmla="*/ 5 w 20"/>
                <a:gd name="T31" fmla="*/ 24 h 49"/>
                <a:gd name="T32" fmla="*/ 7 w 20"/>
                <a:gd name="T33" fmla="*/ 26 h 49"/>
                <a:gd name="T34" fmla="*/ 7 w 20"/>
                <a:gd name="T35" fmla="*/ 26 h 49"/>
                <a:gd name="T36" fmla="*/ 8 w 20"/>
                <a:gd name="T37" fmla="*/ 26 h 49"/>
                <a:gd name="T38" fmla="*/ 8 w 20"/>
                <a:gd name="T39" fmla="*/ 26 h 49"/>
                <a:gd name="T40" fmla="*/ 10 w 20"/>
                <a:gd name="T41" fmla="*/ 28 h 49"/>
                <a:gd name="T42" fmla="*/ 10 w 20"/>
                <a:gd name="T43" fmla="*/ 28 h 49"/>
                <a:gd name="T44" fmla="*/ 10 w 20"/>
                <a:gd name="T45" fmla="*/ 28 h 49"/>
                <a:gd name="T46" fmla="*/ 10 w 20"/>
                <a:gd name="T47" fmla="*/ 28 h 49"/>
                <a:gd name="T48" fmla="*/ 10 w 20"/>
                <a:gd name="T49" fmla="*/ 30 h 49"/>
                <a:gd name="T50" fmla="*/ 10 w 20"/>
                <a:gd name="T51" fmla="*/ 32 h 49"/>
                <a:gd name="T52" fmla="*/ 9 w 20"/>
                <a:gd name="T53" fmla="*/ 33 h 49"/>
                <a:gd name="T54" fmla="*/ 9 w 20"/>
                <a:gd name="T55" fmla="*/ 34 h 49"/>
                <a:gd name="T56" fmla="*/ 7 w 20"/>
                <a:gd name="T57" fmla="*/ 36 h 49"/>
                <a:gd name="T58" fmla="*/ 7 w 20"/>
                <a:gd name="T59" fmla="*/ 38 h 49"/>
                <a:gd name="T60" fmla="*/ 6 w 20"/>
                <a:gd name="T61" fmla="*/ 40 h 49"/>
                <a:gd name="T62" fmla="*/ 6 w 20"/>
                <a:gd name="T63" fmla="*/ 41 h 49"/>
                <a:gd name="T64" fmla="*/ 4 w 20"/>
                <a:gd name="T65" fmla="*/ 43 h 49"/>
                <a:gd name="T66" fmla="*/ 4 w 20"/>
                <a:gd name="T67" fmla="*/ 43 h 49"/>
                <a:gd name="T68" fmla="*/ 3 w 20"/>
                <a:gd name="T69" fmla="*/ 45 h 49"/>
                <a:gd name="T70" fmla="*/ 3 w 20"/>
                <a:gd name="T71" fmla="*/ 45 h 49"/>
                <a:gd name="T72" fmla="*/ 1 w 20"/>
                <a:gd name="T73" fmla="*/ 47 h 49"/>
                <a:gd name="T74" fmla="*/ 1 w 20"/>
                <a:gd name="T75" fmla="*/ 47 h 49"/>
                <a:gd name="T76" fmla="*/ 0 w 20"/>
                <a:gd name="T77" fmla="*/ 48 h 49"/>
                <a:gd name="T78" fmla="*/ 0 w 20"/>
                <a:gd name="T79" fmla="*/ 48 h 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
                <a:gd name="T121" fmla="*/ 0 h 49"/>
                <a:gd name="T122" fmla="*/ 20 w 20"/>
                <a:gd name="T123" fmla="*/ 49 h 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 h="49">
                  <a:moveTo>
                    <a:pt x="19" y="0"/>
                  </a:moveTo>
                  <a:lnTo>
                    <a:pt x="18" y="2"/>
                  </a:lnTo>
                  <a:lnTo>
                    <a:pt x="16" y="2"/>
                  </a:lnTo>
                  <a:lnTo>
                    <a:pt x="14" y="4"/>
                  </a:lnTo>
                  <a:lnTo>
                    <a:pt x="12" y="4"/>
                  </a:lnTo>
                  <a:lnTo>
                    <a:pt x="10" y="6"/>
                  </a:lnTo>
                  <a:lnTo>
                    <a:pt x="8" y="8"/>
                  </a:lnTo>
                  <a:lnTo>
                    <a:pt x="6" y="9"/>
                  </a:lnTo>
                  <a:lnTo>
                    <a:pt x="4" y="11"/>
                  </a:lnTo>
                  <a:lnTo>
                    <a:pt x="3" y="13"/>
                  </a:lnTo>
                  <a:lnTo>
                    <a:pt x="2" y="15"/>
                  </a:lnTo>
                  <a:lnTo>
                    <a:pt x="2" y="17"/>
                  </a:lnTo>
                  <a:lnTo>
                    <a:pt x="2" y="18"/>
                  </a:lnTo>
                  <a:lnTo>
                    <a:pt x="2" y="20"/>
                  </a:lnTo>
                  <a:lnTo>
                    <a:pt x="4" y="20"/>
                  </a:lnTo>
                  <a:lnTo>
                    <a:pt x="4" y="22"/>
                  </a:lnTo>
                  <a:lnTo>
                    <a:pt x="4" y="23"/>
                  </a:lnTo>
                  <a:lnTo>
                    <a:pt x="5" y="23"/>
                  </a:lnTo>
                  <a:lnTo>
                    <a:pt x="5" y="24"/>
                  </a:lnTo>
                  <a:lnTo>
                    <a:pt x="7" y="24"/>
                  </a:lnTo>
                  <a:lnTo>
                    <a:pt x="7" y="26"/>
                  </a:lnTo>
                  <a:lnTo>
                    <a:pt x="8" y="26"/>
                  </a:lnTo>
                  <a:lnTo>
                    <a:pt x="10" y="26"/>
                  </a:lnTo>
                  <a:lnTo>
                    <a:pt x="10" y="28"/>
                  </a:lnTo>
                  <a:lnTo>
                    <a:pt x="12" y="28"/>
                  </a:lnTo>
                  <a:lnTo>
                    <a:pt x="10" y="30"/>
                  </a:lnTo>
                  <a:lnTo>
                    <a:pt x="10" y="32"/>
                  </a:lnTo>
                  <a:lnTo>
                    <a:pt x="9" y="33"/>
                  </a:lnTo>
                  <a:lnTo>
                    <a:pt x="9" y="34"/>
                  </a:lnTo>
                  <a:lnTo>
                    <a:pt x="7" y="36"/>
                  </a:lnTo>
                  <a:lnTo>
                    <a:pt x="7" y="38"/>
                  </a:lnTo>
                  <a:lnTo>
                    <a:pt x="6" y="40"/>
                  </a:lnTo>
                  <a:lnTo>
                    <a:pt x="6" y="41"/>
                  </a:lnTo>
                  <a:lnTo>
                    <a:pt x="4" y="43"/>
                  </a:lnTo>
                  <a:lnTo>
                    <a:pt x="3" y="45"/>
                  </a:lnTo>
                  <a:lnTo>
                    <a:pt x="1" y="47"/>
                  </a:lnTo>
                  <a:lnTo>
                    <a:pt x="0" y="48"/>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 name="Freeform 157">
              <a:extLst>
                <a:ext uri="{FF2B5EF4-FFF2-40B4-BE49-F238E27FC236}">
                  <a16:creationId xmlns:a16="http://schemas.microsoft.com/office/drawing/2014/main" id="{9781CBB2-3416-4933-B24A-A77CE1D49697}"/>
                </a:ext>
              </a:extLst>
            </p:cNvPr>
            <p:cNvSpPr>
              <a:spLocks/>
            </p:cNvSpPr>
            <p:nvPr/>
          </p:nvSpPr>
          <p:spPr bwMode="auto">
            <a:xfrm>
              <a:off x="3281" y="3819"/>
              <a:ext cx="50" cy="29"/>
            </a:xfrm>
            <a:custGeom>
              <a:avLst/>
              <a:gdLst>
                <a:gd name="T0" fmla="*/ 0 w 50"/>
                <a:gd name="T1" fmla="*/ 1 h 29"/>
                <a:gd name="T2" fmla="*/ 2 w 50"/>
                <a:gd name="T3" fmla="*/ 2 h 29"/>
                <a:gd name="T4" fmla="*/ 6 w 50"/>
                <a:gd name="T5" fmla="*/ 2 h 29"/>
                <a:gd name="T6" fmla="*/ 10 w 50"/>
                <a:gd name="T7" fmla="*/ 4 h 29"/>
                <a:gd name="T8" fmla="*/ 14 w 50"/>
                <a:gd name="T9" fmla="*/ 4 h 29"/>
                <a:gd name="T10" fmla="*/ 16 w 50"/>
                <a:gd name="T11" fmla="*/ 5 h 29"/>
                <a:gd name="T12" fmla="*/ 20 w 50"/>
                <a:gd name="T13" fmla="*/ 5 h 29"/>
                <a:gd name="T14" fmla="*/ 24 w 50"/>
                <a:gd name="T15" fmla="*/ 5 h 29"/>
                <a:gd name="T16" fmla="*/ 27 w 50"/>
                <a:gd name="T17" fmla="*/ 5 h 29"/>
                <a:gd name="T18" fmla="*/ 29 w 50"/>
                <a:gd name="T19" fmla="*/ 5 h 29"/>
                <a:gd name="T20" fmla="*/ 34 w 50"/>
                <a:gd name="T21" fmla="*/ 4 h 29"/>
                <a:gd name="T22" fmla="*/ 34 w 50"/>
                <a:gd name="T23" fmla="*/ 6 h 29"/>
                <a:gd name="T24" fmla="*/ 34 w 50"/>
                <a:gd name="T25" fmla="*/ 6 h 29"/>
                <a:gd name="T26" fmla="*/ 35 w 50"/>
                <a:gd name="T27" fmla="*/ 8 h 29"/>
                <a:gd name="T28" fmla="*/ 35 w 50"/>
                <a:gd name="T29" fmla="*/ 8 h 29"/>
                <a:gd name="T30" fmla="*/ 35 w 50"/>
                <a:gd name="T31" fmla="*/ 8 h 29"/>
                <a:gd name="T32" fmla="*/ 37 w 50"/>
                <a:gd name="T33" fmla="*/ 8 h 29"/>
                <a:gd name="T34" fmla="*/ 38 w 50"/>
                <a:gd name="T35" fmla="*/ 8 h 29"/>
                <a:gd name="T36" fmla="*/ 40 w 50"/>
                <a:gd name="T37" fmla="*/ 8 h 29"/>
                <a:gd name="T38" fmla="*/ 41 w 50"/>
                <a:gd name="T39" fmla="*/ 8 h 29"/>
                <a:gd name="T40" fmla="*/ 45 w 50"/>
                <a:gd name="T41" fmla="*/ 9 h 29"/>
                <a:gd name="T42" fmla="*/ 48 w 50"/>
                <a:gd name="T43" fmla="*/ 11 h 29"/>
                <a:gd name="T44" fmla="*/ 48 w 50"/>
                <a:gd name="T45" fmla="*/ 11 h 29"/>
                <a:gd name="T46" fmla="*/ 48 w 50"/>
                <a:gd name="T47" fmla="*/ 12 h 29"/>
                <a:gd name="T48" fmla="*/ 48 w 50"/>
                <a:gd name="T49" fmla="*/ 14 h 29"/>
                <a:gd name="T50" fmla="*/ 48 w 50"/>
                <a:gd name="T51" fmla="*/ 15 h 29"/>
                <a:gd name="T52" fmla="*/ 48 w 50"/>
                <a:gd name="T53" fmla="*/ 15 h 29"/>
                <a:gd name="T54" fmla="*/ 47 w 50"/>
                <a:gd name="T55" fmla="*/ 18 h 29"/>
                <a:gd name="T56" fmla="*/ 46 w 50"/>
                <a:gd name="T57" fmla="*/ 19 h 29"/>
                <a:gd name="T58" fmla="*/ 45 w 50"/>
                <a:gd name="T59" fmla="*/ 21 h 29"/>
                <a:gd name="T60" fmla="*/ 45 w 50"/>
                <a:gd name="T61" fmla="*/ 21 h 29"/>
                <a:gd name="T62" fmla="*/ 44 w 50"/>
                <a:gd name="T63" fmla="*/ 22 h 29"/>
                <a:gd name="T64" fmla="*/ 40 w 50"/>
                <a:gd name="T65" fmla="*/ 23 h 29"/>
                <a:gd name="T66" fmla="*/ 36 w 50"/>
                <a:gd name="T67" fmla="*/ 23 h 29"/>
                <a:gd name="T68" fmla="*/ 33 w 50"/>
                <a:gd name="T69" fmla="*/ 23 h 29"/>
                <a:gd name="T70" fmla="*/ 29 w 50"/>
                <a:gd name="T71" fmla="*/ 23 h 29"/>
                <a:gd name="T72" fmla="*/ 28 w 50"/>
                <a:gd name="T73" fmla="*/ 23 h 29"/>
                <a:gd name="T74" fmla="*/ 27 w 50"/>
                <a:gd name="T75" fmla="*/ 24 h 29"/>
                <a:gd name="T76" fmla="*/ 26 w 50"/>
                <a:gd name="T77" fmla="*/ 24 h 29"/>
                <a:gd name="T78" fmla="*/ 25 w 50"/>
                <a:gd name="T79" fmla="*/ 26 h 29"/>
                <a:gd name="T80" fmla="*/ 23 w 50"/>
                <a:gd name="T81" fmla="*/ 27 h 29"/>
                <a:gd name="T82" fmla="*/ 21 w 50"/>
                <a:gd name="T83" fmla="*/ 27 h 29"/>
                <a:gd name="T84" fmla="*/ 21 w 50"/>
                <a:gd name="T85" fmla="*/ 27 h 29"/>
                <a:gd name="T86" fmla="*/ 16 w 50"/>
                <a:gd name="T87" fmla="*/ 28 h 29"/>
                <a:gd name="T88" fmla="*/ 12 w 50"/>
                <a:gd name="T89" fmla="*/ 28 h 29"/>
                <a:gd name="T90" fmla="*/ 8 w 50"/>
                <a:gd name="T91" fmla="*/ 26 h 29"/>
                <a:gd name="T92" fmla="*/ 5 w 50"/>
                <a:gd name="T93" fmla="*/ 26 h 29"/>
                <a:gd name="T94" fmla="*/ 4 w 50"/>
                <a:gd name="T95" fmla="*/ 26 h 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0"/>
                <a:gd name="T145" fmla="*/ 0 h 29"/>
                <a:gd name="T146" fmla="*/ 50 w 50"/>
                <a:gd name="T147" fmla="*/ 29 h 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0" h="29">
                  <a:moveTo>
                    <a:pt x="0" y="0"/>
                  </a:moveTo>
                  <a:lnTo>
                    <a:pt x="0" y="1"/>
                  </a:lnTo>
                  <a:lnTo>
                    <a:pt x="2" y="1"/>
                  </a:lnTo>
                  <a:lnTo>
                    <a:pt x="2" y="2"/>
                  </a:lnTo>
                  <a:lnTo>
                    <a:pt x="4" y="2"/>
                  </a:lnTo>
                  <a:lnTo>
                    <a:pt x="5" y="2"/>
                  </a:lnTo>
                  <a:lnTo>
                    <a:pt x="6" y="2"/>
                  </a:lnTo>
                  <a:lnTo>
                    <a:pt x="6" y="4"/>
                  </a:lnTo>
                  <a:lnTo>
                    <a:pt x="8" y="4"/>
                  </a:lnTo>
                  <a:lnTo>
                    <a:pt x="10" y="4"/>
                  </a:lnTo>
                  <a:lnTo>
                    <a:pt x="12" y="4"/>
                  </a:lnTo>
                  <a:lnTo>
                    <a:pt x="14" y="4"/>
                  </a:lnTo>
                  <a:lnTo>
                    <a:pt x="15" y="4"/>
                  </a:lnTo>
                  <a:lnTo>
                    <a:pt x="16" y="4"/>
                  </a:lnTo>
                  <a:lnTo>
                    <a:pt x="16" y="5"/>
                  </a:lnTo>
                  <a:lnTo>
                    <a:pt x="18" y="5"/>
                  </a:lnTo>
                  <a:lnTo>
                    <a:pt x="20" y="5"/>
                  </a:lnTo>
                  <a:lnTo>
                    <a:pt x="22" y="5"/>
                  </a:lnTo>
                  <a:lnTo>
                    <a:pt x="24" y="5"/>
                  </a:lnTo>
                  <a:lnTo>
                    <a:pt x="25" y="5"/>
                  </a:lnTo>
                  <a:lnTo>
                    <a:pt x="27" y="5"/>
                  </a:lnTo>
                  <a:lnTo>
                    <a:pt x="29" y="5"/>
                  </a:lnTo>
                  <a:lnTo>
                    <a:pt x="31" y="5"/>
                  </a:lnTo>
                  <a:lnTo>
                    <a:pt x="32" y="5"/>
                  </a:lnTo>
                  <a:lnTo>
                    <a:pt x="34" y="4"/>
                  </a:lnTo>
                  <a:lnTo>
                    <a:pt x="34" y="6"/>
                  </a:lnTo>
                  <a:lnTo>
                    <a:pt x="35" y="6"/>
                  </a:lnTo>
                  <a:lnTo>
                    <a:pt x="35" y="8"/>
                  </a:lnTo>
                  <a:lnTo>
                    <a:pt x="37" y="8"/>
                  </a:lnTo>
                  <a:lnTo>
                    <a:pt x="38" y="8"/>
                  </a:lnTo>
                  <a:lnTo>
                    <a:pt x="40" y="8"/>
                  </a:lnTo>
                  <a:lnTo>
                    <a:pt x="41" y="8"/>
                  </a:lnTo>
                  <a:lnTo>
                    <a:pt x="43" y="8"/>
                  </a:lnTo>
                  <a:lnTo>
                    <a:pt x="43" y="9"/>
                  </a:lnTo>
                  <a:lnTo>
                    <a:pt x="45" y="9"/>
                  </a:lnTo>
                  <a:lnTo>
                    <a:pt x="46" y="9"/>
                  </a:lnTo>
                  <a:lnTo>
                    <a:pt x="48" y="9"/>
                  </a:lnTo>
                  <a:lnTo>
                    <a:pt x="48" y="11"/>
                  </a:lnTo>
                  <a:lnTo>
                    <a:pt x="48" y="12"/>
                  </a:lnTo>
                  <a:lnTo>
                    <a:pt x="49" y="12"/>
                  </a:lnTo>
                  <a:lnTo>
                    <a:pt x="48" y="14"/>
                  </a:lnTo>
                  <a:lnTo>
                    <a:pt x="48" y="15"/>
                  </a:lnTo>
                  <a:lnTo>
                    <a:pt x="47" y="17"/>
                  </a:lnTo>
                  <a:lnTo>
                    <a:pt x="47" y="18"/>
                  </a:lnTo>
                  <a:lnTo>
                    <a:pt x="46" y="19"/>
                  </a:lnTo>
                  <a:lnTo>
                    <a:pt x="45" y="21"/>
                  </a:lnTo>
                  <a:lnTo>
                    <a:pt x="44" y="22"/>
                  </a:lnTo>
                  <a:lnTo>
                    <a:pt x="42" y="23"/>
                  </a:lnTo>
                  <a:lnTo>
                    <a:pt x="40" y="23"/>
                  </a:lnTo>
                  <a:lnTo>
                    <a:pt x="38" y="23"/>
                  </a:lnTo>
                  <a:lnTo>
                    <a:pt x="36" y="23"/>
                  </a:lnTo>
                  <a:lnTo>
                    <a:pt x="35" y="23"/>
                  </a:lnTo>
                  <a:lnTo>
                    <a:pt x="33" y="23"/>
                  </a:lnTo>
                  <a:lnTo>
                    <a:pt x="31" y="23"/>
                  </a:lnTo>
                  <a:lnTo>
                    <a:pt x="29" y="23"/>
                  </a:lnTo>
                  <a:lnTo>
                    <a:pt x="28" y="23"/>
                  </a:lnTo>
                  <a:lnTo>
                    <a:pt x="28" y="22"/>
                  </a:lnTo>
                  <a:lnTo>
                    <a:pt x="27" y="24"/>
                  </a:lnTo>
                  <a:lnTo>
                    <a:pt x="26" y="24"/>
                  </a:lnTo>
                  <a:lnTo>
                    <a:pt x="25" y="26"/>
                  </a:lnTo>
                  <a:lnTo>
                    <a:pt x="23" y="27"/>
                  </a:lnTo>
                  <a:lnTo>
                    <a:pt x="22" y="27"/>
                  </a:lnTo>
                  <a:lnTo>
                    <a:pt x="21" y="27"/>
                  </a:lnTo>
                  <a:lnTo>
                    <a:pt x="19" y="28"/>
                  </a:lnTo>
                  <a:lnTo>
                    <a:pt x="18" y="28"/>
                  </a:lnTo>
                  <a:lnTo>
                    <a:pt x="16" y="28"/>
                  </a:lnTo>
                  <a:lnTo>
                    <a:pt x="14" y="28"/>
                  </a:lnTo>
                  <a:lnTo>
                    <a:pt x="12" y="28"/>
                  </a:lnTo>
                  <a:lnTo>
                    <a:pt x="10" y="28"/>
                  </a:lnTo>
                  <a:lnTo>
                    <a:pt x="10" y="26"/>
                  </a:lnTo>
                  <a:lnTo>
                    <a:pt x="8" y="26"/>
                  </a:lnTo>
                  <a:lnTo>
                    <a:pt x="7" y="26"/>
                  </a:lnTo>
                  <a:lnTo>
                    <a:pt x="5" y="26"/>
                  </a:lnTo>
                  <a:lnTo>
                    <a:pt x="4" y="26"/>
                  </a:lnTo>
                  <a:lnTo>
                    <a:pt x="4" y="24"/>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8" name="Freeform 158">
              <a:extLst>
                <a:ext uri="{FF2B5EF4-FFF2-40B4-BE49-F238E27FC236}">
                  <a16:creationId xmlns:a16="http://schemas.microsoft.com/office/drawing/2014/main" id="{5B0300EE-1C06-4E44-A37F-87C62B11CDB0}"/>
                </a:ext>
              </a:extLst>
            </p:cNvPr>
            <p:cNvSpPr>
              <a:spLocks/>
            </p:cNvSpPr>
            <p:nvPr/>
          </p:nvSpPr>
          <p:spPr bwMode="auto">
            <a:xfrm>
              <a:off x="3301" y="3843"/>
              <a:ext cx="7" cy="51"/>
            </a:xfrm>
            <a:custGeom>
              <a:avLst/>
              <a:gdLst>
                <a:gd name="T0" fmla="*/ 4 w 7"/>
                <a:gd name="T1" fmla="*/ 1 h 51"/>
                <a:gd name="T2" fmla="*/ 4 w 7"/>
                <a:gd name="T3" fmla="*/ 2 h 51"/>
                <a:gd name="T4" fmla="*/ 4 w 7"/>
                <a:gd name="T5" fmla="*/ 4 h 51"/>
                <a:gd name="T6" fmla="*/ 4 w 7"/>
                <a:gd name="T7" fmla="*/ 7 h 51"/>
                <a:gd name="T8" fmla="*/ 2 w 7"/>
                <a:gd name="T9" fmla="*/ 9 h 51"/>
                <a:gd name="T10" fmla="*/ 2 w 7"/>
                <a:gd name="T11" fmla="*/ 12 h 51"/>
                <a:gd name="T12" fmla="*/ 2 w 7"/>
                <a:gd name="T13" fmla="*/ 14 h 51"/>
                <a:gd name="T14" fmla="*/ 2 w 7"/>
                <a:gd name="T15" fmla="*/ 15 h 51"/>
                <a:gd name="T16" fmla="*/ 2 w 7"/>
                <a:gd name="T17" fmla="*/ 16 h 51"/>
                <a:gd name="T18" fmla="*/ 2 w 7"/>
                <a:gd name="T19" fmla="*/ 18 h 51"/>
                <a:gd name="T20" fmla="*/ 2 w 7"/>
                <a:gd name="T21" fmla="*/ 20 h 51"/>
                <a:gd name="T22" fmla="*/ 2 w 7"/>
                <a:gd name="T23" fmla="*/ 20 h 51"/>
                <a:gd name="T24" fmla="*/ 4 w 7"/>
                <a:gd name="T25" fmla="*/ 22 h 51"/>
                <a:gd name="T26" fmla="*/ 4 w 7"/>
                <a:gd name="T27" fmla="*/ 24 h 51"/>
                <a:gd name="T28" fmla="*/ 5 w 7"/>
                <a:gd name="T29" fmla="*/ 25 h 51"/>
                <a:gd name="T30" fmla="*/ 5 w 7"/>
                <a:gd name="T31" fmla="*/ 25 h 51"/>
                <a:gd name="T32" fmla="*/ 5 w 7"/>
                <a:gd name="T33" fmla="*/ 27 h 51"/>
                <a:gd name="T34" fmla="*/ 5 w 7"/>
                <a:gd name="T35" fmla="*/ 30 h 51"/>
                <a:gd name="T36" fmla="*/ 3 w 7"/>
                <a:gd name="T37" fmla="*/ 32 h 51"/>
                <a:gd name="T38" fmla="*/ 2 w 7"/>
                <a:gd name="T39" fmla="*/ 34 h 51"/>
                <a:gd name="T40" fmla="*/ 0 w 7"/>
                <a:gd name="T41" fmla="*/ 35 h 51"/>
                <a:gd name="T42" fmla="*/ 0 w 7"/>
                <a:gd name="T43" fmla="*/ 38 h 51"/>
                <a:gd name="T44" fmla="*/ 0 w 7"/>
                <a:gd name="T45" fmla="*/ 40 h 51"/>
                <a:gd name="T46" fmla="*/ 0 w 7"/>
                <a:gd name="T47" fmla="*/ 42 h 51"/>
                <a:gd name="T48" fmla="*/ 0 w 7"/>
                <a:gd name="T49" fmla="*/ 44 h 51"/>
                <a:gd name="T50" fmla="*/ 0 w 7"/>
                <a:gd name="T51" fmla="*/ 44 h 51"/>
                <a:gd name="T52" fmla="*/ 0 w 7"/>
                <a:gd name="T53" fmla="*/ 46 h 51"/>
                <a:gd name="T54" fmla="*/ 0 w 7"/>
                <a:gd name="T55" fmla="*/ 46 h 51"/>
                <a:gd name="T56" fmla="*/ 0 w 7"/>
                <a:gd name="T57" fmla="*/ 48 h 51"/>
                <a:gd name="T58" fmla="*/ 0 w 7"/>
                <a:gd name="T59" fmla="*/ 49 h 51"/>
                <a:gd name="T60" fmla="*/ 0 w 7"/>
                <a:gd name="T61" fmla="*/ 50 h 51"/>
                <a:gd name="T62" fmla="*/ 0 w 7"/>
                <a:gd name="T63" fmla="*/ 50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
                <a:gd name="T97" fmla="*/ 0 h 51"/>
                <a:gd name="T98" fmla="*/ 7 w 7"/>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 h="51">
                  <a:moveTo>
                    <a:pt x="5" y="0"/>
                  </a:moveTo>
                  <a:lnTo>
                    <a:pt x="4" y="1"/>
                  </a:lnTo>
                  <a:lnTo>
                    <a:pt x="4" y="2"/>
                  </a:lnTo>
                  <a:lnTo>
                    <a:pt x="4" y="4"/>
                  </a:lnTo>
                  <a:lnTo>
                    <a:pt x="4" y="5"/>
                  </a:lnTo>
                  <a:lnTo>
                    <a:pt x="4" y="7"/>
                  </a:lnTo>
                  <a:lnTo>
                    <a:pt x="2" y="9"/>
                  </a:lnTo>
                  <a:lnTo>
                    <a:pt x="2" y="10"/>
                  </a:lnTo>
                  <a:lnTo>
                    <a:pt x="2" y="12"/>
                  </a:lnTo>
                  <a:lnTo>
                    <a:pt x="2" y="14"/>
                  </a:lnTo>
                  <a:lnTo>
                    <a:pt x="2" y="15"/>
                  </a:lnTo>
                  <a:lnTo>
                    <a:pt x="2" y="16"/>
                  </a:lnTo>
                  <a:lnTo>
                    <a:pt x="2" y="18"/>
                  </a:lnTo>
                  <a:lnTo>
                    <a:pt x="2" y="20"/>
                  </a:lnTo>
                  <a:lnTo>
                    <a:pt x="4" y="20"/>
                  </a:lnTo>
                  <a:lnTo>
                    <a:pt x="4" y="22"/>
                  </a:lnTo>
                  <a:lnTo>
                    <a:pt x="4" y="24"/>
                  </a:lnTo>
                  <a:lnTo>
                    <a:pt x="5" y="24"/>
                  </a:lnTo>
                  <a:lnTo>
                    <a:pt x="5" y="25"/>
                  </a:lnTo>
                  <a:lnTo>
                    <a:pt x="6" y="25"/>
                  </a:lnTo>
                  <a:lnTo>
                    <a:pt x="5" y="27"/>
                  </a:lnTo>
                  <a:lnTo>
                    <a:pt x="5" y="28"/>
                  </a:lnTo>
                  <a:lnTo>
                    <a:pt x="5" y="30"/>
                  </a:lnTo>
                  <a:lnTo>
                    <a:pt x="3" y="32"/>
                  </a:lnTo>
                  <a:lnTo>
                    <a:pt x="2" y="34"/>
                  </a:lnTo>
                  <a:lnTo>
                    <a:pt x="0" y="35"/>
                  </a:lnTo>
                  <a:lnTo>
                    <a:pt x="0" y="36"/>
                  </a:lnTo>
                  <a:lnTo>
                    <a:pt x="0" y="38"/>
                  </a:lnTo>
                  <a:lnTo>
                    <a:pt x="0" y="40"/>
                  </a:lnTo>
                  <a:lnTo>
                    <a:pt x="0" y="42"/>
                  </a:lnTo>
                  <a:lnTo>
                    <a:pt x="1" y="42"/>
                  </a:lnTo>
                  <a:lnTo>
                    <a:pt x="0" y="44"/>
                  </a:lnTo>
                  <a:lnTo>
                    <a:pt x="0" y="46"/>
                  </a:lnTo>
                  <a:lnTo>
                    <a:pt x="0" y="48"/>
                  </a:lnTo>
                  <a:lnTo>
                    <a:pt x="0" y="49"/>
                  </a:lnTo>
                  <a:lnTo>
                    <a:pt x="0" y="50"/>
                  </a:lnTo>
                  <a:lnTo>
                    <a:pt x="1" y="5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 name="Freeform 159">
              <a:extLst>
                <a:ext uri="{FF2B5EF4-FFF2-40B4-BE49-F238E27FC236}">
                  <a16:creationId xmlns:a16="http://schemas.microsoft.com/office/drawing/2014/main" id="{CD625043-7CCA-48E2-979B-F57408E42B06}"/>
                </a:ext>
              </a:extLst>
            </p:cNvPr>
            <p:cNvSpPr>
              <a:spLocks/>
            </p:cNvSpPr>
            <p:nvPr/>
          </p:nvSpPr>
          <p:spPr bwMode="auto">
            <a:xfrm>
              <a:off x="3253" y="3858"/>
              <a:ext cx="14" cy="6"/>
            </a:xfrm>
            <a:custGeom>
              <a:avLst/>
              <a:gdLst>
                <a:gd name="T0" fmla="*/ 13 w 14"/>
                <a:gd name="T1" fmla="*/ 3 h 6"/>
                <a:gd name="T2" fmla="*/ 12 w 14"/>
                <a:gd name="T3" fmla="*/ 4 h 6"/>
                <a:gd name="T4" fmla="*/ 12 w 14"/>
                <a:gd name="T5" fmla="*/ 4 h 6"/>
                <a:gd name="T6" fmla="*/ 12 w 14"/>
                <a:gd name="T7" fmla="*/ 4 h 6"/>
                <a:gd name="T8" fmla="*/ 12 w 14"/>
                <a:gd name="T9" fmla="*/ 4 h 6"/>
                <a:gd name="T10" fmla="*/ 12 w 14"/>
                <a:gd name="T11" fmla="*/ 4 h 6"/>
                <a:gd name="T12" fmla="*/ 12 w 14"/>
                <a:gd name="T13" fmla="*/ 4 h 6"/>
                <a:gd name="T14" fmla="*/ 12 w 14"/>
                <a:gd name="T15" fmla="*/ 4 h 6"/>
                <a:gd name="T16" fmla="*/ 12 w 14"/>
                <a:gd name="T17" fmla="*/ 4 h 6"/>
                <a:gd name="T18" fmla="*/ 10 w 14"/>
                <a:gd name="T19" fmla="*/ 5 h 6"/>
                <a:gd name="T20" fmla="*/ 10 w 14"/>
                <a:gd name="T21" fmla="*/ 5 h 6"/>
                <a:gd name="T22" fmla="*/ 10 w 14"/>
                <a:gd name="T23" fmla="*/ 5 h 6"/>
                <a:gd name="T24" fmla="*/ 10 w 14"/>
                <a:gd name="T25" fmla="*/ 5 h 6"/>
                <a:gd name="T26" fmla="*/ 10 w 14"/>
                <a:gd name="T27" fmla="*/ 5 h 6"/>
                <a:gd name="T28" fmla="*/ 10 w 14"/>
                <a:gd name="T29" fmla="*/ 5 h 6"/>
                <a:gd name="T30" fmla="*/ 10 w 14"/>
                <a:gd name="T31" fmla="*/ 5 h 6"/>
                <a:gd name="T32" fmla="*/ 10 w 14"/>
                <a:gd name="T33" fmla="*/ 5 h 6"/>
                <a:gd name="T34" fmla="*/ 8 w 14"/>
                <a:gd name="T35" fmla="*/ 5 h 6"/>
                <a:gd name="T36" fmla="*/ 8 w 14"/>
                <a:gd name="T37" fmla="*/ 5 h 6"/>
                <a:gd name="T38" fmla="*/ 6 w 14"/>
                <a:gd name="T39" fmla="*/ 5 h 6"/>
                <a:gd name="T40" fmla="*/ 6 w 14"/>
                <a:gd name="T41" fmla="*/ 4 h 6"/>
                <a:gd name="T42" fmla="*/ 5 w 14"/>
                <a:gd name="T43" fmla="*/ 4 h 6"/>
                <a:gd name="T44" fmla="*/ 5 w 14"/>
                <a:gd name="T45" fmla="*/ 4 h 6"/>
                <a:gd name="T46" fmla="*/ 3 w 14"/>
                <a:gd name="T47" fmla="*/ 4 h 6"/>
                <a:gd name="T48" fmla="*/ 3 w 14"/>
                <a:gd name="T49" fmla="*/ 2 h 6"/>
                <a:gd name="T50" fmla="*/ 2 w 14"/>
                <a:gd name="T51" fmla="*/ 2 h 6"/>
                <a:gd name="T52" fmla="*/ 2 w 14"/>
                <a:gd name="T53" fmla="*/ 2 h 6"/>
                <a:gd name="T54" fmla="*/ 1 w 14"/>
                <a:gd name="T55" fmla="*/ 2 h 6"/>
                <a:gd name="T56" fmla="*/ 1 w 14"/>
                <a:gd name="T57" fmla="*/ 1 h 6"/>
                <a:gd name="T58" fmla="*/ 0 w 14"/>
                <a:gd name="T59" fmla="*/ 1 h 6"/>
                <a:gd name="T60" fmla="*/ 0 w 14"/>
                <a:gd name="T61" fmla="*/ 1 h 6"/>
                <a:gd name="T62" fmla="*/ 0 w 14"/>
                <a:gd name="T63" fmla="*/ 1 h 6"/>
                <a:gd name="T64" fmla="*/ 0 w 14"/>
                <a:gd name="T65" fmla="*/ 0 h 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6"/>
                <a:gd name="T101" fmla="*/ 14 w 14"/>
                <a:gd name="T102" fmla="*/ 6 h 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6">
                  <a:moveTo>
                    <a:pt x="13" y="3"/>
                  </a:moveTo>
                  <a:lnTo>
                    <a:pt x="12" y="4"/>
                  </a:lnTo>
                  <a:lnTo>
                    <a:pt x="10" y="5"/>
                  </a:lnTo>
                  <a:lnTo>
                    <a:pt x="8" y="5"/>
                  </a:lnTo>
                  <a:lnTo>
                    <a:pt x="6" y="5"/>
                  </a:lnTo>
                  <a:lnTo>
                    <a:pt x="6" y="4"/>
                  </a:lnTo>
                  <a:lnTo>
                    <a:pt x="5" y="4"/>
                  </a:lnTo>
                  <a:lnTo>
                    <a:pt x="3" y="4"/>
                  </a:lnTo>
                  <a:lnTo>
                    <a:pt x="3" y="2"/>
                  </a:lnTo>
                  <a:lnTo>
                    <a:pt x="2" y="2"/>
                  </a:lnTo>
                  <a:lnTo>
                    <a:pt x="1" y="2"/>
                  </a:lnTo>
                  <a:lnTo>
                    <a:pt x="1" y="1"/>
                  </a:lnTo>
                  <a:lnTo>
                    <a:pt x="0" y="1"/>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0" name="Freeform 160">
              <a:extLst>
                <a:ext uri="{FF2B5EF4-FFF2-40B4-BE49-F238E27FC236}">
                  <a16:creationId xmlns:a16="http://schemas.microsoft.com/office/drawing/2014/main" id="{E34C69B5-3B86-487B-85F0-3485725D4F74}"/>
                </a:ext>
              </a:extLst>
            </p:cNvPr>
            <p:cNvSpPr>
              <a:spLocks/>
            </p:cNvSpPr>
            <p:nvPr/>
          </p:nvSpPr>
          <p:spPr bwMode="auto">
            <a:xfrm>
              <a:off x="3246" y="3853"/>
              <a:ext cx="11" cy="11"/>
            </a:xfrm>
            <a:custGeom>
              <a:avLst/>
              <a:gdLst>
                <a:gd name="T0" fmla="*/ 10 w 11"/>
                <a:gd name="T1" fmla="*/ 0 h 11"/>
                <a:gd name="T2" fmla="*/ 9 w 11"/>
                <a:gd name="T3" fmla="*/ 2 h 11"/>
                <a:gd name="T4" fmla="*/ 9 w 11"/>
                <a:gd name="T5" fmla="*/ 2 h 11"/>
                <a:gd name="T6" fmla="*/ 9 w 11"/>
                <a:gd name="T7" fmla="*/ 2 h 11"/>
                <a:gd name="T8" fmla="*/ 9 w 11"/>
                <a:gd name="T9" fmla="*/ 2 h 11"/>
                <a:gd name="T10" fmla="*/ 9 w 11"/>
                <a:gd name="T11" fmla="*/ 2 h 11"/>
                <a:gd name="T12" fmla="*/ 9 w 11"/>
                <a:gd name="T13" fmla="*/ 2 h 11"/>
                <a:gd name="T14" fmla="*/ 9 w 11"/>
                <a:gd name="T15" fmla="*/ 2 h 11"/>
                <a:gd name="T16" fmla="*/ 9 w 11"/>
                <a:gd name="T17" fmla="*/ 2 h 11"/>
                <a:gd name="T18" fmla="*/ 7 w 11"/>
                <a:gd name="T19" fmla="*/ 4 h 11"/>
                <a:gd name="T20" fmla="*/ 7 w 11"/>
                <a:gd name="T21" fmla="*/ 4 h 11"/>
                <a:gd name="T22" fmla="*/ 7 w 11"/>
                <a:gd name="T23" fmla="*/ 4 h 11"/>
                <a:gd name="T24" fmla="*/ 7 w 11"/>
                <a:gd name="T25" fmla="*/ 4 h 11"/>
                <a:gd name="T26" fmla="*/ 6 w 11"/>
                <a:gd name="T27" fmla="*/ 5 h 11"/>
                <a:gd name="T28" fmla="*/ 6 w 11"/>
                <a:gd name="T29" fmla="*/ 5 h 11"/>
                <a:gd name="T30" fmla="*/ 6 w 11"/>
                <a:gd name="T31" fmla="*/ 5 h 11"/>
                <a:gd name="T32" fmla="*/ 6 w 11"/>
                <a:gd name="T33" fmla="*/ 5 h 11"/>
                <a:gd name="T34" fmla="*/ 4 w 11"/>
                <a:gd name="T35" fmla="*/ 6 h 11"/>
                <a:gd name="T36" fmla="*/ 4 w 11"/>
                <a:gd name="T37" fmla="*/ 6 h 11"/>
                <a:gd name="T38" fmla="*/ 4 w 11"/>
                <a:gd name="T39" fmla="*/ 6 h 11"/>
                <a:gd name="T40" fmla="*/ 4 w 11"/>
                <a:gd name="T41" fmla="*/ 6 h 11"/>
                <a:gd name="T42" fmla="*/ 2 w 11"/>
                <a:gd name="T43" fmla="*/ 8 h 11"/>
                <a:gd name="T44" fmla="*/ 2 w 11"/>
                <a:gd name="T45" fmla="*/ 8 h 11"/>
                <a:gd name="T46" fmla="*/ 2 w 11"/>
                <a:gd name="T47" fmla="*/ 8 h 11"/>
                <a:gd name="T48" fmla="*/ 2 w 11"/>
                <a:gd name="T49" fmla="*/ 8 h 11"/>
                <a:gd name="T50" fmla="*/ 1 w 11"/>
                <a:gd name="T51" fmla="*/ 10 h 11"/>
                <a:gd name="T52" fmla="*/ 1 w 11"/>
                <a:gd name="T53" fmla="*/ 10 h 11"/>
                <a:gd name="T54" fmla="*/ 1 w 11"/>
                <a:gd name="T55" fmla="*/ 10 h 11"/>
                <a:gd name="T56" fmla="*/ 1 w 11"/>
                <a:gd name="T57" fmla="*/ 10 h 11"/>
                <a:gd name="T58" fmla="*/ 0 w 11"/>
                <a:gd name="T59" fmla="*/ 10 h 11"/>
                <a:gd name="T60" fmla="*/ 0 w 11"/>
                <a:gd name="T61" fmla="*/ 10 h 11"/>
                <a:gd name="T62" fmla="*/ 0 w 11"/>
                <a:gd name="T63" fmla="*/ 10 h 11"/>
                <a:gd name="T64" fmla="*/ 0 w 11"/>
                <a:gd name="T65" fmla="*/ 10 h 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11"/>
                <a:gd name="T101" fmla="*/ 11 w 11"/>
                <a:gd name="T102" fmla="*/ 11 h 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11">
                  <a:moveTo>
                    <a:pt x="10" y="0"/>
                  </a:moveTo>
                  <a:lnTo>
                    <a:pt x="9" y="2"/>
                  </a:lnTo>
                  <a:lnTo>
                    <a:pt x="7" y="4"/>
                  </a:lnTo>
                  <a:lnTo>
                    <a:pt x="6" y="5"/>
                  </a:lnTo>
                  <a:lnTo>
                    <a:pt x="4" y="6"/>
                  </a:lnTo>
                  <a:lnTo>
                    <a:pt x="2" y="8"/>
                  </a:lnTo>
                  <a:lnTo>
                    <a:pt x="1" y="10"/>
                  </a:lnTo>
                  <a:lnTo>
                    <a:pt x="0" y="1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 name="Freeform 161">
              <a:extLst>
                <a:ext uri="{FF2B5EF4-FFF2-40B4-BE49-F238E27FC236}">
                  <a16:creationId xmlns:a16="http://schemas.microsoft.com/office/drawing/2014/main" id="{A69B2F21-7034-4F9C-87BF-18E1F4B711EA}"/>
                </a:ext>
              </a:extLst>
            </p:cNvPr>
            <p:cNvSpPr>
              <a:spLocks/>
            </p:cNvSpPr>
            <p:nvPr/>
          </p:nvSpPr>
          <p:spPr bwMode="auto">
            <a:xfrm>
              <a:off x="3207" y="3869"/>
              <a:ext cx="72" cy="52"/>
            </a:xfrm>
            <a:custGeom>
              <a:avLst/>
              <a:gdLst>
                <a:gd name="T0" fmla="*/ 21 w 72"/>
                <a:gd name="T1" fmla="*/ 9 h 52"/>
                <a:gd name="T2" fmla="*/ 19 w 72"/>
                <a:gd name="T3" fmla="*/ 8 h 52"/>
                <a:gd name="T4" fmla="*/ 18 w 72"/>
                <a:gd name="T5" fmla="*/ 5 h 52"/>
                <a:gd name="T6" fmla="*/ 12 w 72"/>
                <a:gd name="T7" fmla="*/ 4 h 52"/>
                <a:gd name="T8" fmla="*/ 11 w 72"/>
                <a:gd name="T9" fmla="*/ 1 h 52"/>
                <a:gd name="T10" fmla="*/ 7 w 72"/>
                <a:gd name="T11" fmla="*/ 2 h 52"/>
                <a:gd name="T12" fmla="*/ 6 w 72"/>
                <a:gd name="T13" fmla="*/ 2 h 52"/>
                <a:gd name="T14" fmla="*/ 4 w 72"/>
                <a:gd name="T15" fmla="*/ 3 h 52"/>
                <a:gd name="T16" fmla="*/ 2 w 72"/>
                <a:gd name="T17" fmla="*/ 5 h 52"/>
                <a:gd name="T18" fmla="*/ 1 w 72"/>
                <a:gd name="T19" fmla="*/ 8 h 52"/>
                <a:gd name="T20" fmla="*/ 1 w 72"/>
                <a:gd name="T21" fmla="*/ 8 h 52"/>
                <a:gd name="T22" fmla="*/ 0 w 72"/>
                <a:gd name="T23" fmla="*/ 11 h 52"/>
                <a:gd name="T24" fmla="*/ 0 w 72"/>
                <a:gd name="T25" fmla="*/ 13 h 52"/>
                <a:gd name="T26" fmla="*/ 1 w 72"/>
                <a:gd name="T27" fmla="*/ 15 h 52"/>
                <a:gd name="T28" fmla="*/ 3 w 72"/>
                <a:gd name="T29" fmla="*/ 16 h 52"/>
                <a:gd name="T30" fmla="*/ 3 w 72"/>
                <a:gd name="T31" fmla="*/ 18 h 52"/>
                <a:gd name="T32" fmla="*/ 5 w 72"/>
                <a:gd name="T33" fmla="*/ 20 h 52"/>
                <a:gd name="T34" fmla="*/ 6 w 72"/>
                <a:gd name="T35" fmla="*/ 23 h 52"/>
                <a:gd name="T36" fmla="*/ 10 w 72"/>
                <a:gd name="T37" fmla="*/ 23 h 52"/>
                <a:gd name="T38" fmla="*/ 10 w 72"/>
                <a:gd name="T39" fmla="*/ 24 h 52"/>
                <a:gd name="T40" fmla="*/ 13 w 72"/>
                <a:gd name="T41" fmla="*/ 24 h 52"/>
                <a:gd name="T42" fmla="*/ 15 w 72"/>
                <a:gd name="T43" fmla="*/ 24 h 52"/>
                <a:gd name="T44" fmla="*/ 15 w 72"/>
                <a:gd name="T45" fmla="*/ 24 h 52"/>
                <a:gd name="T46" fmla="*/ 15 w 72"/>
                <a:gd name="T47" fmla="*/ 24 h 52"/>
                <a:gd name="T48" fmla="*/ 16 w 72"/>
                <a:gd name="T49" fmla="*/ 24 h 52"/>
                <a:gd name="T50" fmla="*/ 16 w 72"/>
                <a:gd name="T51" fmla="*/ 24 h 52"/>
                <a:gd name="T52" fmla="*/ 18 w 72"/>
                <a:gd name="T53" fmla="*/ 23 h 52"/>
                <a:gd name="T54" fmla="*/ 18 w 72"/>
                <a:gd name="T55" fmla="*/ 24 h 52"/>
                <a:gd name="T56" fmla="*/ 18 w 72"/>
                <a:gd name="T57" fmla="*/ 25 h 52"/>
                <a:gd name="T58" fmla="*/ 20 w 72"/>
                <a:gd name="T59" fmla="*/ 26 h 52"/>
                <a:gd name="T60" fmla="*/ 21 w 72"/>
                <a:gd name="T61" fmla="*/ 26 h 52"/>
                <a:gd name="T62" fmla="*/ 21 w 72"/>
                <a:gd name="T63" fmla="*/ 26 h 52"/>
                <a:gd name="T64" fmla="*/ 22 w 72"/>
                <a:gd name="T65" fmla="*/ 28 h 52"/>
                <a:gd name="T66" fmla="*/ 22 w 72"/>
                <a:gd name="T67" fmla="*/ 30 h 52"/>
                <a:gd name="T68" fmla="*/ 22 w 72"/>
                <a:gd name="T69" fmla="*/ 30 h 52"/>
                <a:gd name="T70" fmla="*/ 22 w 72"/>
                <a:gd name="T71" fmla="*/ 31 h 52"/>
                <a:gd name="T72" fmla="*/ 22 w 72"/>
                <a:gd name="T73" fmla="*/ 31 h 52"/>
                <a:gd name="T74" fmla="*/ 22 w 72"/>
                <a:gd name="T75" fmla="*/ 33 h 52"/>
                <a:gd name="T76" fmla="*/ 26 w 72"/>
                <a:gd name="T77" fmla="*/ 33 h 52"/>
                <a:gd name="T78" fmla="*/ 30 w 72"/>
                <a:gd name="T79" fmla="*/ 35 h 52"/>
                <a:gd name="T80" fmla="*/ 33 w 72"/>
                <a:gd name="T81" fmla="*/ 37 h 52"/>
                <a:gd name="T82" fmla="*/ 36 w 72"/>
                <a:gd name="T83" fmla="*/ 38 h 52"/>
                <a:gd name="T84" fmla="*/ 41 w 72"/>
                <a:gd name="T85" fmla="*/ 38 h 52"/>
                <a:gd name="T86" fmla="*/ 41 w 72"/>
                <a:gd name="T87" fmla="*/ 40 h 52"/>
                <a:gd name="T88" fmla="*/ 41 w 72"/>
                <a:gd name="T89" fmla="*/ 42 h 52"/>
                <a:gd name="T90" fmla="*/ 43 w 72"/>
                <a:gd name="T91" fmla="*/ 44 h 52"/>
                <a:gd name="T92" fmla="*/ 45 w 72"/>
                <a:gd name="T93" fmla="*/ 45 h 52"/>
                <a:gd name="T94" fmla="*/ 45 w 72"/>
                <a:gd name="T95" fmla="*/ 46 h 52"/>
                <a:gd name="T96" fmla="*/ 49 w 72"/>
                <a:gd name="T97" fmla="*/ 48 h 52"/>
                <a:gd name="T98" fmla="*/ 54 w 72"/>
                <a:gd name="T99" fmla="*/ 50 h 52"/>
                <a:gd name="T100" fmla="*/ 60 w 72"/>
                <a:gd name="T101" fmla="*/ 50 h 52"/>
                <a:gd name="T102" fmla="*/ 65 w 72"/>
                <a:gd name="T103" fmla="*/ 51 h 52"/>
                <a:gd name="T104" fmla="*/ 69 w 72"/>
                <a:gd name="T105" fmla="*/ 51 h 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52"/>
                <a:gd name="T161" fmla="*/ 72 w 72"/>
                <a:gd name="T162" fmla="*/ 52 h 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52">
                  <a:moveTo>
                    <a:pt x="22" y="9"/>
                  </a:moveTo>
                  <a:lnTo>
                    <a:pt x="21" y="9"/>
                  </a:lnTo>
                  <a:lnTo>
                    <a:pt x="21" y="8"/>
                  </a:lnTo>
                  <a:lnTo>
                    <a:pt x="19" y="8"/>
                  </a:lnTo>
                  <a:lnTo>
                    <a:pt x="19" y="7"/>
                  </a:lnTo>
                  <a:lnTo>
                    <a:pt x="18" y="7"/>
                  </a:lnTo>
                  <a:lnTo>
                    <a:pt x="18" y="5"/>
                  </a:lnTo>
                  <a:lnTo>
                    <a:pt x="16" y="5"/>
                  </a:lnTo>
                  <a:lnTo>
                    <a:pt x="14" y="4"/>
                  </a:lnTo>
                  <a:lnTo>
                    <a:pt x="12" y="4"/>
                  </a:lnTo>
                  <a:lnTo>
                    <a:pt x="12" y="2"/>
                  </a:lnTo>
                  <a:lnTo>
                    <a:pt x="11" y="2"/>
                  </a:lnTo>
                  <a:lnTo>
                    <a:pt x="11" y="1"/>
                  </a:lnTo>
                  <a:lnTo>
                    <a:pt x="9" y="1"/>
                  </a:lnTo>
                  <a:lnTo>
                    <a:pt x="9" y="0"/>
                  </a:lnTo>
                  <a:lnTo>
                    <a:pt x="7" y="2"/>
                  </a:lnTo>
                  <a:lnTo>
                    <a:pt x="6" y="2"/>
                  </a:lnTo>
                  <a:lnTo>
                    <a:pt x="4" y="3"/>
                  </a:lnTo>
                  <a:lnTo>
                    <a:pt x="2" y="5"/>
                  </a:lnTo>
                  <a:lnTo>
                    <a:pt x="1" y="6"/>
                  </a:lnTo>
                  <a:lnTo>
                    <a:pt x="1" y="8"/>
                  </a:lnTo>
                  <a:lnTo>
                    <a:pt x="0" y="10"/>
                  </a:lnTo>
                  <a:lnTo>
                    <a:pt x="0" y="11"/>
                  </a:lnTo>
                  <a:lnTo>
                    <a:pt x="0" y="13"/>
                  </a:lnTo>
                  <a:lnTo>
                    <a:pt x="1" y="13"/>
                  </a:lnTo>
                  <a:lnTo>
                    <a:pt x="1" y="15"/>
                  </a:lnTo>
                  <a:lnTo>
                    <a:pt x="1" y="16"/>
                  </a:lnTo>
                  <a:lnTo>
                    <a:pt x="3" y="16"/>
                  </a:lnTo>
                  <a:lnTo>
                    <a:pt x="3" y="18"/>
                  </a:lnTo>
                  <a:lnTo>
                    <a:pt x="5" y="18"/>
                  </a:lnTo>
                  <a:lnTo>
                    <a:pt x="5" y="20"/>
                  </a:lnTo>
                  <a:lnTo>
                    <a:pt x="5" y="21"/>
                  </a:lnTo>
                  <a:lnTo>
                    <a:pt x="6" y="21"/>
                  </a:lnTo>
                  <a:lnTo>
                    <a:pt x="6" y="23"/>
                  </a:lnTo>
                  <a:lnTo>
                    <a:pt x="8" y="23"/>
                  </a:lnTo>
                  <a:lnTo>
                    <a:pt x="10" y="23"/>
                  </a:lnTo>
                  <a:lnTo>
                    <a:pt x="10" y="24"/>
                  </a:lnTo>
                  <a:lnTo>
                    <a:pt x="11" y="24"/>
                  </a:lnTo>
                  <a:lnTo>
                    <a:pt x="13" y="24"/>
                  </a:lnTo>
                  <a:lnTo>
                    <a:pt x="15" y="24"/>
                  </a:lnTo>
                  <a:lnTo>
                    <a:pt x="16" y="24"/>
                  </a:lnTo>
                  <a:lnTo>
                    <a:pt x="18" y="23"/>
                  </a:lnTo>
                  <a:lnTo>
                    <a:pt x="18" y="24"/>
                  </a:lnTo>
                  <a:lnTo>
                    <a:pt x="18" y="25"/>
                  </a:lnTo>
                  <a:lnTo>
                    <a:pt x="20" y="25"/>
                  </a:lnTo>
                  <a:lnTo>
                    <a:pt x="20" y="26"/>
                  </a:lnTo>
                  <a:lnTo>
                    <a:pt x="21" y="26"/>
                  </a:lnTo>
                  <a:lnTo>
                    <a:pt x="22" y="26"/>
                  </a:lnTo>
                  <a:lnTo>
                    <a:pt x="22" y="28"/>
                  </a:lnTo>
                  <a:lnTo>
                    <a:pt x="22" y="30"/>
                  </a:lnTo>
                  <a:lnTo>
                    <a:pt x="22" y="31"/>
                  </a:lnTo>
                  <a:lnTo>
                    <a:pt x="22" y="33"/>
                  </a:lnTo>
                  <a:lnTo>
                    <a:pt x="24" y="33"/>
                  </a:lnTo>
                  <a:lnTo>
                    <a:pt x="26" y="33"/>
                  </a:lnTo>
                  <a:lnTo>
                    <a:pt x="26" y="35"/>
                  </a:lnTo>
                  <a:lnTo>
                    <a:pt x="28" y="35"/>
                  </a:lnTo>
                  <a:lnTo>
                    <a:pt x="30" y="35"/>
                  </a:lnTo>
                  <a:lnTo>
                    <a:pt x="31" y="35"/>
                  </a:lnTo>
                  <a:lnTo>
                    <a:pt x="31" y="37"/>
                  </a:lnTo>
                  <a:lnTo>
                    <a:pt x="33" y="37"/>
                  </a:lnTo>
                  <a:lnTo>
                    <a:pt x="34" y="37"/>
                  </a:lnTo>
                  <a:lnTo>
                    <a:pt x="36" y="37"/>
                  </a:lnTo>
                  <a:lnTo>
                    <a:pt x="36" y="38"/>
                  </a:lnTo>
                  <a:lnTo>
                    <a:pt x="38" y="38"/>
                  </a:lnTo>
                  <a:lnTo>
                    <a:pt x="39" y="38"/>
                  </a:lnTo>
                  <a:lnTo>
                    <a:pt x="41" y="38"/>
                  </a:lnTo>
                  <a:lnTo>
                    <a:pt x="41" y="40"/>
                  </a:lnTo>
                  <a:lnTo>
                    <a:pt x="41" y="42"/>
                  </a:lnTo>
                  <a:lnTo>
                    <a:pt x="43" y="42"/>
                  </a:lnTo>
                  <a:lnTo>
                    <a:pt x="43" y="44"/>
                  </a:lnTo>
                  <a:lnTo>
                    <a:pt x="43" y="45"/>
                  </a:lnTo>
                  <a:lnTo>
                    <a:pt x="45" y="45"/>
                  </a:lnTo>
                  <a:lnTo>
                    <a:pt x="45" y="46"/>
                  </a:lnTo>
                  <a:lnTo>
                    <a:pt x="47" y="46"/>
                  </a:lnTo>
                  <a:lnTo>
                    <a:pt x="47" y="48"/>
                  </a:lnTo>
                  <a:lnTo>
                    <a:pt x="49" y="48"/>
                  </a:lnTo>
                  <a:lnTo>
                    <a:pt x="50" y="49"/>
                  </a:lnTo>
                  <a:lnTo>
                    <a:pt x="52" y="49"/>
                  </a:lnTo>
                  <a:lnTo>
                    <a:pt x="54" y="50"/>
                  </a:lnTo>
                  <a:lnTo>
                    <a:pt x="56" y="50"/>
                  </a:lnTo>
                  <a:lnTo>
                    <a:pt x="58" y="50"/>
                  </a:lnTo>
                  <a:lnTo>
                    <a:pt x="60" y="50"/>
                  </a:lnTo>
                  <a:lnTo>
                    <a:pt x="61" y="51"/>
                  </a:lnTo>
                  <a:lnTo>
                    <a:pt x="63" y="51"/>
                  </a:lnTo>
                  <a:lnTo>
                    <a:pt x="65" y="51"/>
                  </a:lnTo>
                  <a:lnTo>
                    <a:pt x="67" y="51"/>
                  </a:lnTo>
                  <a:lnTo>
                    <a:pt x="68" y="51"/>
                  </a:lnTo>
                  <a:lnTo>
                    <a:pt x="69" y="51"/>
                  </a:lnTo>
                  <a:lnTo>
                    <a:pt x="71" y="51"/>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 name="Freeform 162">
              <a:extLst>
                <a:ext uri="{FF2B5EF4-FFF2-40B4-BE49-F238E27FC236}">
                  <a16:creationId xmlns:a16="http://schemas.microsoft.com/office/drawing/2014/main" id="{93E33D02-B87C-4C68-9C48-1CA247CFE29E}"/>
                </a:ext>
              </a:extLst>
            </p:cNvPr>
            <p:cNvSpPr>
              <a:spLocks/>
            </p:cNvSpPr>
            <p:nvPr/>
          </p:nvSpPr>
          <p:spPr bwMode="auto">
            <a:xfrm>
              <a:off x="3227" y="3942"/>
              <a:ext cx="113" cy="41"/>
            </a:xfrm>
            <a:custGeom>
              <a:avLst/>
              <a:gdLst>
                <a:gd name="T0" fmla="*/ 2 w 113"/>
                <a:gd name="T1" fmla="*/ 4 h 41"/>
                <a:gd name="T2" fmla="*/ 1 w 113"/>
                <a:gd name="T3" fmla="*/ 5 h 41"/>
                <a:gd name="T4" fmla="*/ 0 w 113"/>
                <a:gd name="T5" fmla="*/ 8 h 41"/>
                <a:gd name="T6" fmla="*/ 0 w 113"/>
                <a:gd name="T7" fmla="*/ 9 h 41"/>
                <a:gd name="T8" fmla="*/ 1 w 113"/>
                <a:gd name="T9" fmla="*/ 13 h 41"/>
                <a:gd name="T10" fmla="*/ 5 w 113"/>
                <a:gd name="T11" fmla="*/ 16 h 41"/>
                <a:gd name="T12" fmla="*/ 10 w 113"/>
                <a:gd name="T13" fmla="*/ 18 h 41"/>
                <a:gd name="T14" fmla="*/ 16 w 113"/>
                <a:gd name="T15" fmla="*/ 20 h 41"/>
                <a:gd name="T16" fmla="*/ 17 w 113"/>
                <a:gd name="T17" fmla="*/ 22 h 41"/>
                <a:gd name="T18" fmla="*/ 17 w 113"/>
                <a:gd name="T19" fmla="*/ 24 h 41"/>
                <a:gd name="T20" fmla="*/ 17 w 113"/>
                <a:gd name="T21" fmla="*/ 26 h 41"/>
                <a:gd name="T22" fmla="*/ 17 w 113"/>
                <a:gd name="T23" fmla="*/ 27 h 41"/>
                <a:gd name="T24" fmla="*/ 18 w 113"/>
                <a:gd name="T25" fmla="*/ 30 h 41"/>
                <a:gd name="T26" fmla="*/ 18 w 113"/>
                <a:gd name="T27" fmla="*/ 32 h 41"/>
                <a:gd name="T28" fmla="*/ 18 w 113"/>
                <a:gd name="T29" fmla="*/ 34 h 41"/>
                <a:gd name="T30" fmla="*/ 19 w 113"/>
                <a:gd name="T31" fmla="*/ 35 h 41"/>
                <a:gd name="T32" fmla="*/ 22 w 113"/>
                <a:gd name="T33" fmla="*/ 36 h 41"/>
                <a:gd name="T34" fmla="*/ 28 w 113"/>
                <a:gd name="T35" fmla="*/ 36 h 41"/>
                <a:gd name="T36" fmla="*/ 34 w 113"/>
                <a:gd name="T37" fmla="*/ 36 h 41"/>
                <a:gd name="T38" fmla="*/ 39 w 113"/>
                <a:gd name="T39" fmla="*/ 36 h 41"/>
                <a:gd name="T40" fmla="*/ 42 w 113"/>
                <a:gd name="T41" fmla="*/ 36 h 41"/>
                <a:gd name="T42" fmla="*/ 47 w 113"/>
                <a:gd name="T43" fmla="*/ 38 h 41"/>
                <a:gd name="T44" fmla="*/ 51 w 113"/>
                <a:gd name="T45" fmla="*/ 40 h 41"/>
                <a:gd name="T46" fmla="*/ 54 w 113"/>
                <a:gd name="T47" fmla="*/ 40 h 41"/>
                <a:gd name="T48" fmla="*/ 58 w 113"/>
                <a:gd name="T49" fmla="*/ 40 h 41"/>
                <a:gd name="T50" fmla="*/ 63 w 113"/>
                <a:gd name="T51" fmla="*/ 38 h 41"/>
                <a:gd name="T52" fmla="*/ 68 w 113"/>
                <a:gd name="T53" fmla="*/ 36 h 41"/>
                <a:gd name="T54" fmla="*/ 73 w 113"/>
                <a:gd name="T55" fmla="*/ 34 h 41"/>
                <a:gd name="T56" fmla="*/ 75 w 113"/>
                <a:gd name="T57" fmla="*/ 35 h 41"/>
                <a:gd name="T58" fmla="*/ 75 w 113"/>
                <a:gd name="T59" fmla="*/ 36 h 41"/>
                <a:gd name="T60" fmla="*/ 77 w 113"/>
                <a:gd name="T61" fmla="*/ 38 h 41"/>
                <a:gd name="T62" fmla="*/ 79 w 113"/>
                <a:gd name="T63" fmla="*/ 39 h 41"/>
                <a:gd name="T64" fmla="*/ 80 w 113"/>
                <a:gd name="T65" fmla="*/ 39 h 41"/>
                <a:gd name="T66" fmla="*/ 80 w 113"/>
                <a:gd name="T67" fmla="*/ 38 h 41"/>
                <a:gd name="T68" fmla="*/ 82 w 113"/>
                <a:gd name="T69" fmla="*/ 36 h 41"/>
                <a:gd name="T70" fmla="*/ 84 w 113"/>
                <a:gd name="T71" fmla="*/ 35 h 41"/>
                <a:gd name="T72" fmla="*/ 87 w 113"/>
                <a:gd name="T73" fmla="*/ 34 h 41"/>
                <a:gd name="T74" fmla="*/ 90 w 113"/>
                <a:gd name="T75" fmla="*/ 35 h 41"/>
                <a:gd name="T76" fmla="*/ 93 w 113"/>
                <a:gd name="T77" fmla="*/ 37 h 41"/>
                <a:gd name="T78" fmla="*/ 97 w 113"/>
                <a:gd name="T79" fmla="*/ 38 h 41"/>
                <a:gd name="T80" fmla="*/ 102 w 113"/>
                <a:gd name="T81" fmla="*/ 37 h 41"/>
                <a:gd name="T82" fmla="*/ 107 w 113"/>
                <a:gd name="T83" fmla="*/ 27 h 41"/>
                <a:gd name="T84" fmla="*/ 109 w 113"/>
                <a:gd name="T85" fmla="*/ 16 h 41"/>
                <a:gd name="T86" fmla="*/ 111 w 113"/>
                <a:gd name="T87" fmla="*/ 9 h 41"/>
                <a:gd name="T88" fmla="*/ 109 w 113"/>
                <a:gd name="T89" fmla="*/ 8 h 41"/>
                <a:gd name="T90" fmla="*/ 99 w 113"/>
                <a:gd name="T91" fmla="*/ 7 h 41"/>
                <a:gd name="T92" fmla="*/ 89 w 113"/>
                <a:gd name="T93" fmla="*/ 7 h 41"/>
                <a:gd name="T94" fmla="*/ 84 w 113"/>
                <a:gd name="T95" fmla="*/ 8 h 41"/>
                <a:gd name="T96" fmla="*/ 81 w 113"/>
                <a:gd name="T97" fmla="*/ 8 h 41"/>
                <a:gd name="T98" fmla="*/ 76 w 113"/>
                <a:gd name="T99" fmla="*/ 6 h 41"/>
                <a:gd name="T100" fmla="*/ 70 w 113"/>
                <a:gd name="T101" fmla="*/ 4 h 41"/>
                <a:gd name="T102" fmla="*/ 69 w 113"/>
                <a:gd name="T103" fmla="*/ 2 h 41"/>
                <a:gd name="T104" fmla="*/ 66 w 113"/>
                <a:gd name="T105" fmla="*/ 1 h 41"/>
                <a:gd name="T106" fmla="*/ 63 w 113"/>
                <a:gd name="T107" fmla="*/ 1 h 41"/>
                <a:gd name="T108" fmla="*/ 59 w 113"/>
                <a:gd name="T109" fmla="*/ 1 h 41"/>
                <a:gd name="T110" fmla="*/ 58 w 113"/>
                <a:gd name="T111" fmla="*/ 1 h 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3"/>
                <a:gd name="T169" fmla="*/ 0 h 41"/>
                <a:gd name="T170" fmla="*/ 113 w 113"/>
                <a:gd name="T171" fmla="*/ 41 h 4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3" h="41">
                  <a:moveTo>
                    <a:pt x="4" y="2"/>
                  </a:moveTo>
                  <a:lnTo>
                    <a:pt x="2" y="4"/>
                  </a:lnTo>
                  <a:lnTo>
                    <a:pt x="1" y="5"/>
                  </a:lnTo>
                  <a:lnTo>
                    <a:pt x="0" y="7"/>
                  </a:lnTo>
                  <a:lnTo>
                    <a:pt x="0" y="8"/>
                  </a:lnTo>
                  <a:lnTo>
                    <a:pt x="0" y="9"/>
                  </a:lnTo>
                  <a:lnTo>
                    <a:pt x="1" y="9"/>
                  </a:lnTo>
                  <a:lnTo>
                    <a:pt x="1" y="11"/>
                  </a:lnTo>
                  <a:lnTo>
                    <a:pt x="1" y="13"/>
                  </a:lnTo>
                  <a:lnTo>
                    <a:pt x="2" y="13"/>
                  </a:lnTo>
                  <a:lnTo>
                    <a:pt x="2" y="15"/>
                  </a:lnTo>
                  <a:lnTo>
                    <a:pt x="4" y="15"/>
                  </a:lnTo>
                  <a:lnTo>
                    <a:pt x="5" y="16"/>
                  </a:lnTo>
                  <a:lnTo>
                    <a:pt x="7" y="16"/>
                  </a:lnTo>
                  <a:lnTo>
                    <a:pt x="7" y="18"/>
                  </a:lnTo>
                  <a:lnTo>
                    <a:pt x="9" y="18"/>
                  </a:lnTo>
                  <a:lnTo>
                    <a:pt x="10" y="18"/>
                  </a:lnTo>
                  <a:lnTo>
                    <a:pt x="12" y="18"/>
                  </a:lnTo>
                  <a:lnTo>
                    <a:pt x="12" y="20"/>
                  </a:lnTo>
                  <a:lnTo>
                    <a:pt x="14" y="20"/>
                  </a:lnTo>
                  <a:lnTo>
                    <a:pt x="16" y="20"/>
                  </a:lnTo>
                  <a:lnTo>
                    <a:pt x="18" y="20"/>
                  </a:lnTo>
                  <a:lnTo>
                    <a:pt x="17" y="22"/>
                  </a:lnTo>
                  <a:lnTo>
                    <a:pt x="17" y="24"/>
                  </a:lnTo>
                  <a:lnTo>
                    <a:pt x="17" y="26"/>
                  </a:lnTo>
                  <a:lnTo>
                    <a:pt x="17" y="27"/>
                  </a:lnTo>
                  <a:lnTo>
                    <a:pt x="18" y="27"/>
                  </a:lnTo>
                  <a:lnTo>
                    <a:pt x="18" y="29"/>
                  </a:lnTo>
                  <a:lnTo>
                    <a:pt x="18" y="30"/>
                  </a:lnTo>
                  <a:lnTo>
                    <a:pt x="18" y="32"/>
                  </a:lnTo>
                  <a:lnTo>
                    <a:pt x="18" y="34"/>
                  </a:lnTo>
                  <a:lnTo>
                    <a:pt x="19" y="34"/>
                  </a:lnTo>
                  <a:lnTo>
                    <a:pt x="19" y="35"/>
                  </a:lnTo>
                  <a:lnTo>
                    <a:pt x="21" y="35"/>
                  </a:lnTo>
                  <a:lnTo>
                    <a:pt x="21" y="36"/>
                  </a:lnTo>
                  <a:lnTo>
                    <a:pt x="22" y="36"/>
                  </a:lnTo>
                  <a:lnTo>
                    <a:pt x="24" y="36"/>
                  </a:lnTo>
                  <a:lnTo>
                    <a:pt x="26" y="36"/>
                  </a:lnTo>
                  <a:lnTo>
                    <a:pt x="28" y="36"/>
                  </a:lnTo>
                  <a:lnTo>
                    <a:pt x="30" y="36"/>
                  </a:lnTo>
                  <a:lnTo>
                    <a:pt x="32" y="36"/>
                  </a:lnTo>
                  <a:lnTo>
                    <a:pt x="34" y="36"/>
                  </a:lnTo>
                  <a:lnTo>
                    <a:pt x="36" y="36"/>
                  </a:lnTo>
                  <a:lnTo>
                    <a:pt x="38" y="36"/>
                  </a:lnTo>
                  <a:lnTo>
                    <a:pt x="39" y="36"/>
                  </a:lnTo>
                  <a:lnTo>
                    <a:pt x="41" y="35"/>
                  </a:lnTo>
                  <a:lnTo>
                    <a:pt x="41" y="36"/>
                  </a:lnTo>
                  <a:lnTo>
                    <a:pt x="42" y="36"/>
                  </a:lnTo>
                  <a:lnTo>
                    <a:pt x="44" y="36"/>
                  </a:lnTo>
                  <a:lnTo>
                    <a:pt x="44" y="38"/>
                  </a:lnTo>
                  <a:lnTo>
                    <a:pt x="46" y="38"/>
                  </a:lnTo>
                  <a:lnTo>
                    <a:pt x="47" y="38"/>
                  </a:lnTo>
                  <a:lnTo>
                    <a:pt x="49" y="38"/>
                  </a:lnTo>
                  <a:lnTo>
                    <a:pt x="49" y="40"/>
                  </a:lnTo>
                  <a:lnTo>
                    <a:pt x="51" y="40"/>
                  </a:lnTo>
                  <a:lnTo>
                    <a:pt x="52" y="40"/>
                  </a:lnTo>
                  <a:lnTo>
                    <a:pt x="54" y="40"/>
                  </a:lnTo>
                  <a:lnTo>
                    <a:pt x="56" y="40"/>
                  </a:lnTo>
                  <a:lnTo>
                    <a:pt x="58" y="40"/>
                  </a:lnTo>
                  <a:lnTo>
                    <a:pt x="59" y="40"/>
                  </a:lnTo>
                  <a:lnTo>
                    <a:pt x="61" y="38"/>
                  </a:lnTo>
                  <a:lnTo>
                    <a:pt x="63" y="38"/>
                  </a:lnTo>
                  <a:lnTo>
                    <a:pt x="65" y="36"/>
                  </a:lnTo>
                  <a:lnTo>
                    <a:pt x="67" y="36"/>
                  </a:lnTo>
                  <a:lnTo>
                    <a:pt x="68" y="36"/>
                  </a:lnTo>
                  <a:lnTo>
                    <a:pt x="70" y="35"/>
                  </a:lnTo>
                  <a:lnTo>
                    <a:pt x="72" y="34"/>
                  </a:lnTo>
                  <a:lnTo>
                    <a:pt x="73" y="34"/>
                  </a:lnTo>
                  <a:lnTo>
                    <a:pt x="75" y="33"/>
                  </a:lnTo>
                  <a:lnTo>
                    <a:pt x="75" y="35"/>
                  </a:lnTo>
                  <a:lnTo>
                    <a:pt x="75" y="36"/>
                  </a:lnTo>
                  <a:lnTo>
                    <a:pt x="77" y="36"/>
                  </a:lnTo>
                  <a:lnTo>
                    <a:pt x="77" y="38"/>
                  </a:lnTo>
                  <a:lnTo>
                    <a:pt x="79" y="38"/>
                  </a:lnTo>
                  <a:lnTo>
                    <a:pt x="79" y="39"/>
                  </a:lnTo>
                  <a:lnTo>
                    <a:pt x="80" y="39"/>
                  </a:lnTo>
                  <a:lnTo>
                    <a:pt x="80" y="38"/>
                  </a:lnTo>
                  <a:lnTo>
                    <a:pt x="82" y="36"/>
                  </a:lnTo>
                  <a:lnTo>
                    <a:pt x="84" y="35"/>
                  </a:lnTo>
                  <a:lnTo>
                    <a:pt x="85" y="33"/>
                  </a:lnTo>
                  <a:lnTo>
                    <a:pt x="85" y="34"/>
                  </a:lnTo>
                  <a:lnTo>
                    <a:pt x="87" y="34"/>
                  </a:lnTo>
                  <a:lnTo>
                    <a:pt x="89" y="34"/>
                  </a:lnTo>
                  <a:lnTo>
                    <a:pt x="89" y="35"/>
                  </a:lnTo>
                  <a:lnTo>
                    <a:pt x="90" y="35"/>
                  </a:lnTo>
                  <a:lnTo>
                    <a:pt x="92" y="35"/>
                  </a:lnTo>
                  <a:lnTo>
                    <a:pt x="92" y="37"/>
                  </a:lnTo>
                  <a:lnTo>
                    <a:pt x="93" y="37"/>
                  </a:lnTo>
                  <a:lnTo>
                    <a:pt x="95" y="37"/>
                  </a:lnTo>
                  <a:lnTo>
                    <a:pt x="95" y="38"/>
                  </a:lnTo>
                  <a:lnTo>
                    <a:pt x="97" y="38"/>
                  </a:lnTo>
                  <a:lnTo>
                    <a:pt x="99" y="38"/>
                  </a:lnTo>
                  <a:lnTo>
                    <a:pt x="99" y="39"/>
                  </a:lnTo>
                  <a:lnTo>
                    <a:pt x="101" y="38"/>
                  </a:lnTo>
                  <a:lnTo>
                    <a:pt x="102" y="37"/>
                  </a:lnTo>
                  <a:lnTo>
                    <a:pt x="104" y="35"/>
                  </a:lnTo>
                  <a:lnTo>
                    <a:pt x="104" y="34"/>
                  </a:lnTo>
                  <a:lnTo>
                    <a:pt x="106" y="30"/>
                  </a:lnTo>
                  <a:lnTo>
                    <a:pt x="107" y="27"/>
                  </a:lnTo>
                  <a:lnTo>
                    <a:pt x="109" y="24"/>
                  </a:lnTo>
                  <a:lnTo>
                    <a:pt x="109" y="22"/>
                  </a:lnTo>
                  <a:lnTo>
                    <a:pt x="109" y="18"/>
                  </a:lnTo>
                  <a:lnTo>
                    <a:pt x="109" y="16"/>
                  </a:lnTo>
                  <a:lnTo>
                    <a:pt x="111" y="12"/>
                  </a:lnTo>
                  <a:lnTo>
                    <a:pt x="111" y="11"/>
                  </a:lnTo>
                  <a:lnTo>
                    <a:pt x="111" y="9"/>
                  </a:lnTo>
                  <a:lnTo>
                    <a:pt x="112" y="8"/>
                  </a:lnTo>
                  <a:lnTo>
                    <a:pt x="111" y="8"/>
                  </a:lnTo>
                  <a:lnTo>
                    <a:pt x="110" y="8"/>
                  </a:lnTo>
                  <a:lnTo>
                    <a:pt x="109" y="8"/>
                  </a:lnTo>
                  <a:lnTo>
                    <a:pt x="107" y="7"/>
                  </a:lnTo>
                  <a:lnTo>
                    <a:pt x="104" y="7"/>
                  </a:lnTo>
                  <a:lnTo>
                    <a:pt x="102" y="7"/>
                  </a:lnTo>
                  <a:lnTo>
                    <a:pt x="99" y="7"/>
                  </a:lnTo>
                  <a:lnTo>
                    <a:pt x="97" y="6"/>
                  </a:lnTo>
                  <a:lnTo>
                    <a:pt x="93" y="7"/>
                  </a:lnTo>
                  <a:lnTo>
                    <a:pt x="91" y="7"/>
                  </a:lnTo>
                  <a:lnTo>
                    <a:pt x="89" y="7"/>
                  </a:lnTo>
                  <a:lnTo>
                    <a:pt x="87" y="7"/>
                  </a:lnTo>
                  <a:lnTo>
                    <a:pt x="85" y="8"/>
                  </a:lnTo>
                  <a:lnTo>
                    <a:pt x="84" y="8"/>
                  </a:lnTo>
                  <a:lnTo>
                    <a:pt x="82" y="8"/>
                  </a:lnTo>
                  <a:lnTo>
                    <a:pt x="81" y="8"/>
                  </a:lnTo>
                  <a:lnTo>
                    <a:pt x="81" y="6"/>
                  </a:lnTo>
                  <a:lnTo>
                    <a:pt x="79" y="6"/>
                  </a:lnTo>
                  <a:lnTo>
                    <a:pt x="78" y="6"/>
                  </a:lnTo>
                  <a:lnTo>
                    <a:pt x="76" y="6"/>
                  </a:lnTo>
                  <a:lnTo>
                    <a:pt x="76" y="4"/>
                  </a:lnTo>
                  <a:lnTo>
                    <a:pt x="74" y="4"/>
                  </a:lnTo>
                  <a:lnTo>
                    <a:pt x="72" y="4"/>
                  </a:lnTo>
                  <a:lnTo>
                    <a:pt x="70" y="4"/>
                  </a:lnTo>
                  <a:lnTo>
                    <a:pt x="70" y="2"/>
                  </a:lnTo>
                  <a:lnTo>
                    <a:pt x="69" y="2"/>
                  </a:lnTo>
                  <a:lnTo>
                    <a:pt x="69" y="0"/>
                  </a:lnTo>
                  <a:lnTo>
                    <a:pt x="68" y="1"/>
                  </a:lnTo>
                  <a:lnTo>
                    <a:pt x="66" y="1"/>
                  </a:lnTo>
                  <a:lnTo>
                    <a:pt x="64" y="1"/>
                  </a:lnTo>
                  <a:lnTo>
                    <a:pt x="63" y="1"/>
                  </a:lnTo>
                  <a:lnTo>
                    <a:pt x="61" y="1"/>
                  </a:lnTo>
                  <a:lnTo>
                    <a:pt x="59" y="1"/>
                  </a:lnTo>
                  <a:lnTo>
                    <a:pt x="58" y="1"/>
                  </a:lnTo>
                  <a:lnTo>
                    <a:pt x="58"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 name="Freeform 163">
              <a:extLst>
                <a:ext uri="{FF2B5EF4-FFF2-40B4-BE49-F238E27FC236}">
                  <a16:creationId xmlns:a16="http://schemas.microsoft.com/office/drawing/2014/main" id="{BA6EFD56-0C60-46D5-BBBC-5A3E4BD58F36}"/>
                </a:ext>
              </a:extLst>
            </p:cNvPr>
            <p:cNvSpPr>
              <a:spLocks/>
            </p:cNvSpPr>
            <p:nvPr/>
          </p:nvSpPr>
          <p:spPr bwMode="auto">
            <a:xfrm>
              <a:off x="3220" y="4082"/>
              <a:ext cx="163" cy="37"/>
            </a:xfrm>
            <a:custGeom>
              <a:avLst/>
              <a:gdLst>
                <a:gd name="T0" fmla="*/ 160 w 163"/>
                <a:gd name="T1" fmla="*/ 2 h 37"/>
                <a:gd name="T2" fmla="*/ 158 w 163"/>
                <a:gd name="T3" fmla="*/ 4 h 37"/>
                <a:gd name="T4" fmla="*/ 156 w 163"/>
                <a:gd name="T5" fmla="*/ 5 h 37"/>
                <a:gd name="T6" fmla="*/ 152 w 163"/>
                <a:gd name="T7" fmla="*/ 9 h 37"/>
                <a:gd name="T8" fmla="*/ 150 w 163"/>
                <a:gd name="T9" fmla="*/ 10 h 37"/>
                <a:gd name="T10" fmla="*/ 147 w 163"/>
                <a:gd name="T11" fmla="*/ 12 h 37"/>
                <a:gd name="T12" fmla="*/ 144 w 163"/>
                <a:gd name="T13" fmla="*/ 13 h 37"/>
                <a:gd name="T14" fmla="*/ 138 w 163"/>
                <a:gd name="T15" fmla="*/ 14 h 37"/>
                <a:gd name="T16" fmla="*/ 135 w 163"/>
                <a:gd name="T17" fmla="*/ 16 h 37"/>
                <a:gd name="T18" fmla="*/ 131 w 163"/>
                <a:gd name="T19" fmla="*/ 18 h 37"/>
                <a:gd name="T20" fmla="*/ 131 w 163"/>
                <a:gd name="T21" fmla="*/ 18 h 37"/>
                <a:gd name="T22" fmla="*/ 128 w 163"/>
                <a:gd name="T23" fmla="*/ 18 h 37"/>
                <a:gd name="T24" fmla="*/ 124 w 163"/>
                <a:gd name="T25" fmla="*/ 20 h 37"/>
                <a:gd name="T26" fmla="*/ 120 w 163"/>
                <a:gd name="T27" fmla="*/ 21 h 37"/>
                <a:gd name="T28" fmla="*/ 117 w 163"/>
                <a:gd name="T29" fmla="*/ 21 h 37"/>
                <a:gd name="T30" fmla="*/ 116 w 163"/>
                <a:gd name="T31" fmla="*/ 22 h 37"/>
                <a:gd name="T32" fmla="*/ 116 w 163"/>
                <a:gd name="T33" fmla="*/ 23 h 37"/>
                <a:gd name="T34" fmla="*/ 110 w 163"/>
                <a:gd name="T35" fmla="*/ 24 h 37"/>
                <a:gd name="T36" fmla="*/ 104 w 163"/>
                <a:gd name="T37" fmla="*/ 25 h 37"/>
                <a:gd name="T38" fmla="*/ 95 w 163"/>
                <a:gd name="T39" fmla="*/ 29 h 37"/>
                <a:gd name="T40" fmla="*/ 88 w 163"/>
                <a:gd name="T41" fmla="*/ 30 h 37"/>
                <a:gd name="T42" fmla="*/ 83 w 163"/>
                <a:gd name="T43" fmla="*/ 32 h 37"/>
                <a:gd name="T44" fmla="*/ 81 w 163"/>
                <a:gd name="T45" fmla="*/ 32 h 37"/>
                <a:gd name="T46" fmla="*/ 77 w 163"/>
                <a:gd name="T47" fmla="*/ 34 h 37"/>
                <a:gd name="T48" fmla="*/ 74 w 163"/>
                <a:gd name="T49" fmla="*/ 35 h 37"/>
                <a:gd name="T50" fmla="*/ 70 w 163"/>
                <a:gd name="T51" fmla="*/ 35 h 37"/>
                <a:gd name="T52" fmla="*/ 69 w 163"/>
                <a:gd name="T53" fmla="*/ 34 h 37"/>
                <a:gd name="T54" fmla="*/ 66 w 163"/>
                <a:gd name="T55" fmla="*/ 34 h 37"/>
                <a:gd name="T56" fmla="*/ 65 w 163"/>
                <a:gd name="T57" fmla="*/ 34 h 37"/>
                <a:gd name="T58" fmla="*/ 63 w 163"/>
                <a:gd name="T59" fmla="*/ 34 h 37"/>
                <a:gd name="T60" fmla="*/ 61 w 163"/>
                <a:gd name="T61" fmla="*/ 34 h 37"/>
                <a:gd name="T62" fmla="*/ 61 w 163"/>
                <a:gd name="T63" fmla="*/ 34 h 37"/>
                <a:gd name="T64" fmla="*/ 57 w 163"/>
                <a:gd name="T65" fmla="*/ 34 h 37"/>
                <a:gd name="T66" fmla="*/ 53 w 163"/>
                <a:gd name="T67" fmla="*/ 34 h 37"/>
                <a:gd name="T68" fmla="*/ 49 w 163"/>
                <a:gd name="T69" fmla="*/ 34 h 37"/>
                <a:gd name="T70" fmla="*/ 44 w 163"/>
                <a:gd name="T71" fmla="*/ 36 h 37"/>
                <a:gd name="T72" fmla="*/ 42 w 163"/>
                <a:gd name="T73" fmla="*/ 36 h 37"/>
                <a:gd name="T74" fmla="*/ 39 w 163"/>
                <a:gd name="T75" fmla="*/ 36 h 37"/>
                <a:gd name="T76" fmla="*/ 38 w 163"/>
                <a:gd name="T77" fmla="*/ 36 h 37"/>
                <a:gd name="T78" fmla="*/ 36 w 163"/>
                <a:gd name="T79" fmla="*/ 36 h 37"/>
                <a:gd name="T80" fmla="*/ 34 w 163"/>
                <a:gd name="T81" fmla="*/ 36 h 37"/>
                <a:gd name="T82" fmla="*/ 30 w 163"/>
                <a:gd name="T83" fmla="*/ 36 h 37"/>
                <a:gd name="T84" fmla="*/ 30 w 163"/>
                <a:gd name="T85" fmla="*/ 36 h 37"/>
                <a:gd name="T86" fmla="*/ 27 w 163"/>
                <a:gd name="T87" fmla="*/ 36 h 37"/>
                <a:gd name="T88" fmla="*/ 25 w 163"/>
                <a:gd name="T89" fmla="*/ 36 h 37"/>
                <a:gd name="T90" fmla="*/ 22 w 163"/>
                <a:gd name="T91" fmla="*/ 35 h 37"/>
                <a:gd name="T92" fmla="*/ 20 w 163"/>
                <a:gd name="T93" fmla="*/ 34 h 37"/>
                <a:gd name="T94" fmla="*/ 19 w 163"/>
                <a:gd name="T95" fmla="*/ 34 h 37"/>
                <a:gd name="T96" fmla="*/ 18 w 163"/>
                <a:gd name="T97" fmla="*/ 34 h 37"/>
                <a:gd name="T98" fmla="*/ 15 w 163"/>
                <a:gd name="T99" fmla="*/ 34 h 37"/>
                <a:gd name="T100" fmla="*/ 13 w 163"/>
                <a:gd name="T101" fmla="*/ 33 h 37"/>
                <a:gd name="T102" fmla="*/ 9 w 163"/>
                <a:gd name="T103" fmla="*/ 33 h 37"/>
                <a:gd name="T104" fmla="*/ 7 w 163"/>
                <a:gd name="T105" fmla="*/ 30 h 37"/>
                <a:gd name="T106" fmla="*/ 4 w 163"/>
                <a:gd name="T107" fmla="*/ 28 h 37"/>
                <a:gd name="T108" fmla="*/ 3 w 163"/>
                <a:gd name="T109" fmla="*/ 26 h 37"/>
                <a:gd name="T110" fmla="*/ 1 w 163"/>
                <a:gd name="T111" fmla="*/ 25 h 37"/>
                <a:gd name="T112" fmla="*/ 0 w 163"/>
                <a:gd name="T113" fmla="*/ 23 h 37"/>
                <a:gd name="T114" fmla="*/ 0 w 163"/>
                <a:gd name="T115" fmla="*/ 21 h 37"/>
                <a:gd name="T116" fmla="*/ 0 w 163"/>
                <a:gd name="T117" fmla="*/ 20 h 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3"/>
                <a:gd name="T178" fmla="*/ 0 h 37"/>
                <a:gd name="T179" fmla="*/ 163 w 163"/>
                <a:gd name="T180" fmla="*/ 37 h 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3" h="37">
                  <a:moveTo>
                    <a:pt x="162" y="0"/>
                  </a:moveTo>
                  <a:lnTo>
                    <a:pt x="160" y="2"/>
                  </a:lnTo>
                  <a:lnTo>
                    <a:pt x="158" y="4"/>
                  </a:lnTo>
                  <a:lnTo>
                    <a:pt x="156" y="5"/>
                  </a:lnTo>
                  <a:lnTo>
                    <a:pt x="154" y="7"/>
                  </a:lnTo>
                  <a:lnTo>
                    <a:pt x="152" y="9"/>
                  </a:lnTo>
                  <a:lnTo>
                    <a:pt x="150" y="10"/>
                  </a:lnTo>
                  <a:lnTo>
                    <a:pt x="149" y="10"/>
                  </a:lnTo>
                  <a:lnTo>
                    <a:pt x="147" y="12"/>
                  </a:lnTo>
                  <a:lnTo>
                    <a:pt x="146" y="12"/>
                  </a:lnTo>
                  <a:lnTo>
                    <a:pt x="144" y="13"/>
                  </a:lnTo>
                  <a:lnTo>
                    <a:pt x="142" y="14"/>
                  </a:lnTo>
                  <a:lnTo>
                    <a:pt x="140" y="14"/>
                  </a:lnTo>
                  <a:lnTo>
                    <a:pt x="138" y="14"/>
                  </a:lnTo>
                  <a:lnTo>
                    <a:pt x="136" y="16"/>
                  </a:lnTo>
                  <a:lnTo>
                    <a:pt x="135" y="16"/>
                  </a:lnTo>
                  <a:lnTo>
                    <a:pt x="133" y="16"/>
                  </a:lnTo>
                  <a:lnTo>
                    <a:pt x="131" y="18"/>
                  </a:lnTo>
                  <a:lnTo>
                    <a:pt x="130" y="18"/>
                  </a:lnTo>
                  <a:lnTo>
                    <a:pt x="128" y="18"/>
                  </a:lnTo>
                  <a:lnTo>
                    <a:pt x="126" y="20"/>
                  </a:lnTo>
                  <a:lnTo>
                    <a:pt x="124" y="20"/>
                  </a:lnTo>
                  <a:lnTo>
                    <a:pt x="122" y="20"/>
                  </a:lnTo>
                  <a:lnTo>
                    <a:pt x="120" y="21"/>
                  </a:lnTo>
                  <a:lnTo>
                    <a:pt x="118" y="21"/>
                  </a:lnTo>
                  <a:lnTo>
                    <a:pt x="117" y="21"/>
                  </a:lnTo>
                  <a:lnTo>
                    <a:pt x="116" y="22"/>
                  </a:lnTo>
                  <a:lnTo>
                    <a:pt x="117" y="21"/>
                  </a:lnTo>
                  <a:lnTo>
                    <a:pt x="116" y="23"/>
                  </a:lnTo>
                  <a:lnTo>
                    <a:pt x="114" y="23"/>
                  </a:lnTo>
                  <a:lnTo>
                    <a:pt x="110" y="24"/>
                  </a:lnTo>
                  <a:lnTo>
                    <a:pt x="108" y="24"/>
                  </a:lnTo>
                  <a:lnTo>
                    <a:pt x="106" y="25"/>
                  </a:lnTo>
                  <a:lnTo>
                    <a:pt x="104" y="25"/>
                  </a:lnTo>
                  <a:lnTo>
                    <a:pt x="100" y="27"/>
                  </a:lnTo>
                  <a:lnTo>
                    <a:pt x="98" y="27"/>
                  </a:lnTo>
                  <a:lnTo>
                    <a:pt x="95" y="29"/>
                  </a:lnTo>
                  <a:lnTo>
                    <a:pt x="93" y="29"/>
                  </a:lnTo>
                  <a:lnTo>
                    <a:pt x="90" y="30"/>
                  </a:lnTo>
                  <a:lnTo>
                    <a:pt x="88" y="30"/>
                  </a:lnTo>
                  <a:lnTo>
                    <a:pt x="86" y="30"/>
                  </a:lnTo>
                  <a:lnTo>
                    <a:pt x="85" y="30"/>
                  </a:lnTo>
                  <a:lnTo>
                    <a:pt x="83" y="32"/>
                  </a:lnTo>
                  <a:lnTo>
                    <a:pt x="81" y="32"/>
                  </a:lnTo>
                  <a:lnTo>
                    <a:pt x="79" y="34"/>
                  </a:lnTo>
                  <a:lnTo>
                    <a:pt x="77" y="34"/>
                  </a:lnTo>
                  <a:lnTo>
                    <a:pt x="75" y="35"/>
                  </a:lnTo>
                  <a:lnTo>
                    <a:pt x="74" y="35"/>
                  </a:lnTo>
                  <a:lnTo>
                    <a:pt x="72" y="35"/>
                  </a:lnTo>
                  <a:lnTo>
                    <a:pt x="70" y="35"/>
                  </a:lnTo>
                  <a:lnTo>
                    <a:pt x="69" y="35"/>
                  </a:lnTo>
                  <a:lnTo>
                    <a:pt x="69" y="34"/>
                  </a:lnTo>
                  <a:lnTo>
                    <a:pt x="67" y="34"/>
                  </a:lnTo>
                  <a:lnTo>
                    <a:pt x="66" y="34"/>
                  </a:lnTo>
                  <a:lnTo>
                    <a:pt x="65" y="34"/>
                  </a:lnTo>
                  <a:lnTo>
                    <a:pt x="63" y="34"/>
                  </a:lnTo>
                  <a:lnTo>
                    <a:pt x="61" y="34"/>
                  </a:lnTo>
                  <a:lnTo>
                    <a:pt x="61" y="33"/>
                  </a:lnTo>
                  <a:lnTo>
                    <a:pt x="59" y="34"/>
                  </a:lnTo>
                  <a:lnTo>
                    <a:pt x="57" y="34"/>
                  </a:lnTo>
                  <a:lnTo>
                    <a:pt x="55" y="34"/>
                  </a:lnTo>
                  <a:lnTo>
                    <a:pt x="53" y="34"/>
                  </a:lnTo>
                  <a:lnTo>
                    <a:pt x="51" y="34"/>
                  </a:lnTo>
                  <a:lnTo>
                    <a:pt x="49" y="34"/>
                  </a:lnTo>
                  <a:lnTo>
                    <a:pt x="48" y="36"/>
                  </a:lnTo>
                  <a:lnTo>
                    <a:pt x="46" y="36"/>
                  </a:lnTo>
                  <a:lnTo>
                    <a:pt x="44" y="36"/>
                  </a:lnTo>
                  <a:lnTo>
                    <a:pt x="42" y="36"/>
                  </a:lnTo>
                  <a:lnTo>
                    <a:pt x="41" y="36"/>
                  </a:lnTo>
                  <a:lnTo>
                    <a:pt x="39" y="36"/>
                  </a:lnTo>
                  <a:lnTo>
                    <a:pt x="38" y="36"/>
                  </a:lnTo>
                  <a:lnTo>
                    <a:pt x="36" y="36"/>
                  </a:lnTo>
                  <a:lnTo>
                    <a:pt x="34" y="36"/>
                  </a:lnTo>
                  <a:lnTo>
                    <a:pt x="32" y="36"/>
                  </a:lnTo>
                  <a:lnTo>
                    <a:pt x="30" y="36"/>
                  </a:lnTo>
                  <a:lnTo>
                    <a:pt x="28" y="36"/>
                  </a:lnTo>
                  <a:lnTo>
                    <a:pt x="27" y="36"/>
                  </a:lnTo>
                  <a:lnTo>
                    <a:pt x="25" y="36"/>
                  </a:lnTo>
                  <a:lnTo>
                    <a:pt x="24" y="36"/>
                  </a:lnTo>
                  <a:lnTo>
                    <a:pt x="24" y="35"/>
                  </a:lnTo>
                  <a:lnTo>
                    <a:pt x="22" y="35"/>
                  </a:lnTo>
                  <a:lnTo>
                    <a:pt x="20" y="35"/>
                  </a:lnTo>
                  <a:lnTo>
                    <a:pt x="20" y="34"/>
                  </a:lnTo>
                  <a:lnTo>
                    <a:pt x="19" y="34"/>
                  </a:lnTo>
                  <a:lnTo>
                    <a:pt x="19" y="33"/>
                  </a:lnTo>
                  <a:lnTo>
                    <a:pt x="18" y="34"/>
                  </a:lnTo>
                  <a:lnTo>
                    <a:pt x="17" y="34"/>
                  </a:lnTo>
                  <a:lnTo>
                    <a:pt x="15" y="34"/>
                  </a:lnTo>
                  <a:lnTo>
                    <a:pt x="13" y="34"/>
                  </a:lnTo>
                  <a:lnTo>
                    <a:pt x="13" y="33"/>
                  </a:lnTo>
                  <a:lnTo>
                    <a:pt x="11" y="33"/>
                  </a:lnTo>
                  <a:lnTo>
                    <a:pt x="9" y="33"/>
                  </a:lnTo>
                  <a:lnTo>
                    <a:pt x="9" y="32"/>
                  </a:lnTo>
                  <a:lnTo>
                    <a:pt x="7" y="32"/>
                  </a:lnTo>
                  <a:lnTo>
                    <a:pt x="7" y="30"/>
                  </a:lnTo>
                  <a:lnTo>
                    <a:pt x="6" y="30"/>
                  </a:lnTo>
                  <a:lnTo>
                    <a:pt x="6" y="28"/>
                  </a:lnTo>
                  <a:lnTo>
                    <a:pt x="4" y="28"/>
                  </a:lnTo>
                  <a:lnTo>
                    <a:pt x="3" y="28"/>
                  </a:lnTo>
                  <a:lnTo>
                    <a:pt x="3" y="26"/>
                  </a:lnTo>
                  <a:lnTo>
                    <a:pt x="1" y="26"/>
                  </a:lnTo>
                  <a:lnTo>
                    <a:pt x="1" y="25"/>
                  </a:lnTo>
                  <a:lnTo>
                    <a:pt x="1" y="23"/>
                  </a:lnTo>
                  <a:lnTo>
                    <a:pt x="0" y="23"/>
                  </a:lnTo>
                  <a:lnTo>
                    <a:pt x="0" y="21"/>
                  </a:lnTo>
                  <a:lnTo>
                    <a:pt x="0" y="2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 name="Freeform 164">
              <a:extLst>
                <a:ext uri="{FF2B5EF4-FFF2-40B4-BE49-F238E27FC236}">
                  <a16:creationId xmlns:a16="http://schemas.microsoft.com/office/drawing/2014/main" id="{A6F563B9-92BC-4941-B0BC-D1EE47FF4FDE}"/>
                </a:ext>
              </a:extLst>
            </p:cNvPr>
            <p:cNvSpPr>
              <a:spLocks/>
            </p:cNvSpPr>
            <p:nvPr/>
          </p:nvSpPr>
          <p:spPr bwMode="auto">
            <a:xfrm>
              <a:off x="3332" y="3977"/>
              <a:ext cx="16" cy="51"/>
            </a:xfrm>
            <a:custGeom>
              <a:avLst/>
              <a:gdLst>
                <a:gd name="T0" fmla="*/ 0 w 16"/>
                <a:gd name="T1" fmla="*/ 0 h 51"/>
                <a:gd name="T2" fmla="*/ 0 w 16"/>
                <a:gd name="T3" fmla="*/ 1 h 51"/>
                <a:gd name="T4" fmla="*/ 0 w 16"/>
                <a:gd name="T5" fmla="*/ 1 h 51"/>
                <a:gd name="T6" fmla="*/ 0 w 16"/>
                <a:gd name="T7" fmla="*/ 3 h 51"/>
                <a:gd name="T8" fmla="*/ 0 w 16"/>
                <a:gd name="T9" fmla="*/ 4 h 51"/>
                <a:gd name="T10" fmla="*/ 0 w 16"/>
                <a:gd name="T11" fmla="*/ 7 h 51"/>
                <a:gd name="T12" fmla="*/ 2 w 16"/>
                <a:gd name="T13" fmla="*/ 9 h 51"/>
                <a:gd name="T14" fmla="*/ 2 w 16"/>
                <a:gd name="T15" fmla="*/ 10 h 51"/>
                <a:gd name="T16" fmla="*/ 4 w 16"/>
                <a:gd name="T17" fmla="*/ 12 h 51"/>
                <a:gd name="T18" fmla="*/ 4 w 16"/>
                <a:gd name="T19" fmla="*/ 16 h 51"/>
                <a:gd name="T20" fmla="*/ 5 w 16"/>
                <a:gd name="T21" fmla="*/ 18 h 51"/>
                <a:gd name="T22" fmla="*/ 5 w 16"/>
                <a:gd name="T23" fmla="*/ 20 h 51"/>
                <a:gd name="T24" fmla="*/ 7 w 16"/>
                <a:gd name="T25" fmla="*/ 22 h 51"/>
                <a:gd name="T26" fmla="*/ 7 w 16"/>
                <a:gd name="T27" fmla="*/ 24 h 51"/>
                <a:gd name="T28" fmla="*/ 8 w 16"/>
                <a:gd name="T29" fmla="*/ 26 h 51"/>
                <a:gd name="T30" fmla="*/ 8 w 16"/>
                <a:gd name="T31" fmla="*/ 28 h 51"/>
                <a:gd name="T32" fmla="*/ 10 w 16"/>
                <a:gd name="T33" fmla="*/ 28 h 51"/>
                <a:gd name="T34" fmla="*/ 10 w 16"/>
                <a:gd name="T35" fmla="*/ 30 h 51"/>
                <a:gd name="T36" fmla="*/ 10 w 16"/>
                <a:gd name="T37" fmla="*/ 31 h 51"/>
                <a:gd name="T38" fmla="*/ 10 w 16"/>
                <a:gd name="T39" fmla="*/ 33 h 51"/>
                <a:gd name="T40" fmla="*/ 12 w 16"/>
                <a:gd name="T41" fmla="*/ 33 h 51"/>
                <a:gd name="T42" fmla="*/ 12 w 16"/>
                <a:gd name="T43" fmla="*/ 35 h 51"/>
                <a:gd name="T44" fmla="*/ 12 w 16"/>
                <a:gd name="T45" fmla="*/ 35 h 51"/>
                <a:gd name="T46" fmla="*/ 12 w 16"/>
                <a:gd name="T47" fmla="*/ 37 h 51"/>
                <a:gd name="T48" fmla="*/ 14 w 16"/>
                <a:gd name="T49" fmla="*/ 37 h 51"/>
                <a:gd name="T50" fmla="*/ 14 w 16"/>
                <a:gd name="T51" fmla="*/ 39 h 51"/>
                <a:gd name="T52" fmla="*/ 14 w 16"/>
                <a:gd name="T53" fmla="*/ 40 h 51"/>
                <a:gd name="T54" fmla="*/ 14 w 16"/>
                <a:gd name="T55" fmla="*/ 41 h 51"/>
                <a:gd name="T56" fmla="*/ 14 w 16"/>
                <a:gd name="T57" fmla="*/ 41 h 51"/>
                <a:gd name="T58" fmla="*/ 14 w 16"/>
                <a:gd name="T59" fmla="*/ 43 h 51"/>
                <a:gd name="T60" fmla="*/ 14 w 16"/>
                <a:gd name="T61" fmla="*/ 43 h 51"/>
                <a:gd name="T62" fmla="*/ 14 w 16"/>
                <a:gd name="T63" fmla="*/ 45 h 51"/>
                <a:gd name="T64" fmla="*/ 15 w 16"/>
                <a:gd name="T65" fmla="*/ 45 h 51"/>
                <a:gd name="T66" fmla="*/ 13 w 16"/>
                <a:gd name="T67" fmla="*/ 47 h 51"/>
                <a:gd name="T68" fmla="*/ 13 w 16"/>
                <a:gd name="T69" fmla="*/ 47 h 51"/>
                <a:gd name="T70" fmla="*/ 12 w 16"/>
                <a:gd name="T71" fmla="*/ 47 h 51"/>
                <a:gd name="T72" fmla="*/ 12 w 16"/>
                <a:gd name="T73" fmla="*/ 47 h 51"/>
                <a:gd name="T74" fmla="*/ 10 w 16"/>
                <a:gd name="T75" fmla="*/ 49 h 51"/>
                <a:gd name="T76" fmla="*/ 10 w 16"/>
                <a:gd name="T77" fmla="*/ 49 h 51"/>
                <a:gd name="T78" fmla="*/ 10 w 16"/>
                <a:gd name="T79" fmla="*/ 49 h 51"/>
                <a:gd name="T80" fmla="*/ 10 w 16"/>
                <a:gd name="T81" fmla="*/ 49 h 51"/>
                <a:gd name="T82" fmla="*/ 8 w 16"/>
                <a:gd name="T83" fmla="*/ 50 h 51"/>
                <a:gd name="T84" fmla="*/ 8 w 16"/>
                <a:gd name="T85" fmla="*/ 50 h 51"/>
                <a:gd name="T86" fmla="*/ 8 w 16"/>
                <a:gd name="T87" fmla="*/ 50 h 51"/>
                <a:gd name="T88" fmla="*/ 8 w 16"/>
                <a:gd name="T89" fmla="*/ 50 h 51"/>
                <a:gd name="T90" fmla="*/ 7 w 16"/>
                <a:gd name="T91" fmla="*/ 50 h 51"/>
                <a:gd name="T92" fmla="*/ 7 w 16"/>
                <a:gd name="T93" fmla="*/ 50 h 51"/>
                <a:gd name="T94" fmla="*/ 7 w 16"/>
                <a:gd name="T95" fmla="*/ 50 h 51"/>
                <a:gd name="T96" fmla="*/ 7 w 16"/>
                <a:gd name="T97" fmla="*/ 50 h 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
                <a:gd name="T148" fmla="*/ 0 h 51"/>
                <a:gd name="T149" fmla="*/ 16 w 16"/>
                <a:gd name="T150" fmla="*/ 51 h 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 h="51">
                  <a:moveTo>
                    <a:pt x="0" y="0"/>
                  </a:moveTo>
                  <a:lnTo>
                    <a:pt x="0" y="1"/>
                  </a:lnTo>
                  <a:lnTo>
                    <a:pt x="0" y="3"/>
                  </a:lnTo>
                  <a:lnTo>
                    <a:pt x="0" y="4"/>
                  </a:lnTo>
                  <a:lnTo>
                    <a:pt x="0" y="7"/>
                  </a:lnTo>
                  <a:lnTo>
                    <a:pt x="2" y="9"/>
                  </a:lnTo>
                  <a:lnTo>
                    <a:pt x="2" y="10"/>
                  </a:lnTo>
                  <a:lnTo>
                    <a:pt x="4" y="12"/>
                  </a:lnTo>
                  <a:lnTo>
                    <a:pt x="4" y="16"/>
                  </a:lnTo>
                  <a:lnTo>
                    <a:pt x="5" y="18"/>
                  </a:lnTo>
                  <a:lnTo>
                    <a:pt x="5" y="20"/>
                  </a:lnTo>
                  <a:lnTo>
                    <a:pt x="7" y="22"/>
                  </a:lnTo>
                  <a:lnTo>
                    <a:pt x="7" y="24"/>
                  </a:lnTo>
                  <a:lnTo>
                    <a:pt x="8" y="26"/>
                  </a:lnTo>
                  <a:lnTo>
                    <a:pt x="8" y="28"/>
                  </a:lnTo>
                  <a:lnTo>
                    <a:pt x="10" y="28"/>
                  </a:lnTo>
                  <a:lnTo>
                    <a:pt x="10" y="30"/>
                  </a:lnTo>
                  <a:lnTo>
                    <a:pt x="10" y="31"/>
                  </a:lnTo>
                  <a:lnTo>
                    <a:pt x="10" y="33"/>
                  </a:lnTo>
                  <a:lnTo>
                    <a:pt x="12" y="33"/>
                  </a:lnTo>
                  <a:lnTo>
                    <a:pt x="12" y="35"/>
                  </a:lnTo>
                  <a:lnTo>
                    <a:pt x="12" y="37"/>
                  </a:lnTo>
                  <a:lnTo>
                    <a:pt x="14" y="37"/>
                  </a:lnTo>
                  <a:lnTo>
                    <a:pt x="14" y="39"/>
                  </a:lnTo>
                  <a:lnTo>
                    <a:pt x="14" y="40"/>
                  </a:lnTo>
                  <a:lnTo>
                    <a:pt x="14" y="41"/>
                  </a:lnTo>
                  <a:lnTo>
                    <a:pt x="14" y="43"/>
                  </a:lnTo>
                  <a:lnTo>
                    <a:pt x="14" y="45"/>
                  </a:lnTo>
                  <a:lnTo>
                    <a:pt x="15" y="45"/>
                  </a:lnTo>
                  <a:lnTo>
                    <a:pt x="13" y="47"/>
                  </a:lnTo>
                  <a:lnTo>
                    <a:pt x="12" y="47"/>
                  </a:lnTo>
                  <a:lnTo>
                    <a:pt x="10" y="49"/>
                  </a:lnTo>
                  <a:lnTo>
                    <a:pt x="8" y="50"/>
                  </a:lnTo>
                  <a:lnTo>
                    <a:pt x="7" y="5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5" name="Freeform 165">
              <a:extLst>
                <a:ext uri="{FF2B5EF4-FFF2-40B4-BE49-F238E27FC236}">
                  <a16:creationId xmlns:a16="http://schemas.microsoft.com/office/drawing/2014/main" id="{E5A960EA-EC35-4654-B824-805617A70CF4}"/>
                </a:ext>
              </a:extLst>
            </p:cNvPr>
            <p:cNvSpPr>
              <a:spLocks/>
            </p:cNvSpPr>
            <p:nvPr/>
          </p:nvSpPr>
          <p:spPr bwMode="auto">
            <a:xfrm>
              <a:off x="3227" y="4108"/>
              <a:ext cx="165" cy="120"/>
            </a:xfrm>
            <a:custGeom>
              <a:avLst/>
              <a:gdLst>
                <a:gd name="T0" fmla="*/ 76 w 165"/>
                <a:gd name="T1" fmla="*/ 12 h 120"/>
                <a:gd name="T2" fmla="*/ 76 w 165"/>
                <a:gd name="T3" fmla="*/ 24 h 120"/>
                <a:gd name="T4" fmla="*/ 78 w 165"/>
                <a:gd name="T5" fmla="*/ 32 h 120"/>
                <a:gd name="T6" fmla="*/ 79 w 165"/>
                <a:gd name="T7" fmla="*/ 44 h 120"/>
                <a:gd name="T8" fmla="*/ 82 w 165"/>
                <a:gd name="T9" fmla="*/ 55 h 120"/>
                <a:gd name="T10" fmla="*/ 76 w 165"/>
                <a:gd name="T11" fmla="*/ 65 h 120"/>
                <a:gd name="T12" fmla="*/ 57 w 165"/>
                <a:gd name="T13" fmla="*/ 75 h 120"/>
                <a:gd name="T14" fmla="*/ 38 w 165"/>
                <a:gd name="T15" fmla="*/ 82 h 120"/>
                <a:gd name="T16" fmla="*/ 28 w 165"/>
                <a:gd name="T17" fmla="*/ 89 h 120"/>
                <a:gd name="T18" fmla="*/ 17 w 165"/>
                <a:gd name="T19" fmla="*/ 98 h 120"/>
                <a:gd name="T20" fmla="*/ 8 w 165"/>
                <a:gd name="T21" fmla="*/ 104 h 120"/>
                <a:gd name="T22" fmla="*/ 1 w 165"/>
                <a:gd name="T23" fmla="*/ 111 h 120"/>
                <a:gd name="T24" fmla="*/ 0 w 165"/>
                <a:gd name="T25" fmla="*/ 117 h 120"/>
                <a:gd name="T26" fmla="*/ 1 w 165"/>
                <a:gd name="T27" fmla="*/ 119 h 120"/>
                <a:gd name="T28" fmla="*/ 7 w 165"/>
                <a:gd name="T29" fmla="*/ 119 h 120"/>
                <a:gd name="T30" fmla="*/ 14 w 165"/>
                <a:gd name="T31" fmla="*/ 119 h 120"/>
                <a:gd name="T32" fmla="*/ 24 w 165"/>
                <a:gd name="T33" fmla="*/ 116 h 120"/>
                <a:gd name="T34" fmla="*/ 38 w 165"/>
                <a:gd name="T35" fmla="*/ 107 h 120"/>
                <a:gd name="T36" fmla="*/ 49 w 165"/>
                <a:gd name="T37" fmla="*/ 101 h 120"/>
                <a:gd name="T38" fmla="*/ 60 w 165"/>
                <a:gd name="T39" fmla="*/ 100 h 120"/>
                <a:gd name="T40" fmla="*/ 70 w 165"/>
                <a:gd name="T41" fmla="*/ 96 h 120"/>
                <a:gd name="T42" fmla="*/ 77 w 165"/>
                <a:gd name="T43" fmla="*/ 94 h 120"/>
                <a:gd name="T44" fmla="*/ 82 w 165"/>
                <a:gd name="T45" fmla="*/ 94 h 120"/>
                <a:gd name="T46" fmla="*/ 88 w 165"/>
                <a:gd name="T47" fmla="*/ 94 h 120"/>
                <a:gd name="T48" fmla="*/ 96 w 165"/>
                <a:gd name="T49" fmla="*/ 96 h 120"/>
                <a:gd name="T50" fmla="*/ 105 w 165"/>
                <a:gd name="T51" fmla="*/ 98 h 120"/>
                <a:gd name="T52" fmla="*/ 113 w 165"/>
                <a:gd name="T53" fmla="*/ 99 h 120"/>
                <a:gd name="T54" fmla="*/ 115 w 165"/>
                <a:gd name="T55" fmla="*/ 99 h 120"/>
                <a:gd name="T56" fmla="*/ 119 w 165"/>
                <a:gd name="T57" fmla="*/ 99 h 120"/>
                <a:gd name="T58" fmla="*/ 125 w 165"/>
                <a:gd name="T59" fmla="*/ 101 h 120"/>
                <a:gd name="T60" fmla="*/ 132 w 165"/>
                <a:gd name="T61" fmla="*/ 104 h 120"/>
                <a:gd name="T62" fmla="*/ 141 w 165"/>
                <a:gd name="T63" fmla="*/ 104 h 120"/>
                <a:gd name="T64" fmla="*/ 148 w 165"/>
                <a:gd name="T65" fmla="*/ 107 h 120"/>
                <a:gd name="T66" fmla="*/ 158 w 165"/>
                <a:gd name="T67" fmla="*/ 107 h 120"/>
                <a:gd name="T68" fmla="*/ 163 w 165"/>
                <a:gd name="T69" fmla="*/ 104 h 120"/>
                <a:gd name="T70" fmla="*/ 163 w 165"/>
                <a:gd name="T71" fmla="*/ 100 h 120"/>
                <a:gd name="T72" fmla="*/ 160 w 165"/>
                <a:gd name="T73" fmla="*/ 95 h 120"/>
                <a:gd name="T74" fmla="*/ 157 w 165"/>
                <a:gd name="T75" fmla="*/ 91 h 120"/>
                <a:gd name="T76" fmla="*/ 151 w 165"/>
                <a:gd name="T77" fmla="*/ 86 h 120"/>
                <a:gd name="T78" fmla="*/ 147 w 165"/>
                <a:gd name="T79" fmla="*/ 83 h 120"/>
                <a:gd name="T80" fmla="*/ 140 w 165"/>
                <a:gd name="T81" fmla="*/ 79 h 120"/>
                <a:gd name="T82" fmla="*/ 132 w 165"/>
                <a:gd name="T83" fmla="*/ 76 h 120"/>
                <a:gd name="T84" fmla="*/ 127 w 165"/>
                <a:gd name="T85" fmla="*/ 71 h 120"/>
                <a:gd name="T86" fmla="*/ 119 w 165"/>
                <a:gd name="T87" fmla="*/ 71 h 120"/>
                <a:gd name="T88" fmla="*/ 111 w 165"/>
                <a:gd name="T89" fmla="*/ 68 h 120"/>
                <a:gd name="T90" fmla="*/ 105 w 165"/>
                <a:gd name="T91" fmla="*/ 66 h 120"/>
                <a:gd name="T92" fmla="*/ 99 w 165"/>
                <a:gd name="T93" fmla="*/ 65 h 120"/>
                <a:gd name="T94" fmla="*/ 95 w 165"/>
                <a:gd name="T95" fmla="*/ 62 h 120"/>
                <a:gd name="T96" fmla="*/ 91 w 165"/>
                <a:gd name="T97" fmla="*/ 52 h 120"/>
                <a:gd name="T98" fmla="*/ 90 w 165"/>
                <a:gd name="T99" fmla="*/ 38 h 120"/>
                <a:gd name="T100" fmla="*/ 89 w 165"/>
                <a:gd name="T101" fmla="*/ 28 h 120"/>
                <a:gd name="T102" fmla="*/ 89 w 165"/>
                <a:gd name="T103" fmla="*/ 16 h 120"/>
                <a:gd name="T104" fmla="*/ 89 w 165"/>
                <a:gd name="T105" fmla="*/ 4 h 120"/>
                <a:gd name="T106" fmla="*/ 88 w 165"/>
                <a:gd name="T107" fmla="*/ 2 h 120"/>
                <a:gd name="T108" fmla="*/ 82 w 165"/>
                <a:gd name="T109" fmla="*/ 5 h 120"/>
                <a:gd name="T110" fmla="*/ 76 w 165"/>
                <a:gd name="T111" fmla="*/ 6 h 1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5"/>
                <a:gd name="T169" fmla="*/ 0 h 120"/>
                <a:gd name="T170" fmla="*/ 165 w 165"/>
                <a:gd name="T171" fmla="*/ 120 h 1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5" h="120">
                  <a:moveTo>
                    <a:pt x="76" y="6"/>
                  </a:moveTo>
                  <a:lnTo>
                    <a:pt x="76" y="7"/>
                  </a:lnTo>
                  <a:lnTo>
                    <a:pt x="76" y="9"/>
                  </a:lnTo>
                  <a:lnTo>
                    <a:pt x="76" y="10"/>
                  </a:lnTo>
                  <a:lnTo>
                    <a:pt x="76" y="12"/>
                  </a:lnTo>
                  <a:lnTo>
                    <a:pt x="76" y="14"/>
                  </a:lnTo>
                  <a:lnTo>
                    <a:pt x="76" y="15"/>
                  </a:lnTo>
                  <a:lnTo>
                    <a:pt x="76" y="16"/>
                  </a:lnTo>
                  <a:lnTo>
                    <a:pt x="76" y="20"/>
                  </a:lnTo>
                  <a:lnTo>
                    <a:pt x="76" y="22"/>
                  </a:lnTo>
                  <a:lnTo>
                    <a:pt x="76" y="24"/>
                  </a:lnTo>
                  <a:lnTo>
                    <a:pt x="76" y="25"/>
                  </a:lnTo>
                  <a:lnTo>
                    <a:pt x="76" y="27"/>
                  </a:lnTo>
                  <a:lnTo>
                    <a:pt x="76" y="28"/>
                  </a:lnTo>
                  <a:lnTo>
                    <a:pt x="76" y="30"/>
                  </a:lnTo>
                  <a:lnTo>
                    <a:pt x="78" y="30"/>
                  </a:lnTo>
                  <a:lnTo>
                    <a:pt x="78" y="32"/>
                  </a:lnTo>
                  <a:lnTo>
                    <a:pt x="78" y="34"/>
                  </a:lnTo>
                  <a:lnTo>
                    <a:pt x="78" y="36"/>
                  </a:lnTo>
                  <a:lnTo>
                    <a:pt x="79" y="38"/>
                  </a:lnTo>
                  <a:lnTo>
                    <a:pt x="79" y="40"/>
                  </a:lnTo>
                  <a:lnTo>
                    <a:pt x="79" y="42"/>
                  </a:lnTo>
                  <a:lnTo>
                    <a:pt x="79" y="44"/>
                  </a:lnTo>
                  <a:lnTo>
                    <a:pt x="81" y="45"/>
                  </a:lnTo>
                  <a:lnTo>
                    <a:pt x="81" y="47"/>
                  </a:lnTo>
                  <a:lnTo>
                    <a:pt x="81" y="49"/>
                  </a:lnTo>
                  <a:lnTo>
                    <a:pt x="81" y="51"/>
                  </a:lnTo>
                  <a:lnTo>
                    <a:pt x="82" y="53"/>
                  </a:lnTo>
                  <a:lnTo>
                    <a:pt x="82" y="55"/>
                  </a:lnTo>
                  <a:lnTo>
                    <a:pt x="82" y="56"/>
                  </a:lnTo>
                  <a:lnTo>
                    <a:pt x="82" y="58"/>
                  </a:lnTo>
                  <a:lnTo>
                    <a:pt x="80" y="61"/>
                  </a:lnTo>
                  <a:lnTo>
                    <a:pt x="78" y="63"/>
                  </a:lnTo>
                  <a:lnTo>
                    <a:pt x="76" y="65"/>
                  </a:lnTo>
                  <a:lnTo>
                    <a:pt x="74" y="66"/>
                  </a:lnTo>
                  <a:lnTo>
                    <a:pt x="70" y="68"/>
                  </a:lnTo>
                  <a:lnTo>
                    <a:pt x="67" y="70"/>
                  </a:lnTo>
                  <a:lnTo>
                    <a:pt x="63" y="72"/>
                  </a:lnTo>
                  <a:lnTo>
                    <a:pt x="60" y="73"/>
                  </a:lnTo>
                  <a:lnTo>
                    <a:pt x="57" y="75"/>
                  </a:lnTo>
                  <a:lnTo>
                    <a:pt x="53" y="76"/>
                  </a:lnTo>
                  <a:lnTo>
                    <a:pt x="49" y="78"/>
                  </a:lnTo>
                  <a:lnTo>
                    <a:pt x="46" y="78"/>
                  </a:lnTo>
                  <a:lnTo>
                    <a:pt x="42" y="80"/>
                  </a:lnTo>
                  <a:lnTo>
                    <a:pt x="40" y="80"/>
                  </a:lnTo>
                  <a:lnTo>
                    <a:pt x="38" y="82"/>
                  </a:lnTo>
                  <a:lnTo>
                    <a:pt x="36" y="82"/>
                  </a:lnTo>
                  <a:lnTo>
                    <a:pt x="34" y="84"/>
                  </a:lnTo>
                  <a:lnTo>
                    <a:pt x="32" y="85"/>
                  </a:lnTo>
                  <a:lnTo>
                    <a:pt x="30" y="87"/>
                  </a:lnTo>
                  <a:lnTo>
                    <a:pt x="29" y="87"/>
                  </a:lnTo>
                  <a:lnTo>
                    <a:pt x="28" y="89"/>
                  </a:lnTo>
                  <a:lnTo>
                    <a:pt x="26" y="91"/>
                  </a:lnTo>
                  <a:lnTo>
                    <a:pt x="24" y="93"/>
                  </a:lnTo>
                  <a:lnTo>
                    <a:pt x="22" y="93"/>
                  </a:lnTo>
                  <a:lnTo>
                    <a:pt x="21" y="94"/>
                  </a:lnTo>
                  <a:lnTo>
                    <a:pt x="19" y="96"/>
                  </a:lnTo>
                  <a:lnTo>
                    <a:pt x="17" y="98"/>
                  </a:lnTo>
                  <a:lnTo>
                    <a:pt x="15" y="99"/>
                  </a:lnTo>
                  <a:lnTo>
                    <a:pt x="13" y="101"/>
                  </a:lnTo>
                  <a:lnTo>
                    <a:pt x="12" y="101"/>
                  </a:lnTo>
                  <a:lnTo>
                    <a:pt x="10" y="103"/>
                  </a:lnTo>
                  <a:lnTo>
                    <a:pt x="8" y="104"/>
                  </a:lnTo>
                  <a:lnTo>
                    <a:pt x="6" y="105"/>
                  </a:lnTo>
                  <a:lnTo>
                    <a:pt x="4" y="107"/>
                  </a:lnTo>
                  <a:lnTo>
                    <a:pt x="2" y="109"/>
                  </a:lnTo>
                  <a:lnTo>
                    <a:pt x="1" y="111"/>
                  </a:lnTo>
                  <a:lnTo>
                    <a:pt x="0" y="113"/>
                  </a:lnTo>
                  <a:lnTo>
                    <a:pt x="0" y="114"/>
                  </a:lnTo>
                  <a:lnTo>
                    <a:pt x="0" y="116"/>
                  </a:lnTo>
                  <a:lnTo>
                    <a:pt x="0" y="117"/>
                  </a:lnTo>
                  <a:lnTo>
                    <a:pt x="1" y="117"/>
                  </a:lnTo>
                  <a:lnTo>
                    <a:pt x="1" y="119"/>
                  </a:lnTo>
                  <a:lnTo>
                    <a:pt x="2" y="119"/>
                  </a:lnTo>
                  <a:lnTo>
                    <a:pt x="4" y="119"/>
                  </a:lnTo>
                  <a:lnTo>
                    <a:pt x="5" y="119"/>
                  </a:lnTo>
                  <a:lnTo>
                    <a:pt x="7" y="119"/>
                  </a:lnTo>
                  <a:lnTo>
                    <a:pt x="9" y="119"/>
                  </a:lnTo>
                  <a:lnTo>
                    <a:pt x="11" y="119"/>
                  </a:lnTo>
                  <a:lnTo>
                    <a:pt x="12" y="119"/>
                  </a:lnTo>
                  <a:lnTo>
                    <a:pt x="14" y="119"/>
                  </a:lnTo>
                  <a:lnTo>
                    <a:pt x="16" y="117"/>
                  </a:lnTo>
                  <a:lnTo>
                    <a:pt x="17" y="117"/>
                  </a:lnTo>
                  <a:lnTo>
                    <a:pt x="19" y="117"/>
                  </a:lnTo>
                  <a:lnTo>
                    <a:pt x="21" y="117"/>
                  </a:lnTo>
                  <a:lnTo>
                    <a:pt x="22" y="116"/>
                  </a:lnTo>
                  <a:lnTo>
                    <a:pt x="24" y="116"/>
                  </a:lnTo>
                  <a:lnTo>
                    <a:pt x="26" y="114"/>
                  </a:lnTo>
                  <a:lnTo>
                    <a:pt x="28" y="112"/>
                  </a:lnTo>
                  <a:lnTo>
                    <a:pt x="32" y="110"/>
                  </a:lnTo>
                  <a:lnTo>
                    <a:pt x="34" y="110"/>
                  </a:lnTo>
                  <a:lnTo>
                    <a:pt x="36" y="108"/>
                  </a:lnTo>
                  <a:lnTo>
                    <a:pt x="38" y="107"/>
                  </a:lnTo>
                  <a:lnTo>
                    <a:pt x="41" y="105"/>
                  </a:lnTo>
                  <a:lnTo>
                    <a:pt x="42" y="105"/>
                  </a:lnTo>
                  <a:lnTo>
                    <a:pt x="44" y="103"/>
                  </a:lnTo>
                  <a:lnTo>
                    <a:pt x="46" y="103"/>
                  </a:lnTo>
                  <a:lnTo>
                    <a:pt x="49" y="101"/>
                  </a:lnTo>
                  <a:lnTo>
                    <a:pt x="51" y="101"/>
                  </a:lnTo>
                  <a:lnTo>
                    <a:pt x="52" y="101"/>
                  </a:lnTo>
                  <a:lnTo>
                    <a:pt x="54" y="101"/>
                  </a:lnTo>
                  <a:lnTo>
                    <a:pt x="56" y="101"/>
                  </a:lnTo>
                  <a:lnTo>
                    <a:pt x="58" y="100"/>
                  </a:lnTo>
                  <a:lnTo>
                    <a:pt x="60" y="100"/>
                  </a:lnTo>
                  <a:lnTo>
                    <a:pt x="62" y="98"/>
                  </a:lnTo>
                  <a:lnTo>
                    <a:pt x="64" y="98"/>
                  </a:lnTo>
                  <a:lnTo>
                    <a:pt x="66" y="98"/>
                  </a:lnTo>
                  <a:lnTo>
                    <a:pt x="68" y="98"/>
                  </a:lnTo>
                  <a:lnTo>
                    <a:pt x="69" y="96"/>
                  </a:lnTo>
                  <a:lnTo>
                    <a:pt x="70" y="96"/>
                  </a:lnTo>
                  <a:lnTo>
                    <a:pt x="72" y="96"/>
                  </a:lnTo>
                  <a:lnTo>
                    <a:pt x="74" y="96"/>
                  </a:lnTo>
                  <a:lnTo>
                    <a:pt x="76" y="94"/>
                  </a:lnTo>
                  <a:lnTo>
                    <a:pt x="77" y="94"/>
                  </a:lnTo>
                  <a:lnTo>
                    <a:pt x="79" y="94"/>
                  </a:lnTo>
                  <a:lnTo>
                    <a:pt x="80" y="94"/>
                  </a:lnTo>
                  <a:lnTo>
                    <a:pt x="82" y="94"/>
                  </a:lnTo>
                  <a:lnTo>
                    <a:pt x="84" y="94"/>
                  </a:lnTo>
                  <a:lnTo>
                    <a:pt x="86" y="94"/>
                  </a:lnTo>
                  <a:lnTo>
                    <a:pt x="88" y="94"/>
                  </a:lnTo>
                  <a:lnTo>
                    <a:pt x="90" y="94"/>
                  </a:lnTo>
                  <a:lnTo>
                    <a:pt x="90" y="95"/>
                  </a:lnTo>
                  <a:lnTo>
                    <a:pt x="91" y="95"/>
                  </a:lnTo>
                  <a:lnTo>
                    <a:pt x="93" y="95"/>
                  </a:lnTo>
                  <a:lnTo>
                    <a:pt x="95" y="95"/>
                  </a:lnTo>
                  <a:lnTo>
                    <a:pt x="96" y="96"/>
                  </a:lnTo>
                  <a:lnTo>
                    <a:pt x="98" y="96"/>
                  </a:lnTo>
                  <a:lnTo>
                    <a:pt x="100" y="96"/>
                  </a:lnTo>
                  <a:lnTo>
                    <a:pt x="101" y="96"/>
                  </a:lnTo>
                  <a:lnTo>
                    <a:pt x="101" y="98"/>
                  </a:lnTo>
                  <a:lnTo>
                    <a:pt x="103" y="98"/>
                  </a:lnTo>
                  <a:lnTo>
                    <a:pt x="105" y="98"/>
                  </a:lnTo>
                  <a:lnTo>
                    <a:pt x="107" y="98"/>
                  </a:lnTo>
                  <a:lnTo>
                    <a:pt x="108" y="99"/>
                  </a:lnTo>
                  <a:lnTo>
                    <a:pt x="110" y="99"/>
                  </a:lnTo>
                  <a:lnTo>
                    <a:pt x="111" y="99"/>
                  </a:lnTo>
                  <a:lnTo>
                    <a:pt x="113" y="99"/>
                  </a:lnTo>
                  <a:lnTo>
                    <a:pt x="115" y="99"/>
                  </a:lnTo>
                  <a:lnTo>
                    <a:pt x="117" y="99"/>
                  </a:lnTo>
                  <a:lnTo>
                    <a:pt x="119" y="99"/>
                  </a:lnTo>
                  <a:lnTo>
                    <a:pt x="120" y="99"/>
                  </a:lnTo>
                  <a:lnTo>
                    <a:pt x="122" y="99"/>
                  </a:lnTo>
                  <a:lnTo>
                    <a:pt x="122" y="101"/>
                  </a:lnTo>
                  <a:lnTo>
                    <a:pt x="124" y="101"/>
                  </a:lnTo>
                  <a:lnTo>
                    <a:pt x="125" y="101"/>
                  </a:lnTo>
                  <a:lnTo>
                    <a:pt x="127" y="101"/>
                  </a:lnTo>
                  <a:lnTo>
                    <a:pt x="127" y="102"/>
                  </a:lnTo>
                  <a:lnTo>
                    <a:pt x="129" y="102"/>
                  </a:lnTo>
                  <a:lnTo>
                    <a:pt x="130" y="102"/>
                  </a:lnTo>
                  <a:lnTo>
                    <a:pt x="132" y="102"/>
                  </a:lnTo>
                  <a:lnTo>
                    <a:pt x="132" y="104"/>
                  </a:lnTo>
                  <a:lnTo>
                    <a:pt x="134" y="104"/>
                  </a:lnTo>
                  <a:lnTo>
                    <a:pt x="136" y="104"/>
                  </a:lnTo>
                  <a:lnTo>
                    <a:pt x="138" y="104"/>
                  </a:lnTo>
                  <a:lnTo>
                    <a:pt x="140" y="104"/>
                  </a:lnTo>
                  <a:lnTo>
                    <a:pt x="141" y="104"/>
                  </a:lnTo>
                  <a:lnTo>
                    <a:pt x="143" y="104"/>
                  </a:lnTo>
                  <a:lnTo>
                    <a:pt x="143" y="106"/>
                  </a:lnTo>
                  <a:lnTo>
                    <a:pt x="145" y="106"/>
                  </a:lnTo>
                  <a:lnTo>
                    <a:pt x="146" y="106"/>
                  </a:lnTo>
                  <a:lnTo>
                    <a:pt x="148" y="106"/>
                  </a:lnTo>
                  <a:lnTo>
                    <a:pt x="148" y="107"/>
                  </a:lnTo>
                  <a:lnTo>
                    <a:pt x="150" y="107"/>
                  </a:lnTo>
                  <a:lnTo>
                    <a:pt x="152" y="107"/>
                  </a:lnTo>
                  <a:lnTo>
                    <a:pt x="154" y="107"/>
                  </a:lnTo>
                  <a:lnTo>
                    <a:pt x="156" y="107"/>
                  </a:lnTo>
                  <a:lnTo>
                    <a:pt x="158" y="107"/>
                  </a:lnTo>
                  <a:lnTo>
                    <a:pt x="160" y="107"/>
                  </a:lnTo>
                  <a:lnTo>
                    <a:pt x="161" y="106"/>
                  </a:lnTo>
                  <a:lnTo>
                    <a:pt x="162" y="106"/>
                  </a:lnTo>
                  <a:lnTo>
                    <a:pt x="164" y="104"/>
                  </a:lnTo>
                  <a:lnTo>
                    <a:pt x="163" y="104"/>
                  </a:lnTo>
                  <a:lnTo>
                    <a:pt x="163" y="102"/>
                  </a:lnTo>
                  <a:lnTo>
                    <a:pt x="163" y="100"/>
                  </a:lnTo>
                  <a:lnTo>
                    <a:pt x="163" y="98"/>
                  </a:lnTo>
                  <a:lnTo>
                    <a:pt x="161" y="98"/>
                  </a:lnTo>
                  <a:lnTo>
                    <a:pt x="161" y="97"/>
                  </a:lnTo>
                  <a:lnTo>
                    <a:pt x="161" y="95"/>
                  </a:lnTo>
                  <a:lnTo>
                    <a:pt x="160" y="95"/>
                  </a:lnTo>
                  <a:lnTo>
                    <a:pt x="160" y="93"/>
                  </a:lnTo>
                  <a:lnTo>
                    <a:pt x="160" y="91"/>
                  </a:lnTo>
                  <a:lnTo>
                    <a:pt x="158" y="91"/>
                  </a:lnTo>
                  <a:lnTo>
                    <a:pt x="157" y="91"/>
                  </a:lnTo>
                  <a:lnTo>
                    <a:pt x="157" y="89"/>
                  </a:lnTo>
                  <a:lnTo>
                    <a:pt x="155" y="89"/>
                  </a:lnTo>
                  <a:lnTo>
                    <a:pt x="155" y="88"/>
                  </a:lnTo>
                  <a:lnTo>
                    <a:pt x="153" y="88"/>
                  </a:lnTo>
                  <a:lnTo>
                    <a:pt x="153" y="86"/>
                  </a:lnTo>
                  <a:lnTo>
                    <a:pt x="151" y="86"/>
                  </a:lnTo>
                  <a:lnTo>
                    <a:pt x="150" y="86"/>
                  </a:lnTo>
                  <a:lnTo>
                    <a:pt x="150" y="84"/>
                  </a:lnTo>
                  <a:lnTo>
                    <a:pt x="148" y="84"/>
                  </a:lnTo>
                  <a:lnTo>
                    <a:pt x="148" y="83"/>
                  </a:lnTo>
                  <a:lnTo>
                    <a:pt x="147" y="83"/>
                  </a:lnTo>
                  <a:lnTo>
                    <a:pt x="147" y="81"/>
                  </a:lnTo>
                  <a:lnTo>
                    <a:pt x="145" y="81"/>
                  </a:lnTo>
                  <a:lnTo>
                    <a:pt x="144" y="81"/>
                  </a:lnTo>
                  <a:lnTo>
                    <a:pt x="142" y="81"/>
                  </a:lnTo>
                  <a:lnTo>
                    <a:pt x="142" y="79"/>
                  </a:lnTo>
                  <a:lnTo>
                    <a:pt x="140" y="79"/>
                  </a:lnTo>
                  <a:lnTo>
                    <a:pt x="139" y="78"/>
                  </a:lnTo>
                  <a:lnTo>
                    <a:pt x="137" y="78"/>
                  </a:lnTo>
                  <a:lnTo>
                    <a:pt x="137" y="76"/>
                  </a:lnTo>
                  <a:lnTo>
                    <a:pt x="135" y="76"/>
                  </a:lnTo>
                  <a:lnTo>
                    <a:pt x="134" y="76"/>
                  </a:lnTo>
                  <a:lnTo>
                    <a:pt x="132" y="76"/>
                  </a:lnTo>
                  <a:lnTo>
                    <a:pt x="132" y="75"/>
                  </a:lnTo>
                  <a:lnTo>
                    <a:pt x="130" y="75"/>
                  </a:lnTo>
                  <a:lnTo>
                    <a:pt x="130" y="73"/>
                  </a:lnTo>
                  <a:lnTo>
                    <a:pt x="129" y="73"/>
                  </a:lnTo>
                  <a:lnTo>
                    <a:pt x="129" y="71"/>
                  </a:lnTo>
                  <a:lnTo>
                    <a:pt x="127" y="71"/>
                  </a:lnTo>
                  <a:lnTo>
                    <a:pt x="125" y="71"/>
                  </a:lnTo>
                  <a:lnTo>
                    <a:pt x="123" y="71"/>
                  </a:lnTo>
                  <a:lnTo>
                    <a:pt x="121" y="71"/>
                  </a:lnTo>
                  <a:lnTo>
                    <a:pt x="120" y="71"/>
                  </a:lnTo>
                  <a:lnTo>
                    <a:pt x="119" y="71"/>
                  </a:lnTo>
                  <a:lnTo>
                    <a:pt x="119" y="69"/>
                  </a:lnTo>
                  <a:lnTo>
                    <a:pt x="117" y="69"/>
                  </a:lnTo>
                  <a:lnTo>
                    <a:pt x="115" y="69"/>
                  </a:lnTo>
                  <a:lnTo>
                    <a:pt x="113" y="69"/>
                  </a:lnTo>
                  <a:lnTo>
                    <a:pt x="113" y="68"/>
                  </a:lnTo>
                  <a:lnTo>
                    <a:pt x="111" y="68"/>
                  </a:lnTo>
                  <a:lnTo>
                    <a:pt x="110" y="68"/>
                  </a:lnTo>
                  <a:lnTo>
                    <a:pt x="110" y="66"/>
                  </a:lnTo>
                  <a:lnTo>
                    <a:pt x="109" y="66"/>
                  </a:lnTo>
                  <a:lnTo>
                    <a:pt x="107" y="66"/>
                  </a:lnTo>
                  <a:lnTo>
                    <a:pt x="105" y="66"/>
                  </a:lnTo>
                  <a:lnTo>
                    <a:pt x="103" y="66"/>
                  </a:lnTo>
                  <a:lnTo>
                    <a:pt x="101" y="66"/>
                  </a:lnTo>
                  <a:lnTo>
                    <a:pt x="101" y="65"/>
                  </a:lnTo>
                  <a:lnTo>
                    <a:pt x="99" y="65"/>
                  </a:lnTo>
                  <a:lnTo>
                    <a:pt x="97" y="65"/>
                  </a:lnTo>
                  <a:lnTo>
                    <a:pt x="97" y="63"/>
                  </a:lnTo>
                  <a:lnTo>
                    <a:pt x="95" y="63"/>
                  </a:lnTo>
                  <a:lnTo>
                    <a:pt x="95" y="62"/>
                  </a:lnTo>
                  <a:lnTo>
                    <a:pt x="95" y="60"/>
                  </a:lnTo>
                  <a:lnTo>
                    <a:pt x="93" y="59"/>
                  </a:lnTo>
                  <a:lnTo>
                    <a:pt x="93" y="57"/>
                  </a:lnTo>
                  <a:lnTo>
                    <a:pt x="93" y="55"/>
                  </a:lnTo>
                  <a:lnTo>
                    <a:pt x="93" y="54"/>
                  </a:lnTo>
                  <a:lnTo>
                    <a:pt x="91" y="52"/>
                  </a:lnTo>
                  <a:lnTo>
                    <a:pt x="91" y="50"/>
                  </a:lnTo>
                  <a:lnTo>
                    <a:pt x="91" y="48"/>
                  </a:lnTo>
                  <a:lnTo>
                    <a:pt x="91" y="44"/>
                  </a:lnTo>
                  <a:lnTo>
                    <a:pt x="90" y="42"/>
                  </a:lnTo>
                  <a:lnTo>
                    <a:pt x="90" y="40"/>
                  </a:lnTo>
                  <a:lnTo>
                    <a:pt x="90" y="38"/>
                  </a:lnTo>
                  <a:lnTo>
                    <a:pt x="90" y="35"/>
                  </a:lnTo>
                  <a:lnTo>
                    <a:pt x="90" y="34"/>
                  </a:lnTo>
                  <a:lnTo>
                    <a:pt x="90" y="32"/>
                  </a:lnTo>
                  <a:lnTo>
                    <a:pt x="90" y="31"/>
                  </a:lnTo>
                  <a:lnTo>
                    <a:pt x="90" y="29"/>
                  </a:lnTo>
                  <a:lnTo>
                    <a:pt x="89" y="28"/>
                  </a:lnTo>
                  <a:lnTo>
                    <a:pt x="89" y="26"/>
                  </a:lnTo>
                  <a:lnTo>
                    <a:pt x="89" y="25"/>
                  </a:lnTo>
                  <a:lnTo>
                    <a:pt x="89" y="23"/>
                  </a:lnTo>
                  <a:lnTo>
                    <a:pt x="89" y="21"/>
                  </a:lnTo>
                  <a:lnTo>
                    <a:pt x="89" y="18"/>
                  </a:lnTo>
                  <a:lnTo>
                    <a:pt x="89" y="16"/>
                  </a:lnTo>
                  <a:lnTo>
                    <a:pt x="89" y="13"/>
                  </a:lnTo>
                  <a:lnTo>
                    <a:pt x="89" y="11"/>
                  </a:lnTo>
                  <a:lnTo>
                    <a:pt x="89" y="9"/>
                  </a:lnTo>
                  <a:lnTo>
                    <a:pt x="89" y="7"/>
                  </a:lnTo>
                  <a:lnTo>
                    <a:pt x="89" y="5"/>
                  </a:lnTo>
                  <a:lnTo>
                    <a:pt x="89" y="4"/>
                  </a:lnTo>
                  <a:lnTo>
                    <a:pt x="89" y="2"/>
                  </a:lnTo>
                  <a:lnTo>
                    <a:pt x="90" y="0"/>
                  </a:lnTo>
                  <a:lnTo>
                    <a:pt x="89" y="2"/>
                  </a:lnTo>
                  <a:lnTo>
                    <a:pt x="88" y="2"/>
                  </a:lnTo>
                  <a:lnTo>
                    <a:pt x="86" y="3"/>
                  </a:lnTo>
                  <a:lnTo>
                    <a:pt x="85" y="3"/>
                  </a:lnTo>
                  <a:lnTo>
                    <a:pt x="84" y="3"/>
                  </a:lnTo>
                  <a:lnTo>
                    <a:pt x="82" y="5"/>
                  </a:lnTo>
                  <a:lnTo>
                    <a:pt x="80" y="5"/>
                  </a:lnTo>
                  <a:lnTo>
                    <a:pt x="79" y="5"/>
                  </a:lnTo>
                  <a:lnTo>
                    <a:pt x="77" y="6"/>
                  </a:lnTo>
                  <a:lnTo>
                    <a:pt x="76" y="6"/>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66" name="Freeform 166">
              <a:extLst>
                <a:ext uri="{FF2B5EF4-FFF2-40B4-BE49-F238E27FC236}">
                  <a16:creationId xmlns:a16="http://schemas.microsoft.com/office/drawing/2014/main" id="{EE396E17-7850-4CA0-8249-80387B7044A7}"/>
                </a:ext>
              </a:extLst>
            </p:cNvPr>
            <p:cNvSpPr>
              <a:spLocks/>
            </p:cNvSpPr>
            <p:nvPr/>
          </p:nvSpPr>
          <p:spPr bwMode="auto">
            <a:xfrm>
              <a:off x="3229" y="4163"/>
              <a:ext cx="96" cy="64"/>
            </a:xfrm>
            <a:custGeom>
              <a:avLst/>
              <a:gdLst>
                <a:gd name="T0" fmla="*/ 1 w 96"/>
                <a:gd name="T1" fmla="*/ 62 h 64"/>
                <a:gd name="T2" fmla="*/ 4 w 96"/>
                <a:gd name="T3" fmla="*/ 58 h 64"/>
                <a:gd name="T4" fmla="*/ 16 w 96"/>
                <a:gd name="T5" fmla="*/ 50 h 64"/>
                <a:gd name="T6" fmla="*/ 29 w 96"/>
                <a:gd name="T7" fmla="*/ 38 h 64"/>
                <a:gd name="T8" fmla="*/ 44 w 96"/>
                <a:gd name="T9" fmla="*/ 30 h 64"/>
                <a:gd name="T10" fmla="*/ 69 w 96"/>
                <a:gd name="T11" fmla="*/ 20 h 64"/>
                <a:gd name="T12" fmla="*/ 82 w 96"/>
                <a:gd name="T13" fmla="*/ 13 h 64"/>
                <a:gd name="T14" fmla="*/ 88 w 96"/>
                <a:gd name="T15" fmla="*/ 8 h 64"/>
                <a:gd name="T16" fmla="*/ 91 w 96"/>
                <a:gd name="T17" fmla="*/ 0 h 64"/>
                <a:gd name="T18" fmla="*/ 95 w 96"/>
                <a:gd name="T19" fmla="*/ 8 h 64"/>
                <a:gd name="T20" fmla="*/ 89 w 96"/>
                <a:gd name="T21" fmla="*/ 14 h 64"/>
                <a:gd name="T22" fmla="*/ 85 w 96"/>
                <a:gd name="T23" fmla="*/ 31 h 64"/>
                <a:gd name="T24" fmla="*/ 82 w 96"/>
                <a:gd name="T25" fmla="*/ 37 h 64"/>
                <a:gd name="T26" fmla="*/ 75 w 96"/>
                <a:gd name="T27" fmla="*/ 37 h 64"/>
                <a:gd name="T28" fmla="*/ 57 w 96"/>
                <a:gd name="T29" fmla="*/ 43 h 64"/>
                <a:gd name="T30" fmla="*/ 43 w 96"/>
                <a:gd name="T31" fmla="*/ 46 h 64"/>
                <a:gd name="T32" fmla="*/ 28 w 96"/>
                <a:gd name="T33" fmla="*/ 56 h 64"/>
                <a:gd name="T34" fmla="*/ 16 w 96"/>
                <a:gd name="T35" fmla="*/ 62 h 64"/>
                <a:gd name="T36" fmla="*/ 0 w 96"/>
                <a:gd name="T37" fmla="*/ 63 h 64"/>
                <a:gd name="T38" fmla="*/ 1 w 96"/>
                <a:gd name="T39" fmla="*/ 62 h 64"/>
                <a:gd name="T40" fmla="*/ 1 w 96"/>
                <a:gd name="T41" fmla="*/ 62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64"/>
                <a:gd name="T65" fmla="*/ 96 w 96"/>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64">
                  <a:moveTo>
                    <a:pt x="1" y="62"/>
                  </a:moveTo>
                  <a:lnTo>
                    <a:pt x="4" y="58"/>
                  </a:lnTo>
                  <a:lnTo>
                    <a:pt x="16" y="50"/>
                  </a:lnTo>
                  <a:lnTo>
                    <a:pt x="29" y="38"/>
                  </a:lnTo>
                  <a:lnTo>
                    <a:pt x="44" y="30"/>
                  </a:lnTo>
                  <a:lnTo>
                    <a:pt x="69" y="20"/>
                  </a:lnTo>
                  <a:lnTo>
                    <a:pt x="82" y="13"/>
                  </a:lnTo>
                  <a:lnTo>
                    <a:pt x="88" y="8"/>
                  </a:lnTo>
                  <a:lnTo>
                    <a:pt x="91" y="0"/>
                  </a:lnTo>
                  <a:lnTo>
                    <a:pt x="95" y="8"/>
                  </a:lnTo>
                  <a:lnTo>
                    <a:pt x="89" y="14"/>
                  </a:lnTo>
                  <a:lnTo>
                    <a:pt x="85" y="31"/>
                  </a:lnTo>
                  <a:lnTo>
                    <a:pt x="82" y="37"/>
                  </a:lnTo>
                  <a:lnTo>
                    <a:pt x="75" y="37"/>
                  </a:lnTo>
                  <a:lnTo>
                    <a:pt x="57" y="43"/>
                  </a:lnTo>
                  <a:lnTo>
                    <a:pt x="43" y="46"/>
                  </a:lnTo>
                  <a:lnTo>
                    <a:pt x="28" y="56"/>
                  </a:lnTo>
                  <a:lnTo>
                    <a:pt x="16" y="62"/>
                  </a:lnTo>
                  <a:lnTo>
                    <a:pt x="0" y="63"/>
                  </a:lnTo>
                  <a:lnTo>
                    <a:pt x="1" y="62"/>
                  </a:lnTo>
                </a:path>
              </a:pathLst>
            </a:custGeom>
            <a:solidFill>
              <a:srgbClr val="808080"/>
            </a:solidFill>
            <a:ln w="19050" cap="flat" cmpd="sng">
              <a:solidFill>
                <a:srgbClr val="808080"/>
              </a:solidFill>
              <a:prstDash val="solid"/>
              <a:round/>
              <a:headEnd type="none" w="med" len="med"/>
              <a:tailEnd type="none" w="med" len="med"/>
            </a:ln>
          </p:spPr>
          <p:txBody>
            <a:bodyPr/>
            <a:lstStyle/>
            <a:p>
              <a:endParaRPr lang="zh-CN" altLang="en-US"/>
            </a:p>
          </p:txBody>
        </p:sp>
        <p:sp>
          <p:nvSpPr>
            <p:cNvPr id="167" name="Oval 167">
              <a:extLst>
                <a:ext uri="{FF2B5EF4-FFF2-40B4-BE49-F238E27FC236}">
                  <a16:creationId xmlns:a16="http://schemas.microsoft.com/office/drawing/2014/main" id="{061C8B40-AFFF-47C0-ADDA-496C15316E11}"/>
                </a:ext>
              </a:extLst>
            </p:cNvPr>
            <p:cNvSpPr>
              <a:spLocks noChangeArrowheads="1"/>
            </p:cNvSpPr>
            <p:nvPr/>
          </p:nvSpPr>
          <p:spPr bwMode="auto">
            <a:xfrm>
              <a:off x="3261" y="3828"/>
              <a:ext cx="11"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68" name="Freeform 168">
              <a:extLst>
                <a:ext uri="{FF2B5EF4-FFF2-40B4-BE49-F238E27FC236}">
                  <a16:creationId xmlns:a16="http://schemas.microsoft.com/office/drawing/2014/main" id="{953493B3-A6CC-4C12-9AD5-B3C8ADA6A5E3}"/>
                </a:ext>
              </a:extLst>
            </p:cNvPr>
            <p:cNvSpPr>
              <a:spLocks/>
            </p:cNvSpPr>
            <p:nvPr/>
          </p:nvSpPr>
          <p:spPr bwMode="auto">
            <a:xfrm>
              <a:off x="3231" y="4025"/>
              <a:ext cx="273" cy="149"/>
            </a:xfrm>
            <a:custGeom>
              <a:avLst/>
              <a:gdLst>
                <a:gd name="T0" fmla="*/ 120 w 273"/>
                <a:gd name="T1" fmla="*/ 3 h 149"/>
                <a:gd name="T2" fmla="*/ 142 w 273"/>
                <a:gd name="T3" fmla="*/ 4 h 149"/>
                <a:gd name="T4" fmla="*/ 160 w 273"/>
                <a:gd name="T5" fmla="*/ 2 h 149"/>
                <a:gd name="T6" fmla="*/ 173 w 273"/>
                <a:gd name="T7" fmla="*/ 2 h 149"/>
                <a:gd name="T8" fmla="*/ 181 w 273"/>
                <a:gd name="T9" fmla="*/ 4 h 149"/>
                <a:gd name="T10" fmla="*/ 185 w 273"/>
                <a:gd name="T11" fmla="*/ 10 h 149"/>
                <a:gd name="T12" fmla="*/ 194 w 273"/>
                <a:gd name="T13" fmla="*/ 20 h 149"/>
                <a:gd name="T14" fmla="*/ 195 w 273"/>
                <a:gd name="T15" fmla="*/ 30 h 149"/>
                <a:gd name="T16" fmla="*/ 198 w 273"/>
                <a:gd name="T17" fmla="*/ 38 h 149"/>
                <a:gd name="T18" fmla="*/ 199 w 273"/>
                <a:gd name="T19" fmla="*/ 46 h 149"/>
                <a:gd name="T20" fmla="*/ 201 w 273"/>
                <a:gd name="T21" fmla="*/ 50 h 149"/>
                <a:gd name="T22" fmla="*/ 203 w 273"/>
                <a:gd name="T23" fmla="*/ 55 h 149"/>
                <a:gd name="T24" fmla="*/ 205 w 273"/>
                <a:gd name="T25" fmla="*/ 58 h 149"/>
                <a:gd name="T26" fmla="*/ 206 w 273"/>
                <a:gd name="T27" fmla="*/ 63 h 149"/>
                <a:gd name="T28" fmla="*/ 209 w 273"/>
                <a:gd name="T29" fmla="*/ 75 h 149"/>
                <a:gd name="T30" fmla="*/ 210 w 273"/>
                <a:gd name="T31" fmla="*/ 93 h 149"/>
                <a:gd name="T32" fmla="*/ 219 w 273"/>
                <a:gd name="T33" fmla="*/ 101 h 149"/>
                <a:gd name="T34" fmla="*/ 228 w 273"/>
                <a:gd name="T35" fmla="*/ 109 h 149"/>
                <a:gd name="T36" fmla="*/ 228 w 273"/>
                <a:gd name="T37" fmla="*/ 112 h 149"/>
                <a:gd name="T38" fmla="*/ 230 w 273"/>
                <a:gd name="T39" fmla="*/ 114 h 149"/>
                <a:gd name="T40" fmla="*/ 234 w 273"/>
                <a:gd name="T41" fmla="*/ 115 h 149"/>
                <a:gd name="T42" fmla="*/ 235 w 273"/>
                <a:gd name="T43" fmla="*/ 118 h 149"/>
                <a:gd name="T44" fmla="*/ 238 w 273"/>
                <a:gd name="T45" fmla="*/ 119 h 149"/>
                <a:gd name="T46" fmla="*/ 243 w 273"/>
                <a:gd name="T47" fmla="*/ 123 h 149"/>
                <a:gd name="T48" fmla="*/ 251 w 273"/>
                <a:gd name="T49" fmla="*/ 127 h 149"/>
                <a:gd name="T50" fmla="*/ 253 w 273"/>
                <a:gd name="T51" fmla="*/ 133 h 149"/>
                <a:gd name="T52" fmla="*/ 259 w 273"/>
                <a:gd name="T53" fmla="*/ 137 h 149"/>
                <a:gd name="T54" fmla="*/ 268 w 273"/>
                <a:gd name="T55" fmla="*/ 142 h 149"/>
                <a:gd name="T56" fmla="*/ 271 w 273"/>
                <a:gd name="T57" fmla="*/ 146 h 149"/>
                <a:gd name="T58" fmla="*/ 265 w 273"/>
                <a:gd name="T59" fmla="*/ 148 h 149"/>
                <a:gd name="T60" fmla="*/ 257 w 273"/>
                <a:gd name="T61" fmla="*/ 145 h 149"/>
                <a:gd name="T62" fmla="*/ 245 w 273"/>
                <a:gd name="T63" fmla="*/ 139 h 149"/>
                <a:gd name="T64" fmla="*/ 237 w 273"/>
                <a:gd name="T65" fmla="*/ 136 h 149"/>
                <a:gd name="T66" fmla="*/ 226 w 273"/>
                <a:gd name="T67" fmla="*/ 134 h 149"/>
                <a:gd name="T68" fmla="*/ 212 w 273"/>
                <a:gd name="T69" fmla="*/ 130 h 149"/>
                <a:gd name="T70" fmla="*/ 205 w 273"/>
                <a:gd name="T71" fmla="*/ 126 h 149"/>
                <a:gd name="T72" fmla="*/ 199 w 273"/>
                <a:gd name="T73" fmla="*/ 125 h 149"/>
                <a:gd name="T74" fmla="*/ 199 w 273"/>
                <a:gd name="T75" fmla="*/ 121 h 149"/>
                <a:gd name="T76" fmla="*/ 197 w 273"/>
                <a:gd name="T77" fmla="*/ 108 h 149"/>
                <a:gd name="T78" fmla="*/ 194 w 273"/>
                <a:gd name="T79" fmla="*/ 99 h 149"/>
                <a:gd name="T80" fmla="*/ 195 w 273"/>
                <a:gd name="T81" fmla="*/ 90 h 149"/>
                <a:gd name="T82" fmla="*/ 195 w 273"/>
                <a:gd name="T83" fmla="*/ 82 h 149"/>
                <a:gd name="T84" fmla="*/ 195 w 273"/>
                <a:gd name="T85" fmla="*/ 74 h 149"/>
                <a:gd name="T86" fmla="*/ 193 w 273"/>
                <a:gd name="T87" fmla="*/ 65 h 149"/>
                <a:gd name="T88" fmla="*/ 191 w 273"/>
                <a:gd name="T89" fmla="*/ 53 h 149"/>
                <a:gd name="T90" fmla="*/ 190 w 273"/>
                <a:gd name="T91" fmla="*/ 37 h 149"/>
                <a:gd name="T92" fmla="*/ 186 w 273"/>
                <a:gd name="T93" fmla="*/ 30 h 149"/>
                <a:gd name="T94" fmla="*/ 176 w 273"/>
                <a:gd name="T95" fmla="*/ 25 h 149"/>
                <a:gd name="T96" fmla="*/ 171 w 273"/>
                <a:gd name="T97" fmla="*/ 23 h 149"/>
                <a:gd name="T98" fmla="*/ 166 w 273"/>
                <a:gd name="T99" fmla="*/ 24 h 149"/>
                <a:gd name="T100" fmla="*/ 157 w 273"/>
                <a:gd name="T101" fmla="*/ 26 h 149"/>
                <a:gd name="T102" fmla="*/ 149 w 273"/>
                <a:gd name="T103" fmla="*/ 28 h 149"/>
                <a:gd name="T104" fmla="*/ 141 w 273"/>
                <a:gd name="T105" fmla="*/ 28 h 149"/>
                <a:gd name="T106" fmla="*/ 126 w 273"/>
                <a:gd name="T107" fmla="*/ 33 h 149"/>
                <a:gd name="T108" fmla="*/ 105 w 273"/>
                <a:gd name="T109" fmla="*/ 40 h 149"/>
                <a:gd name="T110" fmla="*/ 100 w 273"/>
                <a:gd name="T111" fmla="*/ 43 h 149"/>
                <a:gd name="T112" fmla="*/ 95 w 273"/>
                <a:gd name="T113" fmla="*/ 45 h 149"/>
                <a:gd name="T114" fmla="*/ 65 w 273"/>
                <a:gd name="T115" fmla="*/ 55 h 149"/>
                <a:gd name="T116" fmla="*/ 39 w 273"/>
                <a:gd name="T117" fmla="*/ 61 h 149"/>
                <a:gd name="T118" fmla="*/ 8 w 273"/>
                <a:gd name="T119" fmla="*/ 57 h 1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3"/>
                <a:gd name="T181" fmla="*/ 0 h 149"/>
                <a:gd name="T182" fmla="*/ 273 w 273"/>
                <a:gd name="T183" fmla="*/ 149 h 14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3" h="149">
                  <a:moveTo>
                    <a:pt x="107" y="0"/>
                  </a:moveTo>
                  <a:lnTo>
                    <a:pt x="107" y="2"/>
                  </a:lnTo>
                  <a:lnTo>
                    <a:pt x="108" y="2"/>
                  </a:lnTo>
                  <a:lnTo>
                    <a:pt x="109" y="2"/>
                  </a:lnTo>
                  <a:lnTo>
                    <a:pt x="111" y="2"/>
                  </a:lnTo>
                  <a:lnTo>
                    <a:pt x="113" y="3"/>
                  </a:lnTo>
                  <a:lnTo>
                    <a:pt x="115" y="3"/>
                  </a:lnTo>
                  <a:lnTo>
                    <a:pt x="116" y="3"/>
                  </a:lnTo>
                  <a:lnTo>
                    <a:pt x="120" y="3"/>
                  </a:lnTo>
                  <a:lnTo>
                    <a:pt x="122" y="5"/>
                  </a:lnTo>
                  <a:lnTo>
                    <a:pt x="126" y="5"/>
                  </a:lnTo>
                  <a:lnTo>
                    <a:pt x="127" y="5"/>
                  </a:lnTo>
                  <a:lnTo>
                    <a:pt x="131" y="5"/>
                  </a:lnTo>
                  <a:lnTo>
                    <a:pt x="133" y="5"/>
                  </a:lnTo>
                  <a:lnTo>
                    <a:pt x="136" y="5"/>
                  </a:lnTo>
                  <a:lnTo>
                    <a:pt x="137" y="5"/>
                  </a:lnTo>
                  <a:lnTo>
                    <a:pt x="141" y="4"/>
                  </a:lnTo>
                  <a:lnTo>
                    <a:pt x="142" y="4"/>
                  </a:lnTo>
                  <a:lnTo>
                    <a:pt x="144" y="4"/>
                  </a:lnTo>
                  <a:lnTo>
                    <a:pt x="146" y="4"/>
                  </a:lnTo>
                  <a:lnTo>
                    <a:pt x="147" y="3"/>
                  </a:lnTo>
                  <a:lnTo>
                    <a:pt x="149" y="3"/>
                  </a:lnTo>
                  <a:lnTo>
                    <a:pt x="151" y="3"/>
                  </a:lnTo>
                  <a:lnTo>
                    <a:pt x="153" y="3"/>
                  </a:lnTo>
                  <a:lnTo>
                    <a:pt x="156" y="2"/>
                  </a:lnTo>
                  <a:lnTo>
                    <a:pt x="158" y="2"/>
                  </a:lnTo>
                  <a:lnTo>
                    <a:pt x="160" y="2"/>
                  </a:lnTo>
                  <a:lnTo>
                    <a:pt x="162" y="2"/>
                  </a:lnTo>
                  <a:lnTo>
                    <a:pt x="165" y="2"/>
                  </a:lnTo>
                  <a:lnTo>
                    <a:pt x="167" y="2"/>
                  </a:lnTo>
                  <a:lnTo>
                    <a:pt x="169" y="2"/>
                  </a:lnTo>
                  <a:lnTo>
                    <a:pt x="171" y="2"/>
                  </a:lnTo>
                  <a:lnTo>
                    <a:pt x="173" y="0"/>
                  </a:lnTo>
                  <a:lnTo>
                    <a:pt x="173" y="2"/>
                  </a:lnTo>
                  <a:lnTo>
                    <a:pt x="175" y="2"/>
                  </a:lnTo>
                  <a:lnTo>
                    <a:pt x="176" y="2"/>
                  </a:lnTo>
                  <a:lnTo>
                    <a:pt x="178" y="2"/>
                  </a:lnTo>
                  <a:lnTo>
                    <a:pt x="178" y="4"/>
                  </a:lnTo>
                  <a:lnTo>
                    <a:pt x="179" y="4"/>
                  </a:lnTo>
                  <a:lnTo>
                    <a:pt x="181" y="4"/>
                  </a:lnTo>
                  <a:lnTo>
                    <a:pt x="182" y="4"/>
                  </a:lnTo>
                  <a:lnTo>
                    <a:pt x="184" y="4"/>
                  </a:lnTo>
                  <a:lnTo>
                    <a:pt x="184" y="6"/>
                  </a:lnTo>
                  <a:lnTo>
                    <a:pt x="184" y="7"/>
                  </a:lnTo>
                  <a:lnTo>
                    <a:pt x="184" y="9"/>
                  </a:lnTo>
                  <a:lnTo>
                    <a:pt x="185" y="9"/>
                  </a:lnTo>
                  <a:lnTo>
                    <a:pt x="185" y="10"/>
                  </a:lnTo>
                  <a:lnTo>
                    <a:pt x="187" y="10"/>
                  </a:lnTo>
                  <a:lnTo>
                    <a:pt x="187" y="12"/>
                  </a:lnTo>
                  <a:lnTo>
                    <a:pt x="189" y="12"/>
                  </a:lnTo>
                  <a:lnTo>
                    <a:pt x="189" y="14"/>
                  </a:lnTo>
                  <a:lnTo>
                    <a:pt x="190" y="16"/>
                  </a:lnTo>
                  <a:lnTo>
                    <a:pt x="190" y="18"/>
                  </a:lnTo>
                  <a:lnTo>
                    <a:pt x="192" y="18"/>
                  </a:lnTo>
                  <a:lnTo>
                    <a:pt x="192" y="20"/>
                  </a:lnTo>
                  <a:lnTo>
                    <a:pt x="194" y="20"/>
                  </a:lnTo>
                  <a:lnTo>
                    <a:pt x="194" y="21"/>
                  </a:lnTo>
                  <a:lnTo>
                    <a:pt x="195" y="21"/>
                  </a:lnTo>
                  <a:lnTo>
                    <a:pt x="195" y="23"/>
                  </a:lnTo>
                  <a:lnTo>
                    <a:pt x="195" y="25"/>
                  </a:lnTo>
                  <a:lnTo>
                    <a:pt x="195" y="27"/>
                  </a:lnTo>
                  <a:lnTo>
                    <a:pt x="195" y="28"/>
                  </a:lnTo>
                  <a:lnTo>
                    <a:pt x="195" y="30"/>
                  </a:lnTo>
                  <a:lnTo>
                    <a:pt x="196" y="30"/>
                  </a:lnTo>
                  <a:lnTo>
                    <a:pt x="196" y="31"/>
                  </a:lnTo>
                  <a:lnTo>
                    <a:pt x="196" y="33"/>
                  </a:lnTo>
                  <a:lnTo>
                    <a:pt x="196" y="35"/>
                  </a:lnTo>
                  <a:lnTo>
                    <a:pt x="196" y="37"/>
                  </a:lnTo>
                  <a:lnTo>
                    <a:pt x="196" y="38"/>
                  </a:lnTo>
                  <a:lnTo>
                    <a:pt x="198" y="38"/>
                  </a:lnTo>
                  <a:lnTo>
                    <a:pt x="198" y="40"/>
                  </a:lnTo>
                  <a:lnTo>
                    <a:pt x="198" y="41"/>
                  </a:lnTo>
                  <a:lnTo>
                    <a:pt x="198" y="43"/>
                  </a:lnTo>
                  <a:lnTo>
                    <a:pt x="198" y="44"/>
                  </a:lnTo>
                  <a:lnTo>
                    <a:pt x="199" y="44"/>
                  </a:lnTo>
                  <a:lnTo>
                    <a:pt x="199" y="46"/>
                  </a:lnTo>
                  <a:lnTo>
                    <a:pt x="199" y="47"/>
                  </a:lnTo>
                  <a:lnTo>
                    <a:pt x="201" y="47"/>
                  </a:lnTo>
                  <a:lnTo>
                    <a:pt x="201" y="49"/>
                  </a:lnTo>
                  <a:lnTo>
                    <a:pt x="203" y="49"/>
                  </a:lnTo>
                  <a:lnTo>
                    <a:pt x="201" y="50"/>
                  </a:lnTo>
                  <a:lnTo>
                    <a:pt x="201" y="51"/>
                  </a:lnTo>
                  <a:lnTo>
                    <a:pt x="201" y="53"/>
                  </a:lnTo>
                  <a:lnTo>
                    <a:pt x="203" y="53"/>
                  </a:lnTo>
                  <a:lnTo>
                    <a:pt x="203" y="55"/>
                  </a:lnTo>
                  <a:lnTo>
                    <a:pt x="204" y="55"/>
                  </a:lnTo>
                  <a:lnTo>
                    <a:pt x="204" y="56"/>
                  </a:lnTo>
                  <a:lnTo>
                    <a:pt x="205" y="56"/>
                  </a:lnTo>
                  <a:lnTo>
                    <a:pt x="205" y="57"/>
                  </a:lnTo>
                  <a:lnTo>
                    <a:pt x="205" y="58"/>
                  </a:lnTo>
                  <a:lnTo>
                    <a:pt x="205" y="60"/>
                  </a:lnTo>
                  <a:lnTo>
                    <a:pt x="206" y="60"/>
                  </a:lnTo>
                  <a:lnTo>
                    <a:pt x="206" y="61"/>
                  </a:lnTo>
                  <a:lnTo>
                    <a:pt x="206" y="62"/>
                  </a:lnTo>
                  <a:lnTo>
                    <a:pt x="206" y="63"/>
                  </a:lnTo>
                  <a:lnTo>
                    <a:pt x="208" y="63"/>
                  </a:lnTo>
                  <a:lnTo>
                    <a:pt x="208" y="65"/>
                  </a:lnTo>
                  <a:lnTo>
                    <a:pt x="208" y="67"/>
                  </a:lnTo>
                  <a:lnTo>
                    <a:pt x="208" y="69"/>
                  </a:lnTo>
                  <a:lnTo>
                    <a:pt x="209" y="70"/>
                  </a:lnTo>
                  <a:lnTo>
                    <a:pt x="209" y="73"/>
                  </a:lnTo>
                  <a:lnTo>
                    <a:pt x="209" y="75"/>
                  </a:lnTo>
                  <a:lnTo>
                    <a:pt x="209" y="77"/>
                  </a:lnTo>
                  <a:lnTo>
                    <a:pt x="210" y="78"/>
                  </a:lnTo>
                  <a:lnTo>
                    <a:pt x="210" y="81"/>
                  </a:lnTo>
                  <a:lnTo>
                    <a:pt x="210" y="83"/>
                  </a:lnTo>
                  <a:lnTo>
                    <a:pt x="210" y="85"/>
                  </a:lnTo>
                  <a:lnTo>
                    <a:pt x="210" y="87"/>
                  </a:lnTo>
                  <a:lnTo>
                    <a:pt x="210" y="89"/>
                  </a:lnTo>
                  <a:lnTo>
                    <a:pt x="210" y="91"/>
                  </a:lnTo>
                  <a:lnTo>
                    <a:pt x="210" y="93"/>
                  </a:lnTo>
                  <a:lnTo>
                    <a:pt x="212" y="93"/>
                  </a:lnTo>
                  <a:lnTo>
                    <a:pt x="212" y="95"/>
                  </a:lnTo>
                  <a:lnTo>
                    <a:pt x="212" y="96"/>
                  </a:lnTo>
                  <a:lnTo>
                    <a:pt x="212" y="98"/>
                  </a:lnTo>
                  <a:lnTo>
                    <a:pt x="214" y="98"/>
                  </a:lnTo>
                  <a:lnTo>
                    <a:pt x="214" y="99"/>
                  </a:lnTo>
                  <a:lnTo>
                    <a:pt x="216" y="99"/>
                  </a:lnTo>
                  <a:lnTo>
                    <a:pt x="217" y="101"/>
                  </a:lnTo>
                  <a:lnTo>
                    <a:pt x="219" y="101"/>
                  </a:lnTo>
                  <a:lnTo>
                    <a:pt x="219" y="103"/>
                  </a:lnTo>
                  <a:lnTo>
                    <a:pt x="221" y="103"/>
                  </a:lnTo>
                  <a:lnTo>
                    <a:pt x="222" y="105"/>
                  </a:lnTo>
                  <a:lnTo>
                    <a:pt x="224" y="105"/>
                  </a:lnTo>
                  <a:lnTo>
                    <a:pt x="224" y="107"/>
                  </a:lnTo>
                  <a:lnTo>
                    <a:pt x="226" y="107"/>
                  </a:lnTo>
                  <a:lnTo>
                    <a:pt x="226" y="108"/>
                  </a:lnTo>
                  <a:lnTo>
                    <a:pt x="228" y="108"/>
                  </a:lnTo>
                  <a:lnTo>
                    <a:pt x="228" y="109"/>
                  </a:lnTo>
                  <a:lnTo>
                    <a:pt x="228" y="111"/>
                  </a:lnTo>
                  <a:lnTo>
                    <a:pt x="228" y="112"/>
                  </a:lnTo>
                  <a:lnTo>
                    <a:pt x="230" y="112"/>
                  </a:lnTo>
                  <a:lnTo>
                    <a:pt x="230" y="114"/>
                  </a:lnTo>
                  <a:lnTo>
                    <a:pt x="231" y="114"/>
                  </a:lnTo>
                  <a:lnTo>
                    <a:pt x="232" y="114"/>
                  </a:lnTo>
                  <a:lnTo>
                    <a:pt x="232" y="115"/>
                  </a:lnTo>
                  <a:lnTo>
                    <a:pt x="234" y="115"/>
                  </a:lnTo>
                  <a:lnTo>
                    <a:pt x="235" y="115"/>
                  </a:lnTo>
                  <a:lnTo>
                    <a:pt x="235" y="117"/>
                  </a:lnTo>
                  <a:lnTo>
                    <a:pt x="235" y="118"/>
                  </a:lnTo>
                  <a:lnTo>
                    <a:pt x="237" y="118"/>
                  </a:lnTo>
                  <a:lnTo>
                    <a:pt x="237" y="119"/>
                  </a:lnTo>
                  <a:lnTo>
                    <a:pt x="238" y="119"/>
                  </a:lnTo>
                  <a:lnTo>
                    <a:pt x="240" y="119"/>
                  </a:lnTo>
                  <a:lnTo>
                    <a:pt x="240" y="121"/>
                  </a:lnTo>
                  <a:lnTo>
                    <a:pt x="242" y="121"/>
                  </a:lnTo>
                  <a:lnTo>
                    <a:pt x="242" y="123"/>
                  </a:lnTo>
                  <a:lnTo>
                    <a:pt x="243" y="123"/>
                  </a:lnTo>
                  <a:lnTo>
                    <a:pt x="245" y="123"/>
                  </a:lnTo>
                  <a:lnTo>
                    <a:pt x="245" y="125"/>
                  </a:lnTo>
                  <a:lnTo>
                    <a:pt x="247" y="125"/>
                  </a:lnTo>
                  <a:lnTo>
                    <a:pt x="247" y="127"/>
                  </a:lnTo>
                  <a:lnTo>
                    <a:pt x="249" y="127"/>
                  </a:lnTo>
                  <a:lnTo>
                    <a:pt x="251" y="127"/>
                  </a:lnTo>
                  <a:lnTo>
                    <a:pt x="251" y="128"/>
                  </a:lnTo>
                  <a:lnTo>
                    <a:pt x="251" y="129"/>
                  </a:lnTo>
                  <a:lnTo>
                    <a:pt x="252" y="129"/>
                  </a:lnTo>
                  <a:lnTo>
                    <a:pt x="252" y="131"/>
                  </a:lnTo>
                  <a:lnTo>
                    <a:pt x="253" y="131"/>
                  </a:lnTo>
                  <a:lnTo>
                    <a:pt x="253" y="133"/>
                  </a:lnTo>
                  <a:lnTo>
                    <a:pt x="253" y="134"/>
                  </a:lnTo>
                  <a:lnTo>
                    <a:pt x="255" y="134"/>
                  </a:lnTo>
                  <a:lnTo>
                    <a:pt x="255" y="135"/>
                  </a:lnTo>
                  <a:lnTo>
                    <a:pt x="256" y="135"/>
                  </a:lnTo>
                  <a:lnTo>
                    <a:pt x="258" y="135"/>
                  </a:lnTo>
                  <a:lnTo>
                    <a:pt x="258" y="137"/>
                  </a:lnTo>
                  <a:lnTo>
                    <a:pt x="259" y="137"/>
                  </a:lnTo>
                  <a:lnTo>
                    <a:pt x="259" y="138"/>
                  </a:lnTo>
                  <a:lnTo>
                    <a:pt x="261" y="138"/>
                  </a:lnTo>
                  <a:lnTo>
                    <a:pt x="261" y="139"/>
                  </a:lnTo>
                  <a:lnTo>
                    <a:pt x="263" y="139"/>
                  </a:lnTo>
                  <a:lnTo>
                    <a:pt x="264" y="139"/>
                  </a:lnTo>
                  <a:lnTo>
                    <a:pt x="266" y="139"/>
                  </a:lnTo>
                  <a:lnTo>
                    <a:pt x="266" y="141"/>
                  </a:lnTo>
                  <a:lnTo>
                    <a:pt x="268" y="141"/>
                  </a:lnTo>
                  <a:lnTo>
                    <a:pt x="268" y="142"/>
                  </a:lnTo>
                  <a:lnTo>
                    <a:pt x="270" y="142"/>
                  </a:lnTo>
                  <a:lnTo>
                    <a:pt x="270" y="144"/>
                  </a:lnTo>
                  <a:lnTo>
                    <a:pt x="271" y="144"/>
                  </a:lnTo>
                  <a:lnTo>
                    <a:pt x="271" y="145"/>
                  </a:lnTo>
                  <a:lnTo>
                    <a:pt x="272" y="145"/>
                  </a:lnTo>
                  <a:lnTo>
                    <a:pt x="271" y="146"/>
                  </a:lnTo>
                  <a:lnTo>
                    <a:pt x="270" y="148"/>
                  </a:lnTo>
                  <a:lnTo>
                    <a:pt x="268" y="148"/>
                  </a:lnTo>
                  <a:lnTo>
                    <a:pt x="267" y="148"/>
                  </a:lnTo>
                  <a:lnTo>
                    <a:pt x="265" y="148"/>
                  </a:lnTo>
                  <a:lnTo>
                    <a:pt x="263" y="148"/>
                  </a:lnTo>
                  <a:lnTo>
                    <a:pt x="263" y="147"/>
                  </a:lnTo>
                  <a:lnTo>
                    <a:pt x="262" y="147"/>
                  </a:lnTo>
                  <a:lnTo>
                    <a:pt x="261" y="147"/>
                  </a:lnTo>
                  <a:lnTo>
                    <a:pt x="261" y="146"/>
                  </a:lnTo>
                  <a:lnTo>
                    <a:pt x="259" y="146"/>
                  </a:lnTo>
                  <a:lnTo>
                    <a:pt x="257" y="145"/>
                  </a:lnTo>
                  <a:lnTo>
                    <a:pt x="255" y="145"/>
                  </a:lnTo>
                  <a:lnTo>
                    <a:pt x="255" y="143"/>
                  </a:lnTo>
                  <a:lnTo>
                    <a:pt x="253" y="143"/>
                  </a:lnTo>
                  <a:lnTo>
                    <a:pt x="252" y="143"/>
                  </a:lnTo>
                  <a:lnTo>
                    <a:pt x="250" y="143"/>
                  </a:lnTo>
                  <a:lnTo>
                    <a:pt x="249" y="141"/>
                  </a:lnTo>
                  <a:lnTo>
                    <a:pt x="247" y="141"/>
                  </a:lnTo>
                  <a:lnTo>
                    <a:pt x="247" y="139"/>
                  </a:lnTo>
                  <a:lnTo>
                    <a:pt x="245" y="139"/>
                  </a:lnTo>
                  <a:lnTo>
                    <a:pt x="245" y="138"/>
                  </a:lnTo>
                  <a:lnTo>
                    <a:pt x="243" y="138"/>
                  </a:lnTo>
                  <a:lnTo>
                    <a:pt x="242" y="138"/>
                  </a:lnTo>
                  <a:lnTo>
                    <a:pt x="241" y="138"/>
                  </a:lnTo>
                  <a:lnTo>
                    <a:pt x="239" y="138"/>
                  </a:lnTo>
                  <a:lnTo>
                    <a:pt x="237" y="138"/>
                  </a:lnTo>
                  <a:lnTo>
                    <a:pt x="237" y="136"/>
                  </a:lnTo>
                  <a:lnTo>
                    <a:pt x="235" y="136"/>
                  </a:lnTo>
                  <a:lnTo>
                    <a:pt x="234" y="136"/>
                  </a:lnTo>
                  <a:lnTo>
                    <a:pt x="232" y="136"/>
                  </a:lnTo>
                  <a:lnTo>
                    <a:pt x="230" y="136"/>
                  </a:lnTo>
                  <a:lnTo>
                    <a:pt x="228" y="136"/>
                  </a:lnTo>
                  <a:lnTo>
                    <a:pt x="228" y="134"/>
                  </a:lnTo>
                  <a:lnTo>
                    <a:pt x="226" y="134"/>
                  </a:lnTo>
                  <a:lnTo>
                    <a:pt x="225" y="134"/>
                  </a:lnTo>
                  <a:lnTo>
                    <a:pt x="223" y="134"/>
                  </a:lnTo>
                  <a:lnTo>
                    <a:pt x="222" y="133"/>
                  </a:lnTo>
                  <a:lnTo>
                    <a:pt x="220" y="133"/>
                  </a:lnTo>
                  <a:lnTo>
                    <a:pt x="218" y="132"/>
                  </a:lnTo>
                  <a:lnTo>
                    <a:pt x="216" y="132"/>
                  </a:lnTo>
                  <a:lnTo>
                    <a:pt x="215" y="130"/>
                  </a:lnTo>
                  <a:lnTo>
                    <a:pt x="214" y="130"/>
                  </a:lnTo>
                  <a:lnTo>
                    <a:pt x="212" y="130"/>
                  </a:lnTo>
                  <a:lnTo>
                    <a:pt x="210" y="130"/>
                  </a:lnTo>
                  <a:lnTo>
                    <a:pt x="209" y="128"/>
                  </a:lnTo>
                  <a:lnTo>
                    <a:pt x="207" y="128"/>
                  </a:lnTo>
                  <a:lnTo>
                    <a:pt x="207" y="127"/>
                  </a:lnTo>
                  <a:lnTo>
                    <a:pt x="208" y="125"/>
                  </a:lnTo>
                  <a:lnTo>
                    <a:pt x="206" y="126"/>
                  </a:lnTo>
                  <a:lnTo>
                    <a:pt x="205" y="126"/>
                  </a:lnTo>
                  <a:lnTo>
                    <a:pt x="204" y="126"/>
                  </a:lnTo>
                  <a:lnTo>
                    <a:pt x="203" y="126"/>
                  </a:lnTo>
                  <a:lnTo>
                    <a:pt x="203" y="125"/>
                  </a:lnTo>
                  <a:lnTo>
                    <a:pt x="201" y="125"/>
                  </a:lnTo>
                  <a:lnTo>
                    <a:pt x="199" y="125"/>
                  </a:lnTo>
                  <a:lnTo>
                    <a:pt x="198" y="125"/>
                  </a:lnTo>
                  <a:lnTo>
                    <a:pt x="198" y="124"/>
                  </a:lnTo>
                  <a:lnTo>
                    <a:pt x="198" y="123"/>
                  </a:lnTo>
                  <a:lnTo>
                    <a:pt x="199" y="121"/>
                  </a:lnTo>
                  <a:lnTo>
                    <a:pt x="199" y="119"/>
                  </a:lnTo>
                  <a:lnTo>
                    <a:pt x="199" y="118"/>
                  </a:lnTo>
                  <a:lnTo>
                    <a:pt x="199" y="116"/>
                  </a:lnTo>
                  <a:lnTo>
                    <a:pt x="197" y="116"/>
                  </a:lnTo>
                  <a:lnTo>
                    <a:pt x="197" y="114"/>
                  </a:lnTo>
                  <a:lnTo>
                    <a:pt x="197" y="112"/>
                  </a:lnTo>
                  <a:lnTo>
                    <a:pt x="197" y="110"/>
                  </a:lnTo>
                  <a:lnTo>
                    <a:pt x="197" y="109"/>
                  </a:lnTo>
                  <a:lnTo>
                    <a:pt x="197" y="108"/>
                  </a:lnTo>
                  <a:lnTo>
                    <a:pt x="197" y="107"/>
                  </a:lnTo>
                  <a:lnTo>
                    <a:pt x="197" y="105"/>
                  </a:lnTo>
                  <a:lnTo>
                    <a:pt x="195" y="105"/>
                  </a:lnTo>
                  <a:lnTo>
                    <a:pt x="195" y="103"/>
                  </a:lnTo>
                  <a:lnTo>
                    <a:pt x="195" y="101"/>
                  </a:lnTo>
                  <a:lnTo>
                    <a:pt x="194" y="101"/>
                  </a:lnTo>
                  <a:lnTo>
                    <a:pt x="194" y="99"/>
                  </a:lnTo>
                  <a:lnTo>
                    <a:pt x="194" y="97"/>
                  </a:lnTo>
                  <a:lnTo>
                    <a:pt x="194" y="95"/>
                  </a:lnTo>
                  <a:lnTo>
                    <a:pt x="194" y="93"/>
                  </a:lnTo>
                  <a:lnTo>
                    <a:pt x="194" y="91"/>
                  </a:lnTo>
                  <a:lnTo>
                    <a:pt x="195" y="90"/>
                  </a:lnTo>
                  <a:lnTo>
                    <a:pt x="194" y="90"/>
                  </a:lnTo>
                  <a:lnTo>
                    <a:pt x="194" y="89"/>
                  </a:lnTo>
                  <a:lnTo>
                    <a:pt x="194" y="87"/>
                  </a:lnTo>
                  <a:lnTo>
                    <a:pt x="194" y="85"/>
                  </a:lnTo>
                  <a:lnTo>
                    <a:pt x="194" y="84"/>
                  </a:lnTo>
                  <a:lnTo>
                    <a:pt x="195" y="82"/>
                  </a:lnTo>
                  <a:lnTo>
                    <a:pt x="195" y="80"/>
                  </a:lnTo>
                  <a:lnTo>
                    <a:pt x="195" y="78"/>
                  </a:lnTo>
                  <a:lnTo>
                    <a:pt x="195" y="77"/>
                  </a:lnTo>
                  <a:lnTo>
                    <a:pt x="195" y="75"/>
                  </a:lnTo>
                  <a:lnTo>
                    <a:pt x="195" y="74"/>
                  </a:lnTo>
                  <a:lnTo>
                    <a:pt x="195" y="72"/>
                  </a:lnTo>
                  <a:lnTo>
                    <a:pt x="195" y="70"/>
                  </a:lnTo>
                  <a:lnTo>
                    <a:pt x="195" y="69"/>
                  </a:lnTo>
                  <a:lnTo>
                    <a:pt x="195" y="67"/>
                  </a:lnTo>
                  <a:lnTo>
                    <a:pt x="193" y="67"/>
                  </a:lnTo>
                  <a:lnTo>
                    <a:pt x="193" y="65"/>
                  </a:lnTo>
                  <a:lnTo>
                    <a:pt x="193" y="63"/>
                  </a:lnTo>
                  <a:lnTo>
                    <a:pt x="193" y="61"/>
                  </a:lnTo>
                  <a:lnTo>
                    <a:pt x="193" y="60"/>
                  </a:lnTo>
                  <a:lnTo>
                    <a:pt x="191" y="59"/>
                  </a:lnTo>
                  <a:lnTo>
                    <a:pt x="191" y="57"/>
                  </a:lnTo>
                  <a:lnTo>
                    <a:pt x="191" y="55"/>
                  </a:lnTo>
                  <a:lnTo>
                    <a:pt x="191" y="53"/>
                  </a:lnTo>
                  <a:lnTo>
                    <a:pt x="191" y="51"/>
                  </a:lnTo>
                  <a:lnTo>
                    <a:pt x="191" y="50"/>
                  </a:lnTo>
                  <a:lnTo>
                    <a:pt x="191" y="48"/>
                  </a:lnTo>
                  <a:lnTo>
                    <a:pt x="191" y="45"/>
                  </a:lnTo>
                  <a:lnTo>
                    <a:pt x="191" y="43"/>
                  </a:lnTo>
                  <a:lnTo>
                    <a:pt x="191" y="41"/>
                  </a:lnTo>
                  <a:lnTo>
                    <a:pt x="191" y="40"/>
                  </a:lnTo>
                  <a:lnTo>
                    <a:pt x="191" y="38"/>
                  </a:lnTo>
                  <a:lnTo>
                    <a:pt x="190" y="37"/>
                  </a:lnTo>
                  <a:lnTo>
                    <a:pt x="190" y="35"/>
                  </a:lnTo>
                  <a:lnTo>
                    <a:pt x="190" y="33"/>
                  </a:lnTo>
                  <a:lnTo>
                    <a:pt x="189" y="33"/>
                  </a:lnTo>
                  <a:lnTo>
                    <a:pt x="188" y="33"/>
                  </a:lnTo>
                  <a:lnTo>
                    <a:pt x="188" y="31"/>
                  </a:lnTo>
                  <a:lnTo>
                    <a:pt x="186" y="31"/>
                  </a:lnTo>
                  <a:lnTo>
                    <a:pt x="186" y="30"/>
                  </a:lnTo>
                  <a:lnTo>
                    <a:pt x="185" y="30"/>
                  </a:lnTo>
                  <a:lnTo>
                    <a:pt x="185" y="29"/>
                  </a:lnTo>
                  <a:lnTo>
                    <a:pt x="183" y="29"/>
                  </a:lnTo>
                  <a:lnTo>
                    <a:pt x="182" y="27"/>
                  </a:lnTo>
                  <a:lnTo>
                    <a:pt x="180" y="27"/>
                  </a:lnTo>
                  <a:lnTo>
                    <a:pt x="180" y="25"/>
                  </a:lnTo>
                  <a:lnTo>
                    <a:pt x="178" y="25"/>
                  </a:lnTo>
                  <a:lnTo>
                    <a:pt x="176" y="25"/>
                  </a:lnTo>
                  <a:lnTo>
                    <a:pt x="176" y="23"/>
                  </a:lnTo>
                  <a:lnTo>
                    <a:pt x="174" y="23"/>
                  </a:lnTo>
                  <a:lnTo>
                    <a:pt x="172" y="23"/>
                  </a:lnTo>
                  <a:lnTo>
                    <a:pt x="171" y="23"/>
                  </a:lnTo>
                  <a:lnTo>
                    <a:pt x="169" y="23"/>
                  </a:lnTo>
                  <a:lnTo>
                    <a:pt x="168" y="23"/>
                  </a:lnTo>
                  <a:lnTo>
                    <a:pt x="167" y="23"/>
                  </a:lnTo>
                  <a:lnTo>
                    <a:pt x="166" y="24"/>
                  </a:lnTo>
                  <a:lnTo>
                    <a:pt x="165" y="24"/>
                  </a:lnTo>
                  <a:lnTo>
                    <a:pt x="163" y="25"/>
                  </a:lnTo>
                  <a:lnTo>
                    <a:pt x="161" y="25"/>
                  </a:lnTo>
                  <a:lnTo>
                    <a:pt x="159" y="26"/>
                  </a:lnTo>
                  <a:lnTo>
                    <a:pt x="157" y="26"/>
                  </a:lnTo>
                  <a:lnTo>
                    <a:pt x="156" y="26"/>
                  </a:lnTo>
                  <a:lnTo>
                    <a:pt x="154" y="26"/>
                  </a:lnTo>
                  <a:lnTo>
                    <a:pt x="153" y="26"/>
                  </a:lnTo>
                  <a:lnTo>
                    <a:pt x="151" y="28"/>
                  </a:lnTo>
                  <a:lnTo>
                    <a:pt x="149" y="28"/>
                  </a:lnTo>
                  <a:lnTo>
                    <a:pt x="147" y="28"/>
                  </a:lnTo>
                  <a:lnTo>
                    <a:pt x="145" y="28"/>
                  </a:lnTo>
                  <a:lnTo>
                    <a:pt x="143" y="28"/>
                  </a:lnTo>
                  <a:lnTo>
                    <a:pt x="141" y="28"/>
                  </a:lnTo>
                  <a:lnTo>
                    <a:pt x="139" y="28"/>
                  </a:lnTo>
                  <a:lnTo>
                    <a:pt x="136" y="30"/>
                  </a:lnTo>
                  <a:lnTo>
                    <a:pt x="134" y="30"/>
                  </a:lnTo>
                  <a:lnTo>
                    <a:pt x="132" y="31"/>
                  </a:lnTo>
                  <a:lnTo>
                    <a:pt x="130" y="31"/>
                  </a:lnTo>
                  <a:lnTo>
                    <a:pt x="126" y="33"/>
                  </a:lnTo>
                  <a:lnTo>
                    <a:pt x="125" y="33"/>
                  </a:lnTo>
                  <a:lnTo>
                    <a:pt x="121" y="35"/>
                  </a:lnTo>
                  <a:lnTo>
                    <a:pt x="119" y="35"/>
                  </a:lnTo>
                  <a:lnTo>
                    <a:pt x="116" y="37"/>
                  </a:lnTo>
                  <a:lnTo>
                    <a:pt x="114" y="37"/>
                  </a:lnTo>
                  <a:lnTo>
                    <a:pt x="111" y="39"/>
                  </a:lnTo>
                  <a:lnTo>
                    <a:pt x="109" y="39"/>
                  </a:lnTo>
                  <a:lnTo>
                    <a:pt x="106" y="40"/>
                  </a:lnTo>
                  <a:lnTo>
                    <a:pt x="105" y="40"/>
                  </a:lnTo>
                  <a:lnTo>
                    <a:pt x="103" y="41"/>
                  </a:lnTo>
                  <a:lnTo>
                    <a:pt x="102" y="41"/>
                  </a:lnTo>
                  <a:lnTo>
                    <a:pt x="101" y="43"/>
                  </a:lnTo>
                  <a:lnTo>
                    <a:pt x="100" y="43"/>
                  </a:lnTo>
                  <a:lnTo>
                    <a:pt x="98" y="44"/>
                  </a:lnTo>
                  <a:lnTo>
                    <a:pt x="97" y="44"/>
                  </a:lnTo>
                  <a:lnTo>
                    <a:pt x="96" y="45"/>
                  </a:lnTo>
                  <a:lnTo>
                    <a:pt x="95" y="45"/>
                  </a:lnTo>
                  <a:lnTo>
                    <a:pt x="93" y="47"/>
                  </a:lnTo>
                  <a:lnTo>
                    <a:pt x="91" y="47"/>
                  </a:lnTo>
                  <a:lnTo>
                    <a:pt x="88" y="48"/>
                  </a:lnTo>
                  <a:lnTo>
                    <a:pt x="86" y="48"/>
                  </a:lnTo>
                  <a:lnTo>
                    <a:pt x="81" y="50"/>
                  </a:lnTo>
                  <a:lnTo>
                    <a:pt x="78" y="51"/>
                  </a:lnTo>
                  <a:lnTo>
                    <a:pt x="74" y="53"/>
                  </a:lnTo>
                  <a:lnTo>
                    <a:pt x="70" y="53"/>
                  </a:lnTo>
                  <a:lnTo>
                    <a:pt x="65" y="55"/>
                  </a:lnTo>
                  <a:lnTo>
                    <a:pt x="61" y="57"/>
                  </a:lnTo>
                  <a:lnTo>
                    <a:pt x="56" y="59"/>
                  </a:lnTo>
                  <a:lnTo>
                    <a:pt x="53" y="59"/>
                  </a:lnTo>
                  <a:lnTo>
                    <a:pt x="49" y="60"/>
                  </a:lnTo>
                  <a:lnTo>
                    <a:pt x="47" y="60"/>
                  </a:lnTo>
                  <a:lnTo>
                    <a:pt x="45" y="61"/>
                  </a:lnTo>
                  <a:lnTo>
                    <a:pt x="44" y="61"/>
                  </a:lnTo>
                  <a:lnTo>
                    <a:pt x="41" y="61"/>
                  </a:lnTo>
                  <a:lnTo>
                    <a:pt x="39" y="61"/>
                  </a:lnTo>
                  <a:lnTo>
                    <a:pt x="35" y="61"/>
                  </a:lnTo>
                  <a:lnTo>
                    <a:pt x="34" y="61"/>
                  </a:lnTo>
                  <a:lnTo>
                    <a:pt x="30" y="61"/>
                  </a:lnTo>
                  <a:lnTo>
                    <a:pt x="27" y="60"/>
                  </a:lnTo>
                  <a:lnTo>
                    <a:pt x="23" y="60"/>
                  </a:lnTo>
                  <a:lnTo>
                    <a:pt x="20" y="58"/>
                  </a:lnTo>
                  <a:lnTo>
                    <a:pt x="16" y="58"/>
                  </a:lnTo>
                  <a:lnTo>
                    <a:pt x="12" y="57"/>
                  </a:lnTo>
                  <a:lnTo>
                    <a:pt x="8" y="57"/>
                  </a:lnTo>
                  <a:lnTo>
                    <a:pt x="6" y="55"/>
                  </a:lnTo>
                  <a:lnTo>
                    <a:pt x="3" y="55"/>
                  </a:lnTo>
                  <a:lnTo>
                    <a:pt x="1" y="55"/>
                  </a:lnTo>
                  <a:lnTo>
                    <a:pt x="0" y="55"/>
                  </a:lnTo>
                  <a:lnTo>
                    <a:pt x="0" y="53"/>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169">
              <a:extLst>
                <a:ext uri="{FF2B5EF4-FFF2-40B4-BE49-F238E27FC236}">
                  <a16:creationId xmlns:a16="http://schemas.microsoft.com/office/drawing/2014/main" id="{35899B78-9018-4F34-AC42-E1F05C73C0F8}"/>
                </a:ext>
              </a:extLst>
            </p:cNvPr>
            <p:cNvSpPr>
              <a:spLocks/>
            </p:cNvSpPr>
            <p:nvPr/>
          </p:nvSpPr>
          <p:spPr bwMode="auto">
            <a:xfrm>
              <a:off x="3430" y="4149"/>
              <a:ext cx="73" cy="50"/>
            </a:xfrm>
            <a:custGeom>
              <a:avLst/>
              <a:gdLst>
                <a:gd name="T0" fmla="*/ 71 w 73"/>
                <a:gd name="T1" fmla="*/ 49 h 50"/>
                <a:gd name="T2" fmla="*/ 70 w 73"/>
                <a:gd name="T3" fmla="*/ 49 h 50"/>
                <a:gd name="T4" fmla="*/ 68 w 73"/>
                <a:gd name="T5" fmla="*/ 48 h 50"/>
                <a:gd name="T6" fmla="*/ 66 w 73"/>
                <a:gd name="T7" fmla="*/ 46 h 50"/>
                <a:gd name="T8" fmla="*/ 64 w 73"/>
                <a:gd name="T9" fmla="*/ 45 h 50"/>
                <a:gd name="T10" fmla="*/ 62 w 73"/>
                <a:gd name="T11" fmla="*/ 43 h 50"/>
                <a:gd name="T12" fmla="*/ 60 w 73"/>
                <a:gd name="T13" fmla="*/ 41 h 50"/>
                <a:gd name="T14" fmla="*/ 59 w 73"/>
                <a:gd name="T15" fmla="*/ 39 h 50"/>
                <a:gd name="T16" fmla="*/ 57 w 73"/>
                <a:gd name="T17" fmla="*/ 37 h 50"/>
                <a:gd name="T18" fmla="*/ 53 w 73"/>
                <a:gd name="T19" fmla="*/ 37 h 50"/>
                <a:gd name="T20" fmla="*/ 51 w 73"/>
                <a:gd name="T21" fmla="*/ 36 h 50"/>
                <a:gd name="T22" fmla="*/ 47 w 73"/>
                <a:gd name="T23" fmla="*/ 36 h 50"/>
                <a:gd name="T24" fmla="*/ 44 w 73"/>
                <a:gd name="T25" fmla="*/ 36 h 50"/>
                <a:gd name="T26" fmla="*/ 40 w 73"/>
                <a:gd name="T27" fmla="*/ 36 h 50"/>
                <a:gd name="T28" fmla="*/ 36 w 73"/>
                <a:gd name="T29" fmla="*/ 35 h 50"/>
                <a:gd name="T30" fmla="*/ 33 w 73"/>
                <a:gd name="T31" fmla="*/ 35 h 50"/>
                <a:gd name="T32" fmla="*/ 32 w 73"/>
                <a:gd name="T33" fmla="*/ 34 h 50"/>
                <a:gd name="T34" fmla="*/ 30 w 73"/>
                <a:gd name="T35" fmla="*/ 34 h 50"/>
                <a:gd name="T36" fmla="*/ 28 w 73"/>
                <a:gd name="T37" fmla="*/ 33 h 50"/>
                <a:gd name="T38" fmla="*/ 28 w 73"/>
                <a:gd name="T39" fmla="*/ 33 h 50"/>
                <a:gd name="T40" fmla="*/ 26 w 73"/>
                <a:gd name="T41" fmla="*/ 31 h 50"/>
                <a:gd name="T42" fmla="*/ 25 w 73"/>
                <a:gd name="T43" fmla="*/ 31 h 50"/>
                <a:gd name="T44" fmla="*/ 23 w 73"/>
                <a:gd name="T45" fmla="*/ 29 h 50"/>
                <a:gd name="T46" fmla="*/ 23 w 73"/>
                <a:gd name="T47" fmla="*/ 28 h 50"/>
                <a:gd name="T48" fmla="*/ 22 w 73"/>
                <a:gd name="T49" fmla="*/ 27 h 50"/>
                <a:gd name="T50" fmla="*/ 19 w 73"/>
                <a:gd name="T51" fmla="*/ 27 h 50"/>
                <a:gd name="T52" fmla="*/ 17 w 73"/>
                <a:gd name="T53" fmla="*/ 27 h 50"/>
                <a:gd name="T54" fmla="*/ 15 w 73"/>
                <a:gd name="T55" fmla="*/ 27 h 50"/>
                <a:gd name="T56" fmla="*/ 13 w 73"/>
                <a:gd name="T57" fmla="*/ 25 h 50"/>
                <a:gd name="T58" fmla="*/ 10 w 73"/>
                <a:gd name="T59" fmla="*/ 25 h 50"/>
                <a:gd name="T60" fmla="*/ 8 w 73"/>
                <a:gd name="T61" fmla="*/ 25 h 50"/>
                <a:gd name="T62" fmla="*/ 7 w 73"/>
                <a:gd name="T63" fmla="*/ 25 h 50"/>
                <a:gd name="T64" fmla="*/ 5 w 73"/>
                <a:gd name="T65" fmla="*/ 23 h 50"/>
                <a:gd name="T66" fmla="*/ 4 w 73"/>
                <a:gd name="T67" fmla="*/ 22 h 50"/>
                <a:gd name="T68" fmla="*/ 2 w 73"/>
                <a:gd name="T69" fmla="*/ 21 h 50"/>
                <a:gd name="T70" fmla="*/ 2 w 73"/>
                <a:gd name="T71" fmla="*/ 18 h 50"/>
                <a:gd name="T72" fmla="*/ 0 w 73"/>
                <a:gd name="T73" fmla="*/ 16 h 50"/>
                <a:gd name="T74" fmla="*/ 0 w 73"/>
                <a:gd name="T75" fmla="*/ 14 h 50"/>
                <a:gd name="T76" fmla="*/ 0 w 73"/>
                <a:gd name="T77" fmla="*/ 13 h 50"/>
                <a:gd name="T78" fmla="*/ 0 w 73"/>
                <a:gd name="T79" fmla="*/ 10 h 50"/>
                <a:gd name="T80" fmla="*/ 0 w 73"/>
                <a:gd name="T81" fmla="*/ 8 h 50"/>
                <a:gd name="T82" fmla="*/ 0 w 73"/>
                <a:gd name="T83" fmla="*/ 8 h 50"/>
                <a:gd name="T84" fmla="*/ 0 w 73"/>
                <a:gd name="T85" fmla="*/ 7 h 50"/>
                <a:gd name="T86" fmla="*/ 0 w 73"/>
                <a:gd name="T87" fmla="*/ 6 h 50"/>
                <a:gd name="T88" fmla="*/ 0 w 73"/>
                <a:gd name="T89" fmla="*/ 4 h 50"/>
                <a:gd name="T90" fmla="*/ 0 w 73"/>
                <a:gd name="T91" fmla="*/ 4 h 50"/>
                <a:gd name="T92" fmla="*/ 0 w 73"/>
                <a:gd name="T93" fmla="*/ 2 h 50"/>
                <a:gd name="T94" fmla="*/ 0 w 73"/>
                <a:gd name="T95" fmla="*/ 1 h 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3"/>
                <a:gd name="T145" fmla="*/ 0 h 50"/>
                <a:gd name="T146" fmla="*/ 73 w 73"/>
                <a:gd name="T147" fmla="*/ 50 h 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3" h="50">
                  <a:moveTo>
                    <a:pt x="72" y="49"/>
                  </a:moveTo>
                  <a:lnTo>
                    <a:pt x="71" y="49"/>
                  </a:lnTo>
                  <a:lnTo>
                    <a:pt x="70" y="49"/>
                  </a:lnTo>
                  <a:lnTo>
                    <a:pt x="70" y="48"/>
                  </a:lnTo>
                  <a:lnTo>
                    <a:pt x="68" y="48"/>
                  </a:lnTo>
                  <a:lnTo>
                    <a:pt x="68" y="46"/>
                  </a:lnTo>
                  <a:lnTo>
                    <a:pt x="66" y="46"/>
                  </a:lnTo>
                  <a:lnTo>
                    <a:pt x="66" y="45"/>
                  </a:lnTo>
                  <a:lnTo>
                    <a:pt x="64" y="45"/>
                  </a:lnTo>
                  <a:lnTo>
                    <a:pt x="64" y="43"/>
                  </a:lnTo>
                  <a:lnTo>
                    <a:pt x="62" y="43"/>
                  </a:lnTo>
                  <a:lnTo>
                    <a:pt x="62" y="41"/>
                  </a:lnTo>
                  <a:lnTo>
                    <a:pt x="60" y="41"/>
                  </a:lnTo>
                  <a:lnTo>
                    <a:pt x="60" y="39"/>
                  </a:lnTo>
                  <a:lnTo>
                    <a:pt x="59" y="39"/>
                  </a:lnTo>
                  <a:lnTo>
                    <a:pt x="59" y="37"/>
                  </a:lnTo>
                  <a:lnTo>
                    <a:pt x="57" y="37"/>
                  </a:lnTo>
                  <a:lnTo>
                    <a:pt x="55" y="37"/>
                  </a:lnTo>
                  <a:lnTo>
                    <a:pt x="53" y="37"/>
                  </a:lnTo>
                  <a:lnTo>
                    <a:pt x="53" y="36"/>
                  </a:lnTo>
                  <a:lnTo>
                    <a:pt x="51" y="36"/>
                  </a:lnTo>
                  <a:lnTo>
                    <a:pt x="49" y="36"/>
                  </a:lnTo>
                  <a:lnTo>
                    <a:pt x="47" y="36"/>
                  </a:lnTo>
                  <a:lnTo>
                    <a:pt x="46" y="36"/>
                  </a:lnTo>
                  <a:lnTo>
                    <a:pt x="44" y="36"/>
                  </a:lnTo>
                  <a:lnTo>
                    <a:pt x="42" y="36"/>
                  </a:lnTo>
                  <a:lnTo>
                    <a:pt x="40" y="36"/>
                  </a:lnTo>
                  <a:lnTo>
                    <a:pt x="38" y="35"/>
                  </a:lnTo>
                  <a:lnTo>
                    <a:pt x="36" y="35"/>
                  </a:lnTo>
                  <a:lnTo>
                    <a:pt x="35" y="35"/>
                  </a:lnTo>
                  <a:lnTo>
                    <a:pt x="33" y="35"/>
                  </a:lnTo>
                  <a:lnTo>
                    <a:pt x="33" y="34"/>
                  </a:lnTo>
                  <a:lnTo>
                    <a:pt x="32" y="34"/>
                  </a:lnTo>
                  <a:lnTo>
                    <a:pt x="30" y="34"/>
                  </a:lnTo>
                  <a:lnTo>
                    <a:pt x="30" y="33"/>
                  </a:lnTo>
                  <a:lnTo>
                    <a:pt x="28" y="33"/>
                  </a:lnTo>
                  <a:lnTo>
                    <a:pt x="28" y="31"/>
                  </a:lnTo>
                  <a:lnTo>
                    <a:pt x="26" y="31"/>
                  </a:lnTo>
                  <a:lnTo>
                    <a:pt x="25" y="31"/>
                  </a:lnTo>
                  <a:lnTo>
                    <a:pt x="25" y="29"/>
                  </a:lnTo>
                  <a:lnTo>
                    <a:pt x="23" y="29"/>
                  </a:lnTo>
                  <a:lnTo>
                    <a:pt x="23" y="28"/>
                  </a:lnTo>
                  <a:lnTo>
                    <a:pt x="23" y="27"/>
                  </a:lnTo>
                  <a:lnTo>
                    <a:pt x="22" y="27"/>
                  </a:lnTo>
                  <a:lnTo>
                    <a:pt x="21" y="27"/>
                  </a:lnTo>
                  <a:lnTo>
                    <a:pt x="19" y="27"/>
                  </a:lnTo>
                  <a:lnTo>
                    <a:pt x="17" y="27"/>
                  </a:lnTo>
                  <a:lnTo>
                    <a:pt x="15" y="27"/>
                  </a:lnTo>
                  <a:lnTo>
                    <a:pt x="15" y="25"/>
                  </a:lnTo>
                  <a:lnTo>
                    <a:pt x="13" y="25"/>
                  </a:lnTo>
                  <a:lnTo>
                    <a:pt x="12" y="25"/>
                  </a:lnTo>
                  <a:lnTo>
                    <a:pt x="10" y="25"/>
                  </a:lnTo>
                  <a:lnTo>
                    <a:pt x="8" y="25"/>
                  </a:lnTo>
                  <a:lnTo>
                    <a:pt x="7" y="25"/>
                  </a:lnTo>
                  <a:lnTo>
                    <a:pt x="7" y="23"/>
                  </a:lnTo>
                  <a:lnTo>
                    <a:pt x="5" y="23"/>
                  </a:lnTo>
                  <a:lnTo>
                    <a:pt x="5" y="22"/>
                  </a:lnTo>
                  <a:lnTo>
                    <a:pt x="4" y="22"/>
                  </a:lnTo>
                  <a:lnTo>
                    <a:pt x="4" y="21"/>
                  </a:lnTo>
                  <a:lnTo>
                    <a:pt x="2" y="21"/>
                  </a:lnTo>
                  <a:lnTo>
                    <a:pt x="2" y="19"/>
                  </a:lnTo>
                  <a:lnTo>
                    <a:pt x="2" y="18"/>
                  </a:lnTo>
                  <a:lnTo>
                    <a:pt x="2" y="16"/>
                  </a:lnTo>
                  <a:lnTo>
                    <a:pt x="0" y="16"/>
                  </a:lnTo>
                  <a:lnTo>
                    <a:pt x="0" y="14"/>
                  </a:lnTo>
                  <a:lnTo>
                    <a:pt x="0" y="13"/>
                  </a:lnTo>
                  <a:lnTo>
                    <a:pt x="0" y="11"/>
                  </a:lnTo>
                  <a:lnTo>
                    <a:pt x="0" y="10"/>
                  </a:lnTo>
                  <a:lnTo>
                    <a:pt x="0" y="8"/>
                  </a:lnTo>
                  <a:lnTo>
                    <a:pt x="0" y="7"/>
                  </a:lnTo>
                  <a:lnTo>
                    <a:pt x="0" y="6"/>
                  </a:lnTo>
                  <a:lnTo>
                    <a:pt x="0" y="4"/>
                  </a:lnTo>
                  <a:lnTo>
                    <a:pt x="0" y="2"/>
                  </a:lnTo>
                  <a:lnTo>
                    <a:pt x="0" y="1"/>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170">
              <a:extLst>
                <a:ext uri="{FF2B5EF4-FFF2-40B4-BE49-F238E27FC236}">
                  <a16:creationId xmlns:a16="http://schemas.microsoft.com/office/drawing/2014/main" id="{FB7E5158-B370-4E44-9237-BDCF40D91438}"/>
                </a:ext>
              </a:extLst>
            </p:cNvPr>
            <p:cNvSpPr>
              <a:spLocks/>
            </p:cNvSpPr>
            <p:nvPr/>
          </p:nvSpPr>
          <p:spPr bwMode="auto">
            <a:xfrm>
              <a:off x="3317" y="4070"/>
              <a:ext cx="175" cy="133"/>
            </a:xfrm>
            <a:custGeom>
              <a:avLst/>
              <a:gdLst>
                <a:gd name="T0" fmla="*/ 3 w 175"/>
                <a:gd name="T1" fmla="*/ 4 h 133"/>
                <a:gd name="T2" fmla="*/ 17 w 175"/>
                <a:gd name="T3" fmla="*/ 3 h 133"/>
                <a:gd name="T4" fmla="*/ 33 w 175"/>
                <a:gd name="T5" fmla="*/ 3 h 133"/>
                <a:gd name="T6" fmla="*/ 40 w 175"/>
                <a:gd name="T7" fmla="*/ 3 h 133"/>
                <a:gd name="T8" fmla="*/ 47 w 175"/>
                <a:gd name="T9" fmla="*/ 3 h 133"/>
                <a:gd name="T10" fmla="*/ 51 w 175"/>
                <a:gd name="T11" fmla="*/ 4 h 133"/>
                <a:gd name="T12" fmla="*/ 58 w 175"/>
                <a:gd name="T13" fmla="*/ 4 h 133"/>
                <a:gd name="T14" fmla="*/ 61 w 175"/>
                <a:gd name="T15" fmla="*/ 4 h 133"/>
                <a:gd name="T16" fmla="*/ 67 w 175"/>
                <a:gd name="T17" fmla="*/ 2 h 133"/>
                <a:gd name="T18" fmla="*/ 70 w 175"/>
                <a:gd name="T19" fmla="*/ 2 h 133"/>
                <a:gd name="T20" fmla="*/ 74 w 175"/>
                <a:gd name="T21" fmla="*/ 2 h 133"/>
                <a:gd name="T22" fmla="*/ 77 w 175"/>
                <a:gd name="T23" fmla="*/ 3 h 133"/>
                <a:gd name="T24" fmla="*/ 81 w 175"/>
                <a:gd name="T25" fmla="*/ 4 h 133"/>
                <a:gd name="T26" fmla="*/ 81 w 175"/>
                <a:gd name="T27" fmla="*/ 16 h 133"/>
                <a:gd name="T28" fmla="*/ 79 w 175"/>
                <a:gd name="T29" fmla="*/ 28 h 133"/>
                <a:gd name="T30" fmla="*/ 79 w 175"/>
                <a:gd name="T31" fmla="*/ 41 h 133"/>
                <a:gd name="T32" fmla="*/ 81 w 175"/>
                <a:gd name="T33" fmla="*/ 45 h 133"/>
                <a:gd name="T34" fmla="*/ 81 w 175"/>
                <a:gd name="T35" fmla="*/ 49 h 133"/>
                <a:gd name="T36" fmla="*/ 81 w 175"/>
                <a:gd name="T37" fmla="*/ 52 h 133"/>
                <a:gd name="T38" fmla="*/ 81 w 175"/>
                <a:gd name="T39" fmla="*/ 58 h 133"/>
                <a:gd name="T40" fmla="*/ 80 w 175"/>
                <a:gd name="T41" fmla="*/ 66 h 133"/>
                <a:gd name="T42" fmla="*/ 76 w 175"/>
                <a:gd name="T43" fmla="*/ 73 h 133"/>
                <a:gd name="T44" fmla="*/ 75 w 175"/>
                <a:gd name="T45" fmla="*/ 74 h 133"/>
                <a:gd name="T46" fmla="*/ 84 w 175"/>
                <a:gd name="T47" fmla="*/ 77 h 133"/>
                <a:gd name="T48" fmla="*/ 95 w 175"/>
                <a:gd name="T49" fmla="*/ 79 h 133"/>
                <a:gd name="T50" fmla="*/ 98 w 175"/>
                <a:gd name="T51" fmla="*/ 82 h 133"/>
                <a:gd name="T52" fmla="*/ 90 w 175"/>
                <a:gd name="T53" fmla="*/ 89 h 133"/>
                <a:gd name="T54" fmla="*/ 79 w 175"/>
                <a:gd name="T55" fmla="*/ 98 h 133"/>
                <a:gd name="T56" fmla="*/ 74 w 175"/>
                <a:gd name="T57" fmla="*/ 102 h 133"/>
                <a:gd name="T58" fmla="*/ 69 w 175"/>
                <a:gd name="T59" fmla="*/ 107 h 133"/>
                <a:gd name="T60" fmla="*/ 61 w 175"/>
                <a:gd name="T61" fmla="*/ 113 h 133"/>
                <a:gd name="T62" fmla="*/ 56 w 175"/>
                <a:gd name="T63" fmla="*/ 118 h 133"/>
                <a:gd name="T64" fmla="*/ 57 w 175"/>
                <a:gd name="T65" fmla="*/ 120 h 133"/>
                <a:gd name="T66" fmla="*/ 60 w 175"/>
                <a:gd name="T67" fmla="*/ 124 h 133"/>
                <a:gd name="T68" fmla="*/ 65 w 175"/>
                <a:gd name="T69" fmla="*/ 124 h 133"/>
                <a:gd name="T70" fmla="*/ 69 w 175"/>
                <a:gd name="T71" fmla="*/ 125 h 133"/>
                <a:gd name="T72" fmla="*/ 77 w 175"/>
                <a:gd name="T73" fmla="*/ 123 h 133"/>
                <a:gd name="T74" fmla="*/ 81 w 175"/>
                <a:gd name="T75" fmla="*/ 121 h 133"/>
                <a:gd name="T76" fmla="*/ 89 w 175"/>
                <a:gd name="T77" fmla="*/ 121 h 133"/>
                <a:gd name="T78" fmla="*/ 97 w 175"/>
                <a:gd name="T79" fmla="*/ 121 h 133"/>
                <a:gd name="T80" fmla="*/ 105 w 175"/>
                <a:gd name="T81" fmla="*/ 123 h 133"/>
                <a:gd name="T82" fmla="*/ 112 w 175"/>
                <a:gd name="T83" fmla="*/ 124 h 133"/>
                <a:gd name="T84" fmla="*/ 121 w 175"/>
                <a:gd name="T85" fmla="*/ 127 h 133"/>
                <a:gd name="T86" fmla="*/ 132 w 175"/>
                <a:gd name="T87" fmla="*/ 129 h 133"/>
                <a:gd name="T88" fmla="*/ 142 w 175"/>
                <a:gd name="T89" fmla="*/ 129 h 133"/>
                <a:gd name="T90" fmla="*/ 145 w 175"/>
                <a:gd name="T91" fmla="*/ 129 h 133"/>
                <a:gd name="T92" fmla="*/ 150 w 175"/>
                <a:gd name="T93" fmla="*/ 129 h 133"/>
                <a:gd name="T94" fmla="*/ 154 w 175"/>
                <a:gd name="T95" fmla="*/ 129 h 133"/>
                <a:gd name="T96" fmla="*/ 159 w 175"/>
                <a:gd name="T97" fmla="*/ 129 h 133"/>
                <a:gd name="T98" fmla="*/ 166 w 175"/>
                <a:gd name="T99" fmla="*/ 132 h 133"/>
                <a:gd name="T100" fmla="*/ 173 w 175"/>
                <a:gd name="T101" fmla="*/ 132 h 1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5"/>
                <a:gd name="T154" fmla="*/ 0 h 133"/>
                <a:gd name="T155" fmla="*/ 175 w 175"/>
                <a:gd name="T156" fmla="*/ 133 h 1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5" h="133">
                  <a:moveTo>
                    <a:pt x="0" y="4"/>
                  </a:moveTo>
                  <a:lnTo>
                    <a:pt x="0" y="4"/>
                  </a:lnTo>
                  <a:lnTo>
                    <a:pt x="1" y="4"/>
                  </a:lnTo>
                  <a:lnTo>
                    <a:pt x="3" y="4"/>
                  </a:lnTo>
                  <a:lnTo>
                    <a:pt x="5" y="4"/>
                  </a:lnTo>
                  <a:lnTo>
                    <a:pt x="9" y="4"/>
                  </a:lnTo>
                  <a:lnTo>
                    <a:pt x="11" y="4"/>
                  </a:lnTo>
                  <a:lnTo>
                    <a:pt x="15" y="3"/>
                  </a:lnTo>
                  <a:lnTo>
                    <a:pt x="17" y="3"/>
                  </a:lnTo>
                  <a:lnTo>
                    <a:pt x="20" y="3"/>
                  </a:lnTo>
                  <a:lnTo>
                    <a:pt x="24" y="3"/>
                  </a:lnTo>
                  <a:lnTo>
                    <a:pt x="28" y="3"/>
                  </a:lnTo>
                  <a:lnTo>
                    <a:pt x="30" y="3"/>
                  </a:lnTo>
                  <a:lnTo>
                    <a:pt x="33" y="3"/>
                  </a:lnTo>
                  <a:lnTo>
                    <a:pt x="35" y="3"/>
                  </a:lnTo>
                  <a:lnTo>
                    <a:pt x="39" y="2"/>
                  </a:lnTo>
                  <a:lnTo>
                    <a:pt x="39" y="3"/>
                  </a:lnTo>
                  <a:lnTo>
                    <a:pt x="40" y="3"/>
                  </a:lnTo>
                  <a:lnTo>
                    <a:pt x="42" y="3"/>
                  </a:lnTo>
                  <a:lnTo>
                    <a:pt x="44" y="3"/>
                  </a:lnTo>
                  <a:lnTo>
                    <a:pt x="45" y="3"/>
                  </a:lnTo>
                  <a:lnTo>
                    <a:pt x="47" y="3"/>
                  </a:lnTo>
                  <a:lnTo>
                    <a:pt x="47" y="4"/>
                  </a:lnTo>
                  <a:lnTo>
                    <a:pt x="49" y="4"/>
                  </a:lnTo>
                  <a:lnTo>
                    <a:pt x="50" y="4"/>
                  </a:lnTo>
                  <a:lnTo>
                    <a:pt x="51" y="4"/>
                  </a:lnTo>
                  <a:lnTo>
                    <a:pt x="53" y="4"/>
                  </a:lnTo>
                  <a:lnTo>
                    <a:pt x="55" y="4"/>
                  </a:lnTo>
                  <a:lnTo>
                    <a:pt x="57" y="4"/>
                  </a:lnTo>
                  <a:lnTo>
                    <a:pt x="58" y="4"/>
                  </a:lnTo>
                  <a:lnTo>
                    <a:pt x="60" y="4"/>
                  </a:lnTo>
                  <a:lnTo>
                    <a:pt x="61" y="4"/>
                  </a:lnTo>
                  <a:lnTo>
                    <a:pt x="63" y="2"/>
                  </a:lnTo>
                  <a:lnTo>
                    <a:pt x="65" y="2"/>
                  </a:lnTo>
                  <a:lnTo>
                    <a:pt x="67" y="2"/>
                  </a:lnTo>
                  <a:lnTo>
                    <a:pt x="68" y="2"/>
                  </a:lnTo>
                  <a:lnTo>
                    <a:pt x="70" y="0"/>
                  </a:lnTo>
                  <a:lnTo>
                    <a:pt x="70" y="2"/>
                  </a:lnTo>
                  <a:lnTo>
                    <a:pt x="72" y="2"/>
                  </a:lnTo>
                  <a:lnTo>
                    <a:pt x="74" y="2"/>
                  </a:lnTo>
                  <a:lnTo>
                    <a:pt x="76" y="2"/>
                  </a:lnTo>
                  <a:lnTo>
                    <a:pt x="76" y="3"/>
                  </a:lnTo>
                  <a:lnTo>
                    <a:pt x="77" y="3"/>
                  </a:lnTo>
                  <a:lnTo>
                    <a:pt x="78" y="3"/>
                  </a:lnTo>
                  <a:lnTo>
                    <a:pt x="78" y="4"/>
                  </a:lnTo>
                  <a:lnTo>
                    <a:pt x="79" y="4"/>
                  </a:lnTo>
                  <a:lnTo>
                    <a:pt x="81" y="4"/>
                  </a:lnTo>
                  <a:lnTo>
                    <a:pt x="81" y="6"/>
                  </a:lnTo>
                  <a:lnTo>
                    <a:pt x="82" y="8"/>
                  </a:lnTo>
                  <a:lnTo>
                    <a:pt x="82" y="10"/>
                  </a:lnTo>
                  <a:lnTo>
                    <a:pt x="83" y="12"/>
                  </a:lnTo>
                  <a:lnTo>
                    <a:pt x="81" y="16"/>
                  </a:lnTo>
                  <a:lnTo>
                    <a:pt x="81" y="18"/>
                  </a:lnTo>
                  <a:lnTo>
                    <a:pt x="81" y="21"/>
                  </a:lnTo>
                  <a:lnTo>
                    <a:pt x="81" y="23"/>
                  </a:lnTo>
                  <a:lnTo>
                    <a:pt x="79" y="26"/>
                  </a:lnTo>
                  <a:lnTo>
                    <a:pt x="79" y="28"/>
                  </a:lnTo>
                  <a:lnTo>
                    <a:pt x="79" y="32"/>
                  </a:lnTo>
                  <a:lnTo>
                    <a:pt x="79" y="34"/>
                  </a:lnTo>
                  <a:lnTo>
                    <a:pt x="79" y="37"/>
                  </a:lnTo>
                  <a:lnTo>
                    <a:pt x="79" y="39"/>
                  </a:lnTo>
                  <a:lnTo>
                    <a:pt x="79" y="41"/>
                  </a:lnTo>
                  <a:lnTo>
                    <a:pt x="81" y="42"/>
                  </a:lnTo>
                  <a:lnTo>
                    <a:pt x="81" y="44"/>
                  </a:lnTo>
                  <a:lnTo>
                    <a:pt x="81" y="45"/>
                  </a:lnTo>
                  <a:lnTo>
                    <a:pt x="81" y="47"/>
                  </a:lnTo>
                  <a:lnTo>
                    <a:pt x="81" y="49"/>
                  </a:lnTo>
                  <a:lnTo>
                    <a:pt x="81" y="50"/>
                  </a:lnTo>
                  <a:lnTo>
                    <a:pt x="81" y="52"/>
                  </a:lnTo>
                  <a:lnTo>
                    <a:pt x="81" y="54"/>
                  </a:lnTo>
                  <a:lnTo>
                    <a:pt x="81" y="56"/>
                  </a:lnTo>
                  <a:lnTo>
                    <a:pt x="81" y="58"/>
                  </a:lnTo>
                  <a:lnTo>
                    <a:pt x="81" y="60"/>
                  </a:lnTo>
                  <a:lnTo>
                    <a:pt x="80" y="62"/>
                  </a:lnTo>
                  <a:lnTo>
                    <a:pt x="80" y="64"/>
                  </a:lnTo>
                  <a:lnTo>
                    <a:pt x="80" y="66"/>
                  </a:lnTo>
                  <a:lnTo>
                    <a:pt x="78" y="68"/>
                  </a:lnTo>
                  <a:lnTo>
                    <a:pt x="78" y="70"/>
                  </a:lnTo>
                  <a:lnTo>
                    <a:pt x="78" y="72"/>
                  </a:lnTo>
                  <a:lnTo>
                    <a:pt x="76" y="73"/>
                  </a:lnTo>
                  <a:lnTo>
                    <a:pt x="75" y="73"/>
                  </a:lnTo>
                  <a:lnTo>
                    <a:pt x="75" y="74"/>
                  </a:lnTo>
                  <a:lnTo>
                    <a:pt x="77" y="75"/>
                  </a:lnTo>
                  <a:lnTo>
                    <a:pt x="78" y="75"/>
                  </a:lnTo>
                  <a:lnTo>
                    <a:pt x="80" y="77"/>
                  </a:lnTo>
                  <a:lnTo>
                    <a:pt x="82" y="77"/>
                  </a:lnTo>
                  <a:lnTo>
                    <a:pt x="84" y="77"/>
                  </a:lnTo>
                  <a:lnTo>
                    <a:pt x="87" y="77"/>
                  </a:lnTo>
                  <a:lnTo>
                    <a:pt x="89" y="79"/>
                  </a:lnTo>
                  <a:lnTo>
                    <a:pt x="91" y="79"/>
                  </a:lnTo>
                  <a:lnTo>
                    <a:pt x="93" y="79"/>
                  </a:lnTo>
                  <a:lnTo>
                    <a:pt x="95" y="79"/>
                  </a:lnTo>
                  <a:lnTo>
                    <a:pt x="96" y="81"/>
                  </a:lnTo>
                  <a:lnTo>
                    <a:pt x="98" y="81"/>
                  </a:lnTo>
                  <a:lnTo>
                    <a:pt x="100" y="81"/>
                  </a:lnTo>
                  <a:lnTo>
                    <a:pt x="98" y="82"/>
                  </a:lnTo>
                  <a:lnTo>
                    <a:pt x="98" y="83"/>
                  </a:lnTo>
                  <a:lnTo>
                    <a:pt x="96" y="84"/>
                  </a:lnTo>
                  <a:lnTo>
                    <a:pt x="95" y="85"/>
                  </a:lnTo>
                  <a:lnTo>
                    <a:pt x="92" y="87"/>
                  </a:lnTo>
                  <a:lnTo>
                    <a:pt x="90" y="89"/>
                  </a:lnTo>
                  <a:lnTo>
                    <a:pt x="88" y="91"/>
                  </a:lnTo>
                  <a:lnTo>
                    <a:pt x="87" y="92"/>
                  </a:lnTo>
                  <a:lnTo>
                    <a:pt x="83" y="94"/>
                  </a:lnTo>
                  <a:lnTo>
                    <a:pt x="81" y="96"/>
                  </a:lnTo>
                  <a:lnTo>
                    <a:pt x="79" y="98"/>
                  </a:lnTo>
                  <a:lnTo>
                    <a:pt x="78" y="99"/>
                  </a:lnTo>
                  <a:lnTo>
                    <a:pt x="76" y="101"/>
                  </a:lnTo>
                  <a:lnTo>
                    <a:pt x="75" y="101"/>
                  </a:lnTo>
                  <a:lnTo>
                    <a:pt x="74" y="102"/>
                  </a:lnTo>
                  <a:lnTo>
                    <a:pt x="73" y="104"/>
                  </a:lnTo>
                  <a:lnTo>
                    <a:pt x="71" y="106"/>
                  </a:lnTo>
                  <a:lnTo>
                    <a:pt x="69" y="107"/>
                  </a:lnTo>
                  <a:lnTo>
                    <a:pt x="68" y="107"/>
                  </a:lnTo>
                  <a:lnTo>
                    <a:pt x="66" y="109"/>
                  </a:lnTo>
                  <a:lnTo>
                    <a:pt x="65" y="109"/>
                  </a:lnTo>
                  <a:lnTo>
                    <a:pt x="63" y="111"/>
                  </a:lnTo>
                  <a:lnTo>
                    <a:pt x="61" y="113"/>
                  </a:lnTo>
                  <a:lnTo>
                    <a:pt x="59" y="114"/>
                  </a:lnTo>
                  <a:lnTo>
                    <a:pt x="58" y="114"/>
                  </a:lnTo>
                  <a:lnTo>
                    <a:pt x="56" y="116"/>
                  </a:lnTo>
                  <a:lnTo>
                    <a:pt x="56" y="118"/>
                  </a:lnTo>
                  <a:lnTo>
                    <a:pt x="56" y="120"/>
                  </a:lnTo>
                  <a:lnTo>
                    <a:pt x="57" y="120"/>
                  </a:lnTo>
                  <a:lnTo>
                    <a:pt x="57" y="122"/>
                  </a:lnTo>
                  <a:lnTo>
                    <a:pt x="58" y="122"/>
                  </a:lnTo>
                  <a:lnTo>
                    <a:pt x="60" y="122"/>
                  </a:lnTo>
                  <a:lnTo>
                    <a:pt x="60" y="124"/>
                  </a:lnTo>
                  <a:lnTo>
                    <a:pt x="61" y="124"/>
                  </a:lnTo>
                  <a:lnTo>
                    <a:pt x="63" y="124"/>
                  </a:lnTo>
                  <a:lnTo>
                    <a:pt x="65" y="124"/>
                  </a:lnTo>
                  <a:lnTo>
                    <a:pt x="67" y="124"/>
                  </a:lnTo>
                  <a:lnTo>
                    <a:pt x="67" y="125"/>
                  </a:lnTo>
                  <a:lnTo>
                    <a:pt x="68" y="125"/>
                  </a:lnTo>
                  <a:lnTo>
                    <a:pt x="69" y="125"/>
                  </a:lnTo>
                  <a:lnTo>
                    <a:pt x="71" y="125"/>
                  </a:lnTo>
                  <a:lnTo>
                    <a:pt x="73" y="125"/>
                  </a:lnTo>
                  <a:lnTo>
                    <a:pt x="75" y="125"/>
                  </a:lnTo>
                  <a:lnTo>
                    <a:pt x="77" y="123"/>
                  </a:lnTo>
                  <a:lnTo>
                    <a:pt x="78" y="123"/>
                  </a:lnTo>
                  <a:lnTo>
                    <a:pt x="79" y="123"/>
                  </a:lnTo>
                  <a:lnTo>
                    <a:pt x="81" y="121"/>
                  </a:lnTo>
                  <a:lnTo>
                    <a:pt x="83" y="121"/>
                  </a:lnTo>
                  <a:lnTo>
                    <a:pt x="85" y="121"/>
                  </a:lnTo>
                  <a:lnTo>
                    <a:pt x="87" y="120"/>
                  </a:lnTo>
                  <a:lnTo>
                    <a:pt x="87" y="121"/>
                  </a:lnTo>
                  <a:lnTo>
                    <a:pt x="89" y="121"/>
                  </a:lnTo>
                  <a:lnTo>
                    <a:pt x="91" y="121"/>
                  </a:lnTo>
                  <a:lnTo>
                    <a:pt x="93" y="121"/>
                  </a:lnTo>
                  <a:lnTo>
                    <a:pt x="95" y="121"/>
                  </a:lnTo>
                  <a:lnTo>
                    <a:pt x="97" y="121"/>
                  </a:lnTo>
                  <a:lnTo>
                    <a:pt x="98" y="121"/>
                  </a:lnTo>
                  <a:lnTo>
                    <a:pt x="99" y="123"/>
                  </a:lnTo>
                  <a:lnTo>
                    <a:pt x="101" y="123"/>
                  </a:lnTo>
                  <a:lnTo>
                    <a:pt x="103" y="123"/>
                  </a:lnTo>
                  <a:lnTo>
                    <a:pt x="105" y="123"/>
                  </a:lnTo>
                  <a:lnTo>
                    <a:pt x="106" y="123"/>
                  </a:lnTo>
                  <a:lnTo>
                    <a:pt x="108" y="123"/>
                  </a:lnTo>
                  <a:lnTo>
                    <a:pt x="109" y="123"/>
                  </a:lnTo>
                  <a:lnTo>
                    <a:pt x="111" y="123"/>
                  </a:lnTo>
                  <a:lnTo>
                    <a:pt x="112" y="124"/>
                  </a:lnTo>
                  <a:lnTo>
                    <a:pt x="114" y="124"/>
                  </a:lnTo>
                  <a:lnTo>
                    <a:pt x="116" y="125"/>
                  </a:lnTo>
                  <a:lnTo>
                    <a:pt x="118" y="125"/>
                  </a:lnTo>
                  <a:lnTo>
                    <a:pt x="119" y="127"/>
                  </a:lnTo>
                  <a:lnTo>
                    <a:pt x="121" y="127"/>
                  </a:lnTo>
                  <a:lnTo>
                    <a:pt x="123" y="127"/>
                  </a:lnTo>
                  <a:lnTo>
                    <a:pt x="126" y="127"/>
                  </a:lnTo>
                  <a:lnTo>
                    <a:pt x="128" y="129"/>
                  </a:lnTo>
                  <a:lnTo>
                    <a:pt x="130" y="129"/>
                  </a:lnTo>
                  <a:lnTo>
                    <a:pt x="132" y="129"/>
                  </a:lnTo>
                  <a:lnTo>
                    <a:pt x="135" y="129"/>
                  </a:lnTo>
                  <a:lnTo>
                    <a:pt x="136" y="129"/>
                  </a:lnTo>
                  <a:lnTo>
                    <a:pt x="138" y="129"/>
                  </a:lnTo>
                  <a:lnTo>
                    <a:pt x="140" y="129"/>
                  </a:lnTo>
                  <a:lnTo>
                    <a:pt x="142" y="129"/>
                  </a:lnTo>
                  <a:lnTo>
                    <a:pt x="143" y="129"/>
                  </a:lnTo>
                  <a:lnTo>
                    <a:pt x="145" y="129"/>
                  </a:lnTo>
                  <a:lnTo>
                    <a:pt x="146" y="129"/>
                  </a:lnTo>
                  <a:lnTo>
                    <a:pt x="148" y="129"/>
                  </a:lnTo>
                  <a:lnTo>
                    <a:pt x="150" y="129"/>
                  </a:lnTo>
                  <a:lnTo>
                    <a:pt x="152" y="129"/>
                  </a:lnTo>
                  <a:lnTo>
                    <a:pt x="154" y="129"/>
                  </a:lnTo>
                  <a:lnTo>
                    <a:pt x="156" y="128"/>
                  </a:lnTo>
                  <a:lnTo>
                    <a:pt x="156" y="129"/>
                  </a:lnTo>
                  <a:lnTo>
                    <a:pt x="157" y="129"/>
                  </a:lnTo>
                  <a:lnTo>
                    <a:pt x="159" y="129"/>
                  </a:lnTo>
                  <a:lnTo>
                    <a:pt x="160" y="131"/>
                  </a:lnTo>
                  <a:lnTo>
                    <a:pt x="162" y="131"/>
                  </a:lnTo>
                  <a:lnTo>
                    <a:pt x="164" y="131"/>
                  </a:lnTo>
                  <a:lnTo>
                    <a:pt x="166" y="131"/>
                  </a:lnTo>
                  <a:lnTo>
                    <a:pt x="166" y="132"/>
                  </a:lnTo>
                  <a:lnTo>
                    <a:pt x="167" y="132"/>
                  </a:lnTo>
                  <a:lnTo>
                    <a:pt x="169" y="132"/>
                  </a:lnTo>
                  <a:lnTo>
                    <a:pt x="171" y="132"/>
                  </a:lnTo>
                  <a:lnTo>
                    <a:pt x="173" y="132"/>
                  </a:lnTo>
                  <a:lnTo>
                    <a:pt x="174" y="13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Freeform 171">
              <a:extLst>
                <a:ext uri="{FF2B5EF4-FFF2-40B4-BE49-F238E27FC236}">
                  <a16:creationId xmlns:a16="http://schemas.microsoft.com/office/drawing/2014/main" id="{95FE2195-6129-42F7-839B-F734BD207AED}"/>
                </a:ext>
              </a:extLst>
            </p:cNvPr>
            <p:cNvSpPr>
              <a:spLocks/>
            </p:cNvSpPr>
            <p:nvPr/>
          </p:nvSpPr>
          <p:spPr bwMode="auto">
            <a:xfrm>
              <a:off x="3208" y="3900"/>
              <a:ext cx="132" cy="176"/>
            </a:xfrm>
            <a:custGeom>
              <a:avLst/>
              <a:gdLst>
                <a:gd name="T0" fmla="*/ 13 w 132"/>
                <a:gd name="T1" fmla="*/ 4 h 176"/>
                <a:gd name="T2" fmla="*/ 7 w 132"/>
                <a:gd name="T3" fmla="*/ 8 h 176"/>
                <a:gd name="T4" fmla="*/ 3 w 132"/>
                <a:gd name="T5" fmla="*/ 11 h 176"/>
                <a:gd name="T6" fmla="*/ 1 w 132"/>
                <a:gd name="T7" fmla="*/ 20 h 176"/>
                <a:gd name="T8" fmla="*/ 0 w 132"/>
                <a:gd name="T9" fmla="*/ 30 h 176"/>
                <a:gd name="T10" fmla="*/ 0 w 132"/>
                <a:gd name="T11" fmla="*/ 37 h 176"/>
                <a:gd name="T12" fmla="*/ 0 w 132"/>
                <a:gd name="T13" fmla="*/ 45 h 176"/>
                <a:gd name="T14" fmla="*/ 0 w 132"/>
                <a:gd name="T15" fmla="*/ 53 h 176"/>
                <a:gd name="T16" fmla="*/ 2 w 132"/>
                <a:gd name="T17" fmla="*/ 75 h 176"/>
                <a:gd name="T18" fmla="*/ 1 w 132"/>
                <a:gd name="T19" fmla="*/ 106 h 176"/>
                <a:gd name="T20" fmla="*/ 5 w 132"/>
                <a:gd name="T21" fmla="*/ 127 h 176"/>
                <a:gd name="T22" fmla="*/ 5 w 132"/>
                <a:gd name="T23" fmla="*/ 128 h 176"/>
                <a:gd name="T24" fmla="*/ 7 w 132"/>
                <a:gd name="T25" fmla="*/ 131 h 176"/>
                <a:gd name="T26" fmla="*/ 7 w 132"/>
                <a:gd name="T27" fmla="*/ 136 h 176"/>
                <a:gd name="T28" fmla="*/ 7 w 132"/>
                <a:gd name="T29" fmla="*/ 144 h 176"/>
                <a:gd name="T30" fmla="*/ 7 w 132"/>
                <a:gd name="T31" fmla="*/ 151 h 176"/>
                <a:gd name="T32" fmla="*/ 10 w 132"/>
                <a:gd name="T33" fmla="*/ 159 h 176"/>
                <a:gd name="T34" fmla="*/ 18 w 132"/>
                <a:gd name="T35" fmla="*/ 168 h 176"/>
                <a:gd name="T36" fmla="*/ 23 w 132"/>
                <a:gd name="T37" fmla="*/ 175 h 176"/>
                <a:gd name="T38" fmla="*/ 28 w 132"/>
                <a:gd name="T39" fmla="*/ 175 h 176"/>
                <a:gd name="T40" fmla="*/ 37 w 132"/>
                <a:gd name="T41" fmla="*/ 172 h 176"/>
                <a:gd name="T42" fmla="*/ 46 w 132"/>
                <a:gd name="T43" fmla="*/ 170 h 176"/>
                <a:gd name="T44" fmla="*/ 56 w 132"/>
                <a:gd name="T45" fmla="*/ 170 h 176"/>
                <a:gd name="T46" fmla="*/ 67 w 132"/>
                <a:gd name="T47" fmla="*/ 168 h 176"/>
                <a:gd name="T48" fmla="*/ 71 w 132"/>
                <a:gd name="T49" fmla="*/ 165 h 176"/>
                <a:gd name="T50" fmla="*/ 80 w 132"/>
                <a:gd name="T51" fmla="*/ 163 h 176"/>
                <a:gd name="T52" fmla="*/ 87 w 132"/>
                <a:gd name="T53" fmla="*/ 158 h 176"/>
                <a:gd name="T54" fmla="*/ 95 w 132"/>
                <a:gd name="T55" fmla="*/ 156 h 176"/>
                <a:gd name="T56" fmla="*/ 103 w 132"/>
                <a:gd name="T57" fmla="*/ 153 h 176"/>
                <a:gd name="T58" fmla="*/ 108 w 132"/>
                <a:gd name="T59" fmla="*/ 150 h 176"/>
                <a:gd name="T60" fmla="*/ 110 w 132"/>
                <a:gd name="T61" fmla="*/ 148 h 176"/>
                <a:gd name="T62" fmla="*/ 114 w 132"/>
                <a:gd name="T63" fmla="*/ 144 h 176"/>
                <a:gd name="T64" fmla="*/ 118 w 132"/>
                <a:gd name="T65" fmla="*/ 140 h 176"/>
                <a:gd name="T66" fmla="*/ 127 w 132"/>
                <a:gd name="T67" fmla="*/ 133 h 176"/>
                <a:gd name="T68" fmla="*/ 130 w 132"/>
                <a:gd name="T69" fmla="*/ 127 h 176"/>
                <a:gd name="T70" fmla="*/ 129 w 132"/>
                <a:gd name="T71" fmla="*/ 127 h 176"/>
                <a:gd name="T72" fmla="*/ 126 w 132"/>
                <a:gd name="T73" fmla="*/ 126 h 176"/>
                <a:gd name="T74" fmla="*/ 125 w 132"/>
                <a:gd name="T75" fmla="*/ 124 h 176"/>
                <a:gd name="T76" fmla="*/ 124 w 132"/>
                <a:gd name="T77" fmla="*/ 121 h 176"/>
                <a:gd name="T78" fmla="*/ 124 w 132"/>
                <a:gd name="T79" fmla="*/ 120 h 176"/>
                <a:gd name="T80" fmla="*/ 122 w 132"/>
                <a:gd name="T81" fmla="*/ 117 h 176"/>
                <a:gd name="T82" fmla="*/ 121 w 132"/>
                <a:gd name="T83" fmla="*/ 115 h 176"/>
                <a:gd name="T84" fmla="*/ 119 w 132"/>
                <a:gd name="T85" fmla="*/ 112 h 176"/>
                <a:gd name="T86" fmla="*/ 118 w 132"/>
                <a:gd name="T87" fmla="*/ 110 h 176"/>
                <a:gd name="T88" fmla="*/ 116 w 132"/>
                <a:gd name="T89" fmla="*/ 106 h 176"/>
                <a:gd name="T90" fmla="*/ 113 w 132"/>
                <a:gd name="T91" fmla="*/ 103 h 176"/>
                <a:gd name="T92" fmla="*/ 109 w 132"/>
                <a:gd name="T93" fmla="*/ 97 h 176"/>
                <a:gd name="T94" fmla="*/ 109 w 132"/>
                <a:gd name="T95" fmla="*/ 92 h 176"/>
                <a:gd name="T96" fmla="*/ 108 w 132"/>
                <a:gd name="T97" fmla="*/ 88 h 176"/>
                <a:gd name="T98" fmla="*/ 107 w 132"/>
                <a:gd name="T99" fmla="*/ 87 h 176"/>
                <a:gd name="T100" fmla="*/ 106 w 132"/>
                <a:gd name="T101" fmla="*/ 82 h 176"/>
                <a:gd name="T102" fmla="*/ 106 w 132"/>
                <a:gd name="T103" fmla="*/ 82 h 176"/>
                <a:gd name="T104" fmla="*/ 108 w 132"/>
                <a:gd name="T105" fmla="*/ 81 h 1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76"/>
                <a:gd name="T161" fmla="*/ 132 w 132"/>
                <a:gd name="T162" fmla="*/ 176 h 17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76">
                  <a:moveTo>
                    <a:pt x="17" y="0"/>
                  </a:moveTo>
                  <a:lnTo>
                    <a:pt x="15" y="1"/>
                  </a:lnTo>
                  <a:lnTo>
                    <a:pt x="15" y="2"/>
                  </a:lnTo>
                  <a:lnTo>
                    <a:pt x="13" y="4"/>
                  </a:lnTo>
                  <a:lnTo>
                    <a:pt x="11" y="4"/>
                  </a:lnTo>
                  <a:lnTo>
                    <a:pt x="9" y="6"/>
                  </a:lnTo>
                  <a:lnTo>
                    <a:pt x="7" y="8"/>
                  </a:lnTo>
                  <a:lnTo>
                    <a:pt x="5" y="9"/>
                  </a:lnTo>
                  <a:lnTo>
                    <a:pt x="3" y="11"/>
                  </a:lnTo>
                  <a:lnTo>
                    <a:pt x="3" y="12"/>
                  </a:lnTo>
                  <a:lnTo>
                    <a:pt x="2" y="14"/>
                  </a:lnTo>
                  <a:lnTo>
                    <a:pt x="2" y="15"/>
                  </a:lnTo>
                  <a:lnTo>
                    <a:pt x="1" y="17"/>
                  </a:lnTo>
                  <a:lnTo>
                    <a:pt x="1" y="19"/>
                  </a:lnTo>
                  <a:lnTo>
                    <a:pt x="1" y="20"/>
                  </a:lnTo>
                  <a:lnTo>
                    <a:pt x="1" y="22"/>
                  </a:lnTo>
                  <a:lnTo>
                    <a:pt x="0" y="24"/>
                  </a:lnTo>
                  <a:lnTo>
                    <a:pt x="0" y="26"/>
                  </a:lnTo>
                  <a:lnTo>
                    <a:pt x="0" y="28"/>
                  </a:lnTo>
                  <a:lnTo>
                    <a:pt x="0" y="29"/>
                  </a:lnTo>
                  <a:lnTo>
                    <a:pt x="0" y="30"/>
                  </a:lnTo>
                  <a:lnTo>
                    <a:pt x="0" y="31"/>
                  </a:lnTo>
                  <a:lnTo>
                    <a:pt x="0" y="32"/>
                  </a:lnTo>
                  <a:lnTo>
                    <a:pt x="0" y="34"/>
                  </a:lnTo>
                  <a:lnTo>
                    <a:pt x="0" y="36"/>
                  </a:lnTo>
                  <a:lnTo>
                    <a:pt x="0" y="37"/>
                  </a:lnTo>
                  <a:lnTo>
                    <a:pt x="0" y="39"/>
                  </a:lnTo>
                  <a:lnTo>
                    <a:pt x="0" y="41"/>
                  </a:lnTo>
                  <a:lnTo>
                    <a:pt x="0" y="43"/>
                  </a:lnTo>
                  <a:lnTo>
                    <a:pt x="0" y="45"/>
                  </a:lnTo>
                  <a:lnTo>
                    <a:pt x="0" y="47"/>
                  </a:lnTo>
                  <a:lnTo>
                    <a:pt x="0" y="49"/>
                  </a:lnTo>
                  <a:lnTo>
                    <a:pt x="0" y="50"/>
                  </a:lnTo>
                  <a:lnTo>
                    <a:pt x="0" y="51"/>
                  </a:lnTo>
                  <a:lnTo>
                    <a:pt x="0" y="53"/>
                  </a:lnTo>
                  <a:lnTo>
                    <a:pt x="2" y="53"/>
                  </a:lnTo>
                  <a:lnTo>
                    <a:pt x="2" y="57"/>
                  </a:lnTo>
                  <a:lnTo>
                    <a:pt x="2" y="61"/>
                  </a:lnTo>
                  <a:lnTo>
                    <a:pt x="2" y="66"/>
                  </a:lnTo>
                  <a:lnTo>
                    <a:pt x="2" y="69"/>
                  </a:lnTo>
                  <a:lnTo>
                    <a:pt x="2" y="75"/>
                  </a:lnTo>
                  <a:lnTo>
                    <a:pt x="2" y="80"/>
                  </a:lnTo>
                  <a:lnTo>
                    <a:pt x="2" y="86"/>
                  </a:lnTo>
                  <a:lnTo>
                    <a:pt x="2" y="89"/>
                  </a:lnTo>
                  <a:lnTo>
                    <a:pt x="1" y="95"/>
                  </a:lnTo>
                  <a:lnTo>
                    <a:pt x="1" y="100"/>
                  </a:lnTo>
                  <a:lnTo>
                    <a:pt x="1" y="106"/>
                  </a:lnTo>
                  <a:lnTo>
                    <a:pt x="1" y="109"/>
                  </a:lnTo>
                  <a:lnTo>
                    <a:pt x="1" y="115"/>
                  </a:lnTo>
                  <a:lnTo>
                    <a:pt x="2" y="118"/>
                  </a:lnTo>
                  <a:lnTo>
                    <a:pt x="3" y="122"/>
                  </a:lnTo>
                  <a:lnTo>
                    <a:pt x="5" y="125"/>
                  </a:lnTo>
                  <a:lnTo>
                    <a:pt x="5" y="127"/>
                  </a:lnTo>
                  <a:lnTo>
                    <a:pt x="5" y="128"/>
                  </a:lnTo>
                  <a:lnTo>
                    <a:pt x="6" y="128"/>
                  </a:lnTo>
                  <a:lnTo>
                    <a:pt x="6" y="130"/>
                  </a:lnTo>
                  <a:lnTo>
                    <a:pt x="7" y="130"/>
                  </a:lnTo>
                  <a:lnTo>
                    <a:pt x="7" y="131"/>
                  </a:lnTo>
                  <a:lnTo>
                    <a:pt x="8" y="131"/>
                  </a:lnTo>
                  <a:lnTo>
                    <a:pt x="7" y="133"/>
                  </a:lnTo>
                  <a:lnTo>
                    <a:pt x="7" y="134"/>
                  </a:lnTo>
                  <a:lnTo>
                    <a:pt x="7" y="136"/>
                  </a:lnTo>
                  <a:lnTo>
                    <a:pt x="7" y="138"/>
                  </a:lnTo>
                  <a:lnTo>
                    <a:pt x="7" y="140"/>
                  </a:lnTo>
                  <a:lnTo>
                    <a:pt x="7" y="142"/>
                  </a:lnTo>
                  <a:lnTo>
                    <a:pt x="7" y="144"/>
                  </a:lnTo>
                  <a:lnTo>
                    <a:pt x="7" y="145"/>
                  </a:lnTo>
                  <a:lnTo>
                    <a:pt x="7" y="147"/>
                  </a:lnTo>
                  <a:lnTo>
                    <a:pt x="7" y="149"/>
                  </a:lnTo>
                  <a:lnTo>
                    <a:pt x="7" y="150"/>
                  </a:lnTo>
                  <a:lnTo>
                    <a:pt x="7" y="151"/>
                  </a:lnTo>
                  <a:lnTo>
                    <a:pt x="8" y="151"/>
                  </a:lnTo>
                  <a:lnTo>
                    <a:pt x="8" y="153"/>
                  </a:lnTo>
                  <a:lnTo>
                    <a:pt x="8" y="155"/>
                  </a:lnTo>
                  <a:lnTo>
                    <a:pt x="8" y="156"/>
                  </a:lnTo>
                  <a:lnTo>
                    <a:pt x="10" y="157"/>
                  </a:lnTo>
                  <a:lnTo>
                    <a:pt x="10" y="159"/>
                  </a:lnTo>
                  <a:lnTo>
                    <a:pt x="11" y="161"/>
                  </a:lnTo>
                  <a:lnTo>
                    <a:pt x="13" y="163"/>
                  </a:lnTo>
                  <a:lnTo>
                    <a:pt x="15" y="163"/>
                  </a:lnTo>
                  <a:lnTo>
                    <a:pt x="15" y="165"/>
                  </a:lnTo>
                  <a:lnTo>
                    <a:pt x="17" y="166"/>
                  </a:lnTo>
                  <a:lnTo>
                    <a:pt x="18" y="168"/>
                  </a:lnTo>
                  <a:lnTo>
                    <a:pt x="20" y="168"/>
                  </a:lnTo>
                  <a:lnTo>
                    <a:pt x="20" y="170"/>
                  </a:lnTo>
                  <a:lnTo>
                    <a:pt x="21" y="172"/>
                  </a:lnTo>
                  <a:lnTo>
                    <a:pt x="21" y="174"/>
                  </a:lnTo>
                  <a:lnTo>
                    <a:pt x="23" y="174"/>
                  </a:lnTo>
                  <a:lnTo>
                    <a:pt x="23" y="175"/>
                  </a:lnTo>
                  <a:lnTo>
                    <a:pt x="25" y="175"/>
                  </a:lnTo>
                  <a:lnTo>
                    <a:pt x="27" y="175"/>
                  </a:lnTo>
                  <a:lnTo>
                    <a:pt x="28" y="175"/>
                  </a:lnTo>
                  <a:lnTo>
                    <a:pt x="30" y="174"/>
                  </a:lnTo>
                  <a:lnTo>
                    <a:pt x="32" y="174"/>
                  </a:lnTo>
                  <a:lnTo>
                    <a:pt x="34" y="174"/>
                  </a:lnTo>
                  <a:lnTo>
                    <a:pt x="36" y="172"/>
                  </a:lnTo>
                  <a:lnTo>
                    <a:pt x="37" y="172"/>
                  </a:lnTo>
                  <a:lnTo>
                    <a:pt x="39" y="172"/>
                  </a:lnTo>
                  <a:lnTo>
                    <a:pt x="40" y="172"/>
                  </a:lnTo>
                  <a:lnTo>
                    <a:pt x="42" y="170"/>
                  </a:lnTo>
                  <a:lnTo>
                    <a:pt x="44" y="170"/>
                  </a:lnTo>
                  <a:lnTo>
                    <a:pt x="46" y="170"/>
                  </a:lnTo>
                  <a:lnTo>
                    <a:pt x="48" y="170"/>
                  </a:lnTo>
                  <a:lnTo>
                    <a:pt x="50" y="170"/>
                  </a:lnTo>
                  <a:lnTo>
                    <a:pt x="51" y="170"/>
                  </a:lnTo>
                  <a:lnTo>
                    <a:pt x="53" y="170"/>
                  </a:lnTo>
                  <a:lnTo>
                    <a:pt x="55" y="170"/>
                  </a:lnTo>
                  <a:lnTo>
                    <a:pt x="56" y="170"/>
                  </a:lnTo>
                  <a:lnTo>
                    <a:pt x="58" y="170"/>
                  </a:lnTo>
                  <a:lnTo>
                    <a:pt x="60" y="170"/>
                  </a:lnTo>
                  <a:lnTo>
                    <a:pt x="61" y="170"/>
                  </a:lnTo>
                  <a:lnTo>
                    <a:pt x="63" y="170"/>
                  </a:lnTo>
                  <a:lnTo>
                    <a:pt x="65" y="168"/>
                  </a:lnTo>
                  <a:lnTo>
                    <a:pt x="67" y="168"/>
                  </a:lnTo>
                  <a:lnTo>
                    <a:pt x="68" y="166"/>
                  </a:lnTo>
                  <a:lnTo>
                    <a:pt x="70" y="166"/>
                  </a:lnTo>
                  <a:lnTo>
                    <a:pt x="71" y="165"/>
                  </a:lnTo>
                  <a:lnTo>
                    <a:pt x="73" y="165"/>
                  </a:lnTo>
                  <a:lnTo>
                    <a:pt x="75" y="165"/>
                  </a:lnTo>
                  <a:lnTo>
                    <a:pt x="77" y="163"/>
                  </a:lnTo>
                  <a:lnTo>
                    <a:pt x="79" y="163"/>
                  </a:lnTo>
                  <a:lnTo>
                    <a:pt x="80" y="163"/>
                  </a:lnTo>
                  <a:lnTo>
                    <a:pt x="82" y="161"/>
                  </a:lnTo>
                  <a:lnTo>
                    <a:pt x="84" y="160"/>
                  </a:lnTo>
                  <a:lnTo>
                    <a:pt x="85" y="160"/>
                  </a:lnTo>
                  <a:lnTo>
                    <a:pt x="87" y="158"/>
                  </a:lnTo>
                  <a:lnTo>
                    <a:pt x="88" y="158"/>
                  </a:lnTo>
                  <a:lnTo>
                    <a:pt x="90" y="156"/>
                  </a:lnTo>
                  <a:lnTo>
                    <a:pt x="91" y="156"/>
                  </a:lnTo>
                  <a:lnTo>
                    <a:pt x="93" y="156"/>
                  </a:lnTo>
                  <a:lnTo>
                    <a:pt x="95" y="156"/>
                  </a:lnTo>
                  <a:lnTo>
                    <a:pt x="97" y="155"/>
                  </a:lnTo>
                  <a:lnTo>
                    <a:pt x="98" y="155"/>
                  </a:lnTo>
                  <a:lnTo>
                    <a:pt x="100" y="155"/>
                  </a:lnTo>
                  <a:lnTo>
                    <a:pt x="102" y="153"/>
                  </a:lnTo>
                  <a:lnTo>
                    <a:pt x="103" y="153"/>
                  </a:lnTo>
                  <a:lnTo>
                    <a:pt x="104" y="152"/>
                  </a:lnTo>
                  <a:lnTo>
                    <a:pt x="106" y="152"/>
                  </a:lnTo>
                  <a:lnTo>
                    <a:pt x="108" y="150"/>
                  </a:lnTo>
                  <a:lnTo>
                    <a:pt x="109" y="150"/>
                  </a:lnTo>
                  <a:lnTo>
                    <a:pt x="110" y="148"/>
                  </a:lnTo>
                  <a:lnTo>
                    <a:pt x="112" y="146"/>
                  </a:lnTo>
                  <a:lnTo>
                    <a:pt x="114" y="144"/>
                  </a:lnTo>
                  <a:lnTo>
                    <a:pt x="116" y="142"/>
                  </a:lnTo>
                  <a:lnTo>
                    <a:pt x="118" y="140"/>
                  </a:lnTo>
                  <a:lnTo>
                    <a:pt x="120" y="138"/>
                  </a:lnTo>
                  <a:lnTo>
                    <a:pt x="122" y="137"/>
                  </a:lnTo>
                  <a:lnTo>
                    <a:pt x="124" y="135"/>
                  </a:lnTo>
                  <a:lnTo>
                    <a:pt x="126" y="134"/>
                  </a:lnTo>
                  <a:lnTo>
                    <a:pt x="127" y="133"/>
                  </a:lnTo>
                  <a:lnTo>
                    <a:pt x="129" y="131"/>
                  </a:lnTo>
                  <a:lnTo>
                    <a:pt x="130" y="129"/>
                  </a:lnTo>
                  <a:lnTo>
                    <a:pt x="130" y="128"/>
                  </a:lnTo>
                  <a:lnTo>
                    <a:pt x="131" y="127"/>
                  </a:lnTo>
                  <a:lnTo>
                    <a:pt x="130" y="127"/>
                  </a:lnTo>
                  <a:lnTo>
                    <a:pt x="129" y="127"/>
                  </a:lnTo>
                  <a:lnTo>
                    <a:pt x="129" y="126"/>
                  </a:lnTo>
                  <a:lnTo>
                    <a:pt x="127" y="126"/>
                  </a:lnTo>
                  <a:lnTo>
                    <a:pt x="126" y="126"/>
                  </a:lnTo>
                  <a:lnTo>
                    <a:pt x="126" y="124"/>
                  </a:lnTo>
                  <a:lnTo>
                    <a:pt x="125" y="124"/>
                  </a:lnTo>
                  <a:lnTo>
                    <a:pt x="125" y="123"/>
                  </a:lnTo>
                  <a:lnTo>
                    <a:pt x="125" y="121"/>
                  </a:lnTo>
                  <a:lnTo>
                    <a:pt x="124" y="121"/>
                  </a:lnTo>
                  <a:lnTo>
                    <a:pt x="124" y="120"/>
                  </a:lnTo>
                  <a:lnTo>
                    <a:pt x="124" y="118"/>
                  </a:lnTo>
                  <a:lnTo>
                    <a:pt x="122" y="118"/>
                  </a:lnTo>
                  <a:lnTo>
                    <a:pt x="122" y="117"/>
                  </a:lnTo>
                  <a:lnTo>
                    <a:pt x="122" y="115"/>
                  </a:lnTo>
                  <a:lnTo>
                    <a:pt x="121" y="115"/>
                  </a:lnTo>
                  <a:lnTo>
                    <a:pt x="121" y="114"/>
                  </a:lnTo>
                  <a:lnTo>
                    <a:pt x="121" y="112"/>
                  </a:lnTo>
                  <a:lnTo>
                    <a:pt x="119" y="112"/>
                  </a:lnTo>
                  <a:lnTo>
                    <a:pt x="119" y="111"/>
                  </a:lnTo>
                  <a:lnTo>
                    <a:pt x="118" y="111"/>
                  </a:lnTo>
                  <a:lnTo>
                    <a:pt x="118" y="110"/>
                  </a:lnTo>
                  <a:lnTo>
                    <a:pt x="118" y="108"/>
                  </a:lnTo>
                  <a:lnTo>
                    <a:pt x="116" y="108"/>
                  </a:lnTo>
                  <a:lnTo>
                    <a:pt x="116" y="106"/>
                  </a:lnTo>
                  <a:lnTo>
                    <a:pt x="116" y="105"/>
                  </a:lnTo>
                  <a:lnTo>
                    <a:pt x="116" y="103"/>
                  </a:lnTo>
                  <a:lnTo>
                    <a:pt x="114" y="103"/>
                  </a:lnTo>
                  <a:lnTo>
                    <a:pt x="113" y="103"/>
                  </a:lnTo>
                  <a:lnTo>
                    <a:pt x="113" y="102"/>
                  </a:lnTo>
                  <a:lnTo>
                    <a:pt x="111" y="102"/>
                  </a:lnTo>
                  <a:lnTo>
                    <a:pt x="111" y="100"/>
                  </a:lnTo>
                  <a:lnTo>
                    <a:pt x="111" y="98"/>
                  </a:lnTo>
                  <a:lnTo>
                    <a:pt x="111" y="97"/>
                  </a:lnTo>
                  <a:lnTo>
                    <a:pt x="109" y="97"/>
                  </a:lnTo>
                  <a:lnTo>
                    <a:pt x="109" y="95"/>
                  </a:lnTo>
                  <a:lnTo>
                    <a:pt x="109" y="93"/>
                  </a:lnTo>
                  <a:lnTo>
                    <a:pt x="109" y="92"/>
                  </a:lnTo>
                  <a:lnTo>
                    <a:pt x="109" y="90"/>
                  </a:lnTo>
                  <a:lnTo>
                    <a:pt x="108" y="90"/>
                  </a:lnTo>
                  <a:lnTo>
                    <a:pt x="108" y="88"/>
                  </a:lnTo>
                  <a:lnTo>
                    <a:pt x="108" y="87"/>
                  </a:lnTo>
                  <a:lnTo>
                    <a:pt x="107" y="87"/>
                  </a:lnTo>
                  <a:lnTo>
                    <a:pt x="107" y="85"/>
                  </a:lnTo>
                  <a:lnTo>
                    <a:pt x="107" y="84"/>
                  </a:lnTo>
                  <a:lnTo>
                    <a:pt x="107" y="82"/>
                  </a:lnTo>
                  <a:lnTo>
                    <a:pt x="106" y="82"/>
                  </a:lnTo>
                  <a:lnTo>
                    <a:pt x="108" y="81"/>
                  </a:lnTo>
                  <a:lnTo>
                    <a:pt x="109" y="8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 name="Freeform 172">
              <a:extLst>
                <a:ext uri="{FF2B5EF4-FFF2-40B4-BE49-F238E27FC236}">
                  <a16:creationId xmlns:a16="http://schemas.microsoft.com/office/drawing/2014/main" id="{AEB41446-DF12-4BB0-9CF1-A977282B56DC}"/>
                </a:ext>
              </a:extLst>
            </p:cNvPr>
            <p:cNvSpPr>
              <a:spLocks/>
            </p:cNvSpPr>
            <p:nvPr/>
          </p:nvSpPr>
          <p:spPr bwMode="auto">
            <a:xfrm>
              <a:off x="3376" y="4114"/>
              <a:ext cx="129" cy="91"/>
            </a:xfrm>
            <a:custGeom>
              <a:avLst/>
              <a:gdLst>
                <a:gd name="T0" fmla="*/ 49 w 129"/>
                <a:gd name="T1" fmla="*/ 0 h 91"/>
                <a:gd name="T2" fmla="*/ 51 w 129"/>
                <a:gd name="T3" fmla="*/ 32 h 91"/>
                <a:gd name="T4" fmla="*/ 28 w 129"/>
                <a:gd name="T5" fmla="*/ 34 h 91"/>
                <a:gd name="T6" fmla="*/ 26 w 129"/>
                <a:gd name="T7" fmla="*/ 47 h 91"/>
                <a:gd name="T8" fmla="*/ 15 w 129"/>
                <a:gd name="T9" fmla="*/ 54 h 91"/>
                <a:gd name="T10" fmla="*/ 15 w 129"/>
                <a:gd name="T11" fmla="*/ 60 h 91"/>
                <a:gd name="T12" fmla="*/ 1 w 129"/>
                <a:gd name="T13" fmla="*/ 70 h 91"/>
                <a:gd name="T14" fmla="*/ 0 w 129"/>
                <a:gd name="T15" fmla="*/ 74 h 91"/>
                <a:gd name="T16" fmla="*/ 4 w 129"/>
                <a:gd name="T17" fmla="*/ 80 h 91"/>
                <a:gd name="T18" fmla="*/ 14 w 129"/>
                <a:gd name="T19" fmla="*/ 80 h 91"/>
                <a:gd name="T20" fmla="*/ 30 w 129"/>
                <a:gd name="T21" fmla="*/ 76 h 91"/>
                <a:gd name="T22" fmla="*/ 53 w 129"/>
                <a:gd name="T23" fmla="*/ 79 h 91"/>
                <a:gd name="T24" fmla="*/ 83 w 129"/>
                <a:gd name="T25" fmla="*/ 85 h 91"/>
                <a:gd name="T26" fmla="*/ 96 w 129"/>
                <a:gd name="T27" fmla="*/ 84 h 91"/>
                <a:gd name="T28" fmla="*/ 116 w 129"/>
                <a:gd name="T29" fmla="*/ 88 h 91"/>
                <a:gd name="T30" fmla="*/ 122 w 129"/>
                <a:gd name="T31" fmla="*/ 90 h 91"/>
                <a:gd name="T32" fmla="*/ 128 w 129"/>
                <a:gd name="T33" fmla="*/ 89 h 91"/>
                <a:gd name="T34" fmla="*/ 126 w 129"/>
                <a:gd name="T35" fmla="*/ 83 h 91"/>
                <a:gd name="T36" fmla="*/ 116 w 129"/>
                <a:gd name="T37" fmla="*/ 75 h 91"/>
                <a:gd name="T38" fmla="*/ 106 w 129"/>
                <a:gd name="T39" fmla="*/ 71 h 91"/>
                <a:gd name="T40" fmla="*/ 86 w 129"/>
                <a:gd name="T41" fmla="*/ 65 h 91"/>
                <a:gd name="T42" fmla="*/ 76 w 129"/>
                <a:gd name="T43" fmla="*/ 62 h 91"/>
                <a:gd name="T44" fmla="*/ 66 w 129"/>
                <a:gd name="T45" fmla="*/ 60 h 91"/>
                <a:gd name="T46" fmla="*/ 55 w 129"/>
                <a:gd name="T47" fmla="*/ 52 h 91"/>
                <a:gd name="T48" fmla="*/ 54 w 129"/>
                <a:gd name="T49" fmla="*/ 42 h 91"/>
                <a:gd name="T50" fmla="*/ 54 w 129"/>
                <a:gd name="T51" fmla="*/ 36 h 91"/>
                <a:gd name="T52" fmla="*/ 54 w 129"/>
                <a:gd name="T53" fmla="*/ 35 h 91"/>
                <a:gd name="T54" fmla="*/ 63 w 129"/>
                <a:gd name="T55" fmla="*/ 36 h 91"/>
                <a:gd name="T56" fmla="*/ 65 w 129"/>
                <a:gd name="T57" fmla="*/ 39 h 91"/>
                <a:gd name="T58" fmla="*/ 84 w 129"/>
                <a:gd name="T59" fmla="*/ 46 h 91"/>
                <a:gd name="T60" fmla="*/ 99 w 129"/>
                <a:gd name="T61" fmla="*/ 48 h 91"/>
                <a:gd name="T62" fmla="*/ 119 w 129"/>
                <a:gd name="T63" fmla="*/ 58 h 91"/>
                <a:gd name="T64" fmla="*/ 126 w 129"/>
                <a:gd name="T65" fmla="*/ 58 h 91"/>
                <a:gd name="T66" fmla="*/ 126 w 129"/>
                <a:gd name="T67" fmla="*/ 54 h 91"/>
                <a:gd name="T68" fmla="*/ 112 w 129"/>
                <a:gd name="T69" fmla="*/ 46 h 91"/>
                <a:gd name="T70" fmla="*/ 106 w 129"/>
                <a:gd name="T71" fmla="*/ 36 h 91"/>
                <a:gd name="T72" fmla="*/ 88 w 129"/>
                <a:gd name="T73" fmla="*/ 22 h 91"/>
                <a:gd name="T74" fmla="*/ 75 w 129"/>
                <a:gd name="T75" fmla="*/ 12 h 91"/>
                <a:gd name="T76" fmla="*/ 67 w 129"/>
                <a:gd name="T77" fmla="*/ 2 h 91"/>
                <a:gd name="T78" fmla="*/ 49 w 129"/>
                <a:gd name="T79" fmla="*/ 0 h 91"/>
                <a:gd name="T80" fmla="*/ 49 w 129"/>
                <a:gd name="T81" fmla="*/ 0 h 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91"/>
                <a:gd name="T125" fmla="*/ 129 w 129"/>
                <a:gd name="T126" fmla="*/ 91 h 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91">
                  <a:moveTo>
                    <a:pt x="49" y="0"/>
                  </a:moveTo>
                  <a:lnTo>
                    <a:pt x="51" y="32"/>
                  </a:lnTo>
                  <a:lnTo>
                    <a:pt x="28" y="34"/>
                  </a:lnTo>
                  <a:lnTo>
                    <a:pt x="26" y="47"/>
                  </a:lnTo>
                  <a:lnTo>
                    <a:pt x="15" y="54"/>
                  </a:lnTo>
                  <a:lnTo>
                    <a:pt x="15" y="60"/>
                  </a:lnTo>
                  <a:lnTo>
                    <a:pt x="1" y="70"/>
                  </a:lnTo>
                  <a:lnTo>
                    <a:pt x="0" y="74"/>
                  </a:lnTo>
                  <a:lnTo>
                    <a:pt x="4" y="80"/>
                  </a:lnTo>
                  <a:lnTo>
                    <a:pt x="14" y="80"/>
                  </a:lnTo>
                  <a:lnTo>
                    <a:pt x="30" y="76"/>
                  </a:lnTo>
                  <a:lnTo>
                    <a:pt x="53" y="79"/>
                  </a:lnTo>
                  <a:lnTo>
                    <a:pt x="83" y="85"/>
                  </a:lnTo>
                  <a:lnTo>
                    <a:pt x="96" y="84"/>
                  </a:lnTo>
                  <a:lnTo>
                    <a:pt x="116" y="88"/>
                  </a:lnTo>
                  <a:lnTo>
                    <a:pt x="122" y="90"/>
                  </a:lnTo>
                  <a:lnTo>
                    <a:pt x="128" y="89"/>
                  </a:lnTo>
                  <a:lnTo>
                    <a:pt x="126" y="83"/>
                  </a:lnTo>
                  <a:lnTo>
                    <a:pt x="116" y="75"/>
                  </a:lnTo>
                  <a:lnTo>
                    <a:pt x="106" y="71"/>
                  </a:lnTo>
                  <a:lnTo>
                    <a:pt x="86" y="65"/>
                  </a:lnTo>
                  <a:lnTo>
                    <a:pt x="76" y="62"/>
                  </a:lnTo>
                  <a:lnTo>
                    <a:pt x="66" y="60"/>
                  </a:lnTo>
                  <a:lnTo>
                    <a:pt x="55" y="52"/>
                  </a:lnTo>
                  <a:lnTo>
                    <a:pt x="54" y="42"/>
                  </a:lnTo>
                  <a:lnTo>
                    <a:pt x="54" y="36"/>
                  </a:lnTo>
                  <a:lnTo>
                    <a:pt x="54" y="35"/>
                  </a:lnTo>
                  <a:lnTo>
                    <a:pt x="63" y="36"/>
                  </a:lnTo>
                  <a:lnTo>
                    <a:pt x="65" y="39"/>
                  </a:lnTo>
                  <a:lnTo>
                    <a:pt x="84" y="46"/>
                  </a:lnTo>
                  <a:lnTo>
                    <a:pt x="99" y="48"/>
                  </a:lnTo>
                  <a:lnTo>
                    <a:pt x="119" y="58"/>
                  </a:lnTo>
                  <a:lnTo>
                    <a:pt x="126" y="58"/>
                  </a:lnTo>
                  <a:lnTo>
                    <a:pt x="126" y="54"/>
                  </a:lnTo>
                  <a:lnTo>
                    <a:pt x="112" y="46"/>
                  </a:lnTo>
                  <a:lnTo>
                    <a:pt x="106" y="36"/>
                  </a:lnTo>
                  <a:lnTo>
                    <a:pt x="88" y="22"/>
                  </a:lnTo>
                  <a:lnTo>
                    <a:pt x="75" y="12"/>
                  </a:lnTo>
                  <a:lnTo>
                    <a:pt x="67" y="2"/>
                  </a:lnTo>
                  <a:lnTo>
                    <a:pt x="49"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73" name="Freeform 173">
              <a:extLst>
                <a:ext uri="{FF2B5EF4-FFF2-40B4-BE49-F238E27FC236}">
                  <a16:creationId xmlns:a16="http://schemas.microsoft.com/office/drawing/2014/main" id="{4DE45A5D-2141-418E-9F58-3657BB560CCC}"/>
                </a:ext>
              </a:extLst>
            </p:cNvPr>
            <p:cNvSpPr>
              <a:spLocks/>
            </p:cNvSpPr>
            <p:nvPr/>
          </p:nvSpPr>
          <p:spPr bwMode="auto">
            <a:xfrm>
              <a:off x="3220" y="3892"/>
              <a:ext cx="65" cy="39"/>
            </a:xfrm>
            <a:custGeom>
              <a:avLst/>
              <a:gdLst>
                <a:gd name="T0" fmla="*/ 9 w 65"/>
                <a:gd name="T1" fmla="*/ 0 h 39"/>
                <a:gd name="T2" fmla="*/ 3 w 65"/>
                <a:gd name="T3" fmla="*/ 6 h 39"/>
                <a:gd name="T4" fmla="*/ 0 w 65"/>
                <a:gd name="T5" fmla="*/ 12 h 39"/>
                <a:gd name="T6" fmla="*/ 10 w 65"/>
                <a:gd name="T7" fmla="*/ 22 h 39"/>
                <a:gd name="T8" fmla="*/ 19 w 65"/>
                <a:gd name="T9" fmla="*/ 28 h 39"/>
                <a:gd name="T10" fmla="*/ 33 w 65"/>
                <a:gd name="T11" fmla="*/ 36 h 39"/>
                <a:gd name="T12" fmla="*/ 49 w 65"/>
                <a:gd name="T13" fmla="*/ 37 h 39"/>
                <a:gd name="T14" fmla="*/ 59 w 65"/>
                <a:gd name="T15" fmla="*/ 38 h 39"/>
                <a:gd name="T16" fmla="*/ 59 w 65"/>
                <a:gd name="T17" fmla="*/ 31 h 39"/>
                <a:gd name="T18" fmla="*/ 64 w 65"/>
                <a:gd name="T19" fmla="*/ 22 h 39"/>
                <a:gd name="T20" fmla="*/ 47 w 65"/>
                <a:gd name="T21" fmla="*/ 23 h 39"/>
                <a:gd name="T22" fmla="*/ 36 w 65"/>
                <a:gd name="T23" fmla="*/ 21 h 39"/>
                <a:gd name="T24" fmla="*/ 31 w 65"/>
                <a:gd name="T25" fmla="*/ 16 h 39"/>
                <a:gd name="T26" fmla="*/ 22 w 65"/>
                <a:gd name="T27" fmla="*/ 10 h 39"/>
                <a:gd name="T28" fmla="*/ 10 w 65"/>
                <a:gd name="T29" fmla="*/ 6 h 39"/>
                <a:gd name="T30" fmla="*/ 10 w 65"/>
                <a:gd name="T31" fmla="*/ 2 h 39"/>
                <a:gd name="T32" fmla="*/ 9 w 65"/>
                <a:gd name="T33" fmla="*/ 0 h 39"/>
                <a:gd name="T34" fmla="*/ 9 w 65"/>
                <a:gd name="T35" fmla="*/ 0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39"/>
                <a:gd name="T56" fmla="*/ 65 w 65"/>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39">
                  <a:moveTo>
                    <a:pt x="9" y="0"/>
                  </a:moveTo>
                  <a:lnTo>
                    <a:pt x="3" y="6"/>
                  </a:lnTo>
                  <a:lnTo>
                    <a:pt x="0" y="12"/>
                  </a:lnTo>
                  <a:lnTo>
                    <a:pt x="10" y="22"/>
                  </a:lnTo>
                  <a:lnTo>
                    <a:pt x="19" y="28"/>
                  </a:lnTo>
                  <a:lnTo>
                    <a:pt x="33" y="36"/>
                  </a:lnTo>
                  <a:lnTo>
                    <a:pt x="49" y="37"/>
                  </a:lnTo>
                  <a:lnTo>
                    <a:pt x="59" y="38"/>
                  </a:lnTo>
                  <a:lnTo>
                    <a:pt x="59" y="31"/>
                  </a:lnTo>
                  <a:lnTo>
                    <a:pt x="64" y="22"/>
                  </a:lnTo>
                  <a:lnTo>
                    <a:pt x="47" y="23"/>
                  </a:lnTo>
                  <a:lnTo>
                    <a:pt x="36" y="21"/>
                  </a:lnTo>
                  <a:lnTo>
                    <a:pt x="31" y="16"/>
                  </a:lnTo>
                  <a:lnTo>
                    <a:pt x="22" y="10"/>
                  </a:lnTo>
                  <a:lnTo>
                    <a:pt x="10" y="6"/>
                  </a:lnTo>
                  <a:lnTo>
                    <a:pt x="10" y="2"/>
                  </a:lnTo>
                  <a:lnTo>
                    <a:pt x="9"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174" name="Freeform 174">
              <a:extLst>
                <a:ext uri="{FF2B5EF4-FFF2-40B4-BE49-F238E27FC236}">
                  <a16:creationId xmlns:a16="http://schemas.microsoft.com/office/drawing/2014/main" id="{E8C8AA20-F12F-41EC-9441-4985B728D3CB}"/>
                </a:ext>
              </a:extLst>
            </p:cNvPr>
            <p:cNvSpPr>
              <a:spLocks/>
            </p:cNvSpPr>
            <p:nvPr/>
          </p:nvSpPr>
          <p:spPr bwMode="auto">
            <a:xfrm>
              <a:off x="3296" y="3975"/>
              <a:ext cx="37" cy="52"/>
            </a:xfrm>
            <a:custGeom>
              <a:avLst/>
              <a:gdLst>
                <a:gd name="T0" fmla="*/ 20 w 37"/>
                <a:gd name="T1" fmla="*/ 0 h 52"/>
                <a:gd name="T2" fmla="*/ 26 w 37"/>
                <a:gd name="T3" fmla="*/ 11 h 52"/>
                <a:gd name="T4" fmla="*/ 36 w 37"/>
                <a:gd name="T5" fmla="*/ 38 h 52"/>
                <a:gd name="T6" fmla="*/ 36 w 37"/>
                <a:gd name="T7" fmla="*/ 51 h 52"/>
                <a:gd name="T8" fmla="*/ 16 w 37"/>
                <a:gd name="T9" fmla="*/ 43 h 52"/>
                <a:gd name="T10" fmla="*/ 6 w 37"/>
                <a:gd name="T11" fmla="*/ 21 h 52"/>
                <a:gd name="T12" fmla="*/ 0 w 37"/>
                <a:gd name="T13" fmla="*/ 5 h 52"/>
                <a:gd name="T14" fmla="*/ 6 w 37"/>
                <a:gd name="T15" fmla="*/ 0 h 52"/>
                <a:gd name="T16" fmla="*/ 13 w 37"/>
                <a:gd name="T17" fmla="*/ 5 h 52"/>
                <a:gd name="T18" fmla="*/ 20 w 37"/>
                <a:gd name="T19" fmla="*/ 0 h 52"/>
                <a:gd name="T20" fmla="*/ 20 w 37"/>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0" y="0"/>
                  </a:moveTo>
                  <a:lnTo>
                    <a:pt x="26" y="11"/>
                  </a:lnTo>
                  <a:lnTo>
                    <a:pt x="36" y="38"/>
                  </a:lnTo>
                  <a:lnTo>
                    <a:pt x="36" y="51"/>
                  </a:lnTo>
                  <a:lnTo>
                    <a:pt x="16" y="43"/>
                  </a:lnTo>
                  <a:lnTo>
                    <a:pt x="6" y="21"/>
                  </a:lnTo>
                  <a:lnTo>
                    <a:pt x="0" y="5"/>
                  </a:lnTo>
                  <a:lnTo>
                    <a:pt x="6" y="0"/>
                  </a:lnTo>
                  <a:lnTo>
                    <a:pt x="13" y="5"/>
                  </a:lnTo>
                  <a:lnTo>
                    <a:pt x="20" y="0"/>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175" name="Freeform 175">
              <a:extLst>
                <a:ext uri="{FF2B5EF4-FFF2-40B4-BE49-F238E27FC236}">
                  <a16:creationId xmlns:a16="http://schemas.microsoft.com/office/drawing/2014/main" id="{AE1FA2F9-8CCE-4293-B0E8-C50B28BFCB9C}"/>
                </a:ext>
              </a:extLst>
            </p:cNvPr>
            <p:cNvSpPr>
              <a:spLocks/>
            </p:cNvSpPr>
            <p:nvPr/>
          </p:nvSpPr>
          <p:spPr bwMode="auto">
            <a:xfrm>
              <a:off x="3384" y="3928"/>
              <a:ext cx="137" cy="38"/>
            </a:xfrm>
            <a:custGeom>
              <a:avLst/>
              <a:gdLst>
                <a:gd name="T0" fmla="*/ 0 w 137"/>
                <a:gd name="T1" fmla="*/ 0 h 38"/>
                <a:gd name="T2" fmla="*/ 12 w 137"/>
                <a:gd name="T3" fmla="*/ 2 h 38"/>
                <a:gd name="T4" fmla="*/ 24 w 137"/>
                <a:gd name="T5" fmla="*/ 5 h 38"/>
                <a:gd name="T6" fmla="*/ 42 w 137"/>
                <a:gd name="T7" fmla="*/ 9 h 38"/>
                <a:gd name="T8" fmla="*/ 54 w 137"/>
                <a:gd name="T9" fmla="*/ 12 h 38"/>
                <a:gd name="T10" fmla="*/ 72 w 137"/>
                <a:gd name="T11" fmla="*/ 16 h 38"/>
                <a:gd name="T12" fmla="*/ 99 w 137"/>
                <a:gd name="T13" fmla="*/ 21 h 38"/>
                <a:gd name="T14" fmla="*/ 122 w 137"/>
                <a:gd name="T15" fmla="*/ 28 h 38"/>
                <a:gd name="T16" fmla="*/ 136 w 137"/>
                <a:gd name="T17" fmla="*/ 30 h 38"/>
                <a:gd name="T18" fmla="*/ 132 w 137"/>
                <a:gd name="T19" fmla="*/ 33 h 38"/>
                <a:gd name="T20" fmla="*/ 130 w 137"/>
                <a:gd name="T21" fmla="*/ 37 h 38"/>
                <a:gd name="T22" fmla="*/ 106 w 137"/>
                <a:gd name="T23" fmla="*/ 30 h 38"/>
                <a:gd name="T24" fmla="*/ 81 w 137"/>
                <a:gd name="T25" fmla="*/ 24 h 38"/>
                <a:gd name="T26" fmla="*/ 62 w 137"/>
                <a:gd name="T27" fmla="*/ 19 h 38"/>
                <a:gd name="T28" fmla="*/ 36 w 137"/>
                <a:gd name="T29" fmla="*/ 16 h 38"/>
                <a:gd name="T30" fmla="*/ 30 w 137"/>
                <a:gd name="T31" fmla="*/ 14 h 38"/>
                <a:gd name="T32" fmla="*/ 3 w 137"/>
                <a:gd name="T33" fmla="*/ 3 h 38"/>
                <a:gd name="T34" fmla="*/ 0 w 137"/>
                <a:gd name="T35" fmla="*/ 0 h 38"/>
                <a:gd name="T36" fmla="*/ 0 w 137"/>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7"/>
                <a:gd name="T58" fmla="*/ 0 h 38"/>
                <a:gd name="T59" fmla="*/ 137 w 137"/>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7" h="38">
                  <a:moveTo>
                    <a:pt x="0" y="0"/>
                  </a:moveTo>
                  <a:lnTo>
                    <a:pt x="12" y="2"/>
                  </a:lnTo>
                  <a:lnTo>
                    <a:pt x="24" y="5"/>
                  </a:lnTo>
                  <a:lnTo>
                    <a:pt x="42" y="9"/>
                  </a:lnTo>
                  <a:lnTo>
                    <a:pt x="54" y="12"/>
                  </a:lnTo>
                  <a:lnTo>
                    <a:pt x="72" y="16"/>
                  </a:lnTo>
                  <a:lnTo>
                    <a:pt x="99" y="21"/>
                  </a:lnTo>
                  <a:lnTo>
                    <a:pt x="122" y="28"/>
                  </a:lnTo>
                  <a:lnTo>
                    <a:pt x="136" y="30"/>
                  </a:lnTo>
                  <a:lnTo>
                    <a:pt x="132" y="33"/>
                  </a:lnTo>
                  <a:lnTo>
                    <a:pt x="130" y="37"/>
                  </a:lnTo>
                  <a:lnTo>
                    <a:pt x="106" y="30"/>
                  </a:lnTo>
                  <a:lnTo>
                    <a:pt x="81" y="24"/>
                  </a:lnTo>
                  <a:lnTo>
                    <a:pt x="62" y="19"/>
                  </a:lnTo>
                  <a:lnTo>
                    <a:pt x="36" y="16"/>
                  </a:lnTo>
                  <a:lnTo>
                    <a:pt x="30" y="14"/>
                  </a:lnTo>
                  <a:lnTo>
                    <a:pt x="3" y="3"/>
                  </a:lnTo>
                  <a:lnTo>
                    <a:pt x="0"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76" name="Freeform 176">
              <a:extLst>
                <a:ext uri="{FF2B5EF4-FFF2-40B4-BE49-F238E27FC236}">
                  <a16:creationId xmlns:a16="http://schemas.microsoft.com/office/drawing/2014/main" id="{EB178EC9-8234-41DE-9561-C90461827F72}"/>
                </a:ext>
              </a:extLst>
            </p:cNvPr>
            <p:cNvSpPr>
              <a:spLocks/>
            </p:cNvSpPr>
            <p:nvPr/>
          </p:nvSpPr>
          <p:spPr bwMode="auto">
            <a:xfrm>
              <a:off x="3380" y="3944"/>
              <a:ext cx="141" cy="66"/>
            </a:xfrm>
            <a:custGeom>
              <a:avLst/>
              <a:gdLst>
                <a:gd name="T0" fmla="*/ 26 w 141"/>
                <a:gd name="T1" fmla="*/ 0 h 66"/>
                <a:gd name="T2" fmla="*/ 16 w 141"/>
                <a:gd name="T3" fmla="*/ 7 h 66"/>
                <a:gd name="T4" fmla="*/ 11 w 141"/>
                <a:gd name="T5" fmla="*/ 13 h 66"/>
                <a:gd name="T6" fmla="*/ 0 w 141"/>
                <a:gd name="T7" fmla="*/ 19 h 66"/>
                <a:gd name="T8" fmla="*/ 59 w 141"/>
                <a:gd name="T9" fmla="*/ 46 h 66"/>
                <a:gd name="T10" fmla="*/ 82 w 141"/>
                <a:gd name="T11" fmla="*/ 52 h 66"/>
                <a:gd name="T12" fmla="*/ 102 w 141"/>
                <a:gd name="T13" fmla="*/ 58 h 66"/>
                <a:gd name="T14" fmla="*/ 116 w 141"/>
                <a:gd name="T15" fmla="*/ 63 h 66"/>
                <a:gd name="T16" fmla="*/ 119 w 141"/>
                <a:gd name="T17" fmla="*/ 65 h 66"/>
                <a:gd name="T18" fmla="*/ 124 w 141"/>
                <a:gd name="T19" fmla="*/ 53 h 66"/>
                <a:gd name="T20" fmla="*/ 134 w 141"/>
                <a:gd name="T21" fmla="*/ 44 h 66"/>
                <a:gd name="T22" fmla="*/ 140 w 141"/>
                <a:gd name="T23" fmla="*/ 38 h 66"/>
                <a:gd name="T24" fmla="*/ 140 w 141"/>
                <a:gd name="T25" fmla="*/ 32 h 66"/>
                <a:gd name="T26" fmla="*/ 110 w 141"/>
                <a:gd name="T27" fmla="*/ 28 h 66"/>
                <a:gd name="T28" fmla="*/ 86 w 141"/>
                <a:gd name="T29" fmla="*/ 21 h 66"/>
                <a:gd name="T30" fmla="*/ 58 w 141"/>
                <a:gd name="T31" fmla="*/ 16 h 66"/>
                <a:gd name="T32" fmla="*/ 45 w 141"/>
                <a:gd name="T33" fmla="*/ 10 h 66"/>
                <a:gd name="T34" fmla="*/ 40 w 141"/>
                <a:gd name="T35" fmla="*/ 9 h 66"/>
                <a:gd name="T36" fmla="*/ 29 w 141"/>
                <a:gd name="T37" fmla="*/ 3 h 66"/>
                <a:gd name="T38" fmla="*/ 22 w 141"/>
                <a:gd name="T39" fmla="*/ 2 h 66"/>
                <a:gd name="T40" fmla="*/ 26 w 141"/>
                <a:gd name="T41" fmla="*/ 0 h 66"/>
                <a:gd name="T42" fmla="*/ 26 w 141"/>
                <a:gd name="T43" fmla="*/ 0 h 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1"/>
                <a:gd name="T67" fmla="*/ 0 h 66"/>
                <a:gd name="T68" fmla="*/ 141 w 141"/>
                <a:gd name="T69" fmla="*/ 66 h 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1" h="66">
                  <a:moveTo>
                    <a:pt x="26" y="0"/>
                  </a:moveTo>
                  <a:lnTo>
                    <a:pt x="16" y="7"/>
                  </a:lnTo>
                  <a:lnTo>
                    <a:pt x="11" y="13"/>
                  </a:lnTo>
                  <a:lnTo>
                    <a:pt x="0" y="19"/>
                  </a:lnTo>
                  <a:lnTo>
                    <a:pt x="59" y="46"/>
                  </a:lnTo>
                  <a:lnTo>
                    <a:pt x="82" y="52"/>
                  </a:lnTo>
                  <a:lnTo>
                    <a:pt x="102" y="58"/>
                  </a:lnTo>
                  <a:lnTo>
                    <a:pt x="116" y="63"/>
                  </a:lnTo>
                  <a:lnTo>
                    <a:pt x="119" y="65"/>
                  </a:lnTo>
                  <a:lnTo>
                    <a:pt x="124" y="53"/>
                  </a:lnTo>
                  <a:lnTo>
                    <a:pt x="134" y="44"/>
                  </a:lnTo>
                  <a:lnTo>
                    <a:pt x="140" y="38"/>
                  </a:lnTo>
                  <a:lnTo>
                    <a:pt x="140" y="32"/>
                  </a:lnTo>
                  <a:lnTo>
                    <a:pt x="110" y="28"/>
                  </a:lnTo>
                  <a:lnTo>
                    <a:pt x="86" y="21"/>
                  </a:lnTo>
                  <a:lnTo>
                    <a:pt x="58" y="16"/>
                  </a:lnTo>
                  <a:lnTo>
                    <a:pt x="45" y="10"/>
                  </a:lnTo>
                  <a:lnTo>
                    <a:pt x="40" y="9"/>
                  </a:lnTo>
                  <a:lnTo>
                    <a:pt x="29" y="3"/>
                  </a:lnTo>
                  <a:lnTo>
                    <a:pt x="22" y="2"/>
                  </a:lnTo>
                  <a:lnTo>
                    <a:pt x="26"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77" name="Freeform 177">
              <a:extLst>
                <a:ext uri="{FF2B5EF4-FFF2-40B4-BE49-F238E27FC236}">
                  <a16:creationId xmlns:a16="http://schemas.microsoft.com/office/drawing/2014/main" id="{7C5D80F6-951F-4327-B426-367B92F8EFE8}"/>
                </a:ext>
              </a:extLst>
            </p:cNvPr>
            <p:cNvSpPr>
              <a:spLocks/>
            </p:cNvSpPr>
            <p:nvPr/>
          </p:nvSpPr>
          <p:spPr bwMode="auto">
            <a:xfrm>
              <a:off x="3332" y="3948"/>
              <a:ext cx="117" cy="34"/>
            </a:xfrm>
            <a:custGeom>
              <a:avLst/>
              <a:gdLst>
                <a:gd name="T0" fmla="*/ 10 w 117"/>
                <a:gd name="T1" fmla="*/ 6 h 34"/>
                <a:gd name="T2" fmla="*/ 22 w 117"/>
                <a:gd name="T3" fmla="*/ 8 h 34"/>
                <a:gd name="T4" fmla="*/ 38 w 117"/>
                <a:gd name="T5" fmla="*/ 10 h 34"/>
                <a:gd name="T6" fmla="*/ 54 w 117"/>
                <a:gd name="T7" fmla="*/ 11 h 34"/>
                <a:gd name="T8" fmla="*/ 60 w 117"/>
                <a:gd name="T9" fmla="*/ 10 h 34"/>
                <a:gd name="T10" fmla="*/ 68 w 117"/>
                <a:gd name="T11" fmla="*/ 8 h 34"/>
                <a:gd name="T12" fmla="*/ 76 w 117"/>
                <a:gd name="T13" fmla="*/ 4 h 34"/>
                <a:gd name="T14" fmla="*/ 82 w 117"/>
                <a:gd name="T15" fmla="*/ 2 h 34"/>
                <a:gd name="T16" fmla="*/ 86 w 117"/>
                <a:gd name="T17" fmla="*/ 0 h 34"/>
                <a:gd name="T18" fmla="*/ 91 w 117"/>
                <a:gd name="T19" fmla="*/ 0 h 34"/>
                <a:gd name="T20" fmla="*/ 95 w 117"/>
                <a:gd name="T21" fmla="*/ 0 h 34"/>
                <a:gd name="T22" fmla="*/ 101 w 117"/>
                <a:gd name="T23" fmla="*/ 0 h 34"/>
                <a:gd name="T24" fmla="*/ 103 w 117"/>
                <a:gd name="T25" fmla="*/ 2 h 34"/>
                <a:gd name="T26" fmla="*/ 108 w 117"/>
                <a:gd name="T27" fmla="*/ 2 h 34"/>
                <a:gd name="T28" fmla="*/ 111 w 117"/>
                <a:gd name="T29" fmla="*/ 4 h 34"/>
                <a:gd name="T30" fmla="*/ 114 w 117"/>
                <a:gd name="T31" fmla="*/ 5 h 34"/>
                <a:gd name="T32" fmla="*/ 114 w 117"/>
                <a:gd name="T33" fmla="*/ 7 h 34"/>
                <a:gd name="T34" fmla="*/ 114 w 117"/>
                <a:gd name="T35" fmla="*/ 7 h 34"/>
                <a:gd name="T36" fmla="*/ 113 w 117"/>
                <a:gd name="T37" fmla="*/ 7 h 34"/>
                <a:gd name="T38" fmla="*/ 113 w 117"/>
                <a:gd name="T39" fmla="*/ 7 h 34"/>
                <a:gd name="T40" fmla="*/ 111 w 117"/>
                <a:gd name="T41" fmla="*/ 7 h 34"/>
                <a:gd name="T42" fmla="*/ 111 w 117"/>
                <a:gd name="T43" fmla="*/ 7 h 34"/>
                <a:gd name="T44" fmla="*/ 111 w 117"/>
                <a:gd name="T45" fmla="*/ 7 h 34"/>
                <a:gd name="T46" fmla="*/ 111 w 117"/>
                <a:gd name="T47" fmla="*/ 7 h 34"/>
                <a:gd name="T48" fmla="*/ 106 w 117"/>
                <a:gd name="T49" fmla="*/ 7 h 34"/>
                <a:gd name="T50" fmla="*/ 103 w 117"/>
                <a:gd name="T51" fmla="*/ 7 h 34"/>
                <a:gd name="T52" fmla="*/ 99 w 117"/>
                <a:gd name="T53" fmla="*/ 7 h 34"/>
                <a:gd name="T54" fmla="*/ 96 w 117"/>
                <a:gd name="T55" fmla="*/ 7 h 34"/>
                <a:gd name="T56" fmla="*/ 95 w 117"/>
                <a:gd name="T57" fmla="*/ 7 h 34"/>
                <a:gd name="T58" fmla="*/ 94 w 117"/>
                <a:gd name="T59" fmla="*/ 7 h 34"/>
                <a:gd name="T60" fmla="*/ 93 w 117"/>
                <a:gd name="T61" fmla="*/ 7 h 34"/>
                <a:gd name="T62" fmla="*/ 93 w 117"/>
                <a:gd name="T63" fmla="*/ 7 h 34"/>
                <a:gd name="T64" fmla="*/ 93 w 117"/>
                <a:gd name="T65" fmla="*/ 11 h 34"/>
                <a:gd name="T66" fmla="*/ 93 w 117"/>
                <a:gd name="T67" fmla="*/ 12 h 34"/>
                <a:gd name="T68" fmla="*/ 94 w 117"/>
                <a:gd name="T69" fmla="*/ 15 h 34"/>
                <a:gd name="T70" fmla="*/ 94 w 117"/>
                <a:gd name="T71" fmla="*/ 17 h 34"/>
                <a:gd name="T72" fmla="*/ 94 w 117"/>
                <a:gd name="T73" fmla="*/ 19 h 34"/>
                <a:gd name="T74" fmla="*/ 94 w 117"/>
                <a:gd name="T75" fmla="*/ 22 h 34"/>
                <a:gd name="T76" fmla="*/ 93 w 117"/>
                <a:gd name="T77" fmla="*/ 25 h 34"/>
                <a:gd name="T78" fmla="*/ 93 w 117"/>
                <a:gd name="T79" fmla="*/ 26 h 34"/>
                <a:gd name="T80" fmla="*/ 89 w 117"/>
                <a:gd name="T81" fmla="*/ 28 h 34"/>
                <a:gd name="T82" fmla="*/ 83 w 117"/>
                <a:gd name="T83" fmla="*/ 30 h 34"/>
                <a:gd name="T84" fmla="*/ 73 w 117"/>
                <a:gd name="T85" fmla="*/ 32 h 34"/>
                <a:gd name="T86" fmla="*/ 66 w 117"/>
                <a:gd name="T87" fmla="*/ 32 h 34"/>
                <a:gd name="T88" fmla="*/ 64 w 117"/>
                <a:gd name="T89" fmla="*/ 33 h 34"/>
                <a:gd name="T90" fmla="*/ 63 w 117"/>
                <a:gd name="T91" fmla="*/ 33 h 34"/>
                <a:gd name="T92" fmla="*/ 61 w 117"/>
                <a:gd name="T93" fmla="*/ 33 h 34"/>
                <a:gd name="T94" fmla="*/ 59 w 117"/>
                <a:gd name="T95" fmla="*/ 33 h 34"/>
                <a:gd name="T96" fmla="*/ 55 w 117"/>
                <a:gd name="T97" fmla="*/ 32 h 34"/>
                <a:gd name="T98" fmla="*/ 53 w 117"/>
                <a:gd name="T99" fmla="*/ 32 h 34"/>
                <a:gd name="T100" fmla="*/ 50 w 117"/>
                <a:gd name="T101" fmla="*/ 30 h 34"/>
                <a:gd name="T102" fmla="*/ 48 w 117"/>
                <a:gd name="T103" fmla="*/ 29 h 34"/>
                <a:gd name="T104" fmla="*/ 38 w 117"/>
                <a:gd name="T105" fmla="*/ 27 h 34"/>
                <a:gd name="T106" fmla="*/ 24 w 117"/>
                <a:gd name="T107" fmla="*/ 26 h 34"/>
                <a:gd name="T108" fmla="*/ 8 w 117"/>
                <a:gd name="T109" fmla="*/ 26 h 34"/>
                <a:gd name="T110" fmla="*/ 2 w 117"/>
                <a:gd name="T111" fmla="*/ 26 h 34"/>
                <a:gd name="T112" fmla="*/ 0 w 117"/>
                <a:gd name="T113" fmla="*/ 22 h 34"/>
                <a:gd name="T114" fmla="*/ 0 w 117"/>
                <a:gd name="T115" fmla="*/ 16 h 34"/>
                <a:gd name="T116" fmla="*/ 1 w 117"/>
                <a:gd name="T117" fmla="*/ 10 h 34"/>
                <a:gd name="T118" fmla="*/ 5 w 117"/>
                <a:gd name="T119" fmla="*/ 6 h 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7"/>
                <a:gd name="T181" fmla="*/ 0 h 34"/>
                <a:gd name="T182" fmla="*/ 117 w 117"/>
                <a:gd name="T183" fmla="*/ 34 h 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7" h="34">
                  <a:moveTo>
                    <a:pt x="7" y="4"/>
                  </a:moveTo>
                  <a:lnTo>
                    <a:pt x="7" y="5"/>
                  </a:lnTo>
                  <a:lnTo>
                    <a:pt x="8" y="5"/>
                  </a:lnTo>
                  <a:lnTo>
                    <a:pt x="10" y="6"/>
                  </a:lnTo>
                  <a:lnTo>
                    <a:pt x="12" y="6"/>
                  </a:lnTo>
                  <a:lnTo>
                    <a:pt x="15" y="8"/>
                  </a:lnTo>
                  <a:lnTo>
                    <a:pt x="18" y="8"/>
                  </a:lnTo>
                  <a:lnTo>
                    <a:pt x="22" y="8"/>
                  </a:lnTo>
                  <a:lnTo>
                    <a:pt x="26" y="8"/>
                  </a:lnTo>
                  <a:lnTo>
                    <a:pt x="30" y="9"/>
                  </a:lnTo>
                  <a:lnTo>
                    <a:pt x="34" y="9"/>
                  </a:lnTo>
                  <a:lnTo>
                    <a:pt x="38" y="10"/>
                  </a:lnTo>
                  <a:lnTo>
                    <a:pt x="43" y="10"/>
                  </a:lnTo>
                  <a:lnTo>
                    <a:pt x="47" y="11"/>
                  </a:lnTo>
                  <a:lnTo>
                    <a:pt x="51" y="11"/>
                  </a:lnTo>
                  <a:lnTo>
                    <a:pt x="54" y="11"/>
                  </a:lnTo>
                  <a:lnTo>
                    <a:pt x="58" y="10"/>
                  </a:lnTo>
                  <a:lnTo>
                    <a:pt x="59" y="10"/>
                  </a:lnTo>
                  <a:lnTo>
                    <a:pt x="60" y="10"/>
                  </a:lnTo>
                  <a:lnTo>
                    <a:pt x="62" y="9"/>
                  </a:lnTo>
                  <a:lnTo>
                    <a:pt x="64" y="9"/>
                  </a:lnTo>
                  <a:lnTo>
                    <a:pt x="66" y="8"/>
                  </a:lnTo>
                  <a:lnTo>
                    <a:pt x="68" y="8"/>
                  </a:lnTo>
                  <a:lnTo>
                    <a:pt x="71" y="6"/>
                  </a:lnTo>
                  <a:lnTo>
                    <a:pt x="73" y="6"/>
                  </a:lnTo>
                  <a:lnTo>
                    <a:pt x="74" y="4"/>
                  </a:lnTo>
                  <a:lnTo>
                    <a:pt x="76" y="4"/>
                  </a:lnTo>
                  <a:lnTo>
                    <a:pt x="78" y="2"/>
                  </a:lnTo>
                  <a:lnTo>
                    <a:pt x="79" y="2"/>
                  </a:lnTo>
                  <a:lnTo>
                    <a:pt x="81" y="2"/>
                  </a:lnTo>
                  <a:lnTo>
                    <a:pt x="82" y="2"/>
                  </a:lnTo>
                  <a:lnTo>
                    <a:pt x="84" y="0"/>
                  </a:lnTo>
                  <a:lnTo>
                    <a:pt x="86" y="0"/>
                  </a:lnTo>
                  <a:lnTo>
                    <a:pt x="88" y="0"/>
                  </a:lnTo>
                  <a:lnTo>
                    <a:pt x="90" y="0"/>
                  </a:lnTo>
                  <a:lnTo>
                    <a:pt x="91" y="0"/>
                  </a:lnTo>
                  <a:lnTo>
                    <a:pt x="93" y="0"/>
                  </a:lnTo>
                  <a:lnTo>
                    <a:pt x="94" y="0"/>
                  </a:lnTo>
                  <a:lnTo>
                    <a:pt x="95" y="0"/>
                  </a:lnTo>
                  <a:lnTo>
                    <a:pt x="97" y="0"/>
                  </a:lnTo>
                  <a:lnTo>
                    <a:pt x="99" y="0"/>
                  </a:lnTo>
                  <a:lnTo>
                    <a:pt x="101" y="0"/>
                  </a:lnTo>
                  <a:lnTo>
                    <a:pt x="103" y="0"/>
                  </a:lnTo>
                  <a:lnTo>
                    <a:pt x="103" y="2"/>
                  </a:lnTo>
                  <a:lnTo>
                    <a:pt x="105" y="2"/>
                  </a:lnTo>
                  <a:lnTo>
                    <a:pt x="107" y="2"/>
                  </a:lnTo>
                  <a:lnTo>
                    <a:pt x="108" y="2"/>
                  </a:lnTo>
                  <a:lnTo>
                    <a:pt x="110" y="2"/>
                  </a:lnTo>
                  <a:lnTo>
                    <a:pt x="110" y="4"/>
                  </a:lnTo>
                  <a:lnTo>
                    <a:pt x="111" y="4"/>
                  </a:lnTo>
                  <a:lnTo>
                    <a:pt x="113" y="4"/>
                  </a:lnTo>
                  <a:lnTo>
                    <a:pt x="113" y="5"/>
                  </a:lnTo>
                  <a:lnTo>
                    <a:pt x="114" y="5"/>
                  </a:lnTo>
                  <a:lnTo>
                    <a:pt x="116" y="5"/>
                  </a:lnTo>
                  <a:lnTo>
                    <a:pt x="114" y="7"/>
                  </a:lnTo>
                  <a:lnTo>
                    <a:pt x="113" y="7"/>
                  </a:lnTo>
                  <a:lnTo>
                    <a:pt x="111" y="7"/>
                  </a:lnTo>
                  <a:lnTo>
                    <a:pt x="109" y="7"/>
                  </a:lnTo>
                  <a:lnTo>
                    <a:pt x="108" y="7"/>
                  </a:lnTo>
                  <a:lnTo>
                    <a:pt x="106" y="7"/>
                  </a:lnTo>
                  <a:lnTo>
                    <a:pt x="104" y="7"/>
                  </a:lnTo>
                  <a:lnTo>
                    <a:pt x="103" y="7"/>
                  </a:lnTo>
                  <a:lnTo>
                    <a:pt x="101" y="7"/>
                  </a:lnTo>
                  <a:lnTo>
                    <a:pt x="99" y="7"/>
                  </a:lnTo>
                  <a:lnTo>
                    <a:pt x="97" y="7"/>
                  </a:lnTo>
                  <a:lnTo>
                    <a:pt x="96" y="7"/>
                  </a:lnTo>
                  <a:lnTo>
                    <a:pt x="95" y="7"/>
                  </a:lnTo>
                  <a:lnTo>
                    <a:pt x="94" y="7"/>
                  </a:lnTo>
                  <a:lnTo>
                    <a:pt x="93" y="7"/>
                  </a:lnTo>
                  <a:lnTo>
                    <a:pt x="93" y="9"/>
                  </a:lnTo>
                  <a:lnTo>
                    <a:pt x="93" y="11"/>
                  </a:lnTo>
                  <a:lnTo>
                    <a:pt x="93" y="12"/>
                  </a:lnTo>
                  <a:lnTo>
                    <a:pt x="94" y="12"/>
                  </a:lnTo>
                  <a:lnTo>
                    <a:pt x="94" y="14"/>
                  </a:lnTo>
                  <a:lnTo>
                    <a:pt x="94" y="15"/>
                  </a:lnTo>
                  <a:lnTo>
                    <a:pt x="94" y="17"/>
                  </a:lnTo>
                  <a:lnTo>
                    <a:pt x="95" y="17"/>
                  </a:lnTo>
                  <a:lnTo>
                    <a:pt x="94" y="19"/>
                  </a:lnTo>
                  <a:lnTo>
                    <a:pt x="94" y="21"/>
                  </a:lnTo>
                  <a:lnTo>
                    <a:pt x="94" y="22"/>
                  </a:lnTo>
                  <a:lnTo>
                    <a:pt x="93" y="24"/>
                  </a:lnTo>
                  <a:lnTo>
                    <a:pt x="93" y="25"/>
                  </a:lnTo>
                  <a:lnTo>
                    <a:pt x="93" y="26"/>
                  </a:lnTo>
                  <a:lnTo>
                    <a:pt x="92" y="28"/>
                  </a:lnTo>
                  <a:lnTo>
                    <a:pt x="91" y="28"/>
                  </a:lnTo>
                  <a:lnTo>
                    <a:pt x="89" y="28"/>
                  </a:lnTo>
                  <a:lnTo>
                    <a:pt x="88" y="28"/>
                  </a:lnTo>
                  <a:lnTo>
                    <a:pt x="86" y="30"/>
                  </a:lnTo>
                  <a:lnTo>
                    <a:pt x="84" y="30"/>
                  </a:lnTo>
                  <a:lnTo>
                    <a:pt x="83" y="30"/>
                  </a:lnTo>
                  <a:lnTo>
                    <a:pt x="81" y="30"/>
                  </a:lnTo>
                  <a:lnTo>
                    <a:pt x="77" y="32"/>
                  </a:lnTo>
                  <a:lnTo>
                    <a:pt x="75" y="32"/>
                  </a:lnTo>
                  <a:lnTo>
                    <a:pt x="73" y="32"/>
                  </a:lnTo>
                  <a:lnTo>
                    <a:pt x="72" y="32"/>
                  </a:lnTo>
                  <a:lnTo>
                    <a:pt x="70" y="32"/>
                  </a:lnTo>
                  <a:lnTo>
                    <a:pt x="68" y="32"/>
                  </a:lnTo>
                  <a:lnTo>
                    <a:pt x="66" y="32"/>
                  </a:lnTo>
                  <a:lnTo>
                    <a:pt x="64" y="33"/>
                  </a:lnTo>
                  <a:lnTo>
                    <a:pt x="63" y="33"/>
                  </a:lnTo>
                  <a:lnTo>
                    <a:pt x="61" y="33"/>
                  </a:lnTo>
                  <a:lnTo>
                    <a:pt x="59" y="33"/>
                  </a:lnTo>
                  <a:lnTo>
                    <a:pt x="59" y="32"/>
                  </a:lnTo>
                  <a:lnTo>
                    <a:pt x="57" y="32"/>
                  </a:lnTo>
                  <a:lnTo>
                    <a:pt x="55" y="32"/>
                  </a:lnTo>
                  <a:lnTo>
                    <a:pt x="53" y="32"/>
                  </a:lnTo>
                  <a:lnTo>
                    <a:pt x="53" y="30"/>
                  </a:lnTo>
                  <a:lnTo>
                    <a:pt x="52" y="30"/>
                  </a:lnTo>
                  <a:lnTo>
                    <a:pt x="50" y="30"/>
                  </a:lnTo>
                  <a:lnTo>
                    <a:pt x="50" y="29"/>
                  </a:lnTo>
                  <a:lnTo>
                    <a:pt x="48" y="29"/>
                  </a:lnTo>
                  <a:lnTo>
                    <a:pt x="48" y="27"/>
                  </a:lnTo>
                  <a:lnTo>
                    <a:pt x="44" y="27"/>
                  </a:lnTo>
                  <a:lnTo>
                    <a:pt x="42" y="27"/>
                  </a:lnTo>
                  <a:lnTo>
                    <a:pt x="38" y="27"/>
                  </a:lnTo>
                  <a:lnTo>
                    <a:pt x="35" y="26"/>
                  </a:lnTo>
                  <a:lnTo>
                    <a:pt x="31" y="26"/>
                  </a:lnTo>
                  <a:lnTo>
                    <a:pt x="27" y="26"/>
                  </a:lnTo>
                  <a:lnTo>
                    <a:pt x="24" y="26"/>
                  </a:lnTo>
                  <a:lnTo>
                    <a:pt x="20" y="26"/>
                  </a:lnTo>
                  <a:lnTo>
                    <a:pt x="16" y="26"/>
                  </a:lnTo>
                  <a:lnTo>
                    <a:pt x="12" y="26"/>
                  </a:lnTo>
                  <a:lnTo>
                    <a:pt x="8" y="26"/>
                  </a:lnTo>
                  <a:lnTo>
                    <a:pt x="6" y="26"/>
                  </a:lnTo>
                  <a:lnTo>
                    <a:pt x="4" y="26"/>
                  </a:lnTo>
                  <a:lnTo>
                    <a:pt x="2" y="26"/>
                  </a:lnTo>
                  <a:lnTo>
                    <a:pt x="0" y="26"/>
                  </a:lnTo>
                  <a:lnTo>
                    <a:pt x="0" y="24"/>
                  </a:lnTo>
                  <a:lnTo>
                    <a:pt x="0" y="22"/>
                  </a:lnTo>
                  <a:lnTo>
                    <a:pt x="0" y="20"/>
                  </a:lnTo>
                  <a:lnTo>
                    <a:pt x="0" y="19"/>
                  </a:lnTo>
                  <a:lnTo>
                    <a:pt x="0" y="18"/>
                  </a:lnTo>
                  <a:lnTo>
                    <a:pt x="0" y="16"/>
                  </a:lnTo>
                  <a:lnTo>
                    <a:pt x="1" y="14"/>
                  </a:lnTo>
                  <a:lnTo>
                    <a:pt x="1" y="12"/>
                  </a:lnTo>
                  <a:lnTo>
                    <a:pt x="1" y="10"/>
                  </a:lnTo>
                  <a:lnTo>
                    <a:pt x="3" y="8"/>
                  </a:lnTo>
                  <a:lnTo>
                    <a:pt x="5" y="6"/>
                  </a:lnTo>
                  <a:lnTo>
                    <a:pt x="7" y="4"/>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178" name="Freeform 178">
              <a:extLst>
                <a:ext uri="{FF2B5EF4-FFF2-40B4-BE49-F238E27FC236}">
                  <a16:creationId xmlns:a16="http://schemas.microsoft.com/office/drawing/2014/main" id="{732DB983-1620-425B-92AC-7A35625C29BB}"/>
                </a:ext>
              </a:extLst>
            </p:cNvPr>
            <p:cNvSpPr>
              <a:spLocks/>
            </p:cNvSpPr>
            <p:nvPr/>
          </p:nvSpPr>
          <p:spPr bwMode="auto">
            <a:xfrm>
              <a:off x="3306" y="3854"/>
              <a:ext cx="103" cy="15"/>
            </a:xfrm>
            <a:custGeom>
              <a:avLst/>
              <a:gdLst>
                <a:gd name="T0" fmla="*/ 0 w 103"/>
                <a:gd name="T1" fmla="*/ 0 h 15"/>
                <a:gd name="T2" fmla="*/ 18 w 103"/>
                <a:gd name="T3" fmla="*/ 3 h 15"/>
                <a:gd name="T4" fmla="*/ 27 w 103"/>
                <a:gd name="T5" fmla="*/ 4 h 15"/>
                <a:gd name="T6" fmla="*/ 48 w 103"/>
                <a:gd name="T7" fmla="*/ 8 h 15"/>
                <a:gd name="T8" fmla="*/ 74 w 103"/>
                <a:gd name="T9" fmla="*/ 11 h 15"/>
                <a:gd name="T10" fmla="*/ 92 w 103"/>
                <a:gd name="T11" fmla="*/ 14 h 15"/>
                <a:gd name="T12" fmla="*/ 102 w 103"/>
                <a:gd name="T13" fmla="*/ 14 h 15"/>
                <a:gd name="T14" fmla="*/ 0 60000 65536"/>
                <a:gd name="T15" fmla="*/ 0 60000 65536"/>
                <a:gd name="T16" fmla="*/ 0 60000 65536"/>
                <a:gd name="T17" fmla="*/ 0 60000 65536"/>
                <a:gd name="T18" fmla="*/ 0 60000 65536"/>
                <a:gd name="T19" fmla="*/ 0 60000 65536"/>
                <a:gd name="T20" fmla="*/ 0 60000 65536"/>
                <a:gd name="T21" fmla="*/ 0 w 103"/>
                <a:gd name="T22" fmla="*/ 0 h 15"/>
                <a:gd name="T23" fmla="*/ 103 w 103"/>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5">
                  <a:moveTo>
                    <a:pt x="0" y="0"/>
                  </a:moveTo>
                  <a:lnTo>
                    <a:pt x="18" y="3"/>
                  </a:lnTo>
                  <a:lnTo>
                    <a:pt x="27" y="4"/>
                  </a:lnTo>
                  <a:lnTo>
                    <a:pt x="48" y="8"/>
                  </a:lnTo>
                  <a:lnTo>
                    <a:pt x="74" y="11"/>
                  </a:lnTo>
                  <a:lnTo>
                    <a:pt x="92" y="14"/>
                  </a:lnTo>
                  <a:lnTo>
                    <a:pt x="102" y="14"/>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Freeform 179">
              <a:extLst>
                <a:ext uri="{FF2B5EF4-FFF2-40B4-BE49-F238E27FC236}">
                  <a16:creationId xmlns:a16="http://schemas.microsoft.com/office/drawing/2014/main" id="{DD1910B7-45A2-405A-9233-C9AC4495F9C8}"/>
                </a:ext>
              </a:extLst>
            </p:cNvPr>
            <p:cNvSpPr>
              <a:spLocks/>
            </p:cNvSpPr>
            <p:nvPr/>
          </p:nvSpPr>
          <p:spPr bwMode="auto">
            <a:xfrm>
              <a:off x="3655" y="3902"/>
              <a:ext cx="25" cy="6"/>
            </a:xfrm>
            <a:custGeom>
              <a:avLst/>
              <a:gdLst>
                <a:gd name="T0" fmla="*/ 0 w 25"/>
                <a:gd name="T1" fmla="*/ 0 h 6"/>
                <a:gd name="T2" fmla="*/ 7 w 25"/>
                <a:gd name="T3" fmla="*/ 0 h 6"/>
                <a:gd name="T4" fmla="*/ 16 w 25"/>
                <a:gd name="T5" fmla="*/ 5 h 6"/>
                <a:gd name="T6" fmla="*/ 24 w 25"/>
                <a:gd name="T7" fmla="*/ 3 h 6"/>
                <a:gd name="T8" fmla="*/ 0 60000 65536"/>
                <a:gd name="T9" fmla="*/ 0 60000 65536"/>
                <a:gd name="T10" fmla="*/ 0 60000 65536"/>
                <a:gd name="T11" fmla="*/ 0 60000 65536"/>
                <a:gd name="T12" fmla="*/ 0 w 25"/>
                <a:gd name="T13" fmla="*/ 0 h 6"/>
                <a:gd name="T14" fmla="*/ 25 w 25"/>
                <a:gd name="T15" fmla="*/ 6 h 6"/>
              </a:gdLst>
              <a:ahLst/>
              <a:cxnLst>
                <a:cxn ang="T8">
                  <a:pos x="T0" y="T1"/>
                </a:cxn>
                <a:cxn ang="T9">
                  <a:pos x="T2" y="T3"/>
                </a:cxn>
                <a:cxn ang="T10">
                  <a:pos x="T4" y="T5"/>
                </a:cxn>
                <a:cxn ang="T11">
                  <a:pos x="T6" y="T7"/>
                </a:cxn>
              </a:cxnLst>
              <a:rect l="T12" t="T13" r="T14" b="T15"/>
              <a:pathLst>
                <a:path w="25" h="6">
                  <a:moveTo>
                    <a:pt x="0" y="0"/>
                  </a:moveTo>
                  <a:lnTo>
                    <a:pt x="7" y="0"/>
                  </a:lnTo>
                  <a:lnTo>
                    <a:pt x="16" y="5"/>
                  </a:lnTo>
                  <a:lnTo>
                    <a:pt x="24" y="3"/>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 name="Freeform 180">
              <a:extLst>
                <a:ext uri="{FF2B5EF4-FFF2-40B4-BE49-F238E27FC236}">
                  <a16:creationId xmlns:a16="http://schemas.microsoft.com/office/drawing/2014/main" id="{FF77040F-C297-4D78-8818-1C859BE67D47}"/>
                </a:ext>
              </a:extLst>
            </p:cNvPr>
            <p:cNvSpPr>
              <a:spLocks/>
            </p:cNvSpPr>
            <p:nvPr/>
          </p:nvSpPr>
          <p:spPr bwMode="auto">
            <a:xfrm>
              <a:off x="3291" y="3913"/>
              <a:ext cx="31" cy="39"/>
            </a:xfrm>
            <a:custGeom>
              <a:avLst/>
              <a:gdLst>
                <a:gd name="T0" fmla="*/ 9 w 31"/>
                <a:gd name="T1" fmla="*/ 0 h 39"/>
                <a:gd name="T2" fmla="*/ 21 w 31"/>
                <a:gd name="T3" fmla="*/ 16 h 39"/>
                <a:gd name="T4" fmla="*/ 27 w 31"/>
                <a:gd name="T5" fmla="*/ 23 h 39"/>
                <a:gd name="T6" fmla="*/ 30 w 31"/>
                <a:gd name="T7" fmla="*/ 33 h 39"/>
                <a:gd name="T8" fmla="*/ 20 w 31"/>
                <a:gd name="T9" fmla="*/ 38 h 39"/>
                <a:gd name="T10" fmla="*/ 0 w 31"/>
                <a:gd name="T11" fmla="*/ 9 h 39"/>
                <a:gd name="T12" fmla="*/ 9 w 31"/>
                <a:gd name="T13" fmla="*/ 0 h 39"/>
                <a:gd name="T14" fmla="*/ 9 w 31"/>
                <a:gd name="T15" fmla="*/ 0 h 39"/>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39"/>
                <a:gd name="T26" fmla="*/ 31 w 3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39">
                  <a:moveTo>
                    <a:pt x="9" y="0"/>
                  </a:moveTo>
                  <a:lnTo>
                    <a:pt x="21" y="16"/>
                  </a:lnTo>
                  <a:lnTo>
                    <a:pt x="27" y="23"/>
                  </a:lnTo>
                  <a:lnTo>
                    <a:pt x="30" y="33"/>
                  </a:lnTo>
                  <a:lnTo>
                    <a:pt x="20" y="38"/>
                  </a:lnTo>
                  <a:lnTo>
                    <a:pt x="0" y="9"/>
                  </a:lnTo>
                  <a:lnTo>
                    <a:pt x="9"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1" name="Freeform 181">
              <a:extLst>
                <a:ext uri="{FF2B5EF4-FFF2-40B4-BE49-F238E27FC236}">
                  <a16:creationId xmlns:a16="http://schemas.microsoft.com/office/drawing/2014/main" id="{DF85DFAA-421C-4120-89FC-E65B7A3D5C1A}"/>
                </a:ext>
              </a:extLst>
            </p:cNvPr>
            <p:cNvSpPr>
              <a:spLocks/>
            </p:cNvSpPr>
            <p:nvPr/>
          </p:nvSpPr>
          <p:spPr bwMode="auto">
            <a:xfrm>
              <a:off x="3279" y="3910"/>
              <a:ext cx="20" cy="21"/>
            </a:xfrm>
            <a:custGeom>
              <a:avLst/>
              <a:gdLst>
                <a:gd name="T0" fmla="*/ 4 w 20"/>
                <a:gd name="T1" fmla="*/ 5 h 21"/>
                <a:gd name="T2" fmla="*/ 2 w 20"/>
                <a:gd name="T3" fmla="*/ 12 h 21"/>
                <a:gd name="T4" fmla="*/ 0 w 20"/>
                <a:gd name="T5" fmla="*/ 15 h 21"/>
                <a:gd name="T6" fmla="*/ 2 w 20"/>
                <a:gd name="T7" fmla="*/ 19 h 21"/>
                <a:gd name="T8" fmla="*/ 7 w 20"/>
                <a:gd name="T9" fmla="*/ 20 h 21"/>
                <a:gd name="T10" fmla="*/ 19 w 20"/>
                <a:gd name="T11" fmla="*/ 12 h 21"/>
                <a:gd name="T12" fmla="*/ 19 w 20"/>
                <a:gd name="T13" fmla="*/ 3 h 21"/>
                <a:gd name="T14" fmla="*/ 14 w 20"/>
                <a:gd name="T15" fmla="*/ 0 h 21"/>
                <a:gd name="T16" fmla="*/ 7 w 20"/>
                <a:gd name="T17" fmla="*/ 3 h 21"/>
                <a:gd name="T18" fmla="*/ 4 w 20"/>
                <a:gd name="T19" fmla="*/ 5 h 21"/>
                <a:gd name="T20" fmla="*/ 4 w 20"/>
                <a:gd name="T21" fmla="*/ 5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1"/>
                <a:gd name="T35" fmla="*/ 20 w 2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1">
                  <a:moveTo>
                    <a:pt x="4" y="5"/>
                  </a:moveTo>
                  <a:lnTo>
                    <a:pt x="2" y="12"/>
                  </a:lnTo>
                  <a:lnTo>
                    <a:pt x="0" y="15"/>
                  </a:lnTo>
                  <a:lnTo>
                    <a:pt x="2" y="19"/>
                  </a:lnTo>
                  <a:lnTo>
                    <a:pt x="7" y="20"/>
                  </a:lnTo>
                  <a:lnTo>
                    <a:pt x="19" y="12"/>
                  </a:lnTo>
                  <a:lnTo>
                    <a:pt x="19" y="3"/>
                  </a:lnTo>
                  <a:lnTo>
                    <a:pt x="14" y="0"/>
                  </a:lnTo>
                  <a:lnTo>
                    <a:pt x="7" y="3"/>
                  </a:lnTo>
                  <a:lnTo>
                    <a:pt x="4" y="5"/>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182" name="Freeform 182">
              <a:extLst>
                <a:ext uri="{FF2B5EF4-FFF2-40B4-BE49-F238E27FC236}">
                  <a16:creationId xmlns:a16="http://schemas.microsoft.com/office/drawing/2014/main" id="{3891E04C-D207-4090-9811-9715A2F37C7F}"/>
                </a:ext>
              </a:extLst>
            </p:cNvPr>
            <p:cNvSpPr>
              <a:spLocks/>
            </p:cNvSpPr>
            <p:nvPr/>
          </p:nvSpPr>
          <p:spPr bwMode="auto">
            <a:xfrm>
              <a:off x="3286" y="3923"/>
              <a:ext cx="27" cy="29"/>
            </a:xfrm>
            <a:custGeom>
              <a:avLst/>
              <a:gdLst>
                <a:gd name="T0" fmla="*/ 11 w 27"/>
                <a:gd name="T1" fmla="*/ 0 h 29"/>
                <a:gd name="T2" fmla="*/ 18 w 27"/>
                <a:gd name="T3" fmla="*/ 14 h 29"/>
                <a:gd name="T4" fmla="*/ 26 w 27"/>
                <a:gd name="T5" fmla="*/ 28 h 29"/>
                <a:gd name="T6" fmla="*/ 12 w 27"/>
                <a:gd name="T7" fmla="*/ 19 h 29"/>
                <a:gd name="T8" fmla="*/ 0 w 27"/>
                <a:gd name="T9" fmla="*/ 19 h 29"/>
                <a:gd name="T10" fmla="*/ 0 w 27"/>
                <a:gd name="T11" fmla="*/ 6 h 29"/>
                <a:gd name="T12" fmla="*/ 11 w 27"/>
                <a:gd name="T13" fmla="*/ 0 h 29"/>
                <a:gd name="T14" fmla="*/ 11 w 27"/>
                <a:gd name="T15" fmla="*/ 0 h 29"/>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29"/>
                <a:gd name="T26" fmla="*/ 27 w 27"/>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29">
                  <a:moveTo>
                    <a:pt x="11" y="0"/>
                  </a:moveTo>
                  <a:lnTo>
                    <a:pt x="18" y="14"/>
                  </a:lnTo>
                  <a:lnTo>
                    <a:pt x="26" y="28"/>
                  </a:lnTo>
                  <a:lnTo>
                    <a:pt x="12" y="19"/>
                  </a:lnTo>
                  <a:lnTo>
                    <a:pt x="0" y="19"/>
                  </a:lnTo>
                  <a:lnTo>
                    <a:pt x="0" y="6"/>
                  </a:lnTo>
                  <a:lnTo>
                    <a:pt x="11" y="0"/>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183" name="Freeform 183">
              <a:extLst>
                <a:ext uri="{FF2B5EF4-FFF2-40B4-BE49-F238E27FC236}">
                  <a16:creationId xmlns:a16="http://schemas.microsoft.com/office/drawing/2014/main" id="{06BC535B-0E58-4BAF-8D40-B25BFFC426B5}"/>
                </a:ext>
              </a:extLst>
            </p:cNvPr>
            <p:cNvSpPr>
              <a:spLocks/>
            </p:cNvSpPr>
            <p:nvPr/>
          </p:nvSpPr>
          <p:spPr bwMode="auto">
            <a:xfrm>
              <a:off x="3365" y="3877"/>
              <a:ext cx="27" cy="22"/>
            </a:xfrm>
            <a:custGeom>
              <a:avLst/>
              <a:gdLst>
                <a:gd name="T0" fmla="*/ 13 w 27"/>
                <a:gd name="T1" fmla="*/ 0 h 22"/>
                <a:gd name="T2" fmla="*/ 18 w 27"/>
                <a:gd name="T3" fmla="*/ 0 h 22"/>
                <a:gd name="T4" fmla="*/ 23 w 27"/>
                <a:gd name="T5" fmla="*/ 1 h 22"/>
                <a:gd name="T6" fmla="*/ 26 w 27"/>
                <a:gd name="T7" fmla="*/ 7 h 22"/>
                <a:gd name="T8" fmla="*/ 25 w 27"/>
                <a:gd name="T9" fmla="*/ 12 h 22"/>
                <a:gd name="T10" fmla="*/ 17 w 27"/>
                <a:gd name="T11" fmla="*/ 21 h 22"/>
                <a:gd name="T12" fmla="*/ 0 w 27"/>
                <a:gd name="T13" fmla="*/ 21 h 22"/>
                <a:gd name="T14" fmla="*/ 0 w 27"/>
                <a:gd name="T15" fmla="*/ 8 h 22"/>
                <a:gd name="T16" fmla="*/ 13 w 27"/>
                <a:gd name="T17" fmla="*/ 0 h 22"/>
                <a:gd name="T18" fmla="*/ 13 w 27"/>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2"/>
                <a:gd name="T32" fmla="*/ 27 w 27"/>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2">
                  <a:moveTo>
                    <a:pt x="13" y="0"/>
                  </a:moveTo>
                  <a:lnTo>
                    <a:pt x="18" y="0"/>
                  </a:lnTo>
                  <a:lnTo>
                    <a:pt x="23" y="1"/>
                  </a:lnTo>
                  <a:lnTo>
                    <a:pt x="26" y="7"/>
                  </a:lnTo>
                  <a:lnTo>
                    <a:pt x="25" y="12"/>
                  </a:lnTo>
                  <a:lnTo>
                    <a:pt x="17" y="21"/>
                  </a:lnTo>
                  <a:lnTo>
                    <a:pt x="0" y="21"/>
                  </a:lnTo>
                  <a:lnTo>
                    <a:pt x="0" y="8"/>
                  </a:lnTo>
                  <a:lnTo>
                    <a:pt x="13"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84" name="Freeform 184">
              <a:extLst>
                <a:ext uri="{FF2B5EF4-FFF2-40B4-BE49-F238E27FC236}">
                  <a16:creationId xmlns:a16="http://schemas.microsoft.com/office/drawing/2014/main" id="{EA87A5F2-7B31-425C-A310-5002CFC3A2EA}"/>
                </a:ext>
              </a:extLst>
            </p:cNvPr>
            <p:cNvSpPr>
              <a:spLocks/>
            </p:cNvSpPr>
            <p:nvPr/>
          </p:nvSpPr>
          <p:spPr bwMode="auto">
            <a:xfrm>
              <a:off x="3367" y="3880"/>
              <a:ext cx="26" cy="26"/>
            </a:xfrm>
            <a:custGeom>
              <a:avLst/>
              <a:gdLst>
                <a:gd name="T0" fmla="*/ 24 w 26"/>
                <a:gd name="T1" fmla="*/ 0 h 26"/>
                <a:gd name="T2" fmla="*/ 25 w 26"/>
                <a:gd name="T3" fmla="*/ 6 h 26"/>
                <a:gd name="T4" fmla="*/ 25 w 26"/>
                <a:gd name="T5" fmla="*/ 12 h 26"/>
                <a:gd name="T6" fmla="*/ 19 w 26"/>
                <a:gd name="T7" fmla="*/ 19 h 26"/>
                <a:gd name="T8" fmla="*/ 11 w 26"/>
                <a:gd name="T9" fmla="*/ 25 h 26"/>
                <a:gd name="T10" fmla="*/ 0 w 26"/>
                <a:gd name="T11" fmla="*/ 18 h 26"/>
                <a:gd name="T12" fmla="*/ 24 w 26"/>
                <a:gd name="T13" fmla="*/ 0 h 26"/>
                <a:gd name="T14" fmla="*/ 24 w 26"/>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26"/>
                <a:gd name="T26" fmla="*/ 26 w 26"/>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26">
                  <a:moveTo>
                    <a:pt x="24" y="0"/>
                  </a:moveTo>
                  <a:lnTo>
                    <a:pt x="25" y="6"/>
                  </a:lnTo>
                  <a:lnTo>
                    <a:pt x="25" y="12"/>
                  </a:lnTo>
                  <a:lnTo>
                    <a:pt x="19" y="19"/>
                  </a:lnTo>
                  <a:lnTo>
                    <a:pt x="11" y="25"/>
                  </a:lnTo>
                  <a:lnTo>
                    <a:pt x="0" y="18"/>
                  </a:lnTo>
                  <a:lnTo>
                    <a:pt x="24" y="0"/>
                  </a:lnTo>
                </a:path>
              </a:pathLst>
            </a:custGeom>
            <a:solidFill>
              <a:srgbClr val="D2D2D2"/>
            </a:solidFill>
            <a:ln w="19050" cap="flat" cmpd="sng">
              <a:solidFill>
                <a:srgbClr val="000000"/>
              </a:solidFill>
              <a:prstDash val="solid"/>
              <a:round/>
              <a:headEnd type="none" w="med" len="med"/>
              <a:tailEnd type="none" w="med" len="med"/>
            </a:ln>
          </p:spPr>
          <p:txBody>
            <a:bodyPr/>
            <a:lstStyle/>
            <a:p>
              <a:endParaRPr lang="zh-CN" altLang="en-US"/>
            </a:p>
          </p:txBody>
        </p:sp>
        <p:sp>
          <p:nvSpPr>
            <p:cNvPr id="185" name="Freeform 185">
              <a:extLst>
                <a:ext uri="{FF2B5EF4-FFF2-40B4-BE49-F238E27FC236}">
                  <a16:creationId xmlns:a16="http://schemas.microsoft.com/office/drawing/2014/main" id="{2B7C3639-7398-47A7-9937-0CF18D5B7DEC}"/>
                </a:ext>
              </a:extLst>
            </p:cNvPr>
            <p:cNvSpPr>
              <a:spLocks/>
            </p:cNvSpPr>
            <p:nvPr/>
          </p:nvSpPr>
          <p:spPr bwMode="auto">
            <a:xfrm>
              <a:off x="3322" y="3881"/>
              <a:ext cx="65" cy="36"/>
            </a:xfrm>
            <a:custGeom>
              <a:avLst/>
              <a:gdLst>
                <a:gd name="T0" fmla="*/ 0 w 65"/>
                <a:gd name="T1" fmla="*/ 15 h 36"/>
                <a:gd name="T2" fmla="*/ 29 w 65"/>
                <a:gd name="T3" fmla="*/ 12 h 36"/>
                <a:gd name="T4" fmla="*/ 42 w 65"/>
                <a:gd name="T5" fmla="*/ 1 h 36"/>
                <a:gd name="T6" fmla="*/ 55 w 65"/>
                <a:gd name="T7" fmla="*/ 0 h 36"/>
                <a:gd name="T8" fmla="*/ 51 w 65"/>
                <a:gd name="T9" fmla="*/ 6 h 36"/>
                <a:gd name="T10" fmla="*/ 63 w 65"/>
                <a:gd name="T11" fmla="*/ 4 h 36"/>
                <a:gd name="T12" fmla="*/ 64 w 65"/>
                <a:gd name="T13" fmla="*/ 5 h 36"/>
                <a:gd name="T14" fmla="*/ 55 w 65"/>
                <a:gd name="T15" fmla="*/ 11 h 36"/>
                <a:gd name="T16" fmla="*/ 48 w 65"/>
                <a:gd name="T17" fmla="*/ 18 h 36"/>
                <a:gd name="T18" fmla="*/ 60 w 65"/>
                <a:gd name="T19" fmla="*/ 14 h 36"/>
                <a:gd name="T20" fmla="*/ 58 w 65"/>
                <a:gd name="T21" fmla="*/ 19 h 36"/>
                <a:gd name="T22" fmla="*/ 48 w 65"/>
                <a:gd name="T23" fmla="*/ 27 h 36"/>
                <a:gd name="T24" fmla="*/ 34 w 65"/>
                <a:gd name="T25" fmla="*/ 28 h 36"/>
                <a:gd name="T26" fmla="*/ 3 w 65"/>
                <a:gd name="T27" fmla="*/ 35 h 36"/>
                <a:gd name="T28" fmla="*/ 0 w 65"/>
                <a:gd name="T29" fmla="*/ 15 h 36"/>
                <a:gd name="T30" fmla="*/ 0 w 65"/>
                <a:gd name="T31" fmla="*/ 15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36"/>
                <a:gd name="T50" fmla="*/ 65 w 65"/>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36">
                  <a:moveTo>
                    <a:pt x="0" y="15"/>
                  </a:moveTo>
                  <a:lnTo>
                    <a:pt x="29" y="12"/>
                  </a:lnTo>
                  <a:lnTo>
                    <a:pt x="42" y="1"/>
                  </a:lnTo>
                  <a:lnTo>
                    <a:pt x="55" y="0"/>
                  </a:lnTo>
                  <a:lnTo>
                    <a:pt x="51" y="6"/>
                  </a:lnTo>
                  <a:lnTo>
                    <a:pt x="63" y="4"/>
                  </a:lnTo>
                  <a:lnTo>
                    <a:pt x="64" y="5"/>
                  </a:lnTo>
                  <a:lnTo>
                    <a:pt x="55" y="11"/>
                  </a:lnTo>
                  <a:lnTo>
                    <a:pt x="48" y="18"/>
                  </a:lnTo>
                  <a:lnTo>
                    <a:pt x="60" y="14"/>
                  </a:lnTo>
                  <a:lnTo>
                    <a:pt x="58" y="19"/>
                  </a:lnTo>
                  <a:lnTo>
                    <a:pt x="48" y="27"/>
                  </a:lnTo>
                  <a:lnTo>
                    <a:pt x="34" y="28"/>
                  </a:lnTo>
                  <a:lnTo>
                    <a:pt x="3" y="35"/>
                  </a:lnTo>
                  <a:lnTo>
                    <a:pt x="0" y="15"/>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186" name="Freeform 186">
              <a:extLst>
                <a:ext uri="{FF2B5EF4-FFF2-40B4-BE49-F238E27FC236}">
                  <a16:creationId xmlns:a16="http://schemas.microsoft.com/office/drawing/2014/main" id="{A259500C-0437-41BE-9E0C-300E0E3ECF60}"/>
                </a:ext>
              </a:extLst>
            </p:cNvPr>
            <p:cNvSpPr>
              <a:spLocks/>
            </p:cNvSpPr>
            <p:nvPr/>
          </p:nvSpPr>
          <p:spPr bwMode="auto">
            <a:xfrm>
              <a:off x="3388" y="3870"/>
              <a:ext cx="23" cy="8"/>
            </a:xfrm>
            <a:custGeom>
              <a:avLst/>
              <a:gdLst>
                <a:gd name="T0" fmla="*/ 0 w 23"/>
                <a:gd name="T1" fmla="*/ 7 h 8"/>
                <a:gd name="T2" fmla="*/ 0 w 23"/>
                <a:gd name="T3" fmla="*/ 7 h 8"/>
                <a:gd name="T4" fmla="*/ 0 w 23"/>
                <a:gd name="T5" fmla="*/ 7 h 8"/>
                <a:gd name="T6" fmla="*/ 0 w 23"/>
                <a:gd name="T7" fmla="*/ 7 h 8"/>
                <a:gd name="T8" fmla="*/ 1 w 23"/>
                <a:gd name="T9" fmla="*/ 6 h 8"/>
                <a:gd name="T10" fmla="*/ 1 w 23"/>
                <a:gd name="T11" fmla="*/ 6 h 8"/>
                <a:gd name="T12" fmla="*/ 2 w 23"/>
                <a:gd name="T13" fmla="*/ 5 h 8"/>
                <a:gd name="T14" fmla="*/ 2 w 23"/>
                <a:gd name="T15" fmla="*/ 5 h 8"/>
                <a:gd name="T16" fmla="*/ 4 w 23"/>
                <a:gd name="T17" fmla="*/ 3 h 8"/>
                <a:gd name="T18" fmla="*/ 4 w 23"/>
                <a:gd name="T19" fmla="*/ 3 h 8"/>
                <a:gd name="T20" fmla="*/ 4 w 23"/>
                <a:gd name="T21" fmla="*/ 3 h 8"/>
                <a:gd name="T22" fmla="*/ 4 w 23"/>
                <a:gd name="T23" fmla="*/ 3 h 8"/>
                <a:gd name="T24" fmla="*/ 6 w 23"/>
                <a:gd name="T25" fmla="*/ 3 h 8"/>
                <a:gd name="T26" fmla="*/ 6 w 23"/>
                <a:gd name="T27" fmla="*/ 3 h 8"/>
                <a:gd name="T28" fmla="*/ 7 w 23"/>
                <a:gd name="T29" fmla="*/ 3 h 8"/>
                <a:gd name="T30" fmla="*/ 7 w 23"/>
                <a:gd name="T31" fmla="*/ 3 h 8"/>
                <a:gd name="T32" fmla="*/ 7 w 23"/>
                <a:gd name="T33" fmla="*/ 3 h 8"/>
                <a:gd name="T34" fmla="*/ 7 w 23"/>
                <a:gd name="T35" fmla="*/ 3 h 8"/>
                <a:gd name="T36" fmla="*/ 7 w 23"/>
                <a:gd name="T37" fmla="*/ 3 h 8"/>
                <a:gd name="T38" fmla="*/ 7 w 23"/>
                <a:gd name="T39" fmla="*/ 3 h 8"/>
                <a:gd name="T40" fmla="*/ 9 w 23"/>
                <a:gd name="T41" fmla="*/ 1 h 8"/>
                <a:gd name="T42" fmla="*/ 9 w 23"/>
                <a:gd name="T43" fmla="*/ 1 h 8"/>
                <a:gd name="T44" fmla="*/ 10 w 23"/>
                <a:gd name="T45" fmla="*/ 1 h 8"/>
                <a:gd name="T46" fmla="*/ 10 w 23"/>
                <a:gd name="T47" fmla="*/ 1 h 8"/>
                <a:gd name="T48" fmla="*/ 12 w 23"/>
                <a:gd name="T49" fmla="*/ 0 h 8"/>
                <a:gd name="T50" fmla="*/ 12 w 23"/>
                <a:gd name="T51" fmla="*/ 0 h 8"/>
                <a:gd name="T52" fmla="*/ 12 w 23"/>
                <a:gd name="T53" fmla="*/ 0 h 8"/>
                <a:gd name="T54" fmla="*/ 12 w 23"/>
                <a:gd name="T55" fmla="*/ 0 h 8"/>
                <a:gd name="T56" fmla="*/ 13 w 23"/>
                <a:gd name="T57" fmla="*/ 0 h 8"/>
                <a:gd name="T58" fmla="*/ 13 w 23"/>
                <a:gd name="T59" fmla="*/ 0 h 8"/>
                <a:gd name="T60" fmla="*/ 15 w 23"/>
                <a:gd name="T61" fmla="*/ 0 h 8"/>
                <a:gd name="T62" fmla="*/ 15 w 23"/>
                <a:gd name="T63" fmla="*/ 0 h 8"/>
                <a:gd name="T64" fmla="*/ 17 w 23"/>
                <a:gd name="T65" fmla="*/ 0 h 8"/>
                <a:gd name="T66" fmla="*/ 17 w 23"/>
                <a:gd name="T67" fmla="*/ 0 h 8"/>
                <a:gd name="T68" fmla="*/ 17 w 23"/>
                <a:gd name="T69" fmla="*/ 0 h 8"/>
                <a:gd name="T70" fmla="*/ 17 w 23"/>
                <a:gd name="T71" fmla="*/ 0 h 8"/>
                <a:gd name="T72" fmla="*/ 18 w 23"/>
                <a:gd name="T73" fmla="*/ 0 h 8"/>
                <a:gd name="T74" fmla="*/ 18 w 23"/>
                <a:gd name="T75" fmla="*/ 0 h 8"/>
                <a:gd name="T76" fmla="*/ 18 w 23"/>
                <a:gd name="T77" fmla="*/ 0 h 8"/>
                <a:gd name="T78" fmla="*/ 18 w 23"/>
                <a:gd name="T79" fmla="*/ 0 h 8"/>
                <a:gd name="T80" fmla="*/ 20 w 23"/>
                <a:gd name="T81" fmla="*/ 0 h 8"/>
                <a:gd name="T82" fmla="*/ 20 w 23"/>
                <a:gd name="T83" fmla="*/ 0 h 8"/>
                <a:gd name="T84" fmla="*/ 20 w 23"/>
                <a:gd name="T85" fmla="*/ 0 h 8"/>
                <a:gd name="T86" fmla="*/ 20 w 23"/>
                <a:gd name="T87" fmla="*/ 0 h 8"/>
                <a:gd name="T88" fmla="*/ 21 w 23"/>
                <a:gd name="T89" fmla="*/ 0 h 8"/>
                <a:gd name="T90" fmla="*/ 21 w 23"/>
                <a:gd name="T91" fmla="*/ 0 h 8"/>
                <a:gd name="T92" fmla="*/ 21 w 23"/>
                <a:gd name="T93" fmla="*/ 0 h 8"/>
                <a:gd name="T94" fmla="*/ 21 w 23"/>
                <a:gd name="T95" fmla="*/ 0 h 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
                <a:gd name="T145" fmla="*/ 0 h 8"/>
                <a:gd name="T146" fmla="*/ 23 w 23"/>
                <a:gd name="T147" fmla="*/ 8 h 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 h="8">
                  <a:moveTo>
                    <a:pt x="0" y="7"/>
                  </a:moveTo>
                  <a:lnTo>
                    <a:pt x="0" y="7"/>
                  </a:lnTo>
                  <a:lnTo>
                    <a:pt x="1" y="6"/>
                  </a:lnTo>
                  <a:lnTo>
                    <a:pt x="2" y="5"/>
                  </a:lnTo>
                  <a:lnTo>
                    <a:pt x="4" y="3"/>
                  </a:lnTo>
                  <a:lnTo>
                    <a:pt x="6" y="3"/>
                  </a:lnTo>
                  <a:lnTo>
                    <a:pt x="7" y="3"/>
                  </a:lnTo>
                  <a:lnTo>
                    <a:pt x="8" y="3"/>
                  </a:lnTo>
                  <a:lnTo>
                    <a:pt x="7" y="3"/>
                  </a:lnTo>
                  <a:lnTo>
                    <a:pt x="9" y="1"/>
                  </a:lnTo>
                  <a:lnTo>
                    <a:pt x="10" y="1"/>
                  </a:lnTo>
                  <a:lnTo>
                    <a:pt x="12" y="0"/>
                  </a:lnTo>
                  <a:lnTo>
                    <a:pt x="13" y="0"/>
                  </a:lnTo>
                  <a:lnTo>
                    <a:pt x="15" y="0"/>
                  </a:lnTo>
                  <a:lnTo>
                    <a:pt x="17" y="0"/>
                  </a:lnTo>
                  <a:lnTo>
                    <a:pt x="18" y="0"/>
                  </a:lnTo>
                  <a:lnTo>
                    <a:pt x="20" y="0"/>
                  </a:lnTo>
                  <a:lnTo>
                    <a:pt x="21" y="0"/>
                  </a:lnTo>
                  <a:lnTo>
                    <a:pt x="22"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7" name="Text Box 187">
            <a:extLst>
              <a:ext uri="{FF2B5EF4-FFF2-40B4-BE49-F238E27FC236}">
                <a16:creationId xmlns:a16="http://schemas.microsoft.com/office/drawing/2014/main" id="{E163BE73-D908-41A2-95A8-260120C71FF8}"/>
              </a:ext>
            </a:extLst>
          </p:cNvPr>
          <p:cNvSpPr txBox="1">
            <a:spLocks noChangeArrowheads="1"/>
          </p:cNvSpPr>
          <p:nvPr/>
        </p:nvSpPr>
        <p:spPr bwMode="auto">
          <a:xfrm>
            <a:off x="5911850" y="2412643"/>
            <a:ext cx="1549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操作数据</a:t>
            </a:r>
            <a:endParaRPr kumimoji="1" lang="zh-CN" altLang="en-US" sz="2400">
              <a:latin typeface="Times New Roman" panose="02020603050405020304" pitchFamily="18" charset="0"/>
            </a:endParaRPr>
          </a:p>
        </p:txBody>
      </p:sp>
      <p:grpSp>
        <p:nvGrpSpPr>
          <p:cNvPr id="188" name="Group 188">
            <a:extLst>
              <a:ext uri="{FF2B5EF4-FFF2-40B4-BE49-F238E27FC236}">
                <a16:creationId xmlns:a16="http://schemas.microsoft.com/office/drawing/2014/main" id="{35B6B7AD-365A-405A-8E15-628D01BB35AF}"/>
              </a:ext>
            </a:extLst>
          </p:cNvPr>
          <p:cNvGrpSpPr>
            <a:grpSpLocks/>
          </p:cNvGrpSpPr>
          <p:nvPr/>
        </p:nvGrpSpPr>
        <p:grpSpPr bwMode="auto">
          <a:xfrm>
            <a:off x="7064375" y="3046055"/>
            <a:ext cx="3208338" cy="2073275"/>
            <a:chOff x="3941" y="1907"/>
            <a:chExt cx="2021" cy="1306"/>
          </a:xfrm>
        </p:grpSpPr>
        <p:sp>
          <p:nvSpPr>
            <p:cNvPr id="189" name="Oval 189">
              <a:extLst>
                <a:ext uri="{FF2B5EF4-FFF2-40B4-BE49-F238E27FC236}">
                  <a16:creationId xmlns:a16="http://schemas.microsoft.com/office/drawing/2014/main" id="{913D29E4-2EC1-4FC7-877F-34220B1A7DAF}"/>
                </a:ext>
              </a:extLst>
            </p:cNvPr>
            <p:cNvSpPr>
              <a:spLocks noChangeArrowheads="1"/>
            </p:cNvSpPr>
            <p:nvPr/>
          </p:nvSpPr>
          <p:spPr bwMode="auto">
            <a:xfrm>
              <a:off x="4238" y="1907"/>
              <a:ext cx="662" cy="255"/>
            </a:xfrm>
            <a:prstGeom prst="ellipse">
              <a:avLst/>
            </a:prstGeom>
            <a:gradFill rotWithShape="0">
              <a:gsLst>
                <a:gs pos="0">
                  <a:srgbClr val="80FFFF"/>
                </a:gs>
                <a:gs pos="50000">
                  <a:srgbClr val="FFC281"/>
                </a:gs>
                <a:gs pos="100000">
                  <a:srgbClr val="80FFFF"/>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90" name="Freeform 190">
              <a:extLst>
                <a:ext uri="{FF2B5EF4-FFF2-40B4-BE49-F238E27FC236}">
                  <a16:creationId xmlns:a16="http://schemas.microsoft.com/office/drawing/2014/main" id="{4AA5F1AE-8181-4E80-97EB-8F6FF5686D5C}"/>
                </a:ext>
              </a:extLst>
            </p:cNvPr>
            <p:cNvSpPr>
              <a:spLocks/>
            </p:cNvSpPr>
            <p:nvPr/>
          </p:nvSpPr>
          <p:spPr bwMode="auto">
            <a:xfrm>
              <a:off x="4238" y="2040"/>
              <a:ext cx="659" cy="667"/>
            </a:xfrm>
            <a:custGeom>
              <a:avLst/>
              <a:gdLst>
                <a:gd name="T0" fmla="*/ 658 w 659"/>
                <a:gd name="T1" fmla="*/ 554 h 667"/>
                <a:gd name="T2" fmla="*/ 658 w 659"/>
                <a:gd name="T3" fmla="*/ 3 h 667"/>
                <a:gd name="T4" fmla="*/ 658 w 659"/>
                <a:gd name="T5" fmla="*/ 5 h 667"/>
                <a:gd name="T6" fmla="*/ 639 w 659"/>
                <a:gd name="T7" fmla="*/ 34 h 667"/>
                <a:gd name="T8" fmla="*/ 611 w 659"/>
                <a:gd name="T9" fmla="*/ 59 h 667"/>
                <a:gd name="T10" fmla="*/ 574 w 659"/>
                <a:gd name="T11" fmla="*/ 79 h 667"/>
                <a:gd name="T12" fmla="*/ 531 w 659"/>
                <a:gd name="T13" fmla="*/ 95 h 667"/>
                <a:gd name="T14" fmla="*/ 481 w 659"/>
                <a:gd name="T15" fmla="*/ 109 h 667"/>
                <a:gd name="T16" fmla="*/ 427 w 659"/>
                <a:gd name="T17" fmla="*/ 116 h 667"/>
                <a:gd name="T18" fmla="*/ 370 w 659"/>
                <a:gd name="T19" fmla="*/ 120 h 667"/>
                <a:gd name="T20" fmla="*/ 314 w 659"/>
                <a:gd name="T21" fmla="*/ 120 h 667"/>
                <a:gd name="T22" fmla="*/ 256 w 659"/>
                <a:gd name="T23" fmla="*/ 119 h 667"/>
                <a:gd name="T24" fmla="*/ 201 w 659"/>
                <a:gd name="T25" fmla="*/ 111 h 667"/>
                <a:gd name="T26" fmla="*/ 149 w 659"/>
                <a:gd name="T27" fmla="*/ 102 h 667"/>
                <a:gd name="T28" fmla="*/ 103 w 659"/>
                <a:gd name="T29" fmla="*/ 87 h 667"/>
                <a:gd name="T30" fmla="*/ 63 w 659"/>
                <a:gd name="T31" fmla="*/ 71 h 667"/>
                <a:gd name="T32" fmla="*/ 32 w 659"/>
                <a:gd name="T33" fmla="*/ 51 h 667"/>
                <a:gd name="T34" fmla="*/ 10 w 659"/>
                <a:gd name="T35" fmla="*/ 27 h 667"/>
                <a:gd name="T36" fmla="*/ 0 w 659"/>
                <a:gd name="T37" fmla="*/ 0 h 667"/>
                <a:gd name="T38" fmla="*/ 0 w 659"/>
                <a:gd name="T39" fmla="*/ 3 h 667"/>
                <a:gd name="T40" fmla="*/ 0 w 659"/>
                <a:gd name="T41" fmla="*/ 554 h 667"/>
                <a:gd name="T42" fmla="*/ 0 w 659"/>
                <a:gd name="T43" fmla="*/ 549 h 667"/>
                <a:gd name="T44" fmla="*/ 10 w 659"/>
                <a:gd name="T45" fmla="*/ 575 h 667"/>
                <a:gd name="T46" fmla="*/ 32 w 659"/>
                <a:gd name="T47" fmla="*/ 598 h 667"/>
                <a:gd name="T48" fmla="*/ 63 w 659"/>
                <a:gd name="T49" fmla="*/ 619 h 667"/>
                <a:gd name="T50" fmla="*/ 103 w 659"/>
                <a:gd name="T51" fmla="*/ 634 h 667"/>
                <a:gd name="T52" fmla="*/ 149 w 659"/>
                <a:gd name="T53" fmla="*/ 648 h 667"/>
                <a:gd name="T54" fmla="*/ 201 w 659"/>
                <a:gd name="T55" fmla="*/ 657 h 667"/>
                <a:gd name="T56" fmla="*/ 256 w 659"/>
                <a:gd name="T57" fmla="*/ 664 h 667"/>
                <a:gd name="T58" fmla="*/ 314 w 659"/>
                <a:gd name="T59" fmla="*/ 666 h 667"/>
                <a:gd name="T60" fmla="*/ 370 w 659"/>
                <a:gd name="T61" fmla="*/ 666 h 667"/>
                <a:gd name="T62" fmla="*/ 427 w 659"/>
                <a:gd name="T63" fmla="*/ 662 h 667"/>
                <a:gd name="T64" fmla="*/ 481 w 659"/>
                <a:gd name="T65" fmla="*/ 655 h 667"/>
                <a:gd name="T66" fmla="*/ 531 w 659"/>
                <a:gd name="T67" fmla="*/ 642 h 667"/>
                <a:gd name="T68" fmla="*/ 574 w 659"/>
                <a:gd name="T69" fmla="*/ 627 h 667"/>
                <a:gd name="T70" fmla="*/ 611 w 659"/>
                <a:gd name="T71" fmla="*/ 606 h 667"/>
                <a:gd name="T72" fmla="*/ 639 w 659"/>
                <a:gd name="T73" fmla="*/ 582 h 667"/>
                <a:gd name="T74" fmla="*/ 658 w 659"/>
                <a:gd name="T75" fmla="*/ 554 h 667"/>
                <a:gd name="T76" fmla="*/ 658 w 659"/>
                <a:gd name="T77" fmla="*/ 554 h 667"/>
                <a:gd name="T78" fmla="*/ 658 w 659"/>
                <a:gd name="T79" fmla="*/ 554 h 6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59"/>
                <a:gd name="T121" fmla="*/ 0 h 667"/>
                <a:gd name="T122" fmla="*/ 659 w 659"/>
                <a:gd name="T123" fmla="*/ 667 h 6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59" h="667">
                  <a:moveTo>
                    <a:pt x="658" y="554"/>
                  </a:moveTo>
                  <a:lnTo>
                    <a:pt x="658" y="3"/>
                  </a:lnTo>
                  <a:lnTo>
                    <a:pt x="658" y="5"/>
                  </a:lnTo>
                  <a:lnTo>
                    <a:pt x="639" y="34"/>
                  </a:lnTo>
                  <a:lnTo>
                    <a:pt x="611" y="59"/>
                  </a:lnTo>
                  <a:lnTo>
                    <a:pt x="574" y="79"/>
                  </a:lnTo>
                  <a:lnTo>
                    <a:pt x="531" y="95"/>
                  </a:lnTo>
                  <a:lnTo>
                    <a:pt x="481" y="109"/>
                  </a:lnTo>
                  <a:lnTo>
                    <a:pt x="427" y="116"/>
                  </a:lnTo>
                  <a:lnTo>
                    <a:pt x="370" y="120"/>
                  </a:lnTo>
                  <a:lnTo>
                    <a:pt x="314" y="120"/>
                  </a:lnTo>
                  <a:lnTo>
                    <a:pt x="256" y="119"/>
                  </a:lnTo>
                  <a:lnTo>
                    <a:pt x="201" y="111"/>
                  </a:lnTo>
                  <a:lnTo>
                    <a:pt x="149" y="102"/>
                  </a:lnTo>
                  <a:lnTo>
                    <a:pt x="103" y="87"/>
                  </a:lnTo>
                  <a:lnTo>
                    <a:pt x="63" y="71"/>
                  </a:lnTo>
                  <a:lnTo>
                    <a:pt x="32" y="51"/>
                  </a:lnTo>
                  <a:lnTo>
                    <a:pt x="10" y="27"/>
                  </a:lnTo>
                  <a:lnTo>
                    <a:pt x="0" y="0"/>
                  </a:lnTo>
                  <a:lnTo>
                    <a:pt x="0" y="3"/>
                  </a:lnTo>
                  <a:lnTo>
                    <a:pt x="0" y="554"/>
                  </a:lnTo>
                  <a:lnTo>
                    <a:pt x="0" y="549"/>
                  </a:lnTo>
                  <a:lnTo>
                    <a:pt x="10" y="575"/>
                  </a:lnTo>
                  <a:lnTo>
                    <a:pt x="32" y="598"/>
                  </a:lnTo>
                  <a:lnTo>
                    <a:pt x="63" y="619"/>
                  </a:lnTo>
                  <a:lnTo>
                    <a:pt x="103" y="634"/>
                  </a:lnTo>
                  <a:lnTo>
                    <a:pt x="149" y="648"/>
                  </a:lnTo>
                  <a:lnTo>
                    <a:pt x="201" y="657"/>
                  </a:lnTo>
                  <a:lnTo>
                    <a:pt x="256" y="664"/>
                  </a:lnTo>
                  <a:lnTo>
                    <a:pt x="314" y="666"/>
                  </a:lnTo>
                  <a:lnTo>
                    <a:pt x="370" y="666"/>
                  </a:lnTo>
                  <a:lnTo>
                    <a:pt x="427" y="662"/>
                  </a:lnTo>
                  <a:lnTo>
                    <a:pt x="481" y="655"/>
                  </a:lnTo>
                  <a:lnTo>
                    <a:pt x="531" y="642"/>
                  </a:lnTo>
                  <a:lnTo>
                    <a:pt x="574" y="627"/>
                  </a:lnTo>
                  <a:lnTo>
                    <a:pt x="611" y="606"/>
                  </a:lnTo>
                  <a:lnTo>
                    <a:pt x="639" y="582"/>
                  </a:lnTo>
                  <a:lnTo>
                    <a:pt x="658" y="554"/>
                  </a:lnTo>
                </a:path>
              </a:pathLst>
            </a:custGeom>
            <a:gradFill rotWithShape="0">
              <a:gsLst>
                <a:gs pos="0">
                  <a:srgbClr val="82E0FF"/>
                </a:gs>
                <a:gs pos="50000">
                  <a:srgbClr val="FFC281"/>
                </a:gs>
                <a:gs pos="100000">
                  <a:srgbClr val="82E0FF"/>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nvGrpSpPr>
            <p:cNvPr id="191" name="Group 191">
              <a:extLst>
                <a:ext uri="{FF2B5EF4-FFF2-40B4-BE49-F238E27FC236}">
                  <a16:creationId xmlns:a16="http://schemas.microsoft.com/office/drawing/2014/main" id="{E8206B4E-6F85-4522-9AAC-7EA797584B7E}"/>
                </a:ext>
              </a:extLst>
            </p:cNvPr>
            <p:cNvGrpSpPr>
              <a:grpSpLocks/>
            </p:cNvGrpSpPr>
            <p:nvPr/>
          </p:nvGrpSpPr>
          <p:grpSpPr bwMode="auto">
            <a:xfrm>
              <a:off x="4350" y="2188"/>
              <a:ext cx="435" cy="444"/>
              <a:chOff x="4350" y="2188"/>
              <a:chExt cx="435" cy="444"/>
            </a:xfrm>
          </p:grpSpPr>
          <p:sp>
            <p:nvSpPr>
              <p:cNvPr id="302" name="AutoShape 192">
                <a:extLst>
                  <a:ext uri="{FF2B5EF4-FFF2-40B4-BE49-F238E27FC236}">
                    <a16:creationId xmlns:a16="http://schemas.microsoft.com/office/drawing/2014/main" id="{DB0AB556-2DD2-4A0E-9D98-194A3D7CACE2}"/>
                  </a:ext>
                </a:extLst>
              </p:cNvPr>
              <p:cNvSpPr>
                <a:spLocks noChangeArrowheads="1"/>
              </p:cNvSpPr>
              <p:nvPr/>
            </p:nvSpPr>
            <p:spPr bwMode="auto">
              <a:xfrm flipV="1">
                <a:off x="4350" y="2188"/>
                <a:ext cx="435" cy="44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3" name="Line 193">
                <a:extLst>
                  <a:ext uri="{FF2B5EF4-FFF2-40B4-BE49-F238E27FC236}">
                    <a16:creationId xmlns:a16="http://schemas.microsoft.com/office/drawing/2014/main" id="{E11A07AC-711D-483B-A383-59223C301B03}"/>
                  </a:ext>
                </a:extLst>
              </p:cNvPr>
              <p:cNvSpPr>
                <a:spLocks noChangeShapeType="1"/>
              </p:cNvSpPr>
              <p:nvPr/>
            </p:nvSpPr>
            <p:spPr bwMode="auto">
              <a:xfrm>
                <a:off x="4498" y="2195"/>
                <a:ext cx="0" cy="43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 name="Line 194">
                <a:extLst>
                  <a:ext uri="{FF2B5EF4-FFF2-40B4-BE49-F238E27FC236}">
                    <a16:creationId xmlns:a16="http://schemas.microsoft.com/office/drawing/2014/main" id="{22D5114A-825B-4647-957A-6B2C87AF8397}"/>
                  </a:ext>
                </a:extLst>
              </p:cNvPr>
              <p:cNvSpPr>
                <a:spLocks noChangeShapeType="1"/>
              </p:cNvSpPr>
              <p:nvPr/>
            </p:nvSpPr>
            <p:spPr bwMode="auto">
              <a:xfrm>
                <a:off x="4640" y="2195"/>
                <a:ext cx="0" cy="435"/>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 name="Line 195">
                <a:extLst>
                  <a:ext uri="{FF2B5EF4-FFF2-40B4-BE49-F238E27FC236}">
                    <a16:creationId xmlns:a16="http://schemas.microsoft.com/office/drawing/2014/main" id="{FEFB27F9-9029-4684-805D-406E4EB86947}"/>
                  </a:ext>
                </a:extLst>
              </p:cNvPr>
              <p:cNvSpPr>
                <a:spLocks noChangeShapeType="1"/>
              </p:cNvSpPr>
              <p:nvPr/>
            </p:nvSpPr>
            <p:spPr bwMode="auto">
              <a:xfrm>
                <a:off x="4357" y="2519"/>
                <a:ext cx="42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 name="Line 196">
                <a:extLst>
                  <a:ext uri="{FF2B5EF4-FFF2-40B4-BE49-F238E27FC236}">
                    <a16:creationId xmlns:a16="http://schemas.microsoft.com/office/drawing/2014/main" id="{22F08FEF-2B72-4E52-AD6C-0EAA627141E8}"/>
                  </a:ext>
                </a:extLst>
              </p:cNvPr>
              <p:cNvSpPr>
                <a:spLocks noChangeShapeType="1"/>
              </p:cNvSpPr>
              <p:nvPr/>
            </p:nvSpPr>
            <p:spPr bwMode="auto">
              <a:xfrm>
                <a:off x="4357" y="2412"/>
                <a:ext cx="42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 name="Line 197">
                <a:extLst>
                  <a:ext uri="{FF2B5EF4-FFF2-40B4-BE49-F238E27FC236}">
                    <a16:creationId xmlns:a16="http://schemas.microsoft.com/office/drawing/2014/main" id="{ACE6D7B3-8DFF-4F6E-8B82-E13483321177}"/>
                  </a:ext>
                </a:extLst>
              </p:cNvPr>
              <p:cNvSpPr>
                <a:spLocks noChangeShapeType="1"/>
              </p:cNvSpPr>
              <p:nvPr/>
            </p:nvSpPr>
            <p:spPr bwMode="auto">
              <a:xfrm>
                <a:off x="4357" y="2304"/>
                <a:ext cx="422"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 name="AutoShape 198">
                <a:extLst>
                  <a:ext uri="{FF2B5EF4-FFF2-40B4-BE49-F238E27FC236}">
                    <a16:creationId xmlns:a16="http://schemas.microsoft.com/office/drawing/2014/main" id="{66511AF6-F9AE-4192-9F55-101DC509F168}"/>
                  </a:ext>
                </a:extLst>
              </p:cNvPr>
              <p:cNvSpPr>
                <a:spLocks noChangeArrowheads="1"/>
              </p:cNvSpPr>
              <p:nvPr/>
            </p:nvSpPr>
            <p:spPr bwMode="auto">
              <a:xfrm flipV="1">
                <a:off x="4352" y="2195"/>
                <a:ext cx="430" cy="109"/>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nvGrpSpPr>
            <p:cNvPr id="192" name="Group 199">
              <a:extLst>
                <a:ext uri="{FF2B5EF4-FFF2-40B4-BE49-F238E27FC236}">
                  <a16:creationId xmlns:a16="http://schemas.microsoft.com/office/drawing/2014/main" id="{03DFF3D7-89E2-447D-AC18-0CEB7E341893}"/>
                </a:ext>
              </a:extLst>
            </p:cNvPr>
            <p:cNvGrpSpPr>
              <a:grpSpLocks/>
            </p:cNvGrpSpPr>
            <p:nvPr/>
          </p:nvGrpSpPr>
          <p:grpSpPr bwMode="auto">
            <a:xfrm>
              <a:off x="4129" y="2461"/>
              <a:ext cx="866" cy="534"/>
              <a:chOff x="4129" y="2461"/>
              <a:chExt cx="866" cy="534"/>
            </a:xfrm>
          </p:grpSpPr>
          <p:sp>
            <p:nvSpPr>
              <p:cNvPr id="276" name="Freeform 200">
                <a:extLst>
                  <a:ext uri="{FF2B5EF4-FFF2-40B4-BE49-F238E27FC236}">
                    <a16:creationId xmlns:a16="http://schemas.microsoft.com/office/drawing/2014/main" id="{46C9EBEF-1E53-419F-B29A-F03BBC07FC61}"/>
                  </a:ext>
                </a:extLst>
              </p:cNvPr>
              <p:cNvSpPr>
                <a:spLocks/>
              </p:cNvSpPr>
              <p:nvPr/>
            </p:nvSpPr>
            <p:spPr bwMode="auto">
              <a:xfrm>
                <a:off x="4129" y="2461"/>
                <a:ext cx="866" cy="534"/>
              </a:xfrm>
              <a:custGeom>
                <a:avLst/>
                <a:gdLst>
                  <a:gd name="T0" fmla="*/ 865 w 866"/>
                  <a:gd name="T1" fmla="*/ 533 h 534"/>
                  <a:gd name="T2" fmla="*/ 865 w 866"/>
                  <a:gd name="T3" fmla="*/ 0 h 534"/>
                  <a:gd name="T4" fmla="*/ 0 w 866"/>
                  <a:gd name="T5" fmla="*/ 0 h 534"/>
                  <a:gd name="T6" fmla="*/ 0 w 866"/>
                  <a:gd name="T7" fmla="*/ 533 h 534"/>
                  <a:gd name="T8" fmla="*/ 865 w 866"/>
                  <a:gd name="T9" fmla="*/ 533 h 534"/>
                  <a:gd name="T10" fmla="*/ 865 w 866"/>
                  <a:gd name="T11" fmla="*/ 533 h 534"/>
                  <a:gd name="T12" fmla="*/ 0 60000 65536"/>
                  <a:gd name="T13" fmla="*/ 0 60000 65536"/>
                  <a:gd name="T14" fmla="*/ 0 60000 65536"/>
                  <a:gd name="T15" fmla="*/ 0 60000 65536"/>
                  <a:gd name="T16" fmla="*/ 0 60000 65536"/>
                  <a:gd name="T17" fmla="*/ 0 60000 65536"/>
                  <a:gd name="T18" fmla="*/ 0 w 866"/>
                  <a:gd name="T19" fmla="*/ 0 h 534"/>
                  <a:gd name="T20" fmla="*/ 866 w 866"/>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866" h="534">
                    <a:moveTo>
                      <a:pt x="865" y="533"/>
                    </a:moveTo>
                    <a:lnTo>
                      <a:pt x="865" y="0"/>
                    </a:lnTo>
                    <a:lnTo>
                      <a:pt x="0" y="0"/>
                    </a:lnTo>
                    <a:lnTo>
                      <a:pt x="0" y="533"/>
                    </a:lnTo>
                    <a:lnTo>
                      <a:pt x="865" y="533"/>
                    </a:lnTo>
                  </a:path>
                </a:pathLst>
              </a:custGeom>
              <a:solidFill>
                <a:srgbClr val="D2D2D2"/>
              </a:solidFill>
              <a:ln w="47585" cap="flat" cmpd="sng">
                <a:solidFill>
                  <a:srgbClr val="000000"/>
                </a:solidFill>
                <a:prstDash val="solid"/>
                <a:round/>
                <a:headEnd type="none" w="med" len="med"/>
                <a:tailEnd type="none" w="med" len="med"/>
              </a:ln>
            </p:spPr>
            <p:txBody>
              <a:bodyPr/>
              <a:lstStyle/>
              <a:p>
                <a:endParaRPr lang="zh-CN" altLang="en-US"/>
              </a:p>
            </p:txBody>
          </p:sp>
          <p:sp>
            <p:nvSpPr>
              <p:cNvPr id="277" name="Freeform 201">
                <a:extLst>
                  <a:ext uri="{FF2B5EF4-FFF2-40B4-BE49-F238E27FC236}">
                    <a16:creationId xmlns:a16="http://schemas.microsoft.com/office/drawing/2014/main" id="{D354E948-3408-475E-AD84-53FC7200D55A}"/>
                  </a:ext>
                </a:extLst>
              </p:cNvPr>
              <p:cNvSpPr>
                <a:spLocks/>
              </p:cNvSpPr>
              <p:nvPr/>
            </p:nvSpPr>
            <p:spPr bwMode="auto">
              <a:xfrm>
                <a:off x="4210" y="2735"/>
                <a:ext cx="134" cy="257"/>
              </a:xfrm>
              <a:custGeom>
                <a:avLst/>
                <a:gdLst>
                  <a:gd name="T0" fmla="*/ 133 w 134"/>
                  <a:gd name="T1" fmla="*/ 256 h 257"/>
                  <a:gd name="T2" fmla="*/ 133 w 134"/>
                  <a:gd name="T3" fmla="*/ 0 h 257"/>
                  <a:gd name="T4" fmla="*/ 0 w 134"/>
                  <a:gd name="T5" fmla="*/ 0 h 257"/>
                  <a:gd name="T6" fmla="*/ 0 w 134"/>
                  <a:gd name="T7" fmla="*/ 256 h 257"/>
                  <a:gd name="T8" fmla="*/ 133 w 134"/>
                  <a:gd name="T9" fmla="*/ 256 h 257"/>
                  <a:gd name="T10" fmla="*/ 133 w 134"/>
                  <a:gd name="T11" fmla="*/ 256 h 257"/>
                  <a:gd name="T12" fmla="*/ 0 60000 65536"/>
                  <a:gd name="T13" fmla="*/ 0 60000 65536"/>
                  <a:gd name="T14" fmla="*/ 0 60000 65536"/>
                  <a:gd name="T15" fmla="*/ 0 60000 65536"/>
                  <a:gd name="T16" fmla="*/ 0 60000 65536"/>
                  <a:gd name="T17" fmla="*/ 0 60000 65536"/>
                  <a:gd name="T18" fmla="*/ 0 w 134"/>
                  <a:gd name="T19" fmla="*/ 0 h 257"/>
                  <a:gd name="T20" fmla="*/ 134 w 134"/>
                  <a:gd name="T21" fmla="*/ 257 h 257"/>
                </a:gdLst>
                <a:ahLst/>
                <a:cxnLst>
                  <a:cxn ang="T12">
                    <a:pos x="T0" y="T1"/>
                  </a:cxn>
                  <a:cxn ang="T13">
                    <a:pos x="T2" y="T3"/>
                  </a:cxn>
                  <a:cxn ang="T14">
                    <a:pos x="T4" y="T5"/>
                  </a:cxn>
                  <a:cxn ang="T15">
                    <a:pos x="T6" y="T7"/>
                  </a:cxn>
                  <a:cxn ang="T16">
                    <a:pos x="T8" y="T9"/>
                  </a:cxn>
                  <a:cxn ang="T17">
                    <a:pos x="T10" y="T11"/>
                  </a:cxn>
                </a:cxnLst>
                <a:rect l="T18" t="T19" r="T20" b="T21"/>
                <a:pathLst>
                  <a:path w="134" h="257">
                    <a:moveTo>
                      <a:pt x="133" y="256"/>
                    </a:moveTo>
                    <a:lnTo>
                      <a:pt x="133" y="0"/>
                    </a:lnTo>
                    <a:lnTo>
                      <a:pt x="0" y="0"/>
                    </a:lnTo>
                    <a:lnTo>
                      <a:pt x="0" y="256"/>
                    </a:lnTo>
                    <a:lnTo>
                      <a:pt x="133" y="256"/>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278" name="Freeform 202">
                <a:extLst>
                  <a:ext uri="{FF2B5EF4-FFF2-40B4-BE49-F238E27FC236}">
                    <a16:creationId xmlns:a16="http://schemas.microsoft.com/office/drawing/2014/main" id="{19B309A6-F155-4A3A-BD17-F268360B422A}"/>
                  </a:ext>
                </a:extLst>
              </p:cNvPr>
              <p:cNvSpPr>
                <a:spLocks/>
              </p:cNvSpPr>
              <p:nvPr/>
            </p:nvSpPr>
            <p:spPr bwMode="auto">
              <a:xfrm>
                <a:off x="4181" y="2539"/>
                <a:ext cx="762" cy="157"/>
              </a:xfrm>
              <a:custGeom>
                <a:avLst/>
                <a:gdLst>
                  <a:gd name="T0" fmla="*/ 0 w 762"/>
                  <a:gd name="T1" fmla="*/ 156 h 157"/>
                  <a:gd name="T2" fmla="*/ 0 w 762"/>
                  <a:gd name="T3" fmla="*/ 0 h 157"/>
                  <a:gd name="T4" fmla="*/ 761 w 762"/>
                  <a:gd name="T5" fmla="*/ 0 h 157"/>
                  <a:gd name="T6" fmla="*/ 761 w 762"/>
                  <a:gd name="T7" fmla="*/ 156 h 157"/>
                  <a:gd name="T8" fmla="*/ 0 w 762"/>
                  <a:gd name="T9" fmla="*/ 156 h 157"/>
                  <a:gd name="T10" fmla="*/ 0 w 762"/>
                  <a:gd name="T11" fmla="*/ 156 h 157"/>
                  <a:gd name="T12" fmla="*/ 0 60000 65536"/>
                  <a:gd name="T13" fmla="*/ 0 60000 65536"/>
                  <a:gd name="T14" fmla="*/ 0 60000 65536"/>
                  <a:gd name="T15" fmla="*/ 0 60000 65536"/>
                  <a:gd name="T16" fmla="*/ 0 60000 65536"/>
                  <a:gd name="T17" fmla="*/ 0 60000 65536"/>
                  <a:gd name="T18" fmla="*/ 0 w 762"/>
                  <a:gd name="T19" fmla="*/ 0 h 157"/>
                  <a:gd name="T20" fmla="*/ 762 w 762"/>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762" h="157">
                    <a:moveTo>
                      <a:pt x="0" y="156"/>
                    </a:moveTo>
                    <a:lnTo>
                      <a:pt x="0" y="0"/>
                    </a:lnTo>
                    <a:lnTo>
                      <a:pt x="761" y="0"/>
                    </a:lnTo>
                    <a:lnTo>
                      <a:pt x="761" y="156"/>
                    </a:lnTo>
                    <a:lnTo>
                      <a:pt x="0" y="156"/>
                    </a:lnTo>
                  </a:path>
                </a:pathLst>
              </a:custGeom>
              <a:solidFill>
                <a:srgbClr val="FFFF00"/>
              </a:solidFill>
              <a:ln w="9525" cap="flat" cmpd="sng">
                <a:solidFill>
                  <a:srgbClr val="000000"/>
                </a:solidFill>
                <a:prstDash val="solid"/>
                <a:round/>
                <a:headEnd type="none" w="med" len="med"/>
                <a:tailEnd type="none" w="med" len="med"/>
              </a:ln>
            </p:spPr>
            <p:txBody>
              <a:bodyPr/>
              <a:lstStyle/>
              <a:p>
                <a:endParaRPr lang="zh-CN" altLang="en-US"/>
              </a:p>
            </p:txBody>
          </p:sp>
          <p:sp>
            <p:nvSpPr>
              <p:cNvPr id="279" name="Line 203">
                <a:extLst>
                  <a:ext uri="{FF2B5EF4-FFF2-40B4-BE49-F238E27FC236}">
                    <a16:creationId xmlns:a16="http://schemas.microsoft.com/office/drawing/2014/main" id="{8E5E830E-6FD7-4756-ACC5-FBB6B8441C30}"/>
                  </a:ext>
                </a:extLst>
              </p:cNvPr>
              <p:cNvSpPr>
                <a:spLocks noChangeShapeType="1"/>
              </p:cNvSpPr>
              <p:nvPr/>
            </p:nvSpPr>
            <p:spPr bwMode="auto">
              <a:xfrm>
                <a:off x="4885"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 name="Line 204">
                <a:extLst>
                  <a:ext uri="{FF2B5EF4-FFF2-40B4-BE49-F238E27FC236}">
                    <a16:creationId xmlns:a16="http://schemas.microsoft.com/office/drawing/2014/main" id="{037D55F4-CD48-4592-82D2-3F56D5FF9E0C}"/>
                  </a:ext>
                </a:extLst>
              </p:cNvPr>
              <p:cNvSpPr>
                <a:spLocks noChangeShapeType="1"/>
              </p:cNvSpPr>
              <p:nvPr/>
            </p:nvSpPr>
            <p:spPr bwMode="auto">
              <a:xfrm>
                <a:off x="4824"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 name="Line 205">
                <a:extLst>
                  <a:ext uri="{FF2B5EF4-FFF2-40B4-BE49-F238E27FC236}">
                    <a16:creationId xmlns:a16="http://schemas.microsoft.com/office/drawing/2014/main" id="{B04A7D81-981F-468A-A7EA-BE7AC521C43C}"/>
                  </a:ext>
                </a:extLst>
              </p:cNvPr>
              <p:cNvSpPr>
                <a:spLocks noChangeShapeType="1"/>
              </p:cNvSpPr>
              <p:nvPr/>
            </p:nvSpPr>
            <p:spPr bwMode="auto">
              <a:xfrm>
                <a:off x="4767"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 name="Line 206">
                <a:extLst>
                  <a:ext uri="{FF2B5EF4-FFF2-40B4-BE49-F238E27FC236}">
                    <a16:creationId xmlns:a16="http://schemas.microsoft.com/office/drawing/2014/main" id="{4A403E79-D9B9-4B7B-9FCD-E5E8071FD861}"/>
                  </a:ext>
                </a:extLst>
              </p:cNvPr>
              <p:cNvSpPr>
                <a:spLocks noChangeShapeType="1"/>
              </p:cNvSpPr>
              <p:nvPr/>
            </p:nvSpPr>
            <p:spPr bwMode="auto">
              <a:xfrm>
                <a:off x="4710"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 name="Line 207">
                <a:extLst>
                  <a:ext uri="{FF2B5EF4-FFF2-40B4-BE49-F238E27FC236}">
                    <a16:creationId xmlns:a16="http://schemas.microsoft.com/office/drawing/2014/main" id="{8DCBB2AB-A2D4-4F35-8F40-47CF099419A3}"/>
                  </a:ext>
                </a:extLst>
              </p:cNvPr>
              <p:cNvSpPr>
                <a:spLocks noChangeShapeType="1"/>
              </p:cNvSpPr>
              <p:nvPr/>
            </p:nvSpPr>
            <p:spPr bwMode="auto">
              <a:xfrm>
                <a:off x="4649"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 name="Line 208">
                <a:extLst>
                  <a:ext uri="{FF2B5EF4-FFF2-40B4-BE49-F238E27FC236}">
                    <a16:creationId xmlns:a16="http://schemas.microsoft.com/office/drawing/2014/main" id="{3E2269CA-75D6-4AF5-91EF-4A0A6B892ADC}"/>
                  </a:ext>
                </a:extLst>
              </p:cNvPr>
              <p:cNvSpPr>
                <a:spLocks noChangeShapeType="1"/>
              </p:cNvSpPr>
              <p:nvPr/>
            </p:nvSpPr>
            <p:spPr bwMode="auto">
              <a:xfrm>
                <a:off x="4591"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5" name="Line 209">
                <a:extLst>
                  <a:ext uri="{FF2B5EF4-FFF2-40B4-BE49-F238E27FC236}">
                    <a16:creationId xmlns:a16="http://schemas.microsoft.com/office/drawing/2014/main" id="{E9EAE624-23AF-458C-B249-BD85CE3A0720}"/>
                  </a:ext>
                </a:extLst>
              </p:cNvPr>
              <p:cNvSpPr>
                <a:spLocks noChangeShapeType="1"/>
              </p:cNvSpPr>
              <p:nvPr/>
            </p:nvSpPr>
            <p:spPr bwMode="auto">
              <a:xfrm>
                <a:off x="4532"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 name="Line 210">
                <a:extLst>
                  <a:ext uri="{FF2B5EF4-FFF2-40B4-BE49-F238E27FC236}">
                    <a16:creationId xmlns:a16="http://schemas.microsoft.com/office/drawing/2014/main" id="{07B9F67B-8CCF-410E-8C72-2EBD81E93635}"/>
                  </a:ext>
                </a:extLst>
              </p:cNvPr>
              <p:cNvSpPr>
                <a:spLocks noChangeShapeType="1"/>
              </p:cNvSpPr>
              <p:nvPr/>
            </p:nvSpPr>
            <p:spPr bwMode="auto">
              <a:xfrm>
                <a:off x="4474"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 name="Line 211">
                <a:extLst>
                  <a:ext uri="{FF2B5EF4-FFF2-40B4-BE49-F238E27FC236}">
                    <a16:creationId xmlns:a16="http://schemas.microsoft.com/office/drawing/2014/main" id="{8E726DD6-BBE8-4D53-B1EF-F3A62F36121B}"/>
                  </a:ext>
                </a:extLst>
              </p:cNvPr>
              <p:cNvSpPr>
                <a:spLocks noChangeShapeType="1"/>
              </p:cNvSpPr>
              <p:nvPr/>
            </p:nvSpPr>
            <p:spPr bwMode="auto">
              <a:xfrm>
                <a:off x="4414"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 name="Line 212">
                <a:extLst>
                  <a:ext uri="{FF2B5EF4-FFF2-40B4-BE49-F238E27FC236}">
                    <a16:creationId xmlns:a16="http://schemas.microsoft.com/office/drawing/2014/main" id="{C33487BE-60A1-4E01-A68B-58700580E7DE}"/>
                  </a:ext>
                </a:extLst>
              </p:cNvPr>
              <p:cNvSpPr>
                <a:spLocks noChangeShapeType="1"/>
              </p:cNvSpPr>
              <p:nvPr/>
            </p:nvSpPr>
            <p:spPr bwMode="auto">
              <a:xfrm>
                <a:off x="4356"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9" name="Line 213">
                <a:extLst>
                  <a:ext uri="{FF2B5EF4-FFF2-40B4-BE49-F238E27FC236}">
                    <a16:creationId xmlns:a16="http://schemas.microsoft.com/office/drawing/2014/main" id="{4A146540-CD08-4B8F-B3F5-AC6BE610C48A}"/>
                  </a:ext>
                </a:extLst>
              </p:cNvPr>
              <p:cNvSpPr>
                <a:spLocks noChangeShapeType="1"/>
              </p:cNvSpPr>
              <p:nvPr/>
            </p:nvSpPr>
            <p:spPr bwMode="auto">
              <a:xfrm>
                <a:off x="4297"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0" name="Line 214">
                <a:extLst>
                  <a:ext uri="{FF2B5EF4-FFF2-40B4-BE49-F238E27FC236}">
                    <a16:creationId xmlns:a16="http://schemas.microsoft.com/office/drawing/2014/main" id="{1121A7ED-6C27-457E-8B74-674130820D8C}"/>
                  </a:ext>
                </a:extLst>
              </p:cNvPr>
              <p:cNvSpPr>
                <a:spLocks noChangeShapeType="1"/>
              </p:cNvSpPr>
              <p:nvPr/>
            </p:nvSpPr>
            <p:spPr bwMode="auto">
              <a:xfrm>
                <a:off x="4240" y="253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1" name="Line 215">
                <a:extLst>
                  <a:ext uri="{FF2B5EF4-FFF2-40B4-BE49-F238E27FC236}">
                    <a16:creationId xmlns:a16="http://schemas.microsoft.com/office/drawing/2014/main" id="{2C9F3BF6-4CF3-4A18-916A-65A5DDA7345F}"/>
                  </a:ext>
                </a:extLst>
              </p:cNvPr>
              <p:cNvSpPr>
                <a:spLocks noChangeShapeType="1"/>
              </p:cNvSpPr>
              <p:nvPr/>
            </p:nvSpPr>
            <p:spPr bwMode="auto">
              <a:xfrm flipH="1">
                <a:off x="4181" y="2614"/>
                <a:ext cx="7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2" name="Freeform 216">
                <a:extLst>
                  <a:ext uri="{FF2B5EF4-FFF2-40B4-BE49-F238E27FC236}">
                    <a16:creationId xmlns:a16="http://schemas.microsoft.com/office/drawing/2014/main" id="{404FE699-0786-4B96-B5E6-903D830EA461}"/>
                  </a:ext>
                </a:extLst>
              </p:cNvPr>
              <p:cNvSpPr>
                <a:spLocks/>
              </p:cNvSpPr>
              <p:nvPr/>
            </p:nvSpPr>
            <p:spPr bwMode="auto">
              <a:xfrm>
                <a:off x="4410" y="2736"/>
                <a:ext cx="528" cy="142"/>
              </a:xfrm>
              <a:custGeom>
                <a:avLst/>
                <a:gdLst>
                  <a:gd name="T0" fmla="*/ 0 w 528"/>
                  <a:gd name="T1" fmla="*/ 141 h 142"/>
                  <a:gd name="T2" fmla="*/ 0 w 528"/>
                  <a:gd name="T3" fmla="*/ 0 h 142"/>
                  <a:gd name="T4" fmla="*/ 527 w 528"/>
                  <a:gd name="T5" fmla="*/ 0 h 142"/>
                  <a:gd name="T6" fmla="*/ 527 w 528"/>
                  <a:gd name="T7" fmla="*/ 141 h 142"/>
                  <a:gd name="T8" fmla="*/ 0 w 528"/>
                  <a:gd name="T9" fmla="*/ 141 h 142"/>
                  <a:gd name="T10" fmla="*/ 0 w 528"/>
                  <a:gd name="T11" fmla="*/ 141 h 142"/>
                  <a:gd name="T12" fmla="*/ 0 60000 65536"/>
                  <a:gd name="T13" fmla="*/ 0 60000 65536"/>
                  <a:gd name="T14" fmla="*/ 0 60000 65536"/>
                  <a:gd name="T15" fmla="*/ 0 60000 65536"/>
                  <a:gd name="T16" fmla="*/ 0 60000 65536"/>
                  <a:gd name="T17" fmla="*/ 0 60000 65536"/>
                  <a:gd name="T18" fmla="*/ 0 w 528"/>
                  <a:gd name="T19" fmla="*/ 0 h 142"/>
                  <a:gd name="T20" fmla="*/ 528 w 528"/>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528" h="142">
                    <a:moveTo>
                      <a:pt x="0" y="141"/>
                    </a:moveTo>
                    <a:lnTo>
                      <a:pt x="0" y="0"/>
                    </a:lnTo>
                    <a:lnTo>
                      <a:pt x="527" y="0"/>
                    </a:lnTo>
                    <a:lnTo>
                      <a:pt x="527" y="141"/>
                    </a:lnTo>
                    <a:lnTo>
                      <a:pt x="0" y="141"/>
                    </a:lnTo>
                  </a:path>
                </a:pathLst>
              </a:custGeom>
              <a:solidFill>
                <a:srgbClr val="FFFF00"/>
              </a:solidFill>
              <a:ln w="9525" cap="flat" cmpd="sng">
                <a:solidFill>
                  <a:srgbClr val="000000"/>
                </a:solidFill>
                <a:prstDash val="solid"/>
                <a:round/>
                <a:headEnd type="none" w="med" len="med"/>
                <a:tailEnd type="none" w="med" len="med"/>
              </a:ln>
            </p:spPr>
            <p:txBody>
              <a:bodyPr/>
              <a:lstStyle/>
              <a:p>
                <a:endParaRPr lang="zh-CN" altLang="en-US"/>
              </a:p>
            </p:txBody>
          </p:sp>
          <p:sp>
            <p:nvSpPr>
              <p:cNvPr id="293" name="Line 217">
                <a:extLst>
                  <a:ext uri="{FF2B5EF4-FFF2-40B4-BE49-F238E27FC236}">
                    <a16:creationId xmlns:a16="http://schemas.microsoft.com/office/drawing/2014/main" id="{634AF87D-07C1-46E6-92D2-8B5BA179B50A}"/>
                  </a:ext>
                </a:extLst>
              </p:cNvPr>
              <p:cNvSpPr>
                <a:spLocks noChangeShapeType="1"/>
              </p:cNvSpPr>
              <p:nvPr/>
            </p:nvSpPr>
            <p:spPr bwMode="auto">
              <a:xfrm>
                <a:off x="4881"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4" name="Line 218">
                <a:extLst>
                  <a:ext uri="{FF2B5EF4-FFF2-40B4-BE49-F238E27FC236}">
                    <a16:creationId xmlns:a16="http://schemas.microsoft.com/office/drawing/2014/main" id="{D1FA3E52-650F-4115-9870-0641EF81B03E}"/>
                  </a:ext>
                </a:extLst>
              </p:cNvPr>
              <p:cNvSpPr>
                <a:spLocks noChangeShapeType="1"/>
              </p:cNvSpPr>
              <p:nvPr/>
            </p:nvSpPr>
            <p:spPr bwMode="auto">
              <a:xfrm>
                <a:off x="4819"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 name="Line 219">
                <a:extLst>
                  <a:ext uri="{FF2B5EF4-FFF2-40B4-BE49-F238E27FC236}">
                    <a16:creationId xmlns:a16="http://schemas.microsoft.com/office/drawing/2014/main" id="{763FAEB5-566E-4EBA-B78F-7CFDD52488A9}"/>
                  </a:ext>
                </a:extLst>
              </p:cNvPr>
              <p:cNvSpPr>
                <a:spLocks noChangeShapeType="1"/>
              </p:cNvSpPr>
              <p:nvPr/>
            </p:nvSpPr>
            <p:spPr bwMode="auto">
              <a:xfrm>
                <a:off x="4763"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 name="Line 220">
                <a:extLst>
                  <a:ext uri="{FF2B5EF4-FFF2-40B4-BE49-F238E27FC236}">
                    <a16:creationId xmlns:a16="http://schemas.microsoft.com/office/drawing/2014/main" id="{894BF92C-255D-4072-9C80-98D2C4528B6C}"/>
                  </a:ext>
                </a:extLst>
              </p:cNvPr>
              <p:cNvSpPr>
                <a:spLocks noChangeShapeType="1"/>
              </p:cNvSpPr>
              <p:nvPr/>
            </p:nvSpPr>
            <p:spPr bwMode="auto">
              <a:xfrm>
                <a:off x="4706"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 name="Line 221">
                <a:extLst>
                  <a:ext uri="{FF2B5EF4-FFF2-40B4-BE49-F238E27FC236}">
                    <a16:creationId xmlns:a16="http://schemas.microsoft.com/office/drawing/2014/main" id="{B87486D4-D51D-41B9-AAFB-DE41D0650136}"/>
                  </a:ext>
                </a:extLst>
              </p:cNvPr>
              <p:cNvSpPr>
                <a:spLocks noChangeShapeType="1"/>
              </p:cNvSpPr>
              <p:nvPr/>
            </p:nvSpPr>
            <p:spPr bwMode="auto">
              <a:xfrm>
                <a:off x="4644"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8" name="Line 222">
                <a:extLst>
                  <a:ext uri="{FF2B5EF4-FFF2-40B4-BE49-F238E27FC236}">
                    <a16:creationId xmlns:a16="http://schemas.microsoft.com/office/drawing/2014/main" id="{A527D72F-3CC5-4270-9A91-6C431804BE89}"/>
                  </a:ext>
                </a:extLst>
              </p:cNvPr>
              <p:cNvSpPr>
                <a:spLocks noChangeShapeType="1"/>
              </p:cNvSpPr>
              <p:nvPr/>
            </p:nvSpPr>
            <p:spPr bwMode="auto">
              <a:xfrm>
                <a:off x="4586"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9" name="Line 223">
                <a:extLst>
                  <a:ext uri="{FF2B5EF4-FFF2-40B4-BE49-F238E27FC236}">
                    <a16:creationId xmlns:a16="http://schemas.microsoft.com/office/drawing/2014/main" id="{2C51D893-0316-4D2D-896E-8E17D2A4647B}"/>
                  </a:ext>
                </a:extLst>
              </p:cNvPr>
              <p:cNvSpPr>
                <a:spLocks noChangeShapeType="1"/>
              </p:cNvSpPr>
              <p:nvPr/>
            </p:nvSpPr>
            <p:spPr bwMode="auto">
              <a:xfrm>
                <a:off x="4527"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0" name="Line 224">
                <a:extLst>
                  <a:ext uri="{FF2B5EF4-FFF2-40B4-BE49-F238E27FC236}">
                    <a16:creationId xmlns:a16="http://schemas.microsoft.com/office/drawing/2014/main" id="{1B164845-5453-43B5-B71B-A0DC17262BE9}"/>
                  </a:ext>
                </a:extLst>
              </p:cNvPr>
              <p:cNvSpPr>
                <a:spLocks noChangeShapeType="1"/>
              </p:cNvSpPr>
              <p:nvPr/>
            </p:nvSpPr>
            <p:spPr bwMode="auto">
              <a:xfrm>
                <a:off x="4469" y="2737"/>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1" name="Line 225">
                <a:extLst>
                  <a:ext uri="{FF2B5EF4-FFF2-40B4-BE49-F238E27FC236}">
                    <a16:creationId xmlns:a16="http://schemas.microsoft.com/office/drawing/2014/main" id="{2B6B5F58-606B-4280-8172-A82E00565BD4}"/>
                  </a:ext>
                </a:extLst>
              </p:cNvPr>
              <p:cNvSpPr>
                <a:spLocks noChangeShapeType="1"/>
              </p:cNvSpPr>
              <p:nvPr/>
            </p:nvSpPr>
            <p:spPr bwMode="auto">
              <a:xfrm flipH="1">
                <a:off x="4410" y="2806"/>
                <a:ext cx="5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3" name="Text Box 226">
              <a:extLst>
                <a:ext uri="{FF2B5EF4-FFF2-40B4-BE49-F238E27FC236}">
                  <a16:creationId xmlns:a16="http://schemas.microsoft.com/office/drawing/2014/main" id="{3E8A3EAB-9A61-4387-9774-12C949C2B0E9}"/>
                </a:ext>
              </a:extLst>
            </p:cNvPr>
            <p:cNvSpPr txBox="1">
              <a:spLocks noChangeArrowheads="1"/>
            </p:cNvSpPr>
            <p:nvPr/>
          </p:nvSpPr>
          <p:spPr bwMode="auto">
            <a:xfrm>
              <a:off x="3941" y="3049"/>
              <a:ext cx="126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企业数据仓库</a:t>
              </a:r>
              <a:endParaRPr kumimoji="1" lang="zh-CN" altLang="en-US" sz="2400">
                <a:latin typeface="Times New Roman" panose="02020603050405020304" pitchFamily="18" charset="0"/>
              </a:endParaRPr>
            </a:p>
          </p:txBody>
        </p:sp>
        <p:grpSp>
          <p:nvGrpSpPr>
            <p:cNvPr id="194" name="Group 227">
              <a:extLst>
                <a:ext uri="{FF2B5EF4-FFF2-40B4-BE49-F238E27FC236}">
                  <a16:creationId xmlns:a16="http://schemas.microsoft.com/office/drawing/2014/main" id="{FF4798F8-4884-4983-98E3-1FDF1C3CAF1B}"/>
                </a:ext>
              </a:extLst>
            </p:cNvPr>
            <p:cNvGrpSpPr>
              <a:grpSpLocks/>
            </p:cNvGrpSpPr>
            <p:nvPr/>
          </p:nvGrpSpPr>
          <p:grpSpPr bwMode="auto">
            <a:xfrm>
              <a:off x="5086" y="2085"/>
              <a:ext cx="876" cy="756"/>
              <a:chOff x="5086" y="2085"/>
              <a:chExt cx="876" cy="756"/>
            </a:xfrm>
          </p:grpSpPr>
          <p:sp>
            <p:nvSpPr>
              <p:cNvPr id="196" name="Freeform 228">
                <a:extLst>
                  <a:ext uri="{FF2B5EF4-FFF2-40B4-BE49-F238E27FC236}">
                    <a16:creationId xmlns:a16="http://schemas.microsoft.com/office/drawing/2014/main" id="{6D543F00-F36D-443C-A379-C8EFFE4046C7}"/>
                  </a:ext>
                </a:extLst>
              </p:cNvPr>
              <p:cNvSpPr>
                <a:spLocks/>
              </p:cNvSpPr>
              <p:nvPr/>
            </p:nvSpPr>
            <p:spPr bwMode="auto">
              <a:xfrm>
                <a:off x="5185" y="2169"/>
                <a:ext cx="340" cy="315"/>
              </a:xfrm>
              <a:custGeom>
                <a:avLst/>
                <a:gdLst>
                  <a:gd name="T0" fmla="*/ 339 w 340"/>
                  <a:gd name="T1" fmla="*/ 314 h 315"/>
                  <a:gd name="T2" fmla="*/ 339 w 340"/>
                  <a:gd name="T3" fmla="*/ 0 h 315"/>
                  <a:gd name="T4" fmla="*/ 0 w 340"/>
                  <a:gd name="T5" fmla="*/ 0 h 315"/>
                  <a:gd name="T6" fmla="*/ 0 w 340"/>
                  <a:gd name="T7" fmla="*/ 314 h 315"/>
                  <a:gd name="T8" fmla="*/ 339 w 340"/>
                  <a:gd name="T9" fmla="*/ 314 h 315"/>
                  <a:gd name="T10" fmla="*/ 339 w 340"/>
                  <a:gd name="T11" fmla="*/ 314 h 315"/>
                  <a:gd name="T12" fmla="*/ 0 60000 65536"/>
                  <a:gd name="T13" fmla="*/ 0 60000 65536"/>
                  <a:gd name="T14" fmla="*/ 0 60000 65536"/>
                  <a:gd name="T15" fmla="*/ 0 60000 65536"/>
                  <a:gd name="T16" fmla="*/ 0 60000 65536"/>
                  <a:gd name="T17" fmla="*/ 0 60000 65536"/>
                  <a:gd name="T18" fmla="*/ 0 w 340"/>
                  <a:gd name="T19" fmla="*/ 0 h 315"/>
                  <a:gd name="T20" fmla="*/ 340 w 340"/>
                  <a:gd name="T21" fmla="*/ 315 h 315"/>
                </a:gdLst>
                <a:ahLst/>
                <a:cxnLst>
                  <a:cxn ang="T12">
                    <a:pos x="T0" y="T1"/>
                  </a:cxn>
                  <a:cxn ang="T13">
                    <a:pos x="T2" y="T3"/>
                  </a:cxn>
                  <a:cxn ang="T14">
                    <a:pos x="T4" y="T5"/>
                  </a:cxn>
                  <a:cxn ang="T15">
                    <a:pos x="T6" y="T7"/>
                  </a:cxn>
                  <a:cxn ang="T16">
                    <a:pos x="T8" y="T9"/>
                  </a:cxn>
                  <a:cxn ang="T17">
                    <a:pos x="T10" y="T11"/>
                  </a:cxn>
                </a:cxnLst>
                <a:rect l="T18" t="T19" r="T20" b="T21"/>
                <a:pathLst>
                  <a:path w="340" h="315">
                    <a:moveTo>
                      <a:pt x="339" y="314"/>
                    </a:moveTo>
                    <a:lnTo>
                      <a:pt x="339" y="0"/>
                    </a:lnTo>
                    <a:lnTo>
                      <a:pt x="0" y="0"/>
                    </a:lnTo>
                    <a:lnTo>
                      <a:pt x="0" y="314"/>
                    </a:lnTo>
                    <a:lnTo>
                      <a:pt x="339" y="314"/>
                    </a:lnTo>
                  </a:path>
                </a:pathLst>
              </a:custGeom>
              <a:solidFill>
                <a:srgbClr val="D2D2D2"/>
              </a:solidFill>
              <a:ln w="9525" cap="flat" cmpd="sng">
                <a:solidFill>
                  <a:srgbClr val="000000"/>
                </a:solidFill>
                <a:prstDash val="solid"/>
                <a:round/>
                <a:headEnd type="none" w="med" len="med"/>
                <a:tailEnd type="none" w="med" len="med"/>
              </a:ln>
            </p:spPr>
            <p:txBody>
              <a:bodyPr/>
              <a:lstStyle/>
              <a:p>
                <a:endParaRPr lang="zh-CN" altLang="en-US"/>
              </a:p>
            </p:txBody>
          </p:sp>
          <p:sp>
            <p:nvSpPr>
              <p:cNvPr id="197" name="Freeform 229">
                <a:extLst>
                  <a:ext uri="{FF2B5EF4-FFF2-40B4-BE49-F238E27FC236}">
                    <a16:creationId xmlns:a16="http://schemas.microsoft.com/office/drawing/2014/main" id="{8B00DAC1-42DC-44CF-8D6B-2FC31E849699}"/>
                  </a:ext>
                </a:extLst>
              </p:cNvPr>
              <p:cNvSpPr>
                <a:spLocks/>
              </p:cNvSpPr>
              <p:nvPr/>
            </p:nvSpPr>
            <p:spPr bwMode="auto">
              <a:xfrm>
                <a:off x="5196" y="2182"/>
                <a:ext cx="318" cy="290"/>
              </a:xfrm>
              <a:custGeom>
                <a:avLst/>
                <a:gdLst>
                  <a:gd name="T0" fmla="*/ 317 w 318"/>
                  <a:gd name="T1" fmla="*/ 289 h 290"/>
                  <a:gd name="T2" fmla="*/ 317 w 318"/>
                  <a:gd name="T3" fmla="*/ 0 h 290"/>
                  <a:gd name="T4" fmla="*/ 0 w 318"/>
                  <a:gd name="T5" fmla="*/ 0 h 290"/>
                  <a:gd name="T6" fmla="*/ 0 w 318"/>
                  <a:gd name="T7" fmla="*/ 289 h 290"/>
                  <a:gd name="T8" fmla="*/ 317 w 318"/>
                  <a:gd name="T9" fmla="*/ 289 h 290"/>
                  <a:gd name="T10" fmla="*/ 317 w 318"/>
                  <a:gd name="T11" fmla="*/ 289 h 290"/>
                  <a:gd name="T12" fmla="*/ 0 60000 65536"/>
                  <a:gd name="T13" fmla="*/ 0 60000 65536"/>
                  <a:gd name="T14" fmla="*/ 0 60000 65536"/>
                  <a:gd name="T15" fmla="*/ 0 60000 65536"/>
                  <a:gd name="T16" fmla="*/ 0 60000 65536"/>
                  <a:gd name="T17" fmla="*/ 0 60000 65536"/>
                  <a:gd name="T18" fmla="*/ 0 w 318"/>
                  <a:gd name="T19" fmla="*/ 0 h 290"/>
                  <a:gd name="T20" fmla="*/ 318 w 318"/>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318" h="290">
                    <a:moveTo>
                      <a:pt x="317" y="289"/>
                    </a:moveTo>
                    <a:lnTo>
                      <a:pt x="317" y="0"/>
                    </a:lnTo>
                    <a:lnTo>
                      <a:pt x="0" y="0"/>
                    </a:lnTo>
                    <a:lnTo>
                      <a:pt x="0" y="289"/>
                    </a:lnTo>
                    <a:lnTo>
                      <a:pt x="317" y="289"/>
                    </a:lnTo>
                  </a:path>
                </a:pathLst>
              </a:custGeom>
              <a:solidFill>
                <a:srgbClr val="808080"/>
              </a:solidFill>
              <a:ln w="9525" cap="flat" cmpd="sng">
                <a:solidFill>
                  <a:srgbClr val="000000"/>
                </a:solidFill>
                <a:prstDash val="solid"/>
                <a:round/>
                <a:headEnd type="none" w="med" len="med"/>
                <a:tailEnd type="none" w="med" len="med"/>
              </a:ln>
            </p:spPr>
            <p:txBody>
              <a:bodyPr/>
              <a:lstStyle/>
              <a:p>
                <a:endParaRPr lang="zh-CN" altLang="en-US"/>
              </a:p>
            </p:txBody>
          </p:sp>
          <p:sp>
            <p:nvSpPr>
              <p:cNvPr id="198" name="Freeform 230">
                <a:extLst>
                  <a:ext uri="{FF2B5EF4-FFF2-40B4-BE49-F238E27FC236}">
                    <a16:creationId xmlns:a16="http://schemas.microsoft.com/office/drawing/2014/main" id="{35301942-A782-4AA0-9ACF-1673878939D2}"/>
                  </a:ext>
                </a:extLst>
              </p:cNvPr>
              <p:cNvSpPr>
                <a:spLocks/>
              </p:cNvSpPr>
              <p:nvPr/>
            </p:nvSpPr>
            <p:spPr bwMode="auto">
              <a:xfrm>
                <a:off x="5213" y="2201"/>
                <a:ext cx="284" cy="248"/>
              </a:xfrm>
              <a:custGeom>
                <a:avLst/>
                <a:gdLst>
                  <a:gd name="T0" fmla="*/ 283 w 284"/>
                  <a:gd name="T1" fmla="*/ 247 h 248"/>
                  <a:gd name="T2" fmla="*/ 283 w 284"/>
                  <a:gd name="T3" fmla="*/ 0 h 248"/>
                  <a:gd name="T4" fmla="*/ 0 w 284"/>
                  <a:gd name="T5" fmla="*/ 0 h 248"/>
                  <a:gd name="T6" fmla="*/ 0 w 284"/>
                  <a:gd name="T7" fmla="*/ 247 h 248"/>
                  <a:gd name="T8" fmla="*/ 283 w 284"/>
                  <a:gd name="T9" fmla="*/ 247 h 248"/>
                  <a:gd name="T10" fmla="*/ 283 w 284"/>
                  <a:gd name="T11" fmla="*/ 247 h 248"/>
                  <a:gd name="T12" fmla="*/ 0 60000 65536"/>
                  <a:gd name="T13" fmla="*/ 0 60000 65536"/>
                  <a:gd name="T14" fmla="*/ 0 60000 65536"/>
                  <a:gd name="T15" fmla="*/ 0 60000 65536"/>
                  <a:gd name="T16" fmla="*/ 0 60000 65536"/>
                  <a:gd name="T17" fmla="*/ 0 60000 65536"/>
                  <a:gd name="T18" fmla="*/ 0 w 284"/>
                  <a:gd name="T19" fmla="*/ 0 h 248"/>
                  <a:gd name="T20" fmla="*/ 284 w 284"/>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284" h="248">
                    <a:moveTo>
                      <a:pt x="283" y="247"/>
                    </a:moveTo>
                    <a:lnTo>
                      <a:pt x="283" y="0"/>
                    </a:lnTo>
                    <a:lnTo>
                      <a:pt x="0" y="0"/>
                    </a:lnTo>
                    <a:lnTo>
                      <a:pt x="0" y="247"/>
                    </a:lnTo>
                    <a:lnTo>
                      <a:pt x="283" y="247"/>
                    </a:lnTo>
                  </a:path>
                </a:pathLst>
              </a:custGeom>
              <a:gradFill rotWithShape="0">
                <a:gsLst>
                  <a:gs pos="0">
                    <a:srgbClr val="FFFFFF"/>
                  </a:gs>
                  <a:gs pos="100000">
                    <a:srgbClr val="00FFFF"/>
                  </a:gs>
                </a:gsLst>
                <a:path path="rect">
                  <a:fillToRect l="50000" t="50000" r="50000" b="50000"/>
                </a:path>
              </a:gradFill>
              <a:ln w="9525" cap="flat" cmpd="sng">
                <a:solidFill>
                  <a:srgbClr val="000000"/>
                </a:solidFill>
                <a:prstDash val="solid"/>
                <a:round/>
                <a:headEnd type="none" w="med" len="med"/>
                <a:tailEnd type="none" w="med" len="med"/>
              </a:ln>
            </p:spPr>
            <p:txBody>
              <a:bodyPr/>
              <a:lstStyle/>
              <a:p>
                <a:endParaRPr lang="zh-CN" altLang="en-US"/>
              </a:p>
            </p:txBody>
          </p:sp>
          <p:sp>
            <p:nvSpPr>
              <p:cNvPr id="199" name="Freeform 231">
                <a:extLst>
                  <a:ext uri="{FF2B5EF4-FFF2-40B4-BE49-F238E27FC236}">
                    <a16:creationId xmlns:a16="http://schemas.microsoft.com/office/drawing/2014/main" id="{16E1C395-B394-4055-BFA9-36F248D43803}"/>
                  </a:ext>
                </a:extLst>
              </p:cNvPr>
              <p:cNvSpPr>
                <a:spLocks/>
              </p:cNvSpPr>
              <p:nvPr/>
            </p:nvSpPr>
            <p:spPr bwMode="auto">
              <a:xfrm>
                <a:off x="5227" y="2228"/>
                <a:ext cx="262" cy="199"/>
              </a:xfrm>
              <a:custGeom>
                <a:avLst/>
                <a:gdLst>
                  <a:gd name="T0" fmla="*/ 261 w 262"/>
                  <a:gd name="T1" fmla="*/ 0 h 199"/>
                  <a:gd name="T2" fmla="*/ 0 w 262"/>
                  <a:gd name="T3" fmla="*/ 0 h 199"/>
                  <a:gd name="T4" fmla="*/ 0 w 262"/>
                  <a:gd name="T5" fmla="*/ 198 h 199"/>
                  <a:gd name="T6" fmla="*/ 261 w 262"/>
                  <a:gd name="T7" fmla="*/ 198 h 199"/>
                  <a:gd name="T8" fmla="*/ 261 w 262"/>
                  <a:gd name="T9" fmla="*/ 0 h 199"/>
                  <a:gd name="T10" fmla="*/ 261 w 262"/>
                  <a:gd name="T11" fmla="*/ 0 h 199"/>
                  <a:gd name="T12" fmla="*/ 0 60000 65536"/>
                  <a:gd name="T13" fmla="*/ 0 60000 65536"/>
                  <a:gd name="T14" fmla="*/ 0 60000 65536"/>
                  <a:gd name="T15" fmla="*/ 0 60000 65536"/>
                  <a:gd name="T16" fmla="*/ 0 60000 65536"/>
                  <a:gd name="T17" fmla="*/ 0 60000 65536"/>
                  <a:gd name="T18" fmla="*/ 0 w 262"/>
                  <a:gd name="T19" fmla="*/ 0 h 199"/>
                  <a:gd name="T20" fmla="*/ 262 w 262"/>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262" h="199">
                    <a:moveTo>
                      <a:pt x="261" y="0"/>
                    </a:moveTo>
                    <a:lnTo>
                      <a:pt x="0" y="0"/>
                    </a:lnTo>
                    <a:lnTo>
                      <a:pt x="0" y="198"/>
                    </a:lnTo>
                    <a:lnTo>
                      <a:pt x="261" y="198"/>
                    </a:lnTo>
                    <a:lnTo>
                      <a:pt x="261"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200" name="AutoShape 232">
                <a:extLst>
                  <a:ext uri="{FF2B5EF4-FFF2-40B4-BE49-F238E27FC236}">
                    <a16:creationId xmlns:a16="http://schemas.microsoft.com/office/drawing/2014/main" id="{CB365777-8297-4ABB-BAD5-D8C38C3C5DCC}"/>
                  </a:ext>
                </a:extLst>
              </p:cNvPr>
              <p:cNvSpPr>
                <a:spLocks noChangeArrowheads="1"/>
              </p:cNvSpPr>
              <p:nvPr/>
            </p:nvSpPr>
            <p:spPr bwMode="auto">
              <a:xfrm flipV="1">
                <a:off x="5243" y="2328"/>
                <a:ext cx="47" cy="98"/>
              </a:xfrm>
              <a:prstGeom prst="roundRect">
                <a:avLst>
                  <a:gd name="adj" fmla="val 0"/>
                </a:avLst>
              </a:prstGeom>
              <a:solidFill>
                <a:srgbClr val="00008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1" name="AutoShape 233">
                <a:extLst>
                  <a:ext uri="{FF2B5EF4-FFF2-40B4-BE49-F238E27FC236}">
                    <a16:creationId xmlns:a16="http://schemas.microsoft.com/office/drawing/2014/main" id="{B3A4BFDD-179E-4D73-B534-1F08E0D76E5A}"/>
                  </a:ext>
                </a:extLst>
              </p:cNvPr>
              <p:cNvSpPr>
                <a:spLocks noChangeArrowheads="1"/>
              </p:cNvSpPr>
              <p:nvPr/>
            </p:nvSpPr>
            <p:spPr bwMode="auto">
              <a:xfrm flipV="1">
                <a:off x="5304" y="2278"/>
                <a:ext cx="48" cy="148"/>
              </a:xfrm>
              <a:prstGeom prst="roundRect">
                <a:avLst>
                  <a:gd name="adj" fmla="val 0"/>
                </a:avLst>
              </a:prstGeom>
              <a:solidFill>
                <a:srgbClr val="FFFF0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2" name="AutoShape 234">
                <a:extLst>
                  <a:ext uri="{FF2B5EF4-FFF2-40B4-BE49-F238E27FC236}">
                    <a16:creationId xmlns:a16="http://schemas.microsoft.com/office/drawing/2014/main" id="{C5A7EC16-A059-4B52-9655-B99F64EB013E}"/>
                  </a:ext>
                </a:extLst>
              </p:cNvPr>
              <p:cNvSpPr>
                <a:spLocks noChangeArrowheads="1"/>
              </p:cNvSpPr>
              <p:nvPr/>
            </p:nvSpPr>
            <p:spPr bwMode="auto">
              <a:xfrm flipV="1">
                <a:off x="5366" y="2328"/>
                <a:ext cx="47" cy="98"/>
              </a:xfrm>
              <a:prstGeom prst="roundRect">
                <a:avLst>
                  <a:gd name="adj" fmla="val 0"/>
                </a:avLst>
              </a:prstGeom>
              <a:solidFill>
                <a:srgbClr val="F52B97"/>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3" name="AutoShape 235">
                <a:extLst>
                  <a:ext uri="{FF2B5EF4-FFF2-40B4-BE49-F238E27FC236}">
                    <a16:creationId xmlns:a16="http://schemas.microsoft.com/office/drawing/2014/main" id="{F877FCEE-ACBA-4165-9AA3-0422A0AD35BF}"/>
                  </a:ext>
                </a:extLst>
              </p:cNvPr>
              <p:cNvSpPr>
                <a:spLocks noChangeArrowheads="1"/>
              </p:cNvSpPr>
              <p:nvPr/>
            </p:nvSpPr>
            <p:spPr bwMode="auto">
              <a:xfrm flipV="1">
                <a:off x="5427" y="2249"/>
                <a:ext cx="47" cy="177"/>
              </a:xfrm>
              <a:prstGeom prst="roundRect">
                <a:avLst>
                  <a:gd name="adj" fmla="val 0"/>
                </a:avLst>
              </a:prstGeom>
              <a:solidFill>
                <a:srgbClr val="00800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4" name="Freeform 236">
                <a:extLst>
                  <a:ext uri="{FF2B5EF4-FFF2-40B4-BE49-F238E27FC236}">
                    <a16:creationId xmlns:a16="http://schemas.microsoft.com/office/drawing/2014/main" id="{D3559E28-617C-4234-B5E0-5EFC3BE64B7A}"/>
                  </a:ext>
                </a:extLst>
              </p:cNvPr>
              <p:cNvSpPr>
                <a:spLocks/>
              </p:cNvSpPr>
              <p:nvPr/>
            </p:nvSpPr>
            <p:spPr bwMode="auto">
              <a:xfrm>
                <a:off x="5172" y="2711"/>
                <a:ext cx="99" cy="53"/>
              </a:xfrm>
              <a:custGeom>
                <a:avLst/>
                <a:gdLst>
                  <a:gd name="T0" fmla="*/ 44 w 99"/>
                  <a:gd name="T1" fmla="*/ 0 h 53"/>
                  <a:gd name="T2" fmla="*/ 16 w 99"/>
                  <a:gd name="T3" fmla="*/ 0 h 53"/>
                  <a:gd name="T4" fmla="*/ 0 w 99"/>
                  <a:gd name="T5" fmla="*/ 37 h 53"/>
                  <a:gd name="T6" fmla="*/ 2 w 99"/>
                  <a:gd name="T7" fmla="*/ 52 h 53"/>
                  <a:gd name="T8" fmla="*/ 98 w 99"/>
                  <a:gd name="T9" fmla="*/ 52 h 53"/>
                  <a:gd name="T10" fmla="*/ 98 w 99"/>
                  <a:gd name="T11" fmla="*/ 38 h 53"/>
                  <a:gd name="T12" fmla="*/ 44 w 99"/>
                  <a:gd name="T13" fmla="*/ 0 h 53"/>
                  <a:gd name="T14" fmla="*/ 44 w 99"/>
                  <a:gd name="T15" fmla="*/ 0 h 53"/>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53"/>
                  <a:gd name="T26" fmla="*/ 99 w 99"/>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53">
                    <a:moveTo>
                      <a:pt x="44" y="0"/>
                    </a:moveTo>
                    <a:lnTo>
                      <a:pt x="16" y="0"/>
                    </a:lnTo>
                    <a:lnTo>
                      <a:pt x="0" y="37"/>
                    </a:lnTo>
                    <a:lnTo>
                      <a:pt x="2" y="52"/>
                    </a:lnTo>
                    <a:lnTo>
                      <a:pt x="98" y="52"/>
                    </a:lnTo>
                    <a:lnTo>
                      <a:pt x="98" y="38"/>
                    </a:lnTo>
                    <a:lnTo>
                      <a:pt x="44"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5" name="Freeform 237">
                <a:extLst>
                  <a:ext uri="{FF2B5EF4-FFF2-40B4-BE49-F238E27FC236}">
                    <a16:creationId xmlns:a16="http://schemas.microsoft.com/office/drawing/2014/main" id="{81275353-C638-4DCA-B396-1D5BBDAFCFEC}"/>
                  </a:ext>
                </a:extLst>
              </p:cNvPr>
              <p:cNvSpPr>
                <a:spLocks/>
              </p:cNvSpPr>
              <p:nvPr/>
            </p:nvSpPr>
            <p:spPr bwMode="auto">
              <a:xfrm>
                <a:off x="5413" y="2588"/>
                <a:ext cx="134" cy="76"/>
              </a:xfrm>
              <a:custGeom>
                <a:avLst/>
                <a:gdLst>
                  <a:gd name="T0" fmla="*/ 20 w 134"/>
                  <a:gd name="T1" fmla="*/ 75 h 76"/>
                  <a:gd name="T2" fmla="*/ 17 w 134"/>
                  <a:gd name="T3" fmla="*/ 65 h 76"/>
                  <a:gd name="T4" fmla="*/ 9 w 134"/>
                  <a:gd name="T5" fmla="*/ 64 h 76"/>
                  <a:gd name="T6" fmla="*/ 0 w 134"/>
                  <a:gd name="T7" fmla="*/ 60 h 76"/>
                  <a:gd name="T8" fmla="*/ 0 w 134"/>
                  <a:gd name="T9" fmla="*/ 38 h 76"/>
                  <a:gd name="T10" fmla="*/ 28 w 134"/>
                  <a:gd name="T11" fmla="*/ 0 h 76"/>
                  <a:gd name="T12" fmla="*/ 102 w 134"/>
                  <a:gd name="T13" fmla="*/ 0 h 76"/>
                  <a:gd name="T14" fmla="*/ 133 w 134"/>
                  <a:gd name="T15" fmla="*/ 19 h 76"/>
                  <a:gd name="T16" fmla="*/ 62 w 134"/>
                  <a:gd name="T17" fmla="*/ 61 h 76"/>
                  <a:gd name="T18" fmla="*/ 40 w 134"/>
                  <a:gd name="T19" fmla="*/ 65 h 76"/>
                  <a:gd name="T20" fmla="*/ 20 w 134"/>
                  <a:gd name="T21" fmla="*/ 75 h 76"/>
                  <a:gd name="T22" fmla="*/ 20 w 134"/>
                  <a:gd name="T23" fmla="*/ 75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
                  <a:gd name="T37" fmla="*/ 0 h 76"/>
                  <a:gd name="T38" fmla="*/ 134 w 134"/>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 h="76">
                    <a:moveTo>
                      <a:pt x="20" y="75"/>
                    </a:moveTo>
                    <a:lnTo>
                      <a:pt x="17" y="65"/>
                    </a:lnTo>
                    <a:lnTo>
                      <a:pt x="9" y="64"/>
                    </a:lnTo>
                    <a:lnTo>
                      <a:pt x="0" y="60"/>
                    </a:lnTo>
                    <a:lnTo>
                      <a:pt x="0" y="38"/>
                    </a:lnTo>
                    <a:lnTo>
                      <a:pt x="28" y="0"/>
                    </a:lnTo>
                    <a:lnTo>
                      <a:pt x="102" y="0"/>
                    </a:lnTo>
                    <a:lnTo>
                      <a:pt x="133" y="19"/>
                    </a:lnTo>
                    <a:lnTo>
                      <a:pt x="62" y="61"/>
                    </a:lnTo>
                    <a:lnTo>
                      <a:pt x="40" y="65"/>
                    </a:lnTo>
                    <a:lnTo>
                      <a:pt x="20" y="75"/>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6" name="Freeform 238">
                <a:extLst>
                  <a:ext uri="{FF2B5EF4-FFF2-40B4-BE49-F238E27FC236}">
                    <a16:creationId xmlns:a16="http://schemas.microsoft.com/office/drawing/2014/main" id="{9B7EEB52-5D20-43AB-BEC6-0F71DFE4CA30}"/>
                  </a:ext>
                </a:extLst>
              </p:cNvPr>
              <p:cNvSpPr>
                <a:spLocks/>
              </p:cNvSpPr>
              <p:nvPr/>
            </p:nvSpPr>
            <p:spPr bwMode="auto">
              <a:xfrm>
                <a:off x="5205" y="2663"/>
                <a:ext cx="111" cy="92"/>
              </a:xfrm>
              <a:custGeom>
                <a:avLst/>
                <a:gdLst>
                  <a:gd name="T0" fmla="*/ 27 w 111"/>
                  <a:gd name="T1" fmla="*/ 91 h 92"/>
                  <a:gd name="T2" fmla="*/ 22 w 111"/>
                  <a:gd name="T3" fmla="*/ 83 h 92"/>
                  <a:gd name="T4" fmla="*/ 6 w 111"/>
                  <a:gd name="T5" fmla="*/ 91 h 92"/>
                  <a:gd name="T6" fmla="*/ 1 w 111"/>
                  <a:gd name="T7" fmla="*/ 91 h 92"/>
                  <a:gd name="T8" fmla="*/ 0 w 111"/>
                  <a:gd name="T9" fmla="*/ 89 h 92"/>
                  <a:gd name="T10" fmla="*/ 0 w 111"/>
                  <a:gd name="T11" fmla="*/ 80 h 92"/>
                  <a:gd name="T12" fmla="*/ 7 w 111"/>
                  <a:gd name="T13" fmla="*/ 54 h 92"/>
                  <a:gd name="T14" fmla="*/ 41 w 111"/>
                  <a:gd name="T15" fmla="*/ 23 h 92"/>
                  <a:gd name="T16" fmla="*/ 88 w 111"/>
                  <a:gd name="T17" fmla="*/ 0 h 92"/>
                  <a:gd name="T18" fmla="*/ 110 w 111"/>
                  <a:gd name="T19" fmla="*/ 13 h 92"/>
                  <a:gd name="T20" fmla="*/ 110 w 111"/>
                  <a:gd name="T21" fmla="*/ 65 h 92"/>
                  <a:gd name="T22" fmla="*/ 86 w 111"/>
                  <a:gd name="T23" fmla="*/ 81 h 92"/>
                  <a:gd name="T24" fmla="*/ 55 w 111"/>
                  <a:gd name="T25" fmla="*/ 85 h 92"/>
                  <a:gd name="T26" fmla="*/ 35 w 111"/>
                  <a:gd name="T27" fmla="*/ 91 h 92"/>
                  <a:gd name="T28" fmla="*/ 27 w 111"/>
                  <a:gd name="T29" fmla="*/ 91 h 92"/>
                  <a:gd name="T30" fmla="*/ 27 w 111"/>
                  <a:gd name="T31" fmla="*/ 91 h 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
                  <a:gd name="T49" fmla="*/ 0 h 92"/>
                  <a:gd name="T50" fmla="*/ 111 w 111"/>
                  <a:gd name="T51" fmla="*/ 92 h 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 h="92">
                    <a:moveTo>
                      <a:pt x="27" y="91"/>
                    </a:moveTo>
                    <a:lnTo>
                      <a:pt x="22" y="83"/>
                    </a:lnTo>
                    <a:lnTo>
                      <a:pt x="6" y="91"/>
                    </a:lnTo>
                    <a:lnTo>
                      <a:pt x="1" y="91"/>
                    </a:lnTo>
                    <a:lnTo>
                      <a:pt x="0" y="89"/>
                    </a:lnTo>
                    <a:lnTo>
                      <a:pt x="0" y="80"/>
                    </a:lnTo>
                    <a:lnTo>
                      <a:pt x="7" y="54"/>
                    </a:lnTo>
                    <a:lnTo>
                      <a:pt x="41" y="23"/>
                    </a:lnTo>
                    <a:lnTo>
                      <a:pt x="88" y="0"/>
                    </a:lnTo>
                    <a:lnTo>
                      <a:pt x="110" y="13"/>
                    </a:lnTo>
                    <a:lnTo>
                      <a:pt x="110" y="65"/>
                    </a:lnTo>
                    <a:lnTo>
                      <a:pt x="86" y="81"/>
                    </a:lnTo>
                    <a:lnTo>
                      <a:pt x="55" y="85"/>
                    </a:lnTo>
                    <a:lnTo>
                      <a:pt x="35" y="91"/>
                    </a:lnTo>
                    <a:lnTo>
                      <a:pt x="27" y="91"/>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7" name="Freeform 239">
                <a:extLst>
                  <a:ext uri="{FF2B5EF4-FFF2-40B4-BE49-F238E27FC236}">
                    <a16:creationId xmlns:a16="http://schemas.microsoft.com/office/drawing/2014/main" id="{C27486B0-02FB-4F6C-9F84-8DDB8F5C27E3}"/>
                  </a:ext>
                </a:extLst>
              </p:cNvPr>
              <p:cNvSpPr>
                <a:spLocks/>
              </p:cNvSpPr>
              <p:nvPr/>
            </p:nvSpPr>
            <p:spPr bwMode="auto">
              <a:xfrm>
                <a:off x="5391" y="2283"/>
                <a:ext cx="571" cy="519"/>
              </a:xfrm>
              <a:custGeom>
                <a:avLst/>
                <a:gdLst>
                  <a:gd name="T0" fmla="*/ 46 w 571"/>
                  <a:gd name="T1" fmla="*/ 489 h 519"/>
                  <a:gd name="T2" fmla="*/ 36 w 571"/>
                  <a:gd name="T3" fmla="*/ 489 h 519"/>
                  <a:gd name="T4" fmla="*/ 21 w 571"/>
                  <a:gd name="T5" fmla="*/ 478 h 519"/>
                  <a:gd name="T6" fmla="*/ 0 w 571"/>
                  <a:gd name="T7" fmla="*/ 424 h 519"/>
                  <a:gd name="T8" fmla="*/ 0 w 571"/>
                  <a:gd name="T9" fmla="*/ 406 h 519"/>
                  <a:gd name="T10" fmla="*/ 36 w 571"/>
                  <a:gd name="T11" fmla="*/ 397 h 519"/>
                  <a:gd name="T12" fmla="*/ 141 w 571"/>
                  <a:gd name="T13" fmla="*/ 334 h 519"/>
                  <a:gd name="T14" fmla="*/ 141 w 571"/>
                  <a:gd name="T15" fmla="*/ 314 h 519"/>
                  <a:gd name="T16" fmla="*/ 125 w 571"/>
                  <a:gd name="T17" fmla="*/ 304 h 519"/>
                  <a:gd name="T18" fmla="*/ 151 w 571"/>
                  <a:gd name="T19" fmla="*/ 304 h 519"/>
                  <a:gd name="T20" fmla="*/ 171 w 571"/>
                  <a:gd name="T21" fmla="*/ 298 h 519"/>
                  <a:gd name="T22" fmla="*/ 215 w 571"/>
                  <a:gd name="T23" fmla="*/ 298 h 519"/>
                  <a:gd name="T24" fmla="*/ 254 w 571"/>
                  <a:gd name="T25" fmla="*/ 272 h 519"/>
                  <a:gd name="T26" fmla="*/ 269 w 571"/>
                  <a:gd name="T27" fmla="*/ 233 h 519"/>
                  <a:gd name="T28" fmla="*/ 293 w 571"/>
                  <a:gd name="T29" fmla="*/ 219 h 519"/>
                  <a:gd name="T30" fmla="*/ 313 w 571"/>
                  <a:gd name="T31" fmla="*/ 159 h 519"/>
                  <a:gd name="T32" fmla="*/ 313 w 571"/>
                  <a:gd name="T33" fmla="*/ 136 h 519"/>
                  <a:gd name="T34" fmla="*/ 325 w 571"/>
                  <a:gd name="T35" fmla="*/ 99 h 519"/>
                  <a:gd name="T36" fmla="*/ 336 w 571"/>
                  <a:gd name="T37" fmla="*/ 86 h 519"/>
                  <a:gd name="T38" fmla="*/ 344 w 571"/>
                  <a:gd name="T39" fmla="*/ 68 h 519"/>
                  <a:gd name="T40" fmla="*/ 359 w 571"/>
                  <a:gd name="T41" fmla="*/ 50 h 519"/>
                  <a:gd name="T42" fmla="*/ 455 w 571"/>
                  <a:gd name="T43" fmla="*/ 0 h 519"/>
                  <a:gd name="T44" fmla="*/ 477 w 571"/>
                  <a:gd name="T45" fmla="*/ 9 h 519"/>
                  <a:gd name="T46" fmla="*/ 483 w 571"/>
                  <a:gd name="T47" fmla="*/ 27 h 519"/>
                  <a:gd name="T48" fmla="*/ 502 w 571"/>
                  <a:gd name="T49" fmla="*/ 32 h 519"/>
                  <a:gd name="T50" fmla="*/ 510 w 571"/>
                  <a:gd name="T51" fmla="*/ 43 h 519"/>
                  <a:gd name="T52" fmla="*/ 510 w 571"/>
                  <a:gd name="T53" fmla="*/ 50 h 519"/>
                  <a:gd name="T54" fmla="*/ 522 w 571"/>
                  <a:gd name="T55" fmla="*/ 61 h 519"/>
                  <a:gd name="T56" fmla="*/ 522 w 571"/>
                  <a:gd name="T57" fmla="*/ 73 h 519"/>
                  <a:gd name="T58" fmla="*/ 548 w 571"/>
                  <a:gd name="T59" fmla="*/ 105 h 519"/>
                  <a:gd name="T60" fmla="*/ 569 w 571"/>
                  <a:gd name="T61" fmla="*/ 175 h 519"/>
                  <a:gd name="T62" fmla="*/ 570 w 571"/>
                  <a:gd name="T63" fmla="*/ 211 h 519"/>
                  <a:gd name="T64" fmla="*/ 565 w 571"/>
                  <a:gd name="T65" fmla="*/ 280 h 519"/>
                  <a:gd name="T66" fmla="*/ 565 w 571"/>
                  <a:gd name="T67" fmla="*/ 341 h 519"/>
                  <a:gd name="T68" fmla="*/ 561 w 571"/>
                  <a:gd name="T69" fmla="*/ 355 h 519"/>
                  <a:gd name="T70" fmla="*/ 542 w 571"/>
                  <a:gd name="T71" fmla="*/ 394 h 519"/>
                  <a:gd name="T72" fmla="*/ 496 w 571"/>
                  <a:gd name="T73" fmla="*/ 460 h 519"/>
                  <a:gd name="T74" fmla="*/ 481 w 571"/>
                  <a:gd name="T75" fmla="*/ 511 h 519"/>
                  <a:gd name="T76" fmla="*/ 471 w 571"/>
                  <a:gd name="T77" fmla="*/ 518 h 519"/>
                  <a:gd name="T78" fmla="*/ 455 w 571"/>
                  <a:gd name="T79" fmla="*/ 518 h 519"/>
                  <a:gd name="T80" fmla="*/ 131 w 571"/>
                  <a:gd name="T81" fmla="*/ 458 h 519"/>
                  <a:gd name="T82" fmla="*/ 70 w 571"/>
                  <a:gd name="T83" fmla="*/ 475 h 519"/>
                  <a:gd name="T84" fmla="*/ 46 w 571"/>
                  <a:gd name="T85" fmla="*/ 489 h 519"/>
                  <a:gd name="T86" fmla="*/ 46 w 571"/>
                  <a:gd name="T87" fmla="*/ 489 h 5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1"/>
                  <a:gd name="T133" fmla="*/ 0 h 519"/>
                  <a:gd name="T134" fmla="*/ 571 w 571"/>
                  <a:gd name="T135" fmla="*/ 519 h 5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1" h="519">
                    <a:moveTo>
                      <a:pt x="46" y="489"/>
                    </a:moveTo>
                    <a:lnTo>
                      <a:pt x="36" y="489"/>
                    </a:lnTo>
                    <a:lnTo>
                      <a:pt x="21" y="478"/>
                    </a:lnTo>
                    <a:lnTo>
                      <a:pt x="0" y="424"/>
                    </a:lnTo>
                    <a:lnTo>
                      <a:pt x="0" y="406"/>
                    </a:lnTo>
                    <a:lnTo>
                      <a:pt x="36" y="397"/>
                    </a:lnTo>
                    <a:lnTo>
                      <a:pt x="141" y="334"/>
                    </a:lnTo>
                    <a:lnTo>
                      <a:pt x="141" y="314"/>
                    </a:lnTo>
                    <a:lnTo>
                      <a:pt x="125" y="304"/>
                    </a:lnTo>
                    <a:lnTo>
                      <a:pt x="151" y="304"/>
                    </a:lnTo>
                    <a:lnTo>
                      <a:pt x="171" y="298"/>
                    </a:lnTo>
                    <a:lnTo>
                      <a:pt x="215" y="298"/>
                    </a:lnTo>
                    <a:lnTo>
                      <a:pt x="254" y="272"/>
                    </a:lnTo>
                    <a:lnTo>
                      <a:pt x="269" y="233"/>
                    </a:lnTo>
                    <a:lnTo>
                      <a:pt x="293" y="219"/>
                    </a:lnTo>
                    <a:lnTo>
                      <a:pt x="313" y="159"/>
                    </a:lnTo>
                    <a:lnTo>
                      <a:pt x="313" y="136"/>
                    </a:lnTo>
                    <a:lnTo>
                      <a:pt x="325" y="99"/>
                    </a:lnTo>
                    <a:lnTo>
                      <a:pt x="336" y="86"/>
                    </a:lnTo>
                    <a:lnTo>
                      <a:pt x="344" y="68"/>
                    </a:lnTo>
                    <a:lnTo>
                      <a:pt x="359" y="50"/>
                    </a:lnTo>
                    <a:lnTo>
                      <a:pt x="455" y="0"/>
                    </a:lnTo>
                    <a:lnTo>
                      <a:pt x="477" y="9"/>
                    </a:lnTo>
                    <a:lnTo>
                      <a:pt x="483" y="27"/>
                    </a:lnTo>
                    <a:lnTo>
                      <a:pt x="502" y="32"/>
                    </a:lnTo>
                    <a:lnTo>
                      <a:pt x="510" y="43"/>
                    </a:lnTo>
                    <a:lnTo>
                      <a:pt x="510" y="50"/>
                    </a:lnTo>
                    <a:lnTo>
                      <a:pt x="522" y="61"/>
                    </a:lnTo>
                    <a:lnTo>
                      <a:pt x="522" y="73"/>
                    </a:lnTo>
                    <a:lnTo>
                      <a:pt x="548" y="105"/>
                    </a:lnTo>
                    <a:lnTo>
                      <a:pt x="569" y="175"/>
                    </a:lnTo>
                    <a:lnTo>
                      <a:pt x="570" y="211"/>
                    </a:lnTo>
                    <a:lnTo>
                      <a:pt x="565" y="280"/>
                    </a:lnTo>
                    <a:lnTo>
                      <a:pt x="565" y="341"/>
                    </a:lnTo>
                    <a:lnTo>
                      <a:pt x="561" y="355"/>
                    </a:lnTo>
                    <a:lnTo>
                      <a:pt x="542" y="394"/>
                    </a:lnTo>
                    <a:lnTo>
                      <a:pt x="496" y="460"/>
                    </a:lnTo>
                    <a:lnTo>
                      <a:pt x="481" y="511"/>
                    </a:lnTo>
                    <a:lnTo>
                      <a:pt x="471" y="518"/>
                    </a:lnTo>
                    <a:lnTo>
                      <a:pt x="455" y="518"/>
                    </a:lnTo>
                    <a:lnTo>
                      <a:pt x="131" y="458"/>
                    </a:lnTo>
                    <a:lnTo>
                      <a:pt x="70" y="475"/>
                    </a:lnTo>
                    <a:lnTo>
                      <a:pt x="46" y="489"/>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8" name="Freeform 240">
                <a:extLst>
                  <a:ext uri="{FF2B5EF4-FFF2-40B4-BE49-F238E27FC236}">
                    <a16:creationId xmlns:a16="http://schemas.microsoft.com/office/drawing/2014/main" id="{E4724A67-85A4-4B99-AA3A-AB4773B14FDF}"/>
                  </a:ext>
                </a:extLst>
              </p:cNvPr>
              <p:cNvSpPr>
                <a:spLocks/>
              </p:cNvSpPr>
              <p:nvPr/>
            </p:nvSpPr>
            <p:spPr bwMode="auto">
              <a:xfrm>
                <a:off x="5735" y="2334"/>
                <a:ext cx="125" cy="165"/>
              </a:xfrm>
              <a:custGeom>
                <a:avLst/>
                <a:gdLst>
                  <a:gd name="T0" fmla="*/ 124 w 125"/>
                  <a:gd name="T1" fmla="*/ 0 h 165"/>
                  <a:gd name="T2" fmla="*/ 115 w 125"/>
                  <a:gd name="T3" fmla="*/ 12 h 165"/>
                  <a:gd name="T4" fmla="*/ 115 w 125"/>
                  <a:gd name="T5" fmla="*/ 27 h 165"/>
                  <a:gd name="T6" fmla="*/ 81 w 125"/>
                  <a:gd name="T7" fmla="*/ 68 h 165"/>
                  <a:gd name="T8" fmla="*/ 60 w 125"/>
                  <a:gd name="T9" fmla="*/ 68 h 165"/>
                  <a:gd name="T10" fmla="*/ 35 w 125"/>
                  <a:gd name="T11" fmla="*/ 108 h 165"/>
                  <a:gd name="T12" fmla="*/ 26 w 125"/>
                  <a:gd name="T13" fmla="*/ 80 h 165"/>
                  <a:gd name="T14" fmla="*/ 26 w 125"/>
                  <a:gd name="T15" fmla="*/ 100 h 165"/>
                  <a:gd name="T16" fmla="*/ 15 w 125"/>
                  <a:gd name="T17" fmla="*/ 134 h 165"/>
                  <a:gd name="T18" fmla="*/ 13 w 125"/>
                  <a:gd name="T19" fmla="*/ 153 h 165"/>
                  <a:gd name="T20" fmla="*/ 0 w 125"/>
                  <a:gd name="T21" fmla="*/ 164 h 165"/>
                  <a:gd name="T22" fmla="*/ 17 w 125"/>
                  <a:gd name="T23" fmla="*/ 63 h 165"/>
                  <a:gd name="T24" fmla="*/ 26 w 125"/>
                  <a:gd name="T25" fmla="*/ 57 h 165"/>
                  <a:gd name="T26" fmla="*/ 35 w 125"/>
                  <a:gd name="T27" fmla="*/ 84 h 165"/>
                  <a:gd name="T28" fmla="*/ 55 w 125"/>
                  <a:gd name="T29" fmla="*/ 54 h 165"/>
                  <a:gd name="T30" fmla="*/ 109 w 125"/>
                  <a:gd name="T31" fmla="*/ 10 h 165"/>
                  <a:gd name="T32" fmla="*/ 124 w 125"/>
                  <a:gd name="T33" fmla="*/ 0 h 165"/>
                  <a:gd name="T34" fmla="*/ 124 w 125"/>
                  <a:gd name="T35" fmla="*/ 0 h 1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5"/>
                  <a:gd name="T55" fmla="*/ 0 h 165"/>
                  <a:gd name="T56" fmla="*/ 125 w 125"/>
                  <a:gd name="T57" fmla="*/ 165 h 1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5" h="165">
                    <a:moveTo>
                      <a:pt x="124" y="0"/>
                    </a:moveTo>
                    <a:lnTo>
                      <a:pt x="115" y="12"/>
                    </a:lnTo>
                    <a:lnTo>
                      <a:pt x="115" y="27"/>
                    </a:lnTo>
                    <a:lnTo>
                      <a:pt x="81" y="68"/>
                    </a:lnTo>
                    <a:lnTo>
                      <a:pt x="60" y="68"/>
                    </a:lnTo>
                    <a:lnTo>
                      <a:pt x="35" y="108"/>
                    </a:lnTo>
                    <a:lnTo>
                      <a:pt x="26" y="80"/>
                    </a:lnTo>
                    <a:lnTo>
                      <a:pt x="26" y="100"/>
                    </a:lnTo>
                    <a:lnTo>
                      <a:pt x="15" y="134"/>
                    </a:lnTo>
                    <a:lnTo>
                      <a:pt x="13" y="153"/>
                    </a:lnTo>
                    <a:lnTo>
                      <a:pt x="0" y="164"/>
                    </a:lnTo>
                    <a:lnTo>
                      <a:pt x="17" y="63"/>
                    </a:lnTo>
                    <a:lnTo>
                      <a:pt x="26" y="57"/>
                    </a:lnTo>
                    <a:lnTo>
                      <a:pt x="35" y="84"/>
                    </a:lnTo>
                    <a:lnTo>
                      <a:pt x="55" y="54"/>
                    </a:lnTo>
                    <a:lnTo>
                      <a:pt x="109" y="10"/>
                    </a:lnTo>
                    <a:lnTo>
                      <a:pt x="124"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9" name="Freeform 241">
                <a:extLst>
                  <a:ext uri="{FF2B5EF4-FFF2-40B4-BE49-F238E27FC236}">
                    <a16:creationId xmlns:a16="http://schemas.microsoft.com/office/drawing/2014/main" id="{9FF1774E-49BC-47EF-8C7B-18E9393C8487}"/>
                  </a:ext>
                </a:extLst>
              </p:cNvPr>
              <p:cNvSpPr>
                <a:spLocks/>
              </p:cNvSpPr>
              <p:nvPr/>
            </p:nvSpPr>
            <p:spPr bwMode="auto">
              <a:xfrm>
                <a:off x="5862" y="2288"/>
                <a:ext cx="52" cy="69"/>
              </a:xfrm>
              <a:custGeom>
                <a:avLst/>
                <a:gdLst>
                  <a:gd name="T0" fmla="*/ 51 w 52"/>
                  <a:gd name="T1" fmla="*/ 68 h 69"/>
                  <a:gd name="T2" fmla="*/ 47 w 52"/>
                  <a:gd name="T3" fmla="*/ 58 h 69"/>
                  <a:gd name="T4" fmla="*/ 28 w 52"/>
                  <a:gd name="T5" fmla="*/ 45 h 69"/>
                  <a:gd name="T6" fmla="*/ 28 w 52"/>
                  <a:gd name="T7" fmla="*/ 34 h 69"/>
                  <a:gd name="T8" fmla="*/ 13 w 52"/>
                  <a:gd name="T9" fmla="*/ 34 h 69"/>
                  <a:gd name="T10" fmla="*/ 0 w 52"/>
                  <a:gd name="T11" fmla="*/ 51 h 69"/>
                  <a:gd name="T12" fmla="*/ 5 w 52"/>
                  <a:gd name="T13" fmla="*/ 32 h 69"/>
                  <a:gd name="T14" fmla="*/ 5 w 52"/>
                  <a:gd name="T15" fmla="*/ 17 h 69"/>
                  <a:gd name="T16" fmla="*/ 0 w 52"/>
                  <a:gd name="T17" fmla="*/ 4 h 69"/>
                  <a:gd name="T18" fmla="*/ 5 w 52"/>
                  <a:gd name="T19" fmla="*/ 0 h 69"/>
                  <a:gd name="T20" fmla="*/ 12 w 52"/>
                  <a:gd name="T21" fmla="*/ 20 h 69"/>
                  <a:gd name="T22" fmla="*/ 31 w 52"/>
                  <a:gd name="T23" fmla="*/ 27 h 69"/>
                  <a:gd name="T24" fmla="*/ 39 w 52"/>
                  <a:gd name="T25" fmla="*/ 36 h 69"/>
                  <a:gd name="T26" fmla="*/ 39 w 52"/>
                  <a:gd name="T27" fmla="*/ 45 h 69"/>
                  <a:gd name="T28" fmla="*/ 51 w 52"/>
                  <a:gd name="T29" fmla="*/ 56 h 69"/>
                  <a:gd name="T30" fmla="*/ 51 w 52"/>
                  <a:gd name="T31" fmla="*/ 68 h 69"/>
                  <a:gd name="T32" fmla="*/ 51 w 52"/>
                  <a:gd name="T33" fmla="*/ 68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69"/>
                  <a:gd name="T53" fmla="*/ 52 w 52"/>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69">
                    <a:moveTo>
                      <a:pt x="51" y="68"/>
                    </a:moveTo>
                    <a:lnTo>
                      <a:pt x="47" y="58"/>
                    </a:lnTo>
                    <a:lnTo>
                      <a:pt x="28" y="45"/>
                    </a:lnTo>
                    <a:lnTo>
                      <a:pt x="28" y="34"/>
                    </a:lnTo>
                    <a:lnTo>
                      <a:pt x="13" y="34"/>
                    </a:lnTo>
                    <a:lnTo>
                      <a:pt x="0" y="51"/>
                    </a:lnTo>
                    <a:lnTo>
                      <a:pt x="5" y="32"/>
                    </a:lnTo>
                    <a:lnTo>
                      <a:pt x="5" y="17"/>
                    </a:lnTo>
                    <a:lnTo>
                      <a:pt x="0" y="4"/>
                    </a:lnTo>
                    <a:lnTo>
                      <a:pt x="5" y="0"/>
                    </a:lnTo>
                    <a:lnTo>
                      <a:pt x="12" y="20"/>
                    </a:lnTo>
                    <a:lnTo>
                      <a:pt x="31" y="27"/>
                    </a:lnTo>
                    <a:lnTo>
                      <a:pt x="39" y="36"/>
                    </a:lnTo>
                    <a:lnTo>
                      <a:pt x="39" y="45"/>
                    </a:lnTo>
                    <a:lnTo>
                      <a:pt x="51" y="56"/>
                    </a:lnTo>
                    <a:lnTo>
                      <a:pt x="51" y="68"/>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0" name="Freeform 242">
                <a:extLst>
                  <a:ext uri="{FF2B5EF4-FFF2-40B4-BE49-F238E27FC236}">
                    <a16:creationId xmlns:a16="http://schemas.microsoft.com/office/drawing/2014/main" id="{246FDB4A-25A4-4304-95A9-C6B88761A5B6}"/>
                  </a:ext>
                </a:extLst>
              </p:cNvPr>
              <p:cNvSpPr>
                <a:spLocks/>
              </p:cNvSpPr>
              <p:nvPr/>
            </p:nvSpPr>
            <p:spPr bwMode="auto">
              <a:xfrm>
                <a:off x="5411" y="2400"/>
                <a:ext cx="544" cy="402"/>
              </a:xfrm>
              <a:custGeom>
                <a:avLst/>
                <a:gdLst>
                  <a:gd name="T0" fmla="*/ 492 w 544"/>
                  <a:gd name="T1" fmla="*/ 24 h 402"/>
                  <a:gd name="T2" fmla="*/ 361 w 544"/>
                  <a:gd name="T3" fmla="*/ 80 h 402"/>
                  <a:gd name="T4" fmla="*/ 371 w 544"/>
                  <a:gd name="T5" fmla="*/ 98 h 402"/>
                  <a:gd name="T6" fmla="*/ 320 w 544"/>
                  <a:gd name="T7" fmla="*/ 113 h 402"/>
                  <a:gd name="T8" fmla="*/ 290 w 544"/>
                  <a:gd name="T9" fmla="*/ 164 h 402"/>
                  <a:gd name="T10" fmla="*/ 232 w 544"/>
                  <a:gd name="T11" fmla="*/ 183 h 402"/>
                  <a:gd name="T12" fmla="*/ 211 w 544"/>
                  <a:gd name="T13" fmla="*/ 197 h 402"/>
                  <a:gd name="T14" fmla="*/ 185 w 544"/>
                  <a:gd name="T15" fmla="*/ 224 h 402"/>
                  <a:gd name="T16" fmla="*/ 110 w 544"/>
                  <a:gd name="T17" fmla="*/ 244 h 402"/>
                  <a:gd name="T18" fmla="*/ 108 w 544"/>
                  <a:gd name="T19" fmla="*/ 263 h 402"/>
                  <a:gd name="T20" fmla="*/ 124 w 544"/>
                  <a:gd name="T21" fmla="*/ 311 h 402"/>
                  <a:gd name="T22" fmla="*/ 82 w 544"/>
                  <a:gd name="T23" fmla="*/ 290 h 402"/>
                  <a:gd name="T24" fmla="*/ 74 w 544"/>
                  <a:gd name="T25" fmla="*/ 321 h 402"/>
                  <a:gd name="T26" fmla="*/ 57 w 544"/>
                  <a:gd name="T27" fmla="*/ 259 h 402"/>
                  <a:gd name="T28" fmla="*/ 53 w 544"/>
                  <a:gd name="T29" fmla="*/ 307 h 402"/>
                  <a:gd name="T30" fmla="*/ 20 w 544"/>
                  <a:gd name="T31" fmla="*/ 275 h 402"/>
                  <a:gd name="T32" fmla="*/ 0 w 544"/>
                  <a:gd name="T33" fmla="*/ 358 h 402"/>
                  <a:gd name="T34" fmla="*/ 27 w 544"/>
                  <a:gd name="T35" fmla="*/ 372 h 402"/>
                  <a:gd name="T36" fmla="*/ 78 w 544"/>
                  <a:gd name="T37" fmla="*/ 361 h 402"/>
                  <a:gd name="T38" fmla="*/ 262 w 544"/>
                  <a:gd name="T39" fmla="*/ 322 h 402"/>
                  <a:gd name="T40" fmla="*/ 308 w 544"/>
                  <a:gd name="T41" fmla="*/ 319 h 402"/>
                  <a:gd name="T42" fmla="*/ 381 w 544"/>
                  <a:gd name="T43" fmla="*/ 363 h 402"/>
                  <a:gd name="T44" fmla="*/ 342 w 544"/>
                  <a:gd name="T45" fmla="*/ 259 h 402"/>
                  <a:gd name="T46" fmla="*/ 419 w 544"/>
                  <a:gd name="T47" fmla="*/ 343 h 402"/>
                  <a:gd name="T48" fmla="*/ 437 w 544"/>
                  <a:gd name="T49" fmla="*/ 366 h 402"/>
                  <a:gd name="T50" fmla="*/ 453 w 544"/>
                  <a:gd name="T51" fmla="*/ 290 h 402"/>
                  <a:gd name="T52" fmla="*/ 447 w 544"/>
                  <a:gd name="T53" fmla="*/ 386 h 402"/>
                  <a:gd name="T54" fmla="*/ 443 w 544"/>
                  <a:gd name="T55" fmla="*/ 401 h 402"/>
                  <a:gd name="T56" fmla="*/ 463 w 544"/>
                  <a:gd name="T57" fmla="*/ 394 h 402"/>
                  <a:gd name="T58" fmla="*/ 524 w 544"/>
                  <a:gd name="T59" fmla="*/ 272 h 402"/>
                  <a:gd name="T60" fmla="*/ 523 w 544"/>
                  <a:gd name="T61" fmla="*/ 262 h 402"/>
                  <a:gd name="T62" fmla="*/ 529 w 544"/>
                  <a:gd name="T63" fmla="*/ 217 h 402"/>
                  <a:gd name="T64" fmla="*/ 511 w 544"/>
                  <a:gd name="T65" fmla="*/ 184 h 402"/>
                  <a:gd name="T66" fmla="*/ 511 w 544"/>
                  <a:gd name="T67" fmla="*/ 156 h 402"/>
                  <a:gd name="T68" fmla="*/ 520 w 544"/>
                  <a:gd name="T69" fmla="*/ 126 h 402"/>
                  <a:gd name="T70" fmla="*/ 501 w 544"/>
                  <a:gd name="T71" fmla="*/ 24 h 402"/>
                  <a:gd name="T72" fmla="*/ 476 w 544"/>
                  <a:gd name="T73" fmla="*/ 0 h 4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4"/>
                  <a:gd name="T112" fmla="*/ 0 h 402"/>
                  <a:gd name="T113" fmla="*/ 544 w 544"/>
                  <a:gd name="T114" fmla="*/ 402 h 4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4" h="402">
                    <a:moveTo>
                      <a:pt x="476" y="0"/>
                    </a:moveTo>
                    <a:lnTo>
                      <a:pt x="492" y="24"/>
                    </a:lnTo>
                    <a:lnTo>
                      <a:pt x="492" y="34"/>
                    </a:lnTo>
                    <a:lnTo>
                      <a:pt x="361" y="80"/>
                    </a:lnTo>
                    <a:lnTo>
                      <a:pt x="391" y="89"/>
                    </a:lnTo>
                    <a:lnTo>
                      <a:pt x="371" y="98"/>
                    </a:lnTo>
                    <a:lnTo>
                      <a:pt x="354" y="113"/>
                    </a:lnTo>
                    <a:lnTo>
                      <a:pt x="320" y="113"/>
                    </a:lnTo>
                    <a:lnTo>
                      <a:pt x="365" y="145"/>
                    </a:lnTo>
                    <a:lnTo>
                      <a:pt x="290" y="164"/>
                    </a:lnTo>
                    <a:lnTo>
                      <a:pt x="330" y="194"/>
                    </a:lnTo>
                    <a:lnTo>
                      <a:pt x="232" y="183"/>
                    </a:lnTo>
                    <a:lnTo>
                      <a:pt x="221" y="184"/>
                    </a:lnTo>
                    <a:lnTo>
                      <a:pt x="211" y="197"/>
                    </a:lnTo>
                    <a:lnTo>
                      <a:pt x="217" y="224"/>
                    </a:lnTo>
                    <a:lnTo>
                      <a:pt x="185" y="224"/>
                    </a:lnTo>
                    <a:lnTo>
                      <a:pt x="126" y="253"/>
                    </a:lnTo>
                    <a:lnTo>
                      <a:pt x="110" y="244"/>
                    </a:lnTo>
                    <a:lnTo>
                      <a:pt x="89" y="244"/>
                    </a:lnTo>
                    <a:lnTo>
                      <a:pt x="108" y="263"/>
                    </a:lnTo>
                    <a:lnTo>
                      <a:pt x="108" y="283"/>
                    </a:lnTo>
                    <a:lnTo>
                      <a:pt x="124" y="311"/>
                    </a:lnTo>
                    <a:lnTo>
                      <a:pt x="98" y="290"/>
                    </a:lnTo>
                    <a:lnTo>
                      <a:pt x="82" y="290"/>
                    </a:lnTo>
                    <a:lnTo>
                      <a:pt x="85" y="300"/>
                    </a:lnTo>
                    <a:lnTo>
                      <a:pt x="74" y="321"/>
                    </a:lnTo>
                    <a:lnTo>
                      <a:pt x="74" y="277"/>
                    </a:lnTo>
                    <a:lnTo>
                      <a:pt x="57" y="259"/>
                    </a:lnTo>
                    <a:lnTo>
                      <a:pt x="45" y="263"/>
                    </a:lnTo>
                    <a:lnTo>
                      <a:pt x="53" y="307"/>
                    </a:lnTo>
                    <a:lnTo>
                      <a:pt x="32" y="272"/>
                    </a:lnTo>
                    <a:lnTo>
                      <a:pt x="20" y="275"/>
                    </a:lnTo>
                    <a:lnTo>
                      <a:pt x="37" y="343"/>
                    </a:lnTo>
                    <a:lnTo>
                      <a:pt x="0" y="358"/>
                    </a:lnTo>
                    <a:lnTo>
                      <a:pt x="14" y="372"/>
                    </a:lnTo>
                    <a:lnTo>
                      <a:pt x="27" y="372"/>
                    </a:lnTo>
                    <a:lnTo>
                      <a:pt x="52" y="361"/>
                    </a:lnTo>
                    <a:lnTo>
                      <a:pt x="78" y="361"/>
                    </a:lnTo>
                    <a:lnTo>
                      <a:pt x="105" y="356"/>
                    </a:lnTo>
                    <a:lnTo>
                      <a:pt x="262" y="322"/>
                    </a:lnTo>
                    <a:lnTo>
                      <a:pt x="333" y="338"/>
                    </a:lnTo>
                    <a:lnTo>
                      <a:pt x="308" y="319"/>
                    </a:lnTo>
                    <a:lnTo>
                      <a:pt x="308" y="293"/>
                    </a:lnTo>
                    <a:lnTo>
                      <a:pt x="381" y="363"/>
                    </a:lnTo>
                    <a:lnTo>
                      <a:pt x="324" y="277"/>
                    </a:lnTo>
                    <a:lnTo>
                      <a:pt x="342" y="259"/>
                    </a:lnTo>
                    <a:lnTo>
                      <a:pt x="368" y="305"/>
                    </a:lnTo>
                    <a:lnTo>
                      <a:pt x="419" y="343"/>
                    </a:lnTo>
                    <a:lnTo>
                      <a:pt x="419" y="319"/>
                    </a:lnTo>
                    <a:lnTo>
                      <a:pt x="437" y="366"/>
                    </a:lnTo>
                    <a:lnTo>
                      <a:pt x="431" y="262"/>
                    </a:lnTo>
                    <a:lnTo>
                      <a:pt x="453" y="290"/>
                    </a:lnTo>
                    <a:lnTo>
                      <a:pt x="447" y="321"/>
                    </a:lnTo>
                    <a:lnTo>
                      <a:pt x="447" y="386"/>
                    </a:lnTo>
                    <a:lnTo>
                      <a:pt x="388" y="371"/>
                    </a:lnTo>
                    <a:lnTo>
                      <a:pt x="443" y="401"/>
                    </a:lnTo>
                    <a:lnTo>
                      <a:pt x="456" y="401"/>
                    </a:lnTo>
                    <a:lnTo>
                      <a:pt x="463" y="394"/>
                    </a:lnTo>
                    <a:lnTo>
                      <a:pt x="477" y="344"/>
                    </a:lnTo>
                    <a:lnTo>
                      <a:pt x="524" y="272"/>
                    </a:lnTo>
                    <a:lnTo>
                      <a:pt x="543" y="231"/>
                    </a:lnTo>
                    <a:lnTo>
                      <a:pt x="523" y="262"/>
                    </a:lnTo>
                    <a:lnTo>
                      <a:pt x="512" y="269"/>
                    </a:lnTo>
                    <a:lnTo>
                      <a:pt x="529" y="217"/>
                    </a:lnTo>
                    <a:lnTo>
                      <a:pt x="541" y="199"/>
                    </a:lnTo>
                    <a:lnTo>
                      <a:pt x="511" y="184"/>
                    </a:lnTo>
                    <a:lnTo>
                      <a:pt x="532" y="169"/>
                    </a:lnTo>
                    <a:lnTo>
                      <a:pt x="511" y="156"/>
                    </a:lnTo>
                    <a:lnTo>
                      <a:pt x="541" y="126"/>
                    </a:lnTo>
                    <a:lnTo>
                      <a:pt x="520" y="126"/>
                    </a:lnTo>
                    <a:lnTo>
                      <a:pt x="520" y="75"/>
                    </a:lnTo>
                    <a:lnTo>
                      <a:pt x="501" y="24"/>
                    </a:lnTo>
                    <a:lnTo>
                      <a:pt x="476"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1" name="Freeform 243">
                <a:extLst>
                  <a:ext uri="{FF2B5EF4-FFF2-40B4-BE49-F238E27FC236}">
                    <a16:creationId xmlns:a16="http://schemas.microsoft.com/office/drawing/2014/main" id="{4FD0F19F-B722-4CFE-800D-E161D67B0289}"/>
                  </a:ext>
                </a:extLst>
              </p:cNvPr>
              <p:cNvSpPr>
                <a:spLocks/>
              </p:cNvSpPr>
              <p:nvPr/>
            </p:nvSpPr>
            <p:spPr bwMode="auto">
              <a:xfrm>
                <a:off x="5599" y="2496"/>
                <a:ext cx="117" cy="108"/>
              </a:xfrm>
              <a:custGeom>
                <a:avLst/>
                <a:gdLst>
                  <a:gd name="T0" fmla="*/ 102 w 117"/>
                  <a:gd name="T1" fmla="*/ 0 h 108"/>
                  <a:gd name="T2" fmla="*/ 91 w 117"/>
                  <a:gd name="T3" fmla="*/ 41 h 108"/>
                  <a:gd name="T4" fmla="*/ 86 w 117"/>
                  <a:gd name="T5" fmla="*/ 41 h 108"/>
                  <a:gd name="T6" fmla="*/ 86 w 117"/>
                  <a:gd name="T7" fmla="*/ 3 h 108"/>
                  <a:gd name="T8" fmla="*/ 63 w 117"/>
                  <a:gd name="T9" fmla="*/ 33 h 108"/>
                  <a:gd name="T10" fmla="*/ 63 w 117"/>
                  <a:gd name="T11" fmla="*/ 45 h 108"/>
                  <a:gd name="T12" fmla="*/ 37 w 117"/>
                  <a:gd name="T13" fmla="*/ 68 h 108"/>
                  <a:gd name="T14" fmla="*/ 0 w 117"/>
                  <a:gd name="T15" fmla="*/ 88 h 108"/>
                  <a:gd name="T16" fmla="*/ 16 w 117"/>
                  <a:gd name="T17" fmla="*/ 107 h 108"/>
                  <a:gd name="T18" fmla="*/ 64 w 117"/>
                  <a:gd name="T19" fmla="*/ 67 h 108"/>
                  <a:gd name="T20" fmla="*/ 105 w 117"/>
                  <a:gd name="T21" fmla="*/ 39 h 108"/>
                  <a:gd name="T22" fmla="*/ 116 w 117"/>
                  <a:gd name="T23" fmla="*/ 0 h 108"/>
                  <a:gd name="T24" fmla="*/ 102 w 117"/>
                  <a:gd name="T25" fmla="*/ 0 h 108"/>
                  <a:gd name="T26" fmla="*/ 102 w 117"/>
                  <a:gd name="T27" fmla="*/ 0 h 1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7"/>
                  <a:gd name="T43" fmla="*/ 0 h 108"/>
                  <a:gd name="T44" fmla="*/ 117 w 117"/>
                  <a:gd name="T45" fmla="*/ 108 h 1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7" h="108">
                    <a:moveTo>
                      <a:pt x="102" y="0"/>
                    </a:moveTo>
                    <a:lnTo>
                      <a:pt x="91" y="41"/>
                    </a:lnTo>
                    <a:lnTo>
                      <a:pt x="86" y="41"/>
                    </a:lnTo>
                    <a:lnTo>
                      <a:pt x="86" y="3"/>
                    </a:lnTo>
                    <a:lnTo>
                      <a:pt x="63" y="33"/>
                    </a:lnTo>
                    <a:lnTo>
                      <a:pt x="63" y="45"/>
                    </a:lnTo>
                    <a:lnTo>
                      <a:pt x="37" y="68"/>
                    </a:lnTo>
                    <a:lnTo>
                      <a:pt x="0" y="88"/>
                    </a:lnTo>
                    <a:lnTo>
                      <a:pt x="16" y="107"/>
                    </a:lnTo>
                    <a:lnTo>
                      <a:pt x="64" y="67"/>
                    </a:lnTo>
                    <a:lnTo>
                      <a:pt x="105" y="39"/>
                    </a:lnTo>
                    <a:lnTo>
                      <a:pt x="116" y="0"/>
                    </a:lnTo>
                    <a:lnTo>
                      <a:pt x="102"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2" name="Freeform 244">
                <a:extLst>
                  <a:ext uri="{FF2B5EF4-FFF2-40B4-BE49-F238E27FC236}">
                    <a16:creationId xmlns:a16="http://schemas.microsoft.com/office/drawing/2014/main" id="{CD3D7078-2F5A-4CD3-A3AD-0036289ADEAC}"/>
                  </a:ext>
                </a:extLst>
              </p:cNvPr>
              <p:cNvSpPr>
                <a:spLocks/>
              </p:cNvSpPr>
              <p:nvPr/>
            </p:nvSpPr>
            <p:spPr bwMode="auto">
              <a:xfrm>
                <a:off x="5694" y="2356"/>
                <a:ext cx="71" cy="187"/>
              </a:xfrm>
              <a:custGeom>
                <a:avLst/>
                <a:gdLst>
                  <a:gd name="T0" fmla="*/ 70 w 71"/>
                  <a:gd name="T1" fmla="*/ 0 h 187"/>
                  <a:gd name="T2" fmla="*/ 66 w 71"/>
                  <a:gd name="T3" fmla="*/ 16 h 187"/>
                  <a:gd name="T4" fmla="*/ 66 w 71"/>
                  <a:gd name="T5" fmla="*/ 30 h 187"/>
                  <a:gd name="T6" fmla="*/ 56 w 71"/>
                  <a:gd name="T7" fmla="*/ 51 h 187"/>
                  <a:gd name="T8" fmla="*/ 45 w 71"/>
                  <a:gd name="T9" fmla="*/ 114 h 187"/>
                  <a:gd name="T10" fmla="*/ 42 w 71"/>
                  <a:gd name="T11" fmla="*/ 140 h 187"/>
                  <a:gd name="T12" fmla="*/ 14 w 71"/>
                  <a:gd name="T13" fmla="*/ 175 h 187"/>
                  <a:gd name="T14" fmla="*/ 0 w 71"/>
                  <a:gd name="T15" fmla="*/ 186 h 187"/>
                  <a:gd name="T16" fmla="*/ 28 w 71"/>
                  <a:gd name="T17" fmla="*/ 100 h 187"/>
                  <a:gd name="T18" fmla="*/ 32 w 71"/>
                  <a:gd name="T19" fmla="*/ 69 h 187"/>
                  <a:gd name="T20" fmla="*/ 44 w 71"/>
                  <a:gd name="T21" fmla="*/ 49 h 187"/>
                  <a:gd name="T22" fmla="*/ 44 w 71"/>
                  <a:gd name="T23" fmla="*/ 41 h 187"/>
                  <a:gd name="T24" fmla="*/ 52 w 71"/>
                  <a:gd name="T25" fmla="*/ 20 h 187"/>
                  <a:gd name="T26" fmla="*/ 66 w 71"/>
                  <a:gd name="T27" fmla="*/ 0 h 187"/>
                  <a:gd name="T28" fmla="*/ 70 w 71"/>
                  <a:gd name="T29" fmla="*/ 0 h 187"/>
                  <a:gd name="T30" fmla="*/ 70 w 71"/>
                  <a:gd name="T31" fmla="*/ 0 h 1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187"/>
                  <a:gd name="T50" fmla="*/ 71 w 71"/>
                  <a:gd name="T51" fmla="*/ 187 h 1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187">
                    <a:moveTo>
                      <a:pt x="70" y="0"/>
                    </a:moveTo>
                    <a:lnTo>
                      <a:pt x="66" y="16"/>
                    </a:lnTo>
                    <a:lnTo>
                      <a:pt x="66" y="30"/>
                    </a:lnTo>
                    <a:lnTo>
                      <a:pt x="56" y="51"/>
                    </a:lnTo>
                    <a:lnTo>
                      <a:pt x="45" y="114"/>
                    </a:lnTo>
                    <a:lnTo>
                      <a:pt x="42" y="140"/>
                    </a:lnTo>
                    <a:lnTo>
                      <a:pt x="14" y="175"/>
                    </a:lnTo>
                    <a:lnTo>
                      <a:pt x="0" y="186"/>
                    </a:lnTo>
                    <a:lnTo>
                      <a:pt x="28" y="100"/>
                    </a:lnTo>
                    <a:lnTo>
                      <a:pt x="32" y="69"/>
                    </a:lnTo>
                    <a:lnTo>
                      <a:pt x="44" y="49"/>
                    </a:lnTo>
                    <a:lnTo>
                      <a:pt x="44" y="41"/>
                    </a:lnTo>
                    <a:lnTo>
                      <a:pt x="52" y="20"/>
                    </a:lnTo>
                    <a:lnTo>
                      <a:pt x="66" y="0"/>
                    </a:lnTo>
                    <a:lnTo>
                      <a:pt x="70" y="0"/>
                    </a:lnTo>
                  </a:path>
                </a:pathLst>
              </a:custGeom>
              <a:solidFill>
                <a:srgbClr val="FF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3" name="Freeform 245">
                <a:extLst>
                  <a:ext uri="{FF2B5EF4-FFF2-40B4-BE49-F238E27FC236}">
                    <a16:creationId xmlns:a16="http://schemas.microsoft.com/office/drawing/2014/main" id="{8F322D59-5E99-4F21-9269-DE15BC22952F}"/>
                  </a:ext>
                </a:extLst>
              </p:cNvPr>
              <p:cNvSpPr>
                <a:spLocks/>
              </p:cNvSpPr>
              <p:nvPr/>
            </p:nvSpPr>
            <p:spPr bwMode="auto">
              <a:xfrm>
                <a:off x="5722" y="2372"/>
                <a:ext cx="39" cy="141"/>
              </a:xfrm>
              <a:custGeom>
                <a:avLst/>
                <a:gdLst>
                  <a:gd name="T0" fmla="*/ 38 w 39"/>
                  <a:gd name="T1" fmla="*/ 0 h 141"/>
                  <a:gd name="T2" fmla="*/ 38 w 39"/>
                  <a:gd name="T3" fmla="*/ 12 h 141"/>
                  <a:gd name="T4" fmla="*/ 29 w 39"/>
                  <a:gd name="T5" fmla="*/ 35 h 141"/>
                  <a:gd name="T6" fmla="*/ 17 w 39"/>
                  <a:gd name="T7" fmla="*/ 98 h 141"/>
                  <a:gd name="T8" fmla="*/ 14 w 39"/>
                  <a:gd name="T9" fmla="*/ 125 h 141"/>
                  <a:gd name="T10" fmla="*/ 0 w 39"/>
                  <a:gd name="T11" fmla="*/ 140 h 141"/>
                  <a:gd name="T12" fmla="*/ 10 w 39"/>
                  <a:gd name="T13" fmla="*/ 79 h 141"/>
                  <a:gd name="T14" fmla="*/ 20 w 39"/>
                  <a:gd name="T15" fmla="*/ 44 h 141"/>
                  <a:gd name="T16" fmla="*/ 16 w 39"/>
                  <a:gd name="T17" fmla="*/ 35 h 141"/>
                  <a:gd name="T18" fmla="*/ 19 w 39"/>
                  <a:gd name="T19" fmla="*/ 35 h 141"/>
                  <a:gd name="T20" fmla="*/ 27 w 39"/>
                  <a:gd name="T21" fmla="*/ 14 h 141"/>
                  <a:gd name="T22" fmla="*/ 34 w 39"/>
                  <a:gd name="T23" fmla="*/ 4 h 141"/>
                  <a:gd name="T24" fmla="*/ 38 w 39"/>
                  <a:gd name="T25" fmla="*/ 0 h 141"/>
                  <a:gd name="T26" fmla="*/ 38 w 39"/>
                  <a:gd name="T27" fmla="*/ 0 h 1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41"/>
                  <a:gd name="T44" fmla="*/ 39 w 39"/>
                  <a:gd name="T45" fmla="*/ 141 h 1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41">
                    <a:moveTo>
                      <a:pt x="38" y="0"/>
                    </a:moveTo>
                    <a:lnTo>
                      <a:pt x="38" y="12"/>
                    </a:lnTo>
                    <a:lnTo>
                      <a:pt x="29" y="35"/>
                    </a:lnTo>
                    <a:lnTo>
                      <a:pt x="17" y="98"/>
                    </a:lnTo>
                    <a:lnTo>
                      <a:pt x="14" y="125"/>
                    </a:lnTo>
                    <a:lnTo>
                      <a:pt x="0" y="140"/>
                    </a:lnTo>
                    <a:lnTo>
                      <a:pt x="10" y="79"/>
                    </a:lnTo>
                    <a:lnTo>
                      <a:pt x="20" y="44"/>
                    </a:lnTo>
                    <a:lnTo>
                      <a:pt x="16" y="35"/>
                    </a:lnTo>
                    <a:lnTo>
                      <a:pt x="19" y="35"/>
                    </a:lnTo>
                    <a:lnTo>
                      <a:pt x="27" y="14"/>
                    </a:lnTo>
                    <a:lnTo>
                      <a:pt x="34" y="4"/>
                    </a:lnTo>
                    <a:lnTo>
                      <a:pt x="38" y="0"/>
                    </a:lnTo>
                  </a:path>
                </a:pathLst>
              </a:custGeom>
              <a:solidFill>
                <a:srgbClr val="622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4" name="Freeform 246">
                <a:extLst>
                  <a:ext uri="{FF2B5EF4-FFF2-40B4-BE49-F238E27FC236}">
                    <a16:creationId xmlns:a16="http://schemas.microsoft.com/office/drawing/2014/main" id="{E049D38D-0DCC-40A7-8F8C-6AC8E52F68A7}"/>
                  </a:ext>
                </a:extLst>
              </p:cNvPr>
              <p:cNvSpPr>
                <a:spLocks/>
              </p:cNvSpPr>
              <p:nvPr/>
            </p:nvSpPr>
            <p:spPr bwMode="auto">
              <a:xfrm>
                <a:off x="5691" y="2085"/>
                <a:ext cx="154" cy="59"/>
              </a:xfrm>
              <a:custGeom>
                <a:avLst/>
                <a:gdLst>
                  <a:gd name="T0" fmla="*/ 0 w 154"/>
                  <a:gd name="T1" fmla="*/ 45 h 59"/>
                  <a:gd name="T2" fmla="*/ 15 w 154"/>
                  <a:gd name="T3" fmla="*/ 28 h 59"/>
                  <a:gd name="T4" fmla="*/ 55 w 154"/>
                  <a:gd name="T5" fmla="*/ 9 h 59"/>
                  <a:gd name="T6" fmla="*/ 92 w 154"/>
                  <a:gd name="T7" fmla="*/ 0 h 59"/>
                  <a:gd name="T8" fmla="*/ 129 w 154"/>
                  <a:gd name="T9" fmla="*/ 0 h 59"/>
                  <a:gd name="T10" fmla="*/ 153 w 154"/>
                  <a:gd name="T11" fmla="*/ 21 h 59"/>
                  <a:gd name="T12" fmla="*/ 91 w 154"/>
                  <a:gd name="T13" fmla="*/ 50 h 59"/>
                  <a:gd name="T14" fmla="*/ 70 w 154"/>
                  <a:gd name="T15" fmla="*/ 38 h 59"/>
                  <a:gd name="T16" fmla="*/ 27 w 154"/>
                  <a:gd name="T17" fmla="*/ 58 h 59"/>
                  <a:gd name="T18" fmla="*/ 1 w 154"/>
                  <a:gd name="T19" fmla="*/ 52 h 59"/>
                  <a:gd name="T20" fmla="*/ 0 w 154"/>
                  <a:gd name="T21" fmla="*/ 45 h 59"/>
                  <a:gd name="T22" fmla="*/ 0 w 154"/>
                  <a:gd name="T23" fmla="*/ 45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4"/>
                  <a:gd name="T37" fmla="*/ 0 h 59"/>
                  <a:gd name="T38" fmla="*/ 154 w 154"/>
                  <a:gd name="T39" fmla="*/ 59 h 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4" h="59">
                    <a:moveTo>
                      <a:pt x="0" y="45"/>
                    </a:moveTo>
                    <a:lnTo>
                      <a:pt x="15" y="28"/>
                    </a:lnTo>
                    <a:lnTo>
                      <a:pt x="55" y="9"/>
                    </a:lnTo>
                    <a:lnTo>
                      <a:pt x="92" y="0"/>
                    </a:lnTo>
                    <a:lnTo>
                      <a:pt x="129" y="0"/>
                    </a:lnTo>
                    <a:lnTo>
                      <a:pt x="153" y="21"/>
                    </a:lnTo>
                    <a:lnTo>
                      <a:pt x="91" y="50"/>
                    </a:lnTo>
                    <a:lnTo>
                      <a:pt x="70" y="38"/>
                    </a:lnTo>
                    <a:lnTo>
                      <a:pt x="27" y="58"/>
                    </a:lnTo>
                    <a:lnTo>
                      <a:pt x="1" y="52"/>
                    </a:lnTo>
                    <a:lnTo>
                      <a:pt x="0" y="45"/>
                    </a:lnTo>
                  </a:path>
                </a:pathLst>
              </a:custGeom>
              <a:solidFill>
                <a:srgbClr val="622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5" name="Freeform 247">
                <a:extLst>
                  <a:ext uri="{FF2B5EF4-FFF2-40B4-BE49-F238E27FC236}">
                    <a16:creationId xmlns:a16="http://schemas.microsoft.com/office/drawing/2014/main" id="{8DAD0C3C-3346-4E24-9950-C54233347FF6}"/>
                  </a:ext>
                </a:extLst>
              </p:cNvPr>
              <p:cNvSpPr>
                <a:spLocks/>
              </p:cNvSpPr>
              <p:nvPr/>
            </p:nvSpPr>
            <p:spPr bwMode="auto">
              <a:xfrm>
                <a:off x="5701" y="2283"/>
                <a:ext cx="10" cy="6"/>
              </a:xfrm>
              <a:custGeom>
                <a:avLst/>
                <a:gdLst>
                  <a:gd name="T0" fmla="*/ 0 w 10"/>
                  <a:gd name="T1" fmla="*/ 0 h 6"/>
                  <a:gd name="T2" fmla="*/ 0 w 10"/>
                  <a:gd name="T3" fmla="*/ 5 h 6"/>
                  <a:gd name="T4" fmla="*/ 9 w 10"/>
                  <a:gd name="T5" fmla="*/ 5 h 6"/>
                  <a:gd name="T6" fmla="*/ 0 w 10"/>
                  <a:gd name="T7" fmla="*/ 0 h 6"/>
                  <a:gd name="T8" fmla="*/ 0 w 10"/>
                  <a:gd name="T9" fmla="*/ 0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0"/>
                    </a:moveTo>
                    <a:lnTo>
                      <a:pt x="0" y="5"/>
                    </a:lnTo>
                    <a:lnTo>
                      <a:pt x="9" y="5"/>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6" name="Freeform 248">
                <a:extLst>
                  <a:ext uri="{FF2B5EF4-FFF2-40B4-BE49-F238E27FC236}">
                    <a16:creationId xmlns:a16="http://schemas.microsoft.com/office/drawing/2014/main" id="{D5A4BFF0-4B2F-4467-8253-F25DFCED40BD}"/>
                  </a:ext>
                </a:extLst>
              </p:cNvPr>
              <p:cNvSpPr>
                <a:spLocks/>
              </p:cNvSpPr>
              <p:nvPr/>
            </p:nvSpPr>
            <p:spPr bwMode="auto">
              <a:xfrm>
                <a:off x="5678" y="2174"/>
                <a:ext cx="163" cy="177"/>
              </a:xfrm>
              <a:custGeom>
                <a:avLst/>
                <a:gdLst>
                  <a:gd name="T0" fmla="*/ 7 w 163"/>
                  <a:gd name="T1" fmla="*/ 34 h 177"/>
                  <a:gd name="T2" fmla="*/ 18 w 163"/>
                  <a:gd name="T3" fmla="*/ 0 h 177"/>
                  <a:gd name="T4" fmla="*/ 143 w 163"/>
                  <a:gd name="T5" fmla="*/ 36 h 177"/>
                  <a:gd name="T6" fmla="*/ 162 w 163"/>
                  <a:gd name="T7" fmla="*/ 118 h 177"/>
                  <a:gd name="T8" fmla="*/ 141 w 163"/>
                  <a:gd name="T9" fmla="*/ 133 h 177"/>
                  <a:gd name="T10" fmla="*/ 114 w 163"/>
                  <a:gd name="T11" fmla="*/ 158 h 177"/>
                  <a:gd name="T12" fmla="*/ 87 w 163"/>
                  <a:gd name="T13" fmla="*/ 176 h 177"/>
                  <a:gd name="T14" fmla="*/ 77 w 163"/>
                  <a:gd name="T15" fmla="*/ 160 h 177"/>
                  <a:gd name="T16" fmla="*/ 33 w 163"/>
                  <a:gd name="T17" fmla="*/ 160 h 177"/>
                  <a:gd name="T18" fmla="*/ 26 w 163"/>
                  <a:gd name="T19" fmla="*/ 149 h 177"/>
                  <a:gd name="T20" fmla="*/ 26 w 163"/>
                  <a:gd name="T21" fmla="*/ 140 h 177"/>
                  <a:gd name="T22" fmla="*/ 28 w 163"/>
                  <a:gd name="T23" fmla="*/ 131 h 177"/>
                  <a:gd name="T24" fmla="*/ 21 w 163"/>
                  <a:gd name="T25" fmla="*/ 119 h 177"/>
                  <a:gd name="T26" fmla="*/ 21 w 163"/>
                  <a:gd name="T27" fmla="*/ 114 h 177"/>
                  <a:gd name="T28" fmla="*/ 32 w 163"/>
                  <a:gd name="T29" fmla="*/ 114 h 177"/>
                  <a:gd name="T30" fmla="*/ 18 w 163"/>
                  <a:gd name="T31" fmla="*/ 105 h 177"/>
                  <a:gd name="T32" fmla="*/ 15 w 163"/>
                  <a:gd name="T33" fmla="*/ 90 h 177"/>
                  <a:gd name="T34" fmla="*/ 7 w 163"/>
                  <a:gd name="T35" fmla="*/ 86 h 177"/>
                  <a:gd name="T36" fmla="*/ 0 w 163"/>
                  <a:gd name="T37" fmla="*/ 82 h 177"/>
                  <a:gd name="T38" fmla="*/ 0 w 163"/>
                  <a:gd name="T39" fmla="*/ 80 h 177"/>
                  <a:gd name="T40" fmla="*/ 1 w 163"/>
                  <a:gd name="T41" fmla="*/ 76 h 177"/>
                  <a:gd name="T42" fmla="*/ 15 w 163"/>
                  <a:gd name="T43" fmla="*/ 45 h 177"/>
                  <a:gd name="T44" fmla="*/ 16 w 163"/>
                  <a:gd name="T45" fmla="*/ 43 h 177"/>
                  <a:gd name="T46" fmla="*/ 11 w 163"/>
                  <a:gd name="T47" fmla="*/ 36 h 177"/>
                  <a:gd name="T48" fmla="*/ 7 w 163"/>
                  <a:gd name="T49" fmla="*/ 34 h 177"/>
                  <a:gd name="T50" fmla="*/ 7 w 163"/>
                  <a:gd name="T51" fmla="*/ 34 h 1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3"/>
                  <a:gd name="T79" fmla="*/ 0 h 177"/>
                  <a:gd name="T80" fmla="*/ 163 w 163"/>
                  <a:gd name="T81" fmla="*/ 177 h 17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3" h="177">
                    <a:moveTo>
                      <a:pt x="7" y="34"/>
                    </a:moveTo>
                    <a:lnTo>
                      <a:pt x="18" y="0"/>
                    </a:lnTo>
                    <a:lnTo>
                      <a:pt x="143" y="36"/>
                    </a:lnTo>
                    <a:lnTo>
                      <a:pt x="162" y="118"/>
                    </a:lnTo>
                    <a:lnTo>
                      <a:pt x="141" y="133"/>
                    </a:lnTo>
                    <a:lnTo>
                      <a:pt x="114" y="158"/>
                    </a:lnTo>
                    <a:lnTo>
                      <a:pt x="87" y="176"/>
                    </a:lnTo>
                    <a:lnTo>
                      <a:pt x="77" y="160"/>
                    </a:lnTo>
                    <a:lnTo>
                      <a:pt x="33" y="160"/>
                    </a:lnTo>
                    <a:lnTo>
                      <a:pt x="26" y="149"/>
                    </a:lnTo>
                    <a:lnTo>
                      <a:pt x="26" y="140"/>
                    </a:lnTo>
                    <a:lnTo>
                      <a:pt x="28" y="131"/>
                    </a:lnTo>
                    <a:lnTo>
                      <a:pt x="21" y="119"/>
                    </a:lnTo>
                    <a:lnTo>
                      <a:pt x="21" y="114"/>
                    </a:lnTo>
                    <a:lnTo>
                      <a:pt x="32" y="114"/>
                    </a:lnTo>
                    <a:lnTo>
                      <a:pt x="18" y="105"/>
                    </a:lnTo>
                    <a:lnTo>
                      <a:pt x="15" y="90"/>
                    </a:lnTo>
                    <a:lnTo>
                      <a:pt x="7" y="86"/>
                    </a:lnTo>
                    <a:lnTo>
                      <a:pt x="0" y="82"/>
                    </a:lnTo>
                    <a:lnTo>
                      <a:pt x="0" y="80"/>
                    </a:lnTo>
                    <a:lnTo>
                      <a:pt x="1" y="76"/>
                    </a:lnTo>
                    <a:lnTo>
                      <a:pt x="15" y="45"/>
                    </a:lnTo>
                    <a:lnTo>
                      <a:pt x="16" y="43"/>
                    </a:lnTo>
                    <a:lnTo>
                      <a:pt x="11" y="36"/>
                    </a:lnTo>
                    <a:lnTo>
                      <a:pt x="7" y="34"/>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7" name="Freeform 249">
                <a:extLst>
                  <a:ext uri="{FF2B5EF4-FFF2-40B4-BE49-F238E27FC236}">
                    <a16:creationId xmlns:a16="http://schemas.microsoft.com/office/drawing/2014/main" id="{7F60CA40-2478-4906-8A16-6BF53E2096DA}"/>
                  </a:ext>
                </a:extLst>
              </p:cNvPr>
              <p:cNvSpPr>
                <a:spLocks/>
              </p:cNvSpPr>
              <p:nvPr/>
            </p:nvSpPr>
            <p:spPr bwMode="auto">
              <a:xfrm>
                <a:off x="5677" y="2244"/>
                <a:ext cx="23" cy="25"/>
              </a:xfrm>
              <a:custGeom>
                <a:avLst/>
                <a:gdLst>
                  <a:gd name="T0" fmla="*/ 14 w 23"/>
                  <a:gd name="T1" fmla="*/ 0 h 25"/>
                  <a:gd name="T2" fmla="*/ 11 w 23"/>
                  <a:gd name="T3" fmla="*/ 8 h 25"/>
                  <a:gd name="T4" fmla="*/ 17 w 23"/>
                  <a:gd name="T5" fmla="*/ 8 h 25"/>
                  <a:gd name="T6" fmla="*/ 17 w 23"/>
                  <a:gd name="T7" fmla="*/ 19 h 25"/>
                  <a:gd name="T8" fmla="*/ 8 w 23"/>
                  <a:gd name="T9" fmla="*/ 14 h 25"/>
                  <a:gd name="T10" fmla="*/ 0 w 23"/>
                  <a:gd name="T11" fmla="*/ 14 h 25"/>
                  <a:gd name="T12" fmla="*/ 0 w 23"/>
                  <a:gd name="T13" fmla="*/ 16 h 25"/>
                  <a:gd name="T14" fmla="*/ 3 w 23"/>
                  <a:gd name="T15" fmla="*/ 17 h 25"/>
                  <a:gd name="T16" fmla="*/ 8 w 23"/>
                  <a:gd name="T17" fmla="*/ 17 h 25"/>
                  <a:gd name="T18" fmla="*/ 15 w 23"/>
                  <a:gd name="T19" fmla="*/ 24 h 25"/>
                  <a:gd name="T20" fmla="*/ 17 w 23"/>
                  <a:gd name="T21" fmla="*/ 24 h 25"/>
                  <a:gd name="T22" fmla="*/ 22 w 23"/>
                  <a:gd name="T23" fmla="*/ 17 h 25"/>
                  <a:gd name="T24" fmla="*/ 19 w 23"/>
                  <a:gd name="T25" fmla="*/ 7 h 25"/>
                  <a:gd name="T26" fmla="*/ 16 w 23"/>
                  <a:gd name="T27" fmla="*/ 6 h 25"/>
                  <a:gd name="T28" fmla="*/ 14 w 23"/>
                  <a:gd name="T29" fmla="*/ 0 h 25"/>
                  <a:gd name="T30" fmla="*/ 14 w 23"/>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5"/>
                  <a:gd name="T50" fmla="*/ 23 w 23"/>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5">
                    <a:moveTo>
                      <a:pt x="14" y="0"/>
                    </a:moveTo>
                    <a:lnTo>
                      <a:pt x="11" y="8"/>
                    </a:lnTo>
                    <a:lnTo>
                      <a:pt x="17" y="8"/>
                    </a:lnTo>
                    <a:lnTo>
                      <a:pt x="17" y="19"/>
                    </a:lnTo>
                    <a:lnTo>
                      <a:pt x="8" y="14"/>
                    </a:lnTo>
                    <a:lnTo>
                      <a:pt x="0" y="14"/>
                    </a:lnTo>
                    <a:lnTo>
                      <a:pt x="0" y="16"/>
                    </a:lnTo>
                    <a:lnTo>
                      <a:pt x="3" y="17"/>
                    </a:lnTo>
                    <a:lnTo>
                      <a:pt x="8" y="17"/>
                    </a:lnTo>
                    <a:lnTo>
                      <a:pt x="15" y="24"/>
                    </a:lnTo>
                    <a:lnTo>
                      <a:pt x="17" y="24"/>
                    </a:lnTo>
                    <a:lnTo>
                      <a:pt x="22" y="17"/>
                    </a:lnTo>
                    <a:lnTo>
                      <a:pt x="19" y="7"/>
                    </a:lnTo>
                    <a:lnTo>
                      <a:pt x="16" y="6"/>
                    </a:lnTo>
                    <a:lnTo>
                      <a:pt x="14"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8" name="Freeform 250">
                <a:extLst>
                  <a:ext uri="{FF2B5EF4-FFF2-40B4-BE49-F238E27FC236}">
                    <a16:creationId xmlns:a16="http://schemas.microsoft.com/office/drawing/2014/main" id="{8C0050E8-0294-4EB2-985A-4095CD2E6914}"/>
                  </a:ext>
                </a:extLst>
              </p:cNvPr>
              <p:cNvSpPr>
                <a:spLocks/>
              </p:cNvSpPr>
              <p:nvPr/>
            </p:nvSpPr>
            <p:spPr bwMode="auto">
              <a:xfrm>
                <a:off x="5697" y="2291"/>
                <a:ext cx="8" cy="14"/>
              </a:xfrm>
              <a:custGeom>
                <a:avLst/>
                <a:gdLst>
                  <a:gd name="T0" fmla="*/ 4 w 8"/>
                  <a:gd name="T1" fmla="*/ 0 h 14"/>
                  <a:gd name="T2" fmla="*/ 4 w 8"/>
                  <a:gd name="T3" fmla="*/ 2 h 14"/>
                  <a:gd name="T4" fmla="*/ 7 w 8"/>
                  <a:gd name="T5" fmla="*/ 13 h 14"/>
                  <a:gd name="T6" fmla="*/ 0 w 8"/>
                  <a:gd name="T7" fmla="*/ 2 h 14"/>
                  <a:gd name="T8" fmla="*/ 0 w 8"/>
                  <a:gd name="T9" fmla="*/ 0 h 14"/>
                  <a:gd name="T10" fmla="*/ 4 w 8"/>
                  <a:gd name="T11" fmla="*/ 0 h 14"/>
                  <a:gd name="T12" fmla="*/ 4 w 8"/>
                  <a:gd name="T13" fmla="*/ 0 h 14"/>
                  <a:gd name="T14" fmla="*/ 0 60000 65536"/>
                  <a:gd name="T15" fmla="*/ 0 60000 65536"/>
                  <a:gd name="T16" fmla="*/ 0 60000 65536"/>
                  <a:gd name="T17" fmla="*/ 0 60000 65536"/>
                  <a:gd name="T18" fmla="*/ 0 60000 65536"/>
                  <a:gd name="T19" fmla="*/ 0 60000 65536"/>
                  <a:gd name="T20" fmla="*/ 0 60000 65536"/>
                  <a:gd name="T21" fmla="*/ 0 w 8"/>
                  <a:gd name="T22" fmla="*/ 0 h 14"/>
                  <a:gd name="T23" fmla="*/ 8 w 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4">
                    <a:moveTo>
                      <a:pt x="4" y="0"/>
                    </a:moveTo>
                    <a:lnTo>
                      <a:pt x="4" y="2"/>
                    </a:lnTo>
                    <a:lnTo>
                      <a:pt x="7" y="13"/>
                    </a:lnTo>
                    <a:lnTo>
                      <a:pt x="0" y="2"/>
                    </a:lnTo>
                    <a:lnTo>
                      <a:pt x="0" y="0"/>
                    </a:lnTo>
                    <a:lnTo>
                      <a:pt x="4"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9" name="Freeform 251">
                <a:extLst>
                  <a:ext uri="{FF2B5EF4-FFF2-40B4-BE49-F238E27FC236}">
                    <a16:creationId xmlns:a16="http://schemas.microsoft.com/office/drawing/2014/main" id="{789F21C0-E286-4753-9735-DC0383CD851D}"/>
                  </a:ext>
                </a:extLst>
              </p:cNvPr>
              <p:cNvSpPr>
                <a:spLocks/>
              </p:cNvSpPr>
              <p:nvPr/>
            </p:nvSpPr>
            <p:spPr bwMode="auto">
              <a:xfrm>
                <a:off x="5694" y="2279"/>
                <a:ext cx="17" cy="13"/>
              </a:xfrm>
              <a:custGeom>
                <a:avLst/>
                <a:gdLst>
                  <a:gd name="T0" fmla="*/ 7 w 17"/>
                  <a:gd name="T1" fmla="*/ 12 h 13"/>
                  <a:gd name="T2" fmla="*/ 16 w 17"/>
                  <a:gd name="T3" fmla="*/ 12 h 13"/>
                  <a:gd name="T4" fmla="*/ 0 w 17"/>
                  <a:gd name="T5" fmla="*/ 0 h 13"/>
                  <a:gd name="T6" fmla="*/ 0 60000 65536"/>
                  <a:gd name="T7" fmla="*/ 0 60000 65536"/>
                  <a:gd name="T8" fmla="*/ 0 60000 65536"/>
                  <a:gd name="T9" fmla="*/ 0 w 17"/>
                  <a:gd name="T10" fmla="*/ 0 h 13"/>
                  <a:gd name="T11" fmla="*/ 17 w 17"/>
                  <a:gd name="T12" fmla="*/ 13 h 13"/>
                </a:gdLst>
                <a:ahLst/>
                <a:cxnLst>
                  <a:cxn ang="T6">
                    <a:pos x="T0" y="T1"/>
                  </a:cxn>
                  <a:cxn ang="T7">
                    <a:pos x="T2" y="T3"/>
                  </a:cxn>
                  <a:cxn ang="T8">
                    <a:pos x="T4" y="T5"/>
                  </a:cxn>
                </a:cxnLst>
                <a:rect l="T9" t="T10" r="T11" b="T12"/>
                <a:pathLst>
                  <a:path w="17" h="13">
                    <a:moveTo>
                      <a:pt x="7" y="12"/>
                    </a:moveTo>
                    <a:lnTo>
                      <a:pt x="16" y="12"/>
                    </a:ln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 name="Line 252">
                <a:extLst>
                  <a:ext uri="{FF2B5EF4-FFF2-40B4-BE49-F238E27FC236}">
                    <a16:creationId xmlns:a16="http://schemas.microsoft.com/office/drawing/2014/main" id="{448681EE-EB8A-4B1E-8834-5D2914EFA298}"/>
                  </a:ext>
                </a:extLst>
              </p:cNvPr>
              <p:cNvSpPr>
                <a:spLocks noChangeShapeType="1"/>
              </p:cNvSpPr>
              <p:nvPr/>
            </p:nvSpPr>
            <p:spPr bwMode="auto">
              <a:xfrm flipV="1">
                <a:off x="5701" y="2286"/>
                <a:ext cx="0"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 name="Freeform 253">
                <a:extLst>
                  <a:ext uri="{FF2B5EF4-FFF2-40B4-BE49-F238E27FC236}">
                    <a16:creationId xmlns:a16="http://schemas.microsoft.com/office/drawing/2014/main" id="{467D836B-59F6-43B8-84E8-DBB9F3523651}"/>
                  </a:ext>
                </a:extLst>
              </p:cNvPr>
              <p:cNvSpPr>
                <a:spLocks/>
              </p:cNvSpPr>
              <p:nvPr/>
            </p:nvSpPr>
            <p:spPr bwMode="auto">
              <a:xfrm>
                <a:off x="5694" y="2218"/>
                <a:ext cx="17" cy="15"/>
              </a:xfrm>
              <a:custGeom>
                <a:avLst/>
                <a:gdLst>
                  <a:gd name="T0" fmla="*/ 16 w 17"/>
                  <a:gd name="T1" fmla="*/ 9 h 15"/>
                  <a:gd name="T2" fmla="*/ 8 w 17"/>
                  <a:gd name="T3" fmla="*/ 14 h 15"/>
                  <a:gd name="T4" fmla="*/ 8 w 17"/>
                  <a:gd name="T5" fmla="*/ 9 h 15"/>
                  <a:gd name="T6" fmla="*/ 0 w 17"/>
                  <a:gd name="T7" fmla="*/ 4 h 15"/>
                  <a:gd name="T8" fmla="*/ 3 w 17"/>
                  <a:gd name="T9" fmla="*/ 0 h 15"/>
                  <a:gd name="T10" fmla="*/ 16 w 17"/>
                  <a:gd name="T11" fmla="*/ 9 h 15"/>
                  <a:gd name="T12" fmla="*/ 16 w 17"/>
                  <a:gd name="T13" fmla="*/ 9 h 15"/>
                  <a:gd name="T14" fmla="*/ 0 60000 65536"/>
                  <a:gd name="T15" fmla="*/ 0 60000 65536"/>
                  <a:gd name="T16" fmla="*/ 0 60000 65536"/>
                  <a:gd name="T17" fmla="*/ 0 60000 65536"/>
                  <a:gd name="T18" fmla="*/ 0 60000 65536"/>
                  <a:gd name="T19" fmla="*/ 0 60000 65536"/>
                  <a:gd name="T20" fmla="*/ 0 60000 65536"/>
                  <a:gd name="T21" fmla="*/ 0 w 17"/>
                  <a:gd name="T22" fmla="*/ 0 h 15"/>
                  <a:gd name="T23" fmla="*/ 17 w 17"/>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5">
                    <a:moveTo>
                      <a:pt x="16" y="9"/>
                    </a:moveTo>
                    <a:lnTo>
                      <a:pt x="8" y="14"/>
                    </a:lnTo>
                    <a:lnTo>
                      <a:pt x="8" y="9"/>
                    </a:lnTo>
                    <a:lnTo>
                      <a:pt x="0" y="4"/>
                    </a:lnTo>
                    <a:lnTo>
                      <a:pt x="3" y="0"/>
                    </a:lnTo>
                    <a:lnTo>
                      <a:pt x="16" y="9"/>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2" name="Freeform 254">
                <a:extLst>
                  <a:ext uri="{FF2B5EF4-FFF2-40B4-BE49-F238E27FC236}">
                    <a16:creationId xmlns:a16="http://schemas.microsoft.com/office/drawing/2014/main" id="{C2700DEF-C815-4E10-BC9F-3E884EF0D391}"/>
                  </a:ext>
                </a:extLst>
              </p:cNvPr>
              <p:cNvSpPr>
                <a:spLocks/>
              </p:cNvSpPr>
              <p:nvPr/>
            </p:nvSpPr>
            <p:spPr bwMode="auto">
              <a:xfrm>
                <a:off x="5684" y="2206"/>
                <a:ext cx="36" cy="13"/>
              </a:xfrm>
              <a:custGeom>
                <a:avLst/>
                <a:gdLst>
                  <a:gd name="T0" fmla="*/ 0 w 36"/>
                  <a:gd name="T1" fmla="*/ 0 h 13"/>
                  <a:gd name="T2" fmla="*/ 0 w 36"/>
                  <a:gd name="T3" fmla="*/ 4 h 13"/>
                  <a:gd name="T4" fmla="*/ 10 w 36"/>
                  <a:gd name="T5" fmla="*/ 8 h 13"/>
                  <a:gd name="T6" fmla="*/ 18 w 36"/>
                  <a:gd name="T7" fmla="*/ 8 h 13"/>
                  <a:gd name="T8" fmla="*/ 29 w 36"/>
                  <a:gd name="T9" fmla="*/ 12 h 13"/>
                  <a:gd name="T10" fmla="*/ 35 w 36"/>
                  <a:gd name="T11" fmla="*/ 12 h 13"/>
                  <a:gd name="T12" fmla="*/ 18 w 36"/>
                  <a:gd name="T13" fmla="*/ 4 h 13"/>
                  <a:gd name="T14" fmla="*/ 10 w 36"/>
                  <a:gd name="T15" fmla="*/ 4 h 13"/>
                  <a:gd name="T16" fmla="*/ 0 w 36"/>
                  <a:gd name="T17" fmla="*/ 0 h 13"/>
                  <a:gd name="T18" fmla="*/ 0 w 36"/>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13"/>
                  <a:gd name="T32" fmla="*/ 36 w 36"/>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13">
                    <a:moveTo>
                      <a:pt x="0" y="0"/>
                    </a:moveTo>
                    <a:lnTo>
                      <a:pt x="0" y="4"/>
                    </a:lnTo>
                    <a:lnTo>
                      <a:pt x="10" y="8"/>
                    </a:lnTo>
                    <a:lnTo>
                      <a:pt x="18" y="8"/>
                    </a:lnTo>
                    <a:lnTo>
                      <a:pt x="29" y="12"/>
                    </a:lnTo>
                    <a:lnTo>
                      <a:pt x="35" y="12"/>
                    </a:lnTo>
                    <a:lnTo>
                      <a:pt x="18" y="4"/>
                    </a:lnTo>
                    <a:lnTo>
                      <a:pt x="10" y="4"/>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3" name="Freeform 255">
                <a:extLst>
                  <a:ext uri="{FF2B5EF4-FFF2-40B4-BE49-F238E27FC236}">
                    <a16:creationId xmlns:a16="http://schemas.microsoft.com/office/drawing/2014/main" id="{01E8CD73-3094-4399-9BAC-D8EA9F1B71D6}"/>
                  </a:ext>
                </a:extLst>
              </p:cNvPr>
              <p:cNvSpPr>
                <a:spLocks/>
              </p:cNvSpPr>
              <p:nvPr/>
            </p:nvSpPr>
            <p:spPr bwMode="auto">
              <a:xfrm>
                <a:off x="5680" y="2086"/>
                <a:ext cx="214" cy="213"/>
              </a:xfrm>
              <a:custGeom>
                <a:avLst/>
                <a:gdLst>
                  <a:gd name="T0" fmla="*/ 37 w 214"/>
                  <a:gd name="T1" fmla="*/ 100 h 213"/>
                  <a:gd name="T2" fmla="*/ 28 w 214"/>
                  <a:gd name="T3" fmla="*/ 100 h 213"/>
                  <a:gd name="T4" fmla="*/ 6 w 214"/>
                  <a:gd name="T5" fmla="*/ 87 h 213"/>
                  <a:gd name="T6" fmla="*/ 0 w 214"/>
                  <a:gd name="T7" fmla="*/ 63 h 213"/>
                  <a:gd name="T8" fmla="*/ 9 w 214"/>
                  <a:gd name="T9" fmla="*/ 45 h 213"/>
                  <a:gd name="T10" fmla="*/ 28 w 214"/>
                  <a:gd name="T11" fmla="*/ 53 h 213"/>
                  <a:gd name="T12" fmla="*/ 39 w 214"/>
                  <a:gd name="T13" fmla="*/ 53 h 213"/>
                  <a:gd name="T14" fmla="*/ 31 w 214"/>
                  <a:gd name="T15" fmla="*/ 37 h 213"/>
                  <a:gd name="T16" fmla="*/ 44 w 214"/>
                  <a:gd name="T17" fmla="*/ 37 h 213"/>
                  <a:gd name="T18" fmla="*/ 48 w 214"/>
                  <a:gd name="T19" fmla="*/ 42 h 213"/>
                  <a:gd name="T20" fmla="*/ 58 w 214"/>
                  <a:gd name="T21" fmla="*/ 45 h 213"/>
                  <a:gd name="T22" fmla="*/ 53 w 214"/>
                  <a:gd name="T23" fmla="*/ 37 h 213"/>
                  <a:gd name="T24" fmla="*/ 76 w 214"/>
                  <a:gd name="T25" fmla="*/ 33 h 213"/>
                  <a:gd name="T26" fmla="*/ 72 w 214"/>
                  <a:gd name="T27" fmla="*/ 26 h 213"/>
                  <a:gd name="T28" fmla="*/ 88 w 214"/>
                  <a:gd name="T29" fmla="*/ 23 h 213"/>
                  <a:gd name="T30" fmla="*/ 109 w 214"/>
                  <a:gd name="T31" fmla="*/ 37 h 213"/>
                  <a:gd name="T32" fmla="*/ 102 w 214"/>
                  <a:gd name="T33" fmla="*/ 19 h 213"/>
                  <a:gd name="T34" fmla="*/ 117 w 214"/>
                  <a:gd name="T35" fmla="*/ 29 h 213"/>
                  <a:gd name="T36" fmla="*/ 119 w 214"/>
                  <a:gd name="T37" fmla="*/ 20 h 213"/>
                  <a:gd name="T38" fmla="*/ 126 w 214"/>
                  <a:gd name="T39" fmla="*/ 20 h 213"/>
                  <a:gd name="T40" fmla="*/ 134 w 214"/>
                  <a:gd name="T41" fmla="*/ 26 h 213"/>
                  <a:gd name="T42" fmla="*/ 134 w 214"/>
                  <a:gd name="T43" fmla="*/ 16 h 213"/>
                  <a:gd name="T44" fmla="*/ 140 w 214"/>
                  <a:gd name="T45" fmla="*/ 20 h 213"/>
                  <a:gd name="T46" fmla="*/ 146 w 214"/>
                  <a:gd name="T47" fmla="*/ 20 h 213"/>
                  <a:gd name="T48" fmla="*/ 140 w 214"/>
                  <a:gd name="T49" fmla="*/ 0 h 213"/>
                  <a:gd name="T50" fmla="*/ 156 w 214"/>
                  <a:gd name="T51" fmla="*/ 0 h 213"/>
                  <a:gd name="T52" fmla="*/ 172 w 214"/>
                  <a:gd name="T53" fmla="*/ 5 h 213"/>
                  <a:gd name="T54" fmla="*/ 192 w 214"/>
                  <a:gd name="T55" fmla="*/ 23 h 213"/>
                  <a:gd name="T56" fmla="*/ 207 w 214"/>
                  <a:gd name="T57" fmla="*/ 53 h 213"/>
                  <a:gd name="T58" fmla="*/ 213 w 214"/>
                  <a:gd name="T59" fmla="*/ 87 h 213"/>
                  <a:gd name="T60" fmla="*/ 213 w 214"/>
                  <a:gd name="T61" fmla="*/ 107 h 213"/>
                  <a:gd name="T62" fmla="*/ 197 w 214"/>
                  <a:gd name="T63" fmla="*/ 174 h 213"/>
                  <a:gd name="T64" fmla="*/ 192 w 214"/>
                  <a:gd name="T65" fmla="*/ 197 h 213"/>
                  <a:gd name="T66" fmla="*/ 183 w 214"/>
                  <a:gd name="T67" fmla="*/ 207 h 213"/>
                  <a:gd name="T68" fmla="*/ 173 w 214"/>
                  <a:gd name="T69" fmla="*/ 212 h 213"/>
                  <a:gd name="T70" fmla="*/ 164 w 214"/>
                  <a:gd name="T71" fmla="*/ 212 h 213"/>
                  <a:gd name="T72" fmla="*/ 155 w 214"/>
                  <a:gd name="T73" fmla="*/ 205 h 213"/>
                  <a:gd name="T74" fmla="*/ 155 w 214"/>
                  <a:gd name="T75" fmla="*/ 212 h 213"/>
                  <a:gd name="T76" fmla="*/ 146 w 214"/>
                  <a:gd name="T77" fmla="*/ 207 h 213"/>
                  <a:gd name="T78" fmla="*/ 136 w 214"/>
                  <a:gd name="T79" fmla="*/ 188 h 213"/>
                  <a:gd name="T80" fmla="*/ 136 w 214"/>
                  <a:gd name="T81" fmla="*/ 164 h 213"/>
                  <a:gd name="T82" fmla="*/ 133 w 214"/>
                  <a:gd name="T83" fmla="*/ 152 h 213"/>
                  <a:gd name="T84" fmla="*/ 126 w 214"/>
                  <a:gd name="T85" fmla="*/ 139 h 213"/>
                  <a:gd name="T86" fmla="*/ 119 w 214"/>
                  <a:gd name="T87" fmla="*/ 136 h 213"/>
                  <a:gd name="T88" fmla="*/ 109 w 214"/>
                  <a:gd name="T89" fmla="*/ 136 h 213"/>
                  <a:gd name="T90" fmla="*/ 98 w 214"/>
                  <a:gd name="T91" fmla="*/ 144 h 213"/>
                  <a:gd name="T92" fmla="*/ 90 w 214"/>
                  <a:gd name="T93" fmla="*/ 157 h 213"/>
                  <a:gd name="T94" fmla="*/ 75 w 214"/>
                  <a:gd name="T95" fmla="*/ 156 h 213"/>
                  <a:gd name="T96" fmla="*/ 75 w 214"/>
                  <a:gd name="T97" fmla="*/ 138 h 213"/>
                  <a:gd name="T98" fmla="*/ 64 w 214"/>
                  <a:gd name="T99" fmla="*/ 119 h 213"/>
                  <a:gd name="T100" fmla="*/ 47 w 214"/>
                  <a:gd name="T101" fmla="*/ 112 h 213"/>
                  <a:gd name="T102" fmla="*/ 42 w 214"/>
                  <a:gd name="T103" fmla="*/ 104 h 213"/>
                  <a:gd name="T104" fmla="*/ 55 w 214"/>
                  <a:gd name="T105" fmla="*/ 104 h 213"/>
                  <a:gd name="T106" fmla="*/ 47 w 214"/>
                  <a:gd name="T107" fmla="*/ 99 h 213"/>
                  <a:gd name="T108" fmla="*/ 30 w 214"/>
                  <a:gd name="T109" fmla="*/ 94 h 213"/>
                  <a:gd name="T110" fmla="*/ 32 w 214"/>
                  <a:gd name="T111" fmla="*/ 100 h 213"/>
                  <a:gd name="T112" fmla="*/ 37 w 214"/>
                  <a:gd name="T113" fmla="*/ 100 h 213"/>
                  <a:gd name="T114" fmla="*/ 37 w 214"/>
                  <a:gd name="T115" fmla="*/ 10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4"/>
                  <a:gd name="T175" fmla="*/ 0 h 213"/>
                  <a:gd name="T176" fmla="*/ 214 w 214"/>
                  <a:gd name="T177" fmla="*/ 213 h 21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4" h="213">
                    <a:moveTo>
                      <a:pt x="37" y="100"/>
                    </a:moveTo>
                    <a:lnTo>
                      <a:pt x="28" y="100"/>
                    </a:lnTo>
                    <a:lnTo>
                      <a:pt x="6" y="87"/>
                    </a:lnTo>
                    <a:lnTo>
                      <a:pt x="0" y="63"/>
                    </a:lnTo>
                    <a:lnTo>
                      <a:pt x="9" y="45"/>
                    </a:lnTo>
                    <a:lnTo>
                      <a:pt x="28" y="53"/>
                    </a:lnTo>
                    <a:lnTo>
                      <a:pt x="39" y="53"/>
                    </a:lnTo>
                    <a:lnTo>
                      <a:pt x="31" y="37"/>
                    </a:lnTo>
                    <a:lnTo>
                      <a:pt x="44" y="37"/>
                    </a:lnTo>
                    <a:lnTo>
                      <a:pt x="48" y="42"/>
                    </a:lnTo>
                    <a:lnTo>
                      <a:pt x="58" y="45"/>
                    </a:lnTo>
                    <a:lnTo>
                      <a:pt x="53" y="37"/>
                    </a:lnTo>
                    <a:lnTo>
                      <a:pt x="76" y="33"/>
                    </a:lnTo>
                    <a:lnTo>
                      <a:pt x="72" y="26"/>
                    </a:lnTo>
                    <a:lnTo>
                      <a:pt x="88" y="23"/>
                    </a:lnTo>
                    <a:lnTo>
                      <a:pt x="109" y="37"/>
                    </a:lnTo>
                    <a:lnTo>
                      <a:pt x="102" y="19"/>
                    </a:lnTo>
                    <a:lnTo>
                      <a:pt x="117" y="29"/>
                    </a:lnTo>
                    <a:lnTo>
                      <a:pt x="119" y="20"/>
                    </a:lnTo>
                    <a:lnTo>
                      <a:pt x="126" y="20"/>
                    </a:lnTo>
                    <a:lnTo>
                      <a:pt x="134" y="26"/>
                    </a:lnTo>
                    <a:lnTo>
                      <a:pt x="134" y="16"/>
                    </a:lnTo>
                    <a:lnTo>
                      <a:pt x="140" y="20"/>
                    </a:lnTo>
                    <a:lnTo>
                      <a:pt x="146" y="20"/>
                    </a:lnTo>
                    <a:lnTo>
                      <a:pt x="140" y="0"/>
                    </a:lnTo>
                    <a:lnTo>
                      <a:pt x="156" y="0"/>
                    </a:lnTo>
                    <a:lnTo>
                      <a:pt x="172" y="5"/>
                    </a:lnTo>
                    <a:lnTo>
                      <a:pt x="192" y="23"/>
                    </a:lnTo>
                    <a:lnTo>
                      <a:pt x="207" y="53"/>
                    </a:lnTo>
                    <a:lnTo>
                      <a:pt x="213" y="87"/>
                    </a:lnTo>
                    <a:lnTo>
                      <a:pt x="213" y="107"/>
                    </a:lnTo>
                    <a:lnTo>
                      <a:pt x="197" y="174"/>
                    </a:lnTo>
                    <a:lnTo>
                      <a:pt x="192" y="197"/>
                    </a:lnTo>
                    <a:lnTo>
                      <a:pt x="183" y="207"/>
                    </a:lnTo>
                    <a:lnTo>
                      <a:pt x="173" y="212"/>
                    </a:lnTo>
                    <a:lnTo>
                      <a:pt x="164" y="212"/>
                    </a:lnTo>
                    <a:lnTo>
                      <a:pt x="155" y="205"/>
                    </a:lnTo>
                    <a:lnTo>
                      <a:pt x="155" y="212"/>
                    </a:lnTo>
                    <a:lnTo>
                      <a:pt x="146" y="207"/>
                    </a:lnTo>
                    <a:lnTo>
                      <a:pt x="136" y="188"/>
                    </a:lnTo>
                    <a:lnTo>
                      <a:pt x="136" y="164"/>
                    </a:lnTo>
                    <a:lnTo>
                      <a:pt x="133" y="152"/>
                    </a:lnTo>
                    <a:lnTo>
                      <a:pt x="126" y="139"/>
                    </a:lnTo>
                    <a:lnTo>
                      <a:pt x="119" y="136"/>
                    </a:lnTo>
                    <a:lnTo>
                      <a:pt x="109" y="136"/>
                    </a:lnTo>
                    <a:lnTo>
                      <a:pt x="98" y="144"/>
                    </a:lnTo>
                    <a:lnTo>
                      <a:pt x="90" y="157"/>
                    </a:lnTo>
                    <a:lnTo>
                      <a:pt x="75" y="156"/>
                    </a:lnTo>
                    <a:lnTo>
                      <a:pt x="75" y="138"/>
                    </a:lnTo>
                    <a:lnTo>
                      <a:pt x="64" y="119"/>
                    </a:lnTo>
                    <a:lnTo>
                      <a:pt x="47" y="112"/>
                    </a:lnTo>
                    <a:lnTo>
                      <a:pt x="42" y="104"/>
                    </a:lnTo>
                    <a:lnTo>
                      <a:pt x="55" y="104"/>
                    </a:lnTo>
                    <a:lnTo>
                      <a:pt x="47" y="99"/>
                    </a:lnTo>
                    <a:lnTo>
                      <a:pt x="30" y="94"/>
                    </a:lnTo>
                    <a:lnTo>
                      <a:pt x="32" y="100"/>
                    </a:lnTo>
                    <a:lnTo>
                      <a:pt x="37" y="10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4" name="Freeform 256">
                <a:extLst>
                  <a:ext uri="{FF2B5EF4-FFF2-40B4-BE49-F238E27FC236}">
                    <a16:creationId xmlns:a16="http://schemas.microsoft.com/office/drawing/2014/main" id="{4BC5E952-D0E4-4EF6-909D-35CD3F418573}"/>
                  </a:ext>
                </a:extLst>
              </p:cNvPr>
              <p:cNvSpPr>
                <a:spLocks/>
              </p:cNvSpPr>
              <p:nvPr/>
            </p:nvSpPr>
            <p:spPr bwMode="auto">
              <a:xfrm>
                <a:off x="5688" y="2085"/>
                <a:ext cx="142" cy="55"/>
              </a:xfrm>
              <a:custGeom>
                <a:avLst/>
                <a:gdLst>
                  <a:gd name="T0" fmla="*/ 3 w 142"/>
                  <a:gd name="T1" fmla="*/ 42 h 55"/>
                  <a:gd name="T2" fmla="*/ 18 w 142"/>
                  <a:gd name="T3" fmla="*/ 27 h 55"/>
                  <a:gd name="T4" fmla="*/ 56 w 142"/>
                  <a:gd name="T5" fmla="*/ 9 h 55"/>
                  <a:gd name="T6" fmla="*/ 94 w 142"/>
                  <a:gd name="T7" fmla="*/ 0 h 55"/>
                  <a:gd name="T8" fmla="*/ 134 w 142"/>
                  <a:gd name="T9" fmla="*/ 0 h 55"/>
                  <a:gd name="T10" fmla="*/ 141 w 142"/>
                  <a:gd name="T11" fmla="*/ 7 h 55"/>
                  <a:gd name="T12" fmla="*/ 128 w 142"/>
                  <a:gd name="T13" fmla="*/ 7 h 55"/>
                  <a:gd name="T14" fmla="*/ 120 w 142"/>
                  <a:gd name="T15" fmla="*/ 13 h 55"/>
                  <a:gd name="T16" fmla="*/ 114 w 142"/>
                  <a:gd name="T17" fmla="*/ 9 h 55"/>
                  <a:gd name="T18" fmla="*/ 102 w 142"/>
                  <a:gd name="T19" fmla="*/ 9 h 55"/>
                  <a:gd name="T20" fmla="*/ 101 w 142"/>
                  <a:gd name="T21" fmla="*/ 18 h 55"/>
                  <a:gd name="T22" fmla="*/ 86 w 142"/>
                  <a:gd name="T23" fmla="*/ 9 h 55"/>
                  <a:gd name="T24" fmla="*/ 77 w 142"/>
                  <a:gd name="T25" fmla="*/ 18 h 55"/>
                  <a:gd name="T26" fmla="*/ 67 w 142"/>
                  <a:gd name="T27" fmla="*/ 14 h 55"/>
                  <a:gd name="T28" fmla="*/ 48 w 142"/>
                  <a:gd name="T29" fmla="*/ 22 h 55"/>
                  <a:gd name="T30" fmla="*/ 38 w 142"/>
                  <a:gd name="T31" fmla="*/ 22 h 55"/>
                  <a:gd name="T32" fmla="*/ 36 w 142"/>
                  <a:gd name="T33" fmla="*/ 28 h 55"/>
                  <a:gd name="T34" fmla="*/ 40 w 142"/>
                  <a:gd name="T35" fmla="*/ 34 h 55"/>
                  <a:gd name="T36" fmla="*/ 30 w 142"/>
                  <a:gd name="T37" fmla="*/ 34 h 55"/>
                  <a:gd name="T38" fmla="*/ 38 w 142"/>
                  <a:gd name="T39" fmla="*/ 40 h 55"/>
                  <a:gd name="T40" fmla="*/ 31 w 142"/>
                  <a:gd name="T41" fmla="*/ 54 h 55"/>
                  <a:gd name="T42" fmla="*/ 18 w 142"/>
                  <a:gd name="T43" fmla="*/ 36 h 55"/>
                  <a:gd name="T44" fmla="*/ 0 w 142"/>
                  <a:gd name="T45" fmla="*/ 48 h 55"/>
                  <a:gd name="T46" fmla="*/ 3 w 142"/>
                  <a:gd name="T47" fmla="*/ 42 h 55"/>
                  <a:gd name="T48" fmla="*/ 3 w 142"/>
                  <a:gd name="T49" fmla="*/ 42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2"/>
                  <a:gd name="T76" fmla="*/ 0 h 55"/>
                  <a:gd name="T77" fmla="*/ 142 w 142"/>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2" h="55">
                    <a:moveTo>
                      <a:pt x="3" y="42"/>
                    </a:moveTo>
                    <a:lnTo>
                      <a:pt x="18" y="27"/>
                    </a:lnTo>
                    <a:lnTo>
                      <a:pt x="56" y="9"/>
                    </a:lnTo>
                    <a:lnTo>
                      <a:pt x="94" y="0"/>
                    </a:lnTo>
                    <a:lnTo>
                      <a:pt x="134" y="0"/>
                    </a:lnTo>
                    <a:lnTo>
                      <a:pt x="141" y="7"/>
                    </a:lnTo>
                    <a:lnTo>
                      <a:pt x="128" y="7"/>
                    </a:lnTo>
                    <a:lnTo>
                      <a:pt x="120" y="13"/>
                    </a:lnTo>
                    <a:lnTo>
                      <a:pt x="114" y="9"/>
                    </a:lnTo>
                    <a:lnTo>
                      <a:pt x="102" y="9"/>
                    </a:lnTo>
                    <a:lnTo>
                      <a:pt x="101" y="18"/>
                    </a:lnTo>
                    <a:lnTo>
                      <a:pt x="86" y="9"/>
                    </a:lnTo>
                    <a:lnTo>
                      <a:pt x="77" y="18"/>
                    </a:lnTo>
                    <a:lnTo>
                      <a:pt x="67" y="14"/>
                    </a:lnTo>
                    <a:lnTo>
                      <a:pt x="48" y="22"/>
                    </a:lnTo>
                    <a:lnTo>
                      <a:pt x="38" y="22"/>
                    </a:lnTo>
                    <a:lnTo>
                      <a:pt x="36" y="28"/>
                    </a:lnTo>
                    <a:lnTo>
                      <a:pt x="40" y="34"/>
                    </a:lnTo>
                    <a:lnTo>
                      <a:pt x="30" y="34"/>
                    </a:lnTo>
                    <a:lnTo>
                      <a:pt x="38" y="40"/>
                    </a:lnTo>
                    <a:lnTo>
                      <a:pt x="31" y="54"/>
                    </a:lnTo>
                    <a:lnTo>
                      <a:pt x="18" y="36"/>
                    </a:lnTo>
                    <a:lnTo>
                      <a:pt x="0" y="48"/>
                    </a:lnTo>
                    <a:lnTo>
                      <a:pt x="3" y="4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5" name="Freeform 257">
                <a:extLst>
                  <a:ext uri="{FF2B5EF4-FFF2-40B4-BE49-F238E27FC236}">
                    <a16:creationId xmlns:a16="http://schemas.microsoft.com/office/drawing/2014/main" id="{F76252C7-7DE8-4A0C-AA67-AFF73E606709}"/>
                  </a:ext>
                </a:extLst>
              </p:cNvPr>
              <p:cNvSpPr>
                <a:spLocks/>
              </p:cNvSpPr>
              <p:nvPr/>
            </p:nvSpPr>
            <p:spPr bwMode="auto">
              <a:xfrm>
                <a:off x="5702" y="2230"/>
                <a:ext cx="115" cy="125"/>
              </a:xfrm>
              <a:custGeom>
                <a:avLst/>
                <a:gdLst>
                  <a:gd name="T0" fmla="*/ 110 w 115"/>
                  <a:gd name="T1" fmla="*/ 5 h 125"/>
                  <a:gd name="T2" fmla="*/ 111 w 115"/>
                  <a:gd name="T3" fmla="*/ 10 h 125"/>
                  <a:gd name="T4" fmla="*/ 111 w 115"/>
                  <a:gd name="T5" fmla="*/ 17 h 125"/>
                  <a:gd name="T6" fmla="*/ 102 w 115"/>
                  <a:gd name="T7" fmla="*/ 39 h 125"/>
                  <a:gd name="T8" fmla="*/ 87 w 115"/>
                  <a:gd name="T9" fmla="*/ 51 h 125"/>
                  <a:gd name="T10" fmla="*/ 80 w 115"/>
                  <a:gd name="T11" fmla="*/ 51 h 125"/>
                  <a:gd name="T12" fmla="*/ 72 w 115"/>
                  <a:gd name="T13" fmla="*/ 36 h 125"/>
                  <a:gd name="T14" fmla="*/ 72 w 115"/>
                  <a:gd name="T15" fmla="*/ 9 h 125"/>
                  <a:gd name="T16" fmla="*/ 53 w 115"/>
                  <a:gd name="T17" fmla="*/ 3 h 125"/>
                  <a:gd name="T18" fmla="*/ 29 w 115"/>
                  <a:gd name="T19" fmla="*/ 39 h 125"/>
                  <a:gd name="T20" fmla="*/ 25 w 115"/>
                  <a:gd name="T21" fmla="*/ 74 h 125"/>
                  <a:gd name="T22" fmla="*/ 24 w 115"/>
                  <a:gd name="T23" fmla="*/ 84 h 125"/>
                  <a:gd name="T24" fmla="*/ 26 w 115"/>
                  <a:gd name="T25" fmla="*/ 72 h 125"/>
                  <a:gd name="T26" fmla="*/ 30 w 115"/>
                  <a:gd name="T27" fmla="*/ 51 h 125"/>
                  <a:gd name="T28" fmla="*/ 42 w 115"/>
                  <a:gd name="T29" fmla="*/ 44 h 125"/>
                  <a:gd name="T30" fmla="*/ 47 w 115"/>
                  <a:gd name="T31" fmla="*/ 53 h 125"/>
                  <a:gd name="T32" fmla="*/ 47 w 115"/>
                  <a:gd name="T33" fmla="*/ 62 h 125"/>
                  <a:gd name="T34" fmla="*/ 42 w 115"/>
                  <a:gd name="T35" fmla="*/ 90 h 125"/>
                  <a:gd name="T36" fmla="*/ 16 w 115"/>
                  <a:gd name="T37" fmla="*/ 100 h 125"/>
                  <a:gd name="T38" fmla="*/ 13 w 115"/>
                  <a:gd name="T39" fmla="*/ 102 h 125"/>
                  <a:gd name="T40" fmla="*/ 8 w 115"/>
                  <a:gd name="T41" fmla="*/ 102 h 125"/>
                  <a:gd name="T42" fmla="*/ 0 w 115"/>
                  <a:gd name="T43" fmla="*/ 93 h 125"/>
                  <a:gd name="T44" fmla="*/ 0 w 115"/>
                  <a:gd name="T45" fmla="*/ 94 h 125"/>
                  <a:gd name="T46" fmla="*/ 8 w 115"/>
                  <a:gd name="T47" fmla="*/ 106 h 125"/>
                  <a:gd name="T48" fmla="*/ 11 w 115"/>
                  <a:gd name="T49" fmla="*/ 107 h 125"/>
                  <a:gd name="T50" fmla="*/ 47 w 115"/>
                  <a:gd name="T51" fmla="*/ 107 h 125"/>
                  <a:gd name="T52" fmla="*/ 54 w 115"/>
                  <a:gd name="T53" fmla="*/ 109 h 125"/>
                  <a:gd name="T54" fmla="*/ 63 w 115"/>
                  <a:gd name="T55" fmla="*/ 124 h 125"/>
                  <a:gd name="T56" fmla="*/ 84 w 115"/>
                  <a:gd name="T57" fmla="*/ 107 h 125"/>
                  <a:gd name="T58" fmla="*/ 63 w 115"/>
                  <a:gd name="T59" fmla="*/ 120 h 125"/>
                  <a:gd name="T60" fmla="*/ 57 w 115"/>
                  <a:gd name="T61" fmla="*/ 107 h 125"/>
                  <a:gd name="T62" fmla="*/ 72 w 115"/>
                  <a:gd name="T63" fmla="*/ 98 h 125"/>
                  <a:gd name="T64" fmla="*/ 95 w 115"/>
                  <a:gd name="T65" fmla="*/ 48 h 125"/>
                  <a:gd name="T66" fmla="*/ 104 w 115"/>
                  <a:gd name="T67" fmla="*/ 41 h 125"/>
                  <a:gd name="T68" fmla="*/ 114 w 115"/>
                  <a:gd name="T69" fmla="*/ 18 h 125"/>
                  <a:gd name="T70" fmla="*/ 111 w 115"/>
                  <a:gd name="T71" fmla="*/ 0 h 125"/>
                  <a:gd name="T72" fmla="*/ 110 w 115"/>
                  <a:gd name="T73" fmla="*/ 5 h 125"/>
                  <a:gd name="T74" fmla="*/ 110 w 115"/>
                  <a:gd name="T75" fmla="*/ 5 h 1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5"/>
                  <a:gd name="T115" fmla="*/ 0 h 125"/>
                  <a:gd name="T116" fmla="*/ 115 w 115"/>
                  <a:gd name="T117" fmla="*/ 125 h 1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5" h="125">
                    <a:moveTo>
                      <a:pt x="110" y="5"/>
                    </a:moveTo>
                    <a:lnTo>
                      <a:pt x="111" y="10"/>
                    </a:lnTo>
                    <a:lnTo>
                      <a:pt x="111" y="17"/>
                    </a:lnTo>
                    <a:lnTo>
                      <a:pt x="102" y="39"/>
                    </a:lnTo>
                    <a:lnTo>
                      <a:pt x="87" y="51"/>
                    </a:lnTo>
                    <a:lnTo>
                      <a:pt x="80" y="51"/>
                    </a:lnTo>
                    <a:lnTo>
                      <a:pt x="72" y="36"/>
                    </a:lnTo>
                    <a:lnTo>
                      <a:pt x="72" y="9"/>
                    </a:lnTo>
                    <a:lnTo>
                      <a:pt x="53" y="3"/>
                    </a:lnTo>
                    <a:lnTo>
                      <a:pt x="29" y="39"/>
                    </a:lnTo>
                    <a:lnTo>
                      <a:pt x="25" y="74"/>
                    </a:lnTo>
                    <a:lnTo>
                      <a:pt x="24" y="84"/>
                    </a:lnTo>
                    <a:lnTo>
                      <a:pt x="26" y="72"/>
                    </a:lnTo>
                    <a:lnTo>
                      <a:pt x="30" y="51"/>
                    </a:lnTo>
                    <a:lnTo>
                      <a:pt x="42" y="44"/>
                    </a:lnTo>
                    <a:lnTo>
                      <a:pt x="47" y="53"/>
                    </a:lnTo>
                    <a:lnTo>
                      <a:pt x="47" y="62"/>
                    </a:lnTo>
                    <a:lnTo>
                      <a:pt x="42" y="90"/>
                    </a:lnTo>
                    <a:lnTo>
                      <a:pt x="16" y="100"/>
                    </a:lnTo>
                    <a:lnTo>
                      <a:pt x="13" y="102"/>
                    </a:lnTo>
                    <a:lnTo>
                      <a:pt x="8" y="102"/>
                    </a:lnTo>
                    <a:lnTo>
                      <a:pt x="0" y="93"/>
                    </a:lnTo>
                    <a:lnTo>
                      <a:pt x="0" y="94"/>
                    </a:lnTo>
                    <a:lnTo>
                      <a:pt x="8" y="106"/>
                    </a:lnTo>
                    <a:lnTo>
                      <a:pt x="11" y="107"/>
                    </a:lnTo>
                    <a:lnTo>
                      <a:pt x="47" y="107"/>
                    </a:lnTo>
                    <a:lnTo>
                      <a:pt x="54" y="109"/>
                    </a:lnTo>
                    <a:lnTo>
                      <a:pt x="63" y="124"/>
                    </a:lnTo>
                    <a:lnTo>
                      <a:pt x="84" y="107"/>
                    </a:lnTo>
                    <a:lnTo>
                      <a:pt x="63" y="120"/>
                    </a:lnTo>
                    <a:lnTo>
                      <a:pt x="57" y="107"/>
                    </a:lnTo>
                    <a:lnTo>
                      <a:pt x="72" y="98"/>
                    </a:lnTo>
                    <a:lnTo>
                      <a:pt x="95" y="48"/>
                    </a:lnTo>
                    <a:lnTo>
                      <a:pt x="104" y="41"/>
                    </a:lnTo>
                    <a:lnTo>
                      <a:pt x="114" y="18"/>
                    </a:lnTo>
                    <a:lnTo>
                      <a:pt x="111" y="0"/>
                    </a:lnTo>
                    <a:lnTo>
                      <a:pt x="110" y="5"/>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6" name="Freeform 258">
                <a:extLst>
                  <a:ext uri="{FF2B5EF4-FFF2-40B4-BE49-F238E27FC236}">
                    <a16:creationId xmlns:a16="http://schemas.microsoft.com/office/drawing/2014/main" id="{4842624F-BB83-442D-A604-D2DAD0D5E9D5}"/>
                  </a:ext>
                </a:extLst>
              </p:cNvPr>
              <p:cNvSpPr>
                <a:spLocks/>
              </p:cNvSpPr>
              <p:nvPr/>
            </p:nvSpPr>
            <p:spPr bwMode="auto">
              <a:xfrm>
                <a:off x="5782" y="2232"/>
                <a:ext cx="25" cy="30"/>
              </a:xfrm>
              <a:custGeom>
                <a:avLst/>
                <a:gdLst>
                  <a:gd name="T0" fmla="*/ 0 w 25"/>
                  <a:gd name="T1" fmla="*/ 29 h 30"/>
                  <a:gd name="T2" fmla="*/ 6 w 25"/>
                  <a:gd name="T3" fmla="*/ 20 h 30"/>
                  <a:gd name="T4" fmla="*/ 6 w 25"/>
                  <a:gd name="T5" fmla="*/ 14 h 30"/>
                  <a:gd name="T6" fmla="*/ 1 w 25"/>
                  <a:gd name="T7" fmla="*/ 6 h 30"/>
                  <a:gd name="T8" fmla="*/ 6 w 25"/>
                  <a:gd name="T9" fmla="*/ 0 h 30"/>
                  <a:gd name="T10" fmla="*/ 14 w 25"/>
                  <a:gd name="T11" fmla="*/ 0 h 30"/>
                  <a:gd name="T12" fmla="*/ 22 w 25"/>
                  <a:gd name="T13" fmla="*/ 5 h 30"/>
                  <a:gd name="T14" fmla="*/ 24 w 25"/>
                  <a:gd name="T15" fmla="*/ 14 h 30"/>
                  <a:gd name="T16" fmla="*/ 12 w 25"/>
                  <a:gd name="T17" fmla="*/ 1 h 30"/>
                  <a:gd name="T18" fmla="*/ 7 w 25"/>
                  <a:gd name="T19" fmla="*/ 1 h 30"/>
                  <a:gd name="T20" fmla="*/ 15 w 25"/>
                  <a:gd name="T21" fmla="*/ 22 h 30"/>
                  <a:gd name="T22" fmla="*/ 7 w 25"/>
                  <a:gd name="T23" fmla="*/ 29 h 30"/>
                  <a:gd name="T24" fmla="*/ 0 w 25"/>
                  <a:gd name="T25" fmla="*/ 29 h 30"/>
                  <a:gd name="T26" fmla="*/ 0 w 25"/>
                  <a:gd name="T27" fmla="*/ 29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30"/>
                  <a:gd name="T44" fmla="*/ 25 w 25"/>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30">
                    <a:moveTo>
                      <a:pt x="0" y="29"/>
                    </a:moveTo>
                    <a:lnTo>
                      <a:pt x="6" y="20"/>
                    </a:lnTo>
                    <a:lnTo>
                      <a:pt x="6" y="14"/>
                    </a:lnTo>
                    <a:lnTo>
                      <a:pt x="1" y="6"/>
                    </a:lnTo>
                    <a:lnTo>
                      <a:pt x="6" y="0"/>
                    </a:lnTo>
                    <a:lnTo>
                      <a:pt x="14" y="0"/>
                    </a:lnTo>
                    <a:lnTo>
                      <a:pt x="22" y="5"/>
                    </a:lnTo>
                    <a:lnTo>
                      <a:pt x="24" y="14"/>
                    </a:lnTo>
                    <a:lnTo>
                      <a:pt x="12" y="1"/>
                    </a:lnTo>
                    <a:lnTo>
                      <a:pt x="7" y="1"/>
                    </a:lnTo>
                    <a:lnTo>
                      <a:pt x="15" y="22"/>
                    </a:lnTo>
                    <a:lnTo>
                      <a:pt x="7" y="29"/>
                    </a:lnTo>
                    <a:lnTo>
                      <a:pt x="0" y="29"/>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7" name="Freeform 259">
                <a:extLst>
                  <a:ext uri="{FF2B5EF4-FFF2-40B4-BE49-F238E27FC236}">
                    <a16:creationId xmlns:a16="http://schemas.microsoft.com/office/drawing/2014/main" id="{EE441B3E-5BC8-426E-A377-F8AFD3158CF6}"/>
                  </a:ext>
                </a:extLst>
              </p:cNvPr>
              <p:cNvSpPr>
                <a:spLocks/>
              </p:cNvSpPr>
              <p:nvPr/>
            </p:nvSpPr>
            <p:spPr bwMode="auto">
              <a:xfrm>
                <a:off x="5797" y="2250"/>
                <a:ext cx="9" cy="17"/>
              </a:xfrm>
              <a:custGeom>
                <a:avLst/>
                <a:gdLst>
                  <a:gd name="T0" fmla="*/ 7 w 9"/>
                  <a:gd name="T1" fmla="*/ 2 h 17"/>
                  <a:gd name="T2" fmla="*/ 2 w 9"/>
                  <a:gd name="T3" fmla="*/ 16 h 17"/>
                  <a:gd name="T4" fmla="*/ 0 w 9"/>
                  <a:gd name="T5" fmla="*/ 16 h 17"/>
                  <a:gd name="T6" fmla="*/ 8 w 9"/>
                  <a:gd name="T7" fmla="*/ 0 h 17"/>
                  <a:gd name="T8" fmla="*/ 7 w 9"/>
                  <a:gd name="T9" fmla="*/ 2 h 17"/>
                  <a:gd name="T10" fmla="*/ 7 w 9"/>
                  <a:gd name="T11" fmla="*/ 2 h 17"/>
                  <a:gd name="T12" fmla="*/ 0 60000 65536"/>
                  <a:gd name="T13" fmla="*/ 0 60000 65536"/>
                  <a:gd name="T14" fmla="*/ 0 60000 65536"/>
                  <a:gd name="T15" fmla="*/ 0 60000 65536"/>
                  <a:gd name="T16" fmla="*/ 0 60000 65536"/>
                  <a:gd name="T17" fmla="*/ 0 60000 65536"/>
                  <a:gd name="T18" fmla="*/ 0 w 9"/>
                  <a:gd name="T19" fmla="*/ 0 h 17"/>
                  <a:gd name="T20" fmla="*/ 9 w 9"/>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9" h="17">
                    <a:moveTo>
                      <a:pt x="7" y="2"/>
                    </a:moveTo>
                    <a:lnTo>
                      <a:pt x="2" y="16"/>
                    </a:lnTo>
                    <a:lnTo>
                      <a:pt x="0" y="16"/>
                    </a:lnTo>
                    <a:lnTo>
                      <a:pt x="8" y="0"/>
                    </a:lnTo>
                    <a:lnTo>
                      <a:pt x="7" y="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8" name="Freeform 260">
                <a:extLst>
                  <a:ext uri="{FF2B5EF4-FFF2-40B4-BE49-F238E27FC236}">
                    <a16:creationId xmlns:a16="http://schemas.microsoft.com/office/drawing/2014/main" id="{3B5E262D-1B52-4EF5-B3A2-1213D675ECA4}"/>
                  </a:ext>
                </a:extLst>
              </p:cNvPr>
              <p:cNvSpPr>
                <a:spLocks/>
              </p:cNvSpPr>
              <p:nvPr/>
            </p:nvSpPr>
            <p:spPr bwMode="auto">
              <a:xfrm>
                <a:off x="5790" y="2298"/>
                <a:ext cx="43" cy="36"/>
              </a:xfrm>
              <a:custGeom>
                <a:avLst/>
                <a:gdLst>
                  <a:gd name="T0" fmla="*/ 42 w 43"/>
                  <a:gd name="T1" fmla="*/ 0 h 36"/>
                  <a:gd name="T2" fmla="*/ 29 w 43"/>
                  <a:gd name="T3" fmla="*/ 18 h 36"/>
                  <a:gd name="T4" fmla="*/ 0 w 43"/>
                  <a:gd name="T5" fmla="*/ 35 h 36"/>
                  <a:gd name="T6" fmla="*/ 29 w 43"/>
                  <a:gd name="T7" fmla="*/ 7 h 36"/>
                  <a:gd name="T8" fmla="*/ 42 w 43"/>
                  <a:gd name="T9" fmla="*/ 0 h 36"/>
                  <a:gd name="T10" fmla="*/ 42 w 43"/>
                  <a:gd name="T11" fmla="*/ 0 h 36"/>
                  <a:gd name="T12" fmla="*/ 0 60000 65536"/>
                  <a:gd name="T13" fmla="*/ 0 60000 65536"/>
                  <a:gd name="T14" fmla="*/ 0 60000 65536"/>
                  <a:gd name="T15" fmla="*/ 0 60000 65536"/>
                  <a:gd name="T16" fmla="*/ 0 60000 65536"/>
                  <a:gd name="T17" fmla="*/ 0 60000 65536"/>
                  <a:gd name="T18" fmla="*/ 0 w 43"/>
                  <a:gd name="T19" fmla="*/ 0 h 36"/>
                  <a:gd name="T20" fmla="*/ 43 w 43"/>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3" h="36">
                    <a:moveTo>
                      <a:pt x="42" y="0"/>
                    </a:moveTo>
                    <a:lnTo>
                      <a:pt x="29" y="18"/>
                    </a:lnTo>
                    <a:lnTo>
                      <a:pt x="0" y="35"/>
                    </a:lnTo>
                    <a:lnTo>
                      <a:pt x="29" y="7"/>
                    </a:lnTo>
                    <a:lnTo>
                      <a:pt x="42"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29" name="Freeform 261">
                <a:extLst>
                  <a:ext uri="{FF2B5EF4-FFF2-40B4-BE49-F238E27FC236}">
                    <a16:creationId xmlns:a16="http://schemas.microsoft.com/office/drawing/2014/main" id="{EEF1567C-0657-43DF-BFE8-5931E9DD4AB2}"/>
                  </a:ext>
                </a:extLst>
              </p:cNvPr>
              <p:cNvSpPr>
                <a:spLocks/>
              </p:cNvSpPr>
              <p:nvPr/>
            </p:nvSpPr>
            <p:spPr bwMode="auto">
              <a:xfrm>
                <a:off x="5862" y="2288"/>
                <a:ext cx="11" cy="52"/>
              </a:xfrm>
              <a:custGeom>
                <a:avLst/>
                <a:gdLst>
                  <a:gd name="T0" fmla="*/ 6 w 11"/>
                  <a:gd name="T1" fmla="*/ 1 h 52"/>
                  <a:gd name="T2" fmla="*/ 10 w 11"/>
                  <a:gd name="T3" fmla="*/ 21 h 52"/>
                  <a:gd name="T4" fmla="*/ 10 w 11"/>
                  <a:gd name="T5" fmla="*/ 32 h 52"/>
                  <a:gd name="T6" fmla="*/ 0 w 11"/>
                  <a:gd name="T7" fmla="*/ 51 h 52"/>
                  <a:gd name="T8" fmla="*/ 8 w 11"/>
                  <a:gd name="T9" fmla="*/ 32 h 52"/>
                  <a:gd name="T10" fmla="*/ 8 w 11"/>
                  <a:gd name="T11" fmla="*/ 19 h 52"/>
                  <a:gd name="T12" fmla="*/ 2 w 11"/>
                  <a:gd name="T13" fmla="*/ 0 h 52"/>
                  <a:gd name="T14" fmla="*/ 6 w 11"/>
                  <a:gd name="T15" fmla="*/ 1 h 52"/>
                  <a:gd name="T16" fmla="*/ 6 w 11"/>
                  <a:gd name="T17" fmla="*/ 1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52"/>
                  <a:gd name="T29" fmla="*/ 11 w 11"/>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52">
                    <a:moveTo>
                      <a:pt x="6" y="1"/>
                    </a:moveTo>
                    <a:lnTo>
                      <a:pt x="10" y="21"/>
                    </a:lnTo>
                    <a:lnTo>
                      <a:pt x="10" y="32"/>
                    </a:lnTo>
                    <a:lnTo>
                      <a:pt x="0" y="51"/>
                    </a:lnTo>
                    <a:lnTo>
                      <a:pt x="8" y="32"/>
                    </a:lnTo>
                    <a:lnTo>
                      <a:pt x="8" y="19"/>
                    </a:lnTo>
                    <a:lnTo>
                      <a:pt x="2" y="0"/>
                    </a:lnTo>
                    <a:lnTo>
                      <a:pt x="6" y="1"/>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0" name="Freeform 262">
                <a:extLst>
                  <a:ext uri="{FF2B5EF4-FFF2-40B4-BE49-F238E27FC236}">
                    <a16:creationId xmlns:a16="http://schemas.microsoft.com/office/drawing/2014/main" id="{B2ACD612-A2A3-49AC-A579-40684BC264BF}"/>
                  </a:ext>
                </a:extLst>
              </p:cNvPr>
              <p:cNvSpPr>
                <a:spLocks/>
              </p:cNvSpPr>
              <p:nvPr/>
            </p:nvSpPr>
            <p:spPr bwMode="auto">
              <a:xfrm>
                <a:off x="5716" y="2334"/>
                <a:ext cx="143" cy="187"/>
              </a:xfrm>
              <a:custGeom>
                <a:avLst/>
                <a:gdLst>
                  <a:gd name="T0" fmla="*/ 142 w 143"/>
                  <a:gd name="T1" fmla="*/ 0 h 187"/>
                  <a:gd name="T2" fmla="*/ 105 w 143"/>
                  <a:gd name="T3" fmla="*/ 24 h 187"/>
                  <a:gd name="T4" fmla="*/ 66 w 143"/>
                  <a:gd name="T5" fmla="*/ 62 h 187"/>
                  <a:gd name="T6" fmla="*/ 52 w 143"/>
                  <a:gd name="T7" fmla="*/ 81 h 187"/>
                  <a:gd name="T8" fmla="*/ 43 w 143"/>
                  <a:gd name="T9" fmla="*/ 49 h 187"/>
                  <a:gd name="T10" fmla="*/ 34 w 143"/>
                  <a:gd name="T11" fmla="*/ 59 h 187"/>
                  <a:gd name="T12" fmla="*/ 28 w 143"/>
                  <a:gd name="T13" fmla="*/ 73 h 187"/>
                  <a:gd name="T14" fmla="*/ 33 w 143"/>
                  <a:gd name="T15" fmla="*/ 73 h 187"/>
                  <a:gd name="T16" fmla="*/ 20 w 143"/>
                  <a:gd name="T17" fmla="*/ 127 h 187"/>
                  <a:gd name="T18" fmla="*/ 16 w 143"/>
                  <a:gd name="T19" fmla="*/ 165 h 187"/>
                  <a:gd name="T20" fmla="*/ 0 w 143"/>
                  <a:gd name="T21" fmla="*/ 186 h 187"/>
                  <a:gd name="T22" fmla="*/ 28 w 143"/>
                  <a:gd name="T23" fmla="*/ 157 h 187"/>
                  <a:gd name="T24" fmla="*/ 67 w 143"/>
                  <a:gd name="T25" fmla="*/ 132 h 187"/>
                  <a:gd name="T26" fmla="*/ 22 w 143"/>
                  <a:gd name="T27" fmla="*/ 157 h 187"/>
                  <a:gd name="T28" fmla="*/ 25 w 143"/>
                  <a:gd name="T29" fmla="*/ 132 h 187"/>
                  <a:gd name="T30" fmla="*/ 37 w 143"/>
                  <a:gd name="T31" fmla="*/ 91 h 187"/>
                  <a:gd name="T32" fmla="*/ 37 w 143"/>
                  <a:gd name="T33" fmla="*/ 71 h 187"/>
                  <a:gd name="T34" fmla="*/ 44 w 143"/>
                  <a:gd name="T35" fmla="*/ 63 h 187"/>
                  <a:gd name="T36" fmla="*/ 52 w 143"/>
                  <a:gd name="T37" fmla="*/ 96 h 187"/>
                  <a:gd name="T38" fmla="*/ 74 w 143"/>
                  <a:gd name="T39" fmla="*/ 57 h 187"/>
                  <a:gd name="T40" fmla="*/ 86 w 143"/>
                  <a:gd name="T41" fmla="*/ 52 h 187"/>
                  <a:gd name="T42" fmla="*/ 96 w 143"/>
                  <a:gd name="T43" fmla="*/ 52 h 187"/>
                  <a:gd name="T44" fmla="*/ 126 w 143"/>
                  <a:gd name="T45" fmla="*/ 20 h 187"/>
                  <a:gd name="T46" fmla="*/ 128 w 143"/>
                  <a:gd name="T47" fmla="*/ 12 h 187"/>
                  <a:gd name="T48" fmla="*/ 142 w 143"/>
                  <a:gd name="T49" fmla="*/ 0 h 187"/>
                  <a:gd name="T50" fmla="*/ 142 w 143"/>
                  <a:gd name="T51" fmla="*/ 0 h 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3"/>
                  <a:gd name="T79" fmla="*/ 0 h 187"/>
                  <a:gd name="T80" fmla="*/ 143 w 143"/>
                  <a:gd name="T81" fmla="*/ 187 h 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3" h="187">
                    <a:moveTo>
                      <a:pt x="142" y="0"/>
                    </a:moveTo>
                    <a:lnTo>
                      <a:pt x="105" y="24"/>
                    </a:lnTo>
                    <a:lnTo>
                      <a:pt x="66" y="62"/>
                    </a:lnTo>
                    <a:lnTo>
                      <a:pt x="52" y="81"/>
                    </a:lnTo>
                    <a:lnTo>
                      <a:pt x="43" y="49"/>
                    </a:lnTo>
                    <a:lnTo>
                      <a:pt x="34" y="59"/>
                    </a:lnTo>
                    <a:lnTo>
                      <a:pt x="28" y="73"/>
                    </a:lnTo>
                    <a:lnTo>
                      <a:pt x="33" y="73"/>
                    </a:lnTo>
                    <a:lnTo>
                      <a:pt x="20" y="127"/>
                    </a:lnTo>
                    <a:lnTo>
                      <a:pt x="16" y="165"/>
                    </a:lnTo>
                    <a:lnTo>
                      <a:pt x="0" y="186"/>
                    </a:lnTo>
                    <a:lnTo>
                      <a:pt x="28" y="157"/>
                    </a:lnTo>
                    <a:lnTo>
                      <a:pt x="67" y="132"/>
                    </a:lnTo>
                    <a:lnTo>
                      <a:pt x="22" y="157"/>
                    </a:lnTo>
                    <a:lnTo>
                      <a:pt x="25" y="132"/>
                    </a:lnTo>
                    <a:lnTo>
                      <a:pt x="37" y="91"/>
                    </a:lnTo>
                    <a:lnTo>
                      <a:pt x="37" y="71"/>
                    </a:lnTo>
                    <a:lnTo>
                      <a:pt x="44" y="63"/>
                    </a:lnTo>
                    <a:lnTo>
                      <a:pt x="52" y="96"/>
                    </a:lnTo>
                    <a:lnTo>
                      <a:pt x="74" y="57"/>
                    </a:lnTo>
                    <a:lnTo>
                      <a:pt x="86" y="52"/>
                    </a:lnTo>
                    <a:lnTo>
                      <a:pt x="96" y="52"/>
                    </a:lnTo>
                    <a:lnTo>
                      <a:pt x="126" y="20"/>
                    </a:lnTo>
                    <a:lnTo>
                      <a:pt x="128" y="12"/>
                    </a:lnTo>
                    <a:lnTo>
                      <a:pt x="142"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1" name="Freeform 263">
                <a:extLst>
                  <a:ext uri="{FF2B5EF4-FFF2-40B4-BE49-F238E27FC236}">
                    <a16:creationId xmlns:a16="http://schemas.microsoft.com/office/drawing/2014/main" id="{BF504EDF-2EE5-4080-A33C-1E3E7C556AF5}"/>
                  </a:ext>
                </a:extLst>
              </p:cNvPr>
              <p:cNvSpPr>
                <a:spLocks/>
              </p:cNvSpPr>
              <p:nvPr/>
            </p:nvSpPr>
            <p:spPr bwMode="auto">
              <a:xfrm>
                <a:off x="5736" y="2351"/>
                <a:ext cx="33" cy="55"/>
              </a:xfrm>
              <a:custGeom>
                <a:avLst/>
                <a:gdLst>
                  <a:gd name="T0" fmla="*/ 32 w 33"/>
                  <a:gd name="T1" fmla="*/ 0 h 55"/>
                  <a:gd name="T2" fmla="*/ 23 w 33"/>
                  <a:gd name="T3" fmla="*/ 22 h 55"/>
                  <a:gd name="T4" fmla="*/ 23 w 33"/>
                  <a:gd name="T5" fmla="*/ 15 h 55"/>
                  <a:gd name="T6" fmla="*/ 25 w 33"/>
                  <a:gd name="T7" fmla="*/ 7 h 55"/>
                  <a:gd name="T8" fmla="*/ 10 w 33"/>
                  <a:gd name="T9" fmla="*/ 29 h 55"/>
                  <a:gd name="T10" fmla="*/ 0 w 33"/>
                  <a:gd name="T11" fmla="*/ 54 h 55"/>
                  <a:gd name="T12" fmla="*/ 0 w 33"/>
                  <a:gd name="T13" fmla="*/ 45 h 55"/>
                  <a:gd name="T14" fmla="*/ 8 w 33"/>
                  <a:gd name="T15" fmla="*/ 27 h 55"/>
                  <a:gd name="T16" fmla="*/ 23 w 33"/>
                  <a:gd name="T17" fmla="*/ 3 h 55"/>
                  <a:gd name="T18" fmla="*/ 32 w 33"/>
                  <a:gd name="T19" fmla="*/ 0 h 55"/>
                  <a:gd name="T20" fmla="*/ 32 w 33"/>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55"/>
                  <a:gd name="T35" fmla="*/ 33 w 33"/>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55">
                    <a:moveTo>
                      <a:pt x="32" y="0"/>
                    </a:moveTo>
                    <a:lnTo>
                      <a:pt x="23" y="22"/>
                    </a:lnTo>
                    <a:lnTo>
                      <a:pt x="23" y="15"/>
                    </a:lnTo>
                    <a:lnTo>
                      <a:pt x="25" y="7"/>
                    </a:lnTo>
                    <a:lnTo>
                      <a:pt x="10" y="29"/>
                    </a:lnTo>
                    <a:lnTo>
                      <a:pt x="0" y="54"/>
                    </a:lnTo>
                    <a:lnTo>
                      <a:pt x="0" y="45"/>
                    </a:lnTo>
                    <a:lnTo>
                      <a:pt x="8" y="27"/>
                    </a:lnTo>
                    <a:lnTo>
                      <a:pt x="23" y="3"/>
                    </a:lnTo>
                    <a:lnTo>
                      <a:pt x="32"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2" name="Freeform 264">
                <a:extLst>
                  <a:ext uri="{FF2B5EF4-FFF2-40B4-BE49-F238E27FC236}">
                    <a16:creationId xmlns:a16="http://schemas.microsoft.com/office/drawing/2014/main" id="{CDE6F485-EBE6-4D06-8CF0-B0916022B545}"/>
                  </a:ext>
                </a:extLst>
              </p:cNvPr>
              <p:cNvSpPr>
                <a:spLocks/>
              </p:cNvSpPr>
              <p:nvPr/>
            </p:nvSpPr>
            <p:spPr bwMode="auto">
              <a:xfrm>
                <a:off x="5694" y="2405"/>
                <a:ext cx="46" cy="139"/>
              </a:xfrm>
              <a:custGeom>
                <a:avLst/>
                <a:gdLst>
                  <a:gd name="T0" fmla="*/ 45 w 46"/>
                  <a:gd name="T1" fmla="*/ 1 h 139"/>
                  <a:gd name="T2" fmla="*/ 33 w 46"/>
                  <a:gd name="T3" fmla="*/ 22 h 139"/>
                  <a:gd name="T4" fmla="*/ 25 w 46"/>
                  <a:gd name="T5" fmla="*/ 61 h 139"/>
                  <a:gd name="T6" fmla="*/ 7 w 46"/>
                  <a:gd name="T7" fmla="*/ 129 h 139"/>
                  <a:gd name="T8" fmla="*/ 0 w 46"/>
                  <a:gd name="T9" fmla="*/ 138 h 139"/>
                  <a:gd name="T10" fmla="*/ 19 w 46"/>
                  <a:gd name="T11" fmla="*/ 70 h 139"/>
                  <a:gd name="T12" fmla="*/ 32 w 46"/>
                  <a:gd name="T13" fmla="*/ 23 h 139"/>
                  <a:gd name="T14" fmla="*/ 38 w 46"/>
                  <a:gd name="T15" fmla="*/ 2 h 139"/>
                  <a:gd name="T16" fmla="*/ 41 w 46"/>
                  <a:gd name="T17" fmla="*/ 0 h 139"/>
                  <a:gd name="T18" fmla="*/ 45 w 46"/>
                  <a:gd name="T19" fmla="*/ 1 h 139"/>
                  <a:gd name="T20" fmla="*/ 45 w 46"/>
                  <a:gd name="T21" fmla="*/ 1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
                  <a:gd name="T34" fmla="*/ 0 h 139"/>
                  <a:gd name="T35" fmla="*/ 46 w 46"/>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 h="139">
                    <a:moveTo>
                      <a:pt x="45" y="1"/>
                    </a:moveTo>
                    <a:lnTo>
                      <a:pt x="33" y="22"/>
                    </a:lnTo>
                    <a:lnTo>
                      <a:pt x="25" y="61"/>
                    </a:lnTo>
                    <a:lnTo>
                      <a:pt x="7" y="129"/>
                    </a:lnTo>
                    <a:lnTo>
                      <a:pt x="0" y="138"/>
                    </a:lnTo>
                    <a:lnTo>
                      <a:pt x="19" y="70"/>
                    </a:lnTo>
                    <a:lnTo>
                      <a:pt x="32" y="23"/>
                    </a:lnTo>
                    <a:lnTo>
                      <a:pt x="38" y="2"/>
                    </a:lnTo>
                    <a:lnTo>
                      <a:pt x="41" y="0"/>
                    </a:lnTo>
                    <a:lnTo>
                      <a:pt x="45" y="1"/>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3" name="Freeform 265">
                <a:extLst>
                  <a:ext uri="{FF2B5EF4-FFF2-40B4-BE49-F238E27FC236}">
                    <a16:creationId xmlns:a16="http://schemas.microsoft.com/office/drawing/2014/main" id="{D1E256E1-1AEF-4706-9931-4E164801A229}"/>
                  </a:ext>
                </a:extLst>
              </p:cNvPr>
              <p:cNvSpPr>
                <a:spLocks/>
              </p:cNvSpPr>
              <p:nvPr/>
            </p:nvSpPr>
            <p:spPr bwMode="auto">
              <a:xfrm>
                <a:off x="5694" y="2480"/>
                <a:ext cx="17" cy="18"/>
              </a:xfrm>
              <a:custGeom>
                <a:avLst/>
                <a:gdLst>
                  <a:gd name="T0" fmla="*/ 0 w 17"/>
                  <a:gd name="T1" fmla="*/ 0 h 18"/>
                  <a:gd name="T2" fmla="*/ 4 w 17"/>
                  <a:gd name="T3" fmla="*/ 9 h 18"/>
                  <a:gd name="T4" fmla="*/ 16 w 17"/>
                  <a:gd name="T5" fmla="*/ 17 h 18"/>
                  <a:gd name="T6" fmla="*/ 7 w 17"/>
                  <a:gd name="T7" fmla="*/ 17 h 18"/>
                  <a:gd name="T8" fmla="*/ 0 w 17"/>
                  <a:gd name="T9" fmla="*/ 9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4" y="9"/>
                    </a:lnTo>
                    <a:lnTo>
                      <a:pt x="16" y="17"/>
                    </a:lnTo>
                    <a:lnTo>
                      <a:pt x="7" y="17"/>
                    </a:lnTo>
                    <a:lnTo>
                      <a:pt x="0" y="9"/>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4" name="Freeform 266">
                <a:extLst>
                  <a:ext uri="{FF2B5EF4-FFF2-40B4-BE49-F238E27FC236}">
                    <a16:creationId xmlns:a16="http://schemas.microsoft.com/office/drawing/2014/main" id="{35D50DAC-B6E2-4048-937E-12D7373FDE26}"/>
                  </a:ext>
                </a:extLst>
              </p:cNvPr>
              <p:cNvSpPr>
                <a:spLocks/>
              </p:cNvSpPr>
              <p:nvPr/>
            </p:nvSpPr>
            <p:spPr bwMode="auto">
              <a:xfrm>
                <a:off x="5790" y="2414"/>
                <a:ext cx="91" cy="31"/>
              </a:xfrm>
              <a:custGeom>
                <a:avLst/>
                <a:gdLst>
                  <a:gd name="T0" fmla="*/ 90 w 91"/>
                  <a:gd name="T1" fmla="*/ 0 h 31"/>
                  <a:gd name="T2" fmla="*/ 29 w 91"/>
                  <a:gd name="T3" fmla="*/ 30 h 31"/>
                  <a:gd name="T4" fmla="*/ 0 w 91"/>
                  <a:gd name="T5" fmla="*/ 30 h 31"/>
                  <a:gd name="T6" fmla="*/ 39 w 91"/>
                  <a:gd name="T7" fmla="*/ 11 h 31"/>
                  <a:gd name="T8" fmla="*/ 56 w 91"/>
                  <a:gd name="T9" fmla="*/ 11 h 31"/>
                  <a:gd name="T10" fmla="*/ 85 w 91"/>
                  <a:gd name="T11" fmla="*/ 0 h 31"/>
                  <a:gd name="T12" fmla="*/ 90 w 91"/>
                  <a:gd name="T13" fmla="*/ 0 h 31"/>
                  <a:gd name="T14" fmla="*/ 90 w 91"/>
                  <a:gd name="T15" fmla="*/ 0 h 31"/>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31"/>
                  <a:gd name="T26" fmla="*/ 91 w 91"/>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31">
                    <a:moveTo>
                      <a:pt x="90" y="0"/>
                    </a:moveTo>
                    <a:lnTo>
                      <a:pt x="29" y="30"/>
                    </a:lnTo>
                    <a:lnTo>
                      <a:pt x="0" y="30"/>
                    </a:lnTo>
                    <a:lnTo>
                      <a:pt x="39" y="11"/>
                    </a:lnTo>
                    <a:lnTo>
                      <a:pt x="56" y="11"/>
                    </a:lnTo>
                    <a:lnTo>
                      <a:pt x="85" y="0"/>
                    </a:lnTo>
                    <a:lnTo>
                      <a:pt x="9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5" name="Freeform 267">
                <a:extLst>
                  <a:ext uri="{FF2B5EF4-FFF2-40B4-BE49-F238E27FC236}">
                    <a16:creationId xmlns:a16="http://schemas.microsoft.com/office/drawing/2014/main" id="{08F4C22E-78CF-43F3-9542-EFD3F7D22F71}"/>
                  </a:ext>
                </a:extLst>
              </p:cNvPr>
              <p:cNvSpPr>
                <a:spLocks/>
              </p:cNvSpPr>
              <p:nvPr/>
            </p:nvSpPr>
            <p:spPr bwMode="auto">
              <a:xfrm>
                <a:off x="5827" y="2396"/>
                <a:ext cx="49" cy="20"/>
              </a:xfrm>
              <a:custGeom>
                <a:avLst/>
                <a:gdLst>
                  <a:gd name="T0" fmla="*/ 0 w 49"/>
                  <a:gd name="T1" fmla="*/ 19 h 20"/>
                  <a:gd name="T2" fmla="*/ 35 w 49"/>
                  <a:gd name="T3" fmla="*/ 2 h 20"/>
                  <a:gd name="T4" fmla="*/ 48 w 49"/>
                  <a:gd name="T5" fmla="*/ 2 h 20"/>
                  <a:gd name="T6" fmla="*/ 33 w 49"/>
                  <a:gd name="T7" fmla="*/ 0 h 20"/>
                  <a:gd name="T8" fmla="*/ 19 w 49"/>
                  <a:gd name="T9" fmla="*/ 0 h 20"/>
                  <a:gd name="T10" fmla="*/ 0 w 49"/>
                  <a:gd name="T11" fmla="*/ 19 h 20"/>
                  <a:gd name="T12" fmla="*/ 0 w 49"/>
                  <a:gd name="T13" fmla="*/ 19 h 20"/>
                  <a:gd name="T14" fmla="*/ 0 60000 65536"/>
                  <a:gd name="T15" fmla="*/ 0 60000 65536"/>
                  <a:gd name="T16" fmla="*/ 0 60000 65536"/>
                  <a:gd name="T17" fmla="*/ 0 60000 65536"/>
                  <a:gd name="T18" fmla="*/ 0 60000 65536"/>
                  <a:gd name="T19" fmla="*/ 0 60000 65536"/>
                  <a:gd name="T20" fmla="*/ 0 60000 65536"/>
                  <a:gd name="T21" fmla="*/ 0 w 49"/>
                  <a:gd name="T22" fmla="*/ 0 h 20"/>
                  <a:gd name="T23" fmla="*/ 49 w 4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0">
                    <a:moveTo>
                      <a:pt x="0" y="19"/>
                    </a:moveTo>
                    <a:lnTo>
                      <a:pt x="35" y="2"/>
                    </a:lnTo>
                    <a:lnTo>
                      <a:pt x="48" y="2"/>
                    </a:lnTo>
                    <a:lnTo>
                      <a:pt x="33" y="0"/>
                    </a:lnTo>
                    <a:lnTo>
                      <a:pt x="19" y="0"/>
                    </a:lnTo>
                    <a:lnTo>
                      <a:pt x="0" y="19"/>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6" name="Freeform 268">
                <a:extLst>
                  <a:ext uri="{FF2B5EF4-FFF2-40B4-BE49-F238E27FC236}">
                    <a16:creationId xmlns:a16="http://schemas.microsoft.com/office/drawing/2014/main" id="{C85525EA-3ECE-4A8F-9692-57AB2135EB98}"/>
                  </a:ext>
                </a:extLst>
              </p:cNvPr>
              <p:cNvSpPr>
                <a:spLocks/>
              </p:cNvSpPr>
              <p:nvPr/>
            </p:nvSpPr>
            <p:spPr bwMode="auto">
              <a:xfrm>
                <a:off x="5562" y="2403"/>
                <a:ext cx="382" cy="352"/>
              </a:xfrm>
              <a:custGeom>
                <a:avLst/>
                <a:gdLst>
                  <a:gd name="T0" fmla="*/ 355 w 382"/>
                  <a:gd name="T1" fmla="*/ 39 h 352"/>
                  <a:gd name="T2" fmla="*/ 324 w 382"/>
                  <a:gd name="T3" fmla="*/ 0 h 352"/>
                  <a:gd name="T4" fmla="*/ 367 w 382"/>
                  <a:gd name="T5" fmla="*/ 68 h 352"/>
                  <a:gd name="T6" fmla="*/ 363 w 382"/>
                  <a:gd name="T7" fmla="*/ 77 h 352"/>
                  <a:gd name="T8" fmla="*/ 335 w 382"/>
                  <a:gd name="T9" fmla="*/ 143 h 352"/>
                  <a:gd name="T10" fmla="*/ 350 w 382"/>
                  <a:gd name="T11" fmla="*/ 134 h 352"/>
                  <a:gd name="T12" fmla="*/ 357 w 382"/>
                  <a:gd name="T13" fmla="*/ 143 h 352"/>
                  <a:gd name="T14" fmla="*/ 353 w 382"/>
                  <a:gd name="T15" fmla="*/ 168 h 352"/>
                  <a:gd name="T16" fmla="*/ 353 w 382"/>
                  <a:gd name="T17" fmla="*/ 176 h 352"/>
                  <a:gd name="T18" fmla="*/ 326 w 382"/>
                  <a:gd name="T19" fmla="*/ 181 h 352"/>
                  <a:gd name="T20" fmla="*/ 325 w 382"/>
                  <a:gd name="T21" fmla="*/ 185 h 352"/>
                  <a:gd name="T22" fmla="*/ 302 w 382"/>
                  <a:gd name="T23" fmla="*/ 216 h 352"/>
                  <a:gd name="T24" fmla="*/ 300 w 382"/>
                  <a:gd name="T25" fmla="*/ 246 h 352"/>
                  <a:gd name="T26" fmla="*/ 286 w 382"/>
                  <a:gd name="T27" fmla="*/ 244 h 352"/>
                  <a:gd name="T28" fmla="*/ 273 w 382"/>
                  <a:gd name="T29" fmla="*/ 232 h 352"/>
                  <a:gd name="T30" fmla="*/ 252 w 382"/>
                  <a:gd name="T31" fmla="*/ 204 h 352"/>
                  <a:gd name="T32" fmla="*/ 254 w 382"/>
                  <a:gd name="T33" fmla="*/ 229 h 352"/>
                  <a:gd name="T34" fmla="*/ 273 w 382"/>
                  <a:gd name="T35" fmla="*/ 302 h 352"/>
                  <a:gd name="T36" fmla="*/ 267 w 382"/>
                  <a:gd name="T37" fmla="*/ 298 h 352"/>
                  <a:gd name="T38" fmla="*/ 232 w 382"/>
                  <a:gd name="T39" fmla="*/ 250 h 352"/>
                  <a:gd name="T40" fmla="*/ 203 w 382"/>
                  <a:gd name="T41" fmla="*/ 236 h 352"/>
                  <a:gd name="T42" fmla="*/ 263 w 382"/>
                  <a:gd name="T43" fmla="*/ 327 h 352"/>
                  <a:gd name="T44" fmla="*/ 196 w 382"/>
                  <a:gd name="T45" fmla="*/ 244 h 352"/>
                  <a:gd name="T46" fmla="*/ 221 w 382"/>
                  <a:gd name="T47" fmla="*/ 351 h 352"/>
                  <a:gd name="T48" fmla="*/ 132 w 382"/>
                  <a:gd name="T49" fmla="*/ 293 h 352"/>
                  <a:gd name="T50" fmla="*/ 81 w 382"/>
                  <a:gd name="T51" fmla="*/ 312 h 352"/>
                  <a:gd name="T52" fmla="*/ 10 w 382"/>
                  <a:gd name="T53" fmla="*/ 327 h 352"/>
                  <a:gd name="T54" fmla="*/ 27 w 382"/>
                  <a:gd name="T55" fmla="*/ 290 h 352"/>
                  <a:gd name="T56" fmla="*/ 41 w 382"/>
                  <a:gd name="T57" fmla="*/ 269 h 352"/>
                  <a:gd name="T58" fmla="*/ 0 w 382"/>
                  <a:gd name="T59" fmla="*/ 260 h 352"/>
                  <a:gd name="T60" fmla="*/ 64 w 382"/>
                  <a:gd name="T61" fmla="*/ 241 h 352"/>
                  <a:gd name="T62" fmla="*/ 108 w 382"/>
                  <a:gd name="T63" fmla="*/ 241 h 352"/>
                  <a:gd name="T64" fmla="*/ 160 w 382"/>
                  <a:gd name="T65" fmla="*/ 202 h 352"/>
                  <a:gd name="T66" fmla="*/ 246 w 382"/>
                  <a:gd name="T67" fmla="*/ 168 h 352"/>
                  <a:gd name="T68" fmla="*/ 188 w 382"/>
                  <a:gd name="T69" fmla="*/ 172 h 352"/>
                  <a:gd name="T70" fmla="*/ 218 w 382"/>
                  <a:gd name="T71" fmla="*/ 152 h 352"/>
                  <a:gd name="T72" fmla="*/ 292 w 382"/>
                  <a:gd name="T73" fmla="*/ 109 h 352"/>
                  <a:gd name="T74" fmla="*/ 203 w 382"/>
                  <a:gd name="T75" fmla="*/ 123 h 352"/>
                  <a:gd name="T76" fmla="*/ 208 w 382"/>
                  <a:gd name="T77" fmla="*/ 117 h 352"/>
                  <a:gd name="T78" fmla="*/ 275 w 382"/>
                  <a:gd name="T79" fmla="*/ 81 h 352"/>
                  <a:gd name="T80" fmla="*/ 258 w 382"/>
                  <a:gd name="T81" fmla="*/ 77 h 352"/>
                  <a:gd name="T82" fmla="*/ 221 w 382"/>
                  <a:gd name="T83" fmla="*/ 77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2"/>
                  <a:gd name="T127" fmla="*/ 0 h 352"/>
                  <a:gd name="T128" fmla="*/ 382 w 382"/>
                  <a:gd name="T129" fmla="*/ 352 h 3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2" h="352">
                    <a:moveTo>
                      <a:pt x="221" y="77"/>
                    </a:moveTo>
                    <a:lnTo>
                      <a:pt x="355" y="39"/>
                    </a:lnTo>
                    <a:lnTo>
                      <a:pt x="347" y="21"/>
                    </a:lnTo>
                    <a:lnTo>
                      <a:pt x="324" y="0"/>
                    </a:lnTo>
                    <a:lnTo>
                      <a:pt x="350" y="21"/>
                    </a:lnTo>
                    <a:lnTo>
                      <a:pt x="367" y="68"/>
                    </a:lnTo>
                    <a:lnTo>
                      <a:pt x="367" y="109"/>
                    </a:lnTo>
                    <a:lnTo>
                      <a:pt x="363" y="77"/>
                    </a:lnTo>
                    <a:lnTo>
                      <a:pt x="335" y="126"/>
                    </a:lnTo>
                    <a:lnTo>
                      <a:pt x="335" y="143"/>
                    </a:lnTo>
                    <a:lnTo>
                      <a:pt x="358" y="123"/>
                    </a:lnTo>
                    <a:lnTo>
                      <a:pt x="350" y="134"/>
                    </a:lnTo>
                    <a:lnTo>
                      <a:pt x="381" y="128"/>
                    </a:lnTo>
                    <a:lnTo>
                      <a:pt x="357" y="143"/>
                    </a:lnTo>
                    <a:lnTo>
                      <a:pt x="330" y="150"/>
                    </a:lnTo>
                    <a:lnTo>
                      <a:pt x="353" y="168"/>
                    </a:lnTo>
                    <a:lnTo>
                      <a:pt x="369" y="168"/>
                    </a:lnTo>
                    <a:lnTo>
                      <a:pt x="353" y="176"/>
                    </a:lnTo>
                    <a:lnTo>
                      <a:pt x="313" y="162"/>
                    </a:lnTo>
                    <a:lnTo>
                      <a:pt x="326" y="181"/>
                    </a:lnTo>
                    <a:lnTo>
                      <a:pt x="363" y="199"/>
                    </a:lnTo>
                    <a:lnTo>
                      <a:pt x="325" y="185"/>
                    </a:lnTo>
                    <a:lnTo>
                      <a:pt x="336" y="202"/>
                    </a:lnTo>
                    <a:lnTo>
                      <a:pt x="302" y="216"/>
                    </a:lnTo>
                    <a:lnTo>
                      <a:pt x="290" y="200"/>
                    </a:lnTo>
                    <a:lnTo>
                      <a:pt x="300" y="246"/>
                    </a:lnTo>
                    <a:lnTo>
                      <a:pt x="300" y="259"/>
                    </a:lnTo>
                    <a:lnTo>
                      <a:pt x="286" y="244"/>
                    </a:lnTo>
                    <a:lnTo>
                      <a:pt x="266" y="200"/>
                    </a:lnTo>
                    <a:lnTo>
                      <a:pt x="273" y="232"/>
                    </a:lnTo>
                    <a:lnTo>
                      <a:pt x="273" y="248"/>
                    </a:lnTo>
                    <a:lnTo>
                      <a:pt x="252" y="204"/>
                    </a:lnTo>
                    <a:lnTo>
                      <a:pt x="244" y="209"/>
                    </a:lnTo>
                    <a:lnTo>
                      <a:pt x="254" y="229"/>
                    </a:lnTo>
                    <a:lnTo>
                      <a:pt x="257" y="255"/>
                    </a:lnTo>
                    <a:lnTo>
                      <a:pt x="273" y="302"/>
                    </a:lnTo>
                    <a:lnTo>
                      <a:pt x="282" y="345"/>
                    </a:lnTo>
                    <a:lnTo>
                      <a:pt x="267" y="298"/>
                    </a:lnTo>
                    <a:lnTo>
                      <a:pt x="232" y="229"/>
                    </a:lnTo>
                    <a:lnTo>
                      <a:pt x="232" y="250"/>
                    </a:lnTo>
                    <a:lnTo>
                      <a:pt x="217" y="224"/>
                    </a:lnTo>
                    <a:lnTo>
                      <a:pt x="203" y="236"/>
                    </a:lnTo>
                    <a:lnTo>
                      <a:pt x="227" y="280"/>
                    </a:lnTo>
                    <a:lnTo>
                      <a:pt x="263" y="327"/>
                    </a:lnTo>
                    <a:lnTo>
                      <a:pt x="218" y="295"/>
                    </a:lnTo>
                    <a:lnTo>
                      <a:pt x="196" y="244"/>
                    </a:lnTo>
                    <a:lnTo>
                      <a:pt x="157" y="275"/>
                    </a:lnTo>
                    <a:lnTo>
                      <a:pt x="221" y="351"/>
                    </a:lnTo>
                    <a:lnTo>
                      <a:pt x="155" y="277"/>
                    </a:lnTo>
                    <a:lnTo>
                      <a:pt x="132" y="293"/>
                    </a:lnTo>
                    <a:lnTo>
                      <a:pt x="112" y="296"/>
                    </a:lnTo>
                    <a:lnTo>
                      <a:pt x="81" y="312"/>
                    </a:lnTo>
                    <a:lnTo>
                      <a:pt x="59" y="312"/>
                    </a:lnTo>
                    <a:lnTo>
                      <a:pt x="10" y="327"/>
                    </a:lnTo>
                    <a:lnTo>
                      <a:pt x="27" y="302"/>
                    </a:lnTo>
                    <a:lnTo>
                      <a:pt x="27" y="290"/>
                    </a:lnTo>
                    <a:lnTo>
                      <a:pt x="34" y="290"/>
                    </a:lnTo>
                    <a:lnTo>
                      <a:pt x="41" y="269"/>
                    </a:lnTo>
                    <a:lnTo>
                      <a:pt x="27" y="260"/>
                    </a:lnTo>
                    <a:lnTo>
                      <a:pt x="0" y="260"/>
                    </a:lnTo>
                    <a:lnTo>
                      <a:pt x="38" y="241"/>
                    </a:lnTo>
                    <a:lnTo>
                      <a:pt x="64" y="241"/>
                    </a:lnTo>
                    <a:lnTo>
                      <a:pt x="84" y="232"/>
                    </a:lnTo>
                    <a:lnTo>
                      <a:pt x="108" y="241"/>
                    </a:lnTo>
                    <a:lnTo>
                      <a:pt x="108" y="209"/>
                    </a:lnTo>
                    <a:lnTo>
                      <a:pt x="160" y="202"/>
                    </a:lnTo>
                    <a:lnTo>
                      <a:pt x="212" y="188"/>
                    </a:lnTo>
                    <a:lnTo>
                      <a:pt x="246" y="168"/>
                    </a:lnTo>
                    <a:lnTo>
                      <a:pt x="218" y="172"/>
                    </a:lnTo>
                    <a:lnTo>
                      <a:pt x="188" y="172"/>
                    </a:lnTo>
                    <a:lnTo>
                      <a:pt x="157" y="162"/>
                    </a:lnTo>
                    <a:lnTo>
                      <a:pt x="218" y="152"/>
                    </a:lnTo>
                    <a:lnTo>
                      <a:pt x="282" y="124"/>
                    </a:lnTo>
                    <a:lnTo>
                      <a:pt x="292" y="109"/>
                    </a:lnTo>
                    <a:lnTo>
                      <a:pt x="237" y="123"/>
                    </a:lnTo>
                    <a:lnTo>
                      <a:pt x="203" y="123"/>
                    </a:lnTo>
                    <a:lnTo>
                      <a:pt x="188" y="117"/>
                    </a:lnTo>
                    <a:lnTo>
                      <a:pt x="208" y="117"/>
                    </a:lnTo>
                    <a:lnTo>
                      <a:pt x="237" y="96"/>
                    </a:lnTo>
                    <a:lnTo>
                      <a:pt x="275" y="81"/>
                    </a:lnTo>
                    <a:lnTo>
                      <a:pt x="284" y="68"/>
                    </a:lnTo>
                    <a:lnTo>
                      <a:pt x="258" y="77"/>
                    </a:lnTo>
                    <a:lnTo>
                      <a:pt x="221" y="77"/>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7" name="Freeform 269">
                <a:extLst>
                  <a:ext uri="{FF2B5EF4-FFF2-40B4-BE49-F238E27FC236}">
                    <a16:creationId xmlns:a16="http://schemas.microsoft.com/office/drawing/2014/main" id="{B186B6AF-C3FF-4B7F-844A-1021EB747772}"/>
                  </a:ext>
                </a:extLst>
              </p:cNvPr>
              <p:cNvSpPr>
                <a:spLocks/>
              </p:cNvSpPr>
              <p:nvPr/>
            </p:nvSpPr>
            <p:spPr bwMode="auto">
              <a:xfrm>
                <a:off x="5846" y="2579"/>
                <a:ext cx="108" cy="226"/>
              </a:xfrm>
              <a:custGeom>
                <a:avLst/>
                <a:gdLst>
                  <a:gd name="T0" fmla="*/ 8 w 108"/>
                  <a:gd name="T1" fmla="*/ 28 h 226"/>
                  <a:gd name="T2" fmla="*/ 24 w 108"/>
                  <a:gd name="T3" fmla="*/ 56 h 226"/>
                  <a:gd name="T4" fmla="*/ 24 w 108"/>
                  <a:gd name="T5" fmla="*/ 95 h 226"/>
                  <a:gd name="T6" fmla="*/ 35 w 108"/>
                  <a:gd name="T7" fmla="*/ 89 h 226"/>
                  <a:gd name="T8" fmla="*/ 18 w 108"/>
                  <a:gd name="T9" fmla="*/ 140 h 226"/>
                  <a:gd name="T10" fmla="*/ 13 w 108"/>
                  <a:gd name="T11" fmla="*/ 182 h 226"/>
                  <a:gd name="T12" fmla="*/ 21 w 108"/>
                  <a:gd name="T13" fmla="*/ 150 h 226"/>
                  <a:gd name="T14" fmla="*/ 41 w 108"/>
                  <a:gd name="T15" fmla="*/ 126 h 226"/>
                  <a:gd name="T16" fmla="*/ 69 w 108"/>
                  <a:gd name="T17" fmla="*/ 111 h 226"/>
                  <a:gd name="T18" fmla="*/ 41 w 108"/>
                  <a:gd name="T19" fmla="*/ 156 h 226"/>
                  <a:gd name="T20" fmla="*/ 22 w 108"/>
                  <a:gd name="T21" fmla="*/ 218 h 226"/>
                  <a:gd name="T22" fmla="*/ 10 w 108"/>
                  <a:gd name="T23" fmla="*/ 225 h 226"/>
                  <a:gd name="T24" fmla="*/ 28 w 108"/>
                  <a:gd name="T25" fmla="*/ 223 h 226"/>
                  <a:gd name="T26" fmla="*/ 41 w 108"/>
                  <a:gd name="T27" fmla="*/ 175 h 226"/>
                  <a:gd name="T28" fmla="*/ 85 w 108"/>
                  <a:gd name="T29" fmla="*/ 104 h 226"/>
                  <a:gd name="T30" fmla="*/ 107 w 108"/>
                  <a:gd name="T31" fmla="*/ 53 h 226"/>
                  <a:gd name="T32" fmla="*/ 88 w 108"/>
                  <a:gd name="T33" fmla="*/ 92 h 226"/>
                  <a:gd name="T34" fmla="*/ 46 w 108"/>
                  <a:gd name="T35" fmla="*/ 119 h 226"/>
                  <a:gd name="T36" fmla="*/ 62 w 108"/>
                  <a:gd name="T37" fmla="*/ 97 h 226"/>
                  <a:gd name="T38" fmla="*/ 73 w 108"/>
                  <a:gd name="T39" fmla="*/ 74 h 226"/>
                  <a:gd name="T40" fmla="*/ 66 w 108"/>
                  <a:gd name="T41" fmla="*/ 79 h 226"/>
                  <a:gd name="T42" fmla="*/ 58 w 108"/>
                  <a:gd name="T43" fmla="*/ 74 h 226"/>
                  <a:gd name="T44" fmla="*/ 71 w 108"/>
                  <a:gd name="T45" fmla="*/ 62 h 226"/>
                  <a:gd name="T46" fmla="*/ 46 w 108"/>
                  <a:gd name="T47" fmla="*/ 62 h 226"/>
                  <a:gd name="T48" fmla="*/ 58 w 108"/>
                  <a:gd name="T49" fmla="*/ 48 h 226"/>
                  <a:gd name="T50" fmla="*/ 77 w 108"/>
                  <a:gd name="T51" fmla="*/ 46 h 226"/>
                  <a:gd name="T52" fmla="*/ 87 w 108"/>
                  <a:gd name="T53" fmla="*/ 30 h 226"/>
                  <a:gd name="T54" fmla="*/ 101 w 108"/>
                  <a:gd name="T55" fmla="*/ 23 h 226"/>
                  <a:gd name="T56" fmla="*/ 71 w 108"/>
                  <a:gd name="T57" fmla="*/ 35 h 226"/>
                  <a:gd name="T58" fmla="*/ 50 w 108"/>
                  <a:gd name="T59" fmla="*/ 47 h 226"/>
                  <a:gd name="T60" fmla="*/ 34 w 108"/>
                  <a:gd name="T61" fmla="*/ 47 h 226"/>
                  <a:gd name="T62" fmla="*/ 0 w 108"/>
                  <a:gd name="T63" fmla="*/ 0 h 226"/>
                  <a:gd name="T64" fmla="*/ 8 w 108"/>
                  <a:gd name="T65" fmla="*/ 28 h 226"/>
                  <a:gd name="T66" fmla="*/ 8 w 108"/>
                  <a:gd name="T67" fmla="*/ 28 h 2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8"/>
                  <a:gd name="T103" fmla="*/ 0 h 226"/>
                  <a:gd name="T104" fmla="*/ 108 w 108"/>
                  <a:gd name="T105" fmla="*/ 226 h 22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8" h="226">
                    <a:moveTo>
                      <a:pt x="8" y="28"/>
                    </a:moveTo>
                    <a:lnTo>
                      <a:pt x="24" y="56"/>
                    </a:lnTo>
                    <a:lnTo>
                      <a:pt x="24" y="95"/>
                    </a:lnTo>
                    <a:lnTo>
                      <a:pt x="35" y="89"/>
                    </a:lnTo>
                    <a:lnTo>
                      <a:pt x="18" y="140"/>
                    </a:lnTo>
                    <a:lnTo>
                      <a:pt x="13" y="182"/>
                    </a:lnTo>
                    <a:lnTo>
                      <a:pt x="21" y="150"/>
                    </a:lnTo>
                    <a:lnTo>
                      <a:pt x="41" y="126"/>
                    </a:lnTo>
                    <a:lnTo>
                      <a:pt x="69" y="111"/>
                    </a:lnTo>
                    <a:lnTo>
                      <a:pt x="41" y="156"/>
                    </a:lnTo>
                    <a:lnTo>
                      <a:pt x="22" y="218"/>
                    </a:lnTo>
                    <a:lnTo>
                      <a:pt x="10" y="225"/>
                    </a:lnTo>
                    <a:lnTo>
                      <a:pt x="28" y="223"/>
                    </a:lnTo>
                    <a:lnTo>
                      <a:pt x="41" y="175"/>
                    </a:lnTo>
                    <a:lnTo>
                      <a:pt x="85" y="104"/>
                    </a:lnTo>
                    <a:lnTo>
                      <a:pt x="107" y="53"/>
                    </a:lnTo>
                    <a:lnTo>
                      <a:pt x="88" y="92"/>
                    </a:lnTo>
                    <a:lnTo>
                      <a:pt x="46" y="119"/>
                    </a:lnTo>
                    <a:lnTo>
                      <a:pt x="62" y="97"/>
                    </a:lnTo>
                    <a:lnTo>
                      <a:pt x="73" y="74"/>
                    </a:lnTo>
                    <a:lnTo>
                      <a:pt x="66" y="79"/>
                    </a:lnTo>
                    <a:lnTo>
                      <a:pt x="58" y="74"/>
                    </a:lnTo>
                    <a:lnTo>
                      <a:pt x="71" y="62"/>
                    </a:lnTo>
                    <a:lnTo>
                      <a:pt x="46" y="62"/>
                    </a:lnTo>
                    <a:lnTo>
                      <a:pt x="58" y="48"/>
                    </a:lnTo>
                    <a:lnTo>
                      <a:pt x="77" y="46"/>
                    </a:lnTo>
                    <a:lnTo>
                      <a:pt x="87" y="30"/>
                    </a:lnTo>
                    <a:lnTo>
                      <a:pt x="101" y="23"/>
                    </a:lnTo>
                    <a:lnTo>
                      <a:pt x="71" y="35"/>
                    </a:lnTo>
                    <a:lnTo>
                      <a:pt x="50" y="47"/>
                    </a:lnTo>
                    <a:lnTo>
                      <a:pt x="34" y="47"/>
                    </a:lnTo>
                    <a:lnTo>
                      <a:pt x="0" y="0"/>
                    </a:lnTo>
                    <a:lnTo>
                      <a:pt x="8" y="28"/>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8" name="Freeform 270">
                <a:extLst>
                  <a:ext uri="{FF2B5EF4-FFF2-40B4-BE49-F238E27FC236}">
                    <a16:creationId xmlns:a16="http://schemas.microsoft.com/office/drawing/2014/main" id="{4EC987F4-1927-4771-A505-5851FB458D1D}"/>
                  </a:ext>
                </a:extLst>
              </p:cNvPr>
              <p:cNvSpPr>
                <a:spLocks/>
              </p:cNvSpPr>
              <p:nvPr/>
            </p:nvSpPr>
            <p:spPr bwMode="auto">
              <a:xfrm>
                <a:off x="5877" y="2310"/>
                <a:ext cx="85" cy="310"/>
              </a:xfrm>
              <a:custGeom>
                <a:avLst/>
                <a:gdLst>
                  <a:gd name="T0" fmla="*/ 78 w 85"/>
                  <a:gd name="T1" fmla="*/ 309 h 310"/>
                  <a:gd name="T2" fmla="*/ 78 w 85"/>
                  <a:gd name="T3" fmla="*/ 257 h 310"/>
                  <a:gd name="T4" fmla="*/ 84 w 85"/>
                  <a:gd name="T5" fmla="*/ 189 h 310"/>
                  <a:gd name="T6" fmla="*/ 82 w 85"/>
                  <a:gd name="T7" fmla="*/ 148 h 310"/>
                  <a:gd name="T8" fmla="*/ 61 w 85"/>
                  <a:gd name="T9" fmla="*/ 80 h 310"/>
                  <a:gd name="T10" fmla="*/ 35 w 85"/>
                  <a:gd name="T11" fmla="*/ 48 h 310"/>
                  <a:gd name="T12" fmla="*/ 35 w 85"/>
                  <a:gd name="T13" fmla="*/ 36 h 310"/>
                  <a:gd name="T14" fmla="*/ 21 w 85"/>
                  <a:gd name="T15" fmla="*/ 23 h 310"/>
                  <a:gd name="T16" fmla="*/ 21 w 85"/>
                  <a:gd name="T17" fmla="*/ 16 h 310"/>
                  <a:gd name="T18" fmla="*/ 15 w 85"/>
                  <a:gd name="T19" fmla="*/ 6 h 310"/>
                  <a:gd name="T20" fmla="*/ 0 w 85"/>
                  <a:gd name="T21" fmla="*/ 0 h 3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310"/>
                  <a:gd name="T35" fmla="*/ 85 w 85"/>
                  <a:gd name="T36" fmla="*/ 310 h 3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310">
                    <a:moveTo>
                      <a:pt x="78" y="309"/>
                    </a:moveTo>
                    <a:lnTo>
                      <a:pt x="78" y="257"/>
                    </a:lnTo>
                    <a:lnTo>
                      <a:pt x="84" y="189"/>
                    </a:lnTo>
                    <a:lnTo>
                      <a:pt x="82" y="148"/>
                    </a:lnTo>
                    <a:lnTo>
                      <a:pt x="61" y="80"/>
                    </a:lnTo>
                    <a:lnTo>
                      <a:pt x="35" y="48"/>
                    </a:lnTo>
                    <a:lnTo>
                      <a:pt x="35" y="36"/>
                    </a:lnTo>
                    <a:lnTo>
                      <a:pt x="21" y="23"/>
                    </a:lnTo>
                    <a:lnTo>
                      <a:pt x="21" y="16"/>
                    </a:lnTo>
                    <a:lnTo>
                      <a:pt x="15" y="6"/>
                    </a:ln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9" name="Freeform 271">
                <a:extLst>
                  <a:ext uri="{FF2B5EF4-FFF2-40B4-BE49-F238E27FC236}">
                    <a16:creationId xmlns:a16="http://schemas.microsoft.com/office/drawing/2014/main" id="{1CE0DB04-3FB2-41F3-AAF4-0F6D437F30BB}"/>
                  </a:ext>
                </a:extLst>
              </p:cNvPr>
              <p:cNvSpPr>
                <a:spLocks/>
              </p:cNvSpPr>
              <p:nvPr/>
            </p:nvSpPr>
            <p:spPr bwMode="auto">
              <a:xfrm>
                <a:off x="5684" y="2337"/>
                <a:ext cx="65" cy="211"/>
              </a:xfrm>
              <a:custGeom>
                <a:avLst/>
                <a:gdLst>
                  <a:gd name="T0" fmla="*/ 64 w 65"/>
                  <a:gd name="T1" fmla="*/ 0 h 211"/>
                  <a:gd name="T2" fmla="*/ 48 w 65"/>
                  <a:gd name="T3" fmla="*/ 17 h 211"/>
                  <a:gd name="T4" fmla="*/ 43 w 65"/>
                  <a:gd name="T5" fmla="*/ 32 h 211"/>
                  <a:gd name="T6" fmla="*/ 29 w 65"/>
                  <a:gd name="T7" fmla="*/ 49 h 211"/>
                  <a:gd name="T8" fmla="*/ 18 w 65"/>
                  <a:gd name="T9" fmla="*/ 84 h 211"/>
                  <a:gd name="T10" fmla="*/ 18 w 65"/>
                  <a:gd name="T11" fmla="*/ 103 h 211"/>
                  <a:gd name="T12" fmla="*/ 0 w 65"/>
                  <a:gd name="T13" fmla="*/ 162 h 211"/>
                  <a:gd name="T14" fmla="*/ 0 w 65"/>
                  <a:gd name="T15" fmla="*/ 210 h 211"/>
                  <a:gd name="T16" fmla="*/ 0 60000 65536"/>
                  <a:gd name="T17" fmla="*/ 0 60000 65536"/>
                  <a:gd name="T18" fmla="*/ 0 60000 65536"/>
                  <a:gd name="T19" fmla="*/ 0 60000 65536"/>
                  <a:gd name="T20" fmla="*/ 0 60000 65536"/>
                  <a:gd name="T21" fmla="*/ 0 60000 65536"/>
                  <a:gd name="T22" fmla="*/ 0 60000 65536"/>
                  <a:gd name="T23" fmla="*/ 0 60000 65536"/>
                  <a:gd name="T24" fmla="*/ 0 w 65"/>
                  <a:gd name="T25" fmla="*/ 0 h 211"/>
                  <a:gd name="T26" fmla="*/ 65 w 65"/>
                  <a:gd name="T27" fmla="*/ 211 h 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 h="211">
                    <a:moveTo>
                      <a:pt x="64" y="0"/>
                    </a:moveTo>
                    <a:lnTo>
                      <a:pt x="48" y="17"/>
                    </a:lnTo>
                    <a:lnTo>
                      <a:pt x="43" y="32"/>
                    </a:lnTo>
                    <a:lnTo>
                      <a:pt x="29" y="49"/>
                    </a:lnTo>
                    <a:lnTo>
                      <a:pt x="18" y="84"/>
                    </a:lnTo>
                    <a:lnTo>
                      <a:pt x="18" y="103"/>
                    </a:lnTo>
                    <a:lnTo>
                      <a:pt x="0" y="162"/>
                    </a:lnTo>
                    <a:lnTo>
                      <a:pt x="0" y="21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0" name="Freeform 272">
                <a:extLst>
                  <a:ext uri="{FF2B5EF4-FFF2-40B4-BE49-F238E27FC236}">
                    <a16:creationId xmlns:a16="http://schemas.microsoft.com/office/drawing/2014/main" id="{4CCE4CAC-E858-4050-9F98-3336D94B4222}"/>
                  </a:ext>
                </a:extLst>
              </p:cNvPr>
              <p:cNvSpPr>
                <a:spLocks/>
              </p:cNvSpPr>
              <p:nvPr/>
            </p:nvSpPr>
            <p:spPr bwMode="auto">
              <a:xfrm>
                <a:off x="5660" y="2499"/>
                <a:ext cx="25" cy="66"/>
              </a:xfrm>
              <a:custGeom>
                <a:avLst/>
                <a:gdLst>
                  <a:gd name="T0" fmla="*/ 24 w 25"/>
                  <a:gd name="T1" fmla="*/ 0 h 66"/>
                  <a:gd name="T2" fmla="*/ 10 w 25"/>
                  <a:gd name="T3" fmla="*/ 27 h 66"/>
                  <a:gd name="T4" fmla="*/ 10 w 25"/>
                  <a:gd name="T5" fmla="*/ 53 h 66"/>
                  <a:gd name="T6" fmla="*/ 22 w 25"/>
                  <a:gd name="T7" fmla="*/ 53 h 66"/>
                  <a:gd name="T8" fmla="*/ 0 w 25"/>
                  <a:gd name="T9" fmla="*/ 65 h 66"/>
                  <a:gd name="T10" fmla="*/ 8 w 25"/>
                  <a:gd name="T11" fmla="*/ 56 h 66"/>
                  <a:gd name="T12" fmla="*/ 0 w 25"/>
                  <a:gd name="T13" fmla="*/ 44 h 66"/>
                  <a:gd name="T14" fmla="*/ 0 w 25"/>
                  <a:gd name="T15" fmla="*/ 28 h 66"/>
                  <a:gd name="T16" fmla="*/ 24 w 25"/>
                  <a:gd name="T17" fmla="*/ 0 h 66"/>
                  <a:gd name="T18" fmla="*/ 24 w 25"/>
                  <a:gd name="T19" fmla="*/ 0 h 66"/>
                  <a:gd name="T20" fmla="*/ 24 w 25"/>
                  <a:gd name="T21" fmla="*/ 0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66"/>
                  <a:gd name="T35" fmla="*/ 25 w 25"/>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66">
                    <a:moveTo>
                      <a:pt x="24" y="0"/>
                    </a:moveTo>
                    <a:lnTo>
                      <a:pt x="10" y="27"/>
                    </a:lnTo>
                    <a:lnTo>
                      <a:pt x="10" y="53"/>
                    </a:lnTo>
                    <a:lnTo>
                      <a:pt x="22" y="53"/>
                    </a:lnTo>
                    <a:lnTo>
                      <a:pt x="0" y="65"/>
                    </a:lnTo>
                    <a:lnTo>
                      <a:pt x="8" y="56"/>
                    </a:lnTo>
                    <a:lnTo>
                      <a:pt x="0" y="44"/>
                    </a:lnTo>
                    <a:lnTo>
                      <a:pt x="0" y="28"/>
                    </a:lnTo>
                    <a:lnTo>
                      <a:pt x="24"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1" name="Freeform 273">
                <a:extLst>
                  <a:ext uri="{FF2B5EF4-FFF2-40B4-BE49-F238E27FC236}">
                    <a16:creationId xmlns:a16="http://schemas.microsoft.com/office/drawing/2014/main" id="{64BBE95A-B066-4F62-9B35-E232FB105CAB}"/>
                  </a:ext>
                </a:extLst>
              </p:cNvPr>
              <p:cNvSpPr>
                <a:spLocks/>
              </p:cNvSpPr>
              <p:nvPr/>
            </p:nvSpPr>
            <p:spPr bwMode="auto">
              <a:xfrm>
                <a:off x="5643" y="2505"/>
                <a:ext cx="37" cy="55"/>
              </a:xfrm>
              <a:custGeom>
                <a:avLst/>
                <a:gdLst>
                  <a:gd name="T0" fmla="*/ 36 w 37"/>
                  <a:gd name="T1" fmla="*/ 0 h 55"/>
                  <a:gd name="T2" fmla="*/ 15 w 37"/>
                  <a:gd name="T3" fmla="*/ 11 h 55"/>
                  <a:gd name="T4" fmla="*/ 0 w 37"/>
                  <a:gd name="T5" fmla="*/ 54 h 55"/>
                  <a:gd name="T6" fmla="*/ 0 60000 65536"/>
                  <a:gd name="T7" fmla="*/ 0 60000 65536"/>
                  <a:gd name="T8" fmla="*/ 0 60000 65536"/>
                  <a:gd name="T9" fmla="*/ 0 w 37"/>
                  <a:gd name="T10" fmla="*/ 0 h 55"/>
                  <a:gd name="T11" fmla="*/ 37 w 37"/>
                  <a:gd name="T12" fmla="*/ 55 h 55"/>
                </a:gdLst>
                <a:ahLst/>
                <a:cxnLst>
                  <a:cxn ang="T6">
                    <a:pos x="T0" y="T1"/>
                  </a:cxn>
                  <a:cxn ang="T7">
                    <a:pos x="T2" y="T3"/>
                  </a:cxn>
                  <a:cxn ang="T8">
                    <a:pos x="T4" y="T5"/>
                  </a:cxn>
                </a:cxnLst>
                <a:rect l="T9" t="T10" r="T11" b="T12"/>
                <a:pathLst>
                  <a:path w="37" h="55">
                    <a:moveTo>
                      <a:pt x="36" y="0"/>
                    </a:moveTo>
                    <a:lnTo>
                      <a:pt x="15" y="11"/>
                    </a:lnTo>
                    <a:lnTo>
                      <a:pt x="0" y="54"/>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2" name="Freeform 274">
                <a:extLst>
                  <a:ext uri="{FF2B5EF4-FFF2-40B4-BE49-F238E27FC236}">
                    <a16:creationId xmlns:a16="http://schemas.microsoft.com/office/drawing/2014/main" id="{0F7574BA-026A-4A7E-A9ED-65190AC1371C}"/>
                  </a:ext>
                </a:extLst>
              </p:cNvPr>
              <p:cNvSpPr>
                <a:spLocks/>
              </p:cNvSpPr>
              <p:nvPr/>
            </p:nvSpPr>
            <p:spPr bwMode="auto">
              <a:xfrm>
                <a:off x="5589" y="2559"/>
                <a:ext cx="55" cy="37"/>
              </a:xfrm>
              <a:custGeom>
                <a:avLst/>
                <a:gdLst>
                  <a:gd name="T0" fmla="*/ 54 w 55"/>
                  <a:gd name="T1" fmla="*/ 0 h 37"/>
                  <a:gd name="T2" fmla="*/ 44 w 55"/>
                  <a:gd name="T3" fmla="*/ 13 h 37"/>
                  <a:gd name="T4" fmla="*/ 14 w 55"/>
                  <a:gd name="T5" fmla="*/ 27 h 37"/>
                  <a:gd name="T6" fmla="*/ 20 w 55"/>
                  <a:gd name="T7" fmla="*/ 36 h 37"/>
                  <a:gd name="T8" fmla="*/ 0 w 55"/>
                  <a:gd name="T9" fmla="*/ 24 h 37"/>
                  <a:gd name="T10" fmla="*/ 46 w 55"/>
                  <a:gd name="T11" fmla="*/ 0 h 37"/>
                  <a:gd name="T12" fmla="*/ 54 w 55"/>
                  <a:gd name="T13" fmla="*/ 0 h 37"/>
                  <a:gd name="T14" fmla="*/ 54 w 55"/>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37"/>
                  <a:gd name="T26" fmla="*/ 55 w 55"/>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37">
                    <a:moveTo>
                      <a:pt x="54" y="0"/>
                    </a:moveTo>
                    <a:lnTo>
                      <a:pt x="44" y="13"/>
                    </a:lnTo>
                    <a:lnTo>
                      <a:pt x="14" y="27"/>
                    </a:lnTo>
                    <a:lnTo>
                      <a:pt x="20" y="36"/>
                    </a:lnTo>
                    <a:lnTo>
                      <a:pt x="0" y="24"/>
                    </a:lnTo>
                    <a:lnTo>
                      <a:pt x="46" y="0"/>
                    </a:lnTo>
                    <a:lnTo>
                      <a:pt x="54"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3" name="Freeform 275">
                <a:extLst>
                  <a:ext uri="{FF2B5EF4-FFF2-40B4-BE49-F238E27FC236}">
                    <a16:creationId xmlns:a16="http://schemas.microsoft.com/office/drawing/2014/main" id="{DCA6800C-3549-439F-9C30-C370EAFB7557}"/>
                  </a:ext>
                </a:extLst>
              </p:cNvPr>
              <p:cNvSpPr>
                <a:spLocks/>
              </p:cNvSpPr>
              <p:nvPr/>
            </p:nvSpPr>
            <p:spPr bwMode="auto">
              <a:xfrm>
                <a:off x="5500" y="2584"/>
                <a:ext cx="144" cy="108"/>
              </a:xfrm>
              <a:custGeom>
                <a:avLst/>
                <a:gdLst>
                  <a:gd name="T0" fmla="*/ 143 w 144"/>
                  <a:gd name="T1" fmla="*/ 0 h 108"/>
                  <a:gd name="T2" fmla="*/ 128 w 144"/>
                  <a:gd name="T3" fmla="*/ 0 h 108"/>
                  <a:gd name="T4" fmla="*/ 110 w 144"/>
                  <a:gd name="T5" fmla="*/ 12 h 108"/>
                  <a:gd name="T6" fmla="*/ 100 w 144"/>
                  <a:gd name="T7" fmla="*/ 4 h 108"/>
                  <a:gd name="T8" fmla="*/ 79 w 144"/>
                  <a:gd name="T9" fmla="*/ 4 h 108"/>
                  <a:gd name="T10" fmla="*/ 49 w 144"/>
                  <a:gd name="T11" fmla="*/ 18 h 108"/>
                  <a:gd name="T12" fmla="*/ 37 w 144"/>
                  <a:gd name="T13" fmla="*/ 18 h 108"/>
                  <a:gd name="T14" fmla="*/ 41 w 144"/>
                  <a:gd name="T15" fmla="*/ 28 h 108"/>
                  <a:gd name="T16" fmla="*/ 41 w 144"/>
                  <a:gd name="T17" fmla="*/ 39 h 108"/>
                  <a:gd name="T18" fmla="*/ 0 w 144"/>
                  <a:gd name="T19" fmla="*/ 60 h 108"/>
                  <a:gd name="T20" fmla="*/ 22 w 144"/>
                  <a:gd name="T21" fmla="*/ 75 h 108"/>
                  <a:gd name="T22" fmla="*/ 27 w 144"/>
                  <a:gd name="T23" fmla="*/ 94 h 108"/>
                  <a:gd name="T24" fmla="*/ 44 w 144"/>
                  <a:gd name="T25" fmla="*/ 107 h 108"/>
                  <a:gd name="T26" fmla="*/ 16 w 144"/>
                  <a:gd name="T27" fmla="*/ 67 h 108"/>
                  <a:gd name="T28" fmla="*/ 47 w 144"/>
                  <a:gd name="T29" fmla="*/ 51 h 108"/>
                  <a:gd name="T30" fmla="*/ 69 w 144"/>
                  <a:gd name="T31" fmla="*/ 30 h 108"/>
                  <a:gd name="T32" fmla="*/ 94 w 144"/>
                  <a:gd name="T33" fmla="*/ 19 h 108"/>
                  <a:gd name="T34" fmla="*/ 115 w 144"/>
                  <a:gd name="T35" fmla="*/ 19 h 108"/>
                  <a:gd name="T36" fmla="*/ 134 w 144"/>
                  <a:gd name="T37" fmla="*/ 2 h 108"/>
                  <a:gd name="T38" fmla="*/ 143 w 144"/>
                  <a:gd name="T39" fmla="*/ 0 h 108"/>
                  <a:gd name="T40" fmla="*/ 143 w 144"/>
                  <a:gd name="T41" fmla="*/ 0 h 1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08"/>
                  <a:gd name="T65" fmla="*/ 144 w 144"/>
                  <a:gd name="T66" fmla="*/ 108 h 1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08">
                    <a:moveTo>
                      <a:pt x="143" y="0"/>
                    </a:moveTo>
                    <a:lnTo>
                      <a:pt x="128" y="0"/>
                    </a:lnTo>
                    <a:lnTo>
                      <a:pt x="110" y="12"/>
                    </a:lnTo>
                    <a:lnTo>
                      <a:pt x="100" y="4"/>
                    </a:lnTo>
                    <a:lnTo>
                      <a:pt x="79" y="4"/>
                    </a:lnTo>
                    <a:lnTo>
                      <a:pt x="49" y="18"/>
                    </a:lnTo>
                    <a:lnTo>
                      <a:pt x="37" y="18"/>
                    </a:lnTo>
                    <a:lnTo>
                      <a:pt x="41" y="28"/>
                    </a:lnTo>
                    <a:lnTo>
                      <a:pt x="41" y="39"/>
                    </a:lnTo>
                    <a:lnTo>
                      <a:pt x="0" y="60"/>
                    </a:lnTo>
                    <a:lnTo>
                      <a:pt x="22" y="75"/>
                    </a:lnTo>
                    <a:lnTo>
                      <a:pt x="27" y="94"/>
                    </a:lnTo>
                    <a:lnTo>
                      <a:pt x="44" y="107"/>
                    </a:lnTo>
                    <a:lnTo>
                      <a:pt x="16" y="67"/>
                    </a:lnTo>
                    <a:lnTo>
                      <a:pt x="47" y="51"/>
                    </a:lnTo>
                    <a:lnTo>
                      <a:pt x="69" y="30"/>
                    </a:lnTo>
                    <a:lnTo>
                      <a:pt x="94" y="19"/>
                    </a:lnTo>
                    <a:lnTo>
                      <a:pt x="115" y="19"/>
                    </a:lnTo>
                    <a:lnTo>
                      <a:pt x="134" y="2"/>
                    </a:lnTo>
                    <a:lnTo>
                      <a:pt x="143"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4" name="Freeform 276">
                <a:extLst>
                  <a:ext uri="{FF2B5EF4-FFF2-40B4-BE49-F238E27FC236}">
                    <a16:creationId xmlns:a16="http://schemas.microsoft.com/office/drawing/2014/main" id="{D19AC2B4-64E0-4D7D-AA66-9A4EBA9FD8A9}"/>
                  </a:ext>
                </a:extLst>
              </p:cNvPr>
              <p:cNvSpPr>
                <a:spLocks/>
              </p:cNvSpPr>
              <p:nvPr/>
            </p:nvSpPr>
            <p:spPr bwMode="auto">
              <a:xfrm>
                <a:off x="5640" y="2594"/>
                <a:ext cx="23" cy="24"/>
              </a:xfrm>
              <a:custGeom>
                <a:avLst/>
                <a:gdLst>
                  <a:gd name="T0" fmla="*/ 22 w 23"/>
                  <a:gd name="T1" fmla="*/ 23 h 24"/>
                  <a:gd name="T2" fmla="*/ 18 w 23"/>
                  <a:gd name="T3" fmla="*/ 11 h 24"/>
                  <a:gd name="T4" fmla="*/ 0 w 23"/>
                  <a:gd name="T5" fmla="*/ 0 h 24"/>
                  <a:gd name="T6" fmla="*/ 10 w 23"/>
                  <a:gd name="T7" fmla="*/ 11 h 24"/>
                  <a:gd name="T8" fmla="*/ 22 w 23"/>
                  <a:gd name="T9" fmla="*/ 23 h 24"/>
                  <a:gd name="T10" fmla="*/ 22 w 23"/>
                  <a:gd name="T11" fmla="*/ 23 h 24"/>
                  <a:gd name="T12" fmla="*/ 0 60000 65536"/>
                  <a:gd name="T13" fmla="*/ 0 60000 65536"/>
                  <a:gd name="T14" fmla="*/ 0 60000 65536"/>
                  <a:gd name="T15" fmla="*/ 0 60000 65536"/>
                  <a:gd name="T16" fmla="*/ 0 60000 65536"/>
                  <a:gd name="T17" fmla="*/ 0 60000 65536"/>
                  <a:gd name="T18" fmla="*/ 0 w 23"/>
                  <a:gd name="T19" fmla="*/ 0 h 24"/>
                  <a:gd name="T20" fmla="*/ 23 w 23"/>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23" h="24">
                    <a:moveTo>
                      <a:pt x="22" y="23"/>
                    </a:moveTo>
                    <a:lnTo>
                      <a:pt x="18" y="11"/>
                    </a:lnTo>
                    <a:lnTo>
                      <a:pt x="0" y="0"/>
                    </a:lnTo>
                    <a:lnTo>
                      <a:pt x="10" y="11"/>
                    </a:lnTo>
                    <a:lnTo>
                      <a:pt x="22" y="2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5" name="Freeform 277">
                <a:extLst>
                  <a:ext uri="{FF2B5EF4-FFF2-40B4-BE49-F238E27FC236}">
                    <a16:creationId xmlns:a16="http://schemas.microsoft.com/office/drawing/2014/main" id="{B4D84A70-DD58-4BBB-820B-D3EDFE10D199}"/>
                  </a:ext>
                </a:extLst>
              </p:cNvPr>
              <p:cNvSpPr>
                <a:spLocks/>
              </p:cNvSpPr>
              <p:nvPr/>
            </p:nvSpPr>
            <p:spPr bwMode="auto">
              <a:xfrm>
                <a:off x="5413" y="2596"/>
                <a:ext cx="129" cy="68"/>
              </a:xfrm>
              <a:custGeom>
                <a:avLst/>
                <a:gdLst>
                  <a:gd name="T0" fmla="*/ 18 w 129"/>
                  <a:gd name="T1" fmla="*/ 67 h 68"/>
                  <a:gd name="T2" fmla="*/ 46 w 129"/>
                  <a:gd name="T3" fmla="*/ 53 h 68"/>
                  <a:gd name="T4" fmla="*/ 66 w 129"/>
                  <a:gd name="T5" fmla="*/ 45 h 68"/>
                  <a:gd name="T6" fmla="*/ 89 w 129"/>
                  <a:gd name="T7" fmla="*/ 25 h 68"/>
                  <a:gd name="T8" fmla="*/ 89 w 129"/>
                  <a:gd name="T9" fmla="*/ 13 h 68"/>
                  <a:gd name="T10" fmla="*/ 40 w 129"/>
                  <a:gd name="T11" fmla="*/ 45 h 68"/>
                  <a:gd name="T12" fmla="*/ 33 w 129"/>
                  <a:gd name="T13" fmla="*/ 45 h 68"/>
                  <a:gd name="T14" fmla="*/ 17 w 129"/>
                  <a:gd name="T15" fmla="*/ 62 h 68"/>
                  <a:gd name="T16" fmla="*/ 11 w 129"/>
                  <a:gd name="T17" fmla="*/ 57 h 68"/>
                  <a:gd name="T18" fmla="*/ 6 w 129"/>
                  <a:gd name="T19" fmla="*/ 62 h 68"/>
                  <a:gd name="T20" fmla="*/ 0 w 129"/>
                  <a:gd name="T21" fmla="*/ 55 h 68"/>
                  <a:gd name="T22" fmla="*/ 9 w 129"/>
                  <a:gd name="T23" fmla="*/ 55 h 68"/>
                  <a:gd name="T24" fmla="*/ 18 w 129"/>
                  <a:gd name="T25" fmla="*/ 30 h 68"/>
                  <a:gd name="T26" fmla="*/ 14 w 129"/>
                  <a:gd name="T27" fmla="*/ 21 h 68"/>
                  <a:gd name="T28" fmla="*/ 20 w 129"/>
                  <a:gd name="T29" fmla="*/ 21 h 68"/>
                  <a:gd name="T30" fmla="*/ 20 w 129"/>
                  <a:gd name="T31" fmla="*/ 25 h 68"/>
                  <a:gd name="T32" fmla="*/ 37 w 129"/>
                  <a:gd name="T33" fmla="*/ 6 h 68"/>
                  <a:gd name="T34" fmla="*/ 37 w 129"/>
                  <a:gd name="T35" fmla="*/ 20 h 68"/>
                  <a:gd name="T36" fmla="*/ 43 w 129"/>
                  <a:gd name="T37" fmla="*/ 20 h 68"/>
                  <a:gd name="T38" fmla="*/ 55 w 129"/>
                  <a:gd name="T39" fmla="*/ 0 h 68"/>
                  <a:gd name="T40" fmla="*/ 51 w 129"/>
                  <a:gd name="T41" fmla="*/ 11 h 68"/>
                  <a:gd name="T42" fmla="*/ 75 w 129"/>
                  <a:gd name="T43" fmla="*/ 2 h 68"/>
                  <a:gd name="T44" fmla="*/ 122 w 129"/>
                  <a:gd name="T45" fmla="*/ 2 h 68"/>
                  <a:gd name="T46" fmla="*/ 127 w 129"/>
                  <a:gd name="T47" fmla="*/ 9 h 68"/>
                  <a:gd name="T48" fmla="*/ 128 w 129"/>
                  <a:gd name="T49" fmla="*/ 16 h 68"/>
                  <a:gd name="T50" fmla="*/ 128 w 129"/>
                  <a:gd name="T51" fmla="*/ 25 h 68"/>
                  <a:gd name="T52" fmla="*/ 81 w 129"/>
                  <a:gd name="T53" fmla="*/ 49 h 68"/>
                  <a:gd name="T54" fmla="*/ 74 w 129"/>
                  <a:gd name="T55" fmla="*/ 59 h 68"/>
                  <a:gd name="T56" fmla="*/ 48 w 129"/>
                  <a:gd name="T57" fmla="*/ 59 h 68"/>
                  <a:gd name="T58" fmla="*/ 21 w 129"/>
                  <a:gd name="T59" fmla="*/ 67 h 68"/>
                  <a:gd name="T60" fmla="*/ 18 w 129"/>
                  <a:gd name="T61" fmla="*/ 67 h 68"/>
                  <a:gd name="T62" fmla="*/ 18 w 129"/>
                  <a:gd name="T63" fmla="*/ 67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9"/>
                  <a:gd name="T97" fmla="*/ 0 h 68"/>
                  <a:gd name="T98" fmla="*/ 129 w 129"/>
                  <a:gd name="T99" fmla="*/ 68 h 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9" h="68">
                    <a:moveTo>
                      <a:pt x="18" y="67"/>
                    </a:moveTo>
                    <a:lnTo>
                      <a:pt x="46" y="53"/>
                    </a:lnTo>
                    <a:lnTo>
                      <a:pt x="66" y="45"/>
                    </a:lnTo>
                    <a:lnTo>
                      <a:pt x="89" y="25"/>
                    </a:lnTo>
                    <a:lnTo>
                      <a:pt x="89" y="13"/>
                    </a:lnTo>
                    <a:lnTo>
                      <a:pt x="40" y="45"/>
                    </a:lnTo>
                    <a:lnTo>
                      <a:pt x="33" y="45"/>
                    </a:lnTo>
                    <a:lnTo>
                      <a:pt x="17" y="62"/>
                    </a:lnTo>
                    <a:lnTo>
                      <a:pt x="11" y="57"/>
                    </a:lnTo>
                    <a:lnTo>
                      <a:pt x="6" y="62"/>
                    </a:lnTo>
                    <a:lnTo>
                      <a:pt x="0" y="55"/>
                    </a:lnTo>
                    <a:lnTo>
                      <a:pt x="9" y="55"/>
                    </a:lnTo>
                    <a:lnTo>
                      <a:pt x="18" y="30"/>
                    </a:lnTo>
                    <a:lnTo>
                      <a:pt x="14" y="21"/>
                    </a:lnTo>
                    <a:lnTo>
                      <a:pt x="20" y="21"/>
                    </a:lnTo>
                    <a:lnTo>
                      <a:pt x="20" y="25"/>
                    </a:lnTo>
                    <a:lnTo>
                      <a:pt x="37" y="6"/>
                    </a:lnTo>
                    <a:lnTo>
                      <a:pt x="37" y="20"/>
                    </a:lnTo>
                    <a:lnTo>
                      <a:pt x="43" y="20"/>
                    </a:lnTo>
                    <a:lnTo>
                      <a:pt x="55" y="0"/>
                    </a:lnTo>
                    <a:lnTo>
                      <a:pt x="51" y="11"/>
                    </a:lnTo>
                    <a:lnTo>
                      <a:pt x="75" y="2"/>
                    </a:lnTo>
                    <a:lnTo>
                      <a:pt x="122" y="2"/>
                    </a:lnTo>
                    <a:lnTo>
                      <a:pt x="127" y="9"/>
                    </a:lnTo>
                    <a:lnTo>
                      <a:pt x="128" y="16"/>
                    </a:lnTo>
                    <a:lnTo>
                      <a:pt x="128" y="25"/>
                    </a:lnTo>
                    <a:lnTo>
                      <a:pt x="81" y="49"/>
                    </a:lnTo>
                    <a:lnTo>
                      <a:pt x="74" y="59"/>
                    </a:lnTo>
                    <a:lnTo>
                      <a:pt x="48" y="59"/>
                    </a:lnTo>
                    <a:lnTo>
                      <a:pt x="21" y="67"/>
                    </a:lnTo>
                    <a:lnTo>
                      <a:pt x="18" y="67"/>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6" name="Freeform 278">
                <a:extLst>
                  <a:ext uri="{FF2B5EF4-FFF2-40B4-BE49-F238E27FC236}">
                    <a16:creationId xmlns:a16="http://schemas.microsoft.com/office/drawing/2014/main" id="{88804D4A-8ECD-4F6C-B49C-6C061F84D47E}"/>
                  </a:ext>
                </a:extLst>
              </p:cNvPr>
              <p:cNvSpPr>
                <a:spLocks/>
              </p:cNvSpPr>
              <p:nvPr/>
            </p:nvSpPr>
            <p:spPr bwMode="auto">
              <a:xfrm>
                <a:off x="5412" y="2586"/>
                <a:ext cx="126" cy="64"/>
              </a:xfrm>
              <a:custGeom>
                <a:avLst/>
                <a:gdLst>
                  <a:gd name="T0" fmla="*/ 0 w 126"/>
                  <a:gd name="T1" fmla="*/ 63 h 64"/>
                  <a:gd name="T2" fmla="*/ 0 w 126"/>
                  <a:gd name="T3" fmla="*/ 40 h 64"/>
                  <a:gd name="T4" fmla="*/ 26 w 126"/>
                  <a:gd name="T5" fmla="*/ 0 h 64"/>
                  <a:gd name="T6" fmla="*/ 103 w 126"/>
                  <a:gd name="T7" fmla="*/ 0 h 64"/>
                  <a:gd name="T8" fmla="*/ 125 w 126"/>
                  <a:gd name="T9" fmla="*/ 14 h 64"/>
                  <a:gd name="T10" fmla="*/ 101 w 126"/>
                  <a:gd name="T11" fmla="*/ 4 h 64"/>
                  <a:gd name="T12" fmla="*/ 29 w 126"/>
                  <a:gd name="T13" fmla="*/ 4 h 64"/>
                  <a:gd name="T14" fmla="*/ 2 w 126"/>
                  <a:gd name="T15" fmla="*/ 40 h 64"/>
                  <a:gd name="T16" fmla="*/ 0 w 126"/>
                  <a:gd name="T17" fmla="*/ 63 h 64"/>
                  <a:gd name="T18" fmla="*/ 0 w 126"/>
                  <a:gd name="T19" fmla="*/ 63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64"/>
                  <a:gd name="T32" fmla="*/ 126 w 126"/>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64">
                    <a:moveTo>
                      <a:pt x="0" y="63"/>
                    </a:moveTo>
                    <a:lnTo>
                      <a:pt x="0" y="40"/>
                    </a:lnTo>
                    <a:lnTo>
                      <a:pt x="26" y="0"/>
                    </a:lnTo>
                    <a:lnTo>
                      <a:pt x="103" y="0"/>
                    </a:lnTo>
                    <a:lnTo>
                      <a:pt x="125" y="14"/>
                    </a:lnTo>
                    <a:lnTo>
                      <a:pt x="101" y="4"/>
                    </a:lnTo>
                    <a:lnTo>
                      <a:pt x="29" y="4"/>
                    </a:lnTo>
                    <a:lnTo>
                      <a:pt x="2" y="40"/>
                    </a:lnTo>
                    <a:lnTo>
                      <a:pt x="0" y="6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7" name="Freeform 279">
                <a:extLst>
                  <a:ext uri="{FF2B5EF4-FFF2-40B4-BE49-F238E27FC236}">
                    <a16:creationId xmlns:a16="http://schemas.microsoft.com/office/drawing/2014/main" id="{4CE033CD-E065-4E71-8473-AD61111423CC}"/>
                  </a:ext>
                </a:extLst>
              </p:cNvPr>
              <p:cNvSpPr>
                <a:spLocks/>
              </p:cNvSpPr>
              <p:nvPr/>
            </p:nvSpPr>
            <p:spPr bwMode="auto">
              <a:xfrm>
                <a:off x="5515" y="2583"/>
                <a:ext cx="77" cy="6"/>
              </a:xfrm>
              <a:custGeom>
                <a:avLst/>
                <a:gdLst>
                  <a:gd name="T0" fmla="*/ 76 w 77"/>
                  <a:gd name="T1" fmla="*/ 0 h 6"/>
                  <a:gd name="T2" fmla="*/ 46 w 77"/>
                  <a:gd name="T3" fmla="*/ 0 h 6"/>
                  <a:gd name="T4" fmla="*/ 26 w 77"/>
                  <a:gd name="T5" fmla="*/ 5 h 6"/>
                  <a:gd name="T6" fmla="*/ 0 w 77"/>
                  <a:gd name="T7" fmla="*/ 5 h 6"/>
                  <a:gd name="T8" fmla="*/ 0 60000 65536"/>
                  <a:gd name="T9" fmla="*/ 0 60000 65536"/>
                  <a:gd name="T10" fmla="*/ 0 60000 65536"/>
                  <a:gd name="T11" fmla="*/ 0 60000 65536"/>
                  <a:gd name="T12" fmla="*/ 0 w 77"/>
                  <a:gd name="T13" fmla="*/ 0 h 6"/>
                  <a:gd name="T14" fmla="*/ 77 w 77"/>
                  <a:gd name="T15" fmla="*/ 6 h 6"/>
                </a:gdLst>
                <a:ahLst/>
                <a:cxnLst>
                  <a:cxn ang="T8">
                    <a:pos x="T0" y="T1"/>
                  </a:cxn>
                  <a:cxn ang="T9">
                    <a:pos x="T2" y="T3"/>
                  </a:cxn>
                  <a:cxn ang="T10">
                    <a:pos x="T4" y="T5"/>
                  </a:cxn>
                  <a:cxn ang="T11">
                    <a:pos x="T6" y="T7"/>
                  </a:cxn>
                </a:cxnLst>
                <a:rect l="T12" t="T13" r="T14" b="T15"/>
                <a:pathLst>
                  <a:path w="77" h="6">
                    <a:moveTo>
                      <a:pt x="76" y="0"/>
                    </a:moveTo>
                    <a:lnTo>
                      <a:pt x="46" y="0"/>
                    </a:lnTo>
                    <a:lnTo>
                      <a:pt x="26" y="5"/>
                    </a:lnTo>
                    <a:lnTo>
                      <a:pt x="0" y="5"/>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8" name="Freeform 280">
                <a:extLst>
                  <a:ext uri="{FF2B5EF4-FFF2-40B4-BE49-F238E27FC236}">
                    <a16:creationId xmlns:a16="http://schemas.microsoft.com/office/drawing/2014/main" id="{10189469-B77D-4AD4-878A-7A6F4247C6A4}"/>
                  </a:ext>
                </a:extLst>
              </p:cNvPr>
              <p:cNvSpPr>
                <a:spLocks/>
              </p:cNvSpPr>
              <p:nvPr/>
            </p:nvSpPr>
            <p:spPr bwMode="auto">
              <a:xfrm>
                <a:off x="5436" y="2683"/>
                <a:ext cx="159" cy="91"/>
              </a:xfrm>
              <a:custGeom>
                <a:avLst/>
                <a:gdLst>
                  <a:gd name="T0" fmla="*/ 143 w 159"/>
                  <a:gd name="T1" fmla="*/ 46 h 91"/>
                  <a:gd name="T2" fmla="*/ 43 w 159"/>
                  <a:gd name="T3" fmla="*/ 80 h 91"/>
                  <a:gd name="T4" fmla="*/ 26 w 159"/>
                  <a:gd name="T5" fmla="*/ 80 h 91"/>
                  <a:gd name="T6" fmla="*/ 0 w 159"/>
                  <a:gd name="T7" fmla="*/ 90 h 91"/>
                  <a:gd name="T8" fmla="*/ 25 w 159"/>
                  <a:gd name="T9" fmla="*/ 74 h 91"/>
                  <a:gd name="T10" fmla="*/ 13 w 159"/>
                  <a:gd name="T11" fmla="*/ 29 h 91"/>
                  <a:gd name="T12" fmla="*/ 7 w 159"/>
                  <a:gd name="T13" fmla="*/ 0 h 91"/>
                  <a:gd name="T14" fmla="*/ 17 w 159"/>
                  <a:gd name="T15" fmla="*/ 20 h 91"/>
                  <a:gd name="T16" fmla="*/ 25 w 159"/>
                  <a:gd name="T17" fmla="*/ 46 h 91"/>
                  <a:gd name="T18" fmla="*/ 25 w 159"/>
                  <a:gd name="T19" fmla="*/ 65 h 91"/>
                  <a:gd name="T20" fmla="*/ 37 w 159"/>
                  <a:gd name="T21" fmla="*/ 57 h 91"/>
                  <a:gd name="T22" fmla="*/ 48 w 159"/>
                  <a:gd name="T23" fmla="*/ 61 h 91"/>
                  <a:gd name="T24" fmla="*/ 53 w 159"/>
                  <a:gd name="T25" fmla="*/ 57 h 91"/>
                  <a:gd name="T26" fmla="*/ 61 w 159"/>
                  <a:gd name="T27" fmla="*/ 24 h 91"/>
                  <a:gd name="T28" fmla="*/ 70 w 159"/>
                  <a:gd name="T29" fmla="*/ 46 h 91"/>
                  <a:gd name="T30" fmla="*/ 77 w 159"/>
                  <a:gd name="T31" fmla="*/ 46 h 91"/>
                  <a:gd name="T32" fmla="*/ 77 w 159"/>
                  <a:gd name="T33" fmla="*/ 32 h 91"/>
                  <a:gd name="T34" fmla="*/ 70 w 159"/>
                  <a:gd name="T35" fmla="*/ 15 h 91"/>
                  <a:gd name="T36" fmla="*/ 74 w 159"/>
                  <a:gd name="T37" fmla="*/ 15 h 91"/>
                  <a:gd name="T38" fmla="*/ 104 w 159"/>
                  <a:gd name="T39" fmla="*/ 43 h 91"/>
                  <a:gd name="T40" fmla="*/ 109 w 159"/>
                  <a:gd name="T41" fmla="*/ 43 h 91"/>
                  <a:gd name="T42" fmla="*/ 109 w 159"/>
                  <a:gd name="T43" fmla="*/ 28 h 91"/>
                  <a:gd name="T44" fmla="*/ 115 w 159"/>
                  <a:gd name="T45" fmla="*/ 28 h 91"/>
                  <a:gd name="T46" fmla="*/ 158 w 159"/>
                  <a:gd name="T47" fmla="*/ 40 h 91"/>
                  <a:gd name="T48" fmla="*/ 143 w 159"/>
                  <a:gd name="T49" fmla="*/ 46 h 91"/>
                  <a:gd name="T50" fmla="*/ 143 w 159"/>
                  <a:gd name="T51" fmla="*/ 46 h 9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
                  <a:gd name="T79" fmla="*/ 0 h 91"/>
                  <a:gd name="T80" fmla="*/ 159 w 159"/>
                  <a:gd name="T81" fmla="*/ 91 h 9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 h="91">
                    <a:moveTo>
                      <a:pt x="143" y="46"/>
                    </a:moveTo>
                    <a:lnTo>
                      <a:pt x="43" y="80"/>
                    </a:lnTo>
                    <a:lnTo>
                      <a:pt x="26" y="80"/>
                    </a:lnTo>
                    <a:lnTo>
                      <a:pt x="0" y="90"/>
                    </a:lnTo>
                    <a:lnTo>
                      <a:pt x="25" y="74"/>
                    </a:lnTo>
                    <a:lnTo>
                      <a:pt x="13" y="29"/>
                    </a:lnTo>
                    <a:lnTo>
                      <a:pt x="7" y="0"/>
                    </a:lnTo>
                    <a:lnTo>
                      <a:pt x="17" y="20"/>
                    </a:lnTo>
                    <a:lnTo>
                      <a:pt x="25" y="46"/>
                    </a:lnTo>
                    <a:lnTo>
                      <a:pt x="25" y="65"/>
                    </a:lnTo>
                    <a:lnTo>
                      <a:pt x="37" y="57"/>
                    </a:lnTo>
                    <a:lnTo>
                      <a:pt x="48" y="61"/>
                    </a:lnTo>
                    <a:lnTo>
                      <a:pt x="53" y="57"/>
                    </a:lnTo>
                    <a:lnTo>
                      <a:pt x="61" y="24"/>
                    </a:lnTo>
                    <a:lnTo>
                      <a:pt x="70" y="46"/>
                    </a:lnTo>
                    <a:lnTo>
                      <a:pt x="77" y="46"/>
                    </a:lnTo>
                    <a:lnTo>
                      <a:pt x="77" y="32"/>
                    </a:lnTo>
                    <a:lnTo>
                      <a:pt x="70" y="15"/>
                    </a:lnTo>
                    <a:lnTo>
                      <a:pt x="74" y="15"/>
                    </a:lnTo>
                    <a:lnTo>
                      <a:pt x="104" y="43"/>
                    </a:lnTo>
                    <a:lnTo>
                      <a:pt x="109" y="43"/>
                    </a:lnTo>
                    <a:lnTo>
                      <a:pt x="109" y="28"/>
                    </a:lnTo>
                    <a:lnTo>
                      <a:pt x="115" y="28"/>
                    </a:lnTo>
                    <a:lnTo>
                      <a:pt x="158" y="40"/>
                    </a:lnTo>
                    <a:lnTo>
                      <a:pt x="143" y="46"/>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49" name="Freeform 281">
                <a:extLst>
                  <a:ext uri="{FF2B5EF4-FFF2-40B4-BE49-F238E27FC236}">
                    <a16:creationId xmlns:a16="http://schemas.microsoft.com/office/drawing/2014/main" id="{7E949690-349B-4E02-9A81-DFEA298BA424}"/>
                  </a:ext>
                </a:extLst>
              </p:cNvPr>
              <p:cNvSpPr>
                <a:spLocks/>
              </p:cNvSpPr>
              <p:nvPr/>
            </p:nvSpPr>
            <p:spPr bwMode="auto">
              <a:xfrm>
                <a:off x="5465" y="2666"/>
                <a:ext cx="13" cy="52"/>
              </a:xfrm>
              <a:custGeom>
                <a:avLst/>
                <a:gdLst>
                  <a:gd name="T0" fmla="*/ 12 w 13"/>
                  <a:gd name="T1" fmla="*/ 14 h 52"/>
                  <a:gd name="T2" fmla="*/ 12 w 13"/>
                  <a:gd name="T3" fmla="*/ 51 h 52"/>
                  <a:gd name="T4" fmla="*/ 0 w 13"/>
                  <a:gd name="T5" fmla="*/ 15 h 52"/>
                  <a:gd name="T6" fmla="*/ 0 w 13"/>
                  <a:gd name="T7" fmla="*/ 0 h 52"/>
                  <a:gd name="T8" fmla="*/ 2 w 13"/>
                  <a:gd name="T9" fmla="*/ 14 h 52"/>
                  <a:gd name="T10" fmla="*/ 8 w 13"/>
                  <a:gd name="T11" fmla="*/ 32 h 52"/>
                  <a:gd name="T12" fmla="*/ 12 w 13"/>
                  <a:gd name="T13" fmla="*/ 14 h 52"/>
                  <a:gd name="T14" fmla="*/ 12 w 13"/>
                  <a:gd name="T15" fmla="*/ 14 h 52"/>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52"/>
                  <a:gd name="T26" fmla="*/ 13 w 13"/>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52">
                    <a:moveTo>
                      <a:pt x="12" y="14"/>
                    </a:moveTo>
                    <a:lnTo>
                      <a:pt x="12" y="51"/>
                    </a:lnTo>
                    <a:lnTo>
                      <a:pt x="0" y="15"/>
                    </a:lnTo>
                    <a:lnTo>
                      <a:pt x="0" y="0"/>
                    </a:lnTo>
                    <a:lnTo>
                      <a:pt x="2" y="14"/>
                    </a:lnTo>
                    <a:lnTo>
                      <a:pt x="8" y="32"/>
                    </a:lnTo>
                    <a:lnTo>
                      <a:pt x="12" y="14"/>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0" name="Freeform 282">
                <a:extLst>
                  <a:ext uri="{FF2B5EF4-FFF2-40B4-BE49-F238E27FC236}">
                    <a16:creationId xmlns:a16="http://schemas.microsoft.com/office/drawing/2014/main" id="{8DF82DDA-65ED-4EEF-8D22-6C488719D95D}"/>
                  </a:ext>
                </a:extLst>
              </p:cNvPr>
              <p:cNvSpPr>
                <a:spLocks/>
              </p:cNvSpPr>
              <p:nvPr/>
            </p:nvSpPr>
            <p:spPr bwMode="auto">
              <a:xfrm>
                <a:off x="5204" y="2654"/>
                <a:ext cx="270" cy="120"/>
              </a:xfrm>
              <a:custGeom>
                <a:avLst/>
                <a:gdLst>
                  <a:gd name="T0" fmla="*/ 269 w 270"/>
                  <a:gd name="T1" fmla="*/ 0 h 120"/>
                  <a:gd name="T2" fmla="*/ 223 w 270"/>
                  <a:gd name="T3" fmla="*/ 27 h 120"/>
                  <a:gd name="T4" fmla="*/ 187 w 270"/>
                  <a:gd name="T5" fmla="*/ 36 h 120"/>
                  <a:gd name="T6" fmla="*/ 187 w 270"/>
                  <a:gd name="T7" fmla="*/ 53 h 120"/>
                  <a:gd name="T8" fmla="*/ 208 w 270"/>
                  <a:gd name="T9" fmla="*/ 108 h 120"/>
                  <a:gd name="T10" fmla="*/ 223 w 270"/>
                  <a:gd name="T11" fmla="*/ 119 h 120"/>
                  <a:gd name="T12" fmla="*/ 221 w 270"/>
                  <a:gd name="T13" fmla="*/ 119 h 120"/>
                  <a:gd name="T14" fmla="*/ 204 w 270"/>
                  <a:gd name="T15" fmla="*/ 110 h 120"/>
                  <a:gd name="T16" fmla="*/ 197 w 270"/>
                  <a:gd name="T17" fmla="*/ 95 h 120"/>
                  <a:gd name="T18" fmla="*/ 163 w 270"/>
                  <a:gd name="T19" fmla="*/ 106 h 120"/>
                  <a:gd name="T20" fmla="*/ 143 w 270"/>
                  <a:gd name="T21" fmla="*/ 107 h 120"/>
                  <a:gd name="T22" fmla="*/ 123 w 270"/>
                  <a:gd name="T23" fmla="*/ 107 h 120"/>
                  <a:gd name="T24" fmla="*/ 82 w 270"/>
                  <a:gd name="T25" fmla="*/ 96 h 120"/>
                  <a:gd name="T26" fmla="*/ 62 w 270"/>
                  <a:gd name="T27" fmla="*/ 96 h 120"/>
                  <a:gd name="T28" fmla="*/ 36 w 270"/>
                  <a:gd name="T29" fmla="*/ 103 h 120"/>
                  <a:gd name="T30" fmla="*/ 26 w 270"/>
                  <a:gd name="T31" fmla="*/ 100 h 120"/>
                  <a:gd name="T32" fmla="*/ 36 w 270"/>
                  <a:gd name="T33" fmla="*/ 103 h 120"/>
                  <a:gd name="T34" fmla="*/ 74 w 270"/>
                  <a:gd name="T35" fmla="*/ 87 h 120"/>
                  <a:gd name="T36" fmla="*/ 83 w 270"/>
                  <a:gd name="T37" fmla="*/ 86 h 120"/>
                  <a:gd name="T38" fmla="*/ 93 w 270"/>
                  <a:gd name="T39" fmla="*/ 75 h 120"/>
                  <a:gd name="T40" fmla="*/ 61 w 270"/>
                  <a:gd name="T41" fmla="*/ 75 h 120"/>
                  <a:gd name="T42" fmla="*/ 10 w 270"/>
                  <a:gd name="T43" fmla="*/ 103 h 120"/>
                  <a:gd name="T44" fmla="*/ 4 w 270"/>
                  <a:gd name="T45" fmla="*/ 103 h 120"/>
                  <a:gd name="T46" fmla="*/ 56 w 270"/>
                  <a:gd name="T47" fmla="*/ 69 h 120"/>
                  <a:gd name="T48" fmla="*/ 78 w 270"/>
                  <a:gd name="T49" fmla="*/ 61 h 120"/>
                  <a:gd name="T50" fmla="*/ 96 w 270"/>
                  <a:gd name="T51" fmla="*/ 58 h 120"/>
                  <a:gd name="T52" fmla="*/ 100 w 270"/>
                  <a:gd name="T53" fmla="*/ 55 h 120"/>
                  <a:gd name="T54" fmla="*/ 102 w 270"/>
                  <a:gd name="T55" fmla="*/ 48 h 120"/>
                  <a:gd name="T56" fmla="*/ 48 w 270"/>
                  <a:gd name="T57" fmla="*/ 51 h 120"/>
                  <a:gd name="T58" fmla="*/ 0 w 270"/>
                  <a:gd name="T59" fmla="*/ 90 h 120"/>
                  <a:gd name="T60" fmla="*/ 13 w 270"/>
                  <a:gd name="T61" fmla="*/ 69 h 120"/>
                  <a:gd name="T62" fmla="*/ 44 w 270"/>
                  <a:gd name="T63" fmla="*/ 46 h 120"/>
                  <a:gd name="T64" fmla="*/ 106 w 270"/>
                  <a:gd name="T65" fmla="*/ 32 h 120"/>
                  <a:gd name="T66" fmla="*/ 106 w 270"/>
                  <a:gd name="T67" fmla="*/ 25 h 120"/>
                  <a:gd name="T68" fmla="*/ 88 w 270"/>
                  <a:gd name="T69" fmla="*/ 11 h 120"/>
                  <a:gd name="T70" fmla="*/ 99 w 270"/>
                  <a:gd name="T71" fmla="*/ 11 h 120"/>
                  <a:gd name="T72" fmla="*/ 166 w 270"/>
                  <a:gd name="T73" fmla="*/ 36 h 120"/>
                  <a:gd name="T74" fmla="*/ 185 w 270"/>
                  <a:gd name="T75" fmla="*/ 36 h 120"/>
                  <a:gd name="T76" fmla="*/ 192 w 270"/>
                  <a:gd name="T77" fmla="*/ 27 h 120"/>
                  <a:gd name="T78" fmla="*/ 212 w 270"/>
                  <a:gd name="T79" fmla="*/ 27 h 120"/>
                  <a:gd name="T80" fmla="*/ 264 w 270"/>
                  <a:gd name="T81" fmla="*/ 0 h 120"/>
                  <a:gd name="T82" fmla="*/ 269 w 270"/>
                  <a:gd name="T83" fmla="*/ 0 h 120"/>
                  <a:gd name="T84" fmla="*/ 269 w 270"/>
                  <a:gd name="T85" fmla="*/ 0 h 1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0"/>
                  <a:gd name="T130" fmla="*/ 0 h 120"/>
                  <a:gd name="T131" fmla="*/ 270 w 270"/>
                  <a:gd name="T132" fmla="*/ 120 h 12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0" h="120">
                    <a:moveTo>
                      <a:pt x="269" y="0"/>
                    </a:moveTo>
                    <a:lnTo>
                      <a:pt x="223" y="27"/>
                    </a:lnTo>
                    <a:lnTo>
                      <a:pt x="187" y="36"/>
                    </a:lnTo>
                    <a:lnTo>
                      <a:pt x="187" y="53"/>
                    </a:lnTo>
                    <a:lnTo>
                      <a:pt x="208" y="108"/>
                    </a:lnTo>
                    <a:lnTo>
                      <a:pt x="223" y="119"/>
                    </a:lnTo>
                    <a:lnTo>
                      <a:pt x="221" y="119"/>
                    </a:lnTo>
                    <a:lnTo>
                      <a:pt x="204" y="110"/>
                    </a:lnTo>
                    <a:lnTo>
                      <a:pt x="197" y="95"/>
                    </a:lnTo>
                    <a:lnTo>
                      <a:pt x="163" y="106"/>
                    </a:lnTo>
                    <a:lnTo>
                      <a:pt x="143" y="107"/>
                    </a:lnTo>
                    <a:lnTo>
                      <a:pt x="123" y="107"/>
                    </a:lnTo>
                    <a:lnTo>
                      <a:pt x="82" y="96"/>
                    </a:lnTo>
                    <a:lnTo>
                      <a:pt x="62" y="96"/>
                    </a:lnTo>
                    <a:lnTo>
                      <a:pt x="36" y="103"/>
                    </a:lnTo>
                    <a:lnTo>
                      <a:pt x="26" y="100"/>
                    </a:lnTo>
                    <a:lnTo>
                      <a:pt x="36" y="103"/>
                    </a:lnTo>
                    <a:lnTo>
                      <a:pt x="74" y="87"/>
                    </a:lnTo>
                    <a:lnTo>
                      <a:pt x="83" y="86"/>
                    </a:lnTo>
                    <a:lnTo>
                      <a:pt x="93" y="75"/>
                    </a:lnTo>
                    <a:lnTo>
                      <a:pt x="61" y="75"/>
                    </a:lnTo>
                    <a:lnTo>
                      <a:pt x="10" y="103"/>
                    </a:lnTo>
                    <a:lnTo>
                      <a:pt x="4" y="103"/>
                    </a:lnTo>
                    <a:lnTo>
                      <a:pt x="56" y="69"/>
                    </a:lnTo>
                    <a:lnTo>
                      <a:pt x="78" y="61"/>
                    </a:lnTo>
                    <a:lnTo>
                      <a:pt x="96" y="58"/>
                    </a:lnTo>
                    <a:lnTo>
                      <a:pt x="100" y="55"/>
                    </a:lnTo>
                    <a:lnTo>
                      <a:pt x="102" y="48"/>
                    </a:lnTo>
                    <a:lnTo>
                      <a:pt x="48" y="51"/>
                    </a:lnTo>
                    <a:lnTo>
                      <a:pt x="0" y="90"/>
                    </a:lnTo>
                    <a:lnTo>
                      <a:pt x="13" y="69"/>
                    </a:lnTo>
                    <a:lnTo>
                      <a:pt x="44" y="46"/>
                    </a:lnTo>
                    <a:lnTo>
                      <a:pt x="106" y="32"/>
                    </a:lnTo>
                    <a:lnTo>
                      <a:pt x="106" y="25"/>
                    </a:lnTo>
                    <a:lnTo>
                      <a:pt x="88" y="11"/>
                    </a:lnTo>
                    <a:lnTo>
                      <a:pt x="99" y="11"/>
                    </a:lnTo>
                    <a:lnTo>
                      <a:pt x="166" y="36"/>
                    </a:lnTo>
                    <a:lnTo>
                      <a:pt x="185" y="36"/>
                    </a:lnTo>
                    <a:lnTo>
                      <a:pt x="192" y="27"/>
                    </a:lnTo>
                    <a:lnTo>
                      <a:pt x="212" y="27"/>
                    </a:lnTo>
                    <a:lnTo>
                      <a:pt x="264" y="0"/>
                    </a:lnTo>
                    <a:lnTo>
                      <a:pt x="269"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1" name="Freeform 283">
                <a:extLst>
                  <a:ext uri="{FF2B5EF4-FFF2-40B4-BE49-F238E27FC236}">
                    <a16:creationId xmlns:a16="http://schemas.microsoft.com/office/drawing/2014/main" id="{172B3E1C-9593-44F8-87FD-50C6E00CF784}"/>
                  </a:ext>
                </a:extLst>
              </p:cNvPr>
              <p:cNvSpPr>
                <a:spLocks/>
              </p:cNvSpPr>
              <p:nvPr/>
            </p:nvSpPr>
            <p:spPr bwMode="auto">
              <a:xfrm>
                <a:off x="5203" y="2666"/>
                <a:ext cx="87" cy="92"/>
              </a:xfrm>
              <a:custGeom>
                <a:avLst/>
                <a:gdLst>
                  <a:gd name="T0" fmla="*/ 86 w 87"/>
                  <a:gd name="T1" fmla="*/ 0 h 92"/>
                  <a:gd name="T2" fmla="*/ 41 w 87"/>
                  <a:gd name="T3" fmla="*/ 20 h 92"/>
                  <a:gd name="T4" fmla="*/ 7 w 87"/>
                  <a:gd name="T5" fmla="*/ 52 h 92"/>
                  <a:gd name="T6" fmla="*/ 0 w 87"/>
                  <a:gd name="T7" fmla="*/ 78 h 92"/>
                  <a:gd name="T8" fmla="*/ 0 w 87"/>
                  <a:gd name="T9" fmla="*/ 88 h 92"/>
                  <a:gd name="T10" fmla="*/ 3 w 87"/>
                  <a:gd name="T11" fmla="*/ 91 h 92"/>
                  <a:gd name="T12" fmla="*/ 1 w 87"/>
                  <a:gd name="T13" fmla="*/ 88 h 92"/>
                  <a:gd name="T14" fmla="*/ 1 w 87"/>
                  <a:gd name="T15" fmla="*/ 77 h 92"/>
                  <a:gd name="T16" fmla="*/ 9 w 87"/>
                  <a:gd name="T17" fmla="*/ 53 h 92"/>
                  <a:gd name="T18" fmla="*/ 42 w 87"/>
                  <a:gd name="T19" fmla="*/ 23 h 92"/>
                  <a:gd name="T20" fmla="*/ 86 w 87"/>
                  <a:gd name="T21" fmla="*/ 0 h 92"/>
                  <a:gd name="T22" fmla="*/ 86 w 87"/>
                  <a:gd name="T23" fmla="*/ 0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7"/>
                  <a:gd name="T37" fmla="*/ 0 h 92"/>
                  <a:gd name="T38" fmla="*/ 87 w 87"/>
                  <a:gd name="T39" fmla="*/ 92 h 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7" h="92">
                    <a:moveTo>
                      <a:pt x="86" y="0"/>
                    </a:moveTo>
                    <a:lnTo>
                      <a:pt x="41" y="20"/>
                    </a:lnTo>
                    <a:lnTo>
                      <a:pt x="7" y="52"/>
                    </a:lnTo>
                    <a:lnTo>
                      <a:pt x="0" y="78"/>
                    </a:lnTo>
                    <a:lnTo>
                      <a:pt x="0" y="88"/>
                    </a:lnTo>
                    <a:lnTo>
                      <a:pt x="3" y="91"/>
                    </a:lnTo>
                    <a:lnTo>
                      <a:pt x="1" y="88"/>
                    </a:lnTo>
                    <a:lnTo>
                      <a:pt x="1" y="77"/>
                    </a:lnTo>
                    <a:lnTo>
                      <a:pt x="9" y="53"/>
                    </a:lnTo>
                    <a:lnTo>
                      <a:pt x="42" y="23"/>
                    </a:lnTo>
                    <a:lnTo>
                      <a:pt x="86"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2" name="Freeform 284">
                <a:extLst>
                  <a:ext uri="{FF2B5EF4-FFF2-40B4-BE49-F238E27FC236}">
                    <a16:creationId xmlns:a16="http://schemas.microsoft.com/office/drawing/2014/main" id="{E7BCE28B-C786-4F32-8258-63D9AF715BB6}"/>
                  </a:ext>
                </a:extLst>
              </p:cNvPr>
              <p:cNvSpPr>
                <a:spLocks/>
              </p:cNvSpPr>
              <p:nvPr/>
            </p:nvSpPr>
            <p:spPr bwMode="auto">
              <a:xfrm>
                <a:off x="5243" y="2671"/>
                <a:ext cx="59" cy="20"/>
              </a:xfrm>
              <a:custGeom>
                <a:avLst/>
                <a:gdLst>
                  <a:gd name="T0" fmla="*/ 58 w 59"/>
                  <a:gd name="T1" fmla="*/ 0 h 20"/>
                  <a:gd name="T2" fmla="*/ 0 w 59"/>
                  <a:gd name="T3" fmla="*/ 19 h 20"/>
                  <a:gd name="T4" fmla="*/ 5 w 59"/>
                  <a:gd name="T5" fmla="*/ 15 h 20"/>
                  <a:gd name="T6" fmla="*/ 58 w 59"/>
                  <a:gd name="T7" fmla="*/ 0 h 20"/>
                  <a:gd name="T8" fmla="*/ 58 w 59"/>
                  <a:gd name="T9" fmla="*/ 0 h 20"/>
                  <a:gd name="T10" fmla="*/ 0 60000 65536"/>
                  <a:gd name="T11" fmla="*/ 0 60000 65536"/>
                  <a:gd name="T12" fmla="*/ 0 60000 65536"/>
                  <a:gd name="T13" fmla="*/ 0 60000 65536"/>
                  <a:gd name="T14" fmla="*/ 0 60000 65536"/>
                  <a:gd name="T15" fmla="*/ 0 w 59"/>
                  <a:gd name="T16" fmla="*/ 0 h 20"/>
                  <a:gd name="T17" fmla="*/ 59 w 59"/>
                  <a:gd name="T18" fmla="*/ 20 h 20"/>
                </a:gdLst>
                <a:ahLst/>
                <a:cxnLst>
                  <a:cxn ang="T10">
                    <a:pos x="T0" y="T1"/>
                  </a:cxn>
                  <a:cxn ang="T11">
                    <a:pos x="T2" y="T3"/>
                  </a:cxn>
                  <a:cxn ang="T12">
                    <a:pos x="T4" y="T5"/>
                  </a:cxn>
                  <a:cxn ang="T13">
                    <a:pos x="T6" y="T7"/>
                  </a:cxn>
                  <a:cxn ang="T14">
                    <a:pos x="T8" y="T9"/>
                  </a:cxn>
                </a:cxnLst>
                <a:rect l="T15" t="T16" r="T17" b="T18"/>
                <a:pathLst>
                  <a:path w="59" h="20">
                    <a:moveTo>
                      <a:pt x="58" y="0"/>
                    </a:moveTo>
                    <a:lnTo>
                      <a:pt x="0" y="19"/>
                    </a:lnTo>
                    <a:lnTo>
                      <a:pt x="5" y="15"/>
                    </a:lnTo>
                    <a:lnTo>
                      <a:pt x="58"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3" name="Freeform 285">
                <a:extLst>
                  <a:ext uri="{FF2B5EF4-FFF2-40B4-BE49-F238E27FC236}">
                    <a16:creationId xmlns:a16="http://schemas.microsoft.com/office/drawing/2014/main" id="{D4C6287A-B9DE-4B4A-8888-B159BAA7849C}"/>
                  </a:ext>
                </a:extLst>
              </p:cNvPr>
              <p:cNvSpPr>
                <a:spLocks/>
              </p:cNvSpPr>
              <p:nvPr/>
            </p:nvSpPr>
            <p:spPr bwMode="auto">
              <a:xfrm>
                <a:off x="5171" y="2712"/>
                <a:ext cx="99" cy="53"/>
              </a:xfrm>
              <a:custGeom>
                <a:avLst/>
                <a:gdLst>
                  <a:gd name="T0" fmla="*/ 98 w 99"/>
                  <a:gd name="T1" fmla="*/ 37 h 53"/>
                  <a:gd name="T2" fmla="*/ 98 w 99"/>
                  <a:gd name="T3" fmla="*/ 52 h 53"/>
                  <a:gd name="T4" fmla="*/ 3 w 99"/>
                  <a:gd name="T5" fmla="*/ 52 h 53"/>
                  <a:gd name="T6" fmla="*/ 0 w 99"/>
                  <a:gd name="T7" fmla="*/ 48 h 53"/>
                  <a:gd name="T8" fmla="*/ 0 w 99"/>
                  <a:gd name="T9" fmla="*/ 37 h 53"/>
                  <a:gd name="T10" fmla="*/ 17 w 99"/>
                  <a:gd name="T11" fmla="*/ 0 h 53"/>
                  <a:gd name="T12" fmla="*/ 45 w 99"/>
                  <a:gd name="T13" fmla="*/ 0 h 53"/>
                  <a:gd name="T14" fmla="*/ 0 60000 65536"/>
                  <a:gd name="T15" fmla="*/ 0 60000 65536"/>
                  <a:gd name="T16" fmla="*/ 0 60000 65536"/>
                  <a:gd name="T17" fmla="*/ 0 60000 65536"/>
                  <a:gd name="T18" fmla="*/ 0 60000 65536"/>
                  <a:gd name="T19" fmla="*/ 0 60000 65536"/>
                  <a:gd name="T20" fmla="*/ 0 60000 65536"/>
                  <a:gd name="T21" fmla="*/ 0 w 99"/>
                  <a:gd name="T22" fmla="*/ 0 h 53"/>
                  <a:gd name="T23" fmla="*/ 99 w 99"/>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53">
                    <a:moveTo>
                      <a:pt x="98" y="37"/>
                    </a:moveTo>
                    <a:lnTo>
                      <a:pt x="98" y="52"/>
                    </a:lnTo>
                    <a:lnTo>
                      <a:pt x="3" y="52"/>
                    </a:lnTo>
                    <a:lnTo>
                      <a:pt x="0" y="48"/>
                    </a:lnTo>
                    <a:lnTo>
                      <a:pt x="0" y="37"/>
                    </a:lnTo>
                    <a:lnTo>
                      <a:pt x="17" y="0"/>
                    </a:lnTo>
                    <a:lnTo>
                      <a:pt x="45"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4" name="Freeform 286">
                <a:extLst>
                  <a:ext uri="{FF2B5EF4-FFF2-40B4-BE49-F238E27FC236}">
                    <a16:creationId xmlns:a16="http://schemas.microsoft.com/office/drawing/2014/main" id="{5BD67645-6180-4775-B39E-D610FB66F534}"/>
                  </a:ext>
                </a:extLst>
              </p:cNvPr>
              <p:cNvSpPr>
                <a:spLocks/>
              </p:cNvSpPr>
              <p:nvPr/>
            </p:nvSpPr>
            <p:spPr bwMode="auto">
              <a:xfrm>
                <a:off x="5171" y="2749"/>
                <a:ext cx="4" cy="16"/>
              </a:xfrm>
              <a:custGeom>
                <a:avLst/>
                <a:gdLst>
                  <a:gd name="T0" fmla="*/ 3 w 4"/>
                  <a:gd name="T1" fmla="*/ 15 h 16"/>
                  <a:gd name="T2" fmla="*/ 3 w 4"/>
                  <a:gd name="T3" fmla="*/ 3 h 16"/>
                  <a:gd name="T4" fmla="*/ 0 w 4"/>
                  <a:gd name="T5" fmla="*/ 0 h 16"/>
                  <a:gd name="T6" fmla="*/ 0 w 4"/>
                  <a:gd name="T7" fmla="*/ 11 h 16"/>
                  <a:gd name="T8" fmla="*/ 3 w 4"/>
                  <a:gd name="T9" fmla="*/ 15 h 16"/>
                  <a:gd name="T10" fmla="*/ 3 w 4"/>
                  <a:gd name="T11" fmla="*/ 15 h 16"/>
                  <a:gd name="T12" fmla="*/ 0 60000 65536"/>
                  <a:gd name="T13" fmla="*/ 0 60000 65536"/>
                  <a:gd name="T14" fmla="*/ 0 60000 65536"/>
                  <a:gd name="T15" fmla="*/ 0 60000 65536"/>
                  <a:gd name="T16" fmla="*/ 0 60000 65536"/>
                  <a:gd name="T17" fmla="*/ 0 60000 65536"/>
                  <a:gd name="T18" fmla="*/ 0 w 4"/>
                  <a:gd name="T19" fmla="*/ 0 h 16"/>
                  <a:gd name="T20" fmla="*/ 4 w 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4" h="16">
                    <a:moveTo>
                      <a:pt x="3" y="15"/>
                    </a:moveTo>
                    <a:lnTo>
                      <a:pt x="3" y="3"/>
                    </a:lnTo>
                    <a:lnTo>
                      <a:pt x="0" y="0"/>
                    </a:lnTo>
                    <a:lnTo>
                      <a:pt x="0" y="11"/>
                    </a:lnTo>
                    <a:lnTo>
                      <a:pt x="3" y="15"/>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5" name="Line 287">
                <a:extLst>
                  <a:ext uri="{FF2B5EF4-FFF2-40B4-BE49-F238E27FC236}">
                    <a16:creationId xmlns:a16="http://schemas.microsoft.com/office/drawing/2014/main" id="{D9AC6D4E-2C27-4010-90D1-492C0291BA16}"/>
                  </a:ext>
                </a:extLst>
              </p:cNvPr>
              <p:cNvSpPr>
                <a:spLocks noChangeShapeType="1"/>
              </p:cNvSpPr>
              <p:nvPr/>
            </p:nvSpPr>
            <p:spPr bwMode="auto">
              <a:xfrm>
                <a:off x="5174" y="2752"/>
                <a:ext cx="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 name="Freeform 288">
                <a:extLst>
                  <a:ext uri="{FF2B5EF4-FFF2-40B4-BE49-F238E27FC236}">
                    <a16:creationId xmlns:a16="http://schemas.microsoft.com/office/drawing/2014/main" id="{3D274CAA-0FF9-4F1C-9E12-03E5CC6C81EA}"/>
                  </a:ext>
                </a:extLst>
              </p:cNvPr>
              <p:cNvSpPr>
                <a:spLocks/>
              </p:cNvSpPr>
              <p:nvPr/>
            </p:nvSpPr>
            <p:spPr bwMode="auto">
              <a:xfrm>
                <a:off x="5182" y="2742"/>
                <a:ext cx="23" cy="5"/>
              </a:xfrm>
              <a:custGeom>
                <a:avLst/>
                <a:gdLst>
                  <a:gd name="T0" fmla="*/ 21 w 23"/>
                  <a:gd name="T1" fmla="*/ 4 h 5"/>
                  <a:gd name="T2" fmla="*/ 0 w 23"/>
                  <a:gd name="T3" fmla="*/ 4 h 5"/>
                  <a:gd name="T4" fmla="*/ 0 w 23"/>
                  <a:gd name="T5" fmla="*/ 0 h 5"/>
                  <a:gd name="T6" fmla="*/ 22 w 23"/>
                  <a:gd name="T7" fmla="*/ 0 h 5"/>
                  <a:gd name="T8" fmla="*/ 21 w 23"/>
                  <a:gd name="T9" fmla="*/ 4 h 5"/>
                  <a:gd name="T10" fmla="*/ 21 w 23"/>
                  <a:gd name="T11" fmla="*/ 4 h 5"/>
                  <a:gd name="T12" fmla="*/ 0 60000 65536"/>
                  <a:gd name="T13" fmla="*/ 0 60000 65536"/>
                  <a:gd name="T14" fmla="*/ 0 60000 65536"/>
                  <a:gd name="T15" fmla="*/ 0 60000 65536"/>
                  <a:gd name="T16" fmla="*/ 0 60000 65536"/>
                  <a:gd name="T17" fmla="*/ 0 60000 65536"/>
                  <a:gd name="T18" fmla="*/ 0 w 23"/>
                  <a:gd name="T19" fmla="*/ 0 h 5"/>
                  <a:gd name="T20" fmla="*/ 23 w 23"/>
                  <a:gd name="T21" fmla="*/ 5 h 5"/>
                </a:gdLst>
                <a:ahLst/>
                <a:cxnLst>
                  <a:cxn ang="T12">
                    <a:pos x="T0" y="T1"/>
                  </a:cxn>
                  <a:cxn ang="T13">
                    <a:pos x="T2" y="T3"/>
                  </a:cxn>
                  <a:cxn ang="T14">
                    <a:pos x="T4" y="T5"/>
                  </a:cxn>
                  <a:cxn ang="T15">
                    <a:pos x="T6" y="T7"/>
                  </a:cxn>
                  <a:cxn ang="T16">
                    <a:pos x="T8" y="T9"/>
                  </a:cxn>
                  <a:cxn ang="T17">
                    <a:pos x="T10" y="T11"/>
                  </a:cxn>
                </a:cxnLst>
                <a:rect l="T18" t="T19" r="T20" b="T21"/>
                <a:pathLst>
                  <a:path w="23" h="5">
                    <a:moveTo>
                      <a:pt x="21" y="4"/>
                    </a:moveTo>
                    <a:lnTo>
                      <a:pt x="0" y="4"/>
                    </a:lnTo>
                    <a:lnTo>
                      <a:pt x="0" y="0"/>
                    </a:lnTo>
                    <a:lnTo>
                      <a:pt x="22" y="0"/>
                    </a:lnTo>
                    <a:lnTo>
                      <a:pt x="21" y="4"/>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7" name="Freeform 289">
                <a:extLst>
                  <a:ext uri="{FF2B5EF4-FFF2-40B4-BE49-F238E27FC236}">
                    <a16:creationId xmlns:a16="http://schemas.microsoft.com/office/drawing/2014/main" id="{65F9B876-81F6-49A9-A891-A8FDA804F3C2}"/>
                  </a:ext>
                </a:extLst>
              </p:cNvPr>
              <p:cNvSpPr>
                <a:spLocks/>
              </p:cNvSpPr>
              <p:nvPr/>
            </p:nvSpPr>
            <p:spPr bwMode="auto">
              <a:xfrm>
                <a:off x="5182" y="2718"/>
                <a:ext cx="29" cy="25"/>
              </a:xfrm>
              <a:custGeom>
                <a:avLst/>
                <a:gdLst>
                  <a:gd name="T0" fmla="*/ 0 w 29"/>
                  <a:gd name="T1" fmla="*/ 24 h 25"/>
                  <a:gd name="T2" fmla="*/ 10 w 29"/>
                  <a:gd name="T3" fmla="*/ 0 h 25"/>
                  <a:gd name="T4" fmla="*/ 28 w 29"/>
                  <a:gd name="T5" fmla="*/ 0 h 25"/>
                  <a:gd name="T6" fmla="*/ 0 60000 65536"/>
                  <a:gd name="T7" fmla="*/ 0 60000 65536"/>
                  <a:gd name="T8" fmla="*/ 0 60000 65536"/>
                  <a:gd name="T9" fmla="*/ 0 w 29"/>
                  <a:gd name="T10" fmla="*/ 0 h 25"/>
                  <a:gd name="T11" fmla="*/ 29 w 29"/>
                  <a:gd name="T12" fmla="*/ 25 h 25"/>
                </a:gdLst>
                <a:ahLst/>
                <a:cxnLst>
                  <a:cxn ang="T6">
                    <a:pos x="T0" y="T1"/>
                  </a:cxn>
                  <a:cxn ang="T7">
                    <a:pos x="T2" y="T3"/>
                  </a:cxn>
                  <a:cxn ang="T8">
                    <a:pos x="T4" y="T5"/>
                  </a:cxn>
                </a:cxnLst>
                <a:rect l="T9" t="T10" r="T11" b="T12"/>
                <a:pathLst>
                  <a:path w="29" h="25">
                    <a:moveTo>
                      <a:pt x="0" y="24"/>
                    </a:moveTo>
                    <a:lnTo>
                      <a:pt x="10" y="0"/>
                    </a:lnTo>
                    <a:lnTo>
                      <a:pt x="28"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 name="Freeform 290">
                <a:extLst>
                  <a:ext uri="{FF2B5EF4-FFF2-40B4-BE49-F238E27FC236}">
                    <a16:creationId xmlns:a16="http://schemas.microsoft.com/office/drawing/2014/main" id="{C7325962-57E4-4A23-BBEC-03508EC807A7}"/>
                  </a:ext>
                </a:extLst>
              </p:cNvPr>
              <p:cNvSpPr>
                <a:spLocks/>
              </p:cNvSpPr>
              <p:nvPr/>
            </p:nvSpPr>
            <p:spPr bwMode="auto">
              <a:xfrm>
                <a:off x="5473" y="2685"/>
                <a:ext cx="382" cy="156"/>
              </a:xfrm>
              <a:custGeom>
                <a:avLst/>
                <a:gdLst>
                  <a:gd name="T0" fmla="*/ 0 w 382"/>
                  <a:gd name="T1" fmla="*/ 155 h 156"/>
                  <a:gd name="T2" fmla="*/ 41 w 382"/>
                  <a:gd name="T3" fmla="*/ 69 h 156"/>
                  <a:gd name="T4" fmla="*/ 138 w 382"/>
                  <a:gd name="T5" fmla="*/ 35 h 156"/>
                  <a:gd name="T6" fmla="*/ 180 w 382"/>
                  <a:gd name="T7" fmla="*/ 35 h 156"/>
                  <a:gd name="T8" fmla="*/ 218 w 382"/>
                  <a:gd name="T9" fmla="*/ 17 h 156"/>
                  <a:gd name="T10" fmla="*/ 228 w 382"/>
                  <a:gd name="T11" fmla="*/ 0 h 156"/>
                  <a:gd name="T12" fmla="*/ 226 w 382"/>
                  <a:gd name="T13" fmla="*/ 25 h 156"/>
                  <a:gd name="T14" fmla="*/ 240 w 382"/>
                  <a:gd name="T15" fmla="*/ 41 h 156"/>
                  <a:gd name="T16" fmla="*/ 273 w 382"/>
                  <a:gd name="T17" fmla="*/ 55 h 156"/>
                  <a:gd name="T18" fmla="*/ 315 w 382"/>
                  <a:gd name="T19" fmla="*/ 86 h 156"/>
                  <a:gd name="T20" fmla="*/ 329 w 382"/>
                  <a:gd name="T21" fmla="*/ 86 h 156"/>
                  <a:gd name="T22" fmla="*/ 365 w 382"/>
                  <a:gd name="T23" fmla="*/ 105 h 156"/>
                  <a:gd name="T24" fmla="*/ 381 w 382"/>
                  <a:gd name="T25" fmla="*/ 119 h 156"/>
                  <a:gd name="T26" fmla="*/ 373 w 382"/>
                  <a:gd name="T27" fmla="*/ 135 h 156"/>
                  <a:gd name="T28" fmla="*/ 373 w 382"/>
                  <a:gd name="T29" fmla="*/ 155 h 156"/>
                  <a:gd name="T30" fmla="*/ 0 w 382"/>
                  <a:gd name="T31" fmla="*/ 155 h 156"/>
                  <a:gd name="T32" fmla="*/ 0 w 382"/>
                  <a:gd name="T33" fmla="*/ 155 h 1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2"/>
                  <a:gd name="T52" fmla="*/ 0 h 156"/>
                  <a:gd name="T53" fmla="*/ 382 w 382"/>
                  <a:gd name="T54" fmla="*/ 156 h 1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2" h="156">
                    <a:moveTo>
                      <a:pt x="0" y="155"/>
                    </a:moveTo>
                    <a:lnTo>
                      <a:pt x="41" y="69"/>
                    </a:lnTo>
                    <a:lnTo>
                      <a:pt x="138" y="35"/>
                    </a:lnTo>
                    <a:lnTo>
                      <a:pt x="180" y="35"/>
                    </a:lnTo>
                    <a:lnTo>
                      <a:pt x="218" y="17"/>
                    </a:lnTo>
                    <a:lnTo>
                      <a:pt x="228" y="0"/>
                    </a:lnTo>
                    <a:lnTo>
                      <a:pt x="226" y="25"/>
                    </a:lnTo>
                    <a:lnTo>
                      <a:pt x="240" y="41"/>
                    </a:lnTo>
                    <a:lnTo>
                      <a:pt x="273" y="55"/>
                    </a:lnTo>
                    <a:lnTo>
                      <a:pt x="315" y="86"/>
                    </a:lnTo>
                    <a:lnTo>
                      <a:pt x="329" y="86"/>
                    </a:lnTo>
                    <a:lnTo>
                      <a:pt x="365" y="105"/>
                    </a:lnTo>
                    <a:lnTo>
                      <a:pt x="381" y="119"/>
                    </a:lnTo>
                    <a:lnTo>
                      <a:pt x="373" y="135"/>
                    </a:lnTo>
                    <a:lnTo>
                      <a:pt x="373" y="155"/>
                    </a:lnTo>
                    <a:lnTo>
                      <a:pt x="0" y="155"/>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59" name="Freeform 291">
                <a:extLst>
                  <a:ext uri="{FF2B5EF4-FFF2-40B4-BE49-F238E27FC236}">
                    <a16:creationId xmlns:a16="http://schemas.microsoft.com/office/drawing/2014/main" id="{8A2175E8-F049-45FC-85E5-1C5257504466}"/>
                  </a:ext>
                </a:extLst>
              </p:cNvPr>
              <p:cNvSpPr>
                <a:spLocks/>
              </p:cNvSpPr>
              <p:nvPr/>
            </p:nvSpPr>
            <p:spPr bwMode="auto">
              <a:xfrm>
                <a:off x="5596" y="2508"/>
                <a:ext cx="31" cy="73"/>
              </a:xfrm>
              <a:custGeom>
                <a:avLst/>
                <a:gdLst>
                  <a:gd name="T0" fmla="*/ 30 w 31"/>
                  <a:gd name="T1" fmla="*/ 0 h 73"/>
                  <a:gd name="T2" fmla="*/ 0 w 31"/>
                  <a:gd name="T3" fmla="*/ 72 h 73"/>
                  <a:gd name="T4" fmla="*/ 30 w 31"/>
                  <a:gd name="T5" fmla="*/ 55 h 73"/>
                  <a:gd name="T6" fmla="*/ 30 w 31"/>
                  <a:gd name="T7" fmla="*/ 0 h 73"/>
                  <a:gd name="T8" fmla="*/ 30 w 31"/>
                  <a:gd name="T9" fmla="*/ 0 h 73"/>
                  <a:gd name="T10" fmla="*/ 0 60000 65536"/>
                  <a:gd name="T11" fmla="*/ 0 60000 65536"/>
                  <a:gd name="T12" fmla="*/ 0 60000 65536"/>
                  <a:gd name="T13" fmla="*/ 0 60000 65536"/>
                  <a:gd name="T14" fmla="*/ 0 60000 65536"/>
                  <a:gd name="T15" fmla="*/ 0 w 31"/>
                  <a:gd name="T16" fmla="*/ 0 h 73"/>
                  <a:gd name="T17" fmla="*/ 31 w 31"/>
                  <a:gd name="T18" fmla="*/ 73 h 73"/>
                </a:gdLst>
                <a:ahLst/>
                <a:cxnLst>
                  <a:cxn ang="T10">
                    <a:pos x="T0" y="T1"/>
                  </a:cxn>
                  <a:cxn ang="T11">
                    <a:pos x="T2" y="T3"/>
                  </a:cxn>
                  <a:cxn ang="T12">
                    <a:pos x="T4" y="T5"/>
                  </a:cxn>
                  <a:cxn ang="T13">
                    <a:pos x="T6" y="T7"/>
                  </a:cxn>
                  <a:cxn ang="T14">
                    <a:pos x="T8" y="T9"/>
                  </a:cxn>
                </a:cxnLst>
                <a:rect l="T15" t="T16" r="T17" b="T18"/>
                <a:pathLst>
                  <a:path w="31" h="73">
                    <a:moveTo>
                      <a:pt x="30" y="0"/>
                    </a:moveTo>
                    <a:lnTo>
                      <a:pt x="0" y="72"/>
                    </a:lnTo>
                    <a:lnTo>
                      <a:pt x="30" y="55"/>
                    </a:lnTo>
                    <a:lnTo>
                      <a:pt x="3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60" name="Freeform 292">
                <a:extLst>
                  <a:ext uri="{FF2B5EF4-FFF2-40B4-BE49-F238E27FC236}">
                    <a16:creationId xmlns:a16="http://schemas.microsoft.com/office/drawing/2014/main" id="{7AA9FBB2-BF28-4BA6-8673-C3460CB35579}"/>
                  </a:ext>
                </a:extLst>
              </p:cNvPr>
              <p:cNvSpPr>
                <a:spLocks/>
              </p:cNvSpPr>
              <p:nvPr/>
            </p:nvSpPr>
            <p:spPr bwMode="auto">
              <a:xfrm>
                <a:off x="5582" y="2470"/>
                <a:ext cx="54" cy="114"/>
              </a:xfrm>
              <a:custGeom>
                <a:avLst/>
                <a:gdLst>
                  <a:gd name="T0" fmla="*/ 14 w 54"/>
                  <a:gd name="T1" fmla="*/ 110 h 114"/>
                  <a:gd name="T2" fmla="*/ 53 w 54"/>
                  <a:gd name="T3" fmla="*/ 19 h 114"/>
                  <a:gd name="T4" fmla="*/ 53 w 54"/>
                  <a:gd name="T5" fmla="*/ 0 h 114"/>
                  <a:gd name="T6" fmla="*/ 0 w 54"/>
                  <a:gd name="T7" fmla="*/ 113 h 114"/>
                  <a:gd name="T8" fmla="*/ 0 60000 65536"/>
                  <a:gd name="T9" fmla="*/ 0 60000 65536"/>
                  <a:gd name="T10" fmla="*/ 0 60000 65536"/>
                  <a:gd name="T11" fmla="*/ 0 60000 65536"/>
                  <a:gd name="T12" fmla="*/ 0 w 54"/>
                  <a:gd name="T13" fmla="*/ 0 h 114"/>
                  <a:gd name="T14" fmla="*/ 54 w 54"/>
                  <a:gd name="T15" fmla="*/ 114 h 114"/>
                </a:gdLst>
                <a:ahLst/>
                <a:cxnLst>
                  <a:cxn ang="T8">
                    <a:pos x="T0" y="T1"/>
                  </a:cxn>
                  <a:cxn ang="T9">
                    <a:pos x="T2" y="T3"/>
                  </a:cxn>
                  <a:cxn ang="T10">
                    <a:pos x="T4" y="T5"/>
                  </a:cxn>
                  <a:cxn ang="T11">
                    <a:pos x="T6" y="T7"/>
                  </a:cxn>
                </a:cxnLst>
                <a:rect l="T12" t="T13" r="T14" b="T15"/>
                <a:pathLst>
                  <a:path w="54" h="114">
                    <a:moveTo>
                      <a:pt x="14" y="110"/>
                    </a:moveTo>
                    <a:lnTo>
                      <a:pt x="53" y="19"/>
                    </a:lnTo>
                    <a:lnTo>
                      <a:pt x="53" y="0"/>
                    </a:lnTo>
                    <a:lnTo>
                      <a:pt x="0" y="113"/>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1" name="Line 293">
                <a:extLst>
                  <a:ext uri="{FF2B5EF4-FFF2-40B4-BE49-F238E27FC236}">
                    <a16:creationId xmlns:a16="http://schemas.microsoft.com/office/drawing/2014/main" id="{A3DA3095-E596-4C5D-9393-BFE7B416AD26}"/>
                  </a:ext>
                </a:extLst>
              </p:cNvPr>
              <p:cNvSpPr>
                <a:spLocks noChangeShapeType="1"/>
              </p:cNvSpPr>
              <p:nvPr/>
            </p:nvSpPr>
            <p:spPr bwMode="auto">
              <a:xfrm flipH="1">
                <a:off x="5457" y="2763"/>
                <a:ext cx="37" cy="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2" name="Line 294">
                <a:extLst>
                  <a:ext uri="{FF2B5EF4-FFF2-40B4-BE49-F238E27FC236}">
                    <a16:creationId xmlns:a16="http://schemas.microsoft.com/office/drawing/2014/main" id="{3202AADE-D0C0-40B2-BA83-178AD78F8996}"/>
                  </a:ext>
                </a:extLst>
              </p:cNvPr>
              <p:cNvSpPr>
                <a:spLocks noChangeShapeType="1"/>
              </p:cNvSpPr>
              <p:nvPr/>
            </p:nvSpPr>
            <p:spPr bwMode="auto">
              <a:xfrm flipH="1">
                <a:off x="5525" y="2470"/>
                <a:ext cx="1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3" name="Freeform 295">
                <a:extLst>
                  <a:ext uri="{FF2B5EF4-FFF2-40B4-BE49-F238E27FC236}">
                    <a16:creationId xmlns:a16="http://schemas.microsoft.com/office/drawing/2014/main" id="{5D4ED30C-4B43-4363-B44F-00E0AC424B3F}"/>
                  </a:ext>
                </a:extLst>
              </p:cNvPr>
              <p:cNvSpPr>
                <a:spLocks/>
              </p:cNvSpPr>
              <p:nvPr/>
            </p:nvSpPr>
            <p:spPr bwMode="auto">
              <a:xfrm>
                <a:off x="5468" y="2559"/>
                <a:ext cx="80" cy="29"/>
              </a:xfrm>
              <a:custGeom>
                <a:avLst/>
                <a:gdLst>
                  <a:gd name="T0" fmla="*/ 0 w 80"/>
                  <a:gd name="T1" fmla="*/ 28 h 29"/>
                  <a:gd name="T2" fmla="*/ 79 w 80"/>
                  <a:gd name="T3" fmla="*/ 0 h 29"/>
                  <a:gd name="T4" fmla="*/ 79 w 80"/>
                  <a:gd name="T5" fmla="*/ 4 h 29"/>
                  <a:gd name="T6" fmla="*/ 15 w 80"/>
                  <a:gd name="T7" fmla="*/ 28 h 29"/>
                  <a:gd name="T8" fmla="*/ 0 60000 65536"/>
                  <a:gd name="T9" fmla="*/ 0 60000 65536"/>
                  <a:gd name="T10" fmla="*/ 0 60000 65536"/>
                  <a:gd name="T11" fmla="*/ 0 60000 65536"/>
                  <a:gd name="T12" fmla="*/ 0 w 80"/>
                  <a:gd name="T13" fmla="*/ 0 h 29"/>
                  <a:gd name="T14" fmla="*/ 80 w 80"/>
                  <a:gd name="T15" fmla="*/ 29 h 29"/>
                </a:gdLst>
                <a:ahLst/>
                <a:cxnLst>
                  <a:cxn ang="T8">
                    <a:pos x="T0" y="T1"/>
                  </a:cxn>
                  <a:cxn ang="T9">
                    <a:pos x="T2" y="T3"/>
                  </a:cxn>
                  <a:cxn ang="T10">
                    <a:pos x="T4" y="T5"/>
                  </a:cxn>
                  <a:cxn ang="T11">
                    <a:pos x="T6" y="T7"/>
                  </a:cxn>
                </a:cxnLst>
                <a:rect l="T12" t="T13" r="T14" b="T15"/>
                <a:pathLst>
                  <a:path w="80" h="29">
                    <a:moveTo>
                      <a:pt x="0" y="28"/>
                    </a:moveTo>
                    <a:lnTo>
                      <a:pt x="79" y="0"/>
                    </a:lnTo>
                    <a:lnTo>
                      <a:pt x="79" y="4"/>
                    </a:lnTo>
                    <a:lnTo>
                      <a:pt x="15" y="28"/>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4" name="Freeform 296">
                <a:extLst>
                  <a:ext uri="{FF2B5EF4-FFF2-40B4-BE49-F238E27FC236}">
                    <a16:creationId xmlns:a16="http://schemas.microsoft.com/office/drawing/2014/main" id="{ABFE00D1-E4E6-447F-BEA3-751C86827096}"/>
                  </a:ext>
                </a:extLst>
              </p:cNvPr>
              <p:cNvSpPr>
                <a:spLocks/>
              </p:cNvSpPr>
              <p:nvPr/>
            </p:nvSpPr>
            <p:spPr bwMode="auto">
              <a:xfrm>
                <a:off x="5128" y="2593"/>
                <a:ext cx="306" cy="84"/>
              </a:xfrm>
              <a:custGeom>
                <a:avLst/>
                <a:gdLst>
                  <a:gd name="T0" fmla="*/ 305 w 306"/>
                  <a:gd name="T1" fmla="*/ 6 h 84"/>
                  <a:gd name="T2" fmla="*/ 105 w 306"/>
                  <a:gd name="T3" fmla="*/ 75 h 84"/>
                  <a:gd name="T4" fmla="*/ 0 w 306"/>
                  <a:gd name="T5" fmla="*/ 0 h 84"/>
                  <a:gd name="T6" fmla="*/ 0 w 306"/>
                  <a:gd name="T7" fmla="*/ 4 h 84"/>
                  <a:gd name="T8" fmla="*/ 105 w 306"/>
                  <a:gd name="T9" fmla="*/ 83 h 84"/>
                  <a:gd name="T10" fmla="*/ 299 w 306"/>
                  <a:gd name="T11" fmla="*/ 14 h 84"/>
                  <a:gd name="T12" fmla="*/ 0 60000 65536"/>
                  <a:gd name="T13" fmla="*/ 0 60000 65536"/>
                  <a:gd name="T14" fmla="*/ 0 60000 65536"/>
                  <a:gd name="T15" fmla="*/ 0 60000 65536"/>
                  <a:gd name="T16" fmla="*/ 0 60000 65536"/>
                  <a:gd name="T17" fmla="*/ 0 60000 65536"/>
                  <a:gd name="T18" fmla="*/ 0 w 306"/>
                  <a:gd name="T19" fmla="*/ 0 h 84"/>
                  <a:gd name="T20" fmla="*/ 306 w 306"/>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306" h="84">
                    <a:moveTo>
                      <a:pt x="305" y="6"/>
                    </a:moveTo>
                    <a:lnTo>
                      <a:pt x="105" y="75"/>
                    </a:lnTo>
                    <a:lnTo>
                      <a:pt x="0" y="0"/>
                    </a:lnTo>
                    <a:lnTo>
                      <a:pt x="0" y="4"/>
                    </a:lnTo>
                    <a:lnTo>
                      <a:pt x="105" y="83"/>
                    </a:lnTo>
                    <a:lnTo>
                      <a:pt x="299" y="14"/>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5" name="Line 297">
                <a:extLst>
                  <a:ext uri="{FF2B5EF4-FFF2-40B4-BE49-F238E27FC236}">
                    <a16:creationId xmlns:a16="http://schemas.microsoft.com/office/drawing/2014/main" id="{D73E1A92-B417-4982-B4E7-3BFFDD8A40BB}"/>
                  </a:ext>
                </a:extLst>
              </p:cNvPr>
              <p:cNvSpPr>
                <a:spLocks noChangeShapeType="1"/>
              </p:cNvSpPr>
              <p:nvPr/>
            </p:nvSpPr>
            <p:spPr bwMode="auto">
              <a:xfrm flipV="1">
                <a:off x="5233" y="2669"/>
                <a:ext cx="0"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 name="Freeform 298">
                <a:extLst>
                  <a:ext uri="{FF2B5EF4-FFF2-40B4-BE49-F238E27FC236}">
                    <a16:creationId xmlns:a16="http://schemas.microsoft.com/office/drawing/2014/main" id="{F484A3E2-81E7-42E9-9B88-95077A915373}"/>
                  </a:ext>
                </a:extLst>
              </p:cNvPr>
              <p:cNvSpPr>
                <a:spLocks/>
              </p:cNvSpPr>
              <p:nvPr/>
            </p:nvSpPr>
            <p:spPr bwMode="auto">
              <a:xfrm>
                <a:off x="5128" y="2501"/>
                <a:ext cx="420" cy="93"/>
              </a:xfrm>
              <a:custGeom>
                <a:avLst/>
                <a:gdLst>
                  <a:gd name="T0" fmla="*/ 419 w 420"/>
                  <a:gd name="T1" fmla="*/ 58 h 93"/>
                  <a:gd name="T2" fmla="*/ 315 w 420"/>
                  <a:gd name="T3" fmla="*/ 0 h 93"/>
                  <a:gd name="T4" fmla="*/ 0 w 420"/>
                  <a:gd name="T5" fmla="*/ 92 h 93"/>
                  <a:gd name="T6" fmla="*/ 0 60000 65536"/>
                  <a:gd name="T7" fmla="*/ 0 60000 65536"/>
                  <a:gd name="T8" fmla="*/ 0 60000 65536"/>
                  <a:gd name="T9" fmla="*/ 0 w 420"/>
                  <a:gd name="T10" fmla="*/ 0 h 93"/>
                  <a:gd name="T11" fmla="*/ 420 w 420"/>
                  <a:gd name="T12" fmla="*/ 93 h 93"/>
                </a:gdLst>
                <a:ahLst/>
                <a:cxnLst>
                  <a:cxn ang="T6">
                    <a:pos x="T0" y="T1"/>
                  </a:cxn>
                  <a:cxn ang="T7">
                    <a:pos x="T2" y="T3"/>
                  </a:cxn>
                  <a:cxn ang="T8">
                    <a:pos x="T4" y="T5"/>
                  </a:cxn>
                </a:cxnLst>
                <a:rect l="T9" t="T10" r="T11" b="T12"/>
                <a:pathLst>
                  <a:path w="420" h="93">
                    <a:moveTo>
                      <a:pt x="419" y="58"/>
                    </a:moveTo>
                    <a:lnTo>
                      <a:pt x="315" y="0"/>
                    </a:lnTo>
                    <a:lnTo>
                      <a:pt x="0" y="92"/>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 name="Freeform 299">
                <a:extLst>
                  <a:ext uri="{FF2B5EF4-FFF2-40B4-BE49-F238E27FC236}">
                    <a16:creationId xmlns:a16="http://schemas.microsoft.com/office/drawing/2014/main" id="{914A2134-E3E7-4999-BF91-063FCF4E62EA}"/>
                  </a:ext>
                </a:extLst>
              </p:cNvPr>
              <p:cNvSpPr>
                <a:spLocks/>
              </p:cNvSpPr>
              <p:nvPr/>
            </p:nvSpPr>
            <p:spPr bwMode="auto">
              <a:xfrm>
                <a:off x="5122" y="2612"/>
                <a:ext cx="112" cy="65"/>
              </a:xfrm>
              <a:custGeom>
                <a:avLst/>
                <a:gdLst>
                  <a:gd name="T0" fmla="*/ 111 w 112"/>
                  <a:gd name="T1" fmla="*/ 64 h 65"/>
                  <a:gd name="T2" fmla="*/ 0 w 112"/>
                  <a:gd name="T3" fmla="*/ 5 h 65"/>
                  <a:gd name="T4" fmla="*/ 26 w 112"/>
                  <a:gd name="T5" fmla="*/ 0 h 65"/>
                  <a:gd name="T6" fmla="*/ 111 w 112"/>
                  <a:gd name="T7" fmla="*/ 64 h 65"/>
                  <a:gd name="T8" fmla="*/ 111 w 112"/>
                  <a:gd name="T9" fmla="*/ 64 h 65"/>
                  <a:gd name="T10" fmla="*/ 0 60000 65536"/>
                  <a:gd name="T11" fmla="*/ 0 60000 65536"/>
                  <a:gd name="T12" fmla="*/ 0 60000 65536"/>
                  <a:gd name="T13" fmla="*/ 0 60000 65536"/>
                  <a:gd name="T14" fmla="*/ 0 60000 65536"/>
                  <a:gd name="T15" fmla="*/ 0 w 112"/>
                  <a:gd name="T16" fmla="*/ 0 h 65"/>
                  <a:gd name="T17" fmla="*/ 112 w 112"/>
                  <a:gd name="T18" fmla="*/ 65 h 65"/>
                </a:gdLst>
                <a:ahLst/>
                <a:cxnLst>
                  <a:cxn ang="T10">
                    <a:pos x="T0" y="T1"/>
                  </a:cxn>
                  <a:cxn ang="T11">
                    <a:pos x="T2" y="T3"/>
                  </a:cxn>
                  <a:cxn ang="T12">
                    <a:pos x="T4" y="T5"/>
                  </a:cxn>
                  <a:cxn ang="T13">
                    <a:pos x="T6" y="T7"/>
                  </a:cxn>
                  <a:cxn ang="T14">
                    <a:pos x="T8" y="T9"/>
                  </a:cxn>
                </a:cxnLst>
                <a:rect l="T15" t="T16" r="T17" b="T18"/>
                <a:pathLst>
                  <a:path w="112" h="65">
                    <a:moveTo>
                      <a:pt x="111" y="64"/>
                    </a:moveTo>
                    <a:lnTo>
                      <a:pt x="0" y="5"/>
                    </a:lnTo>
                    <a:lnTo>
                      <a:pt x="26" y="0"/>
                    </a:lnTo>
                    <a:lnTo>
                      <a:pt x="111" y="64"/>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68" name="Freeform 300">
                <a:extLst>
                  <a:ext uri="{FF2B5EF4-FFF2-40B4-BE49-F238E27FC236}">
                    <a16:creationId xmlns:a16="http://schemas.microsoft.com/office/drawing/2014/main" id="{94ABC120-F5C7-4053-8854-81908F609A23}"/>
                  </a:ext>
                </a:extLst>
              </p:cNvPr>
              <p:cNvSpPr>
                <a:spLocks/>
              </p:cNvSpPr>
              <p:nvPr/>
            </p:nvSpPr>
            <p:spPr bwMode="auto">
              <a:xfrm>
                <a:off x="5191" y="2526"/>
                <a:ext cx="303" cy="110"/>
              </a:xfrm>
              <a:custGeom>
                <a:avLst/>
                <a:gdLst>
                  <a:gd name="T0" fmla="*/ 302 w 303"/>
                  <a:gd name="T1" fmla="*/ 25 h 110"/>
                  <a:gd name="T2" fmla="*/ 48 w 303"/>
                  <a:gd name="T3" fmla="*/ 109 h 110"/>
                  <a:gd name="T4" fmla="*/ 0 w 303"/>
                  <a:gd name="T5" fmla="*/ 74 h 110"/>
                  <a:gd name="T6" fmla="*/ 255 w 303"/>
                  <a:gd name="T7" fmla="*/ 0 h 110"/>
                  <a:gd name="T8" fmla="*/ 302 w 303"/>
                  <a:gd name="T9" fmla="*/ 25 h 110"/>
                  <a:gd name="T10" fmla="*/ 302 w 303"/>
                  <a:gd name="T11" fmla="*/ 25 h 110"/>
                  <a:gd name="T12" fmla="*/ 0 60000 65536"/>
                  <a:gd name="T13" fmla="*/ 0 60000 65536"/>
                  <a:gd name="T14" fmla="*/ 0 60000 65536"/>
                  <a:gd name="T15" fmla="*/ 0 60000 65536"/>
                  <a:gd name="T16" fmla="*/ 0 60000 65536"/>
                  <a:gd name="T17" fmla="*/ 0 60000 65536"/>
                  <a:gd name="T18" fmla="*/ 0 w 303"/>
                  <a:gd name="T19" fmla="*/ 0 h 110"/>
                  <a:gd name="T20" fmla="*/ 303 w 303"/>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303" h="110">
                    <a:moveTo>
                      <a:pt x="302" y="25"/>
                    </a:moveTo>
                    <a:lnTo>
                      <a:pt x="48" y="109"/>
                    </a:lnTo>
                    <a:lnTo>
                      <a:pt x="0" y="74"/>
                    </a:lnTo>
                    <a:lnTo>
                      <a:pt x="255" y="0"/>
                    </a:lnTo>
                    <a:lnTo>
                      <a:pt x="302" y="25"/>
                    </a:lnTo>
                  </a:path>
                </a:pathLst>
              </a:custGeom>
              <a:solidFill>
                <a:srgbClr val="D2D2D2"/>
              </a:solidFill>
              <a:ln w="9525" cap="flat" cmpd="sng">
                <a:solidFill>
                  <a:srgbClr val="000000"/>
                </a:solidFill>
                <a:prstDash val="solid"/>
                <a:round/>
                <a:headEnd type="none" w="med" len="med"/>
                <a:tailEnd type="none" w="med" len="med"/>
              </a:ln>
            </p:spPr>
            <p:txBody>
              <a:bodyPr/>
              <a:lstStyle/>
              <a:p>
                <a:endParaRPr lang="zh-CN" altLang="en-US"/>
              </a:p>
            </p:txBody>
          </p:sp>
          <p:sp>
            <p:nvSpPr>
              <p:cNvPr id="269" name="Freeform 301">
                <a:extLst>
                  <a:ext uri="{FF2B5EF4-FFF2-40B4-BE49-F238E27FC236}">
                    <a16:creationId xmlns:a16="http://schemas.microsoft.com/office/drawing/2014/main" id="{21F6D96D-693A-481F-97F1-EE845174D193}"/>
                  </a:ext>
                </a:extLst>
              </p:cNvPr>
              <p:cNvSpPr>
                <a:spLocks/>
              </p:cNvSpPr>
              <p:nvPr/>
            </p:nvSpPr>
            <p:spPr bwMode="auto">
              <a:xfrm>
                <a:off x="5458" y="2508"/>
                <a:ext cx="30" cy="10"/>
              </a:xfrm>
              <a:custGeom>
                <a:avLst/>
                <a:gdLst>
                  <a:gd name="T0" fmla="*/ 15 w 30"/>
                  <a:gd name="T1" fmla="*/ 9 h 10"/>
                  <a:gd name="T2" fmla="*/ 29 w 30"/>
                  <a:gd name="T3" fmla="*/ 9 h 10"/>
                  <a:gd name="T4" fmla="*/ 29 w 30"/>
                  <a:gd name="T5" fmla="*/ 0 h 10"/>
                  <a:gd name="T6" fmla="*/ 0 w 30"/>
                  <a:gd name="T7" fmla="*/ 0 h 10"/>
                  <a:gd name="T8" fmla="*/ 0 60000 65536"/>
                  <a:gd name="T9" fmla="*/ 0 60000 65536"/>
                  <a:gd name="T10" fmla="*/ 0 60000 65536"/>
                  <a:gd name="T11" fmla="*/ 0 60000 65536"/>
                  <a:gd name="T12" fmla="*/ 0 w 30"/>
                  <a:gd name="T13" fmla="*/ 0 h 10"/>
                  <a:gd name="T14" fmla="*/ 30 w 30"/>
                  <a:gd name="T15" fmla="*/ 10 h 10"/>
                </a:gdLst>
                <a:ahLst/>
                <a:cxnLst>
                  <a:cxn ang="T8">
                    <a:pos x="T0" y="T1"/>
                  </a:cxn>
                  <a:cxn ang="T9">
                    <a:pos x="T2" y="T3"/>
                  </a:cxn>
                  <a:cxn ang="T10">
                    <a:pos x="T4" y="T5"/>
                  </a:cxn>
                  <a:cxn ang="T11">
                    <a:pos x="T6" y="T7"/>
                  </a:cxn>
                </a:cxnLst>
                <a:rect l="T12" t="T13" r="T14" b="T15"/>
                <a:pathLst>
                  <a:path w="30" h="10">
                    <a:moveTo>
                      <a:pt x="15" y="9"/>
                    </a:moveTo>
                    <a:lnTo>
                      <a:pt x="29" y="9"/>
                    </a:lnTo>
                    <a:lnTo>
                      <a:pt x="29" y="0"/>
                    </a:ln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 name="Freeform 302">
                <a:extLst>
                  <a:ext uri="{FF2B5EF4-FFF2-40B4-BE49-F238E27FC236}">
                    <a16:creationId xmlns:a16="http://schemas.microsoft.com/office/drawing/2014/main" id="{3F0D8D26-F118-4742-9952-D07FEE99383B}"/>
                  </a:ext>
                </a:extLst>
              </p:cNvPr>
              <p:cNvSpPr>
                <a:spLocks/>
              </p:cNvSpPr>
              <p:nvPr/>
            </p:nvSpPr>
            <p:spPr bwMode="auto">
              <a:xfrm>
                <a:off x="5220" y="2508"/>
                <a:ext cx="190" cy="10"/>
              </a:xfrm>
              <a:custGeom>
                <a:avLst/>
                <a:gdLst>
                  <a:gd name="T0" fmla="*/ 189 w 190"/>
                  <a:gd name="T1" fmla="*/ 0 h 10"/>
                  <a:gd name="T2" fmla="*/ 0 w 190"/>
                  <a:gd name="T3" fmla="*/ 0 h 10"/>
                  <a:gd name="T4" fmla="*/ 0 w 190"/>
                  <a:gd name="T5" fmla="*/ 9 h 10"/>
                  <a:gd name="T6" fmla="*/ 161 w 190"/>
                  <a:gd name="T7" fmla="*/ 9 h 10"/>
                  <a:gd name="T8" fmla="*/ 0 60000 65536"/>
                  <a:gd name="T9" fmla="*/ 0 60000 65536"/>
                  <a:gd name="T10" fmla="*/ 0 60000 65536"/>
                  <a:gd name="T11" fmla="*/ 0 60000 65536"/>
                  <a:gd name="T12" fmla="*/ 0 w 190"/>
                  <a:gd name="T13" fmla="*/ 0 h 10"/>
                  <a:gd name="T14" fmla="*/ 190 w 190"/>
                  <a:gd name="T15" fmla="*/ 10 h 10"/>
                </a:gdLst>
                <a:ahLst/>
                <a:cxnLst>
                  <a:cxn ang="T8">
                    <a:pos x="T0" y="T1"/>
                  </a:cxn>
                  <a:cxn ang="T9">
                    <a:pos x="T2" y="T3"/>
                  </a:cxn>
                  <a:cxn ang="T10">
                    <a:pos x="T4" y="T5"/>
                  </a:cxn>
                  <a:cxn ang="T11">
                    <a:pos x="T6" y="T7"/>
                  </a:cxn>
                </a:cxnLst>
                <a:rect l="T12" t="T13" r="T14" b="T15"/>
                <a:pathLst>
                  <a:path w="190" h="10">
                    <a:moveTo>
                      <a:pt x="189" y="0"/>
                    </a:moveTo>
                    <a:lnTo>
                      <a:pt x="0" y="0"/>
                    </a:lnTo>
                    <a:lnTo>
                      <a:pt x="0" y="9"/>
                    </a:lnTo>
                    <a:lnTo>
                      <a:pt x="161" y="9"/>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 name="Line 303">
                <a:extLst>
                  <a:ext uri="{FF2B5EF4-FFF2-40B4-BE49-F238E27FC236}">
                    <a16:creationId xmlns:a16="http://schemas.microsoft.com/office/drawing/2014/main" id="{5B6C5858-A3A6-4FB4-B123-25C1FA4FCDFF}"/>
                  </a:ext>
                </a:extLst>
              </p:cNvPr>
              <p:cNvSpPr>
                <a:spLocks noChangeShapeType="1"/>
              </p:cNvSpPr>
              <p:nvPr/>
            </p:nvSpPr>
            <p:spPr bwMode="auto">
              <a:xfrm flipH="1" flipV="1">
                <a:off x="5436" y="2483"/>
                <a:ext cx="51" cy="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2" name="Line 304">
                <a:extLst>
                  <a:ext uri="{FF2B5EF4-FFF2-40B4-BE49-F238E27FC236}">
                    <a16:creationId xmlns:a16="http://schemas.microsoft.com/office/drawing/2014/main" id="{EC4ED9D0-7A1F-47FD-9CCF-8B2C2C9B17A7}"/>
                  </a:ext>
                </a:extLst>
              </p:cNvPr>
              <p:cNvSpPr>
                <a:spLocks noChangeShapeType="1"/>
              </p:cNvSpPr>
              <p:nvPr/>
            </p:nvSpPr>
            <p:spPr bwMode="auto">
              <a:xfrm flipV="1">
                <a:off x="5220" y="2483"/>
                <a:ext cx="46" cy="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3" name="Line 305">
                <a:extLst>
                  <a:ext uri="{FF2B5EF4-FFF2-40B4-BE49-F238E27FC236}">
                    <a16:creationId xmlns:a16="http://schemas.microsoft.com/office/drawing/2014/main" id="{A41E837D-1777-4A88-9C88-656BC75FFC96}"/>
                  </a:ext>
                </a:extLst>
              </p:cNvPr>
              <p:cNvSpPr>
                <a:spLocks noChangeShapeType="1"/>
              </p:cNvSpPr>
              <p:nvPr/>
            </p:nvSpPr>
            <p:spPr bwMode="auto">
              <a:xfrm flipH="1">
                <a:off x="5086" y="2500"/>
                <a:ext cx="86" cy="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 name="Freeform 306">
                <a:extLst>
                  <a:ext uri="{FF2B5EF4-FFF2-40B4-BE49-F238E27FC236}">
                    <a16:creationId xmlns:a16="http://schemas.microsoft.com/office/drawing/2014/main" id="{7572E861-4B93-43E5-B233-71B5238D658F}"/>
                  </a:ext>
                </a:extLst>
              </p:cNvPr>
              <p:cNvSpPr>
                <a:spLocks/>
              </p:cNvSpPr>
              <p:nvPr/>
            </p:nvSpPr>
            <p:spPr bwMode="auto">
              <a:xfrm>
                <a:off x="5086" y="2569"/>
                <a:ext cx="78" cy="26"/>
              </a:xfrm>
              <a:custGeom>
                <a:avLst/>
                <a:gdLst>
                  <a:gd name="T0" fmla="*/ 77 w 78"/>
                  <a:gd name="T1" fmla="*/ 12 h 26"/>
                  <a:gd name="T2" fmla="*/ 74 w 78"/>
                  <a:gd name="T3" fmla="*/ 12 h 26"/>
                  <a:gd name="T4" fmla="*/ 68 w 78"/>
                  <a:gd name="T5" fmla="*/ 3 h 26"/>
                  <a:gd name="T6" fmla="*/ 65 w 78"/>
                  <a:gd name="T7" fmla="*/ 0 h 26"/>
                  <a:gd name="T8" fmla="*/ 58 w 78"/>
                  <a:gd name="T9" fmla="*/ 8 h 26"/>
                  <a:gd name="T10" fmla="*/ 54 w 78"/>
                  <a:gd name="T11" fmla="*/ 2 h 26"/>
                  <a:gd name="T12" fmla="*/ 31 w 78"/>
                  <a:gd name="T13" fmla="*/ 5 h 26"/>
                  <a:gd name="T14" fmla="*/ 29 w 78"/>
                  <a:gd name="T15" fmla="*/ 14 h 26"/>
                  <a:gd name="T16" fmla="*/ 26 w 78"/>
                  <a:gd name="T17" fmla="*/ 6 h 26"/>
                  <a:gd name="T18" fmla="*/ 14 w 78"/>
                  <a:gd name="T19" fmla="*/ 8 h 26"/>
                  <a:gd name="T20" fmla="*/ 11 w 78"/>
                  <a:gd name="T21" fmla="*/ 12 h 26"/>
                  <a:gd name="T22" fmla="*/ 6 w 78"/>
                  <a:gd name="T23" fmla="*/ 11 h 26"/>
                  <a:gd name="T24" fmla="*/ 7 w 78"/>
                  <a:gd name="T25" fmla="*/ 10 h 26"/>
                  <a:gd name="T26" fmla="*/ 0 w 78"/>
                  <a:gd name="T27" fmla="*/ 10 h 26"/>
                  <a:gd name="T28" fmla="*/ 0 w 78"/>
                  <a:gd name="T29" fmla="*/ 25 h 26"/>
                  <a:gd name="T30" fmla="*/ 27 w 78"/>
                  <a:gd name="T31" fmla="*/ 24 h 26"/>
                  <a:gd name="T32" fmla="*/ 30 w 78"/>
                  <a:gd name="T33" fmla="*/ 20 h 26"/>
                  <a:gd name="T34" fmla="*/ 33 w 78"/>
                  <a:gd name="T35" fmla="*/ 22 h 26"/>
                  <a:gd name="T36" fmla="*/ 40 w 78"/>
                  <a:gd name="T37" fmla="*/ 22 h 26"/>
                  <a:gd name="T38" fmla="*/ 44 w 78"/>
                  <a:gd name="T39" fmla="*/ 10 h 26"/>
                  <a:gd name="T40" fmla="*/ 44 w 78"/>
                  <a:gd name="T41" fmla="*/ 22 h 26"/>
                  <a:gd name="T42" fmla="*/ 47 w 78"/>
                  <a:gd name="T43" fmla="*/ 22 h 26"/>
                  <a:gd name="T44" fmla="*/ 77 w 78"/>
                  <a:gd name="T45" fmla="*/ 12 h 26"/>
                  <a:gd name="T46" fmla="*/ 77 w 78"/>
                  <a:gd name="T47" fmla="*/ 12 h 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26"/>
                  <a:gd name="T74" fmla="*/ 78 w 78"/>
                  <a:gd name="T75" fmla="*/ 26 h 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26">
                    <a:moveTo>
                      <a:pt x="77" y="12"/>
                    </a:moveTo>
                    <a:lnTo>
                      <a:pt x="74" y="12"/>
                    </a:lnTo>
                    <a:lnTo>
                      <a:pt x="68" y="3"/>
                    </a:lnTo>
                    <a:lnTo>
                      <a:pt x="65" y="0"/>
                    </a:lnTo>
                    <a:lnTo>
                      <a:pt x="58" y="8"/>
                    </a:lnTo>
                    <a:lnTo>
                      <a:pt x="54" y="2"/>
                    </a:lnTo>
                    <a:lnTo>
                      <a:pt x="31" y="5"/>
                    </a:lnTo>
                    <a:lnTo>
                      <a:pt x="29" y="14"/>
                    </a:lnTo>
                    <a:lnTo>
                      <a:pt x="26" y="6"/>
                    </a:lnTo>
                    <a:lnTo>
                      <a:pt x="14" y="8"/>
                    </a:lnTo>
                    <a:lnTo>
                      <a:pt x="11" y="12"/>
                    </a:lnTo>
                    <a:lnTo>
                      <a:pt x="6" y="11"/>
                    </a:lnTo>
                    <a:lnTo>
                      <a:pt x="7" y="10"/>
                    </a:lnTo>
                    <a:lnTo>
                      <a:pt x="0" y="10"/>
                    </a:lnTo>
                    <a:lnTo>
                      <a:pt x="0" y="25"/>
                    </a:lnTo>
                    <a:lnTo>
                      <a:pt x="27" y="24"/>
                    </a:lnTo>
                    <a:lnTo>
                      <a:pt x="30" y="20"/>
                    </a:lnTo>
                    <a:lnTo>
                      <a:pt x="33" y="22"/>
                    </a:lnTo>
                    <a:lnTo>
                      <a:pt x="40" y="22"/>
                    </a:lnTo>
                    <a:lnTo>
                      <a:pt x="44" y="10"/>
                    </a:lnTo>
                    <a:lnTo>
                      <a:pt x="44" y="22"/>
                    </a:lnTo>
                    <a:lnTo>
                      <a:pt x="47" y="22"/>
                    </a:lnTo>
                    <a:lnTo>
                      <a:pt x="77" y="1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75" name="Freeform 307">
                <a:extLst>
                  <a:ext uri="{FF2B5EF4-FFF2-40B4-BE49-F238E27FC236}">
                    <a16:creationId xmlns:a16="http://schemas.microsoft.com/office/drawing/2014/main" id="{70C289A9-5BD3-4746-8B03-53E188DBEDE3}"/>
                  </a:ext>
                </a:extLst>
              </p:cNvPr>
              <p:cNvSpPr>
                <a:spLocks/>
              </p:cNvSpPr>
              <p:nvPr/>
            </p:nvSpPr>
            <p:spPr bwMode="auto">
              <a:xfrm>
                <a:off x="5086" y="2733"/>
                <a:ext cx="93" cy="11"/>
              </a:xfrm>
              <a:custGeom>
                <a:avLst/>
                <a:gdLst>
                  <a:gd name="T0" fmla="*/ 88 w 93"/>
                  <a:gd name="T1" fmla="*/ 2 h 11"/>
                  <a:gd name="T2" fmla="*/ 64 w 93"/>
                  <a:gd name="T3" fmla="*/ 2 h 11"/>
                  <a:gd name="T4" fmla="*/ 33 w 93"/>
                  <a:gd name="T5" fmla="*/ 9 h 11"/>
                  <a:gd name="T6" fmla="*/ 16 w 93"/>
                  <a:gd name="T7" fmla="*/ 9 h 11"/>
                  <a:gd name="T8" fmla="*/ 0 w 93"/>
                  <a:gd name="T9" fmla="*/ 10 h 11"/>
                  <a:gd name="T10" fmla="*/ 0 w 93"/>
                  <a:gd name="T11" fmla="*/ 7 h 11"/>
                  <a:gd name="T12" fmla="*/ 14 w 93"/>
                  <a:gd name="T13" fmla="*/ 5 h 11"/>
                  <a:gd name="T14" fmla="*/ 30 w 93"/>
                  <a:gd name="T15" fmla="*/ 5 h 11"/>
                  <a:gd name="T16" fmla="*/ 39 w 93"/>
                  <a:gd name="T17" fmla="*/ 4 h 11"/>
                  <a:gd name="T18" fmla="*/ 59 w 93"/>
                  <a:gd name="T19" fmla="*/ 1 h 11"/>
                  <a:gd name="T20" fmla="*/ 65 w 93"/>
                  <a:gd name="T21" fmla="*/ 0 h 11"/>
                  <a:gd name="T22" fmla="*/ 92 w 93"/>
                  <a:gd name="T23" fmla="*/ 0 h 11"/>
                  <a:gd name="T24" fmla="*/ 88 w 93"/>
                  <a:gd name="T25" fmla="*/ 2 h 11"/>
                  <a:gd name="T26" fmla="*/ 88 w 93"/>
                  <a:gd name="T27" fmla="*/ 2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11"/>
                  <a:gd name="T44" fmla="*/ 93 w 93"/>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11">
                    <a:moveTo>
                      <a:pt x="88" y="2"/>
                    </a:moveTo>
                    <a:lnTo>
                      <a:pt x="64" y="2"/>
                    </a:lnTo>
                    <a:lnTo>
                      <a:pt x="33" y="9"/>
                    </a:lnTo>
                    <a:lnTo>
                      <a:pt x="16" y="9"/>
                    </a:lnTo>
                    <a:lnTo>
                      <a:pt x="0" y="10"/>
                    </a:lnTo>
                    <a:lnTo>
                      <a:pt x="0" y="7"/>
                    </a:lnTo>
                    <a:lnTo>
                      <a:pt x="14" y="5"/>
                    </a:lnTo>
                    <a:lnTo>
                      <a:pt x="30" y="5"/>
                    </a:lnTo>
                    <a:lnTo>
                      <a:pt x="39" y="4"/>
                    </a:lnTo>
                    <a:lnTo>
                      <a:pt x="59" y="1"/>
                    </a:lnTo>
                    <a:lnTo>
                      <a:pt x="65" y="0"/>
                    </a:lnTo>
                    <a:lnTo>
                      <a:pt x="92" y="0"/>
                    </a:lnTo>
                    <a:lnTo>
                      <a:pt x="88" y="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grpSp>
        <p:sp>
          <p:nvSpPr>
            <p:cNvPr id="195" name="Line 308">
              <a:extLst>
                <a:ext uri="{FF2B5EF4-FFF2-40B4-BE49-F238E27FC236}">
                  <a16:creationId xmlns:a16="http://schemas.microsoft.com/office/drawing/2014/main" id="{856A7B98-33DE-48CF-A73F-C6C04A2CF04F}"/>
                </a:ext>
              </a:extLst>
            </p:cNvPr>
            <p:cNvSpPr>
              <a:spLocks noChangeShapeType="1"/>
            </p:cNvSpPr>
            <p:nvPr/>
          </p:nvSpPr>
          <p:spPr bwMode="auto">
            <a:xfrm>
              <a:off x="4914" y="2330"/>
              <a:ext cx="2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07325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Data Warehouse — Integrated</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lnSpcReduction="10000"/>
          </a:bodyPr>
          <a:lstStyle/>
          <a:p>
            <a:pPr>
              <a:lnSpc>
                <a:spcPct val="115000"/>
              </a:lnSpc>
            </a:pPr>
            <a:r>
              <a:rPr kumimoji="1" lang="zh-CN" altLang="en-US" sz="2000" b="1" dirty="0"/>
              <a:t>自底向上的数据仓库设计</a:t>
            </a:r>
          </a:p>
          <a:p>
            <a:pPr>
              <a:lnSpc>
                <a:spcPct val="115000"/>
              </a:lnSpc>
            </a:pPr>
            <a:r>
              <a:rPr kumimoji="1" lang="zh-CN" altLang="en-US" sz="2000" b="1" dirty="0"/>
              <a:t>建立部门数据集市</a:t>
            </a:r>
          </a:p>
          <a:p>
            <a:pPr lvl="1">
              <a:lnSpc>
                <a:spcPct val="115000"/>
              </a:lnSpc>
            </a:pPr>
            <a:r>
              <a:rPr kumimoji="1" lang="zh-CN" altLang="en-US" sz="1800" dirty="0">
                <a:solidFill>
                  <a:srgbClr val="000000"/>
                </a:solidFill>
              </a:rPr>
              <a:t>限制在一个主题区域</a:t>
            </a:r>
          </a:p>
          <a:p>
            <a:pPr lvl="1">
              <a:lnSpc>
                <a:spcPct val="115000"/>
              </a:lnSpc>
            </a:pPr>
            <a:r>
              <a:rPr kumimoji="1" lang="zh-CN" altLang="en-US" sz="1800" dirty="0">
                <a:solidFill>
                  <a:srgbClr val="000000"/>
                </a:solidFill>
              </a:rPr>
              <a:t>快速投资收益 </a:t>
            </a:r>
          </a:p>
          <a:p>
            <a:pPr lvl="1">
              <a:lnSpc>
                <a:spcPct val="115000"/>
              </a:lnSpc>
            </a:pPr>
            <a:r>
              <a:rPr kumimoji="1" lang="zh-CN" altLang="en-US" sz="1800" dirty="0">
                <a:solidFill>
                  <a:srgbClr val="000000"/>
                </a:solidFill>
              </a:rPr>
              <a:t>区域自治 </a:t>
            </a:r>
            <a:r>
              <a:rPr kumimoji="1" lang="en-US" altLang="zh-CN" sz="1800" dirty="0">
                <a:solidFill>
                  <a:srgbClr val="000000"/>
                </a:solidFill>
              </a:rPr>
              <a:t>– </a:t>
            </a:r>
            <a:r>
              <a:rPr kumimoji="1" lang="zh-CN" altLang="en-US" sz="1800" dirty="0">
                <a:solidFill>
                  <a:srgbClr val="000000"/>
                </a:solidFill>
              </a:rPr>
              <a:t>设计的可伸缩性强</a:t>
            </a:r>
          </a:p>
          <a:p>
            <a:pPr lvl="1">
              <a:lnSpc>
                <a:spcPct val="115000"/>
              </a:lnSpc>
            </a:pPr>
            <a:r>
              <a:rPr kumimoji="1" lang="zh-CN" altLang="en-US" sz="1800" dirty="0">
                <a:solidFill>
                  <a:srgbClr val="000000"/>
                </a:solidFill>
              </a:rPr>
              <a:t>对相关部门的应用容易复制  </a:t>
            </a:r>
          </a:p>
          <a:p>
            <a:pPr lvl="1">
              <a:lnSpc>
                <a:spcPct val="115000"/>
              </a:lnSpc>
            </a:pPr>
            <a:r>
              <a:rPr kumimoji="1" lang="zh-CN" altLang="en-US" sz="1800" dirty="0">
                <a:solidFill>
                  <a:srgbClr val="000000"/>
                </a:solidFill>
              </a:rPr>
              <a:t>对每个数据集市需要数据重构</a:t>
            </a:r>
          </a:p>
          <a:p>
            <a:pPr lvl="1">
              <a:lnSpc>
                <a:spcPct val="115000"/>
              </a:lnSpc>
            </a:pPr>
            <a:r>
              <a:rPr kumimoji="1" lang="zh-CN" altLang="en-US" sz="1800" dirty="0">
                <a:solidFill>
                  <a:srgbClr val="000000"/>
                </a:solidFill>
              </a:rPr>
              <a:t>存在一定的冗余及不一致性</a:t>
            </a:r>
            <a:endParaRPr kumimoji="1" lang="zh-CN" altLang="en-US" sz="1800" b="1" dirty="0">
              <a:solidFill>
                <a:srgbClr val="000000"/>
              </a:solidFill>
            </a:endParaRPr>
          </a:p>
          <a:p>
            <a:pPr>
              <a:lnSpc>
                <a:spcPct val="115000"/>
              </a:lnSpc>
            </a:pPr>
            <a:r>
              <a:rPr kumimoji="1" lang="zh-CN" altLang="en-US" sz="2000" b="1" dirty="0"/>
              <a:t>逐步扩展到企业数据仓库 </a:t>
            </a:r>
            <a:r>
              <a:rPr kumimoji="1" lang="en-US" altLang="zh-CN" sz="2000" b="1" dirty="0"/>
              <a:t>(EDW)</a:t>
            </a:r>
          </a:p>
          <a:p>
            <a:pPr lvl="1">
              <a:lnSpc>
                <a:spcPct val="115000"/>
              </a:lnSpc>
            </a:pPr>
            <a:r>
              <a:rPr kumimoji="1" lang="zh-CN" altLang="en-US" sz="1800" dirty="0">
                <a:solidFill>
                  <a:srgbClr val="000000"/>
                </a:solidFill>
              </a:rPr>
              <a:t>把建造</a:t>
            </a:r>
            <a:r>
              <a:rPr kumimoji="1" lang="en-US" altLang="zh-CN" sz="1800" dirty="0">
                <a:solidFill>
                  <a:srgbClr val="000000"/>
                </a:solidFill>
              </a:rPr>
              <a:t>EDW</a:t>
            </a:r>
            <a:r>
              <a:rPr kumimoji="1" lang="zh-CN" altLang="en-US" sz="1800" dirty="0">
                <a:solidFill>
                  <a:srgbClr val="000000"/>
                </a:solidFill>
              </a:rPr>
              <a:t>作为一个长期的目标</a:t>
            </a:r>
          </a:p>
          <a:p>
            <a:pPr>
              <a:lnSpc>
                <a:spcPct val="115000"/>
              </a:lnSpc>
            </a:pPr>
            <a:r>
              <a:rPr kumimoji="1" lang="zh-CN" altLang="en-US" sz="2000" b="1" dirty="0"/>
              <a:t>存在的问题</a:t>
            </a:r>
            <a:r>
              <a:rPr kumimoji="1" lang="en-US" altLang="zh-CN" sz="2000" b="1" dirty="0"/>
              <a:t>:</a:t>
            </a:r>
          </a:p>
          <a:p>
            <a:pPr lvl="1">
              <a:lnSpc>
                <a:spcPct val="115000"/>
              </a:lnSpc>
            </a:pPr>
            <a:r>
              <a:rPr kumimoji="1" lang="zh-CN" altLang="en-US" sz="1800" dirty="0">
                <a:solidFill>
                  <a:srgbClr val="000000"/>
                </a:solidFill>
              </a:rPr>
              <a:t>数据集市的数据都是可用的吗</a:t>
            </a:r>
            <a:r>
              <a:rPr kumimoji="1" lang="en-US" altLang="zh-CN" sz="1800" dirty="0">
                <a:solidFill>
                  <a:srgbClr val="000000"/>
                </a:solidFill>
              </a:rPr>
              <a:t>?</a:t>
            </a:r>
          </a:p>
          <a:p>
            <a:pPr lvl="1">
              <a:lnSpc>
                <a:spcPct val="115000"/>
              </a:lnSpc>
            </a:pPr>
            <a:r>
              <a:rPr kumimoji="1" lang="zh-CN" altLang="en-US" sz="1800" dirty="0">
                <a:solidFill>
                  <a:srgbClr val="000000"/>
                </a:solidFill>
              </a:rPr>
              <a:t>能生成数据模型吗</a:t>
            </a:r>
            <a:r>
              <a:rPr kumimoji="1" lang="en-US" altLang="zh-CN" sz="1800" dirty="0">
                <a:solidFill>
                  <a:srgbClr val="000000"/>
                </a:solidFill>
              </a:rPr>
              <a:t>?</a:t>
            </a:r>
          </a:p>
          <a:p>
            <a:pPr lvl="1">
              <a:lnSpc>
                <a:spcPct val="115000"/>
              </a:lnSpc>
            </a:pPr>
            <a:r>
              <a:rPr kumimoji="1" lang="zh-CN" altLang="en-US" sz="1800" dirty="0">
                <a:solidFill>
                  <a:srgbClr val="000000"/>
                </a:solidFill>
              </a:rPr>
              <a:t>如何解决不一致性</a:t>
            </a:r>
            <a:r>
              <a:rPr kumimoji="1" lang="en-US" altLang="zh-CN" sz="1800" dirty="0">
                <a:solidFill>
                  <a:srgbClr val="000000"/>
                </a:solidFill>
              </a:rPr>
              <a:t>?</a:t>
            </a:r>
          </a:p>
        </p:txBody>
      </p:sp>
      <p:grpSp>
        <p:nvGrpSpPr>
          <p:cNvPr id="4" name="Group 327">
            <a:extLst>
              <a:ext uri="{FF2B5EF4-FFF2-40B4-BE49-F238E27FC236}">
                <a16:creationId xmlns:a16="http://schemas.microsoft.com/office/drawing/2014/main" id="{E385052E-50A9-4262-B5D0-8EB21D8E5D35}"/>
              </a:ext>
            </a:extLst>
          </p:cNvPr>
          <p:cNvGrpSpPr>
            <a:grpSpLocks/>
          </p:cNvGrpSpPr>
          <p:nvPr/>
        </p:nvGrpSpPr>
        <p:grpSpPr bwMode="auto">
          <a:xfrm>
            <a:off x="5630863" y="1154050"/>
            <a:ext cx="4324350" cy="5773737"/>
            <a:chOff x="2653" y="481"/>
            <a:chExt cx="2724" cy="3637"/>
          </a:xfrm>
        </p:grpSpPr>
        <p:grpSp>
          <p:nvGrpSpPr>
            <p:cNvPr id="5" name="Group 4">
              <a:extLst>
                <a:ext uri="{FF2B5EF4-FFF2-40B4-BE49-F238E27FC236}">
                  <a16:creationId xmlns:a16="http://schemas.microsoft.com/office/drawing/2014/main" id="{023BA788-C468-4506-B50D-026F4753ECA6}"/>
                </a:ext>
              </a:extLst>
            </p:cNvPr>
            <p:cNvGrpSpPr>
              <a:grpSpLocks/>
            </p:cNvGrpSpPr>
            <p:nvPr/>
          </p:nvGrpSpPr>
          <p:grpSpPr bwMode="auto">
            <a:xfrm>
              <a:off x="4525" y="2412"/>
              <a:ext cx="356" cy="416"/>
              <a:chOff x="5400" y="2906"/>
              <a:chExt cx="356" cy="416"/>
            </a:xfrm>
          </p:grpSpPr>
          <p:grpSp>
            <p:nvGrpSpPr>
              <p:cNvPr id="316" name="Group 5">
                <a:extLst>
                  <a:ext uri="{FF2B5EF4-FFF2-40B4-BE49-F238E27FC236}">
                    <a16:creationId xmlns:a16="http://schemas.microsoft.com/office/drawing/2014/main" id="{28022E4C-B68D-4C92-92AC-E675FA32F3E5}"/>
                  </a:ext>
                </a:extLst>
              </p:cNvPr>
              <p:cNvGrpSpPr>
                <a:grpSpLocks/>
              </p:cNvGrpSpPr>
              <p:nvPr/>
            </p:nvGrpSpPr>
            <p:grpSpPr bwMode="auto">
              <a:xfrm>
                <a:off x="5400" y="2906"/>
                <a:ext cx="356" cy="416"/>
                <a:chOff x="5400" y="2906"/>
                <a:chExt cx="356" cy="416"/>
              </a:xfrm>
            </p:grpSpPr>
            <p:sp>
              <p:nvSpPr>
                <p:cNvPr id="325" name="Oval 6">
                  <a:extLst>
                    <a:ext uri="{FF2B5EF4-FFF2-40B4-BE49-F238E27FC236}">
                      <a16:creationId xmlns:a16="http://schemas.microsoft.com/office/drawing/2014/main" id="{DAFD0697-1849-414E-879A-7641ABF77CE7}"/>
                    </a:ext>
                  </a:extLst>
                </p:cNvPr>
                <p:cNvSpPr>
                  <a:spLocks noChangeArrowheads="1"/>
                </p:cNvSpPr>
                <p:nvPr/>
              </p:nvSpPr>
              <p:spPr bwMode="auto">
                <a:xfrm>
                  <a:off x="5400" y="2906"/>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26" name="Freeform 7">
                  <a:extLst>
                    <a:ext uri="{FF2B5EF4-FFF2-40B4-BE49-F238E27FC236}">
                      <a16:creationId xmlns:a16="http://schemas.microsoft.com/office/drawing/2014/main" id="{E1FC949E-EBA8-42F2-BFC5-CA56224BACD6}"/>
                    </a:ext>
                  </a:extLst>
                </p:cNvPr>
                <p:cNvSpPr>
                  <a:spLocks/>
                </p:cNvSpPr>
                <p:nvPr/>
              </p:nvSpPr>
              <p:spPr bwMode="auto">
                <a:xfrm>
                  <a:off x="5400" y="2975"/>
                  <a:ext cx="356" cy="347"/>
                </a:xfrm>
                <a:custGeom>
                  <a:avLst/>
                  <a:gdLst>
                    <a:gd name="T0" fmla="*/ 0 w 356"/>
                    <a:gd name="T1" fmla="*/ 288 h 347"/>
                    <a:gd name="T2" fmla="*/ 0 w 356"/>
                    <a:gd name="T3" fmla="*/ 2 h 347"/>
                    <a:gd name="T4" fmla="*/ 0 w 356"/>
                    <a:gd name="T5" fmla="*/ 2 h 347"/>
                    <a:gd name="T6" fmla="*/ 9 w 356"/>
                    <a:gd name="T7" fmla="*/ 17 h 347"/>
                    <a:gd name="T8" fmla="*/ 25 w 356"/>
                    <a:gd name="T9" fmla="*/ 29 h 347"/>
                    <a:gd name="T10" fmla="*/ 45 w 356"/>
                    <a:gd name="T11" fmla="*/ 40 h 347"/>
                    <a:gd name="T12" fmla="*/ 69 w 356"/>
                    <a:gd name="T13" fmla="*/ 48 h 347"/>
                    <a:gd name="T14" fmla="*/ 95 w 356"/>
                    <a:gd name="T15" fmla="*/ 54 h 347"/>
                    <a:gd name="T16" fmla="*/ 125 w 356"/>
                    <a:gd name="T17" fmla="*/ 59 h 347"/>
                    <a:gd name="T18" fmla="*/ 155 w 356"/>
                    <a:gd name="T19" fmla="*/ 61 h 347"/>
                    <a:gd name="T20" fmla="*/ 187 w 356"/>
                    <a:gd name="T21" fmla="*/ 61 h 347"/>
                    <a:gd name="T22" fmla="*/ 216 w 356"/>
                    <a:gd name="T23" fmla="*/ 60 h 347"/>
                    <a:gd name="T24" fmla="*/ 246 w 356"/>
                    <a:gd name="T25" fmla="*/ 57 h 347"/>
                    <a:gd name="T26" fmla="*/ 273 w 356"/>
                    <a:gd name="T27" fmla="*/ 52 h 347"/>
                    <a:gd name="T28" fmla="*/ 298 w 356"/>
                    <a:gd name="T29" fmla="*/ 45 h 347"/>
                    <a:gd name="T30" fmla="*/ 319 w 356"/>
                    <a:gd name="T31" fmla="*/ 37 h 347"/>
                    <a:gd name="T32" fmla="*/ 336 w 356"/>
                    <a:gd name="T33" fmla="*/ 26 h 347"/>
                    <a:gd name="T34" fmla="*/ 348 w 356"/>
                    <a:gd name="T35" fmla="*/ 14 h 347"/>
                    <a:gd name="T36" fmla="*/ 355 w 356"/>
                    <a:gd name="T37" fmla="*/ 0 h 347"/>
                    <a:gd name="T38" fmla="*/ 355 w 356"/>
                    <a:gd name="T39" fmla="*/ 2 h 347"/>
                    <a:gd name="T40" fmla="*/ 355 w 356"/>
                    <a:gd name="T41" fmla="*/ 288 h 347"/>
                    <a:gd name="T42" fmla="*/ 355 w 356"/>
                    <a:gd name="T43" fmla="*/ 286 h 347"/>
                    <a:gd name="T44" fmla="*/ 348 w 356"/>
                    <a:gd name="T45" fmla="*/ 300 h 347"/>
                    <a:gd name="T46" fmla="*/ 336 w 356"/>
                    <a:gd name="T47" fmla="*/ 312 h 347"/>
                    <a:gd name="T48" fmla="*/ 319 w 356"/>
                    <a:gd name="T49" fmla="*/ 322 h 347"/>
                    <a:gd name="T50" fmla="*/ 298 w 356"/>
                    <a:gd name="T51" fmla="*/ 330 h 347"/>
                    <a:gd name="T52" fmla="*/ 273 w 356"/>
                    <a:gd name="T53" fmla="*/ 337 h 347"/>
                    <a:gd name="T54" fmla="*/ 246 w 356"/>
                    <a:gd name="T55" fmla="*/ 342 h 347"/>
                    <a:gd name="T56" fmla="*/ 216 w 356"/>
                    <a:gd name="T57" fmla="*/ 345 h 347"/>
                    <a:gd name="T58" fmla="*/ 187 w 356"/>
                    <a:gd name="T59" fmla="*/ 346 h 347"/>
                    <a:gd name="T60" fmla="*/ 155 w 356"/>
                    <a:gd name="T61" fmla="*/ 346 h 347"/>
                    <a:gd name="T62" fmla="*/ 125 w 356"/>
                    <a:gd name="T63" fmla="*/ 344 h 347"/>
                    <a:gd name="T64" fmla="*/ 95 w 356"/>
                    <a:gd name="T65" fmla="*/ 340 h 347"/>
                    <a:gd name="T66" fmla="*/ 69 w 356"/>
                    <a:gd name="T67" fmla="*/ 333 h 347"/>
                    <a:gd name="T68" fmla="*/ 45 w 356"/>
                    <a:gd name="T69" fmla="*/ 325 h 347"/>
                    <a:gd name="T70" fmla="*/ 25 w 356"/>
                    <a:gd name="T71" fmla="*/ 315 h 347"/>
                    <a:gd name="T72" fmla="*/ 9 w 356"/>
                    <a:gd name="T73" fmla="*/ 303 h 347"/>
                    <a:gd name="T74" fmla="*/ 0 w 356"/>
                    <a:gd name="T75" fmla="*/ 288 h 347"/>
                    <a:gd name="T76" fmla="*/ 0 w 356"/>
                    <a:gd name="T77" fmla="*/ 288 h 347"/>
                    <a:gd name="T78" fmla="*/ 0 w 356"/>
                    <a:gd name="T79" fmla="*/ 288 h 3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7"/>
                    <a:gd name="T122" fmla="*/ 356 w 356"/>
                    <a:gd name="T123" fmla="*/ 347 h 3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7">
                      <a:moveTo>
                        <a:pt x="0" y="288"/>
                      </a:moveTo>
                      <a:lnTo>
                        <a:pt x="0" y="2"/>
                      </a:lnTo>
                      <a:lnTo>
                        <a:pt x="9" y="17"/>
                      </a:lnTo>
                      <a:lnTo>
                        <a:pt x="25" y="29"/>
                      </a:lnTo>
                      <a:lnTo>
                        <a:pt x="45" y="40"/>
                      </a:lnTo>
                      <a:lnTo>
                        <a:pt x="69" y="48"/>
                      </a:lnTo>
                      <a:lnTo>
                        <a:pt x="95" y="54"/>
                      </a:lnTo>
                      <a:lnTo>
                        <a:pt x="125" y="59"/>
                      </a:lnTo>
                      <a:lnTo>
                        <a:pt x="155" y="61"/>
                      </a:lnTo>
                      <a:lnTo>
                        <a:pt x="187" y="61"/>
                      </a:lnTo>
                      <a:lnTo>
                        <a:pt x="216" y="60"/>
                      </a:lnTo>
                      <a:lnTo>
                        <a:pt x="246" y="57"/>
                      </a:lnTo>
                      <a:lnTo>
                        <a:pt x="273" y="52"/>
                      </a:lnTo>
                      <a:lnTo>
                        <a:pt x="298" y="45"/>
                      </a:lnTo>
                      <a:lnTo>
                        <a:pt x="319" y="37"/>
                      </a:lnTo>
                      <a:lnTo>
                        <a:pt x="336" y="26"/>
                      </a:lnTo>
                      <a:lnTo>
                        <a:pt x="348" y="14"/>
                      </a:lnTo>
                      <a:lnTo>
                        <a:pt x="355" y="0"/>
                      </a:lnTo>
                      <a:lnTo>
                        <a:pt x="355" y="2"/>
                      </a:lnTo>
                      <a:lnTo>
                        <a:pt x="355" y="288"/>
                      </a:lnTo>
                      <a:lnTo>
                        <a:pt x="355" y="286"/>
                      </a:lnTo>
                      <a:lnTo>
                        <a:pt x="348" y="300"/>
                      </a:lnTo>
                      <a:lnTo>
                        <a:pt x="336" y="312"/>
                      </a:lnTo>
                      <a:lnTo>
                        <a:pt x="319" y="322"/>
                      </a:lnTo>
                      <a:lnTo>
                        <a:pt x="298" y="330"/>
                      </a:lnTo>
                      <a:lnTo>
                        <a:pt x="273" y="337"/>
                      </a:lnTo>
                      <a:lnTo>
                        <a:pt x="246" y="342"/>
                      </a:lnTo>
                      <a:lnTo>
                        <a:pt x="216" y="345"/>
                      </a:lnTo>
                      <a:lnTo>
                        <a:pt x="187" y="346"/>
                      </a:lnTo>
                      <a:lnTo>
                        <a:pt x="155" y="346"/>
                      </a:lnTo>
                      <a:lnTo>
                        <a:pt x="125" y="344"/>
                      </a:lnTo>
                      <a:lnTo>
                        <a:pt x="95" y="340"/>
                      </a:lnTo>
                      <a:lnTo>
                        <a:pt x="69" y="333"/>
                      </a:lnTo>
                      <a:lnTo>
                        <a:pt x="45" y="325"/>
                      </a:lnTo>
                      <a:lnTo>
                        <a:pt x="25" y="315"/>
                      </a:lnTo>
                      <a:lnTo>
                        <a:pt x="9"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317" name="Group 8">
                <a:extLst>
                  <a:ext uri="{FF2B5EF4-FFF2-40B4-BE49-F238E27FC236}">
                    <a16:creationId xmlns:a16="http://schemas.microsoft.com/office/drawing/2014/main" id="{55257C8A-2084-4AA2-967A-36CE3E7C89C5}"/>
                  </a:ext>
                </a:extLst>
              </p:cNvPr>
              <p:cNvGrpSpPr>
                <a:grpSpLocks/>
              </p:cNvGrpSpPr>
              <p:nvPr/>
            </p:nvGrpSpPr>
            <p:grpSpPr bwMode="auto">
              <a:xfrm>
                <a:off x="5460" y="3063"/>
                <a:ext cx="234" cy="214"/>
                <a:chOff x="5460" y="3063"/>
                <a:chExt cx="234" cy="214"/>
              </a:xfrm>
            </p:grpSpPr>
            <p:sp>
              <p:nvSpPr>
                <p:cNvPr id="318" name="AutoShape 9">
                  <a:extLst>
                    <a:ext uri="{FF2B5EF4-FFF2-40B4-BE49-F238E27FC236}">
                      <a16:creationId xmlns:a16="http://schemas.microsoft.com/office/drawing/2014/main" id="{F9A939A7-BB44-4FBD-BB7D-C0F1358A91DC}"/>
                    </a:ext>
                  </a:extLst>
                </p:cNvPr>
                <p:cNvSpPr>
                  <a:spLocks noChangeArrowheads="1"/>
                </p:cNvSpPr>
                <p:nvPr/>
              </p:nvSpPr>
              <p:spPr bwMode="auto">
                <a:xfrm flipV="1">
                  <a:off x="5460" y="3063"/>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19" name="Line 10">
                  <a:extLst>
                    <a:ext uri="{FF2B5EF4-FFF2-40B4-BE49-F238E27FC236}">
                      <a16:creationId xmlns:a16="http://schemas.microsoft.com/office/drawing/2014/main" id="{2616F3CA-2898-4A3F-ABC5-5255C8ACA987}"/>
                    </a:ext>
                  </a:extLst>
                </p:cNvPr>
                <p:cNvSpPr>
                  <a:spLocks noChangeShapeType="1"/>
                </p:cNvSpPr>
                <p:nvPr/>
              </p:nvSpPr>
              <p:spPr bwMode="auto">
                <a:xfrm>
                  <a:off x="5616" y="3065"/>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 name="Line 11">
                  <a:extLst>
                    <a:ext uri="{FF2B5EF4-FFF2-40B4-BE49-F238E27FC236}">
                      <a16:creationId xmlns:a16="http://schemas.microsoft.com/office/drawing/2014/main" id="{9BCD9B59-5CF2-4A8C-9A2C-C849242C3A35}"/>
                    </a:ext>
                  </a:extLst>
                </p:cNvPr>
                <p:cNvSpPr>
                  <a:spLocks noChangeShapeType="1"/>
                </p:cNvSpPr>
                <p:nvPr/>
              </p:nvSpPr>
              <p:spPr bwMode="auto">
                <a:xfrm>
                  <a:off x="5537" y="3065"/>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 name="Line 12">
                  <a:extLst>
                    <a:ext uri="{FF2B5EF4-FFF2-40B4-BE49-F238E27FC236}">
                      <a16:creationId xmlns:a16="http://schemas.microsoft.com/office/drawing/2014/main" id="{4A262CC4-78EE-4508-8316-F51A5AE5FA0C}"/>
                    </a:ext>
                  </a:extLst>
                </p:cNvPr>
                <p:cNvSpPr>
                  <a:spLocks noChangeShapeType="1"/>
                </p:cNvSpPr>
                <p:nvPr/>
              </p:nvSpPr>
              <p:spPr bwMode="auto">
                <a:xfrm flipH="1">
                  <a:off x="5464" y="3220"/>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 name="Line 13">
                  <a:extLst>
                    <a:ext uri="{FF2B5EF4-FFF2-40B4-BE49-F238E27FC236}">
                      <a16:creationId xmlns:a16="http://schemas.microsoft.com/office/drawing/2014/main" id="{36D5CBDD-2F0D-4799-B8B7-B82E72E29E37}"/>
                    </a:ext>
                  </a:extLst>
                </p:cNvPr>
                <p:cNvSpPr>
                  <a:spLocks noChangeShapeType="1"/>
                </p:cNvSpPr>
                <p:nvPr/>
              </p:nvSpPr>
              <p:spPr bwMode="auto">
                <a:xfrm flipH="1">
                  <a:off x="5464" y="3170"/>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 name="Line 14">
                  <a:extLst>
                    <a:ext uri="{FF2B5EF4-FFF2-40B4-BE49-F238E27FC236}">
                      <a16:creationId xmlns:a16="http://schemas.microsoft.com/office/drawing/2014/main" id="{C35EB825-7CDD-40BC-86C5-F875BC384448}"/>
                    </a:ext>
                  </a:extLst>
                </p:cNvPr>
                <p:cNvSpPr>
                  <a:spLocks noChangeShapeType="1"/>
                </p:cNvSpPr>
                <p:nvPr/>
              </p:nvSpPr>
              <p:spPr bwMode="auto">
                <a:xfrm flipH="1">
                  <a:off x="5464" y="3117"/>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 name="AutoShape 15">
                  <a:extLst>
                    <a:ext uri="{FF2B5EF4-FFF2-40B4-BE49-F238E27FC236}">
                      <a16:creationId xmlns:a16="http://schemas.microsoft.com/office/drawing/2014/main" id="{2B94D2A6-95B8-4589-8FB5-F63FF5CD57B1}"/>
                    </a:ext>
                  </a:extLst>
                </p:cNvPr>
                <p:cNvSpPr>
                  <a:spLocks noChangeArrowheads="1"/>
                </p:cNvSpPr>
                <p:nvPr/>
              </p:nvSpPr>
              <p:spPr bwMode="auto">
                <a:xfrm flipV="1">
                  <a:off x="5464" y="3064"/>
                  <a:ext cx="230" cy="5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6" name="Text Box 16">
              <a:extLst>
                <a:ext uri="{FF2B5EF4-FFF2-40B4-BE49-F238E27FC236}">
                  <a16:creationId xmlns:a16="http://schemas.microsoft.com/office/drawing/2014/main" id="{7165F260-6901-47C4-93A7-2875F8470C0F}"/>
                </a:ext>
              </a:extLst>
            </p:cNvPr>
            <p:cNvSpPr txBox="1">
              <a:spLocks noChangeArrowheads="1"/>
            </p:cNvSpPr>
            <p:nvPr/>
          </p:nvSpPr>
          <p:spPr bwMode="auto">
            <a:xfrm>
              <a:off x="4442" y="2284"/>
              <a:ext cx="9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数据集市</a:t>
              </a:r>
              <a:endParaRPr kumimoji="1" lang="zh-CN" altLang="en-US" sz="2400">
                <a:latin typeface="Times New Roman" panose="02020603050405020304" pitchFamily="18" charset="0"/>
              </a:endParaRPr>
            </a:p>
          </p:txBody>
        </p:sp>
        <p:grpSp>
          <p:nvGrpSpPr>
            <p:cNvPr id="7" name="Group 17">
              <a:extLst>
                <a:ext uri="{FF2B5EF4-FFF2-40B4-BE49-F238E27FC236}">
                  <a16:creationId xmlns:a16="http://schemas.microsoft.com/office/drawing/2014/main" id="{4BC7917F-2915-48D1-8169-591997E13D42}"/>
                </a:ext>
              </a:extLst>
            </p:cNvPr>
            <p:cNvGrpSpPr>
              <a:grpSpLocks/>
            </p:cNvGrpSpPr>
            <p:nvPr/>
          </p:nvGrpSpPr>
          <p:grpSpPr bwMode="auto">
            <a:xfrm>
              <a:off x="3661" y="684"/>
              <a:ext cx="963" cy="687"/>
              <a:chOff x="4303" y="1022"/>
              <a:chExt cx="963" cy="687"/>
            </a:xfrm>
          </p:grpSpPr>
          <p:grpSp>
            <p:nvGrpSpPr>
              <p:cNvPr id="285" name="Group 18">
                <a:extLst>
                  <a:ext uri="{FF2B5EF4-FFF2-40B4-BE49-F238E27FC236}">
                    <a16:creationId xmlns:a16="http://schemas.microsoft.com/office/drawing/2014/main" id="{3106911D-8562-440F-A5AE-EBA6E0B93911}"/>
                  </a:ext>
                </a:extLst>
              </p:cNvPr>
              <p:cNvGrpSpPr>
                <a:grpSpLocks/>
              </p:cNvGrpSpPr>
              <p:nvPr/>
            </p:nvGrpSpPr>
            <p:grpSpPr bwMode="auto">
              <a:xfrm>
                <a:off x="4886" y="1022"/>
                <a:ext cx="380" cy="507"/>
                <a:chOff x="4886" y="1022"/>
                <a:chExt cx="380" cy="507"/>
              </a:xfrm>
            </p:grpSpPr>
            <p:sp>
              <p:nvSpPr>
                <p:cNvPr id="314" name="Oval 19">
                  <a:extLst>
                    <a:ext uri="{FF2B5EF4-FFF2-40B4-BE49-F238E27FC236}">
                      <a16:creationId xmlns:a16="http://schemas.microsoft.com/office/drawing/2014/main" id="{6720C4AA-6F58-4479-BBC2-164328CEFAB6}"/>
                    </a:ext>
                  </a:extLst>
                </p:cNvPr>
                <p:cNvSpPr>
                  <a:spLocks noChangeArrowheads="1"/>
                </p:cNvSpPr>
                <p:nvPr/>
              </p:nvSpPr>
              <p:spPr bwMode="auto">
                <a:xfrm>
                  <a:off x="4886" y="1022"/>
                  <a:ext cx="380" cy="159"/>
                </a:xfrm>
                <a:prstGeom prst="ellipse">
                  <a:avLst/>
                </a:prstGeom>
                <a:gradFill rotWithShape="0">
                  <a:gsLst>
                    <a:gs pos="0">
                      <a:srgbClr val="C0C0C0"/>
                    </a:gs>
                    <a:gs pos="50000">
                      <a:srgbClr val="FFFFFF"/>
                    </a:gs>
                    <a:gs pos="100000">
                      <a:srgbClr val="C0C0C0"/>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15" name="Freeform 20">
                  <a:extLst>
                    <a:ext uri="{FF2B5EF4-FFF2-40B4-BE49-F238E27FC236}">
                      <a16:creationId xmlns:a16="http://schemas.microsoft.com/office/drawing/2014/main" id="{C2B29B2A-1E1D-4011-ACEF-E31CA979B9F7}"/>
                    </a:ext>
                  </a:extLst>
                </p:cNvPr>
                <p:cNvSpPr>
                  <a:spLocks/>
                </p:cNvSpPr>
                <p:nvPr/>
              </p:nvSpPr>
              <p:spPr bwMode="auto">
                <a:xfrm>
                  <a:off x="4886" y="1106"/>
                  <a:ext cx="380" cy="423"/>
                </a:xfrm>
                <a:custGeom>
                  <a:avLst/>
                  <a:gdLst>
                    <a:gd name="T0" fmla="*/ 379 w 380"/>
                    <a:gd name="T1" fmla="*/ 349 h 423"/>
                    <a:gd name="T2" fmla="*/ 379 w 380"/>
                    <a:gd name="T3" fmla="*/ 3 h 423"/>
                    <a:gd name="T4" fmla="*/ 379 w 380"/>
                    <a:gd name="T5" fmla="*/ 3 h 423"/>
                    <a:gd name="T6" fmla="*/ 368 w 380"/>
                    <a:gd name="T7" fmla="*/ 22 h 423"/>
                    <a:gd name="T8" fmla="*/ 352 w 380"/>
                    <a:gd name="T9" fmla="*/ 37 h 423"/>
                    <a:gd name="T10" fmla="*/ 330 w 380"/>
                    <a:gd name="T11" fmla="*/ 50 h 423"/>
                    <a:gd name="T12" fmla="*/ 305 w 380"/>
                    <a:gd name="T13" fmla="*/ 60 h 423"/>
                    <a:gd name="T14" fmla="*/ 276 w 380"/>
                    <a:gd name="T15" fmla="*/ 68 h 423"/>
                    <a:gd name="T16" fmla="*/ 245 w 380"/>
                    <a:gd name="T17" fmla="*/ 73 h 423"/>
                    <a:gd name="T18" fmla="*/ 212 w 380"/>
                    <a:gd name="T19" fmla="*/ 76 h 423"/>
                    <a:gd name="T20" fmla="*/ 180 w 380"/>
                    <a:gd name="T21" fmla="*/ 75 h 423"/>
                    <a:gd name="T22" fmla="*/ 146 w 380"/>
                    <a:gd name="T23" fmla="*/ 75 h 423"/>
                    <a:gd name="T24" fmla="*/ 115 w 380"/>
                    <a:gd name="T25" fmla="*/ 70 h 423"/>
                    <a:gd name="T26" fmla="*/ 85 w 380"/>
                    <a:gd name="T27" fmla="*/ 64 h 423"/>
                    <a:gd name="T28" fmla="*/ 58 w 380"/>
                    <a:gd name="T29" fmla="*/ 55 h 423"/>
                    <a:gd name="T30" fmla="*/ 35 w 380"/>
                    <a:gd name="T31" fmla="*/ 45 h 423"/>
                    <a:gd name="T32" fmla="*/ 17 w 380"/>
                    <a:gd name="T33" fmla="*/ 32 h 423"/>
                    <a:gd name="T34" fmla="*/ 5 w 380"/>
                    <a:gd name="T35" fmla="*/ 17 h 423"/>
                    <a:gd name="T36" fmla="*/ 0 w 380"/>
                    <a:gd name="T37" fmla="*/ 0 h 423"/>
                    <a:gd name="T38" fmla="*/ 0 w 380"/>
                    <a:gd name="T39" fmla="*/ 3 h 423"/>
                    <a:gd name="T40" fmla="*/ 0 w 380"/>
                    <a:gd name="T41" fmla="*/ 349 h 423"/>
                    <a:gd name="T42" fmla="*/ 0 w 380"/>
                    <a:gd name="T43" fmla="*/ 349 h 423"/>
                    <a:gd name="T44" fmla="*/ 5 w 380"/>
                    <a:gd name="T45" fmla="*/ 366 h 423"/>
                    <a:gd name="T46" fmla="*/ 17 w 380"/>
                    <a:gd name="T47" fmla="*/ 380 h 423"/>
                    <a:gd name="T48" fmla="*/ 35 w 380"/>
                    <a:gd name="T49" fmla="*/ 392 h 423"/>
                    <a:gd name="T50" fmla="*/ 58 w 380"/>
                    <a:gd name="T51" fmla="*/ 402 h 423"/>
                    <a:gd name="T52" fmla="*/ 85 w 380"/>
                    <a:gd name="T53" fmla="*/ 411 h 423"/>
                    <a:gd name="T54" fmla="*/ 115 w 380"/>
                    <a:gd name="T55" fmla="*/ 417 h 423"/>
                    <a:gd name="T56" fmla="*/ 146 w 380"/>
                    <a:gd name="T57" fmla="*/ 421 h 423"/>
                    <a:gd name="T58" fmla="*/ 180 w 380"/>
                    <a:gd name="T59" fmla="*/ 421 h 423"/>
                    <a:gd name="T60" fmla="*/ 212 w 380"/>
                    <a:gd name="T61" fmla="*/ 422 h 423"/>
                    <a:gd name="T62" fmla="*/ 245 w 380"/>
                    <a:gd name="T63" fmla="*/ 419 h 423"/>
                    <a:gd name="T64" fmla="*/ 276 w 380"/>
                    <a:gd name="T65" fmla="*/ 415 h 423"/>
                    <a:gd name="T66" fmla="*/ 305 w 380"/>
                    <a:gd name="T67" fmla="*/ 407 h 423"/>
                    <a:gd name="T68" fmla="*/ 330 w 380"/>
                    <a:gd name="T69" fmla="*/ 397 h 423"/>
                    <a:gd name="T70" fmla="*/ 352 w 380"/>
                    <a:gd name="T71" fmla="*/ 385 h 423"/>
                    <a:gd name="T72" fmla="*/ 368 w 380"/>
                    <a:gd name="T73" fmla="*/ 370 h 423"/>
                    <a:gd name="T74" fmla="*/ 379 w 380"/>
                    <a:gd name="T75" fmla="*/ 351 h 423"/>
                    <a:gd name="T76" fmla="*/ 379 w 380"/>
                    <a:gd name="T77" fmla="*/ 349 h 423"/>
                    <a:gd name="T78" fmla="*/ 379 w 380"/>
                    <a:gd name="T79" fmla="*/ 349 h 4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80"/>
                    <a:gd name="T121" fmla="*/ 0 h 423"/>
                    <a:gd name="T122" fmla="*/ 380 w 380"/>
                    <a:gd name="T123" fmla="*/ 423 h 4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80" h="423">
                      <a:moveTo>
                        <a:pt x="379" y="349"/>
                      </a:moveTo>
                      <a:lnTo>
                        <a:pt x="379" y="3"/>
                      </a:lnTo>
                      <a:lnTo>
                        <a:pt x="368" y="22"/>
                      </a:lnTo>
                      <a:lnTo>
                        <a:pt x="352" y="37"/>
                      </a:lnTo>
                      <a:lnTo>
                        <a:pt x="330" y="50"/>
                      </a:lnTo>
                      <a:lnTo>
                        <a:pt x="305" y="60"/>
                      </a:lnTo>
                      <a:lnTo>
                        <a:pt x="276" y="68"/>
                      </a:lnTo>
                      <a:lnTo>
                        <a:pt x="245" y="73"/>
                      </a:lnTo>
                      <a:lnTo>
                        <a:pt x="212" y="76"/>
                      </a:lnTo>
                      <a:lnTo>
                        <a:pt x="180" y="75"/>
                      </a:lnTo>
                      <a:lnTo>
                        <a:pt x="146" y="75"/>
                      </a:lnTo>
                      <a:lnTo>
                        <a:pt x="115" y="70"/>
                      </a:lnTo>
                      <a:lnTo>
                        <a:pt x="85" y="64"/>
                      </a:lnTo>
                      <a:lnTo>
                        <a:pt x="58" y="55"/>
                      </a:lnTo>
                      <a:lnTo>
                        <a:pt x="35" y="45"/>
                      </a:lnTo>
                      <a:lnTo>
                        <a:pt x="17" y="32"/>
                      </a:lnTo>
                      <a:lnTo>
                        <a:pt x="5" y="17"/>
                      </a:lnTo>
                      <a:lnTo>
                        <a:pt x="0" y="0"/>
                      </a:lnTo>
                      <a:lnTo>
                        <a:pt x="0" y="3"/>
                      </a:lnTo>
                      <a:lnTo>
                        <a:pt x="0" y="349"/>
                      </a:lnTo>
                      <a:lnTo>
                        <a:pt x="5" y="366"/>
                      </a:lnTo>
                      <a:lnTo>
                        <a:pt x="17" y="380"/>
                      </a:lnTo>
                      <a:lnTo>
                        <a:pt x="35" y="392"/>
                      </a:lnTo>
                      <a:lnTo>
                        <a:pt x="58" y="402"/>
                      </a:lnTo>
                      <a:lnTo>
                        <a:pt x="85" y="411"/>
                      </a:lnTo>
                      <a:lnTo>
                        <a:pt x="115" y="417"/>
                      </a:lnTo>
                      <a:lnTo>
                        <a:pt x="146" y="421"/>
                      </a:lnTo>
                      <a:lnTo>
                        <a:pt x="180" y="421"/>
                      </a:lnTo>
                      <a:lnTo>
                        <a:pt x="212" y="422"/>
                      </a:lnTo>
                      <a:lnTo>
                        <a:pt x="245" y="419"/>
                      </a:lnTo>
                      <a:lnTo>
                        <a:pt x="276" y="415"/>
                      </a:lnTo>
                      <a:lnTo>
                        <a:pt x="305" y="407"/>
                      </a:lnTo>
                      <a:lnTo>
                        <a:pt x="330" y="397"/>
                      </a:lnTo>
                      <a:lnTo>
                        <a:pt x="352" y="385"/>
                      </a:lnTo>
                      <a:lnTo>
                        <a:pt x="368" y="370"/>
                      </a:lnTo>
                      <a:lnTo>
                        <a:pt x="379" y="351"/>
                      </a:lnTo>
                      <a:lnTo>
                        <a:pt x="379" y="349"/>
                      </a:lnTo>
                    </a:path>
                  </a:pathLst>
                </a:custGeom>
                <a:gradFill rotWithShape="0">
                  <a:gsLst>
                    <a:gs pos="0">
                      <a:srgbClr val="C0C0C0"/>
                    </a:gs>
                    <a:gs pos="50000">
                      <a:srgbClr val="FFFFFF"/>
                    </a:gs>
                    <a:gs pos="100000">
                      <a:srgbClr val="C0C0C0"/>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286" name="Group 21">
                <a:extLst>
                  <a:ext uri="{FF2B5EF4-FFF2-40B4-BE49-F238E27FC236}">
                    <a16:creationId xmlns:a16="http://schemas.microsoft.com/office/drawing/2014/main" id="{5CFC95EE-4059-44DB-861D-1ECE14F798AE}"/>
                  </a:ext>
                </a:extLst>
              </p:cNvPr>
              <p:cNvGrpSpPr>
                <a:grpSpLocks/>
              </p:cNvGrpSpPr>
              <p:nvPr/>
            </p:nvGrpSpPr>
            <p:grpSpPr bwMode="auto">
              <a:xfrm>
                <a:off x="4949" y="1214"/>
                <a:ext cx="253" cy="260"/>
                <a:chOff x="4949" y="1214"/>
                <a:chExt cx="253" cy="260"/>
              </a:xfrm>
            </p:grpSpPr>
            <p:sp>
              <p:nvSpPr>
                <p:cNvPr id="307" name="AutoShape 22">
                  <a:extLst>
                    <a:ext uri="{FF2B5EF4-FFF2-40B4-BE49-F238E27FC236}">
                      <a16:creationId xmlns:a16="http://schemas.microsoft.com/office/drawing/2014/main" id="{89B9C863-FDBF-4D50-BAC6-9E76E278A0C9}"/>
                    </a:ext>
                  </a:extLst>
                </p:cNvPr>
                <p:cNvSpPr>
                  <a:spLocks noChangeArrowheads="1"/>
                </p:cNvSpPr>
                <p:nvPr/>
              </p:nvSpPr>
              <p:spPr bwMode="auto">
                <a:xfrm flipV="1">
                  <a:off x="4949" y="1214"/>
                  <a:ext cx="253" cy="26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8" name="Line 23">
                  <a:extLst>
                    <a:ext uri="{FF2B5EF4-FFF2-40B4-BE49-F238E27FC236}">
                      <a16:creationId xmlns:a16="http://schemas.microsoft.com/office/drawing/2014/main" id="{1B25D0BC-D810-4798-9B6F-9C8FCDCE3AB6}"/>
                    </a:ext>
                  </a:extLst>
                </p:cNvPr>
                <p:cNvSpPr>
                  <a:spLocks noChangeShapeType="1"/>
                </p:cNvSpPr>
                <p:nvPr/>
              </p:nvSpPr>
              <p:spPr bwMode="auto">
                <a:xfrm>
                  <a:off x="5035" y="1219"/>
                  <a:ext cx="0" cy="2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 name="Line 24">
                  <a:extLst>
                    <a:ext uri="{FF2B5EF4-FFF2-40B4-BE49-F238E27FC236}">
                      <a16:creationId xmlns:a16="http://schemas.microsoft.com/office/drawing/2014/main" id="{C62703F0-78CE-4FAE-A844-39CF1C54B46A}"/>
                    </a:ext>
                  </a:extLst>
                </p:cNvPr>
                <p:cNvSpPr>
                  <a:spLocks noChangeShapeType="1"/>
                </p:cNvSpPr>
                <p:nvPr/>
              </p:nvSpPr>
              <p:spPr bwMode="auto">
                <a:xfrm>
                  <a:off x="5118" y="1219"/>
                  <a:ext cx="0" cy="25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 name="Line 25">
                  <a:extLst>
                    <a:ext uri="{FF2B5EF4-FFF2-40B4-BE49-F238E27FC236}">
                      <a16:creationId xmlns:a16="http://schemas.microsoft.com/office/drawing/2014/main" id="{2ACF8D1B-F809-41BD-B39E-13058B951D36}"/>
                    </a:ext>
                  </a:extLst>
                </p:cNvPr>
                <p:cNvSpPr>
                  <a:spLocks noChangeShapeType="1"/>
                </p:cNvSpPr>
                <p:nvPr/>
              </p:nvSpPr>
              <p:spPr bwMode="auto">
                <a:xfrm>
                  <a:off x="4954" y="1406"/>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 name="Line 26">
                  <a:extLst>
                    <a:ext uri="{FF2B5EF4-FFF2-40B4-BE49-F238E27FC236}">
                      <a16:creationId xmlns:a16="http://schemas.microsoft.com/office/drawing/2014/main" id="{CCBAD88F-2FB2-48EB-97D8-9C0B634A8926}"/>
                    </a:ext>
                  </a:extLst>
                </p:cNvPr>
                <p:cNvSpPr>
                  <a:spLocks noChangeShapeType="1"/>
                </p:cNvSpPr>
                <p:nvPr/>
              </p:nvSpPr>
              <p:spPr bwMode="auto">
                <a:xfrm>
                  <a:off x="4954" y="1343"/>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 name="Line 27">
                  <a:extLst>
                    <a:ext uri="{FF2B5EF4-FFF2-40B4-BE49-F238E27FC236}">
                      <a16:creationId xmlns:a16="http://schemas.microsoft.com/office/drawing/2014/main" id="{521C9898-58E7-43C9-B568-836762ABFDE7}"/>
                    </a:ext>
                  </a:extLst>
                </p:cNvPr>
                <p:cNvSpPr>
                  <a:spLocks noChangeShapeType="1"/>
                </p:cNvSpPr>
                <p:nvPr/>
              </p:nvSpPr>
              <p:spPr bwMode="auto">
                <a:xfrm>
                  <a:off x="4954" y="1284"/>
                  <a:ext cx="245"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 name="AutoShape 28">
                  <a:extLst>
                    <a:ext uri="{FF2B5EF4-FFF2-40B4-BE49-F238E27FC236}">
                      <a16:creationId xmlns:a16="http://schemas.microsoft.com/office/drawing/2014/main" id="{31AF58F7-8603-4E2C-8AE4-A72EA136A160}"/>
                    </a:ext>
                  </a:extLst>
                </p:cNvPr>
                <p:cNvSpPr>
                  <a:spLocks noChangeArrowheads="1"/>
                </p:cNvSpPr>
                <p:nvPr/>
              </p:nvSpPr>
              <p:spPr bwMode="auto">
                <a:xfrm flipV="1">
                  <a:off x="4951" y="1219"/>
                  <a:ext cx="248" cy="6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nvGrpSpPr>
              <p:cNvPr id="287" name="Group 29">
                <a:extLst>
                  <a:ext uri="{FF2B5EF4-FFF2-40B4-BE49-F238E27FC236}">
                    <a16:creationId xmlns:a16="http://schemas.microsoft.com/office/drawing/2014/main" id="{BE75A65A-8B8E-417F-B297-1E68FBB1167D}"/>
                  </a:ext>
                </a:extLst>
              </p:cNvPr>
              <p:cNvGrpSpPr>
                <a:grpSpLocks/>
              </p:cNvGrpSpPr>
              <p:nvPr/>
            </p:nvGrpSpPr>
            <p:grpSpPr bwMode="auto">
              <a:xfrm>
                <a:off x="4656" y="1292"/>
                <a:ext cx="356" cy="417"/>
                <a:chOff x="4656" y="1292"/>
                <a:chExt cx="356" cy="417"/>
              </a:xfrm>
            </p:grpSpPr>
            <p:sp>
              <p:nvSpPr>
                <p:cNvPr id="298" name="Oval 30">
                  <a:extLst>
                    <a:ext uri="{FF2B5EF4-FFF2-40B4-BE49-F238E27FC236}">
                      <a16:creationId xmlns:a16="http://schemas.microsoft.com/office/drawing/2014/main" id="{A78E37DD-FABF-40FE-ABD6-C9B6BB17D2E1}"/>
                    </a:ext>
                  </a:extLst>
                </p:cNvPr>
                <p:cNvSpPr>
                  <a:spLocks noChangeArrowheads="1"/>
                </p:cNvSpPr>
                <p:nvPr/>
              </p:nvSpPr>
              <p:spPr bwMode="auto">
                <a:xfrm>
                  <a:off x="4656" y="1292"/>
                  <a:ext cx="355" cy="131"/>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99" name="Freeform 31">
                  <a:extLst>
                    <a:ext uri="{FF2B5EF4-FFF2-40B4-BE49-F238E27FC236}">
                      <a16:creationId xmlns:a16="http://schemas.microsoft.com/office/drawing/2014/main" id="{0788914E-C3E3-4C41-B9DE-807E41C4C1A3}"/>
                    </a:ext>
                  </a:extLst>
                </p:cNvPr>
                <p:cNvSpPr>
                  <a:spLocks/>
                </p:cNvSpPr>
                <p:nvPr/>
              </p:nvSpPr>
              <p:spPr bwMode="auto">
                <a:xfrm>
                  <a:off x="4658" y="1360"/>
                  <a:ext cx="354" cy="349"/>
                </a:xfrm>
                <a:custGeom>
                  <a:avLst/>
                  <a:gdLst>
                    <a:gd name="T0" fmla="*/ 0 w 354"/>
                    <a:gd name="T1" fmla="*/ 288 h 349"/>
                    <a:gd name="T2" fmla="*/ 0 w 354"/>
                    <a:gd name="T3" fmla="*/ 1 h 349"/>
                    <a:gd name="T4" fmla="*/ 0 w 354"/>
                    <a:gd name="T5" fmla="*/ 2 h 349"/>
                    <a:gd name="T6" fmla="*/ 8 w 354"/>
                    <a:gd name="T7" fmla="*/ 18 h 349"/>
                    <a:gd name="T8" fmla="*/ 24 w 354"/>
                    <a:gd name="T9" fmla="*/ 31 h 349"/>
                    <a:gd name="T10" fmla="*/ 43 w 354"/>
                    <a:gd name="T11" fmla="*/ 41 h 349"/>
                    <a:gd name="T12" fmla="*/ 68 w 354"/>
                    <a:gd name="T13" fmla="*/ 49 h 349"/>
                    <a:gd name="T14" fmla="*/ 94 w 354"/>
                    <a:gd name="T15" fmla="*/ 56 h 349"/>
                    <a:gd name="T16" fmla="*/ 122 w 354"/>
                    <a:gd name="T17" fmla="*/ 60 h 349"/>
                    <a:gd name="T18" fmla="*/ 152 w 354"/>
                    <a:gd name="T19" fmla="*/ 63 h 349"/>
                    <a:gd name="T20" fmla="*/ 184 w 354"/>
                    <a:gd name="T21" fmla="*/ 62 h 349"/>
                    <a:gd name="T22" fmla="*/ 214 w 354"/>
                    <a:gd name="T23" fmla="*/ 61 h 349"/>
                    <a:gd name="T24" fmla="*/ 243 w 354"/>
                    <a:gd name="T25" fmla="*/ 58 h 349"/>
                    <a:gd name="T26" fmla="*/ 271 w 354"/>
                    <a:gd name="T27" fmla="*/ 53 h 349"/>
                    <a:gd name="T28" fmla="*/ 296 w 354"/>
                    <a:gd name="T29" fmla="*/ 45 h 349"/>
                    <a:gd name="T30" fmla="*/ 317 w 354"/>
                    <a:gd name="T31" fmla="*/ 37 h 349"/>
                    <a:gd name="T32" fmla="*/ 335 w 354"/>
                    <a:gd name="T33" fmla="*/ 27 h 349"/>
                    <a:gd name="T34" fmla="*/ 346 w 354"/>
                    <a:gd name="T35" fmla="*/ 15 h 349"/>
                    <a:gd name="T36" fmla="*/ 353 w 354"/>
                    <a:gd name="T37" fmla="*/ 0 h 349"/>
                    <a:gd name="T38" fmla="*/ 353 w 354"/>
                    <a:gd name="T39" fmla="*/ 1 h 349"/>
                    <a:gd name="T40" fmla="*/ 353 w 354"/>
                    <a:gd name="T41" fmla="*/ 288 h 349"/>
                    <a:gd name="T42" fmla="*/ 353 w 354"/>
                    <a:gd name="T43" fmla="*/ 288 h 349"/>
                    <a:gd name="T44" fmla="*/ 346 w 354"/>
                    <a:gd name="T45" fmla="*/ 301 h 349"/>
                    <a:gd name="T46" fmla="*/ 335 w 354"/>
                    <a:gd name="T47" fmla="*/ 313 h 349"/>
                    <a:gd name="T48" fmla="*/ 317 w 354"/>
                    <a:gd name="T49" fmla="*/ 323 h 349"/>
                    <a:gd name="T50" fmla="*/ 296 w 354"/>
                    <a:gd name="T51" fmla="*/ 331 h 349"/>
                    <a:gd name="T52" fmla="*/ 271 w 354"/>
                    <a:gd name="T53" fmla="*/ 338 h 349"/>
                    <a:gd name="T54" fmla="*/ 243 w 354"/>
                    <a:gd name="T55" fmla="*/ 343 h 349"/>
                    <a:gd name="T56" fmla="*/ 214 w 354"/>
                    <a:gd name="T57" fmla="*/ 346 h 349"/>
                    <a:gd name="T58" fmla="*/ 184 w 354"/>
                    <a:gd name="T59" fmla="*/ 347 h 349"/>
                    <a:gd name="T60" fmla="*/ 152 w 354"/>
                    <a:gd name="T61" fmla="*/ 348 h 349"/>
                    <a:gd name="T62" fmla="*/ 122 w 354"/>
                    <a:gd name="T63" fmla="*/ 345 h 349"/>
                    <a:gd name="T64" fmla="*/ 94 w 354"/>
                    <a:gd name="T65" fmla="*/ 342 h 349"/>
                    <a:gd name="T66" fmla="*/ 68 w 354"/>
                    <a:gd name="T67" fmla="*/ 335 h 349"/>
                    <a:gd name="T68" fmla="*/ 43 w 354"/>
                    <a:gd name="T69" fmla="*/ 328 h 349"/>
                    <a:gd name="T70" fmla="*/ 24 w 354"/>
                    <a:gd name="T71" fmla="*/ 318 h 349"/>
                    <a:gd name="T72" fmla="*/ 8 w 354"/>
                    <a:gd name="T73" fmla="*/ 306 h 349"/>
                    <a:gd name="T74" fmla="*/ 0 w 354"/>
                    <a:gd name="T75" fmla="*/ 292 h 349"/>
                    <a:gd name="T76" fmla="*/ 0 w 354"/>
                    <a:gd name="T77" fmla="*/ 288 h 349"/>
                    <a:gd name="T78" fmla="*/ 0 w 354"/>
                    <a:gd name="T79" fmla="*/ 288 h 3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4"/>
                    <a:gd name="T121" fmla="*/ 0 h 349"/>
                    <a:gd name="T122" fmla="*/ 354 w 354"/>
                    <a:gd name="T123" fmla="*/ 349 h 3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4" h="349">
                      <a:moveTo>
                        <a:pt x="0" y="288"/>
                      </a:moveTo>
                      <a:lnTo>
                        <a:pt x="0" y="1"/>
                      </a:lnTo>
                      <a:lnTo>
                        <a:pt x="0" y="2"/>
                      </a:lnTo>
                      <a:lnTo>
                        <a:pt x="8" y="18"/>
                      </a:lnTo>
                      <a:lnTo>
                        <a:pt x="24" y="31"/>
                      </a:lnTo>
                      <a:lnTo>
                        <a:pt x="43" y="41"/>
                      </a:lnTo>
                      <a:lnTo>
                        <a:pt x="68" y="49"/>
                      </a:lnTo>
                      <a:lnTo>
                        <a:pt x="94" y="56"/>
                      </a:lnTo>
                      <a:lnTo>
                        <a:pt x="122" y="60"/>
                      </a:lnTo>
                      <a:lnTo>
                        <a:pt x="152" y="63"/>
                      </a:lnTo>
                      <a:lnTo>
                        <a:pt x="184" y="62"/>
                      </a:lnTo>
                      <a:lnTo>
                        <a:pt x="214" y="61"/>
                      </a:lnTo>
                      <a:lnTo>
                        <a:pt x="243" y="58"/>
                      </a:lnTo>
                      <a:lnTo>
                        <a:pt x="271" y="53"/>
                      </a:lnTo>
                      <a:lnTo>
                        <a:pt x="296" y="45"/>
                      </a:lnTo>
                      <a:lnTo>
                        <a:pt x="317" y="37"/>
                      </a:lnTo>
                      <a:lnTo>
                        <a:pt x="335" y="27"/>
                      </a:lnTo>
                      <a:lnTo>
                        <a:pt x="346" y="15"/>
                      </a:lnTo>
                      <a:lnTo>
                        <a:pt x="353" y="0"/>
                      </a:lnTo>
                      <a:lnTo>
                        <a:pt x="353" y="1"/>
                      </a:lnTo>
                      <a:lnTo>
                        <a:pt x="353" y="288"/>
                      </a:lnTo>
                      <a:lnTo>
                        <a:pt x="346" y="301"/>
                      </a:lnTo>
                      <a:lnTo>
                        <a:pt x="335" y="313"/>
                      </a:lnTo>
                      <a:lnTo>
                        <a:pt x="317" y="323"/>
                      </a:lnTo>
                      <a:lnTo>
                        <a:pt x="296" y="331"/>
                      </a:lnTo>
                      <a:lnTo>
                        <a:pt x="271" y="338"/>
                      </a:lnTo>
                      <a:lnTo>
                        <a:pt x="243" y="343"/>
                      </a:lnTo>
                      <a:lnTo>
                        <a:pt x="214" y="346"/>
                      </a:lnTo>
                      <a:lnTo>
                        <a:pt x="184" y="347"/>
                      </a:lnTo>
                      <a:lnTo>
                        <a:pt x="152" y="348"/>
                      </a:lnTo>
                      <a:lnTo>
                        <a:pt x="122" y="345"/>
                      </a:lnTo>
                      <a:lnTo>
                        <a:pt x="94" y="342"/>
                      </a:lnTo>
                      <a:lnTo>
                        <a:pt x="68" y="335"/>
                      </a:lnTo>
                      <a:lnTo>
                        <a:pt x="43" y="328"/>
                      </a:lnTo>
                      <a:lnTo>
                        <a:pt x="24" y="318"/>
                      </a:lnTo>
                      <a:lnTo>
                        <a:pt x="8" y="306"/>
                      </a:lnTo>
                      <a:lnTo>
                        <a:pt x="0" y="292"/>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300" name="AutoShape 32">
                  <a:extLst>
                    <a:ext uri="{FF2B5EF4-FFF2-40B4-BE49-F238E27FC236}">
                      <a16:creationId xmlns:a16="http://schemas.microsoft.com/office/drawing/2014/main" id="{6D085C87-4E2A-4FD9-B246-1339E5DBD92E}"/>
                    </a:ext>
                  </a:extLst>
                </p:cNvPr>
                <p:cNvSpPr>
                  <a:spLocks noChangeArrowheads="1"/>
                </p:cNvSpPr>
                <p:nvPr/>
              </p:nvSpPr>
              <p:spPr bwMode="auto">
                <a:xfrm flipV="1">
                  <a:off x="4876" y="1587"/>
                  <a:ext cx="83"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1" name="Line 33">
                  <a:extLst>
                    <a:ext uri="{FF2B5EF4-FFF2-40B4-BE49-F238E27FC236}">
                      <a16:creationId xmlns:a16="http://schemas.microsoft.com/office/drawing/2014/main" id="{0BB5F564-83DA-4075-8202-E743ED516514}"/>
                    </a:ext>
                  </a:extLst>
                </p:cNvPr>
                <p:cNvSpPr>
                  <a:spLocks noChangeShapeType="1"/>
                </p:cNvSpPr>
                <p:nvPr/>
              </p:nvSpPr>
              <p:spPr bwMode="auto">
                <a:xfrm flipV="1">
                  <a:off x="4917" y="1554"/>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2" name="AutoShape 34">
                  <a:extLst>
                    <a:ext uri="{FF2B5EF4-FFF2-40B4-BE49-F238E27FC236}">
                      <a16:creationId xmlns:a16="http://schemas.microsoft.com/office/drawing/2014/main" id="{F87EBC5C-C70E-4C44-A878-9CDFE4A30152}"/>
                    </a:ext>
                  </a:extLst>
                </p:cNvPr>
                <p:cNvSpPr>
                  <a:spLocks noChangeArrowheads="1"/>
                </p:cNvSpPr>
                <p:nvPr/>
              </p:nvSpPr>
              <p:spPr bwMode="auto">
                <a:xfrm flipV="1">
                  <a:off x="4706" y="1587"/>
                  <a:ext cx="82"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3" name="Line 35">
                  <a:extLst>
                    <a:ext uri="{FF2B5EF4-FFF2-40B4-BE49-F238E27FC236}">
                      <a16:creationId xmlns:a16="http://schemas.microsoft.com/office/drawing/2014/main" id="{0D762051-901B-4A3A-845F-A7A147FDB1FC}"/>
                    </a:ext>
                  </a:extLst>
                </p:cNvPr>
                <p:cNvSpPr>
                  <a:spLocks noChangeShapeType="1"/>
                </p:cNvSpPr>
                <p:nvPr/>
              </p:nvSpPr>
              <p:spPr bwMode="auto">
                <a:xfrm flipV="1">
                  <a:off x="4749" y="1554"/>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 name="Line 36">
                  <a:extLst>
                    <a:ext uri="{FF2B5EF4-FFF2-40B4-BE49-F238E27FC236}">
                      <a16:creationId xmlns:a16="http://schemas.microsoft.com/office/drawing/2014/main" id="{7F06B393-53B9-4182-A7DA-09797FD3CA3A}"/>
                    </a:ext>
                  </a:extLst>
                </p:cNvPr>
                <p:cNvSpPr>
                  <a:spLocks noChangeShapeType="1"/>
                </p:cNvSpPr>
                <p:nvPr/>
              </p:nvSpPr>
              <p:spPr bwMode="auto">
                <a:xfrm flipH="1">
                  <a:off x="4749" y="1553"/>
                  <a:ext cx="16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 name="AutoShape 37">
                  <a:extLst>
                    <a:ext uri="{FF2B5EF4-FFF2-40B4-BE49-F238E27FC236}">
                      <a16:creationId xmlns:a16="http://schemas.microsoft.com/office/drawing/2014/main" id="{8F340FE1-6C5F-4F56-A811-CFB960808254}"/>
                    </a:ext>
                  </a:extLst>
                </p:cNvPr>
                <p:cNvSpPr>
                  <a:spLocks noChangeArrowheads="1"/>
                </p:cNvSpPr>
                <p:nvPr/>
              </p:nvSpPr>
              <p:spPr bwMode="auto">
                <a:xfrm flipV="1">
                  <a:off x="4795" y="1449"/>
                  <a:ext cx="81" cy="71"/>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6" name="Line 38">
                  <a:extLst>
                    <a:ext uri="{FF2B5EF4-FFF2-40B4-BE49-F238E27FC236}">
                      <a16:creationId xmlns:a16="http://schemas.microsoft.com/office/drawing/2014/main" id="{CF800789-F590-4DE4-B75E-DC09DB8B938C}"/>
                    </a:ext>
                  </a:extLst>
                </p:cNvPr>
                <p:cNvSpPr>
                  <a:spLocks noChangeShapeType="1"/>
                </p:cNvSpPr>
                <p:nvPr/>
              </p:nvSpPr>
              <p:spPr bwMode="auto">
                <a:xfrm>
                  <a:off x="4836" y="1519"/>
                  <a:ext cx="0" cy="32"/>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8" name="Group 39">
                <a:extLst>
                  <a:ext uri="{FF2B5EF4-FFF2-40B4-BE49-F238E27FC236}">
                    <a16:creationId xmlns:a16="http://schemas.microsoft.com/office/drawing/2014/main" id="{AA7DFF9F-0387-46E7-9D90-D3604A45A034}"/>
                  </a:ext>
                </a:extLst>
              </p:cNvPr>
              <p:cNvGrpSpPr>
                <a:grpSpLocks/>
              </p:cNvGrpSpPr>
              <p:nvPr/>
            </p:nvGrpSpPr>
            <p:grpSpPr bwMode="auto">
              <a:xfrm>
                <a:off x="4303" y="1050"/>
                <a:ext cx="383" cy="465"/>
                <a:chOff x="4303" y="1050"/>
                <a:chExt cx="383" cy="465"/>
              </a:xfrm>
            </p:grpSpPr>
            <p:sp>
              <p:nvSpPr>
                <p:cNvPr id="289" name="Oval 40">
                  <a:extLst>
                    <a:ext uri="{FF2B5EF4-FFF2-40B4-BE49-F238E27FC236}">
                      <a16:creationId xmlns:a16="http://schemas.microsoft.com/office/drawing/2014/main" id="{039D2B2C-7FF4-4DD5-AD15-B648F1EEBE6D}"/>
                    </a:ext>
                  </a:extLst>
                </p:cNvPr>
                <p:cNvSpPr>
                  <a:spLocks noChangeArrowheads="1"/>
                </p:cNvSpPr>
                <p:nvPr/>
              </p:nvSpPr>
              <p:spPr bwMode="auto">
                <a:xfrm>
                  <a:off x="4303" y="1050"/>
                  <a:ext cx="383" cy="148"/>
                </a:xfrm>
                <a:prstGeom prst="ellipse">
                  <a:avLst/>
                </a:prstGeom>
                <a:gradFill rotWithShape="0">
                  <a:gsLst>
                    <a:gs pos="0">
                      <a:srgbClr val="C0C0C0"/>
                    </a:gs>
                    <a:gs pos="50000">
                      <a:srgbClr val="FFFFFF"/>
                    </a:gs>
                    <a:gs pos="100000">
                      <a:srgbClr val="C0C0C0"/>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90" name="Freeform 41">
                  <a:extLst>
                    <a:ext uri="{FF2B5EF4-FFF2-40B4-BE49-F238E27FC236}">
                      <a16:creationId xmlns:a16="http://schemas.microsoft.com/office/drawing/2014/main" id="{6AD4D380-7566-4866-A91D-372FD33670AC}"/>
                    </a:ext>
                  </a:extLst>
                </p:cNvPr>
                <p:cNvSpPr>
                  <a:spLocks/>
                </p:cNvSpPr>
                <p:nvPr/>
              </p:nvSpPr>
              <p:spPr bwMode="auto">
                <a:xfrm>
                  <a:off x="4303" y="1126"/>
                  <a:ext cx="382" cy="389"/>
                </a:xfrm>
                <a:custGeom>
                  <a:avLst/>
                  <a:gdLst>
                    <a:gd name="T0" fmla="*/ 381 w 382"/>
                    <a:gd name="T1" fmla="*/ 322 h 389"/>
                    <a:gd name="T2" fmla="*/ 381 w 382"/>
                    <a:gd name="T3" fmla="*/ 3 h 389"/>
                    <a:gd name="T4" fmla="*/ 381 w 382"/>
                    <a:gd name="T5" fmla="*/ 4 h 389"/>
                    <a:gd name="T6" fmla="*/ 369 w 382"/>
                    <a:gd name="T7" fmla="*/ 22 h 389"/>
                    <a:gd name="T8" fmla="*/ 353 w 382"/>
                    <a:gd name="T9" fmla="*/ 35 h 389"/>
                    <a:gd name="T10" fmla="*/ 331 w 382"/>
                    <a:gd name="T11" fmla="*/ 48 h 389"/>
                    <a:gd name="T12" fmla="*/ 307 w 382"/>
                    <a:gd name="T13" fmla="*/ 56 h 389"/>
                    <a:gd name="T14" fmla="*/ 277 w 382"/>
                    <a:gd name="T15" fmla="*/ 64 h 389"/>
                    <a:gd name="T16" fmla="*/ 246 w 382"/>
                    <a:gd name="T17" fmla="*/ 68 h 389"/>
                    <a:gd name="T18" fmla="*/ 213 w 382"/>
                    <a:gd name="T19" fmla="*/ 71 h 389"/>
                    <a:gd name="T20" fmla="*/ 181 w 382"/>
                    <a:gd name="T21" fmla="*/ 70 h 389"/>
                    <a:gd name="T22" fmla="*/ 147 w 382"/>
                    <a:gd name="T23" fmla="*/ 70 h 389"/>
                    <a:gd name="T24" fmla="*/ 115 w 382"/>
                    <a:gd name="T25" fmla="*/ 65 h 389"/>
                    <a:gd name="T26" fmla="*/ 84 w 382"/>
                    <a:gd name="T27" fmla="*/ 60 h 389"/>
                    <a:gd name="T28" fmla="*/ 58 w 382"/>
                    <a:gd name="T29" fmla="*/ 51 h 389"/>
                    <a:gd name="T30" fmla="*/ 35 w 382"/>
                    <a:gd name="T31" fmla="*/ 42 h 389"/>
                    <a:gd name="T32" fmla="*/ 17 w 382"/>
                    <a:gd name="T33" fmla="*/ 30 h 389"/>
                    <a:gd name="T34" fmla="*/ 5 w 382"/>
                    <a:gd name="T35" fmla="*/ 17 h 389"/>
                    <a:gd name="T36" fmla="*/ 0 w 382"/>
                    <a:gd name="T37" fmla="*/ 0 h 389"/>
                    <a:gd name="T38" fmla="*/ 0 w 382"/>
                    <a:gd name="T39" fmla="*/ 3 h 389"/>
                    <a:gd name="T40" fmla="*/ 0 w 382"/>
                    <a:gd name="T41" fmla="*/ 322 h 389"/>
                    <a:gd name="T42" fmla="*/ 0 w 382"/>
                    <a:gd name="T43" fmla="*/ 320 h 389"/>
                    <a:gd name="T44" fmla="*/ 5 w 382"/>
                    <a:gd name="T45" fmla="*/ 335 h 389"/>
                    <a:gd name="T46" fmla="*/ 17 w 382"/>
                    <a:gd name="T47" fmla="*/ 349 h 389"/>
                    <a:gd name="T48" fmla="*/ 35 w 382"/>
                    <a:gd name="T49" fmla="*/ 361 h 389"/>
                    <a:gd name="T50" fmla="*/ 58 w 382"/>
                    <a:gd name="T51" fmla="*/ 370 h 389"/>
                    <a:gd name="T52" fmla="*/ 84 w 382"/>
                    <a:gd name="T53" fmla="*/ 378 h 389"/>
                    <a:gd name="T54" fmla="*/ 115 w 382"/>
                    <a:gd name="T55" fmla="*/ 383 h 389"/>
                    <a:gd name="T56" fmla="*/ 147 w 382"/>
                    <a:gd name="T57" fmla="*/ 387 h 389"/>
                    <a:gd name="T58" fmla="*/ 181 w 382"/>
                    <a:gd name="T59" fmla="*/ 388 h 389"/>
                    <a:gd name="T60" fmla="*/ 213 w 382"/>
                    <a:gd name="T61" fmla="*/ 388 h 389"/>
                    <a:gd name="T62" fmla="*/ 246 w 382"/>
                    <a:gd name="T63" fmla="*/ 386 h 389"/>
                    <a:gd name="T64" fmla="*/ 277 w 382"/>
                    <a:gd name="T65" fmla="*/ 381 h 389"/>
                    <a:gd name="T66" fmla="*/ 307 w 382"/>
                    <a:gd name="T67" fmla="*/ 374 h 389"/>
                    <a:gd name="T68" fmla="*/ 331 w 382"/>
                    <a:gd name="T69" fmla="*/ 365 h 389"/>
                    <a:gd name="T70" fmla="*/ 353 w 382"/>
                    <a:gd name="T71" fmla="*/ 353 h 389"/>
                    <a:gd name="T72" fmla="*/ 369 w 382"/>
                    <a:gd name="T73" fmla="*/ 340 h 389"/>
                    <a:gd name="T74" fmla="*/ 381 w 382"/>
                    <a:gd name="T75" fmla="*/ 322 h 389"/>
                    <a:gd name="T76" fmla="*/ 381 w 382"/>
                    <a:gd name="T77" fmla="*/ 322 h 389"/>
                    <a:gd name="T78" fmla="*/ 381 w 382"/>
                    <a:gd name="T79" fmla="*/ 322 h 3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82"/>
                    <a:gd name="T121" fmla="*/ 0 h 389"/>
                    <a:gd name="T122" fmla="*/ 382 w 382"/>
                    <a:gd name="T123" fmla="*/ 389 h 3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82" h="389">
                      <a:moveTo>
                        <a:pt x="381" y="322"/>
                      </a:moveTo>
                      <a:lnTo>
                        <a:pt x="381" y="3"/>
                      </a:lnTo>
                      <a:lnTo>
                        <a:pt x="381" y="4"/>
                      </a:lnTo>
                      <a:lnTo>
                        <a:pt x="369" y="22"/>
                      </a:lnTo>
                      <a:lnTo>
                        <a:pt x="353" y="35"/>
                      </a:lnTo>
                      <a:lnTo>
                        <a:pt x="331" y="48"/>
                      </a:lnTo>
                      <a:lnTo>
                        <a:pt x="307" y="56"/>
                      </a:lnTo>
                      <a:lnTo>
                        <a:pt x="277" y="64"/>
                      </a:lnTo>
                      <a:lnTo>
                        <a:pt x="246" y="68"/>
                      </a:lnTo>
                      <a:lnTo>
                        <a:pt x="213" y="71"/>
                      </a:lnTo>
                      <a:lnTo>
                        <a:pt x="181" y="70"/>
                      </a:lnTo>
                      <a:lnTo>
                        <a:pt x="147" y="70"/>
                      </a:lnTo>
                      <a:lnTo>
                        <a:pt x="115" y="65"/>
                      </a:lnTo>
                      <a:lnTo>
                        <a:pt x="84" y="60"/>
                      </a:lnTo>
                      <a:lnTo>
                        <a:pt x="58" y="51"/>
                      </a:lnTo>
                      <a:lnTo>
                        <a:pt x="35" y="42"/>
                      </a:lnTo>
                      <a:lnTo>
                        <a:pt x="17" y="30"/>
                      </a:lnTo>
                      <a:lnTo>
                        <a:pt x="5" y="17"/>
                      </a:lnTo>
                      <a:lnTo>
                        <a:pt x="0" y="0"/>
                      </a:lnTo>
                      <a:lnTo>
                        <a:pt x="0" y="3"/>
                      </a:lnTo>
                      <a:lnTo>
                        <a:pt x="0" y="322"/>
                      </a:lnTo>
                      <a:lnTo>
                        <a:pt x="0" y="320"/>
                      </a:lnTo>
                      <a:lnTo>
                        <a:pt x="5" y="335"/>
                      </a:lnTo>
                      <a:lnTo>
                        <a:pt x="17" y="349"/>
                      </a:lnTo>
                      <a:lnTo>
                        <a:pt x="35" y="361"/>
                      </a:lnTo>
                      <a:lnTo>
                        <a:pt x="58" y="370"/>
                      </a:lnTo>
                      <a:lnTo>
                        <a:pt x="84" y="378"/>
                      </a:lnTo>
                      <a:lnTo>
                        <a:pt x="115" y="383"/>
                      </a:lnTo>
                      <a:lnTo>
                        <a:pt x="147" y="387"/>
                      </a:lnTo>
                      <a:lnTo>
                        <a:pt x="181" y="388"/>
                      </a:lnTo>
                      <a:lnTo>
                        <a:pt x="213" y="388"/>
                      </a:lnTo>
                      <a:lnTo>
                        <a:pt x="246" y="386"/>
                      </a:lnTo>
                      <a:lnTo>
                        <a:pt x="277" y="381"/>
                      </a:lnTo>
                      <a:lnTo>
                        <a:pt x="307" y="374"/>
                      </a:lnTo>
                      <a:lnTo>
                        <a:pt x="331" y="365"/>
                      </a:lnTo>
                      <a:lnTo>
                        <a:pt x="353" y="353"/>
                      </a:lnTo>
                      <a:lnTo>
                        <a:pt x="369" y="340"/>
                      </a:lnTo>
                      <a:lnTo>
                        <a:pt x="381" y="322"/>
                      </a:lnTo>
                    </a:path>
                  </a:pathLst>
                </a:custGeom>
                <a:gradFill rotWithShape="0">
                  <a:gsLst>
                    <a:gs pos="0">
                      <a:srgbClr val="C0C0C0"/>
                    </a:gs>
                    <a:gs pos="50000">
                      <a:srgbClr val="FFFFFF"/>
                    </a:gs>
                    <a:gs pos="100000">
                      <a:srgbClr val="C0C0C0"/>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291" name="AutoShape 42">
                  <a:extLst>
                    <a:ext uri="{FF2B5EF4-FFF2-40B4-BE49-F238E27FC236}">
                      <a16:creationId xmlns:a16="http://schemas.microsoft.com/office/drawing/2014/main" id="{D36A0AB6-ED7C-44E0-A01B-2498236A7E33}"/>
                    </a:ext>
                  </a:extLst>
                </p:cNvPr>
                <p:cNvSpPr>
                  <a:spLocks noChangeArrowheads="1"/>
                </p:cNvSpPr>
                <p:nvPr/>
              </p:nvSpPr>
              <p:spPr bwMode="auto">
                <a:xfrm flipV="1">
                  <a:off x="4367" y="1214"/>
                  <a:ext cx="253" cy="258"/>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92" name="Line 43">
                  <a:extLst>
                    <a:ext uri="{FF2B5EF4-FFF2-40B4-BE49-F238E27FC236}">
                      <a16:creationId xmlns:a16="http://schemas.microsoft.com/office/drawing/2014/main" id="{18A1844C-21E7-4FE9-B761-DBE61D2A16ED}"/>
                    </a:ext>
                  </a:extLst>
                </p:cNvPr>
                <p:cNvSpPr>
                  <a:spLocks noChangeShapeType="1"/>
                </p:cNvSpPr>
                <p:nvPr/>
              </p:nvSpPr>
              <p:spPr bwMode="auto">
                <a:xfrm>
                  <a:off x="4454" y="1217"/>
                  <a:ext cx="0" cy="25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3" name="Line 44">
                  <a:extLst>
                    <a:ext uri="{FF2B5EF4-FFF2-40B4-BE49-F238E27FC236}">
                      <a16:creationId xmlns:a16="http://schemas.microsoft.com/office/drawing/2014/main" id="{B2738F12-E2EB-46AA-9720-7894F3C3DD27}"/>
                    </a:ext>
                  </a:extLst>
                </p:cNvPr>
                <p:cNvSpPr>
                  <a:spLocks noChangeShapeType="1"/>
                </p:cNvSpPr>
                <p:nvPr/>
              </p:nvSpPr>
              <p:spPr bwMode="auto">
                <a:xfrm>
                  <a:off x="4536" y="1217"/>
                  <a:ext cx="0" cy="25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4" name="Line 45">
                  <a:extLst>
                    <a:ext uri="{FF2B5EF4-FFF2-40B4-BE49-F238E27FC236}">
                      <a16:creationId xmlns:a16="http://schemas.microsoft.com/office/drawing/2014/main" id="{1D0C6D25-3EB6-42D8-B28D-AD68FBECA75A}"/>
                    </a:ext>
                  </a:extLst>
                </p:cNvPr>
                <p:cNvSpPr>
                  <a:spLocks noChangeShapeType="1"/>
                </p:cNvSpPr>
                <p:nvPr/>
              </p:nvSpPr>
              <p:spPr bwMode="auto">
                <a:xfrm>
                  <a:off x="4371" y="1406"/>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 name="Line 46">
                  <a:extLst>
                    <a:ext uri="{FF2B5EF4-FFF2-40B4-BE49-F238E27FC236}">
                      <a16:creationId xmlns:a16="http://schemas.microsoft.com/office/drawing/2014/main" id="{18DF8234-FEE9-4D4F-98D2-A6B494E3D6AA}"/>
                    </a:ext>
                  </a:extLst>
                </p:cNvPr>
                <p:cNvSpPr>
                  <a:spLocks noChangeShapeType="1"/>
                </p:cNvSpPr>
                <p:nvPr/>
              </p:nvSpPr>
              <p:spPr bwMode="auto">
                <a:xfrm>
                  <a:off x="4371" y="1343"/>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 name="Line 47">
                  <a:extLst>
                    <a:ext uri="{FF2B5EF4-FFF2-40B4-BE49-F238E27FC236}">
                      <a16:creationId xmlns:a16="http://schemas.microsoft.com/office/drawing/2014/main" id="{0C5A7864-7410-4938-B76E-806E333E1EED}"/>
                    </a:ext>
                  </a:extLst>
                </p:cNvPr>
                <p:cNvSpPr>
                  <a:spLocks noChangeShapeType="1"/>
                </p:cNvSpPr>
                <p:nvPr/>
              </p:nvSpPr>
              <p:spPr bwMode="auto">
                <a:xfrm>
                  <a:off x="4371" y="1281"/>
                  <a:ext cx="246"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 name="AutoShape 48">
                  <a:extLst>
                    <a:ext uri="{FF2B5EF4-FFF2-40B4-BE49-F238E27FC236}">
                      <a16:creationId xmlns:a16="http://schemas.microsoft.com/office/drawing/2014/main" id="{6D67507B-E3A3-4906-A19C-D2281F3307C7}"/>
                    </a:ext>
                  </a:extLst>
                </p:cNvPr>
                <p:cNvSpPr>
                  <a:spLocks noChangeArrowheads="1"/>
                </p:cNvSpPr>
                <p:nvPr/>
              </p:nvSpPr>
              <p:spPr bwMode="auto">
                <a:xfrm flipV="1">
                  <a:off x="4369" y="1217"/>
                  <a:ext cx="250" cy="64"/>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8" name="Text Box 50">
              <a:extLst>
                <a:ext uri="{FF2B5EF4-FFF2-40B4-BE49-F238E27FC236}">
                  <a16:creationId xmlns:a16="http://schemas.microsoft.com/office/drawing/2014/main" id="{AC452134-56B7-46C7-A74F-313D05420861}"/>
                </a:ext>
              </a:extLst>
            </p:cNvPr>
            <p:cNvSpPr txBox="1">
              <a:spLocks noChangeArrowheads="1"/>
            </p:cNvSpPr>
            <p:nvPr/>
          </p:nvSpPr>
          <p:spPr bwMode="auto">
            <a:xfrm>
              <a:off x="4332" y="482"/>
              <a:ext cx="56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外部数据</a:t>
              </a:r>
              <a:endParaRPr kumimoji="1" lang="zh-CN" altLang="en-US" sz="2400">
                <a:latin typeface="Times New Roman" panose="02020603050405020304" pitchFamily="18" charset="0"/>
              </a:endParaRPr>
            </a:p>
          </p:txBody>
        </p:sp>
        <p:sp>
          <p:nvSpPr>
            <p:cNvPr id="9" name="Text Box 51">
              <a:extLst>
                <a:ext uri="{FF2B5EF4-FFF2-40B4-BE49-F238E27FC236}">
                  <a16:creationId xmlns:a16="http://schemas.microsoft.com/office/drawing/2014/main" id="{01DA9574-B85F-46CA-B53A-C03F34723C32}"/>
                </a:ext>
              </a:extLst>
            </p:cNvPr>
            <p:cNvSpPr txBox="1">
              <a:spLocks noChangeArrowheads="1"/>
            </p:cNvSpPr>
            <p:nvPr/>
          </p:nvSpPr>
          <p:spPr bwMode="auto">
            <a:xfrm>
              <a:off x="3451" y="481"/>
              <a:ext cx="8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操作数据 </a:t>
              </a:r>
              <a:r>
                <a:rPr kumimoji="1" lang="en-US" altLang="zh-CN" b="1">
                  <a:solidFill>
                    <a:srgbClr val="0000FF"/>
                  </a:solidFill>
                  <a:latin typeface="Helvetica" panose="020B0604020202020204" pitchFamily="34" charset="0"/>
                </a:rPr>
                <a:t>(</a:t>
              </a:r>
              <a:r>
                <a:rPr kumimoji="1" lang="zh-CN" altLang="en-US" b="1">
                  <a:solidFill>
                    <a:srgbClr val="0000FF"/>
                  </a:solidFill>
                  <a:latin typeface="Helvetica" panose="020B0604020202020204" pitchFamily="34" charset="0"/>
                </a:rPr>
                <a:t>全局</a:t>
              </a:r>
              <a:r>
                <a:rPr kumimoji="1" lang="en-US" altLang="zh-CN" b="1">
                  <a:solidFill>
                    <a:srgbClr val="0000FF"/>
                  </a:solidFill>
                  <a:latin typeface="Helvetica" panose="020B0604020202020204" pitchFamily="34" charset="0"/>
                </a:rPr>
                <a:t>)</a:t>
              </a:r>
              <a:endParaRPr kumimoji="1" lang="en-US" altLang="zh-CN" sz="2400">
                <a:latin typeface="Times New Roman" panose="02020603050405020304" pitchFamily="18" charset="0"/>
              </a:endParaRPr>
            </a:p>
          </p:txBody>
        </p:sp>
        <p:sp>
          <p:nvSpPr>
            <p:cNvPr id="10" name="Text Box 52">
              <a:extLst>
                <a:ext uri="{FF2B5EF4-FFF2-40B4-BE49-F238E27FC236}">
                  <a16:creationId xmlns:a16="http://schemas.microsoft.com/office/drawing/2014/main" id="{D54371B1-F918-451D-9EF6-28E16E300B44}"/>
                </a:ext>
              </a:extLst>
            </p:cNvPr>
            <p:cNvSpPr txBox="1">
              <a:spLocks noChangeArrowheads="1"/>
            </p:cNvSpPr>
            <p:nvPr/>
          </p:nvSpPr>
          <p:spPr bwMode="auto">
            <a:xfrm>
              <a:off x="4245" y="499"/>
              <a:ext cx="1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en-US" altLang="zh-CN" b="1">
                  <a:solidFill>
                    <a:srgbClr val="0000FF"/>
                  </a:solidFill>
                  <a:latin typeface="Helvetica" panose="020B0604020202020204" pitchFamily="34" charset="0"/>
                </a:rPr>
                <a:t>&amp;</a:t>
              </a:r>
              <a:endParaRPr kumimoji="1" lang="en-US" altLang="zh-CN" sz="2400">
                <a:latin typeface="Times New Roman" panose="02020603050405020304" pitchFamily="18" charset="0"/>
              </a:endParaRPr>
            </a:p>
          </p:txBody>
        </p:sp>
        <p:grpSp>
          <p:nvGrpSpPr>
            <p:cNvPr id="11" name="Group 53">
              <a:extLst>
                <a:ext uri="{FF2B5EF4-FFF2-40B4-BE49-F238E27FC236}">
                  <a16:creationId xmlns:a16="http://schemas.microsoft.com/office/drawing/2014/main" id="{E97E391E-9583-445A-8628-022E48B4704F}"/>
                </a:ext>
              </a:extLst>
            </p:cNvPr>
            <p:cNvGrpSpPr>
              <a:grpSpLocks/>
            </p:cNvGrpSpPr>
            <p:nvPr/>
          </p:nvGrpSpPr>
          <p:grpSpPr bwMode="auto">
            <a:xfrm>
              <a:off x="2916" y="1283"/>
              <a:ext cx="1011" cy="686"/>
              <a:chOff x="3638" y="1748"/>
              <a:chExt cx="1011" cy="686"/>
            </a:xfrm>
          </p:grpSpPr>
          <p:grpSp>
            <p:nvGrpSpPr>
              <p:cNvPr id="274" name="Group 54">
                <a:extLst>
                  <a:ext uri="{FF2B5EF4-FFF2-40B4-BE49-F238E27FC236}">
                    <a16:creationId xmlns:a16="http://schemas.microsoft.com/office/drawing/2014/main" id="{6E243E30-A832-488D-B684-51DB6EA25C88}"/>
                  </a:ext>
                </a:extLst>
              </p:cNvPr>
              <p:cNvGrpSpPr>
                <a:grpSpLocks/>
              </p:cNvGrpSpPr>
              <p:nvPr/>
            </p:nvGrpSpPr>
            <p:grpSpPr bwMode="auto">
              <a:xfrm>
                <a:off x="3930" y="2017"/>
                <a:ext cx="356" cy="417"/>
                <a:chOff x="3930" y="2017"/>
                <a:chExt cx="356" cy="417"/>
              </a:xfrm>
            </p:grpSpPr>
            <p:sp>
              <p:nvSpPr>
                <p:cNvPr id="276" name="Oval 55">
                  <a:extLst>
                    <a:ext uri="{FF2B5EF4-FFF2-40B4-BE49-F238E27FC236}">
                      <a16:creationId xmlns:a16="http://schemas.microsoft.com/office/drawing/2014/main" id="{ECD80132-CC0A-4229-ADD2-48D37D693F50}"/>
                    </a:ext>
                  </a:extLst>
                </p:cNvPr>
                <p:cNvSpPr>
                  <a:spLocks noChangeArrowheads="1"/>
                </p:cNvSpPr>
                <p:nvPr/>
              </p:nvSpPr>
              <p:spPr bwMode="auto">
                <a:xfrm>
                  <a:off x="3930" y="2017"/>
                  <a:ext cx="355" cy="130"/>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77" name="Freeform 56">
                  <a:extLst>
                    <a:ext uri="{FF2B5EF4-FFF2-40B4-BE49-F238E27FC236}">
                      <a16:creationId xmlns:a16="http://schemas.microsoft.com/office/drawing/2014/main" id="{1E89B401-8E59-4004-8F86-3D81B07EEE0A}"/>
                    </a:ext>
                  </a:extLst>
                </p:cNvPr>
                <p:cNvSpPr>
                  <a:spLocks/>
                </p:cNvSpPr>
                <p:nvPr/>
              </p:nvSpPr>
              <p:spPr bwMode="auto">
                <a:xfrm>
                  <a:off x="3930" y="2086"/>
                  <a:ext cx="356" cy="348"/>
                </a:xfrm>
                <a:custGeom>
                  <a:avLst/>
                  <a:gdLst>
                    <a:gd name="T0" fmla="*/ 0 w 356"/>
                    <a:gd name="T1" fmla="*/ 288 h 348"/>
                    <a:gd name="T2" fmla="*/ 0 w 356"/>
                    <a:gd name="T3" fmla="*/ 2 h 348"/>
                    <a:gd name="T4" fmla="*/ 0 w 356"/>
                    <a:gd name="T5" fmla="*/ 2 h 348"/>
                    <a:gd name="T6" fmla="*/ 10 w 356"/>
                    <a:gd name="T7" fmla="*/ 18 h 348"/>
                    <a:gd name="T8" fmla="*/ 25 w 356"/>
                    <a:gd name="T9" fmla="*/ 29 h 348"/>
                    <a:gd name="T10" fmla="*/ 45 w 356"/>
                    <a:gd name="T11" fmla="*/ 40 h 348"/>
                    <a:gd name="T12" fmla="*/ 69 w 356"/>
                    <a:gd name="T13" fmla="*/ 48 h 348"/>
                    <a:gd name="T14" fmla="*/ 95 w 356"/>
                    <a:gd name="T15" fmla="*/ 55 h 348"/>
                    <a:gd name="T16" fmla="*/ 125 w 356"/>
                    <a:gd name="T17" fmla="*/ 59 h 348"/>
                    <a:gd name="T18" fmla="*/ 155 w 356"/>
                    <a:gd name="T19" fmla="*/ 62 h 348"/>
                    <a:gd name="T20" fmla="*/ 187 w 356"/>
                    <a:gd name="T21" fmla="*/ 61 h 348"/>
                    <a:gd name="T22" fmla="*/ 217 w 356"/>
                    <a:gd name="T23" fmla="*/ 61 h 348"/>
                    <a:gd name="T24" fmla="*/ 246 w 356"/>
                    <a:gd name="T25" fmla="*/ 57 h 348"/>
                    <a:gd name="T26" fmla="*/ 273 w 356"/>
                    <a:gd name="T27" fmla="*/ 53 h 348"/>
                    <a:gd name="T28" fmla="*/ 299 w 356"/>
                    <a:gd name="T29" fmla="*/ 45 h 348"/>
                    <a:gd name="T30" fmla="*/ 319 w 356"/>
                    <a:gd name="T31" fmla="*/ 37 h 348"/>
                    <a:gd name="T32" fmla="*/ 337 w 356"/>
                    <a:gd name="T33" fmla="*/ 26 h 348"/>
                    <a:gd name="T34" fmla="*/ 348 w 356"/>
                    <a:gd name="T35" fmla="*/ 15 h 348"/>
                    <a:gd name="T36" fmla="*/ 355 w 356"/>
                    <a:gd name="T37" fmla="*/ 0 h 348"/>
                    <a:gd name="T38" fmla="*/ 355 w 356"/>
                    <a:gd name="T39" fmla="*/ 2 h 348"/>
                    <a:gd name="T40" fmla="*/ 355 w 356"/>
                    <a:gd name="T41" fmla="*/ 288 h 348"/>
                    <a:gd name="T42" fmla="*/ 355 w 356"/>
                    <a:gd name="T43" fmla="*/ 287 h 348"/>
                    <a:gd name="T44" fmla="*/ 348 w 356"/>
                    <a:gd name="T45" fmla="*/ 301 h 348"/>
                    <a:gd name="T46" fmla="*/ 337 w 356"/>
                    <a:gd name="T47" fmla="*/ 312 h 348"/>
                    <a:gd name="T48" fmla="*/ 319 w 356"/>
                    <a:gd name="T49" fmla="*/ 322 h 348"/>
                    <a:gd name="T50" fmla="*/ 299 w 356"/>
                    <a:gd name="T51" fmla="*/ 330 h 348"/>
                    <a:gd name="T52" fmla="*/ 273 w 356"/>
                    <a:gd name="T53" fmla="*/ 338 h 348"/>
                    <a:gd name="T54" fmla="*/ 246 w 356"/>
                    <a:gd name="T55" fmla="*/ 342 h 348"/>
                    <a:gd name="T56" fmla="*/ 217 w 356"/>
                    <a:gd name="T57" fmla="*/ 346 h 348"/>
                    <a:gd name="T58" fmla="*/ 187 w 356"/>
                    <a:gd name="T59" fmla="*/ 346 h 348"/>
                    <a:gd name="T60" fmla="*/ 155 w 356"/>
                    <a:gd name="T61" fmla="*/ 347 h 348"/>
                    <a:gd name="T62" fmla="*/ 125 w 356"/>
                    <a:gd name="T63" fmla="*/ 344 h 348"/>
                    <a:gd name="T64" fmla="*/ 95 w 356"/>
                    <a:gd name="T65" fmla="*/ 341 h 348"/>
                    <a:gd name="T66" fmla="*/ 69 w 356"/>
                    <a:gd name="T67" fmla="*/ 334 h 348"/>
                    <a:gd name="T68" fmla="*/ 45 w 356"/>
                    <a:gd name="T69" fmla="*/ 326 h 348"/>
                    <a:gd name="T70" fmla="*/ 25 w 356"/>
                    <a:gd name="T71" fmla="*/ 315 h 348"/>
                    <a:gd name="T72" fmla="*/ 10 w 356"/>
                    <a:gd name="T73" fmla="*/ 303 h 348"/>
                    <a:gd name="T74" fmla="*/ 0 w 356"/>
                    <a:gd name="T75" fmla="*/ 288 h 348"/>
                    <a:gd name="T76" fmla="*/ 0 w 356"/>
                    <a:gd name="T77" fmla="*/ 288 h 348"/>
                    <a:gd name="T78" fmla="*/ 0 w 356"/>
                    <a:gd name="T79" fmla="*/ 288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8"/>
                    <a:gd name="T122" fmla="*/ 356 w 356"/>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8">
                      <a:moveTo>
                        <a:pt x="0" y="288"/>
                      </a:moveTo>
                      <a:lnTo>
                        <a:pt x="0" y="2"/>
                      </a:lnTo>
                      <a:lnTo>
                        <a:pt x="10" y="18"/>
                      </a:lnTo>
                      <a:lnTo>
                        <a:pt x="25" y="29"/>
                      </a:lnTo>
                      <a:lnTo>
                        <a:pt x="45" y="40"/>
                      </a:lnTo>
                      <a:lnTo>
                        <a:pt x="69" y="48"/>
                      </a:lnTo>
                      <a:lnTo>
                        <a:pt x="95" y="55"/>
                      </a:lnTo>
                      <a:lnTo>
                        <a:pt x="125" y="59"/>
                      </a:lnTo>
                      <a:lnTo>
                        <a:pt x="155" y="62"/>
                      </a:lnTo>
                      <a:lnTo>
                        <a:pt x="187" y="61"/>
                      </a:lnTo>
                      <a:lnTo>
                        <a:pt x="217" y="61"/>
                      </a:lnTo>
                      <a:lnTo>
                        <a:pt x="246" y="57"/>
                      </a:lnTo>
                      <a:lnTo>
                        <a:pt x="273" y="53"/>
                      </a:lnTo>
                      <a:lnTo>
                        <a:pt x="299" y="45"/>
                      </a:lnTo>
                      <a:lnTo>
                        <a:pt x="319" y="37"/>
                      </a:lnTo>
                      <a:lnTo>
                        <a:pt x="337" y="26"/>
                      </a:lnTo>
                      <a:lnTo>
                        <a:pt x="348" y="15"/>
                      </a:lnTo>
                      <a:lnTo>
                        <a:pt x="355" y="0"/>
                      </a:lnTo>
                      <a:lnTo>
                        <a:pt x="355" y="2"/>
                      </a:lnTo>
                      <a:lnTo>
                        <a:pt x="355" y="288"/>
                      </a:lnTo>
                      <a:lnTo>
                        <a:pt x="355" y="287"/>
                      </a:lnTo>
                      <a:lnTo>
                        <a:pt x="348" y="301"/>
                      </a:lnTo>
                      <a:lnTo>
                        <a:pt x="337" y="312"/>
                      </a:lnTo>
                      <a:lnTo>
                        <a:pt x="319" y="322"/>
                      </a:lnTo>
                      <a:lnTo>
                        <a:pt x="299" y="330"/>
                      </a:lnTo>
                      <a:lnTo>
                        <a:pt x="273" y="338"/>
                      </a:lnTo>
                      <a:lnTo>
                        <a:pt x="246" y="342"/>
                      </a:lnTo>
                      <a:lnTo>
                        <a:pt x="217" y="346"/>
                      </a:lnTo>
                      <a:lnTo>
                        <a:pt x="187" y="346"/>
                      </a:lnTo>
                      <a:lnTo>
                        <a:pt x="155" y="347"/>
                      </a:lnTo>
                      <a:lnTo>
                        <a:pt x="125" y="344"/>
                      </a:lnTo>
                      <a:lnTo>
                        <a:pt x="95" y="341"/>
                      </a:lnTo>
                      <a:lnTo>
                        <a:pt x="69" y="334"/>
                      </a:lnTo>
                      <a:lnTo>
                        <a:pt x="45" y="326"/>
                      </a:lnTo>
                      <a:lnTo>
                        <a:pt x="25" y="315"/>
                      </a:lnTo>
                      <a:lnTo>
                        <a:pt x="10"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278" name="AutoShape 57">
                  <a:extLst>
                    <a:ext uri="{FF2B5EF4-FFF2-40B4-BE49-F238E27FC236}">
                      <a16:creationId xmlns:a16="http://schemas.microsoft.com/office/drawing/2014/main" id="{DB3E322A-C903-4ACF-B34D-15C32A2C483A}"/>
                    </a:ext>
                  </a:extLst>
                </p:cNvPr>
                <p:cNvSpPr>
                  <a:spLocks noChangeArrowheads="1"/>
                </p:cNvSpPr>
                <p:nvPr/>
              </p:nvSpPr>
              <p:spPr bwMode="auto">
                <a:xfrm flipV="1">
                  <a:off x="3990" y="2174"/>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79" name="Line 58">
                  <a:extLst>
                    <a:ext uri="{FF2B5EF4-FFF2-40B4-BE49-F238E27FC236}">
                      <a16:creationId xmlns:a16="http://schemas.microsoft.com/office/drawing/2014/main" id="{803A5434-1258-41F2-A201-26972B50FB26}"/>
                    </a:ext>
                  </a:extLst>
                </p:cNvPr>
                <p:cNvSpPr>
                  <a:spLocks noChangeShapeType="1"/>
                </p:cNvSpPr>
                <p:nvPr/>
              </p:nvSpPr>
              <p:spPr bwMode="auto">
                <a:xfrm>
                  <a:off x="4146" y="2177"/>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 name="Line 59">
                  <a:extLst>
                    <a:ext uri="{FF2B5EF4-FFF2-40B4-BE49-F238E27FC236}">
                      <a16:creationId xmlns:a16="http://schemas.microsoft.com/office/drawing/2014/main" id="{F0FDB374-EC13-49A5-81DA-D85419BD36EE}"/>
                    </a:ext>
                  </a:extLst>
                </p:cNvPr>
                <p:cNvSpPr>
                  <a:spLocks noChangeShapeType="1"/>
                </p:cNvSpPr>
                <p:nvPr/>
              </p:nvSpPr>
              <p:spPr bwMode="auto">
                <a:xfrm>
                  <a:off x="4068" y="2177"/>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 name="Line 60">
                  <a:extLst>
                    <a:ext uri="{FF2B5EF4-FFF2-40B4-BE49-F238E27FC236}">
                      <a16:creationId xmlns:a16="http://schemas.microsoft.com/office/drawing/2014/main" id="{4C57EAD1-AF55-487D-9097-3A9240DB37F6}"/>
                    </a:ext>
                  </a:extLst>
                </p:cNvPr>
                <p:cNvSpPr>
                  <a:spLocks noChangeShapeType="1"/>
                </p:cNvSpPr>
                <p:nvPr/>
              </p:nvSpPr>
              <p:spPr bwMode="auto">
                <a:xfrm flipH="1">
                  <a:off x="3995" y="2332"/>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 name="Line 61">
                  <a:extLst>
                    <a:ext uri="{FF2B5EF4-FFF2-40B4-BE49-F238E27FC236}">
                      <a16:creationId xmlns:a16="http://schemas.microsoft.com/office/drawing/2014/main" id="{136B8438-4433-4692-B533-2008112AF00D}"/>
                    </a:ext>
                  </a:extLst>
                </p:cNvPr>
                <p:cNvSpPr>
                  <a:spLocks noChangeShapeType="1"/>
                </p:cNvSpPr>
                <p:nvPr/>
              </p:nvSpPr>
              <p:spPr bwMode="auto">
                <a:xfrm flipH="1">
                  <a:off x="3995" y="2281"/>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 name="Line 62">
                  <a:extLst>
                    <a:ext uri="{FF2B5EF4-FFF2-40B4-BE49-F238E27FC236}">
                      <a16:creationId xmlns:a16="http://schemas.microsoft.com/office/drawing/2014/main" id="{5656A0BF-EE59-473D-A572-DE0930F3DC03}"/>
                    </a:ext>
                  </a:extLst>
                </p:cNvPr>
                <p:cNvSpPr>
                  <a:spLocks noChangeShapeType="1"/>
                </p:cNvSpPr>
                <p:nvPr/>
              </p:nvSpPr>
              <p:spPr bwMode="auto">
                <a:xfrm flipH="1">
                  <a:off x="3995" y="2229"/>
                  <a:ext cx="228"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4" name="AutoShape 63">
                  <a:extLst>
                    <a:ext uri="{FF2B5EF4-FFF2-40B4-BE49-F238E27FC236}">
                      <a16:creationId xmlns:a16="http://schemas.microsoft.com/office/drawing/2014/main" id="{FFD74854-E510-4201-B3B5-5C9E1B4338B2}"/>
                    </a:ext>
                  </a:extLst>
                </p:cNvPr>
                <p:cNvSpPr>
                  <a:spLocks noChangeArrowheads="1"/>
                </p:cNvSpPr>
                <p:nvPr/>
              </p:nvSpPr>
              <p:spPr bwMode="auto">
                <a:xfrm flipV="1">
                  <a:off x="3995" y="2175"/>
                  <a:ext cx="229" cy="56"/>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275" name="Text Box 64">
                <a:extLst>
                  <a:ext uri="{FF2B5EF4-FFF2-40B4-BE49-F238E27FC236}">
                    <a16:creationId xmlns:a16="http://schemas.microsoft.com/office/drawing/2014/main" id="{8116FC21-9EC7-4264-B6C0-716507F151A6}"/>
                  </a:ext>
                </a:extLst>
              </p:cNvPr>
              <p:cNvSpPr txBox="1">
                <a:spLocks noChangeArrowheads="1"/>
              </p:cNvSpPr>
              <p:nvPr/>
            </p:nvSpPr>
            <p:spPr bwMode="auto">
              <a:xfrm>
                <a:off x="3638" y="1748"/>
                <a:ext cx="101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操作数据 </a:t>
                </a:r>
              </a:p>
              <a:p>
                <a:pPr eaLnBrk="1" hangingPunct="1">
                  <a:spcBef>
                    <a:spcPct val="0"/>
                  </a:spcBef>
                  <a:buClr>
                    <a:srgbClr val="0000FF"/>
                  </a:buClr>
                  <a:buSzPct val="90000"/>
                  <a:buFont typeface="Monotype Sorts" pitchFamily="2" charset="2"/>
                  <a:buNone/>
                </a:pPr>
                <a:r>
                  <a:rPr kumimoji="1" lang="en-US" altLang="zh-CN" b="1">
                    <a:solidFill>
                      <a:srgbClr val="0000FF"/>
                    </a:solidFill>
                    <a:latin typeface="Helvetica" panose="020B0604020202020204" pitchFamily="34" charset="0"/>
                  </a:rPr>
                  <a:t>(</a:t>
                </a:r>
                <a:r>
                  <a:rPr kumimoji="1" lang="zh-CN" altLang="en-US" b="1">
                    <a:solidFill>
                      <a:srgbClr val="0000FF"/>
                    </a:solidFill>
                    <a:latin typeface="Helvetica" panose="020B0604020202020204" pitchFamily="34" charset="0"/>
                  </a:rPr>
                  <a:t>局部</a:t>
                </a:r>
                <a:r>
                  <a:rPr kumimoji="1" lang="en-US" altLang="zh-CN" b="1">
                    <a:solidFill>
                      <a:srgbClr val="0000FF"/>
                    </a:solidFill>
                    <a:latin typeface="Helvetica" panose="020B0604020202020204" pitchFamily="34" charset="0"/>
                  </a:rPr>
                  <a:t>)</a:t>
                </a:r>
                <a:endParaRPr kumimoji="1" lang="en-US" altLang="zh-CN" sz="2400">
                  <a:latin typeface="Times New Roman" panose="02020603050405020304" pitchFamily="18" charset="0"/>
                </a:endParaRPr>
              </a:p>
            </p:txBody>
          </p:sp>
        </p:grpSp>
        <p:sp>
          <p:nvSpPr>
            <p:cNvPr id="12" name="Text Box 65">
              <a:extLst>
                <a:ext uri="{FF2B5EF4-FFF2-40B4-BE49-F238E27FC236}">
                  <a16:creationId xmlns:a16="http://schemas.microsoft.com/office/drawing/2014/main" id="{D03A4E09-3BF1-43C4-82E1-3C5855DEC6D4}"/>
                </a:ext>
              </a:extLst>
            </p:cNvPr>
            <p:cNvSpPr txBox="1">
              <a:spLocks noChangeArrowheads="1"/>
            </p:cNvSpPr>
            <p:nvPr/>
          </p:nvSpPr>
          <p:spPr bwMode="auto">
            <a:xfrm>
              <a:off x="4365" y="1283"/>
              <a:ext cx="101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操作数据 </a:t>
              </a:r>
            </a:p>
            <a:p>
              <a:pPr eaLnBrk="1" hangingPunct="1">
                <a:spcBef>
                  <a:spcPct val="0"/>
                </a:spcBef>
                <a:buClr>
                  <a:srgbClr val="0000FF"/>
                </a:buClr>
                <a:buSzPct val="90000"/>
                <a:buFont typeface="Monotype Sorts" pitchFamily="2" charset="2"/>
                <a:buNone/>
              </a:pPr>
              <a:r>
                <a:rPr kumimoji="1" lang="en-US" altLang="zh-CN" b="1">
                  <a:solidFill>
                    <a:srgbClr val="0000FF"/>
                  </a:solidFill>
                  <a:latin typeface="Helvetica" panose="020B0604020202020204" pitchFamily="34" charset="0"/>
                </a:rPr>
                <a:t>(</a:t>
              </a:r>
              <a:r>
                <a:rPr kumimoji="1" lang="zh-CN" altLang="en-US" b="1">
                  <a:solidFill>
                    <a:srgbClr val="0000FF"/>
                  </a:solidFill>
                  <a:latin typeface="Helvetica" panose="020B0604020202020204" pitchFamily="34" charset="0"/>
                </a:rPr>
                <a:t>局部</a:t>
              </a:r>
              <a:r>
                <a:rPr kumimoji="1" lang="en-US" altLang="zh-CN" b="1">
                  <a:solidFill>
                    <a:srgbClr val="0000FF"/>
                  </a:solidFill>
                  <a:latin typeface="Helvetica" panose="020B0604020202020204" pitchFamily="34" charset="0"/>
                </a:rPr>
                <a:t>)</a:t>
              </a:r>
              <a:endParaRPr kumimoji="1" lang="en-US" altLang="zh-CN" sz="2400">
                <a:latin typeface="Times New Roman" panose="02020603050405020304" pitchFamily="18" charset="0"/>
              </a:endParaRPr>
            </a:p>
          </p:txBody>
        </p:sp>
        <p:grpSp>
          <p:nvGrpSpPr>
            <p:cNvPr id="13" name="Group 66">
              <a:extLst>
                <a:ext uri="{FF2B5EF4-FFF2-40B4-BE49-F238E27FC236}">
                  <a16:creationId xmlns:a16="http://schemas.microsoft.com/office/drawing/2014/main" id="{E4EE730C-CB19-4D13-87D6-A9D835512EA2}"/>
                </a:ext>
              </a:extLst>
            </p:cNvPr>
            <p:cNvGrpSpPr>
              <a:grpSpLocks/>
            </p:cNvGrpSpPr>
            <p:nvPr/>
          </p:nvGrpSpPr>
          <p:grpSpPr bwMode="auto">
            <a:xfrm>
              <a:off x="4652" y="1548"/>
              <a:ext cx="356" cy="417"/>
              <a:chOff x="5374" y="2013"/>
              <a:chExt cx="356" cy="417"/>
            </a:xfrm>
          </p:grpSpPr>
          <p:grpSp>
            <p:nvGrpSpPr>
              <p:cNvPr id="263" name="Group 67">
                <a:extLst>
                  <a:ext uri="{FF2B5EF4-FFF2-40B4-BE49-F238E27FC236}">
                    <a16:creationId xmlns:a16="http://schemas.microsoft.com/office/drawing/2014/main" id="{B60BBA11-1A12-4ABF-B146-525F141CCAA4}"/>
                  </a:ext>
                </a:extLst>
              </p:cNvPr>
              <p:cNvGrpSpPr>
                <a:grpSpLocks/>
              </p:cNvGrpSpPr>
              <p:nvPr/>
            </p:nvGrpSpPr>
            <p:grpSpPr bwMode="auto">
              <a:xfrm>
                <a:off x="5374" y="2013"/>
                <a:ext cx="356" cy="417"/>
                <a:chOff x="5374" y="2013"/>
                <a:chExt cx="356" cy="417"/>
              </a:xfrm>
            </p:grpSpPr>
            <p:sp>
              <p:nvSpPr>
                <p:cNvPr id="272" name="Oval 68">
                  <a:extLst>
                    <a:ext uri="{FF2B5EF4-FFF2-40B4-BE49-F238E27FC236}">
                      <a16:creationId xmlns:a16="http://schemas.microsoft.com/office/drawing/2014/main" id="{C5183F7F-B9E7-4A66-9952-D35B59537A48}"/>
                    </a:ext>
                  </a:extLst>
                </p:cNvPr>
                <p:cNvSpPr>
                  <a:spLocks noChangeArrowheads="1"/>
                </p:cNvSpPr>
                <p:nvPr/>
              </p:nvSpPr>
              <p:spPr bwMode="auto">
                <a:xfrm>
                  <a:off x="5374" y="2013"/>
                  <a:ext cx="355" cy="131"/>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73" name="Freeform 69">
                  <a:extLst>
                    <a:ext uri="{FF2B5EF4-FFF2-40B4-BE49-F238E27FC236}">
                      <a16:creationId xmlns:a16="http://schemas.microsoft.com/office/drawing/2014/main" id="{1EB36456-2265-4FE6-BC17-2277097A6362}"/>
                    </a:ext>
                  </a:extLst>
                </p:cNvPr>
                <p:cNvSpPr>
                  <a:spLocks/>
                </p:cNvSpPr>
                <p:nvPr/>
              </p:nvSpPr>
              <p:spPr bwMode="auto">
                <a:xfrm>
                  <a:off x="5376" y="2082"/>
                  <a:ext cx="354" cy="348"/>
                </a:xfrm>
                <a:custGeom>
                  <a:avLst/>
                  <a:gdLst>
                    <a:gd name="T0" fmla="*/ 0 w 354"/>
                    <a:gd name="T1" fmla="*/ 287 h 348"/>
                    <a:gd name="T2" fmla="*/ 0 w 354"/>
                    <a:gd name="T3" fmla="*/ 1 h 348"/>
                    <a:gd name="T4" fmla="*/ 0 w 354"/>
                    <a:gd name="T5" fmla="*/ 2 h 348"/>
                    <a:gd name="T6" fmla="*/ 9 w 354"/>
                    <a:gd name="T7" fmla="*/ 18 h 348"/>
                    <a:gd name="T8" fmla="*/ 24 w 354"/>
                    <a:gd name="T9" fmla="*/ 30 h 348"/>
                    <a:gd name="T10" fmla="*/ 43 w 354"/>
                    <a:gd name="T11" fmla="*/ 41 h 348"/>
                    <a:gd name="T12" fmla="*/ 68 w 354"/>
                    <a:gd name="T13" fmla="*/ 49 h 348"/>
                    <a:gd name="T14" fmla="*/ 94 w 354"/>
                    <a:gd name="T15" fmla="*/ 56 h 348"/>
                    <a:gd name="T16" fmla="*/ 123 w 354"/>
                    <a:gd name="T17" fmla="*/ 60 h 348"/>
                    <a:gd name="T18" fmla="*/ 153 w 354"/>
                    <a:gd name="T19" fmla="*/ 62 h 348"/>
                    <a:gd name="T20" fmla="*/ 185 w 354"/>
                    <a:gd name="T21" fmla="*/ 61 h 348"/>
                    <a:gd name="T22" fmla="*/ 215 w 354"/>
                    <a:gd name="T23" fmla="*/ 61 h 348"/>
                    <a:gd name="T24" fmla="*/ 244 w 354"/>
                    <a:gd name="T25" fmla="*/ 58 h 348"/>
                    <a:gd name="T26" fmla="*/ 271 w 354"/>
                    <a:gd name="T27" fmla="*/ 53 h 348"/>
                    <a:gd name="T28" fmla="*/ 296 w 354"/>
                    <a:gd name="T29" fmla="*/ 45 h 348"/>
                    <a:gd name="T30" fmla="*/ 317 w 354"/>
                    <a:gd name="T31" fmla="*/ 37 h 348"/>
                    <a:gd name="T32" fmla="*/ 335 w 354"/>
                    <a:gd name="T33" fmla="*/ 26 h 348"/>
                    <a:gd name="T34" fmla="*/ 346 w 354"/>
                    <a:gd name="T35" fmla="*/ 14 h 348"/>
                    <a:gd name="T36" fmla="*/ 353 w 354"/>
                    <a:gd name="T37" fmla="*/ 0 h 348"/>
                    <a:gd name="T38" fmla="*/ 353 w 354"/>
                    <a:gd name="T39" fmla="*/ 1 h 348"/>
                    <a:gd name="T40" fmla="*/ 353 w 354"/>
                    <a:gd name="T41" fmla="*/ 287 h 348"/>
                    <a:gd name="T42" fmla="*/ 353 w 354"/>
                    <a:gd name="T43" fmla="*/ 287 h 348"/>
                    <a:gd name="T44" fmla="*/ 346 w 354"/>
                    <a:gd name="T45" fmla="*/ 301 h 348"/>
                    <a:gd name="T46" fmla="*/ 335 w 354"/>
                    <a:gd name="T47" fmla="*/ 313 h 348"/>
                    <a:gd name="T48" fmla="*/ 317 w 354"/>
                    <a:gd name="T49" fmla="*/ 323 h 348"/>
                    <a:gd name="T50" fmla="*/ 296 w 354"/>
                    <a:gd name="T51" fmla="*/ 330 h 348"/>
                    <a:gd name="T52" fmla="*/ 271 w 354"/>
                    <a:gd name="T53" fmla="*/ 338 h 348"/>
                    <a:gd name="T54" fmla="*/ 244 w 354"/>
                    <a:gd name="T55" fmla="*/ 343 h 348"/>
                    <a:gd name="T56" fmla="*/ 215 w 354"/>
                    <a:gd name="T57" fmla="*/ 346 h 348"/>
                    <a:gd name="T58" fmla="*/ 185 w 354"/>
                    <a:gd name="T59" fmla="*/ 346 h 348"/>
                    <a:gd name="T60" fmla="*/ 153 w 354"/>
                    <a:gd name="T61" fmla="*/ 347 h 348"/>
                    <a:gd name="T62" fmla="*/ 123 w 354"/>
                    <a:gd name="T63" fmla="*/ 345 h 348"/>
                    <a:gd name="T64" fmla="*/ 94 w 354"/>
                    <a:gd name="T65" fmla="*/ 342 h 348"/>
                    <a:gd name="T66" fmla="*/ 68 w 354"/>
                    <a:gd name="T67" fmla="*/ 335 h 348"/>
                    <a:gd name="T68" fmla="*/ 43 w 354"/>
                    <a:gd name="T69" fmla="*/ 328 h 348"/>
                    <a:gd name="T70" fmla="*/ 24 w 354"/>
                    <a:gd name="T71" fmla="*/ 317 h 348"/>
                    <a:gd name="T72" fmla="*/ 9 w 354"/>
                    <a:gd name="T73" fmla="*/ 305 h 348"/>
                    <a:gd name="T74" fmla="*/ 0 w 354"/>
                    <a:gd name="T75" fmla="*/ 291 h 348"/>
                    <a:gd name="T76" fmla="*/ 0 w 354"/>
                    <a:gd name="T77" fmla="*/ 287 h 348"/>
                    <a:gd name="T78" fmla="*/ 0 w 354"/>
                    <a:gd name="T79" fmla="*/ 287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4"/>
                    <a:gd name="T121" fmla="*/ 0 h 348"/>
                    <a:gd name="T122" fmla="*/ 354 w 354"/>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4" h="348">
                      <a:moveTo>
                        <a:pt x="0" y="287"/>
                      </a:moveTo>
                      <a:lnTo>
                        <a:pt x="0" y="1"/>
                      </a:lnTo>
                      <a:lnTo>
                        <a:pt x="0" y="2"/>
                      </a:lnTo>
                      <a:lnTo>
                        <a:pt x="9" y="18"/>
                      </a:lnTo>
                      <a:lnTo>
                        <a:pt x="24" y="30"/>
                      </a:lnTo>
                      <a:lnTo>
                        <a:pt x="43" y="41"/>
                      </a:lnTo>
                      <a:lnTo>
                        <a:pt x="68" y="49"/>
                      </a:lnTo>
                      <a:lnTo>
                        <a:pt x="94" y="56"/>
                      </a:lnTo>
                      <a:lnTo>
                        <a:pt x="123" y="60"/>
                      </a:lnTo>
                      <a:lnTo>
                        <a:pt x="153" y="62"/>
                      </a:lnTo>
                      <a:lnTo>
                        <a:pt x="185" y="61"/>
                      </a:lnTo>
                      <a:lnTo>
                        <a:pt x="215" y="61"/>
                      </a:lnTo>
                      <a:lnTo>
                        <a:pt x="244" y="58"/>
                      </a:lnTo>
                      <a:lnTo>
                        <a:pt x="271" y="53"/>
                      </a:lnTo>
                      <a:lnTo>
                        <a:pt x="296" y="45"/>
                      </a:lnTo>
                      <a:lnTo>
                        <a:pt x="317" y="37"/>
                      </a:lnTo>
                      <a:lnTo>
                        <a:pt x="335" y="26"/>
                      </a:lnTo>
                      <a:lnTo>
                        <a:pt x="346" y="14"/>
                      </a:lnTo>
                      <a:lnTo>
                        <a:pt x="353" y="0"/>
                      </a:lnTo>
                      <a:lnTo>
                        <a:pt x="353" y="1"/>
                      </a:lnTo>
                      <a:lnTo>
                        <a:pt x="353" y="287"/>
                      </a:lnTo>
                      <a:lnTo>
                        <a:pt x="346" y="301"/>
                      </a:lnTo>
                      <a:lnTo>
                        <a:pt x="335" y="313"/>
                      </a:lnTo>
                      <a:lnTo>
                        <a:pt x="317" y="323"/>
                      </a:lnTo>
                      <a:lnTo>
                        <a:pt x="296" y="330"/>
                      </a:lnTo>
                      <a:lnTo>
                        <a:pt x="271" y="338"/>
                      </a:lnTo>
                      <a:lnTo>
                        <a:pt x="244" y="343"/>
                      </a:lnTo>
                      <a:lnTo>
                        <a:pt x="215" y="346"/>
                      </a:lnTo>
                      <a:lnTo>
                        <a:pt x="185" y="346"/>
                      </a:lnTo>
                      <a:lnTo>
                        <a:pt x="153" y="347"/>
                      </a:lnTo>
                      <a:lnTo>
                        <a:pt x="123" y="345"/>
                      </a:lnTo>
                      <a:lnTo>
                        <a:pt x="94" y="342"/>
                      </a:lnTo>
                      <a:lnTo>
                        <a:pt x="68" y="335"/>
                      </a:lnTo>
                      <a:lnTo>
                        <a:pt x="43" y="328"/>
                      </a:lnTo>
                      <a:lnTo>
                        <a:pt x="24" y="317"/>
                      </a:lnTo>
                      <a:lnTo>
                        <a:pt x="9" y="305"/>
                      </a:lnTo>
                      <a:lnTo>
                        <a:pt x="0" y="291"/>
                      </a:lnTo>
                      <a:lnTo>
                        <a:pt x="0" y="287"/>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264" name="Group 70">
                <a:extLst>
                  <a:ext uri="{FF2B5EF4-FFF2-40B4-BE49-F238E27FC236}">
                    <a16:creationId xmlns:a16="http://schemas.microsoft.com/office/drawing/2014/main" id="{6D8FC4A9-7FC2-4EA4-A950-79EEF9A11B1D}"/>
                  </a:ext>
                </a:extLst>
              </p:cNvPr>
              <p:cNvGrpSpPr>
                <a:grpSpLocks/>
              </p:cNvGrpSpPr>
              <p:nvPr/>
            </p:nvGrpSpPr>
            <p:grpSpPr bwMode="auto">
              <a:xfrm>
                <a:off x="5424" y="2171"/>
                <a:ext cx="253" cy="207"/>
                <a:chOff x="5424" y="2171"/>
                <a:chExt cx="253" cy="207"/>
              </a:xfrm>
            </p:grpSpPr>
            <p:sp>
              <p:nvSpPr>
                <p:cNvPr id="265" name="AutoShape 71">
                  <a:extLst>
                    <a:ext uri="{FF2B5EF4-FFF2-40B4-BE49-F238E27FC236}">
                      <a16:creationId xmlns:a16="http://schemas.microsoft.com/office/drawing/2014/main" id="{F1286FB7-6964-45FD-9685-99831422C069}"/>
                    </a:ext>
                  </a:extLst>
                </p:cNvPr>
                <p:cNvSpPr>
                  <a:spLocks noChangeArrowheads="1"/>
                </p:cNvSpPr>
                <p:nvPr/>
              </p:nvSpPr>
              <p:spPr bwMode="auto">
                <a:xfrm flipV="1">
                  <a:off x="5594" y="2308"/>
                  <a:ext cx="83"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66" name="Line 72">
                  <a:extLst>
                    <a:ext uri="{FF2B5EF4-FFF2-40B4-BE49-F238E27FC236}">
                      <a16:creationId xmlns:a16="http://schemas.microsoft.com/office/drawing/2014/main" id="{2C23B104-F528-40D6-A289-2A88401A1436}"/>
                    </a:ext>
                  </a:extLst>
                </p:cNvPr>
                <p:cNvSpPr>
                  <a:spLocks noChangeShapeType="1"/>
                </p:cNvSpPr>
                <p:nvPr/>
              </p:nvSpPr>
              <p:spPr bwMode="auto">
                <a:xfrm flipV="1">
                  <a:off x="5636" y="2275"/>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 name="AutoShape 73">
                  <a:extLst>
                    <a:ext uri="{FF2B5EF4-FFF2-40B4-BE49-F238E27FC236}">
                      <a16:creationId xmlns:a16="http://schemas.microsoft.com/office/drawing/2014/main" id="{3824650B-E2A3-4E67-A035-24CF84E1358D}"/>
                    </a:ext>
                  </a:extLst>
                </p:cNvPr>
                <p:cNvSpPr>
                  <a:spLocks noChangeArrowheads="1"/>
                </p:cNvSpPr>
                <p:nvPr/>
              </p:nvSpPr>
              <p:spPr bwMode="auto">
                <a:xfrm flipV="1">
                  <a:off x="5424" y="2308"/>
                  <a:ext cx="83"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68" name="Line 74">
                  <a:extLst>
                    <a:ext uri="{FF2B5EF4-FFF2-40B4-BE49-F238E27FC236}">
                      <a16:creationId xmlns:a16="http://schemas.microsoft.com/office/drawing/2014/main" id="{B4CEA84C-921A-47C9-8A9B-7B7639B322B8}"/>
                    </a:ext>
                  </a:extLst>
                </p:cNvPr>
                <p:cNvSpPr>
                  <a:spLocks noChangeShapeType="1"/>
                </p:cNvSpPr>
                <p:nvPr/>
              </p:nvSpPr>
              <p:spPr bwMode="auto">
                <a:xfrm flipV="1">
                  <a:off x="5467" y="2275"/>
                  <a:ext cx="0" cy="33"/>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 name="Line 75">
                  <a:extLst>
                    <a:ext uri="{FF2B5EF4-FFF2-40B4-BE49-F238E27FC236}">
                      <a16:creationId xmlns:a16="http://schemas.microsoft.com/office/drawing/2014/main" id="{269D07A8-72EB-4A03-AE01-4B7142FEFB94}"/>
                    </a:ext>
                  </a:extLst>
                </p:cNvPr>
                <p:cNvSpPr>
                  <a:spLocks noChangeShapeType="1"/>
                </p:cNvSpPr>
                <p:nvPr/>
              </p:nvSpPr>
              <p:spPr bwMode="auto">
                <a:xfrm flipH="1">
                  <a:off x="5467" y="2274"/>
                  <a:ext cx="16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0" name="AutoShape 76">
                  <a:extLst>
                    <a:ext uri="{FF2B5EF4-FFF2-40B4-BE49-F238E27FC236}">
                      <a16:creationId xmlns:a16="http://schemas.microsoft.com/office/drawing/2014/main" id="{448F0306-C4FF-4BFF-85D2-898220D710DC}"/>
                    </a:ext>
                  </a:extLst>
                </p:cNvPr>
                <p:cNvSpPr>
                  <a:spLocks noChangeArrowheads="1"/>
                </p:cNvSpPr>
                <p:nvPr/>
              </p:nvSpPr>
              <p:spPr bwMode="auto">
                <a:xfrm flipV="1">
                  <a:off x="5513" y="2171"/>
                  <a:ext cx="81" cy="70"/>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71" name="Line 77">
                  <a:extLst>
                    <a:ext uri="{FF2B5EF4-FFF2-40B4-BE49-F238E27FC236}">
                      <a16:creationId xmlns:a16="http://schemas.microsoft.com/office/drawing/2014/main" id="{755D8B9C-B857-457F-AEE9-20DF25B05139}"/>
                    </a:ext>
                  </a:extLst>
                </p:cNvPr>
                <p:cNvSpPr>
                  <a:spLocks noChangeShapeType="1"/>
                </p:cNvSpPr>
                <p:nvPr/>
              </p:nvSpPr>
              <p:spPr bwMode="auto">
                <a:xfrm>
                  <a:off x="5554" y="2241"/>
                  <a:ext cx="0" cy="3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 name="Freeform 78">
              <a:extLst>
                <a:ext uri="{FF2B5EF4-FFF2-40B4-BE49-F238E27FC236}">
                  <a16:creationId xmlns:a16="http://schemas.microsoft.com/office/drawing/2014/main" id="{F0AEFAE7-14D7-4925-9BE2-057356C3B896}"/>
                </a:ext>
              </a:extLst>
            </p:cNvPr>
            <p:cNvSpPr>
              <a:spLocks/>
            </p:cNvSpPr>
            <p:nvPr/>
          </p:nvSpPr>
          <p:spPr bwMode="auto">
            <a:xfrm>
              <a:off x="3342" y="1979"/>
              <a:ext cx="190" cy="292"/>
            </a:xfrm>
            <a:custGeom>
              <a:avLst/>
              <a:gdLst>
                <a:gd name="T0" fmla="*/ 0 w 190"/>
                <a:gd name="T1" fmla="*/ 72 h 292"/>
                <a:gd name="T2" fmla="*/ 95 w 190"/>
                <a:gd name="T3" fmla="*/ 0 h 292"/>
                <a:gd name="T4" fmla="*/ 189 w 190"/>
                <a:gd name="T5" fmla="*/ 291 h 292"/>
                <a:gd name="T6" fmla="*/ 12 w 190"/>
                <a:gd name="T7" fmla="*/ 84 h 292"/>
                <a:gd name="T8" fmla="*/ 156 w 190"/>
                <a:gd name="T9" fmla="*/ 231 h 292"/>
                <a:gd name="T10" fmla="*/ 0 w 190"/>
                <a:gd name="T11" fmla="*/ 72 h 292"/>
                <a:gd name="T12" fmla="*/ 0 w 190"/>
                <a:gd name="T13" fmla="*/ 72 h 292"/>
                <a:gd name="T14" fmla="*/ 0 60000 65536"/>
                <a:gd name="T15" fmla="*/ 0 60000 65536"/>
                <a:gd name="T16" fmla="*/ 0 60000 65536"/>
                <a:gd name="T17" fmla="*/ 0 60000 65536"/>
                <a:gd name="T18" fmla="*/ 0 60000 65536"/>
                <a:gd name="T19" fmla="*/ 0 60000 65536"/>
                <a:gd name="T20" fmla="*/ 0 60000 65536"/>
                <a:gd name="T21" fmla="*/ 0 w 190"/>
                <a:gd name="T22" fmla="*/ 0 h 292"/>
                <a:gd name="T23" fmla="*/ 190 w 190"/>
                <a:gd name="T24" fmla="*/ 292 h 2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292">
                  <a:moveTo>
                    <a:pt x="0" y="72"/>
                  </a:moveTo>
                  <a:lnTo>
                    <a:pt x="95" y="0"/>
                  </a:lnTo>
                  <a:lnTo>
                    <a:pt x="189" y="291"/>
                  </a:lnTo>
                  <a:lnTo>
                    <a:pt x="12" y="84"/>
                  </a:lnTo>
                  <a:lnTo>
                    <a:pt x="156" y="231"/>
                  </a:lnTo>
                  <a:lnTo>
                    <a:pt x="0" y="72"/>
                  </a:lnTo>
                </a:path>
              </a:pathLst>
            </a:custGeom>
            <a:gradFill rotWithShape="0">
              <a:gsLst>
                <a:gs pos="0">
                  <a:srgbClr val="80FFFF"/>
                </a:gs>
                <a:gs pos="100000">
                  <a:srgbClr val="FFFFFF"/>
                </a:gs>
              </a:gsLst>
              <a:lin ang="27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15" name="Line 79">
              <a:extLst>
                <a:ext uri="{FF2B5EF4-FFF2-40B4-BE49-F238E27FC236}">
                  <a16:creationId xmlns:a16="http://schemas.microsoft.com/office/drawing/2014/main" id="{231D4FA1-77A6-4734-BA30-EF57707619AE}"/>
                </a:ext>
              </a:extLst>
            </p:cNvPr>
            <p:cNvSpPr>
              <a:spLocks noChangeShapeType="1"/>
            </p:cNvSpPr>
            <p:nvPr/>
          </p:nvSpPr>
          <p:spPr bwMode="auto">
            <a:xfrm>
              <a:off x="5028" y="2721"/>
              <a:ext cx="158"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 name="Group 80">
              <a:extLst>
                <a:ext uri="{FF2B5EF4-FFF2-40B4-BE49-F238E27FC236}">
                  <a16:creationId xmlns:a16="http://schemas.microsoft.com/office/drawing/2014/main" id="{C146C62C-883C-406B-AE4F-FA93266C24E9}"/>
                </a:ext>
              </a:extLst>
            </p:cNvPr>
            <p:cNvGrpSpPr>
              <a:grpSpLocks/>
            </p:cNvGrpSpPr>
            <p:nvPr/>
          </p:nvGrpSpPr>
          <p:grpSpPr bwMode="auto">
            <a:xfrm>
              <a:off x="3785" y="2499"/>
              <a:ext cx="570" cy="417"/>
              <a:chOff x="4507" y="2964"/>
              <a:chExt cx="570" cy="417"/>
            </a:xfrm>
          </p:grpSpPr>
          <p:sp>
            <p:nvSpPr>
              <p:cNvPr id="232" name="Freeform 81">
                <a:extLst>
                  <a:ext uri="{FF2B5EF4-FFF2-40B4-BE49-F238E27FC236}">
                    <a16:creationId xmlns:a16="http://schemas.microsoft.com/office/drawing/2014/main" id="{9F4FE506-87F4-4C4E-A4AA-A08772A3B22C}"/>
                  </a:ext>
                </a:extLst>
              </p:cNvPr>
              <p:cNvSpPr>
                <a:spLocks/>
              </p:cNvSpPr>
              <p:nvPr/>
            </p:nvSpPr>
            <p:spPr bwMode="auto">
              <a:xfrm>
                <a:off x="4855" y="3275"/>
                <a:ext cx="200" cy="104"/>
              </a:xfrm>
              <a:custGeom>
                <a:avLst/>
                <a:gdLst>
                  <a:gd name="T0" fmla="*/ 22 w 200"/>
                  <a:gd name="T1" fmla="*/ 17 h 104"/>
                  <a:gd name="T2" fmla="*/ 22 w 200"/>
                  <a:gd name="T3" fmla="*/ 22 h 104"/>
                  <a:gd name="T4" fmla="*/ 28 w 200"/>
                  <a:gd name="T5" fmla="*/ 71 h 104"/>
                  <a:gd name="T6" fmla="*/ 22 w 200"/>
                  <a:gd name="T7" fmla="*/ 103 h 104"/>
                  <a:gd name="T8" fmla="*/ 57 w 200"/>
                  <a:gd name="T9" fmla="*/ 103 h 104"/>
                  <a:gd name="T10" fmla="*/ 177 w 200"/>
                  <a:gd name="T11" fmla="*/ 92 h 104"/>
                  <a:gd name="T12" fmla="*/ 193 w 200"/>
                  <a:gd name="T13" fmla="*/ 97 h 104"/>
                  <a:gd name="T14" fmla="*/ 199 w 200"/>
                  <a:gd name="T15" fmla="*/ 6 h 104"/>
                  <a:gd name="T16" fmla="*/ 0 w 200"/>
                  <a:gd name="T17" fmla="*/ 0 h 104"/>
                  <a:gd name="T18" fmla="*/ 22 w 200"/>
                  <a:gd name="T19" fmla="*/ 17 h 104"/>
                  <a:gd name="T20" fmla="*/ 22 w 200"/>
                  <a:gd name="T21" fmla="*/ 17 h 1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04"/>
                  <a:gd name="T35" fmla="*/ 200 w 200"/>
                  <a:gd name="T36" fmla="*/ 104 h 1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04">
                    <a:moveTo>
                      <a:pt x="22" y="17"/>
                    </a:moveTo>
                    <a:lnTo>
                      <a:pt x="22" y="22"/>
                    </a:lnTo>
                    <a:lnTo>
                      <a:pt x="28" y="71"/>
                    </a:lnTo>
                    <a:lnTo>
                      <a:pt x="22" y="103"/>
                    </a:lnTo>
                    <a:lnTo>
                      <a:pt x="57" y="103"/>
                    </a:lnTo>
                    <a:lnTo>
                      <a:pt x="177" y="92"/>
                    </a:lnTo>
                    <a:lnTo>
                      <a:pt x="193" y="97"/>
                    </a:lnTo>
                    <a:lnTo>
                      <a:pt x="199" y="6"/>
                    </a:lnTo>
                    <a:lnTo>
                      <a:pt x="0" y="0"/>
                    </a:lnTo>
                    <a:lnTo>
                      <a:pt x="22" y="17"/>
                    </a:lnTo>
                  </a:path>
                </a:pathLst>
              </a:custGeom>
              <a:solidFill>
                <a:srgbClr val="B1B1D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33" name="Freeform 82">
                <a:extLst>
                  <a:ext uri="{FF2B5EF4-FFF2-40B4-BE49-F238E27FC236}">
                    <a16:creationId xmlns:a16="http://schemas.microsoft.com/office/drawing/2014/main" id="{080ACDBD-F1C5-44C0-8450-CDEA5EFA12AE}"/>
                  </a:ext>
                </a:extLst>
              </p:cNvPr>
              <p:cNvSpPr>
                <a:spLocks/>
              </p:cNvSpPr>
              <p:nvPr/>
            </p:nvSpPr>
            <p:spPr bwMode="auto">
              <a:xfrm>
                <a:off x="4583" y="3078"/>
                <a:ext cx="88" cy="37"/>
              </a:xfrm>
              <a:custGeom>
                <a:avLst/>
                <a:gdLst>
                  <a:gd name="T0" fmla="*/ 0 w 88"/>
                  <a:gd name="T1" fmla="*/ 2 h 37"/>
                  <a:gd name="T2" fmla="*/ 21 w 88"/>
                  <a:gd name="T3" fmla="*/ 2 h 37"/>
                  <a:gd name="T4" fmla="*/ 32 w 88"/>
                  <a:gd name="T5" fmla="*/ 0 h 37"/>
                  <a:gd name="T6" fmla="*/ 42 w 88"/>
                  <a:gd name="T7" fmla="*/ 2 h 37"/>
                  <a:gd name="T8" fmla="*/ 53 w 88"/>
                  <a:gd name="T9" fmla="*/ 1 h 37"/>
                  <a:gd name="T10" fmla="*/ 87 w 88"/>
                  <a:gd name="T11" fmla="*/ 23 h 37"/>
                  <a:gd name="T12" fmla="*/ 29 w 88"/>
                  <a:gd name="T13" fmla="*/ 36 h 37"/>
                  <a:gd name="T14" fmla="*/ 0 w 88"/>
                  <a:gd name="T15" fmla="*/ 2 h 37"/>
                  <a:gd name="T16" fmla="*/ 0 w 88"/>
                  <a:gd name="T17" fmla="*/ 2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37"/>
                  <a:gd name="T29" fmla="*/ 88 w 88"/>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37">
                    <a:moveTo>
                      <a:pt x="0" y="2"/>
                    </a:moveTo>
                    <a:lnTo>
                      <a:pt x="21" y="2"/>
                    </a:lnTo>
                    <a:lnTo>
                      <a:pt x="32" y="0"/>
                    </a:lnTo>
                    <a:lnTo>
                      <a:pt x="42" y="2"/>
                    </a:lnTo>
                    <a:lnTo>
                      <a:pt x="53" y="1"/>
                    </a:lnTo>
                    <a:lnTo>
                      <a:pt x="87" y="23"/>
                    </a:lnTo>
                    <a:lnTo>
                      <a:pt x="29" y="36"/>
                    </a:lnTo>
                    <a:lnTo>
                      <a:pt x="0" y="2"/>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34" name="Freeform 83">
                <a:extLst>
                  <a:ext uri="{FF2B5EF4-FFF2-40B4-BE49-F238E27FC236}">
                    <a16:creationId xmlns:a16="http://schemas.microsoft.com/office/drawing/2014/main" id="{97F94F02-F8EA-420E-960B-0F8B74EA4F88}"/>
                  </a:ext>
                </a:extLst>
              </p:cNvPr>
              <p:cNvSpPr>
                <a:spLocks/>
              </p:cNvSpPr>
              <p:nvPr/>
            </p:nvSpPr>
            <p:spPr bwMode="auto">
              <a:xfrm>
                <a:off x="4538" y="3216"/>
                <a:ext cx="135" cy="121"/>
              </a:xfrm>
              <a:custGeom>
                <a:avLst/>
                <a:gdLst>
                  <a:gd name="T0" fmla="*/ 106 w 135"/>
                  <a:gd name="T1" fmla="*/ 120 h 121"/>
                  <a:gd name="T2" fmla="*/ 92 w 135"/>
                  <a:gd name="T3" fmla="*/ 110 h 121"/>
                  <a:gd name="T4" fmla="*/ 81 w 135"/>
                  <a:gd name="T5" fmla="*/ 106 h 121"/>
                  <a:gd name="T6" fmla="*/ 70 w 135"/>
                  <a:gd name="T7" fmla="*/ 95 h 121"/>
                  <a:gd name="T8" fmla="*/ 66 w 135"/>
                  <a:gd name="T9" fmla="*/ 93 h 121"/>
                  <a:gd name="T10" fmla="*/ 53 w 135"/>
                  <a:gd name="T11" fmla="*/ 87 h 121"/>
                  <a:gd name="T12" fmla="*/ 50 w 135"/>
                  <a:gd name="T13" fmla="*/ 81 h 121"/>
                  <a:gd name="T14" fmla="*/ 41 w 135"/>
                  <a:gd name="T15" fmla="*/ 77 h 121"/>
                  <a:gd name="T16" fmla="*/ 34 w 135"/>
                  <a:gd name="T17" fmla="*/ 71 h 121"/>
                  <a:gd name="T18" fmla="*/ 29 w 135"/>
                  <a:gd name="T19" fmla="*/ 65 h 121"/>
                  <a:gd name="T20" fmla="*/ 24 w 135"/>
                  <a:gd name="T21" fmla="*/ 63 h 121"/>
                  <a:gd name="T22" fmla="*/ 21 w 135"/>
                  <a:gd name="T23" fmla="*/ 58 h 121"/>
                  <a:gd name="T24" fmla="*/ 11 w 135"/>
                  <a:gd name="T25" fmla="*/ 51 h 121"/>
                  <a:gd name="T26" fmla="*/ 6 w 135"/>
                  <a:gd name="T27" fmla="*/ 44 h 121"/>
                  <a:gd name="T28" fmla="*/ 1 w 135"/>
                  <a:gd name="T29" fmla="*/ 40 h 121"/>
                  <a:gd name="T30" fmla="*/ 1 w 135"/>
                  <a:gd name="T31" fmla="*/ 31 h 121"/>
                  <a:gd name="T32" fmla="*/ 1 w 135"/>
                  <a:gd name="T33" fmla="*/ 25 h 121"/>
                  <a:gd name="T34" fmla="*/ 0 w 135"/>
                  <a:gd name="T35" fmla="*/ 17 h 121"/>
                  <a:gd name="T36" fmla="*/ 2 w 135"/>
                  <a:gd name="T37" fmla="*/ 7 h 121"/>
                  <a:gd name="T38" fmla="*/ 2 w 135"/>
                  <a:gd name="T39" fmla="*/ 0 h 121"/>
                  <a:gd name="T40" fmla="*/ 34 w 135"/>
                  <a:gd name="T41" fmla="*/ 0 h 121"/>
                  <a:gd name="T42" fmla="*/ 134 w 135"/>
                  <a:gd name="T43" fmla="*/ 79 h 121"/>
                  <a:gd name="T44" fmla="*/ 106 w 135"/>
                  <a:gd name="T45" fmla="*/ 120 h 121"/>
                  <a:gd name="T46" fmla="*/ 106 w 135"/>
                  <a:gd name="T47" fmla="*/ 120 h 1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5"/>
                  <a:gd name="T73" fmla="*/ 0 h 121"/>
                  <a:gd name="T74" fmla="*/ 135 w 135"/>
                  <a:gd name="T75" fmla="*/ 121 h 1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5" h="121">
                    <a:moveTo>
                      <a:pt x="106" y="120"/>
                    </a:moveTo>
                    <a:lnTo>
                      <a:pt x="92" y="110"/>
                    </a:lnTo>
                    <a:lnTo>
                      <a:pt x="81" y="106"/>
                    </a:lnTo>
                    <a:lnTo>
                      <a:pt x="70" y="95"/>
                    </a:lnTo>
                    <a:lnTo>
                      <a:pt x="66" y="93"/>
                    </a:lnTo>
                    <a:lnTo>
                      <a:pt x="53" y="87"/>
                    </a:lnTo>
                    <a:lnTo>
                      <a:pt x="50" y="81"/>
                    </a:lnTo>
                    <a:lnTo>
                      <a:pt x="41" y="77"/>
                    </a:lnTo>
                    <a:lnTo>
                      <a:pt x="34" y="71"/>
                    </a:lnTo>
                    <a:lnTo>
                      <a:pt x="29" y="65"/>
                    </a:lnTo>
                    <a:lnTo>
                      <a:pt x="24" y="63"/>
                    </a:lnTo>
                    <a:lnTo>
                      <a:pt x="21" y="58"/>
                    </a:lnTo>
                    <a:lnTo>
                      <a:pt x="11" y="51"/>
                    </a:lnTo>
                    <a:lnTo>
                      <a:pt x="6" y="44"/>
                    </a:lnTo>
                    <a:lnTo>
                      <a:pt x="1" y="40"/>
                    </a:lnTo>
                    <a:lnTo>
                      <a:pt x="1" y="31"/>
                    </a:lnTo>
                    <a:lnTo>
                      <a:pt x="1" y="25"/>
                    </a:lnTo>
                    <a:lnTo>
                      <a:pt x="0" y="17"/>
                    </a:lnTo>
                    <a:lnTo>
                      <a:pt x="2" y="7"/>
                    </a:lnTo>
                    <a:lnTo>
                      <a:pt x="2" y="0"/>
                    </a:lnTo>
                    <a:lnTo>
                      <a:pt x="34" y="0"/>
                    </a:lnTo>
                    <a:lnTo>
                      <a:pt x="134" y="79"/>
                    </a:lnTo>
                    <a:lnTo>
                      <a:pt x="106" y="12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235" name="Freeform 84">
                <a:extLst>
                  <a:ext uri="{FF2B5EF4-FFF2-40B4-BE49-F238E27FC236}">
                    <a16:creationId xmlns:a16="http://schemas.microsoft.com/office/drawing/2014/main" id="{6E3A9028-70E9-4EA8-93F6-AE90F884BE46}"/>
                  </a:ext>
                </a:extLst>
              </p:cNvPr>
              <p:cNvSpPr>
                <a:spLocks/>
              </p:cNvSpPr>
              <p:nvPr/>
            </p:nvSpPr>
            <p:spPr bwMode="auto">
              <a:xfrm>
                <a:off x="4540" y="3210"/>
                <a:ext cx="323" cy="84"/>
              </a:xfrm>
              <a:custGeom>
                <a:avLst/>
                <a:gdLst>
                  <a:gd name="T0" fmla="*/ 322 w 323"/>
                  <a:gd name="T1" fmla="*/ 28 h 84"/>
                  <a:gd name="T2" fmla="*/ 322 w 323"/>
                  <a:gd name="T3" fmla="*/ 29 h 84"/>
                  <a:gd name="T4" fmla="*/ 303 w 323"/>
                  <a:gd name="T5" fmla="*/ 25 h 84"/>
                  <a:gd name="T6" fmla="*/ 293 w 323"/>
                  <a:gd name="T7" fmla="*/ 25 h 84"/>
                  <a:gd name="T8" fmla="*/ 278 w 323"/>
                  <a:gd name="T9" fmla="*/ 20 h 84"/>
                  <a:gd name="T10" fmla="*/ 44 w 323"/>
                  <a:gd name="T11" fmla="*/ 0 h 84"/>
                  <a:gd name="T12" fmla="*/ 29 w 323"/>
                  <a:gd name="T13" fmla="*/ 0 h 84"/>
                  <a:gd name="T14" fmla="*/ 20 w 323"/>
                  <a:gd name="T15" fmla="*/ 2 h 84"/>
                  <a:gd name="T16" fmla="*/ 0 w 323"/>
                  <a:gd name="T17" fmla="*/ 6 h 84"/>
                  <a:gd name="T18" fmla="*/ 24 w 323"/>
                  <a:gd name="T19" fmla="*/ 18 h 84"/>
                  <a:gd name="T20" fmla="*/ 32 w 323"/>
                  <a:gd name="T21" fmla="*/ 27 h 84"/>
                  <a:gd name="T22" fmla="*/ 50 w 323"/>
                  <a:gd name="T23" fmla="*/ 32 h 84"/>
                  <a:gd name="T24" fmla="*/ 58 w 323"/>
                  <a:gd name="T25" fmla="*/ 39 h 84"/>
                  <a:gd name="T26" fmla="*/ 71 w 323"/>
                  <a:gd name="T27" fmla="*/ 46 h 84"/>
                  <a:gd name="T28" fmla="*/ 79 w 323"/>
                  <a:gd name="T29" fmla="*/ 53 h 84"/>
                  <a:gd name="T30" fmla="*/ 90 w 323"/>
                  <a:gd name="T31" fmla="*/ 58 h 84"/>
                  <a:gd name="T32" fmla="*/ 94 w 323"/>
                  <a:gd name="T33" fmla="*/ 64 h 84"/>
                  <a:gd name="T34" fmla="*/ 102 w 323"/>
                  <a:gd name="T35" fmla="*/ 71 h 84"/>
                  <a:gd name="T36" fmla="*/ 104 w 323"/>
                  <a:gd name="T37" fmla="*/ 73 h 84"/>
                  <a:gd name="T38" fmla="*/ 139 w 323"/>
                  <a:gd name="T39" fmla="*/ 83 h 84"/>
                  <a:gd name="T40" fmla="*/ 308 w 323"/>
                  <a:gd name="T41" fmla="*/ 57 h 84"/>
                  <a:gd name="T42" fmla="*/ 322 w 323"/>
                  <a:gd name="T43" fmla="*/ 28 h 84"/>
                  <a:gd name="T44" fmla="*/ 322 w 323"/>
                  <a:gd name="T45" fmla="*/ 28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23"/>
                  <a:gd name="T70" fmla="*/ 0 h 84"/>
                  <a:gd name="T71" fmla="*/ 323 w 323"/>
                  <a:gd name="T72" fmla="*/ 84 h 8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23" h="84">
                    <a:moveTo>
                      <a:pt x="322" y="28"/>
                    </a:moveTo>
                    <a:lnTo>
                      <a:pt x="322" y="29"/>
                    </a:lnTo>
                    <a:lnTo>
                      <a:pt x="303" y="25"/>
                    </a:lnTo>
                    <a:lnTo>
                      <a:pt x="293" y="25"/>
                    </a:lnTo>
                    <a:lnTo>
                      <a:pt x="278" y="20"/>
                    </a:lnTo>
                    <a:lnTo>
                      <a:pt x="44" y="0"/>
                    </a:lnTo>
                    <a:lnTo>
                      <a:pt x="29" y="0"/>
                    </a:lnTo>
                    <a:lnTo>
                      <a:pt x="20" y="2"/>
                    </a:lnTo>
                    <a:lnTo>
                      <a:pt x="0" y="6"/>
                    </a:lnTo>
                    <a:lnTo>
                      <a:pt x="24" y="18"/>
                    </a:lnTo>
                    <a:lnTo>
                      <a:pt x="32" y="27"/>
                    </a:lnTo>
                    <a:lnTo>
                      <a:pt x="50" y="32"/>
                    </a:lnTo>
                    <a:lnTo>
                      <a:pt x="58" y="39"/>
                    </a:lnTo>
                    <a:lnTo>
                      <a:pt x="71" y="46"/>
                    </a:lnTo>
                    <a:lnTo>
                      <a:pt x="79" y="53"/>
                    </a:lnTo>
                    <a:lnTo>
                      <a:pt x="90" y="58"/>
                    </a:lnTo>
                    <a:lnTo>
                      <a:pt x="94" y="64"/>
                    </a:lnTo>
                    <a:lnTo>
                      <a:pt x="102" y="71"/>
                    </a:lnTo>
                    <a:lnTo>
                      <a:pt x="104" y="73"/>
                    </a:lnTo>
                    <a:lnTo>
                      <a:pt x="139" y="83"/>
                    </a:lnTo>
                    <a:lnTo>
                      <a:pt x="308" y="57"/>
                    </a:lnTo>
                    <a:lnTo>
                      <a:pt x="322" y="28"/>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36" name="Freeform 85">
                <a:extLst>
                  <a:ext uri="{FF2B5EF4-FFF2-40B4-BE49-F238E27FC236}">
                    <a16:creationId xmlns:a16="http://schemas.microsoft.com/office/drawing/2014/main" id="{4BFF4ACD-5EC8-4375-B6C3-78BC2157035A}"/>
                  </a:ext>
                </a:extLst>
              </p:cNvPr>
              <p:cNvSpPr>
                <a:spLocks/>
              </p:cNvSpPr>
              <p:nvPr/>
            </p:nvSpPr>
            <p:spPr bwMode="auto">
              <a:xfrm>
                <a:off x="4642" y="3239"/>
                <a:ext cx="222" cy="98"/>
              </a:xfrm>
              <a:custGeom>
                <a:avLst/>
                <a:gdLst>
                  <a:gd name="T0" fmla="*/ 211 w 222"/>
                  <a:gd name="T1" fmla="*/ 3 h 98"/>
                  <a:gd name="T2" fmla="*/ 202 w 222"/>
                  <a:gd name="T3" fmla="*/ 6 h 98"/>
                  <a:gd name="T4" fmla="*/ 189 w 222"/>
                  <a:gd name="T5" fmla="*/ 10 h 98"/>
                  <a:gd name="T6" fmla="*/ 175 w 222"/>
                  <a:gd name="T7" fmla="*/ 10 h 98"/>
                  <a:gd name="T8" fmla="*/ 165 w 222"/>
                  <a:gd name="T9" fmla="*/ 14 h 98"/>
                  <a:gd name="T10" fmla="*/ 145 w 222"/>
                  <a:gd name="T11" fmla="*/ 19 h 98"/>
                  <a:gd name="T12" fmla="*/ 125 w 222"/>
                  <a:gd name="T13" fmla="*/ 21 h 98"/>
                  <a:gd name="T14" fmla="*/ 115 w 222"/>
                  <a:gd name="T15" fmla="*/ 21 h 98"/>
                  <a:gd name="T16" fmla="*/ 99 w 222"/>
                  <a:gd name="T17" fmla="*/ 26 h 98"/>
                  <a:gd name="T18" fmla="*/ 86 w 222"/>
                  <a:gd name="T19" fmla="*/ 28 h 98"/>
                  <a:gd name="T20" fmla="*/ 64 w 222"/>
                  <a:gd name="T21" fmla="*/ 33 h 98"/>
                  <a:gd name="T22" fmla="*/ 45 w 222"/>
                  <a:gd name="T23" fmla="*/ 34 h 98"/>
                  <a:gd name="T24" fmla="*/ 31 w 222"/>
                  <a:gd name="T25" fmla="*/ 40 h 98"/>
                  <a:gd name="T26" fmla="*/ 14 w 222"/>
                  <a:gd name="T27" fmla="*/ 40 h 98"/>
                  <a:gd name="T28" fmla="*/ 6 w 222"/>
                  <a:gd name="T29" fmla="*/ 42 h 98"/>
                  <a:gd name="T30" fmla="*/ 1 w 222"/>
                  <a:gd name="T31" fmla="*/ 44 h 98"/>
                  <a:gd name="T32" fmla="*/ 2 w 222"/>
                  <a:gd name="T33" fmla="*/ 59 h 98"/>
                  <a:gd name="T34" fmla="*/ 3 w 222"/>
                  <a:gd name="T35" fmla="*/ 65 h 98"/>
                  <a:gd name="T36" fmla="*/ 0 w 222"/>
                  <a:gd name="T37" fmla="*/ 73 h 98"/>
                  <a:gd name="T38" fmla="*/ 1 w 222"/>
                  <a:gd name="T39" fmla="*/ 85 h 98"/>
                  <a:gd name="T40" fmla="*/ 3 w 222"/>
                  <a:gd name="T41" fmla="*/ 92 h 98"/>
                  <a:gd name="T42" fmla="*/ 1 w 222"/>
                  <a:gd name="T43" fmla="*/ 97 h 98"/>
                  <a:gd name="T44" fmla="*/ 39 w 222"/>
                  <a:gd name="T45" fmla="*/ 89 h 98"/>
                  <a:gd name="T46" fmla="*/ 44 w 222"/>
                  <a:gd name="T47" fmla="*/ 89 h 98"/>
                  <a:gd name="T48" fmla="*/ 56 w 222"/>
                  <a:gd name="T49" fmla="*/ 83 h 98"/>
                  <a:gd name="T50" fmla="*/ 74 w 222"/>
                  <a:gd name="T51" fmla="*/ 80 h 98"/>
                  <a:gd name="T52" fmla="*/ 91 w 222"/>
                  <a:gd name="T53" fmla="*/ 80 h 98"/>
                  <a:gd name="T54" fmla="*/ 98 w 222"/>
                  <a:gd name="T55" fmla="*/ 75 h 98"/>
                  <a:gd name="T56" fmla="*/ 114 w 222"/>
                  <a:gd name="T57" fmla="*/ 73 h 98"/>
                  <a:gd name="T58" fmla="*/ 125 w 222"/>
                  <a:gd name="T59" fmla="*/ 67 h 98"/>
                  <a:gd name="T60" fmla="*/ 135 w 222"/>
                  <a:gd name="T61" fmla="*/ 69 h 98"/>
                  <a:gd name="T62" fmla="*/ 141 w 222"/>
                  <a:gd name="T63" fmla="*/ 64 h 98"/>
                  <a:gd name="T64" fmla="*/ 147 w 222"/>
                  <a:gd name="T65" fmla="*/ 64 h 98"/>
                  <a:gd name="T66" fmla="*/ 185 w 222"/>
                  <a:gd name="T67" fmla="*/ 54 h 98"/>
                  <a:gd name="T68" fmla="*/ 190 w 222"/>
                  <a:gd name="T69" fmla="*/ 51 h 98"/>
                  <a:gd name="T70" fmla="*/ 199 w 222"/>
                  <a:gd name="T71" fmla="*/ 51 h 98"/>
                  <a:gd name="T72" fmla="*/ 207 w 222"/>
                  <a:gd name="T73" fmla="*/ 49 h 98"/>
                  <a:gd name="T74" fmla="*/ 214 w 222"/>
                  <a:gd name="T75" fmla="*/ 49 h 98"/>
                  <a:gd name="T76" fmla="*/ 217 w 222"/>
                  <a:gd name="T77" fmla="*/ 44 h 98"/>
                  <a:gd name="T78" fmla="*/ 221 w 222"/>
                  <a:gd name="T79" fmla="*/ 44 h 98"/>
                  <a:gd name="T80" fmla="*/ 221 w 222"/>
                  <a:gd name="T81" fmla="*/ 28 h 98"/>
                  <a:gd name="T82" fmla="*/ 220 w 222"/>
                  <a:gd name="T83" fmla="*/ 19 h 98"/>
                  <a:gd name="T84" fmla="*/ 221 w 222"/>
                  <a:gd name="T85" fmla="*/ 12 h 98"/>
                  <a:gd name="T86" fmla="*/ 220 w 222"/>
                  <a:gd name="T87" fmla="*/ 2 h 98"/>
                  <a:gd name="T88" fmla="*/ 218 w 222"/>
                  <a:gd name="T89" fmla="*/ 0 h 98"/>
                  <a:gd name="T90" fmla="*/ 211 w 222"/>
                  <a:gd name="T91" fmla="*/ 3 h 98"/>
                  <a:gd name="T92" fmla="*/ 211 w 222"/>
                  <a:gd name="T93" fmla="*/ 3 h 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22"/>
                  <a:gd name="T142" fmla="*/ 0 h 98"/>
                  <a:gd name="T143" fmla="*/ 222 w 222"/>
                  <a:gd name="T144" fmla="*/ 98 h 9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22" h="98">
                    <a:moveTo>
                      <a:pt x="211" y="3"/>
                    </a:moveTo>
                    <a:lnTo>
                      <a:pt x="202" y="6"/>
                    </a:lnTo>
                    <a:lnTo>
                      <a:pt x="189" y="10"/>
                    </a:lnTo>
                    <a:lnTo>
                      <a:pt x="175" y="10"/>
                    </a:lnTo>
                    <a:lnTo>
                      <a:pt x="165" y="14"/>
                    </a:lnTo>
                    <a:lnTo>
                      <a:pt x="145" y="19"/>
                    </a:lnTo>
                    <a:lnTo>
                      <a:pt x="125" y="21"/>
                    </a:lnTo>
                    <a:lnTo>
                      <a:pt x="115" y="21"/>
                    </a:lnTo>
                    <a:lnTo>
                      <a:pt x="99" y="26"/>
                    </a:lnTo>
                    <a:lnTo>
                      <a:pt x="86" y="28"/>
                    </a:lnTo>
                    <a:lnTo>
                      <a:pt x="64" y="33"/>
                    </a:lnTo>
                    <a:lnTo>
                      <a:pt x="45" y="34"/>
                    </a:lnTo>
                    <a:lnTo>
                      <a:pt x="31" y="40"/>
                    </a:lnTo>
                    <a:lnTo>
                      <a:pt x="14" y="40"/>
                    </a:lnTo>
                    <a:lnTo>
                      <a:pt x="6" y="42"/>
                    </a:lnTo>
                    <a:lnTo>
                      <a:pt x="1" y="44"/>
                    </a:lnTo>
                    <a:lnTo>
                      <a:pt x="2" y="59"/>
                    </a:lnTo>
                    <a:lnTo>
                      <a:pt x="3" y="65"/>
                    </a:lnTo>
                    <a:lnTo>
                      <a:pt x="0" y="73"/>
                    </a:lnTo>
                    <a:lnTo>
                      <a:pt x="1" y="85"/>
                    </a:lnTo>
                    <a:lnTo>
                      <a:pt x="3" y="92"/>
                    </a:lnTo>
                    <a:lnTo>
                      <a:pt x="1" y="97"/>
                    </a:lnTo>
                    <a:lnTo>
                      <a:pt x="39" y="89"/>
                    </a:lnTo>
                    <a:lnTo>
                      <a:pt x="44" y="89"/>
                    </a:lnTo>
                    <a:lnTo>
                      <a:pt x="56" y="83"/>
                    </a:lnTo>
                    <a:lnTo>
                      <a:pt x="74" y="80"/>
                    </a:lnTo>
                    <a:lnTo>
                      <a:pt x="91" y="80"/>
                    </a:lnTo>
                    <a:lnTo>
                      <a:pt x="98" y="75"/>
                    </a:lnTo>
                    <a:lnTo>
                      <a:pt x="114" y="73"/>
                    </a:lnTo>
                    <a:lnTo>
                      <a:pt x="125" y="67"/>
                    </a:lnTo>
                    <a:lnTo>
                      <a:pt x="135" y="69"/>
                    </a:lnTo>
                    <a:lnTo>
                      <a:pt x="141" y="64"/>
                    </a:lnTo>
                    <a:lnTo>
                      <a:pt x="147" y="64"/>
                    </a:lnTo>
                    <a:lnTo>
                      <a:pt x="185" y="54"/>
                    </a:lnTo>
                    <a:lnTo>
                      <a:pt x="190" y="51"/>
                    </a:lnTo>
                    <a:lnTo>
                      <a:pt x="199" y="51"/>
                    </a:lnTo>
                    <a:lnTo>
                      <a:pt x="207" y="49"/>
                    </a:lnTo>
                    <a:lnTo>
                      <a:pt x="214" y="49"/>
                    </a:lnTo>
                    <a:lnTo>
                      <a:pt x="217" y="44"/>
                    </a:lnTo>
                    <a:lnTo>
                      <a:pt x="221" y="44"/>
                    </a:lnTo>
                    <a:lnTo>
                      <a:pt x="221" y="28"/>
                    </a:lnTo>
                    <a:lnTo>
                      <a:pt x="220" y="19"/>
                    </a:lnTo>
                    <a:lnTo>
                      <a:pt x="221" y="12"/>
                    </a:lnTo>
                    <a:lnTo>
                      <a:pt x="220" y="2"/>
                    </a:lnTo>
                    <a:lnTo>
                      <a:pt x="218" y="0"/>
                    </a:lnTo>
                    <a:lnTo>
                      <a:pt x="211" y="3"/>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237" name="Freeform 86">
                <a:extLst>
                  <a:ext uri="{FF2B5EF4-FFF2-40B4-BE49-F238E27FC236}">
                    <a16:creationId xmlns:a16="http://schemas.microsoft.com/office/drawing/2014/main" id="{1E8D615B-7257-4EC8-863F-D8475CB65B6B}"/>
                  </a:ext>
                </a:extLst>
              </p:cNvPr>
              <p:cNvSpPr>
                <a:spLocks/>
              </p:cNvSpPr>
              <p:nvPr/>
            </p:nvSpPr>
            <p:spPr bwMode="auto">
              <a:xfrm>
                <a:off x="4578" y="3081"/>
                <a:ext cx="59" cy="160"/>
              </a:xfrm>
              <a:custGeom>
                <a:avLst/>
                <a:gdLst>
                  <a:gd name="T0" fmla="*/ 58 w 59"/>
                  <a:gd name="T1" fmla="*/ 12 h 160"/>
                  <a:gd name="T2" fmla="*/ 44 w 59"/>
                  <a:gd name="T3" fmla="*/ 9 h 160"/>
                  <a:gd name="T4" fmla="*/ 30 w 59"/>
                  <a:gd name="T5" fmla="*/ 6 h 160"/>
                  <a:gd name="T6" fmla="*/ 23 w 59"/>
                  <a:gd name="T7" fmla="*/ 4 h 160"/>
                  <a:gd name="T8" fmla="*/ 13 w 59"/>
                  <a:gd name="T9" fmla="*/ 5 h 160"/>
                  <a:gd name="T10" fmla="*/ 5 w 59"/>
                  <a:gd name="T11" fmla="*/ 0 h 160"/>
                  <a:gd name="T12" fmla="*/ 3 w 59"/>
                  <a:gd name="T13" fmla="*/ 20 h 160"/>
                  <a:gd name="T14" fmla="*/ 5 w 59"/>
                  <a:gd name="T15" fmla="*/ 28 h 160"/>
                  <a:gd name="T16" fmla="*/ 2 w 59"/>
                  <a:gd name="T17" fmla="*/ 42 h 160"/>
                  <a:gd name="T18" fmla="*/ 5 w 59"/>
                  <a:gd name="T19" fmla="*/ 54 h 160"/>
                  <a:gd name="T20" fmla="*/ 3 w 59"/>
                  <a:gd name="T21" fmla="*/ 70 h 160"/>
                  <a:gd name="T22" fmla="*/ 3 w 59"/>
                  <a:gd name="T23" fmla="*/ 81 h 160"/>
                  <a:gd name="T24" fmla="*/ 1 w 59"/>
                  <a:gd name="T25" fmla="*/ 94 h 160"/>
                  <a:gd name="T26" fmla="*/ 3 w 59"/>
                  <a:gd name="T27" fmla="*/ 104 h 160"/>
                  <a:gd name="T28" fmla="*/ 1 w 59"/>
                  <a:gd name="T29" fmla="*/ 116 h 160"/>
                  <a:gd name="T30" fmla="*/ 3 w 59"/>
                  <a:gd name="T31" fmla="*/ 124 h 160"/>
                  <a:gd name="T32" fmla="*/ 0 w 59"/>
                  <a:gd name="T33" fmla="*/ 132 h 160"/>
                  <a:gd name="T34" fmla="*/ 17 w 59"/>
                  <a:gd name="T35" fmla="*/ 139 h 160"/>
                  <a:gd name="T36" fmla="*/ 20 w 59"/>
                  <a:gd name="T37" fmla="*/ 140 h 160"/>
                  <a:gd name="T38" fmla="*/ 28 w 59"/>
                  <a:gd name="T39" fmla="*/ 147 h 160"/>
                  <a:gd name="T40" fmla="*/ 41 w 59"/>
                  <a:gd name="T41" fmla="*/ 151 h 160"/>
                  <a:gd name="T42" fmla="*/ 46 w 59"/>
                  <a:gd name="T43" fmla="*/ 156 h 160"/>
                  <a:gd name="T44" fmla="*/ 52 w 59"/>
                  <a:gd name="T45" fmla="*/ 156 h 160"/>
                  <a:gd name="T46" fmla="*/ 54 w 59"/>
                  <a:gd name="T47" fmla="*/ 159 h 160"/>
                  <a:gd name="T48" fmla="*/ 58 w 59"/>
                  <a:gd name="T49" fmla="*/ 12 h 160"/>
                  <a:gd name="T50" fmla="*/ 58 w 59"/>
                  <a:gd name="T51" fmla="*/ 12 h 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160"/>
                  <a:gd name="T80" fmla="*/ 59 w 59"/>
                  <a:gd name="T81" fmla="*/ 160 h 1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160">
                    <a:moveTo>
                      <a:pt x="58" y="12"/>
                    </a:moveTo>
                    <a:lnTo>
                      <a:pt x="44" y="9"/>
                    </a:lnTo>
                    <a:lnTo>
                      <a:pt x="30" y="6"/>
                    </a:lnTo>
                    <a:lnTo>
                      <a:pt x="23" y="4"/>
                    </a:lnTo>
                    <a:lnTo>
                      <a:pt x="13" y="5"/>
                    </a:lnTo>
                    <a:lnTo>
                      <a:pt x="5" y="0"/>
                    </a:lnTo>
                    <a:lnTo>
                      <a:pt x="3" y="20"/>
                    </a:lnTo>
                    <a:lnTo>
                      <a:pt x="5" y="28"/>
                    </a:lnTo>
                    <a:lnTo>
                      <a:pt x="2" y="42"/>
                    </a:lnTo>
                    <a:lnTo>
                      <a:pt x="5" y="54"/>
                    </a:lnTo>
                    <a:lnTo>
                      <a:pt x="3" y="70"/>
                    </a:lnTo>
                    <a:lnTo>
                      <a:pt x="3" y="81"/>
                    </a:lnTo>
                    <a:lnTo>
                      <a:pt x="1" y="94"/>
                    </a:lnTo>
                    <a:lnTo>
                      <a:pt x="3" y="104"/>
                    </a:lnTo>
                    <a:lnTo>
                      <a:pt x="1" y="116"/>
                    </a:lnTo>
                    <a:lnTo>
                      <a:pt x="3" y="124"/>
                    </a:lnTo>
                    <a:lnTo>
                      <a:pt x="0" y="132"/>
                    </a:lnTo>
                    <a:lnTo>
                      <a:pt x="17" y="139"/>
                    </a:lnTo>
                    <a:lnTo>
                      <a:pt x="20" y="140"/>
                    </a:lnTo>
                    <a:lnTo>
                      <a:pt x="28" y="147"/>
                    </a:lnTo>
                    <a:lnTo>
                      <a:pt x="41" y="151"/>
                    </a:lnTo>
                    <a:lnTo>
                      <a:pt x="46" y="156"/>
                    </a:lnTo>
                    <a:lnTo>
                      <a:pt x="52" y="156"/>
                    </a:lnTo>
                    <a:lnTo>
                      <a:pt x="54" y="159"/>
                    </a:lnTo>
                    <a:lnTo>
                      <a:pt x="58" y="12"/>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238" name="Freeform 87">
                <a:extLst>
                  <a:ext uri="{FF2B5EF4-FFF2-40B4-BE49-F238E27FC236}">
                    <a16:creationId xmlns:a16="http://schemas.microsoft.com/office/drawing/2014/main" id="{8549D2F0-C76E-447B-9682-E8515E25B740}"/>
                  </a:ext>
                </a:extLst>
              </p:cNvPr>
              <p:cNvSpPr>
                <a:spLocks/>
              </p:cNvSpPr>
              <p:nvPr/>
            </p:nvSpPr>
            <p:spPr bwMode="auto">
              <a:xfrm>
                <a:off x="4634" y="3073"/>
                <a:ext cx="200" cy="50"/>
              </a:xfrm>
              <a:custGeom>
                <a:avLst/>
                <a:gdLst>
                  <a:gd name="T0" fmla="*/ 199 w 200"/>
                  <a:gd name="T1" fmla="*/ 6 h 50"/>
                  <a:gd name="T2" fmla="*/ 157 w 200"/>
                  <a:gd name="T3" fmla="*/ 0 h 50"/>
                  <a:gd name="T4" fmla="*/ 153 w 200"/>
                  <a:gd name="T5" fmla="*/ 0 h 50"/>
                  <a:gd name="T6" fmla="*/ 140 w 200"/>
                  <a:gd name="T7" fmla="*/ 0 h 50"/>
                  <a:gd name="T8" fmla="*/ 127 w 200"/>
                  <a:gd name="T9" fmla="*/ 0 h 50"/>
                  <a:gd name="T10" fmla="*/ 106 w 200"/>
                  <a:gd name="T11" fmla="*/ 2 h 50"/>
                  <a:gd name="T12" fmla="*/ 86 w 200"/>
                  <a:gd name="T13" fmla="*/ 2 h 50"/>
                  <a:gd name="T14" fmla="*/ 78 w 200"/>
                  <a:gd name="T15" fmla="*/ 2 h 50"/>
                  <a:gd name="T16" fmla="*/ 58 w 200"/>
                  <a:gd name="T17" fmla="*/ 3 h 50"/>
                  <a:gd name="T18" fmla="*/ 48 w 200"/>
                  <a:gd name="T19" fmla="*/ 3 h 50"/>
                  <a:gd name="T20" fmla="*/ 25 w 200"/>
                  <a:gd name="T21" fmla="*/ 5 h 50"/>
                  <a:gd name="T22" fmla="*/ 12 w 200"/>
                  <a:gd name="T23" fmla="*/ 6 h 50"/>
                  <a:gd name="T24" fmla="*/ 0 w 200"/>
                  <a:gd name="T25" fmla="*/ 7 h 50"/>
                  <a:gd name="T26" fmla="*/ 12 w 200"/>
                  <a:gd name="T27" fmla="*/ 49 h 50"/>
                  <a:gd name="T28" fmla="*/ 191 w 200"/>
                  <a:gd name="T29" fmla="*/ 21 h 50"/>
                  <a:gd name="T30" fmla="*/ 199 w 200"/>
                  <a:gd name="T31" fmla="*/ 6 h 50"/>
                  <a:gd name="T32" fmla="*/ 199 w 200"/>
                  <a:gd name="T33" fmla="*/ 6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0"/>
                  <a:gd name="T52" fmla="*/ 0 h 50"/>
                  <a:gd name="T53" fmla="*/ 200 w 200"/>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0" h="50">
                    <a:moveTo>
                      <a:pt x="199" y="6"/>
                    </a:moveTo>
                    <a:lnTo>
                      <a:pt x="157" y="0"/>
                    </a:lnTo>
                    <a:lnTo>
                      <a:pt x="153" y="0"/>
                    </a:lnTo>
                    <a:lnTo>
                      <a:pt x="140" y="0"/>
                    </a:lnTo>
                    <a:lnTo>
                      <a:pt x="127" y="0"/>
                    </a:lnTo>
                    <a:lnTo>
                      <a:pt x="106" y="2"/>
                    </a:lnTo>
                    <a:lnTo>
                      <a:pt x="86" y="2"/>
                    </a:lnTo>
                    <a:lnTo>
                      <a:pt x="78" y="2"/>
                    </a:lnTo>
                    <a:lnTo>
                      <a:pt x="58" y="3"/>
                    </a:lnTo>
                    <a:lnTo>
                      <a:pt x="48" y="3"/>
                    </a:lnTo>
                    <a:lnTo>
                      <a:pt x="25" y="5"/>
                    </a:lnTo>
                    <a:lnTo>
                      <a:pt x="12" y="6"/>
                    </a:lnTo>
                    <a:lnTo>
                      <a:pt x="0" y="7"/>
                    </a:lnTo>
                    <a:lnTo>
                      <a:pt x="12" y="49"/>
                    </a:lnTo>
                    <a:lnTo>
                      <a:pt x="191" y="21"/>
                    </a:lnTo>
                    <a:lnTo>
                      <a:pt x="199" y="6"/>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39" name="Freeform 88">
                <a:extLst>
                  <a:ext uri="{FF2B5EF4-FFF2-40B4-BE49-F238E27FC236}">
                    <a16:creationId xmlns:a16="http://schemas.microsoft.com/office/drawing/2014/main" id="{090D7F7E-1A09-4EBE-9302-D22FE3ABB9D3}"/>
                  </a:ext>
                </a:extLst>
              </p:cNvPr>
              <p:cNvSpPr>
                <a:spLocks/>
              </p:cNvSpPr>
              <p:nvPr/>
            </p:nvSpPr>
            <p:spPr bwMode="auto">
              <a:xfrm>
                <a:off x="4631" y="3081"/>
                <a:ext cx="41" cy="183"/>
              </a:xfrm>
              <a:custGeom>
                <a:avLst/>
                <a:gdLst>
                  <a:gd name="T0" fmla="*/ 25 w 41"/>
                  <a:gd name="T1" fmla="*/ 8 h 183"/>
                  <a:gd name="T2" fmla="*/ 8 w 41"/>
                  <a:gd name="T3" fmla="*/ 2 h 183"/>
                  <a:gd name="T4" fmla="*/ 3 w 41"/>
                  <a:gd name="T5" fmla="*/ 0 h 183"/>
                  <a:gd name="T6" fmla="*/ 1 w 41"/>
                  <a:gd name="T7" fmla="*/ 22 h 183"/>
                  <a:gd name="T8" fmla="*/ 3 w 41"/>
                  <a:gd name="T9" fmla="*/ 30 h 183"/>
                  <a:gd name="T10" fmla="*/ 1 w 41"/>
                  <a:gd name="T11" fmla="*/ 49 h 183"/>
                  <a:gd name="T12" fmla="*/ 1 w 41"/>
                  <a:gd name="T13" fmla="*/ 56 h 183"/>
                  <a:gd name="T14" fmla="*/ 0 w 41"/>
                  <a:gd name="T15" fmla="*/ 72 h 183"/>
                  <a:gd name="T16" fmla="*/ 0 w 41"/>
                  <a:gd name="T17" fmla="*/ 78 h 183"/>
                  <a:gd name="T18" fmla="*/ 0 w 41"/>
                  <a:gd name="T19" fmla="*/ 100 h 183"/>
                  <a:gd name="T20" fmla="*/ 1 w 41"/>
                  <a:gd name="T21" fmla="*/ 110 h 183"/>
                  <a:gd name="T22" fmla="*/ 0 w 41"/>
                  <a:gd name="T23" fmla="*/ 128 h 183"/>
                  <a:gd name="T24" fmla="*/ 0 w 41"/>
                  <a:gd name="T25" fmla="*/ 142 h 183"/>
                  <a:gd name="T26" fmla="*/ 0 w 41"/>
                  <a:gd name="T27" fmla="*/ 158 h 183"/>
                  <a:gd name="T28" fmla="*/ 0 w 41"/>
                  <a:gd name="T29" fmla="*/ 166 h 183"/>
                  <a:gd name="T30" fmla="*/ 0 w 41"/>
                  <a:gd name="T31" fmla="*/ 168 h 183"/>
                  <a:gd name="T32" fmla="*/ 16 w 41"/>
                  <a:gd name="T33" fmla="*/ 178 h 183"/>
                  <a:gd name="T34" fmla="*/ 22 w 41"/>
                  <a:gd name="T35" fmla="*/ 179 h 183"/>
                  <a:gd name="T36" fmla="*/ 26 w 41"/>
                  <a:gd name="T37" fmla="*/ 182 h 183"/>
                  <a:gd name="T38" fmla="*/ 40 w 41"/>
                  <a:gd name="T39" fmla="*/ 102 h 183"/>
                  <a:gd name="T40" fmla="*/ 31 w 41"/>
                  <a:gd name="T41" fmla="*/ 20 h 183"/>
                  <a:gd name="T42" fmla="*/ 25 w 41"/>
                  <a:gd name="T43" fmla="*/ 8 h 183"/>
                  <a:gd name="T44" fmla="*/ 25 w 41"/>
                  <a:gd name="T45" fmla="*/ 8 h 1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
                  <a:gd name="T70" fmla="*/ 0 h 183"/>
                  <a:gd name="T71" fmla="*/ 41 w 41"/>
                  <a:gd name="T72" fmla="*/ 183 h 1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 h="183">
                    <a:moveTo>
                      <a:pt x="25" y="8"/>
                    </a:moveTo>
                    <a:lnTo>
                      <a:pt x="8" y="2"/>
                    </a:lnTo>
                    <a:lnTo>
                      <a:pt x="3" y="0"/>
                    </a:lnTo>
                    <a:lnTo>
                      <a:pt x="1" y="22"/>
                    </a:lnTo>
                    <a:lnTo>
                      <a:pt x="3" y="30"/>
                    </a:lnTo>
                    <a:lnTo>
                      <a:pt x="1" y="49"/>
                    </a:lnTo>
                    <a:lnTo>
                      <a:pt x="1" y="56"/>
                    </a:lnTo>
                    <a:lnTo>
                      <a:pt x="0" y="72"/>
                    </a:lnTo>
                    <a:lnTo>
                      <a:pt x="0" y="78"/>
                    </a:lnTo>
                    <a:lnTo>
                      <a:pt x="0" y="100"/>
                    </a:lnTo>
                    <a:lnTo>
                      <a:pt x="1" y="110"/>
                    </a:lnTo>
                    <a:lnTo>
                      <a:pt x="0" y="128"/>
                    </a:lnTo>
                    <a:lnTo>
                      <a:pt x="0" y="142"/>
                    </a:lnTo>
                    <a:lnTo>
                      <a:pt x="0" y="158"/>
                    </a:lnTo>
                    <a:lnTo>
                      <a:pt x="0" y="166"/>
                    </a:lnTo>
                    <a:lnTo>
                      <a:pt x="0" y="168"/>
                    </a:lnTo>
                    <a:lnTo>
                      <a:pt x="16" y="178"/>
                    </a:lnTo>
                    <a:lnTo>
                      <a:pt x="22" y="179"/>
                    </a:lnTo>
                    <a:lnTo>
                      <a:pt x="26" y="182"/>
                    </a:lnTo>
                    <a:lnTo>
                      <a:pt x="40" y="102"/>
                    </a:lnTo>
                    <a:lnTo>
                      <a:pt x="31" y="20"/>
                    </a:lnTo>
                    <a:lnTo>
                      <a:pt x="25" y="8"/>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240" name="Freeform 89">
                <a:extLst>
                  <a:ext uri="{FF2B5EF4-FFF2-40B4-BE49-F238E27FC236}">
                    <a16:creationId xmlns:a16="http://schemas.microsoft.com/office/drawing/2014/main" id="{4BD25504-8AFC-441F-B466-D1935E365EA4}"/>
                  </a:ext>
                </a:extLst>
              </p:cNvPr>
              <p:cNvSpPr>
                <a:spLocks/>
              </p:cNvSpPr>
              <p:nvPr/>
            </p:nvSpPr>
            <p:spPr bwMode="auto">
              <a:xfrm>
                <a:off x="4655" y="3079"/>
                <a:ext cx="180" cy="185"/>
              </a:xfrm>
              <a:custGeom>
                <a:avLst/>
                <a:gdLst>
                  <a:gd name="T0" fmla="*/ 177 w 180"/>
                  <a:gd name="T1" fmla="*/ 0 h 185"/>
                  <a:gd name="T2" fmla="*/ 166 w 180"/>
                  <a:gd name="T3" fmla="*/ 2 h 185"/>
                  <a:gd name="T4" fmla="*/ 153 w 180"/>
                  <a:gd name="T5" fmla="*/ 0 h 185"/>
                  <a:gd name="T6" fmla="*/ 148 w 180"/>
                  <a:gd name="T7" fmla="*/ 2 h 185"/>
                  <a:gd name="T8" fmla="*/ 140 w 180"/>
                  <a:gd name="T9" fmla="*/ 2 h 185"/>
                  <a:gd name="T10" fmla="*/ 132 w 180"/>
                  <a:gd name="T11" fmla="*/ 2 h 185"/>
                  <a:gd name="T12" fmla="*/ 130 w 180"/>
                  <a:gd name="T13" fmla="*/ 3 h 185"/>
                  <a:gd name="T14" fmla="*/ 112 w 180"/>
                  <a:gd name="T15" fmla="*/ 2 h 185"/>
                  <a:gd name="T16" fmla="*/ 92 w 180"/>
                  <a:gd name="T17" fmla="*/ 4 h 185"/>
                  <a:gd name="T18" fmla="*/ 77 w 180"/>
                  <a:gd name="T19" fmla="*/ 4 h 185"/>
                  <a:gd name="T20" fmla="*/ 67 w 180"/>
                  <a:gd name="T21" fmla="*/ 6 h 185"/>
                  <a:gd name="T22" fmla="*/ 46 w 180"/>
                  <a:gd name="T23" fmla="*/ 6 h 185"/>
                  <a:gd name="T24" fmla="*/ 35 w 180"/>
                  <a:gd name="T25" fmla="*/ 10 h 185"/>
                  <a:gd name="T26" fmla="*/ 19 w 180"/>
                  <a:gd name="T27" fmla="*/ 8 h 185"/>
                  <a:gd name="T28" fmla="*/ 8 w 180"/>
                  <a:gd name="T29" fmla="*/ 10 h 185"/>
                  <a:gd name="T30" fmla="*/ 0 w 180"/>
                  <a:gd name="T31" fmla="*/ 11 h 185"/>
                  <a:gd name="T32" fmla="*/ 2 w 180"/>
                  <a:gd name="T33" fmla="*/ 28 h 185"/>
                  <a:gd name="T34" fmla="*/ 0 w 180"/>
                  <a:gd name="T35" fmla="*/ 35 h 185"/>
                  <a:gd name="T36" fmla="*/ 3 w 180"/>
                  <a:gd name="T37" fmla="*/ 45 h 185"/>
                  <a:gd name="T38" fmla="*/ 3 w 180"/>
                  <a:gd name="T39" fmla="*/ 50 h 185"/>
                  <a:gd name="T40" fmla="*/ 0 w 180"/>
                  <a:gd name="T41" fmla="*/ 65 h 185"/>
                  <a:gd name="T42" fmla="*/ 3 w 180"/>
                  <a:gd name="T43" fmla="*/ 79 h 185"/>
                  <a:gd name="T44" fmla="*/ 3 w 180"/>
                  <a:gd name="T45" fmla="*/ 92 h 185"/>
                  <a:gd name="T46" fmla="*/ 2 w 180"/>
                  <a:gd name="T47" fmla="*/ 104 h 185"/>
                  <a:gd name="T48" fmla="*/ 2 w 180"/>
                  <a:gd name="T49" fmla="*/ 120 h 185"/>
                  <a:gd name="T50" fmla="*/ 4 w 180"/>
                  <a:gd name="T51" fmla="*/ 144 h 185"/>
                  <a:gd name="T52" fmla="*/ 2 w 180"/>
                  <a:gd name="T53" fmla="*/ 161 h 185"/>
                  <a:gd name="T54" fmla="*/ 2 w 180"/>
                  <a:gd name="T55" fmla="*/ 174 h 185"/>
                  <a:gd name="T56" fmla="*/ 2 w 180"/>
                  <a:gd name="T57" fmla="*/ 184 h 185"/>
                  <a:gd name="T58" fmla="*/ 17 w 180"/>
                  <a:gd name="T59" fmla="*/ 182 h 185"/>
                  <a:gd name="T60" fmla="*/ 26 w 180"/>
                  <a:gd name="T61" fmla="*/ 182 h 185"/>
                  <a:gd name="T62" fmla="*/ 44 w 180"/>
                  <a:gd name="T63" fmla="*/ 178 h 185"/>
                  <a:gd name="T64" fmla="*/ 51 w 180"/>
                  <a:gd name="T65" fmla="*/ 178 h 185"/>
                  <a:gd name="T66" fmla="*/ 62 w 180"/>
                  <a:gd name="T67" fmla="*/ 174 h 185"/>
                  <a:gd name="T68" fmla="*/ 68 w 180"/>
                  <a:gd name="T69" fmla="*/ 174 h 185"/>
                  <a:gd name="T70" fmla="*/ 77 w 180"/>
                  <a:gd name="T71" fmla="*/ 174 h 185"/>
                  <a:gd name="T72" fmla="*/ 92 w 180"/>
                  <a:gd name="T73" fmla="*/ 169 h 185"/>
                  <a:gd name="T74" fmla="*/ 104 w 180"/>
                  <a:gd name="T75" fmla="*/ 169 h 185"/>
                  <a:gd name="T76" fmla="*/ 109 w 180"/>
                  <a:gd name="T77" fmla="*/ 168 h 185"/>
                  <a:gd name="T78" fmla="*/ 120 w 180"/>
                  <a:gd name="T79" fmla="*/ 165 h 185"/>
                  <a:gd name="T80" fmla="*/ 132 w 180"/>
                  <a:gd name="T81" fmla="*/ 162 h 185"/>
                  <a:gd name="T82" fmla="*/ 140 w 180"/>
                  <a:gd name="T83" fmla="*/ 162 h 185"/>
                  <a:gd name="T84" fmla="*/ 155 w 180"/>
                  <a:gd name="T85" fmla="*/ 160 h 185"/>
                  <a:gd name="T86" fmla="*/ 166 w 180"/>
                  <a:gd name="T87" fmla="*/ 156 h 185"/>
                  <a:gd name="T88" fmla="*/ 177 w 180"/>
                  <a:gd name="T89" fmla="*/ 156 h 185"/>
                  <a:gd name="T90" fmla="*/ 174 w 180"/>
                  <a:gd name="T91" fmla="*/ 141 h 185"/>
                  <a:gd name="T92" fmla="*/ 176 w 180"/>
                  <a:gd name="T93" fmla="*/ 126 h 185"/>
                  <a:gd name="T94" fmla="*/ 176 w 180"/>
                  <a:gd name="T95" fmla="*/ 113 h 185"/>
                  <a:gd name="T96" fmla="*/ 174 w 180"/>
                  <a:gd name="T97" fmla="*/ 98 h 185"/>
                  <a:gd name="T98" fmla="*/ 174 w 180"/>
                  <a:gd name="T99" fmla="*/ 93 h 185"/>
                  <a:gd name="T100" fmla="*/ 174 w 180"/>
                  <a:gd name="T101" fmla="*/ 84 h 185"/>
                  <a:gd name="T102" fmla="*/ 174 w 180"/>
                  <a:gd name="T103" fmla="*/ 73 h 185"/>
                  <a:gd name="T104" fmla="*/ 176 w 180"/>
                  <a:gd name="T105" fmla="*/ 63 h 185"/>
                  <a:gd name="T106" fmla="*/ 177 w 180"/>
                  <a:gd name="T107" fmla="*/ 48 h 185"/>
                  <a:gd name="T108" fmla="*/ 176 w 180"/>
                  <a:gd name="T109" fmla="*/ 33 h 185"/>
                  <a:gd name="T110" fmla="*/ 176 w 180"/>
                  <a:gd name="T111" fmla="*/ 25 h 185"/>
                  <a:gd name="T112" fmla="*/ 179 w 180"/>
                  <a:gd name="T113" fmla="*/ 12 h 185"/>
                  <a:gd name="T114" fmla="*/ 179 w 180"/>
                  <a:gd name="T115" fmla="*/ 2 h 185"/>
                  <a:gd name="T116" fmla="*/ 177 w 180"/>
                  <a:gd name="T117" fmla="*/ 0 h 185"/>
                  <a:gd name="T118" fmla="*/ 177 w 180"/>
                  <a:gd name="T119" fmla="*/ 0 h 1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0"/>
                  <a:gd name="T181" fmla="*/ 0 h 185"/>
                  <a:gd name="T182" fmla="*/ 180 w 180"/>
                  <a:gd name="T183" fmla="*/ 185 h 1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0" h="185">
                    <a:moveTo>
                      <a:pt x="177" y="0"/>
                    </a:moveTo>
                    <a:lnTo>
                      <a:pt x="166" y="2"/>
                    </a:lnTo>
                    <a:lnTo>
                      <a:pt x="153" y="0"/>
                    </a:lnTo>
                    <a:lnTo>
                      <a:pt x="148" y="2"/>
                    </a:lnTo>
                    <a:lnTo>
                      <a:pt x="140" y="2"/>
                    </a:lnTo>
                    <a:lnTo>
                      <a:pt x="132" y="2"/>
                    </a:lnTo>
                    <a:lnTo>
                      <a:pt x="130" y="3"/>
                    </a:lnTo>
                    <a:lnTo>
                      <a:pt x="112" y="2"/>
                    </a:lnTo>
                    <a:lnTo>
                      <a:pt x="92" y="4"/>
                    </a:lnTo>
                    <a:lnTo>
                      <a:pt x="77" y="4"/>
                    </a:lnTo>
                    <a:lnTo>
                      <a:pt x="67" y="6"/>
                    </a:lnTo>
                    <a:lnTo>
                      <a:pt x="46" y="6"/>
                    </a:lnTo>
                    <a:lnTo>
                      <a:pt x="35" y="10"/>
                    </a:lnTo>
                    <a:lnTo>
                      <a:pt x="19" y="8"/>
                    </a:lnTo>
                    <a:lnTo>
                      <a:pt x="8" y="10"/>
                    </a:lnTo>
                    <a:lnTo>
                      <a:pt x="0" y="11"/>
                    </a:lnTo>
                    <a:lnTo>
                      <a:pt x="2" y="28"/>
                    </a:lnTo>
                    <a:lnTo>
                      <a:pt x="0" y="35"/>
                    </a:lnTo>
                    <a:lnTo>
                      <a:pt x="3" y="45"/>
                    </a:lnTo>
                    <a:lnTo>
                      <a:pt x="3" y="50"/>
                    </a:lnTo>
                    <a:lnTo>
                      <a:pt x="0" y="65"/>
                    </a:lnTo>
                    <a:lnTo>
                      <a:pt x="3" y="79"/>
                    </a:lnTo>
                    <a:lnTo>
                      <a:pt x="3" y="92"/>
                    </a:lnTo>
                    <a:lnTo>
                      <a:pt x="2" y="104"/>
                    </a:lnTo>
                    <a:lnTo>
                      <a:pt x="2" y="120"/>
                    </a:lnTo>
                    <a:lnTo>
                      <a:pt x="4" y="144"/>
                    </a:lnTo>
                    <a:lnTo>
                      <a:pt x="2" y="161"/>
                    </a:lnTo>
                    <a:lnTo>
                      <a:pt x="2" y="174"/>
                    </a:lnTo>
                    <a:lnTo>
                      <a:pt x="2" y="184"/>
                    </a:lnTo>
                    <a:lnTo>
                      <a:pt x="17" y="182"/>
                    </a:lnTo>
                    <a:lnTo>
                      <a:pt x="26" y="182"/>
                    </a:lnTo>
                    <a:lnTo>
                      <a:pt x="44" y="178"/>
                    </a:lnTo>
                    <a:lnTo>
                      <a:pt x="51" y="178"/>
                    </a:lnTo>
                    <a:lnTo>
                      <a:pt x="62" y="174"/>
                    </a:lnTo>
                    <a:lnTo>
                      <a:pt x="68" y="174"/>
                    </a:lnTo>
                    <a:lnTo>
                      <a:pt x="77" y="174"/>
                    </a:lnTo>
                    <a:lnTo>
                      <a:pt x="92" y="169"/>
                    </a:lnTo>
                    <a:lnTo>
                      <a:pt x="104" y="169"/>
                    </a:lnTo>
                    <a:lnTo>
                      <a:pt x="109" y="168"/>
                    </a:lnTo>
                    <a:lnTo>
                      <a:pt x="120" y="165"/>
                    </a:lnTo>
                    <a:lnTo>
                      <a:pt x="132" y="162"/>
                    </a:lnTo>
                    <a:lnTo>
                      <a:pt x="140" y="162"/>
                    </a:lnTo>
                    <a:lnTo>
                      <a:pt x="155" y="160"/>
                    </a:lnTo>
                    <a:lnTo>
                      <a:pt x="166" y="156"/>
                    </a:lnTo>
                    <a:lnTo>
                      <a:pt x="177" y="156"/>
                    </a:lnTo>
                    <a:lnTo>
                      <a:pt x="174" y="141"/>
                    </a:lnTo>
                    <a:lnTo>
                      <a:pt x="176" y="126"/>
                    </a:lnTo>
                    <a:lnTo>
                      <a:pt x="176" y="113"/>
                    </a:lnTo>
                    <a:lnTo>
                      <a:pt x="174" y="98"/>
                    </a:lnTo>
                    <a:lnTo>
                      <a:pt x="174" y="93"/>
                    </a:lnTo>
                    <a:lnTo>
                      <a:pt x="174" y="84"/>
                    </a:lnTo>
                    <a:lnTo>
                      <a:pt x="174" y="73"/>
                    </a:lnTo>
                    <a:lnTo>
                      <a:pt x="176" y="63"/>
                    </a:lnTo>
                    <a:lnTo>
                      <a:pt x="177" y="48"/>
                    </a:lnTo>
                    <a:lnTo>
                      <a:pt x="176" y="33"/>
                    </a:lnTo>
                    <a:lnTo>
                      <a:pt x="176" y="25"/>
                    </a:lnTo>
                    <a:lnTo>
                      <a:pt x="179" y="12"/>
                    </a:lnTo>
                    <a:lnTo>
                      <a:pt x="179" y="2"/>
                    </a:lnTo>
                    <a:lnTo>
                      <a:pt x="177"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241" name="Freeform 90">
                <a:extLst>
                  <a:ext uri="{FF2B5EF4-FFF2-40B4-BE49-F238E27FC236}">
                    <a16:creationId xmlns:a16="http://schemas.microsoft.com/office/drawing/2014/main" id="{E793C8A3-67FA-4130-AA31-E553D20877A7}"/>
                  </a:ext>
                </a:extLst>
              </p:cNvPr>
              <p:cNvSpPr>
                <a:spLocks/>
              </p:cNvSpPr>
              <p:nvPr/>
            </p:nvSpPr>
            <p:spPr bwMode="auto">
              <a:xfrm>
                <a:off x="4678" y="3097"/>
                <a:ext cx="138" cy="134"/>
              </a:xfrm>
              <a:custGeom>
                <a:avLst/>
                <a:gdLst>
                  <a:gd name="T0" fmla="*/ 135 w 138"/>
                  <a:gd name="T1" fmla="*/ 0 h 134"/>
                  <a:gd name="T2" fmla="*/ 114 w 138"/>
                  <a:gd name="T3" fmla="*/ 2 h 134"/>
                  <a:gd name="T4" fmla="*/ 109 w 138"/>
                  <a:gd name="T5" fmla="*/ 4 h 134"/>
                  <a:gd name="T6" fmla="*/ 89 w 138"/>
                  <a:gd name="T7" fmla="*/ 4 h 134"/>
                  <a:gd name="T8" fmla="*/ 75 w 138"/>
                  <a:gd name="T9" fmla="*/ 4 h 134"/>
                  <a:gd name="T10" fmla="*/ 56 w 138"/>
                  <a:gd name="T11" fmla="*/ 7 h 134"/>
                  <a:gd name="T12" fmla="*/ 35 w 138"/>
                  <a:gd name="T13" fmla="*/ 7 h 134"/>
                  <a:gd name="T14" fmla="*/ 16 w 138"/>
                  <a:gd name="T15" fmla="*/ 10 h 134"/>
                  <a:gd name="T16" fmla="*/ 6 w 138"/>
                  <a:gd name="T17" fmla="*/ 10 h 134"/>
                  <a:gd name="T18" fmla="*/ 0 w 138"/>
                  <a:gd name="T19" fmla="*/ 10 h 134"/>
                  <a:gd name="T20" fmla="*/ 0 w 138"/>
                  <a:gd name="T21" fmla="*/ 26 h 134"/>
                  <a:gd name="T22" fmla="*/ 0 w 138"/>
                  <a:gd name="T23" fmla="*/ 44 h 134"/>
                  <a:gd name="T24" fmla="*/ 1 w 138"/>
                  <a:gd name="T25" fmla="*/ 51 h 134"/>
                  <a:gd name="T26" fmla="*/ 1 w 138"/>
                  <a:gd name="T27" fmla="*/ 62 h 134"/>
                  <a:gd name="T28" fmla="*/ 0 w 138"/>
                  <a:gd name="T29" fmla="*/ 68 h 134"/>
                  <a:gd name="T30" fmla="*/ 3 w 138"/>
                  <a:gd name="T31" fmla="*/ 92 h 134"/>
                  <a:gd name="T32" fmla="*/ 3 w 138"/>
                  <a:gd name="T33" fmla="*/ 114 h 134"/>
                  <a:gd name="T34" fmla="*/ 1 w 138"/>
                  <a:gd name="T35" fmla="*/ 126 h 134"/>
                  <a:gd name="T36" fmla="*/ 1 w 138"/>
                  <a:gd name="T37" fmla="*/ 133 h 134"/>
                  <a:gd name="T38" fmla="*/ 16 w 138"/>
                  <a:gd name="T39" fmla="*/ 130 h 134"/>
                  <a:gd name="T40" fmla="*/ 28 w 138"/>
                  <a:gd name="T41" fmla="*/ 130 h 134"/>
                  <a:gd name="T42" fmla="*/ 50 w 138"/>
                  <a:gd name="T43" fmla="*/ 126 h 134"/>
                  <a:gd name="T44" fmla="*/ 56 w 138"/>
                  <a:gd name="T45" fmla="*/ 126 h 134"/>
                  <a:gd name="T46" fmla="*/ 71 w 138"/>
                  <a:gd name="T47" fmla="*/ 123 h 134"/>
                  <a:gd name="T48" fmla="*/ 81 w 138"/>
                  <a:gd name="T49" fmla="*/ 123 h 134"/>
                  <a:gd name="T50" fmla="*/ 89 w 138"/>
                  <a:gd name="T51" fmla="*/ 121 h 134"/>
                  <a:gd name="T52" fmla="*/ 105 w 138"/>
                  <a:gd name="T53" fmla="*/ 121 h 134"/>
                  <a:gd name="T54" fmla="*/ 109 w 138"/>
                  <a:gd name="T55" fmla="*/ 121 h 134"/>
                  <a:gd name="T56" fmla="*/ 126 w 138"/>
                  <a:gd name="T57" fmla="*/ 117 h 134"/>
                  <a:gd name="T58" fmla="*/ 132 w 138"/>
                  <a:gd name="T59" fmla="*/ 117 h 134"/>
                  <a:gd name="T60" fmla="*/ 133 w 138"/>
                  <a:gd name="T61" fmla="*/ 104 h 134"/>
                  <a:gd name="T62" fmla="*/ 132 w 138"/>
                  <a:gd name="T63" fmla="*/ 88 h 134"/>
                  <a:gd name="T64" fmla="*/ 133 w 138"/>
                  <a:gd name="T65" fmla="*/ 75 h 134"/>
                  <a:gd name="T66" fmla="*/ 133 w 138"/>
                  <a:gd name="T67" fmla="*/ 51 h 134"/>
                  <a:gd name="T68" fmla="*/ 135 w 138"/>
                  <a:gd name="T69" fmla="*/ 40 h 134"/>
                  <a:gd name="T70" fmla="*/ 132 w 138"/>
                  <a:gd name="T71" fmla="*/ 18 h 134"/>
                  <a:gd name="T72" fmla="*/ 137 w 138"/>
                  <a:gd name="T73" fmla="*/ 0 h 134"/>
                  <a:gd name="T74" fmla="*/ 135 w 138"/>
                  <a:gd name="T75" fmla="*/ 0 h 134"/>
                  <a:gd name="T76" fmla="*/ 135 w 138"/>
                  <a:gd name="T77" fmla="*/ 0 h 1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8"/>
                  <a:gd name="T118" fmla="*/ 0 h 134"/>
                  <a:gd name="T119" fmla="*/ 138 w 138"/>
                  <a:gd name="T120" fmla="*/ 134 h 1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8" h="134">
                    <a:moveTo>
                      <a:pt x="135" y="0"/>
                    </a:moveTo>
                    <a:lnTo>
                      <a:pt x="114" y="2"/>
                    </a:lnTo>
                    <a:lnTo>
                      <a:pt x="109" y="4"/>
                    </a:lnTo>
                    <a:lnTo>
                      <a:pt x="89" y="4"/>
                    </a:lnTo>
                    <a:lnTo>
                      <a:pt x="75" y="4"/>
                    </a:lnTo>
                    <a:lnTo>
                      <a:pt x="56" y="7"/>
                    </a:lnTo>
                    <a:lnTo>
                      <a:pt x="35" y="7"/>
                    </a:lnTo>
                    <a:lnTo>
                      <a:pt x="16" y="10"/>
                    </a:lnTo>
                    <a:lnTo>
                      <a:pt x="6" y="10"/>
                    </a:lnTo>
                    <a:lnTo>
                      <a:pt x="0" y="10"/>
                    </a:lnTo>
                    <a:lnTo>
                      <a:pt x="0" y="26"/>
                    </a:lnTo>
                    <a:lnTo>
                      <a:pt x="0" y="44"/>
                    </a:lnTo>
                    <a:lnTo>
                      <a:pt x="1" y="51"/>
                    </a:lnTo>
                    <a:lnTo>
                      <a:pt x="1" y="62"/>
                    </a:lnTo>
                    <a:lnTo>
                      <a:pt x="0" y="68"/>
                    </a:lnTo>
                    <a:lnTo>
                      <a:pt x="3" y="92"/>
                    </a:lnTo>
                    <a:lnTo>
                      <a:pt x="3" y="114"/>
                    </a:lnTo>
                    <a:lnTo>
                      <a:pt x="1" y="126"/>
                    </a:lnTo>
                    <a:lnTo>
                      <a:pt x="1" y="133"/>
                    </a:lnTo>
                    <a:lnTo>
                      <a:pt x="16" y="130"/>
                    </a:lnTo>
                    <a:lnTo>
                      <a:pt x="28" y="130"/>
                    </a:lnTo>
                    <a:lnTo>
                      <a:pt x="50" y="126"/>
                    </a:lnTo>
                    <a:lnTo>
                      <a:pt x="56" y="126"/>
                    </a:lnTo>
                    <a:lnTo>
                      <a:pt x="71" y="123"/>
                    </a:lnTo>
                    <a:lnTo>
                      <a:pt x="81" y="123"/>
                    </a:lnTo>
                    <a:lnTo>
                      <a:pt x="89" y="121"/>
                    </a:lnTo>
                    <a:lnTo>
                      <a:pt x="105" y="121"/>
                    </a:lnTo>
                    <a:lnTo>
                      <a:pt x="109" y="121"/>
                    </a:lnTo>
                    <a:lnTo>
                      <a:pt x="126" y="117"/>
                    </a:lnTo>
                    <a:lnTo>
                      <a:pt x="132" y="117"/>
                    </a:lnTo>
                    <a:lnTo>
                      <a:pt x="133" y="104"/>
                    </a:lnTo>
                    <a:lnTo>
                      <a:pt x="132" y="88"/>
                    </a:lnTo>
                    <a:lnTo>
                      <a:pt x="133" y="75"/>
                    </a:lnTo>
                    <a:lnTo>
                      <a:pt x="133" y="51"/>
                    </a:lnTo>
                    <a:lnTo>
                      <a:pt x="135" y="40"/>
                    </a:lnTo>
                    <a:lnTo>
                      <a:pt x="132" y="18"/>
                    </a:lnTo>
                    <a:lnTo>
                      <a:pt x="137" y="0"/>
                    </a:lnTo>
                    <a:lnTo>
                      <a:pt x="135" y="0"/>
                    </a:lnTo>
                  </a:path>
                </a:pathLst>
              </a:custGeom>
              <a:gradFill rotWithShape="0">
                <a:gsLst>
                  <a:gs pos="0">
                    <a:srgbClr val="1F007F"/>
                  </a:gs>
                  <a:gs pos="100000">
                    <a:srgbClr val="0000FF"/>
                  </a:gs>
                </a:gsLst>
                <a:lin ang="54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242" name="Freeform 91">
                <a:extLst>
                  <a:ext uri="{FF2B5EF4-FFF2-40B4-BE49-F238E27FC236}">
                    <a16:creationId xmlns:a16="http://schemas.microsoft.com/office/drawing/2014/main" id="{D6917B22-B67B-4C06-A625-C33EE481D61C}"/>
                  </a:ext>
                </a:extLst>
              </p:cNvPr>
              <p:cNvSpPr>
                <a:spLocks/>
              </p:cNvSpPr>
              <p:nvPr/>
            </p:nvSpPr>
            <p:spPr bwMode="auto">
              <a:xfrm>
                <a:off x="4646" y="3260"/>
                <a:ext cx="271" cy="120"/>
              </a:xfrm>
              <a:custGeom>
                <a:avLst/>
                <a:gdLst>
                  <a:gd name="T0" fmla="*/ 217 w 271"/>
                  <a:gd name="T1" fmla="*/ 3 h 120"/>
                  <a:gd name="T2" fmla="*/ 229 w 271"/>
                  <a:gd name="T3" fmla="*/ 12 h 120"/>
                  <a:gd name="T4" fmla="*/ 242 w 271"/>
                  <a:gd name="T5" fmla="*/ 19 h 120"/>
                  <a:gd name="T6" fmla="*/ 247 w 271"/>
                  <a:gd name="T7" fmla="*/ 25 h 120"/>
                  <a:gd name="T8" fmla="*/ 253 w 271"/>
                  <a:gd name="T9" fmla="*/ 31 h 120"/>
                  <a:gd name="T10" fmla="*/ 260 w 271"/>
                  <a:gd name="T11" fmla="*/ 36 h 120"/>
                  <a:gd name="T12" fmla="*/ 270 w 271"/>
                  <a:gd name="T13" fmla="*/ 43 h 120"/>
                  <a:gd name="T14" fmla="*/ 243 w 271"/>
                  <a:gd name="T15" fmla="*/ 52 h 120"/>
                  <a:gd name="T16" fmla="*/ 235 w 271"/>
                  <a:gd name="T17" fmla="*/ 61 h 120"/>
                  <a:gd name="T18" fmla="*/ 213 w 271"/>
                  <a:gd name="T19" fmla="*/ 71 h 120"/>
                  <a:gd name="T20" fmla="*/ 199 w 271"/>
                  <a:gd name="T21" fmla="*/ 78 h 120"/>
                  <a:gd name="T22" fmla="*/ 179 w 271"/>
                  <a:gd name="T23" fmla="*/ 83 h 120"/>
                  <a:gd name="T24" fmla="*/ 141 w 271"/>
                  <a:gd name="T25" fmla="*/ 92 h 120"/>
                  <a:gd name="T26" fmla="*/ 134 w 271"/>
                  <a:gd name="T27" fmla="*/ 99 h 120"/>
                  <a:gd name="T28" fmla="*/ 114 w 271"/>
                  <a:gd name="T29" fmla="*/ 104 h 120"/>
                  <a:gd name="T30" fmla="*/ 78 w 271"/>
                  <a:gd name="T31" fmla="*/ 109 h 120"/>
                  <a:gd name="T32" fmla="*/ 66 w 271"/>
                  <a:gd name="T33" fmla="*/ 116 h 120"/>
                  <a:gd name="T34" fmla="*/ 55 w 271"/>
                  <a:gd name="T35" fmla="*/ 119 h 120"/>
                  <a:gd name="T36" fmla="*/ 46 w 271"/>
                  <a:gd name="T37" fmla="*/ 102 h 120"/>
                  <a:gd name="T38" fmla="*/ 38 w 271"/>
                  <a:gd name="T39" fmla="*/ 92 h 120"/>
                  <a:gd name="T40" fmla="*/ 38 w 271"/>
                  <a:gd name="T41" fmla="*/ 82 h 120"/>
                  <a:gd name="T42" fmla="*/ 20 w 271"/>
                  <a:gd name="T43" fmla="*/ 70 h 120"/>
                  <a:gd name="T44" fmla="*/ 12 w 271"/>
                  <a:gd name="T45" fmla="*/ 60 h 120"/>
                  <a:gd name="T46" fmla="*/ 2 w 271"/>
                  <a:gd name="T47" fmla="*/ 54 h 120"/>
                  <a:gd name="T48" fmla="*/ 0 w 271"/>
                  <a:gd name="T49" fmla="*/ 49 h 120"/>
                  <a:gd name="T50" fmla="*/ 35 w 271"/>
                  <a:gd name="T51" fmla="*/ 43 h 120"/>
                  <a:gd name="T52" fmla="*/ 53 w 271"/>
                  <a:gd name="T53" fmla="*/ 37 h 120"/>
                  <a:gd name="T54" fmla="*/ 64 w 271"/>
                  <a:gd name="T55" fmla="*/ 37 h 120"/>
                  <a:gd name="T56" fmla="*/ 83 w 271"/>
                  <a:gd name="T57" fmla="*/ 31 h 120"/>
                  <a:gd name="T58" fmla="*/ 91 w 271"/>
                  <a:gd name="T59" fmla="*/ 31 h 120"/>
                  <a:gd name="T60" fmla="*/ 110 w 271"/>
                  <a:gd name="T61" fmla="*/ 25 h 120"/>
                  <a:gd name="T62" fmla="*/ 123 w 271"/>
                  <a:gd name="T63" fmla="*/ 25 h 120"/>
                  <a:gd name="T64" fmla="*/ 137 w 271"/>
                  <a:gd name="T65" fmla="*/ 20 h 120"/>
                  <a:gd name="T66" fmla="*/ 155 w 271"/>
                  <a:gd name="T67" fmla="*/ 17 h 120"/>
                  <a:gd name="T68" fmla="*/ 163 w 271"/>
                  <a:gd name="T69" fmla="*/ 17 h 120"/>
                  <a:gd name="T70" fmla="*/ 175 w 271"/>
                  <a:gd name="T71" fmla="*/ 12 h 120"/>
                  <a:gd name="T72" fmla="*/ 183 w 271"/>
                  <a:gd name="T73" fmla="*/ 12 h 120"/>
                  <a:gd name="T74" fmla="*/ 192 w 271"/>
                  <a:gd name="T75" fmla="*/ 7 h 120"/>
                  <a:gd name="T76" fmla="*/ 206 w 271"/>
                  <a:gd name="T77" fmla="*/ 7 h 120"/>
                  <a:gd name="T78" fmla="*/ 218 w 271"/>
                  <a:gd name="T79" fmla="*/ 0 h 120"/>
                  <a:gd name="T80" fmla="*/ 217 w 271"/>
                  <a:gd name="T81" fmla="*/ 3 h 120"/>
                  <a:gd name="T82" fmla="*/ 217 w 271"/>
                  <a:gd name="T83" fmla="*/ 3 h 1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1"/>
                  <a:gd name="T127" fmla="*/ 0 h 120"/>
                  <a:gd name="T128" fmla="*/ 271 w 271"/>
                  <a:gd name="T129" fmla="*/ 120 h 1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1" h="120">
                    <a:moveTo>
                      <a:pt x="217" y="3"/>
                    </a:moveTo>
                    <a:lnTo>
                      <a:pt x="229" y="12"/>
                    </a:lnTo>
                    <a:lnTo>
                      <a:pt x="242" y="19"/>
                    </a:lnTo>
                    <a:lnTo>
                      <a:pt x="247" y="25"/>
                    </a:lnTo>
                    <a:lnTo>
                      <a:pt x="253" y="31"/>
                    </a:lnTo>
                    <a:lnTo>
                      <a:pt x="260" y="36"/>
                    </a:lnTo>
                    <a:lnTo>
                      <a:pt x="270" y="43"/>
                    </a:lnTo>
                    <a:lnTo>
                      <a:pt x="243" y="52"/>
                    </a:lnTo>
                    <a:lnTo>
                      <a:pt x="235" y="61"/>
                    </a:lnTo>
                    <a:lnTo>
                      <a:pt x="213" y="71"/>
                    </a:lnTo>
                    <a:lnTo>
                      <a:pt x="199" y="78"/>
                    </a:lnTo>
                    <a:lnTo>
                      <a:pt x="179" y="83"/>
                    </a:lnTo>
                    <a:lnTo>
                      <a:pt x="141" y="92"/>
                    </a:lnTo>
                    <a:lnTo>
                      <a:pt x="134" y="99"/>
                    </a:lnTo>
                    <a:lnTo>
                      <a:pt x="114" y="104"/>
                    </a:lnTo>
                    <a:lnTo>
                      <a:pt x="78" y="109"/>
                    </a:lnTo>
                    <a:lnTo>
                      <a:pt x="66" y="116"/>
                    </a:lnTo>
                    <a:lnTo>
                      <a:pt x="55" y="119"/>
                    </a:lnTo>
                    <a:lnTo>
                      <a:pt x="46" y="102"/>
                    </a:lnTo>
                    <a:lnTo>
                      <a:pt x="38" y="92"/>
                    </a:lnTo>
                    <a:lnTo>
                      <a:pt x="38" y="82"/>
                    </a:lnTo>
                    <a:lnTo>
                      <a:pt x="20" y="70"/>
                    </a:lnTo>
                    <a:lnTo>
                      <a:pt x="12" y="60"/>
                    </a:lnTo>
                    <a:lnTo>
                      <a:pt x="2" y="54"/>
                    </a:lnTo>
                    <a:lnTo>
                      <a:pt x="0" y="49"/>
                    </a:lnTo>
                    <a:lnTo>
                      <a:pt x="35" y="43"/>
                    </a:lnTo>
                    <a:lnTo>
                      <a:pt x="53" y="37"/>
                    </a:lnTo>
                    <a:lnTo>
                      <a:pt x="64" y="37"/>
                    </a:lnTo>
                    <a:lnTo>
                      <a:pt x="83" y="31"/>
                    </a:lnTo>
                    <a:lnTo>
                      <a:pt x="91" y="31"/>
                    </a:lnTo>
                    <a:lnTo>
                      <a:pt x="110" y="25"/>
                    </a:lnTo>
                    <a:lnTo>
                      <a:pt x="123" y="25"/>
                    </a:lnTo>
                    <a:lnTo>
                      <a:pt x="137" y="20"/>
                    </a:lnTo>
                    <a:lnTo>
                      <a:pt x="155" y="17"/>
                    </a:lnTo>
                    <a:lnTo>
                      <a:pt x="163" y="17"/>
                    </a:lnTo>
                    <a:lnTo>
                      <a:pt x="175" y="12"/>
                    </a:lnTo>
                    <a:lnTo>
                      <a:pt x="183" y="12"/>
                    </a:lnTo>
                    <a:lnTo>
                      <a:pt x="192" y="7"/>
                    </a:lnTo>
                    <a:lnTo>
                      <a:pt x="206" y="7"/>
                    </a:lnTo>
                    <a:lnTo>
                      <a:pt x="218" y="0"/>
                    </a:lnTo>
                    <a:lnTo>
                      <a:pt x="217" y="3"/>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243" name="Freeform 92">
                <a:extLst>
                  <a:ext uri="{FF2B5EF4-FFF2-40B4-BE49-F238E27FC236}">
                    <a16:creationId xmlns:a16="http://schemas.microsoft.com/office/drawing/2014/main" id="{B272A565-F037-43BB-85E7-4A3613118F42}"/>
                  </a:ext>
                </a:extLst>
              </p:cNvPr>
              <p:cNvSpPr>
                <a:spLocks/>
              </p:cNvSpPr>
              <p:nvPr/>
            </p:nvSpPr>
            <p:spPr bwMode="auto">
              <a:xfrm>
                <a:off x="4699" y="3269"/>
                <a:ext cx="163" cy="44"/>
              </a:xfrm>
              <a:custGeom>
                <a:avLst/>
                <a:gdLst>
                  <a:gd name="T0" fmla="*/ 162 w 163"/>
                  <a:gd name="T1" fmla="*/ 0 h 44"/>
                  <a:gd name="T2" fmla="*/ 148 w 163"/>
                  <a:gd name="T3" fmla="*/ 3 h 44"/>
                  <a:gd name="T4" fmla="*/ 132 w 163"/>
                  <a:gd name="T5" fmla="*/ 6 h 44"/>
                  <a:gd name="T6" fmla="*/ 111 w 163"/>
                  <a:gd name="T7" fmla="*/ 11 h 44"/>
                  <a:gd name="T8" fmla="*/ 96 w 163"/>
                  <a:gd name="T9" fmla="*/ 14 h 44"/>
                  <a:gd name="T10" fmla="*/ 76 w 163"/>
                  <a:gd name="T11" fmla="*/ 20 h 44"/>
                  <a:gd name="T12" fmla="*/ 43 w 163"/>
                  <a:gd name="T13" fmla="*/ 25 h 44"/>
                  <a:gd name="T14" fmla="*/ 16 w 163"/>
                  <a:gd name="T15" fmla="*/ 34 h 44"/>
                  <a:gd name="T16" fmla="*/ 0 w 163"/>
                  <a:gd name="T17" fmla="*/ 35 h 44"/>
                  <a:gd name="T18" fmla="*/ 4 w 163"/>
                  <a:gd name="T19" fmla="*/ 40 h 44"/>
                  <a:gd name="T20" fmla="*/ 6 w 163"/>
                  <a:gd name="T21" fmla="*/ 43 h 44"/>
                  <a:gd name="T22" fmla="*/ 35 w 163"/>
                  <a:gd name="T23" fmla="*/ 35 h 44"/>
                  <a:gd name="T24" fmla="*/ 66 w 163"/>
                  <a:gd name="T25" fmla="*/ 28 h 44"/>
                  <a:gd name="T26" fmla="*/ 86 w 163"/>
                  <a:gd name="T27" fmla="*/ 24 h 44"/>
                  <a:gd name="T28" fmla="*/ 119 w 163"/>
                  <a:gd name="T29" fmla="*/ 18 h 44"/>
                  <a:gd name="T30" fmla="*/ 127 w 163"/>
                  <a:gd name="T31" fmla="*/ 16 h 44"/>
                  <a:gd name="T32" fmla="*/ 158 w 163"/>
                  <a:gd name="T33" fmla="*/ 4 h 44"/>
                  <a:gd name="T34" fmla="*/ 162 w 163"/>
                  <a:gd name="T35" fmla="*/ 0 h 44"/>
                  <a:gd name="T36" fmla="*/ 162 w 163"/>
                  <a:gd name="T37" fmla="*/ 0 h 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3"/>
                  <a:gd name="T58" fmla="*/ 0 h 44"/>
                  <a:gd name="T59" fmla="*/ 163 w 163"/>
                  <a:gd name="T60" fmla="*/ 44 h 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3" h="44">
                    <a:moveTo>
                      <a:pt x="162" y="0"/>
                    </a:moveTo>
                    <a:lnTo>
                      <a:pt x="148" y="3"/>
                    </a:lnTo>
                    <a:lnTo>
                      <a:pt x="132" y="6"/>
                    </a:lnTo>
                    <a:lnTo>
                      <a:pt x="111" y="11"/>
                    </a:lnTo>
                    <a:lnTo>
                      <a:pt x="96" y="14"/>
                    </a:lnTo>
                    <a:lnTo>
                      <a:pt x="76" y="20"/>
                    </a:lnTo>
                    <a:lnTo>
                      <a:pt x="43" y="25"/>
                    </a:lnTo>
                    <a:lnTo>
                      <a:pt x="16" y="34"/>
                    </a:lnTo>
                    <a:lnTo>
                      <a:pt x="0" y="35"/>
                    </a:lnTo>
                    <a:lnTo>
                      <a:pt x="4" y="40"/>
                    </a:lnTo>
                    <a:lnTo>
                      <a:pt x="6" y="43"/>
                    </a:lnTo>
                    <a:lnTo>
                      <a:pt x="35" y="35"/>
                    </a:lnTo>
                    <a:lnTo>
                      <a:pt x="66" y="28"/>
                    </a:lnTo>
                    <a:lnTo>
                      <a:pt x="86" y="24"/>
                    </a:lnTo>
                    <a:lnTo>
                      <a:pt x="119" y="18"/>
                    </a:lnTo>
                    <a:lnTo>
                      <a:pt x="127" y="16"/>
                    </a:lnTo>
                    <a:lnTo>
                      <a:pt x="158" y="4"/>
                    </a:lnTo>
                    <a:lnTo>
                      <a:pt x="162"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44" name="Freeform 93">
                <a:extLst>
                  <a:ext uri="{FF2B5EF4-FFF2-40B4-BE49-F238E27FC236}">
                    <a16:creationId xmlns:a16="http://schemas.microsoft.com/office/drawing/2014/main" id="{9D618964-0661-4C70-92D5-1B188F03B91D}"/>
                  </a:ext>
                </a:extLst>
              </p:cNvPr>
              <p:cNvSpPr>
                <a:spLocks/>
              </p:cNvSpPr>
              <p:nvPr/>
            </p:nvSpPr>
            <p:spPr bwMode="auto">
              <a:xfrm>
                <a:off x="4698" y="3289"/>
                <a:ext cx="168" cy="78"/>
              </a:xfrm>
              <a:custGeom>
                <a:avLst/>
                <a:gdLst>
                  <a:gd name="T0" fmla="*/ 138 w 168"/>
                  <a:gd name="T1" fmla="*/ 0 h 78"/>
                  <a:gd name="T2" fmla="*/ 148 w 168"/>
                  <a:gd name="T3" fmla="*/ 7 h 78"/>
                  <a:gd name="T4" fmla="*/ 155 w 168"/>
                  <a:gd name="T5" fmla="*/ 14 h 78"/>
                  <a:gd name="T6" fmla="*/ 167 w 168"/>
                  <a:gd name="T7" fmla="*/ 22 h 78"/>
                  <a:gd name="T8" fmla="*/ 97 w 168"/>
                  <a:gd name="T9" fmla="*/ 54 h 78"/>
                  <a:gd name="T10" fmla="*/ 69 w 168"/>
                  <a:gd name="T11" fmla="*/ 62 h 78"/>
                  <a:gd name="T12" fmla="*/ 46 w 168"/>
                  <a:gd name="T13" fmla="*/ 69 h 78"/>
                  <a:gd name="T14" fmla="*/ 29 w 168"/>
                  <a:gd name="T15" fmla="*/ 75 h 78"/>
                  <a:gd name="T16" fmla="*/ 25 w 168"/>
                  <a:gd name="T17" fmla="*/ 77 h 78"/>
                  <a:gd name="T18" fmla="*/ 18 w 168"/>
                  <a:gd name="T19" fmla="*/ 63 h 78"/>
                  <a:gd name="T20" fmla="*/ 7 w 168"/>
                  <a:gd name="T21" fmla="*/ 52 h 78"/>
                  <a:gd name="T22" fmla="*/ 0 w 168"/>
                  <a:gd name="T23" fmla="*/ 45 h 78"/>
                  <a:gd name="T24" fmla="*/ 0 w 168"/>
                  <a:gd name="T25" fmla="*/ 38 h 78"/>
                  <a:gd name="T26" fmla="*/ 36 w 168"/>
                  <a:gd name="T27" fmla="*/ 32 h 78"/>
                  <a:gd name="T28" fmla="*/ 64 w 168"/>
                  <a:gd name="T29" fmla="*/ 24 h 78"/>
                  <a:gd name="T30" fmla="*/ 99 w 168"/>
                  <a:gd name="T31" fmla="*/ 19 h 78"/>
                  <a:gd name="T32" fmla="*/ 114 w 168"/>
                  <a:gd name="T33" fmla="*/ 12 h 78"/>
                  <a:gd name="T34" fmla="*/ 121 w 168"/>
                  <a:gd name="T35" fmla="*/ 11 h 78"/>
                  <a:gd name="T36" fmla="*/ 133 w 168"/>
                  <a:gd name="T37" fmla="*/ 4 h 78"/>
                  <a:gd name="T38" fmla="*/ 141 w 168"/>
                  <a:gd name="T39" fmla="*/ 2 h 78"/>
                  <a:gd name="T40" fmla="*/ 138 w 168"/>
                  <a:gd name="T41" fmla="*/ 0 h 78"/>
                  <a:gd name="T42" fmla="*/ 138 w 168"/>
                  <a:gd name="T43" fmla="*/ 0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8"/>
                  <a:gd name="T67" fmla="*/ 0 h 78"/>
                  <a:gd name="T68" fmla="*/ 168 w 168"/>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8" h="78">
                    <a:moveTo>
                      <a:pt x="138" y="0"/>
                    </a:moveTo>
                    <a:lnTo>
                      <a:pt x="148" y="7"/>
                    </a:lnTo>
                    <a:lnTo>
                      <a:pt x="155" y="14"/>
                    </a:lnTo>
                    <a:lnTo>
                      <a:pt x="167" y="22"/>
                    </a:lnTo>
                    <a:lnTo>
                      <a:pt x="97" y="54"/>
                    </a:lnTo>
                    <a:lnTo>
                      <a:pt x="69" y="62"/>
                    </a:lnTo>
                    <a:lnTo>
                      <a:pt x="46" y="69"/>
                    </a:lnTo>
                    <a:lnTo>
                      <a:pt x="29" y="75"/>
                    </a:lnTo>
                    <a:lnTo>
                      <a:pt x="25" y="77"/>
                    </a:lnTo>
                    <a:lnTo>
                      <a:pt x="18" y="63"/>
                    </a:lnTo>
                    <a:lnTo>
                      <a:pt x="7" y="52"/>
                    </a:lnTo>
                    <a:lnTo>
                      <a:pt x="0" y="45"/>
                    </a:lnTo>
                    <a:lnTo>
                      <a:pt x="0" y="38"/>
                    </a:lnTo>
                    <a:lnTo>
                      <a:pt x="36" y="32"/>
                    </a:lnTo>
                    <a:lnTo>
                      <a:pt x="64" y="24"/>
                    </a:lnTo>
                    <a:lnTo>
                      <a:pt x="99" y="19"/>
                    </a:lnTo>
                    <a:lnTo>
                      <a:pt x="114" y="12"/>
                    </a:lnTo>
                    <a:lnTo>
                      <a:pt x="121" y="11"/>
                    </a:lnTo>
                    <a:lnTo>
                      <a:pt x="133" y="4"/>
                    </a:lnTo>
                    <a:lnTo>
                      <a:pt x="141" y="2"/>
                    </a:lnTo>
                    <a:lnTo>
                      <a:pt x="138"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245" name="Freeform 94">
                <a:extLst>
                  <a:ext uri="{FF2B5EF4-FFF2-40B4-BE49-F238E27FC236}">
                    <a16:creationId xmlns:a16="http://schemas.microsoft.com/office/drawing/2014/main" id="{199AF28F-8C28-4BA6-A8F6-890DA2D2B6B1}"/>
                  </a:ext>
                </a:extLst>
              </p:cNvPr>
              <p:cNvSpPr>
                <a:spLocks/>
              </p:cNvSpPr>
              <p:nvPr/>
            </p:nvSpPr>
            <p:spPr bwMode="auto">
              <a:xfrm>
                <a:off x="4507" y="3239"/>
                <a:ext cx="30" cy="6"/>
              </a:xfrm>
              <a:custGeom>
                <a:avLst/>
                <a:gdLst>
                  <a:gd name="T0" fmla="*/ 29 w 30"/>
                  <a:gd name="T1" fmla="*/ 0 h 6"/>
                  <a:gd name="T2" fmla="*/ 20 w 30"/>
                  <a:gd name="T3" fmla="*/ 0 h 6"/>
                  <a:gd name="T4" fmla="*/ 8 w 30"/>
                  <a:gd name="T5" fmla="*/ 5 h 6"/>
                  <a:gd name="T6" fmla="*/ 0 w 30"/>
                  <a:gd name="T7" fmla="*/ 2 h 6"/>
                  <a:gd name="T8" fmla="*/ 0 60000 65536"/>
                  <a:gd name="T9" fmla="*/ 0 60000 65536"/>
                  <a:gd name="T10" fmla="*/ 0 60000 65536"/>
                  <a:gd name="T11" fmla="*/ 0 60000 65536"/>
                  <a:gd name="T12" fmla="*/ 0 w 30"/>
                  <a:gd name="T13" fmla="*/ 0 h 6"/>
                  <a:gd name="T14" fmla="*/ 30 w 30"/>
                  <a:gd name="T15" fmla="*/ 6 h 6"/>
                </a:gdLst>
                <a:ahLst/>
                <a:cxnLst>
                  <a:cxn ang="T8">
                    <a:pos x="T0" y="T1"/>
                  </a:cxn>
                  <a:cxn ang="T9">
                    <a:pos x="T2" y="T3"/>
                  </a:cxn>
                  <a:cxn ang="T10">
                    <a:pos x="T4" y="T5"/>
                  </a:cxn>
                  <a:cxn ang="T11">
                    <a:pos x="T6" y="T7"/>
                  </a:cxn>
                </a:cxnLst>
                <a:rect l="T12" t="T13" r="T14" b="T15"/>
                <a:pathLst>
                  <a:path w="30" h="6">
                    <a:moveTo>
                      <a:pt x="29" y="0"/>
                    </a:moveTo>
                    <a:lnTo>
                      <a:pt x="20" y="0"/>
                    </a:lnTo>
                    <a:lnTo>
                      <a:pt x="8" y="5"/>
                    </a:lnTo>
                    <a:lnTo>
                      <a:pt x="0" y="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 name="Freeform 95">
                <a:extLst>
                  <a:ext uri="{FF2B5EF4-FFF2-40B4-BE49-F238E27FC236}">
                    <a16:creationId xmlns:a16="http://schemas.microsoft.com/office/drawing/2014/main" id="{388094BC-4B2B-4313-9893-2F4FAFA14918}"/>
                  </a:ext>
                </a:extLst>
              </p:cNvPr>
              <p:cNvSpPr>
                <a:spLocks/>
              </p:cNvSpPr>
              <p:nvPr/>
            </p:nvSpPr>
            <p:spPr bwMode="auto">
              <a:xfrm>
                <a:off x="4920" y="2964"/>
                <a:ext cx="143" cy="140"/>
              </a:xfrm>
              <a:custGeom>
                <a:avLst/>
                <a:gdLst>
                  <a:gd name="T0" fmla="*/ 27 w 143"/>
                  <a:gd name="T1" fmla="*/ 134 h 140"/>
                  <a:gd name="T2" fmla="*/ 22 w 143"/>
                  <a:gd name="T3" fmla="*/ 134 h 140"/>
                  <a:gd name="T4" fmla="*/ 17 w 143"/>
                  <a:gd name="T5" fmla="*/ 134 h 140"/>
                  <a:gd name="T6" fmla="*/ 13 w 143"/>
                  <a:gd name="T7" fmla="*/ 133 h 140"/>
                  <a:gd name="T8" fmla="*/ 11 w 143"/>
                  <a:gd name="T9" fmla="*/ 129 h 140"/>
                  <a:gd name="T10" fmla="*/ 8 w 143"/>
                  <a:gd name="T11" fmla="*/ 125 h 140"/>
                  <a:gd name="T12" fmla="*/ 6 w 143"/>
                  <a:gd name="T13" fmla="*/ 120 h 140"/>
                  <a:gd name="T14" fmla="*/ 3 w 143"/>
                  <a:gd name="T15" fmla="*/ 112 h 140"/>
                  <a:gd name="T16" fmla="*/ 1 w 143"/>
                  <a:gd name="T17" fmla="*/ 103 h 140"/>
                  <a:gd name="T18" fmla="*/ 0 w 143"/>
                  <a:gd name="T19" fmla="*/ 97 h 140"/>
                  <a:gd name="T20" fmla="*/ 0 w 143"/>
                  <a:gd name="T21" fmla="*/ 87 h 140"/>
                  <a:gd name="T22" fmla="*/ 0 w 143"/>
                  <a:gd name="T23" fmla="*/ 78 h 140"/>
                  <a:gd name="T24" fmla="*/ 1 w 143"/>
                  <a:gd name="T25" fmla="*/ 69 h 140"/>
                  <a:gd name="T26" fmla="*/ 3 w 143"/>
                  <a:gd name="T27" fmla="*/ 59 h 140"/>
                  <a:gd name="T28" fmla="*/ 6 w 143"/>
                  <a:gd name="T29" fmla="*/ 42 h 140"/>
                  <a:gd name="T30" fmla="*/ 10 w 143"/>
                  <a:gd name="T31" fmla="*/ 29 h 140"/>
                  <a:gd name="T32" fmla="*/ 16 w 143"/>
                  <a:gd name="T33" fmla="*/ 21 h 140"/>
                  <a:gd name="T34" fmla="*/ 21 w 143"/>
                  <a:gd name="T35" fmla="*/ 14 h 140"/>
                  <a:gd name="T36" fmla="*/ 29 w 143"/>
                  <a:gd name="T37" fmla="*/ 7 h 140"/>
                  <a:gd name="T38" fmla="*/ 35 w 143"/>
                  <a:gd name="T39" fmla="*/ 5 h 140"/>
                  <a:gd name="T40" fmla="*/ 43 w 143"/>
                  <a:gd name="T41" fmla="*/ 2 h 140"/>
                  <a:gd name="T42" fmla="*/ 49 w 143"/>
                  <a:gd name="T43" fmla="*/ 1 h 140"/>
                  <a:gd name="T44" fmla="*/ 55 w 143"/>
                  <a:gd name="T45" fmla="*/ 1 h 140"/>
                  <a:gd name="T46" fmla="*/ 55 w 143"/>
                  <a:gd name="T47" fmla="*/ 3 h 140"/>
                  <a:gd name="T48" fmla="*/ 57 w 143"/>
                  <a:gd name="T49" fmla="*/ 4 h 140"/>
                  <a:gd name="T50" fmla="*/ 59 w 143"/>
                  <a:gd name="T51" fmla="*/ 4 h 140"/>
                  <a:gd name="T52" fmla="*/ 61 w 143"/>
                  <a:gd name="T53" fmla="*/ 4 h 140"/>
                  <a:gd name="T54" fmla="*/ 63 w 143"/>
                  <a:gd name="T55" fmla="*/ 3 h 140"/>
                  <a:gd name="T56" fmla="*/ 66 w 143"/>
                  <a:gd name="T57" fmla="*/ 0 h 140"/>
                  <a:gd name="T58" fmla="*/ 69 w 143"/>
                  <a:gd name="T59" fmla="*/ 0 h 140"/>
                  <a:gd name="T60" fmla="*/ 76 w 143"/>
                  <a:gd name="T61" fmla="*/ 1 h 140"/>
                  <a:gd name="T62" fmla="*/ 82 w 143"/>
                  <a:gd name="T63" fmla="*/ 1 h 140"/>
                  <a:gd name="T64" fmla="*/ 90 w 143"/>
                  <a:gd name="T65" fmla="*/ 3 h 140"/>
                  <a:gd name="T66" fmla="*/ 99 w 143"/>
                  <a:gd name="T67" fmla="*/ 7 h 140"/>
                  <a:gd name="T68" fmla="*/ 107 w 143"/>
                  <a:gd name="T69" fmla="*/ 11 h 140"/>
                  <a:gd name="T70" fmla="*/ 115 w 143"/>
                  <a:gd name="T71" fmla="*/ 21 h 140"/>
                  <a:gd name="T72" fmla="*/ 126 w 143"/>
                  <a:gd name="T73" fmla="*/ 31 h 140"/>
                  <a:gd name="T74" fmla="*/ 132 w 143"/>
                  <a:gd name="T75" fmla="*/ 45 h 140"/>
                  <a:gd name="T76" fmla="*/ 136 w 143"/>
                  <a:gd name="T77" fmla="*/ 58 h 140"/>
                  <a:gd name="T78" fmla="*/ 138 w 143"/>
                  <a:gd name="T79" fmla="*/ 71 h 140"/>
                  <a:gd name="T80" fmla="*/ 142 w 143"/>
                  <a:gd name="T81" fmla="*/ 84 h 140"/>
                  <a:gd name="T82" fmla="*/ 139 w 143"/>
                  <a:gd name="T83" fmla="*/ 95 h 140"/>
                  <a:gd name="T84" fmla="*/ 136 w 143"/>
                  <a:gd name="T85" fmla="*/ 110 h 140"/>
                  <a:gd name="T86" fmla="*/ 129 w 143"/>
                  <a:gd name="T87" fmla="*/ 129 h 140"/>
                  <a:gd name="T88" fmla="*/ 119 w 143"/>
                  <a:gd name="T89" fmla="*/ 138 h 140"/>
                  <a:gd name="T90" fmla="*/ 104 w 143"/>
                  <a:gd name="T91" fmla="*/ 139 h 140"/>
                  <a:gd name="T92" fmla="*/ 94 w 143"/>
                  <a:gd name="T93" fmla="*/ 135 h 140"/>
                  <a:gd name="T94" fmla="*/ 90 w 143"/>
                  <a:gd name="T95" fmla="*/ 132 h 140"/>
                  <a:gd name="T96" fmla="*/ 76 w 143"/>
                  <a:gd name="T97" fmla="*/ 130 h 140"/>
                  <a:gd name="T98" fmla="*/ 54 w 143"/>
                  <a:gd name="T99" fmla="*/ 133 h 140"/>
                  <a:gd name="T100" fmla="*/ 35 w 143"/>
                  <a:gd name="T101" fmla="*/ 135 h 1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3"/>
                  <a:gd name="T154" fmla="*/ 0 h 140"/>
                  <a:gd name="T155" fmla="*/ 143 w 143"/>
                  <a:gd name="T156" fmla="*/ 140 h 1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3" h="140">
                    <a:moveTo>
                      <a:pt x="30" y="134"/>
                    </a:moveTo>
                    <a:lnTo>
                      <a:pt x="29" y="134"/>
                    </a:lnTo>
                    <a:lnTo>
                      <a:pt x="27" y="134"/>
                    </a:lnTo>
                    <a:lnTo>
                      <a:pt x="26" y="134"/>
                    </a:lnTo>
                    <a:lnTo>
                      <a:pt x="24" y="134"/>
                    </a:lnTo>
                    <a:lnTo>
                      <a:pt x="22" y="134"/>
                    </a:lnTo>
                    <a:lnTo>
                      <a:pt x="21" y="134"/>
                    </a:lnTo>
                    <a:lnTo>
                      <a:pt x="19" y="134"/>
                    </a:lnTo>
                    <a:lnTo>
                      <a:pt x="17" y="134"/>
                    </a:lnTo>
                    <a:lnTo>
                      <a:pt x="17" y="133"/>
                    </a:lnTo>
                    <a:lnTo>
                      <a:pt x="15" y="133"/>
                    </a:lnTo>
                    <a:lnTo>
                      <a:pt x="13" y="133"/>
                    </a:lnTo>
                    <a:lnTo>
                      <a:pt x="13" y="131"/>
                    </a:lnTo>
                    <a:lnTo>
                      <a:pt x="11" y="131"/>
                    </a:lnTo>
                    <a:lnTo>
                      <a:pt x="11" y="130"/>
                    </a:lnTo>
                    <a:lnTo>
                      <a:pt x="11" y="129"/>
                    </a:lnTo>
                    <a:lnTo>
                      <a:pt x="9" y="129"/>
                    </a:lnTo>
                    <a:lnTo>
                      <a:pt x="9" y="127"/>
                    </a:lnTo>
                    <a:lnTo>
                      <a:pt x="9" y="125"/>
                    </a:lnTo>
                    <a:lnTo>
                      <a:pt x="8" y="125"/>
                    </a:lnTo>
                    <a:lnTo>
                      <a:pt x="8" y="124"/>
                    </a:lnTo>
                    <a:lnTo>
                      <a:pt x="8" y="122"/>
                    </a:lnTo>
                    <a:lnTo>
                      <a:pt x="6" y="122"/>
                    </a:lnTo>
                    <a:lnTo>
                      <a:pt x="6" y="120"/>
                    </a:lnTo>
                    <a:lnTo>
                      <a:pt x="5" y="119"/>
                    </a:lnTo>
                    <a:lnTo>
                      <a:pt x="5" y="117"/>
                    </a:lnTo>
                    <a:lnTo>
                      <a:pt x="3" y="116"/>
                    </a:lnTo>
                    <a:lnTo>
                      <a:pt x="3" y="114"/>
                    </a:lnTo>
                    <a:lnTo>
                      <a:pt x="3" y="112"/>
                    </a:lnTo>
                    <a:lnTo>
                      <a:pt x="3" y="110"/>
                    </a:lnTo>
                    <a:lnTo>
                      <a:pt x="1" y="109"/>
                    </a:lnTo>
                    <a:lnTo>
                      <a:pt x="1" y="107"/>
                    </a:lnTo>
                    <a:lnTo>
                      <a:pt x="1" y="105"/>
                    </a:lnTo>
                    <a:lnTo>
                      <a:pt x="1" y="103"/>
                    </a:lnTo>
                    <a:lnTo>
                      <a:pt x="1" y="102"/>
                    </a:lnTo>
                    <a:lnTo>
                      <a:pt x="1" y="100"/>
                    </a:lnTo>
                    <a:lnTo>
                      <a:pt x="1" y="99"/>
                    </a:lnTo>
                    <a:lnTo>
                      <a:pt x="1" y="97"/>
                    </a:lnTo>
                    <a:lnTo>
                      <a:pt x="0" y="97"/>
                    </a:lnTo>
                    <a:lnTo>
                      <a:pt x="0" y="95"/>
                    </a:lnTo>
                    <a:lnTo>
                      <a:pt x="0" y="93"/>
                    </a:lnTo>
                    <a:lnTo>
                      <a:pt x="0" y="91"/>
                    </a:lnTo>
                    <a:lnTo>
                      <a:pt x="0" y="89"/>
                    </a:lnTo>
                    <a:lnTo>
                      <a:pt x="0" y="87"/>
                    </a:lnTo>
                    <a:lnTo>
                      <a:pt x="0" y="85"/>
                    </a:lnTo>
                    <a:lnTo>
                      <a:pt x="0" y="83"/>
                    </a:lnTo>
                    <a:lnTo>
                      <a:pt x="0" y="82"/>
                    </a:lnTo>
                    <a:lnTo>
                      <a:pt x="0" y="80"/>
                    </a:lnTo>
                    <a:lnTo>
                      <a:pt x="0" y="78"/>
                    </a:lnTo>
                    <a:lnTo>
                      <a:pt x="0" y="76"/>
                    </a:lnTo>
                    <a:lnTo>
                      <a:pt x="0" y="75"/>
                    </a:lnTo>
                    <a:lnTo>
                      <a:pt x="0" y="73"/>
                    </a:lnTo>
                    <a:lnTo>
                      <a:pt x="0" y="71"/>
                    </a:lnTo>
                    <a:lnTo>
                      <a:pt x="1" y="69"/>
                    </a:lnTo>
                    <a:lnTo>
                      <a:pt x="1" y="67"/>
                    </a:lnTo>
                    <a:lnTo>
                      <a:pt x="1" y="65"/>
                    </a:lnTo>
                    <a:lnTo>
                      <a:pt x="1" y="63"/>
                    </a:lnTo>
                    <a:lnTo>
                      <a:pt x="3" y="61"/>
                    </a:lnTo>
                    <a:lnTo>
                      <a:pt x="3" y="59"/>
                    </a:lnTo>
                    <a:lnTo>
                      <a:pt x="3" y="55"/>
                    </a:lnTo>
                    <a:lnTo>
                      <a:pt x="3" y="52"/>
                    </a:lnTo>
                    <a:lnTo>
                      <a:pt x="4" y="48"/>
                    </a:lnTo>
                    <a:lnTo>
                      <a:pt x="4" y="46"/>
                    </a:lnTo>
                    <a:lnTo>
                      <a:pt x="6" y="42"/>
                    </a:lnTo>
                    <a:lnTo>
                      <a:pt x="6" y="40"/>
                    </a:lnTo>
                    <a:lnTo>
                      <a:pt x="7" y="36"/>
                    </a:lnTo>
                    <a:lnTo>
                      <a:pt x="7" y="34"/>
                    </a:lnTo>
                    <a:lnTo>
                      <a:pt x="9" y="31"/>
                    </a:lnTo>
                    <a:lnTo>
                      <a:pt x="10" y="29"/>
                    </a:lnTo>
                    <a:lnTo>
                      <a:pt x="12" y="26"/>
                    </a:lnTo>
                    <a:lnTo>
                      <a:pt x="13" y="24"/>
                    </a:lnTo>
                    <a:lnTo>
                      <a:pt x="14" y="22"/>
                    </a:lnTo>
                    <a:lnTo>
                      <a:pt x="16" y="21"/>
                    </a:lnTo>
                    <a:lnTo>
                      <a:pt x="16" y="20"/>
                    </a:lnTo>
                    <a:lnTo>
                      <a:pt x="17" y="18"/>
                    </a:lnTo>
                    <a:lnTo>
                      <a:pt x="19" y="16"/>
                    </a:lnTo>
                    <a:lnTo>
                      <a:pt x="21" y="14"/>
                    </a:lnTo>
                    <a:lnTo>
                      <a:pt x="23" y="13"/>
                    </a:lnTo>
                    <a:lnTo>
                      <a:pt x="25" y="11"/>
                    </a:lnTo>
                    <a:lnTo>
                      <a:pt x="27" y="9"/>
                    </a:lnTo>
                    <a:lnTo>
                      <a:pt x="29" y="7"/>
                    </a:lnTo>
                    <a:lnTo>
                      <a:pt x="31" y="7"/>
                    </a:lnTo>
                    <a:lnTo>
                      <a:pt x="33" y="5"/>
                    </a:lnTo>
                    <a:lnTo>
                      <a:pt x="35" y="5"/>
                    </a:lnTo>
                    <a:lnTo>
                      <a:pt x="37" y="4"/>
                    </a:lnTo>
                    <a:lnTo>
                      <a:pt x="39" y="4"/>
                    </a:lnTo>
                    <a:lnTo>
                      <a:pt x="41" y="4"/>
                    </a:lnTo>
                    <a:lnTo>
                      <a:pt x="43" y="2"/>
                    </a:lnTo>
                    <a:lnTo>
                      <a:pt x="45" y="2"/>
                    </a:lnTo>
                    <a:lnTo>
                      <a:pt x="47" y="2"/>
                    </a:lnTo>
                    <a:lnTo>
                      <a:pt x="49" y="1"/>
                    </a:lnTo>
                    <a:lnTo>
                      <a:pt x="51" y="1"/>
                    </a:lnTo>
                    <a:lnTo>
                      <a:pt x="53" y="1"/>
                    </a:lnTo>
                    <a:lnTo>
                      <a:pt x="55" y="0"/>
                    </a:lnTo>
                    <a:lnTo>
                      <a:pt x="55" y="1"/>
                    </a:lnTo>
                    <a:lnTo>
                      <a:pt x="55" y="3"/>
                    </a:lnTo>
                    <a:lnTo>
                      <a:pt x="57" y="3"/>
                    </a:lnTo>
                    <a:lnTo>
                      <a:pt x="57" y="4"/>
                    </a:lnTo>
                    <a:lnTo>
                      <a:pt x="59" y="4"/>
                    </a:lnTo>
                    <a:lnTo>
                      <a:pt x="61" y="4"/>
                    </a:lnTo>
                    <a:lnTo>
                      <a:pt x="63" y="3"/>
                    </a:lnTo>
                    <a:lnTo>
                      <a:pt x="64" y="1"/>
                    </a:lnTo>
                    <a:lnTo>
                      <a:pt x="66" y="0"/>
                    </a:lnTo>
                    <a:lnTo>
                      <a:pt x="67" y="0"/>
                    </a:lnTo>
                    <a:lnTo>
                      <a:pt x="69" y="0"/>
                    </a:lnTo>
                    <a:lnTo>
                      <a:pt x="71" y="0"/>
                    </a:lnTo>
                    <a:lnTo>
                      <a:pt x="73" y="0"/>
                    </a:lnTo>
                    <a:lnTo>
                      <a:pt x="74" y="0"/>
                    </a:lnTo>
                    <a:lnTo>
                      <a:pt x="74" y="1"/>
                    </a:lnTo>
                    <a:lnTo>
                      <a:pt x="76" y="1"/>
                    </a:lnTo>
                    <a:lnTo>
                      <a:pt x="77" y="1"/>
                    </a:lnTo>
                    <a:lnTo>
                      <a:pt x="79" y="1"/>
                    </a:lnTo>
                    <a:lnTo>
                      <a:pt x="81" y="1"/>
                    </a:lnTo>
                    <a:lnTo>
                      <a:pt x="82" y="1"/>
                    </a:lnTo>
                    <a:lnTo>
                      <a:pt x="84" y="1"/>
                    </a:lnTo>
                    <a:lnTo>
                      <a:pt x="84" y="3"/>
                    </a:lnTo>
                    <a:lnTo>
                      <a:pt x="86" y="3"/>
                    </a:lnTo>
                    <a:lnTo>
                      <a:pt x="88" y="3"/>
                    </a:lnTo>
                    <a:lnTo>
                      <a:pt x="90" y="3"/>
                    </a:lnTo>
                    <a:lnTo>
                      <a:pt x="92" y="5"/>
                    </a:lnTo>
                    <a:lnTo>
                      <a:pt x="94" y="5"/>
                    </a:lnTo>
                    <a:lnTo>
                      <a:pt x="95" y="5"/>
                    </a:lnTo>
                    <a:lnTo>
                      <a:pt x="97" y="5"/>
                    </a:lnTo>
                    <a:lnTo>
                      <a:pt x="99" y="7"/>
                    </a:lnTo>
                    <a:lnTo>
                      <a:pt x="101" y="7"/>
                    </a:lnTo>
                    <a:lnTo>
                      <a:pt x="102" y="9"/>
                    </a:lnTo>
                    <a:lnTo>
                      <a:pt x="104" y="9"/>
                    </a:lnTo>
                    <a:lnTo>
                      <a:pt x="105" y="11"/>
                    </a:lnTo>
                    <a:lnTo>
                      <a:pt x="107" y="11"/>
                    </a:lnTo>
                    <a:lnTo>
                      <a:pt x="108" y="12"/>
                    </a:lnTo>
                    <a:lnTo>
                      <a:pt x="110" y="12"/>
                    </a:lnTo>
                    <a:lnTo>
                      <a:pt x="112" y="16"/>
                    </a:lnTo>
                    <a:lnTo>
                      <a:pt x="113" y="18"/>
                    </a:lnTo>
                    <a:lnTo>
                      <a:pt x="115" y="21"/>
                    </a:lnTo>
                    <a:lnTo>
                      <a:pt x="117" y="22"/>
                    </a:lnTo>
                    <a:lnTo>
                      <a:pt x="119" y="26"/>
                    </a:lnTo>
                    <a:lnTo>
                      <a:pt x="121" y="28"/>
                    </a:lnTo>
                    <a:lnTo>
                      <a:pt x="123" y="30"/>
                    </a:lnTo>
                    <a:lnTo>
                      <a:pt x="126" y="31"/>
                    </a:lnTo>
                    <a:lnTo>
                      <a:pt x="126" y="35"/>
                    </a:lnTo>
                    <a:lnTo>
                      <a:pt x="128" y="37"/>
                    </a:lnTo>
                    <a:lnTo>
                      <a:pt x="130" y="40"/>
                    </a:lnTo>
                    <a:lnTo>
                      <a:pt x="132" y="41"/>
                    </a:lnTo>
                    <a:lnTo>
                      <a:pt x="132" y="45"/>
                    </a:lnTo>
                    <a:lnTo>
                      <a:pt x="134" y="47"/>
                    </a:lnTo>
                    <a:lnTo>
                      <a:pt x="135" y="51"/>
                    </a:lnTo>
                    <a:lnTo>
                      <a:pt x="136" y="52"/>
                    </a:lnTo>
                    <a:lnTo>
                      <a:pt x="136" y="56"/>
                    </a:lnTo>
                    <a:lnTo>
                      <a:pt x="136" y="58"/>
                    </a:lnTo>
                    <a:lnTo>
                      <a:pt x="136" y="61"/>
                    </a:lnTo>
                    <a:lnTo>
                      <a:pt x="138" y="62"/>
                    </a:lnTo>
                    <a:lnTo>
                      <a:pt x="138" y="66"/>
                    </a:lnTo>
                    <a:lnTo>
                      <a:pt x="138" y="68"/>
                    </a:lnTo>
                    <a:lnTo>
                      <a:pt x="138" y="71"/>
                    </a:lnTo>
                    <a:lnTo>
                      <a:pt x="140" y="73"/>
                    </a:lnTo>
                    <a:lnTo>
                      <a:pt x="140" y="77"/>
                    </a:lnTo>
                    <a:lnTo>
                      <a:pt x="140" y="79"/>
                    </a:lnTo>
                    <a:lnTo>
                      <a:pt x="140" y="82"/>
                    </a:lnTo>
                    <a:lnTo>
                      <a:pt x="142" y="84"/>
                    </a:lnTo>
                    <a:lnTo>
                      <a:pt x="141" y="88"/>
                    </a:lnTo>
                    <a:lnTo>
                      <a:pt x="141" y="90"/>
                    </a:lnTo>
                    <a:lnTo>
                      <a:pt x="141" y="92"/>
                    </a:lnTo>
                    <a:lnTo>
                      <a:pt x="141" y="93"/>
                    </a:lnTo>
                    <a:lnTo>
                      <a:pt x="139" y="95"/>
                    </a:lnTo>
                    <a:lnTo>
                      <a:pt x="139" y="97"/>
                    </a:lnTo>
                    <a:lnTo>
                      <a:pt x="138" y="101"/>
                    </a:lnTo>
                    <a:lnTo>
                      <a:pt x="138" y="103"/>
                    </a:lnTo>
                    <a:lnTo>
                      <a:pt x="136" y="107"/>
                    </a:lnTo>
                    <a:lnTo>
                      <a:pt x="136" y="110"/>
                    </a:lnTo>
                    <a:lnTo>
                      <a:pt x="135" y="114"/>
                    </a:lnTo>
                    <a:lnTo>
                      <a:pt x="135" y="118"/>
                    </a:lnTo>
                    <a:lnTo>
                      <a:pt x="133" y="122"/>
                    </a:lnTo>
                    <a:lnTo>
                      <a:pt x="131" y="125"/>
                    </a:lnTo>
                    <a:lnTo>
                      <a:pt x="129" y="129"/>
                    </a:lnTo>
                    <a:lnTo>
                      <a:pt x="128" y="131"/>
                    </a:lnTo>
                    <a:lnTo>
                      <a:pt x="125" y="135"/>
                    </a:lnTo>
                    <a:lnTo>
                      <a:pt x="123" y="137"/>
                    </a:lnTo>
                    <a:lnTo>
                      <a:pt x="121" y="138"/>
                    </a:lnTo>
                    <a:lnTo>
                      <a:pt x="119" y="138"/>
                    </a:lnTo>
                    <a:lnTo>
                      <a:pt x="115" y="139"/>
                    </a:lnTo>
                    <a:lnTo>
                      <a:pt x="112" y="139"/>
                    </a:lnTo>
                    <a:lnTo>
                      <a:pt x="109" y="139"/>
                    </a:lnTo>
                    <a:lnTo>
                      <a:pt x="107" y="139"/>
                    </a:lnTo>
                    <a:lnTo>
                      <a:pt x="104" y="139"/>
                    </a:lnTo>
                    <a:lnTo>
                      <a:pt x="102" y="139"/>
                    </a:lnTo>
                    <a:lnTo>
                      <a:pt x="100" y="139"/>
                    </a:lnTo>
                    <a:lnTo>
                      <a:pt x="98" y="137"/>
                    </a:lnTo>
                    <a:lnTo>
                      <a:pt x="96" y="137"/>
                    </a:lnTo>
                    <a:lnTo>
                      <a:pt x="94" y="135"/>
                    </a:lnTo>
                    <a:lnTo>
                      <a:pt x="92" y="135"/>
                    </a:lnTo>
                    <a:lnTo>
                      <a:pt x="92" y="133"/>
                    </a:lnTo>
                    <a:lnTo>
                      <a:pt x="90" y="133"/>
                    </a:lnTo>
                    <a:lnTo>
                      <a:pt x="90" y="132"/>
                    </a:lnTo>
                    <a:lnTo>
                      <a:pt x="90" y="131"/>
                    </a:lnTo>
                    <a:lnTo>
                      <a:pt x="86" y="131"/>
                    </a:lnTo>
                    <a:lnTo>
                      <a:pt x="84" y="130"/>
                    </a:lnTo>
                    <a:lnTo>
                      <a:pt x="80" y="130"/>
                    </a:lnTo>
                    <a:lnTo>
                      <a:pt x="76" y="130"/>
                    </a:lnTo>
                    <a:lnTo>
                      <a:pt x="71" y="131"/>
                    </a:lnTo>
                    <a:lnTo>
                      <a:pt x="67" y="131"/>
                    </a:lnTo>
                    <a:lnTo>
                      <a:pt x="64" y="131"/>
                    </a:lnTo>
                    <a:lnTo>
                      <a:pt x="60" y="131"/>
                    </a:lnTo>
                    <a:lnTo>
                      <a:pt x="54" y="133"/>
                    </a:lnTo>
                    <a:lnTo>
                      <a:pt x="51" y="133"/>
                    </a:lnTo>
                    <a:lnTo>
                      <a:pt x="46" y="134"/>
                    </a:lnTo>
                    <a:lnTo>
                      <a:pt x="43" y="134"/>
                    </a:lnTo>
                    <a:lnTo>
                      <a:pt x="39" y="135"/>
                    </a:lnTo>
                    <a:lnTo>
                      <a:pt x="35" y="135"/>
                    </a:lnTo>
                    <a:lnTo>
                      <a:pt x="32" y="135"/>
                    </a:lnTo>
                    <a:lnTo>
                      <a:pt x="30" y="134"/>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247" name="Freeform 96">
                <a:extLst>
                  <a:ext uri="{FF2B5EF4-FFF2-40B4-BE49-F238E27FC236}">
                    <a16:creationId xmlns:a16="http://schemas.microsoft.com/office/drawing/2014/main" id="{911B53F6-6FD5-438A-909B-E44DF2241232}"/>
                  </a:ext>
                </a:extLst>
              </p:cNvPr>
              <p:cNvSpPr>
                <a:spLocks/>
              </p:cNvSpPr>
              <p:nvPr/>
            </p:nvSpPr>
            <p:spPr bwMode="auto">
              <a:xfrm>
                <a:off x="4929" y="2971"/>
                <a:ext cx="120" cy="267"/>
              </a:xfrm>
              <a:custGeom>
                <a:avLst/>
                <a:gdLst>
                  <a:gd name="T0" fmla="*/ 54 w 120"/>
                  <a:gd name="T1" fmla="*/ 1 h 267"/>
                  <a:gd name="T2" fmla="*/ 64 w 120"/>
                  <a:gd name="T3" fmla="*/ 1 h 267"/>
                  <a:gd name="T4" fmla="*/ 76 w 120"/>
                  <a:gd name="T5" fmla="*/ 9 h 267"/>
                  <a:gd name="T6" fmla="*/ 88 w 120"/>
                  <a:gd name="T7" fmla="*/ 19 h 267"/>
                  <a:gd name="T8" fmla="*/ 95 w 120"/>
                  <a:gd name="T9" fmla="*/ 27 h 267"/>
                  <a:gd name="T10" fmla="*/ 102 w 120"/>
                  <a:gd name="T11" fmla="*/ 37 h 267"/>
                  <a:gd name="T12" fmla="*/ 105 w 120"/>
                  <a:gd name="T13" fmla="*/ 45 h 267"/>
                  <a:gd name="T14" fmla="*/ 109 w 120"/>
                  <a:gd name="T15" fmla="*/ 54 h 267"/>
                  <a:gd name="T16" fmla="*/ 108 w 120"/>
                  <a:gd name="T17" fmla="*/ 63 h 267"/>
                  <a:gd name="T18" fmla="*/ 104 w 120"/>
                  <a:gd name="T19" fmla="*/ 71 h 267"/>
                  <a:gd name="T20" fmla="*/ 105 w 120"/>
                  <a:gd name="T21" fmla="*/ 75 h 267"/>
                  <a:gd name="T22" fmla="*/ 108 w 120"/>
                  <a:gd name="T23" fmla="*/ 77 h 267"/>
                  <a:gd name="T24" fmla="*/ 104 w 120"/>
                  <a:gd name="T25" fmla="*/ 86 h 267"/>
                  <a:gd name="T26" fmla="*/ 102 w 120"/>
                  <a:gd name="T27" fmla="*/ 98 h 267"/>
                  <a:gd name="T28" fmla="*/ 96 w 120"/>
                  <a:gd name="T29" fmla="*/ 102 h 267"/>
                  <a:gd name="T30" fmla="*/ 93 w 120"/>
                  <a:gd name="T31" fmla="*/ 104 h 267"/>
                  <a:gd name="T32" fmla="*/ 90 w 120"/>
                  <a:gd name="T33" fmla="*/ 111 h 267"/>
                  <a:gd name="T34" fmla="*/ 88 w 120"/>
                  <a:gd name="T35" fmla="*/ 116 h 267"/>
                  <a:gd name="T36" fmla="*/ 86 w 120"/>
                  <a:gd name="T37" fmla="*/ 120 h 267"/>
                  <a:gd name="T38" fmla="*/ 85 w 120"/>
                  <a:gd name="T39" fmla="*/ 123 h 267"/>
                  <a:gd name="T40" fmla="*/ 80 w 120"/>
                  <a:gd name="T41" fmla="*/ 128 h 267"/>
                  <a:gd name="T42" fmla="*/ 75 w 120"/>
                  <a:gd name="T43" fmla="*/ 132 h 267"/>
                  <a:gd name="T44" fmla="*/ 73 w 120"/>
                  <a:gd name="T45" fmla="*/ 134 h 267"/>
                  <a:gd name="T46" fmla="*/ 75 w 120"/>
                  <a:gd name="T47" fmla="*/ 135 h 267"/>
                  <a:gd name="T48" fmla="*/ 75 w 120"/>
                  <a:gd name="T49" fmla="*/ 145 h 267"/>
                  <a:gd name="T50" fmla="*/ 79 w 120"/>
                  <a:gd name="T51" fmla="*/ 164 h 267"/>
                  <a:gd name="T52" fmla="*/ 95 w 120"/>
                  <a:gd name="T53" fmla="*/ 171 h 267"/>
                  <a:gd name="T54" fmla="*/ 117 w 120"/>
                  <a:gd name="T55" fmla="*/ 174 h 267"/>
                  <a:gd name="T56" fmla="*/ 82 w 120"/>
                  <a:gd name="T57" fmla="*/ 215 h 267"/>
                  <a:gd name="T58" fmla="*/ 32 w 120"/>
                  <a:gd name="T59" fmla="*/ 266 h 267"/>
                  <a:gd name="T60" fmla="*/ 16 w 120"/>
                  <a:gd name="T61" fmla="*/ 236 h 267"/>
                  <a:gd name="T62" fmla="*/ 0 w 120"/>
                  <a:gd name="T63" fmla="*/ 174 h 267"/>
                  <a:gd name="T64" fmla="*/ 10 w 120"/>
                  <a:gd name="T65" fmla="*/ 157 h 267"/>
                  <a:gd name="T66" fmla="*/ 25 w 120"/>
                  <a:gd name="T67" fmla="*/ 154 h 267"/>
                  <a:gd name="T68" fmla="*/ 29 w 120"/>
                  <a:gd name="T69" fmla="*/ 146 h 267"/>
                  <a:gd name="T70" fmla="*/ 35 w 120"/>
                  <a:gd name="T71" fmla="*/ 135 h 267"/>
                  <a:gd name="T72" fmla="*/ 28 w 120"/>
                  <a:gd name="T73" fmla="*/ 132 h 267"/>
                  <a:gd name="T74" fmla="*/ 22 w 120"/>
                  <a:gd name="T75" fmla="*/ 126 h 267"/>
                  <a:gd name="T76" fmla="*/ 17 w 120"/>
                  <a:gd name="T77" fmla="*/ 123 h 267"/>
                  <a:gd name="T78" fmla="*/ 15 w 120"/>
                  <a:gd name="T79" fmla="*/ 119 h 267"/>
                  <a:gd name="T80" fmla="*/ 7 w 120"/>
                  <a:gd name="T81" fmla="*/ 105 h 267"/>
                  <a:gd name="T82" fmla="*/ 4 w 120"/>
                  <a:gd name="T83" fmla="*/ 86 h 267"/>
                  <a:gd name="T84" fmla="*/ 5 w 120"/>
                  <a:gd name="T85" fmla="*/ 75 h 267"/>
                  <a:gd name="T86" fmla="*/ 9 w 120"/>
                  <a:gd name="T87" fmla="*/ 63 h 267"/>
                  <a:gd name="T88" fmla="*/ 12 w 120"/>
                  <a:gd name="T89" fmla="*/ 54 h 267"/>
                  <a:gd name="T90" fmla="*/ 16 w 120"/>
                  <a:gd name="T91" fmla="*/ 43 h 267"/>
                  <a:gd name="T92" fmla="*/ 17 w 120"/>
                  <a:gd name="T93" fmla="*/ 35 h 267"/>
                  <a:gd name="T94" fmla="*/ 17 w 120"/>
                  <a:gd name="T95" fmla="*/ 27 h 267"/>
                  <a:gd name="T96" fmla="*/ 19 w 120"/>
                  <a:gd name="T97" fmla="*/ 22 h 267"/>
                  <a:gd name="T98" fmla="*/ 22 w 120"/>
                  <a:gd name="T99" fmla="*/ 16 h 267"/>
                  <a:gd name="T100" fmla="*/ 28 w 120"/>
                  <a:gd name="T101" fmla="*/ 13 h 267"/>
                  <a:gd name="T102" fmla="*/ 35 w 120"/>
                  <a:gd name="T103" fmla="*/ 8 h 267"/>
                  <a:gd name="T104" fmla="*/ 39 w 120"/>
                  <a:gd name="T105" fmla="*/ 5 h 267"/>
                  <a:gd name="T106" fmla="*/ 44 w 120"/>
                  <a:gd name="T107" fmla="*/ 1 h 267"/>
                  <a:gd name="T108" fmla="*/ 45 w 120"/>
                  <a:gd name="T109" fmla="*/ 0 h 267"/>
                  <a:gd name="T110" fmla="*/ 46 w 120"/>
                  <a:gd name="T111" fmla="*/ 0 h 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267"/>
                  <a:gd name="T170" fmla="*/ 120 w 120"/>
                  <a:gd name="T171" fmla="*/ 267 h 26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267">
                    <a:moveTo>
                      <a:pt x="48" y="0"/>
                    </a:moveTo>
                    <a:lnTo>
                      <a:pt x="48" y="1"/>
                    </a:lnTo>
                    <a:lnTo>
                      <a:pt x="50" y="1"/>
                    </a:lnTo>
                    <a:lnTo>
                      <a:pt x="52" y="1"/>
                    </a:lnTo>
                    <a:lnTo>
                      <a:pt x="54" y="1"/>
                    </a:lnTo>
                    <a:lnTo>
                      <a:pt x="55" y="1"/>
                    </a:lnTo>
                    <a:lnTo>
                      <a:pt x="57" y="1"/>
                    </a:lnTo>
                    <a:lnTo>
                      <a:pt x="58" y="1"/>
                    </a:lnTo>
                    <a:lnTo>
                      <a:pt x="60" y="1"/>
                    </a:lnTo>
                    <a:lnTo>
                      <a:pt x="62" y="1"/>
                    </a:lnTo>
                    <a:lnTo>
                      <a:pt x="64" y="1"/>
                    </a:lnTo>
                    <a:lnTo>
                      <a:pt x="65" y="1"/>
                    </a:lnTo>
                    <a:lnTo>
                      <a:pt x="65" y="3"/>
                    </a:lnTo>
                    <a:lnTo>
                      <a:pt x="67" y="3"/>
                    </a:lnTo>
                    <a:lnTo>
                      <a:pt x="69" y="4"/>
                    </a:lnTo>
                    <a:lnTo>
                      <a:pt x="71" y="4"/>
                    </a:lnTo>
                    <a:lnTo>
                      <a:pt x="73" y="6"/>
                    </a:lnTo>
                    <a:lnTo>
                      <a:pt x="75" y="7"/>
                    </a:lnTo>
                    <a:lnTo>
                      <a:pt x="76" y="9"/>
                    </a:lnTo>
                    <a:lnTo>
                      <a:pt x="78" y="9"/>
                    </a:lnTo>
                    <a:lnTo>
                      <a:pt x="79" y="11"/>
                    </a:lnTo>
                    <a:lnTo>
                      <a:pt x="81" y="13"/>
                    </a:lnTo>
                    <a:lnTo>
                      <a:pt x="83" y="14"/>
                    </a:lnTo>
                    <a:lnTo>
                      <a:pt x="85" y="14"/>
                    </a:lnTo>
                    <a:lnTo>
                      <a:pt x="85" y="16"/>
                    </a:lnTo>
                    <a:lnTo>
                      <a:pt x="87" y="17"/>
                    </a:lnTo>
                    <a:lnTo>
                      <a:pt x="88" y="19"/>
                    </a:lnTo>
                    <a:lnTo>
                      <a:pt x="90" y="19"/>
                    </a:lnTo>
                    <a:lnTo>
                      <a:pt x="90" y="21"/>
                    </a:lnTo>
                    <a:lnTo>
                      <a:pt x="92" y="21"/>
                    </a:lnTo>
                    <a:lnTo>
                      <a:pt x="92" y="23"/>
                    </a:lnTo>
                    <a:lnTo>
                      <a:pt x="93" y="23"/>
                    </a:lnTo>
                    <a:lnTo>
                      <a:pt x="93" y="24"/>
                    </a:lnTo>
                    <a:lnTo>
                      <a:pt x="95" y="25"/>
                    </a:lnTo>
                    <a:lnTo>
                      <a:pt x="95" y="27"/>
                    </a:lnTo>
                    <a:lnTo>
                      <a:pt x="97" y="27"/>
                    </a:lnTo>
                    <a:lnTo>
                      <a:pt x="97" y="29"/>
                    </a:lnTo>
                    <a:lnTo>
                      <a:pt x="98" y="31"/>
                    </a:lnTo>
                    <a:lnTo>
                      <a:pt x="98" y="33"/>
                    </a:lnTo>
                    <a:lnTo>
                      <a:pt x="100" y="33"/>
                    </a:lnTo>
                    <a:lnTo>
                      <a:pt x="100" y="35"/>
                    </a:lnTo>
                    <a:lnTo>
                      <a:pt x="102" y="35"/>
                    </a:lnTo>
                    <a:lnTo>
                      <a:pt x="102" y="37"/>
                    </a:lnTo>
                    <a:lnTo>
                      <a:pt x="104" y="37"/>
                    </a:lnTo>
                    <a:lnTo>
                      <a:pt x="104" y="39"/>
                    </a:lnTo>
                    <a:lnTo>
                      <a:pt x="104" y="40"/>
                    </a:lnTo>
                    <a:lnTo>
                      <a:pt x="104" y="42"/>
                    </a:lnTo>
                    <a:lnTo>
                      <a:pt x="105" y="42"/>
                    </a:lnTo>
                    <a:lnTo>
                      <a:pt x="105" y="44"/>
                    </a:lnTo>
                    <a:lnTo>
                      <a:pt x="105" y="45"/>
                    </a:lnTo>
                    <a:lnTo>
                      <a:pt x="107" y="45"/>
                    </a:lnTo>
                    <a:lnTo>
                      <a:pt x="107" y="47"/>
                    </a:lnTo>
                    <a:lnTo>
                      <a:pt x="107" y="48"/>
                    </a:lnTo>
                    <a:lnTo>
                      <a:pt x="107" y="50"/>
                    </a:lnTo>
                    <a:lnTo>
                      <a:pt x="109" y="50"/>
                    </a:lnTo>
                    <a:lnTo>
                      <a:pt x="109" y="52"/>
                    </a:lnTo>
                    <a:lnTo>
                      <a:pt x="109" y="54"/>
                    </a:lnTo>
                    <a:lnTo>
                      <a:pt x="110" y="54"/>
                    </a:lnTo>
                    <a:lnTo>
                      <a:pt x="109" y="55"/>
                    </a:lnTo>
                    <a:lnTo>
                      <a:pt x="109" y="56"/>
                    </a:lnTo>
                    <a:lnTo>
                      <a:pt x="109" y="58"/>
                    </a:lnTo>
                    <a:lnTo>
                      <a:pt x="108" y="60"/>
                    </a:lnTo>
                    <a:lnTo>
                      <a:pt x="108" y="61"/>
                    </a:lnTo>
                    <a:lnTo>
                      <a:pt x="108" y="63"/>
                    </a:lnTo>
                    <a:lnTo>
                      <a:pt x="106" y="65"/>
                    </a:lnTo>
                    <a:lnTo>
                      <a:pt x="106" y="66"/>
                    </a:lnTo>
                    <a:lnTo>
                      <a:pt x="106" y="68"/>
                    </a:lnTo>
                    <a:lnTo>
                      <a:pt x="104" y="70"/>
                    </a:lnTo>
                    <a:lnTo>
                      <a:pt x="104" y="71"/>
                    </a:lnTo>
                    <a:lnTo>
                      <a:pt x="104" y="73"/>
                    </a:lnTo>
                    <a:lnTo>
                      <a:pt x="104" y="74"/>
                    </a:lnTo>
                    <a:lnTo>
                      <a:pt x="105" y="74"/>
                    </a:lnTo>
                    <a:lnTo>
                      <a:pt x="105" y="75"/>
                    </a:lnTo>
                    <a:lnTo>
                      <a:pt x="107" y="75"/>
                    </a:lnTo>
                    <a:lnTo>
                      <a:pt x="107" y="76"/>
                    </a:lnTo>
                    <a:lnTo>
                      <a:pt x="108" y="76"/>
                    </a:lnTo>
                    <a:lnTo>
                      <a:pt x="108" y="77"/>
                    </a:lnTo>
                    <a:lnTo>
                      <a:pt x="109" y="77"/>
                    </a:lnTo>
                    <a:lnTo>
                      <a:pt x="107" y="78"/>
                    </a:lnTo>
                    <a:lnTo>
                      <a:pt x="106" y="80"/>
                    </a:lnTo>
                    <a:lnTo>
                      <a:pt x="104" y="82"/>
                    </a:lnTo>
                    <a:lnTo>
                      <a:pt x="104" y="84"/>
                    </a:lnTo>
                    <a:lnTo>
                      <a:pt x="104" y="86"/>
                    </a:lnTo>
                    <a:lnTo>
                      <a:pt x="104" y="87"/>
                    </a:lnTo>
                    <a:lnTo>
                      <a:pt x="103" y="89"/>
                    </a:lnTo>
                    <a:lnTo>
                      <a:pt x="103" y="91"/>
                    </a:lnTo>
                    <a:lnTo>
                      <a:pt x="103" y="93"/>
                    </a:lnTo>
                    <a:lnTo>
                      <a:pt x="103" y="95"/>
                    </a:lnTo>
                    <a:lnTo>
                      <a:pt x="102" y="96"/>
                    </a:lnTo>
                    <a:lnTo>
                      <a:pt x="102" y="97"/>
                    </a:lnTo>
                    <a:lnTo>
                      <a:pt x="102" y="98"/>
                    </a:lnTo>
                    <a:lnTo>
                      <a:pt x="100" y="100"/>
                    </a:lnTo>
                    <a:lnTo>
                      <a:pt x="99" y="100"/>
                    </a:lnTo>
                    <a:lnTo>
                      <a:pt x="97" y="102"/>
                    </a:lnTo>
                    <a:lnTo>
                      <a:pt x="96" y="102"/>
                    </a:lnTo>
                    <a:lnTo>
                      <a:pt x="95" y="103"/>
                    </a:lnTo>
                    <a:lnTo>
                      <a:pt x="93" y="103"/>
                    </a:lnTo>
                    <a:lnTo>
                      <a:pt x="93" y="104"/>
                    </a:lnTo>
                    <a:lnTo>
                      <a:pt x="91" y="106"/>
                    </a:lnTo>
                    <a:lnTo>
                      <a:pt x="91" y="108"/>
                    </a:lnTo>
                    <a:lnTo>
                      <a:pt x="90" y="110"/>
                    </a:lnTo>
                    <a:lnTo>
                      <a:pt x="90" y="111"/>
                    </a:lnTo>
                    <a:lnTo>
                      <a:pt x="88" y="113"/>
                    </a:lnTo>
                    <a:lnTo>
                      <a:pt x="88" y="115"/>
                    </a:lnTo>
                    <a:lnTo>
                      <a:pt x="88" y="116"/>
                    </a:lnTo>
                    <a:lnTo>
                      <a:pt x="86" y="118"/>
                    </a:lnTo>
                    <a:lnTo>
                      <a:pt x="86" y="120"/>
                    </a:lnTo>
                    <a:lnTo>
                      <a:pt x="85" y="122"/>
                    </a:lnTo>
                    <a:lnTo>
                      <a:pt x="85" y="123"/>
                    </a:lnTo>
                    <a:lnTo>
                      <a:pt x="83" y="124"/>
                    </a:lnTo>
                    <a:lnTo>
                      <a:pt x="82" y="126"/>
                    </a:lnTo>
                    <a:lnTo>
                      <a:pt x="80" y="128"/>
                    </a:lnTo>
                    <a:lnTo>
                      <a:pt x="78" y="130"/>
                    </a:lnTo>
                    <a:lnTo>
                      <a:pt x="76" y="131"/>
                    </a:lnTo>
                    <a:lnTo>
                      <a:pt x="75" y="132"/>
                    </a:lnTo>
                    <a:lnTo>
                      <a:pt x="73" y="134"/>
                    </a:lnTo>
                    <a:lnTo>
                      <a:pt x="75" y="134"/>
                    </a:lnTo>
                    <a:lnTo>
                      <a:pt x="75" y="135"/>
                    </a:lnTo>
                    <a:lnTo>
                      <a:pt x="75" y="136"/>
                    </a:lnTo>
                    <a:lnTo>
                      <a:pt x="75" y="137"/>
                    </a:lnTo>
                    <a:lnTo>
                      <a:pt x="75" y="139"/>
                    </a:lnTo>
                    <a:lnTo>
                      <a:pt x="75" y="140"/>
                    </a:lnTo>
                    <a:lnTo>
                      <a:pt x="75" y="142"/>
                    </a:lnTo>
                    <a:lnTo>
                      <a:pt x="75" y="143"/>
                    </a:lnTo>
                    <a:lnTo>
                      <a:pt x="75" y="145"/>
                    </a:lnTo>
                    <a:lnTo>
                      <a:pt x="77" y="147"/>
                    </a:lnTo>
                    <a:lnTo>
                      <a:pt x="77" y="151"/>
                    </a:lnTo>
                    <a:lnTo>
                      <a:pt x="77" y="153"/>
                    </a:lnTo>
                    <a:lnTo>
                      <a:pt x="77" y="155"/>
                    </a:lnTo>
                    <a:lnTo>
                      <a:pt x="79" y="157"/>
                    </a:lnTo>
                    <a:lnTo>
                      <a:pt x="79" y="160"/>
                    </a:lnTo>
                    <a:lnTo>
                      <a:pt x="79" y="162"/>
                    </a:lnTo>
                    <a:lnTo>
                      <a:pt x="79" y="164"/>
                    </a:lnTo>
                    <a:lnTo>
                      <a:pt x="79" y="165"/>
                    </a:lnTo>
                    <a:lnTo>
                      <a:pt x="78" y="167"/>
                    </a:lnTo>
                    <a:lnTo>
                      <a:pt x="80" y="167"/>
                    </a:lnTo>
                    <a:lnTo>
                      <a:pt x="82" y="169"/>
                    </a:lnTo>
                    <a:lnTo>
                      <a:pt x="85" y="169"/>
                    </a:lnTo>
                    <a:lnTo>
                      <a:pt x="87" y="171"/>
                    </a:lnTo>
                    <a:lnTo>
                      <a:pt x="91" y="171"/>
                    </a:lnTo>
                    <a:lnTo>
                      <a:pt x="95" y="171"/>
                    </a:lnTo>
                    <a:lnTo>
                      <a:pt x="100" y="171"/>
                    </a:lnTo>
                    <a:lnTo>
                      <a:pt x="103" y="173"/>
                    </a:lnTo>
                    <a:lnTo>
                      <a:pt x="106" y="173"/>
                    </a:lnTo>
                    <a:lnTo>
                      <a:pt x="110" y="173"/>
                    </a:lnTo>
                    <a:lnTo>
                      <a:pt x="113" y="173"/>
                    </a:lnTo>
                    <a:lnTo>
                      <a:pt x="115" y="174"/>
                    </a:lnTo>
                    <a:lnTo>
                      <a:pt x="117" y="174"/>
                    </a:lnTo>
                    <a:lnTo>
                      <a:pt x="119" y="174"/>
                    </a:lnTo>
                    <a:lnTo>
                      <a:pt x="116" y="176"/>
                    </a:lnTo>
                    <a:lnTo>
                      <a:pt x="113" y="180"/>
                    </a:lnTo>
                    <a:lnTo>
                      <a:pt x="108" y="185"/>
                    </a:lnTo>
                    <a:lnTo>
                      <a:pt x="104" y="191"/>
                    </a:lnTo>
                    <a:lnTo>
                      <a:pt x="96" y="199"/>
                    </a:lnTo>
                    <a:lnTo>
                      <a:pt x="90" y="206"/>
                    </a:lnTo>
                    <a:lnTo>
                      <a:pt x="82" y="215"/>
                    </a:lnTo>
                    <a:lnTo>
                      <a:pt x="75" y="222"/>
                    </a:lnTo>
                    <a:lnTo>
                      <a:pt x="66" y="232"/>
                    </a:lnTo>
                    <a:lnTo>
                      <a:pt x="58" y="240"/>
                    </a:lnTo>
                    <a:lnTo>
                      <a:pt x="51" y="248"/>
                    </a:lnTo>
                    <a:lnTo>
                      <a:pt x="45" y="254"/>
                    </a:lnTo>
                    <a:lnTo>
                      <a:pt x="40" y="260"/>
                    </a:lnTo>
                    <a:lnTo>
                      <a:pt x="35" y="264"/>
                    </a:lnTo>
                    <a:lnTo>
                      <a:pt x="32" y="266"/>
                    </a:lnTo>
                    <a:lnTo>
                      <a:pt x="30" y="266"/>
                    </a:lnTo>
                    <a:lnTo>
                      <a:pt x="29" y="264"/>
                    </a:lnTo>
                    <a:lnTo>
                      <a:pt x="26" y="261"/>
                    </a:lnTo>
                    <a:lnTo>
                      <a:pt x="25" y="255"/>
                    </a:lnTo>
                    <a:lnTo>
                      <a:pt x="21" y="250"/>
                    </a:lnTo>
                    <a:lnTo>
                      <a:pt x="19" y="244"/>
                    </a:lnTo>
                    <a:lnTo>
                      <a:pt x="16" y="236"/>
                    </a:lnTo>
                    <a:lnTo>
                      <a:pt x="14" y="228"/>
                    </a:lnTo>
                    <a:lnTo>
                      <a:pt x="10" y="221"/>
                    </a:lnTo>
                    <a:lnTo>
                      <a:pt x="8" y="212"/>
                    </a:lnTo>
                    <a:lnTo>
                      <a:pt x="6" y="205"/>
                    </a:lnTo>
                    <a:lnTo>
                      <a:pt x="4" y="196"/>
                    </a:lnTo>
                    <a:lnTo>
                      <a:pt x="2" y="188"/>
                    </a:lnTo>
                    <a:lnTo>
                      <a:pt x="1" y="181"/>
                    </a:lnTo>
                    <a:lnTo>
                      <a:pt x="0" y="174"/>
                    </a:lnTo>
                    <a:lnTo>
                      <a:pt x="1" y="166"/>
                    </a:lnTo>
                    <a:lnTo>
                      <a:pt x="0" y="164"/>
                    </a:lnTo>
                    <a:lnTo>
                      <a:pt x="1" y="162"/>
                    </a:lnTo>
                    <a:lnTo>
                      <a:pt x="2" y="160"/>
                    </a:lnTo>
                    <a:lnTo>
                      <a:pt x="4" y="158"/>
                    </a:lnTo>
                    <a:lnTo>
                      <a:pt x="6" y="158"/>
                    </a:lnTo>
                    <a:lnTo>
                      <a:pt x="8" y="157"/>
                    </a:lnTo>
                    <a:lnTo>
                      <a:pt x="10" y="157"/>
                    </a:lnTo>
                    <a:lnTo>
                      <a:pt x="13" y="155"/>
                    </a:lnTo>
                    <a:lnTo>
                      <a:pt x="15" y="155"/>
                    </a:lnTo>
                    <a:lnTo>
                      <a:pt x="17" y="155"/>
                    </a:lnTo>
                    <a:lnTo>
                      <a:pt x="18" y="155"/>
                    </a:lnTo>
                    <a:lnTo>
                      <a:pt x="22" y="154"/>
                    </a:lnTo>
                    <a:lnTo>
                      <a:pt x="23" y="154"/>
                    </a:lnTo>
                    <a:lnTo>
                      <a:pt x="25" y="154"/>
                    </a:lnTo>
                    <a:lnTo>
                      <a:pt x="26" y="153"/>
                    </a:lnTo>
                    <a:lnTo>
                      <a:pt x="26" y="152"/>
                    </a:lnTo>
                    <a:lnTo>
                      <a:pt x="26" y="150"/>
                    </a:lnTo>
                    <a:lnTo>
                      <a:pt x="28" y="148"/>
                    </a:lnTo>
                    <a:lnTo>
                      <a:pt x="29" y="146"/>
                    </a:lnTo>
                    <a:lnTo>
                      <a:pt x="31" y="144"/>
                    </a:lnTo>
                    <a:lnTo>
                      <a:pt x="32" y="142"/>
                    </a:lnTo>
                    <a:lnTo>
                      <a:pt x="32" y="141"/>
                    </a:lnTo>
                    <a:lnTo>
                      <a:pt x="34" y="139"/>
                    </a:lnTo>
                    <a:lnTo>
                      <a:pt x="35" y="137"/>
                    </a:lnTo>
                    <a:lnTo>
                      <a:pt x="35" y="135"/>
                    </a:lnTo>
                    <a:lnTo>
                      <a:pt x="35" y="133"/>
                    </a:lnTo>
                    <a:lnTo>
                      <a:pt x="34" y="133"/>
                    </a:lnTo>
                    <a:lnTo>
                      <a:pt x="32" y="133"/>
                    </a:lnTo>
                    <a:lnTo>
                      <a:pt x="32" y="132"/>
                    </a:lnTo>
                    <a:lnTo>
                      <a:pt x="30" y="132"/>
                    </a:lnTo>
                    <a:lnTo>
                      <a:pt x="28" y="132"/>
                    </a:lnTo>
                    <a:lnTo>
                      <a:pt x="28" y="130"/>
                    </a:lnTo>
                    <a:lnTo>
                      <a:pt x="26" y="130"/>
                    </a:lnTo>
                    <a:lnTo>
                      <a:pt x="24" y="130"/>
                    </a:lnTo>
                    <a:lnTo>
                      <a:pt x="24" y="128"/>
                    </a:lnTo>
                    <a:lnTo>
                      <a:pt x="22" y="128"/>
                    </a:lnTo>
                    <a:lnTo>
                      <a:pt x="22" y="126"/>
                    </a:lnTo>
                    <a:lnTo>
                      <a:pt x="22" y="124"/>
                    </a:lnTo>
                    <a:lnTo>
                      <a:pt x="20" y="124"/>
                    </a:lnTo>
                    <a:lnTo>
                      <a:pt x="19" y="124"/>
                    </a:lnTo>
                    <a:lnTo>
                      <a:pt x="19" y="123"/>
                    </a:lnTo>
                    <a:lnTo>
                      <a:pt x="17" y="123"/>
                    </a:lnTo>
                    <a:lnTo>
                      <a:pt x="17" y="122"/>
                    </a:lnTo>
                    <a:lnTo>
                      <a:pt x="15" y="122"/>
                    </a:lnTo>
                    <a:lnTo>
                      <a:pt x="15" y="120"/>
                    </a:lnTo>
                    <a:lnTo>
                      <a:pt x="15" y="119"/>
                    </a:lnTo>
                    <a:lnTo>
                      <a:pt x="15" y="117"/>
                    </a:lnTo>
                    <a:lnTo>
                      <a:pt x="13" y="116"/>
                    </a:lnTo>
                    <a:lnTo>
                      <a:pt x="13" y="114"/>
                    </a:lnTo>
                    <a:lnTo>
                      <a:pt x="11" y="112"/>
                    </a:lnTo>
                    <a:lnTo>
                      <a:pt x="11" y="110"/>
                    </a:lnTo>
                    <a:lnTo>
                      <a:pt x="9" y="108"/>
                    </a:lnTo>
                    <a:lnTo>
                      <a:pt x="9" y="106"/>
                    </a:lnTo>
                    <a:lnTo>
                      <a:pt x="7" y="105"/>
                    </a:lnTo>
                    <a:lnTo>
                      <a:pt x="7" y="101"/>
                    </a:lnTo>
                    <a:lnTo>
                      <a:pt x="5" y="99"/>
                    </a:lnTo>
                    <a:lnTo>
                      <a:pt x="5" y="97"/>
                    </a:lnTo>
                    <a:lnTo>
                      <a:pt x="4" y="95"/>
                    </a:lnTo>
                    <a:lnTo>
                      <a:pt x="4" y="92"/>
                    </a:lnTo>
                    <a:lnTo>
                      <a:pt x="4" y="90"/>
                    </a:lnTo>
                    <a:lnTo>
                      <a:pt x="4" y="88"/>
                    </a:lnTo>
                    <a:lnTo>
                      <a:pt x="4" y="86"/>
                    </a:lnTo>
                    <a:lnTo>
                      <a:pt x="4" y="84"/>
                    </a:lnTo>
                    <a:lnTo>
                      <a:pt x="4" y="83"/>
                    </a:lnTo>
                    <a:lnTo>
                      <a:pt x="4" y="82"/>
                    </a:lnTo>
                    <a:lnTo>
                      <a:pt x="4" y="80"/>
                    </a:lnTo>
                    <a:lnTo>
                      <a:pt x="4" y="78"/>
                    </a:lnTo>
                    <a:lnTo>
                      <a:pt x="5" y="76"/>
                    </a:lnTo>
                    <a:lnTo>
                      <a:pt x="5" y="75"/>
                    </a:lnTo>
                    <a:lnTo>
                      <a:pt x="7" y="73"/>
                    </a:lnTo>
                    <a:lnTo>
                      <a:pt x="7" y="72"/>
                    </a:lnTo>
                    <a:lnTo>
                      <a:pt x="7" y="70"/>
                    </a:lnTo>
                    <a:lnTo>
                      <a:pt x="7" y="68"/>
                    </a:lnTo>
                    <a:lnTo>
                      <a:pt x="8" y="66"/>
                    </a:lnTo>
                    <a:lnTo>
                      <a:pt x="9" y="64"/>
                    </a:lnTo>
                    <a:lnTo>
                      <a:pt x="9" y="63"/>
                    </a:lnTo>
                    <a:lnTo>
                      <a:pt x="11" y="61"/>
                    </a:lnTo>
                    <a:lnTo>
                      <a:pt x="11" y="59"/>
                    </a:lnTo>
                    <a:lnTo>
                      <a:pt x="12" y="57"/>
                    </a:lnTo>
                    <a:lnTo>
                      <a:pt x="12" y="55"/>
                    </a:lnTo>
                    <a:lnTo>
                      <a:pt x="12" y="54"/>
                    </a:lnTo>
                    <a:lnTo>
                      <a:pt x="14" y="52"/>
                    </a:lnTo>
                    <a:lnTo>
                      <a:pt x="14" y="50"/>
                    </a:lnTo>
                    <a:lnTo>
                      <a:pt x="14" y="49"/>
                    </a:lnTo>
                    <a:lnTo>
                      <a:pt x="16" y="47"/>
                    </a:lnTo>
                    <a:lnTo>
                      <a:pt x="16" y="45"/>
                    </a:lnTo>
                    <a:lnTo>
                      <a:pt x="16" y="43"/>
                    </a:lnTo>
                    <a:lnTo>
                      <a:pt x="17" y="41"/>
                    </a:lnTo>
                    <a:lnTo>
                      <a:pt x="17" y="40"/>
                    </a:lnTo>
                    <a:lnTo>
                      <a:pt x="17" y="38"/>
                    </a:lnTo>
                    <a:lnTo>
                      <a:pt x="17" y="36"/>
                    </a:lnTo>
                    <a:lnTo>
                      <a:pt x="17" y="35"/>
                    </a:lnTo>
                    <a:lnTo>
                      <a:pt x="17" y="33"/>
                    </a:lnTo>
                    <a:lnTo>
                      <a:pt x="17" y="31"/>
                    </a:lnTo>
                    <a:lnTo>
                      <a:pt x="17" y="29"/>
                    </a:lnTo>
                    <a:lnTo>
                      <a:pt x="17" y="27"/>
                    </a:lnTo>
                    <a:lnTo>
                      <a:pt x="19" y="25"/>
                    </a:lnTo>
                    <a:lnTo>
                      <a:pt x="19" y="23"/>
                    </a:lnTo>
                    <a:lnTo>
                      <a:pt x="19" y="22"/>
                    </a:lnTo>
                    <a:lnTo>
                      <a:pt x="20" y="20"/>
                    </a:lnTo>
                    <a:lnTo>
                      <a:pt x="20" y="19"/>
                    </a:lnTo>
                    <a:lnTo>
                      <a:pt x="22" y="17"/>
                    </a:lnTo>
                    <a:lnTo>
                      <a:pt x="22" y="16"/>
                    </a:lnTo>
                    <a:lnTo>
                      <a:pt x="24" y="14"/>
                    </a:lnTo>
                    <a:lnTo>
                      <a:pt x="26" y="13"/>
                    </a:lnTo>
                    <a:lnTo>
                      <a:pt x="28" y="13"/>
                    </a:lnTo>
                    <a:lnTo>
                      <a:pt x="30" y="11"/>
                    </a:lnTo>
                    <a:lnTo>
                      <a:pt x="31" y="11"/>
                    </a:lnTo>
                    <a:lnTo>
                      <a:pt x="33" y="9"/>
                    </a:lnTo>
                    <a:lnTo>
                      <a:pt x="35" y="8"/>
                    </a:lnTo>
                    <a:lnTo>
                      <a:pt x="36" y="6"/>
                    </a:lnTo>
                    <a:lnTo>
                      <a:pt x="38" y="5"/>
                    </a:lnTo>
                    <a:lnTo>
                      <a:pt x="39" y="5"/>
                    </a:lnTo>
                    <a:lnTo>
                      <a:pt x="41" y="3"/>
                    </a:lnTo>
                    <a:lnTo>
                      <a:pt x="42" y="3"/>
                    </a:lnTo>
                    <a:lnTo>
                      <a:pt x="44" y="1"/>
                    </a:lnTo>
                    <a:lnTo>
                      <a:pt x="45" y="0"/>
                    </a:lnTo>
                    <a:lnTo>
                      <a:pt x="46" y="0"/>
                    </a:lnTo>
                    <a:lnTo>
                      <a:pt x="48" y="0"/>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248" name="Freeform 97">
                <a:extLst>
                  <a:ext uri="{FF2B5EF4-FFF2-40B4-BE49-F238E27FC236}">
                    <a16:creationId xmlns:a16="http://schemas.microsoft.com/office/drawing/2014/main" id="{97206A49-6048-4626-8B7D-56ACADECE8A3}"/>
                  </a:ext>
                </a:extLst>
              </p:cNvPr>
              <p:cNvSpPr>
                <a:spLocks/>
              </p:cNvSpPr>
              <p:nvPr/>
            </p:nvSpPr>
            <p:spPr bwMode="auto">
              <a:xfrm>
                <a:off x="4961" y="3015"/>
                <a:ext cx="33" cy="45"/>
              </a:xfrm>
              <a:custGeom>
                <a:avLst/>
                <a:gdLst>
                  <a:gd name="T0" fmla="*/ 16 w 33"/>
                  <a:gd name="T1" fmla="*/ 1 h 45"/>
                  <a:gd name="T2" fmla="*/ 16 w 33"/>
                  <a:gd name="T3" fmla="*/ 2 h 45"/>
                  <a:gd name="T4" fmla="*/ 14 w 33"/>
                  <a:gd name="T5" fmla="*/ 4 h 45"/>
                  <a:gd name="T6" fmla="*/ 14 w 33"/>
                  <a:gd name="T7" fmla="*/ 5 h 45"/>
                  <a:gd name="T8" fmla="*/ 12 w 33"/>
                  <a:gd name="T9" fmla="*/ 7 h 45"/>
                  <a:gd name="T10" fmla="*/ 12 w 33"/>
                  <a:gd name="T11" fmla="*/ 9 h 45"/>
                  <a:gd name="T12" fmla="*/ 12 w 33"/>
                  <a:gd name="T13" fmla="*/ 10 h 45"/>
                  <a:gd name="T14" fmla="*/ 12 w 33"/>
                  <a:gd name="T15" fmla="*/ 10 h 45"/>
                  <a:gd name="T16" fmla="*/ 10 w 33"/>
                  <a:gd name="T17" fmla="*/ 12 h 45"/>
                  <a:gd name="T18" fmla="*/ 9 w 33"/>
                  <a:gd name="T19" fmla="*/ 14 h 45"/>
                  <a:gd name="T20" fmla="*/ 7 w 33"/>
                  <a:gd name="T21" fmla="*/ 16 h 45"/>
                  <a:gd name="T22" fmla="*/ 7 w 33"/>
                  <a:gd name="T23" fmla="*/ 20 h 45"/>
                  <a:gd name="T24" fmla="*/ 5 w 33"/>
                  <a:gd name="T25" fmla="*/ 21 h 45"/>
                  <a:gd name="T26" fmla="*/ 4 w 33"/>
                  <a:gd name="T27" fmla="*/ 25 h 45"/>
                  <a:gd name="T28" fmla="*/ 3 w 33"/>
                  <a:gd name="T29" fmla="*/ 28 h 45"/>
                  <a:gd name="T30" fmla="*/ 3 w 33"/>
                  <a:gd name="T31" fmla="*/ 29 h 45"/>
                  <a:gd name="T32" fmla="*/ 2 w 33"/>
                  <a:gd name="T33" fmla="*/ 31 h 45"/>
                  <a:gd name="T34" fmla="*/ 2 w 33"/>
                  <a:gd name="T35" fmla="*/ 31 h 45"/>
                  <a:gd name="T36" fmla="*/ 0 w 33"/>
                  <a:gd name="T37" fmla="*/ 33 h 45"/>
                  <a:gd name="T38" fmla="*/ 0 w 33"/>
                  <a:gd name="T39" fmla="*/ 34 h 45"/>
                  <a:gd name="T40" fmla="*/ 0 w 33"/>
                  <a:gd name="T41" fmla="*/ 36 h 45"/>
                  <a:gd name="T42" fmla="*/ 0 w 33"/>
                  <a:gd name="T43" fmla="*/ 38 h 45"/>
                  <a:gd name="T44" fmla="*/ 0 w 33"/>
                  <a:gd name="T45" fmla="*/ 40 h 45"/>
                  <a:gd name="T46" fmla="*/ 0 w 33"/>
                  <a:gd name="T47" fmla="*/ 40 h 45"/>
                  <a:gd name="T48" fmla="*/ 2 w 33"/>
                  <a:gd name="T49" fmla="*/ 42 h 45"/>
                  <a:gd name="T50" fmla="*/ 2 w 33"/>
                  <a:gd name="T51" fmla="*/ 42 h 45"/>
                  <a:gd name="T52" fmla="*/ 2 w 33"/>
                  <a:gd name="T53" fmla="*/ 44 h 45"/>
                  <a:gd name="T54" fmla="*/ 2 w 33"/>
                  <a:gd name="T55" fmla="*/ 44 h 45"/>
                  <a:gd name="T56" fmla="*/ 3 w 33"/>
                  <a:gd name="T57" fmla="*/ 44 h 45"/>
                  <a:gd name="T58" fmla="*/ 3 w 33"/>
                  <a:gd name="T59" fmla="*/ 44 h 45"/>
                  <a:gd name="T60" fmla="*/ 5 w 33"/>
                  <a:gd name="T61" fmla="*/ 44 h 45"/>
                  <a:gd name="T62" fmla="*/ 5 w 33"/>
                  <a:gd name="T63" fmla="*/ 44 h 45"/>
                  <a:gd name="T64" fmla="*/ 7 w 33"/>
                  <a:gd name="T65" fmla="*/ 44 h 45"/>
                  <a:gd name="T66" fmla="*/ 8 w 33"/>
                  <a:gd name="T67" fmla="*/ 44 h 45"/>
                  <a:gd name="T68" fmla="*/ 10 w 33"/>
                  <a:gd name="T69" fmla="*/ 44 h 45"/>
                  <a:gd name="T70" fmla="*/ 14 w 33"/>
                  <a:gd name="T71" fmla="*/ 43 h 45"/>
                  <a:gd name="T72" fmla="*/ 16 w 33"/>
                  <a:gd name="T73" fmla="*/ 41 h 45"/>
                  <a:gd name="T74" fmla="*/ 18 w 33"/>
                  <a:gd name="T75" fmla="*/ 41 h 45"/>
                  <a:gd name="T76" fmla="*/ 20 w 33"/>
                  <a:gd name="T77" fmla="*/ 40 h 45"/>
                  <a:gd name="T78" fmla="*/ 22 w 33"/>
                  <a:gd name="T79" fmla="*/ 39 h 45"/>
                  <a:gd name="T80" fmla="*/ 24 w 33"/>
                  <a:gd name="T81" fmla="*/ 38 h 45"/>
                  <a:gd name="T82" fmla="*/ 24 w 33"/>
                  <a:gd name="T83" fmla="*/ 38 h 45"/>
                  <a:gd name="T84" fmla="*/ 25 w 33"/>
                  <a:gd name="T85" fmla="*/ 36 h 45"/>
                  <a:gd name="T86" fmla="*/ 25 w 33"/>
                  <a:gd name="T87" fmla="*/ 34 h 45"/>
                  <a:gd name="T88" fmla="*/ 27 w 33"/>
                  <a:gd name="T89" fmla="*/ 32 h 45"/>
                  <a:gd name="T90" fmla="*/ 27 w 33"/>
                  <a:gd name="T91" fmla="*/ 31 h 45"/>
                  <a:gd name="T92" fmla="*/ 29 w 33"/>
                  <a:gd name="T93" fmla="*/ 30 h 45"/>
                  <a:gd name="T94" fmla="*/ 30 w 33"/>
                  <a:gd name="T95" fmla="*/ 28 h 45"/>
                  <a:gd name="T96" fmla="*/ 31 w 33"/>
                  <a:gd name="T97" fmla="*/ 26 h 45"/>
                  <a:gd name="T98" fmla="*/ 31 w 33"/>
                  <a:gd name="T99" fmla="*/ 26 h 45"/>
                  <a:gd name="T100" fmla="*/ 31 w 33"/>
                  <a:gd name="T101" fmla="*/ 26 h 45"/>
                  <a:gd name="T102" fmla="*/ 31 w 33"/>
                  <a:gd name="T103" fmla="*/ 26 h 45"/>
                  <a:gd name="T104" fmla="*/ 31 w 33"/>
                  <a:gd name="T105" fmla="*/ 24 h 45"/>
                  <a:gd name="T106" fmla="*/ 31 w 33"/>
                  <a:gd name="T107" fmla="*/ 24 h 45"/>
                  <a:gd name="T108" fmla="*/ 31 w 33"/>
                  <a:gd name="T109" fmla="*/ 24 h 45"/>
                  <a:gd name="T110" fmla="*/ 31 w 33"/>
                  <a:gd name="T111" fmla="*/ 24 h 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3"/>
                  <a:gd name="T169" fmla="*/ 0 h 45"/>
                  <a:gd name="T170" fmla="*/ 33 w 33"/>
                  <a:gd name="T171" fmla="*/ 45 h 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3" h="45">
                    <a:moveTo>
                      <a:pt x="17" y="0"/>
                    </a:moveTo>
                    <a:lnTo>
                      <a:pt x="16" y="1"/>
                    </a:lnTo>
                    <a:lnTo>
                      <a:pt x="16" y="2"/>
                    </a:lnTo>
                    <a:lnTo>
                      <a:pt x="14" y="4"/>
                    </a:lnTo>
                    <a:lnTo>
                      <a:pt x="14" y="5"/>
                    </a:lnTo>
                    <a:lnTo>
                      <a:pt x="12" y="7"/>
                    </a:lnTo>
                    <a:lnTo>
                      <a:pt x="12" y="9"/>
                    </a:lnTo>
                    <a:lnTo>
                      <a:pt x="12" y="10"/>
                    </a:lnTo>
                    <a:lnTo>
                      <a:pt x="10" y="12"/>
                    </a:lnTo>
                    <a:lnTo>
                      <a:pt x="9" y="14"/>
                    </a:lnTo>
                    <a:lnTo>
                      <a:pt x="7" y="16"/>
                    </a:lnTo>
                    <a:lnTo>
                      <a:pt x="7" y="18"/>
                    </a:lnTo>
                    <a:lnTo>
                      <a:pt x="7" y="20"/>
                    </a:lnTo>
                    <a:lnTo>
                      <a:pt x="5" y="21"/>
                    </a:lnTo>
                    <a:lnTo>
                      <a:pt x="5" y="23"/>
                    </a:lnTo>
                    <a:lnTo>
                      <a:pt x="4" y="25"/>
                    </a:lnTo>
                    <a:lnTo>
                      <a:pt x="4" y="26"/>
                    </a:lnTo>
                    <a:lnTo>
                      <a:pt x="3" y="28"/>
                    </a:lnTo>
                    <a:lnTo>
                      <a:pt x="3" y="29"/>
                    </a:lnTo>
                    <a:lnTo>
                      <a:pt x="2" y="31"/>
                    </a:lnTo>
                    <a:lnTo>
                      <a:pt x="0" y="33"/>
                    </a:lnTo>
                    <a:lnTo>
                      <a:pt x="0" y="34"/>
                    </a:lnTo>
                    <a:lnTo>
                      <a:pt x="0" y="36"/>
                    </a:lnTo>
                    <a:lnTo>
                      <a:pt x="0" y="38"/>
                    </a:lnTo>
                    <a:lnTo>
                      <a:pt x="0" y="40"/>
                    </a:lnTo>
                    <a:lnTo>
                      <a:pt x="2" y="40"/>
                    </a:lnTo>
                    <a:lnTo>
                      <a:pt x="2" y="42"/>
                    </a:lnTo>
                    <a:lnTo>
                      <a:pt x="2" y="44"/>
                    </a:lnTo>
                    <a:lnTo>
                      <a:pt x="3" y="44"/>
                    </a:lnTo>
                    <a:lnTo>
                      <a:pt x="5" y="44"/>
                    </a:lnTo>
                    <a:lnTo>
                      <a:pt x="7" y="44"/>
                    </a:lnTo>
                    <a:lnTo>
                      <a:pt x="8" y="44"/>
                    </a:lnTo>
                    <a:lnTo>
                      <a:pt x="10" y="44"/>
                    </a:lnTo>
                    <a:lnTo>
                      <a:pt x="12" y="43"/>
                    </a:lnTo>
                    <a:lnTo>
                      <a:pt x="14" y="43"/>
                    </a:lnTo>
                    <a:lnTo>
                      <a:pt x="16" y="41"/>
                    </a:lnTo>
                    <a:lnTo>
                      <a:pt x="18" y="41"/>
                    </a:lnTo>
                    <a:lnTo>
                      <a:pt x="20" y="40"/>
                    </a:lnTo>
                    <a:lnTo>
                      <a:pt x="22" y="39"/>
                    </a:lnTo>
                    <a:lnTo>
                      <a:pt x="24" y="38"/>
                    </a:lnTo>
                    <a:lnTo>
                      <a:pt x="25" y="36"/>
                    </a:lnTo>
                    <a:lnTo>
                      <a:pt x="25" y="34"/>
                    </a:lnTo>
                    <a:lnTo>
                      <a:pt x="27" y="32"/>
                    </a:lnTo>
                    <a:lnTo>
                      <a:pt x="27" y="31"/>
                    </a:lnTo>
                    <a:lnTo>
                      <a:pt x="29" y="30"/>
                    </a:lnTo>
                    <a:lnTo>
                      <a:pt x="30" y="28"/>
                    </a:lnTo>
                    <a:lnTo>
                      <a:pt x="32" y="26"/>
                    </a:lnTo>
                    <a:lnTo>
                      <a:pt x="31" y="26"/>
                    </a:lnTo>
                    <a:lnTo>
                      <a:pt x="31" y="24"/>
                    </a:lnTo>
                    <a:lnTo>
                      <a:pt x="32" y="2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9" name="Freeform 98">
                <a:extLst>
                  <a:ext uri="{FF2B5EF4-FFF2-40B4-BE49-F238E27FC236}">
                    <a16:creationId xmlns:a16="http://schemas.microsoft.com/office/drawing/2014/main" id="{E3EFE5DA-7243-4488-A109-DEF19F8EA9D9}"/>
                  </a:ext>
                </a:extLst>
              </p:cNvPr>
              <p:cNvSpPr>
                <a:spLocks/>
              </p:cNvSpPr>
              <p:nvPr/>
            </p:nvSpPr>
            <p:spPr bwMode="auto">
              <a:xfrm>
                <a:off x="4946" y="2969"/>
                <a:ext cx="87" cy="46"/>
              </a:xfrm>
              <a:custGeom>
                <a:avLst/>
                <a:gdLst>
                  <a:gd name="T0" fmla="*/ 18 w 87"/>
                  <a:gd name="T1" fmla="*/ 3 h 46"/>
                  <a:gd name="T2" fmla="*/ 0 w 87"/>
                  <a:gd name="T3" fmla="*/ 16 h 46"/>
                  <a:gd name="T4" fmla="*/ 4 w 87"/>
                  <a:gd name="T5" fmla="*/ 27 h 46"/>
                  <a:gd name="T6" fmla="*/ 5 w 87"/>
                  <a:gd name="T7" fmla="*/ 38 h 46"/>
                  <a:gd name="T8" fmla="*/ 31 w 87"/>
                  <a:gd name="T9" fmla="*/ 37 h 46"/>
                  <a:gd name="T10" fmla="*/ 38 w 87"/>
                  <a:gd name="T11" fmla="*/ 16 h 46"/>
                  <a:gd name="T12" fmla="*/ 35 w 87"/>
                  <a:gd name="T13" fmla="*/ 36 h 46"/>
                  <a:gd name="T14" fmla="*/ 55 w 87"/>
                  <a:gd name="T15" fmla="*/ 36 h 46"/>
                  <a:gd name="T16" fmla="*/ 56 w 87"/>
                  <a:gd name="T17" fmla="*/ 16 h 46"/>
                  <a:gd name="T18" fmla="*/ 59 w 87"/>
                  <a:gd name="T19" fmla="*/ 37 h 46"/>
                  <a:gd name="T20" fmla="*/ 83 w 87"/>
                  <a:gd name="T21" fmla="*/ 45 h 46"/>
                  <a:gd name="T22" fmla="*/ 86 w 87"/>
                  <a:gd name="T23" fmla="*/ 28 h 46"/>
                  <a:gd name="T24" fmla="*/ 55 w 87"/>
                  <a:gd name="T25" fmla="*/ 3 h 46"/>
                  <a:gd name="T26" fmla="*/ 28 w 87"/>
                  <a:gd name="T27" fmla="*/ 0 h 46"/>
                  <a:gd name="T28" fmla="*/ 18 w 87"/>
                  <a:gd name="T29" fmla="*/ 3 h 46"/>
                  <a:gd name="T30" fmla="*/ 18 w 87"/>
                  <a:gd name="T31" fmla="*/ 3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46"/>
                  <a:gd name="T50" fmla="*/ 87 w 87"/>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46">
                    <a:moveTo>
                      <a:pt x="18" y="3"/>
                    </a:moveTo>
                    <a:lnTo>
                      <a:pt x="0" y="16"/>
                    </a:lnTo>
                    <a:lnTo>
                      <a:pt x="4" y="27"/>
                    </a:lnTo>
                    <a:lnTo>
                      <a:pt x="5" y="38"/>
                    </a:lnTo>
                    <a:lnTo>
                      <a:pt x="31" y="37"/>
                    </a:lnTo>
                    <a:lnTo>
                      <a:pt x="38" y="16"/>
                    </a:lnTo>
                    <a:lnTo>
                      <a:pt x="35" y="36"/>
                    </a:lnTo>
                    <a:lnTo>
                      <a:pt x="55" y="36"/>
                    </a:lnTo>
                    <a:lnTo>
                      <a:pt x="56" y="16"/>
                    </a:lnTo>
                    <a:lnTo>
                      <a:pt x="59" y="37"/>
                    </a:lnTo>
                    <a:lnTo>
                      <a:pt x="83" y="45"/>
                    </a:lnTo>
                    <a:lnTo>
                      <a:pt x="86" y="28"/>
                    </a:lnTo>
                    <a:lnTo>
                      <a:pt x="55" y="3"/>
                    </a:lnTo>
                    <a:lnTo>
                      <a:pt x="28" y="0"/>
                    </a:lnTo>
                    <a:lnTo>
                      <a:pt x="18" y="3"/>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250" name="Freeform 99">
                <a:extLst>
                  <a:ext uri="{FF2B5EF4-FFF2-40B4-BE49-F238E27FC236}">
                    <a16:creationId xmlns:a16="http://schemas.microsoft.com/office/drawing/2014/main" id="{44C2EAB8-1525-40A2-804F-3D48091A737E}"/>
                  </a:ext>
                </a:extLst>
              </p:cNvPr>
              <p:cNvSpPr>
                <a:spLocks/>
              </p:cNvSpPr>
              <p:nvPr/>
            </p:nvSpPr>
            <p:spPr bwMode="auto">
              <a:xfrm>
                <a:off x="4957" y="3059"/>
                <a:ext cx="54" cy="32"/>
              </a:xfrm>
              <a:custGeom>
                <a:avLst/>
                <a:gdLst>
                  <a:gd name="T0" fmla="*/ 50 w 54"/>
                  <a:gd name="T1" fmla="*/ 2 h 32"/>
                  <a:gd name="T2" fmla="*/ 49 w 54"/>
                  <a:gd name="T3" fmla="*/ 7 h 32"/>
                  <a:gd name="T4" fmla="*/ 48 w 54"/>
                  <a:gd name="T5" fmla="*/ 12 h 32"/>
                  <a:gd name="T6" fmla="*/ 46 w 54"/>
                  <a:gd name="T7" fmla="*/ 17 h 32"/>
                  <a:gd name="T8" fmla="*/ 44 w 54"/>
                  <a:gd name="T9" fmla="*/ 20 h 32"/>
                  <a:gd name="T10" fmla="*/ 40 w 54"/>
                  <a:gd name="T11" fmla="*/ 24 h 32"/>
                  <a:gd name="T12" fmla="*/ 38 w 54"/>
                  <a:gd name="T13" fmla="*/ 27 h 32"/>
                  <a:gd name="T14" fmla="*/ 34 w 54"/>
                  <a:gd name="T15" fmla="*/ 28 h 32"/>
                  <a:gd name="T16" fmla="*/ 31 w 54"/>
                  <a:gd name="T17" fmla="*/ 29 h 32"/>
                  <a:gd name="T18" fmla="*/ 26 w 54"/>
                  <a:gd name="T19" fmla="*/ 31 h 32"/>
                  <a:gd name="T20" fmla="*/ 22 w 54"/>
                  <a:gd name="T21" fmla="*/ 31 h 32"/>
                  <a:gd name="T22" fmla="*/ 18 w 54"/>
                  <a:gd name="T23" fmla="*/ 31 h 32"/>
                  <a:gd name="T24" fmla="*/ 14 w 54"/>
                  <a:gd name="T25" fmla="*/ 29 h 32"/>
                  <a:gd name="T26" fmla="*/ 10 w 54"/>
                  <a:gd name="T27" fmla="*/ 28 h 32"/>
                  <a:gd name="T28" fmla="*/ 7 w 54"/>
                  <a:gd name="T29" fmla="*/ 25 h 32"/>
                  <a:gd name="T30" fmla="*/ 3 w 54"/>
                  <a:gd name="T31" fmla="*/ 22 h 32"/>
                  <a:gd name="T32" fmla="*/ 0 w 54"/>
                  <a:gd name="T33" fmla="*/ 17 h 32"/>
                  <a:gd name="T34" fmla="*/ 0 w 54"/>
                  <a:gd name="T35" fmla="*/ 17 h 32"/>
                  <a:gd name="T36" fmla="*/ 4 w 54"/>
                  <a:gd name="T37" fmla="*/ 19 h 32"/>
                  <a:gd name="T38" fmla="*/ 8 w 54"/>
                  <a:gd name="T39" fmla="*/ 20 h 32"/>
                  <a:gd name="T40" fmla="*/ 12 w 54"/>
                  <a:gd name="T41" fmla="*/ 20 h 32"/>
                  <a:gd name="T42" fmla="*/ 17 w 54"/>
                  <a:gd name="T43" fmla="*/ 20 h 32"/>
                  <a:gd name="T44" fmla="*/ 20 w 54"/>
                  <a:gd name="T45" fmla="*/ 20 h 32"/>
                  <a:gd name="T46" fmla="*/ 24 w 54"/>
                  <a:gd name="T47" fmla="*/ 19 h 32"/>
                  <a:gd name="T48" fmla="*/ 27 w 54"/>
                  <a:gd name="T49" fmla="*/ 18 h 32"/>
                  <a:gd name="T50" fmla="*/ 30 w 54"/>
                  <a:gd name="T51" fmla="*/ 17 h 32"/>
                  <a:gd name="T52" fmla="*/ 32 w 54"/>
                  <a:gd name="T53" fmla="*/ 15 h 32"/>
                  <a:gd name="T54" fmla="*/ 36 w 54"/>
                  <a:gd name="T55" fmla="*/ 14 h 32"/>
                  <a:gd name="T56" fmla="*/ 38 w 54"/>
                  <a:gd name="T57" fmla="*/ 12 h 32"/>
                  <a:gd name="T58" fmla="*/ 42 w 54"/>
                  <a:gd name="T59" fmla="*/ 10 h 32"/>
                  <a:gd name="T60" fmla="*/ 44 w 54"/>
                  <a:gd name="T61" fmla="*/ 8 h 32"/>
                  <a:gd name="T62" fmla="*/ 47 w 54"/>
                  <a:gd name="T63" fmla="*/ 6 h 32"/>
                  <a:gd name="T64" fmla="*/ 49 w 54"/>
                  <a:gd name="T65" fmla="*/ 4 h 32"/>
                  <a:gd name="T66" fmla="*/ 53 w 54"/>
                  <a:gd name="T67" fmla="*/ 0 h 32"/>
                  <a:gd name="T68" fmla="*/ 52 w 54"/>
                  <a:gd name="T69" fmla="*/ 2 h 32"/>
                  <a:gd name="T70" fmla="*/ 52 w 54"/>
                  <a:gd name="T71" fmla="*/ 2 h 32"/>
                  <a:gd name="T72" fmla="*/ 52 w 54"/>
                  <a:gd name="T73" fmla="*/ 2 h 32"/>
                  <a:gd name="T74" fmla="*/ 52 w 54"/>
                  <a:gd name="T75" fmla="*/ 2 h 32"/>
                  <a:gd name="T76" fmla="*/ 52 w 54"/>
                  <a:gd name="T77" fmla="*/ 2 h 32"/>
                  <a:gd name="T78" fmla="*/ 52 w 54"/>
                  <a:gd name="T79" fmla="*/ 2 h 32"/>
                  <a:gd name="T80" fmla="*/ 52 w 54"/>
                  <a:gd name="T81" fmla="*/ 2 h 32"/>
                  <a:gd name="T82" fmla="*/ 52 w 54"/>
                  <a:gd name="T83" fmla="*/ 2 h 32"/>
                  <a:gd name="T84" fmla="*/ 50 w 54"/>
                  <a:gd name="T85" fmla="*/ 2 h 32"/>
                  <a:gd name="T86" fmla="*/ 50 w 54"/>
                  <a:gd name="T87" fmla="*/ 2 h 32"/>
                  <a:gd name="T88" fmla="*/ 50 w 54"/>
                  <a:gd name="T89" fmla="*/ 2 h 32"/>
                  <a:gd name="T90" fmla="*/ 50 w 54"/>
                  <a:gd name="T91" fmla="*/ 2 h 32"/>
                  <a:gd name="T92" fmla="*/ 50 w 54"/>
                  <a:gd name="T93" fmla="*/ 2 h 32"/>
                  <a:gd name="T94" fmla="*/ 50 w 54"/>
                  <a:gd name="T95" fmla="*/ 2 h 32"/>
                  <a:gd name="T96" fmla="*/ 50 w 54"/>
                  <a:gd name="T97" fmla="*/ 2 h 32"/>
                  <a:gd name="T98" fmla="*/ 50 w 54"/>
                  <a:gd name="T99" fmla="*/ 2 h 32"/>
                  <a:gd name="T100" fmla="*/ 50 w 54"/>
                  <a:gd name="T101" fmla="*/ 2 h 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
                  <a:gd name="T154" fmla="*/ 0 h 32"/>
                  <a:gd name="T155" fmla="*/ 54 w 54"/>
                  <a:gd name="T156" fmla="*/ 32 h 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 h="32">
                    <a:moveTo>
                      <a:pt x="50" y="2"/>
                    </a:moveTo>
                    <a:lnTo>
                      <a:pt x="49" y="7"/>
                    </a:lnTo>
                    <a:lnTo>
                      <a:pt x="48" y="12"/>
                    </a:lnTo>
                    <a:lnTo>
                      <a:pt x="46" y="17"/>
                    </a:lnTo>
                    <a:lnTo>
                      <a:pt x="44" y="20"/>
                    </a:lnTo>
                    <a:lnTo>
                      <a:pt x="40" y="24"/>
                    </a:lnTo>
                    <a:lnTo>
                      <a:pt x="38" y="27"/>
                    </a:lnTo>
                    <a:lnTo>
                      <a:pt x="34" y="28"/>
                    </a:lnTo>
                    <a:lnTo>
                      <a:pt x="31" y="29"/>
                    </a:lnTo>
                    <a:lnTo>
                      <a:pt x="26" y="31"/>
                    </a:lnTo>
                    <a:lnTo>
                      <a:pt x="22" y="31"/>
                    </a:lnTo>
                    <a:lnTo>
                      <a:pt x="18" y="31"/>
                    </a:lnTo>
                    <a:lnTo>
                      <a:pt x="14" y="29"/>
                    </a:lnTo>
                    <a:lnTo>
                      <a:pt x="10" y="28"/>
                    </a:lnTo>
                    <a:lnTo>
                      <a:pt x="7" y="25"/>
                    </a:lnTo>
                    <a:lnTo>
                      <a:pt x="3" y="22"/>
                    </a:lnTo>
                    <a:lnTo>
                      <a:pt x="0" y="17"/>
                    </a:lnTo>
                    <a:lnTo>
                      <a:pt x="4" y="19"/>
                    </a:lnTo>
                    <a:lnTo>
                      <a:pt x="8" y="20"/>
                    </a:lnTo>
                    <a:lnTo>
                      <a:pt x="12" y="20"/>
                    </a:lnTo>
                    <a:lnTo>
                      <a:pt x="17" y="20"/>
                    </a:lnTo>
                    <a:lnTo>
                      <a:pt x="20" y="20"/>
                    </a:lnTo>
                    <a:lnTo>
                      <a:pt x="24" y="19"/>
                    </a:lnTo>
                    <a:lnTo>
                      <a:pt x="27" y="18"/>
                    </a:lnTo>
                    <a:lnTo>
                      <a:pt x="30" y="17"/>
                    </a:lnTo>
                    <a:lnTo>
                      <a:pt x="32" y="15"/>
                    </a:lnTo>
                    <a:lnTo>
                      <a:pt x="36" y="14"/>
                    </a:lnTo>
                    <a:lnTo>
                      <a:pt x="38" y="12"/>
                    </a:lnTo>
                    <a:lnTo>
                      <a:pt x="42" y="10"/>
                    </a:lnTo>
                    <a:lnTo>
                      <a:pt x="44" y="8"/>
                    </a:lnTo>
                    <a:lnTo>
                      <a:pt x="47" y="6"/>
                    </a:lnTo>
                    <a:lnTo>
                      <a:pt x="49" y="4"/>
                    </a:lnTo>
                    <a:lnTo>
                      <a:pt x="53" y="0"/>
                    </a:lnTo>
                    <a:lnTo>
                      <a:pt x="52" y="2"/>
                    </a:lnTo>
                    <a:lnTo>
                      <a:pt x="50" y="2"/>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grpSp>
            <p:nvGrpSpPr>
              <p:cNvPr id="251" name="Group 100">
                <a:extLst>
                  <a:ext uri="{FF2B5EF4-FFF2-40B4-BE49-F238E27FC236}">
                    <a16:creationId xmlns:a16="http://schemas.microsoft.com/office/drawing/2014/main" id="{F2D1F40A-AE14-4D8D-B827-E967BC430E2A}"/>
                  </a:ext>
                </a:extLst>
              </p:cNvPr>
              <p:cNvGrpSpPr>
                <a:grpSpLocks/>
              </p:cNvGrpSpPr>
              <p:nvPr/>
            </p:nvGrpSpPr>
            <p:grpSpPr bwMode="auto">
              <a:xfrm>
                <a:off x="4967" y="3015"/>
                <a:ext cx="33" cy="11"/>
                <a:chOff x="4967" y="3015"/>
                <a:chExt cx="33" cy="11"/>
              </a:xfrm>
            </p:grpSpPr>
            <p:sp>
              <p:nvSpPr>
                <p:cNvPr id="261" name="Oval 101">
                  <a:extLst>
                    <a:ext uri="{FF2B5EF4-FFF2-40B4-BE49-F238E27FC236}">
                      <a16:creationId xmlns:a16="http://schemas.microsoft.com/office/drawing/2014/main" id="{8F2DE136-E817-46B8-A449-3FFE38C3A7D0}"/>
                    </a:ext>
                  </a:extLst>
                </p:cNvPr>
                <p:cNvSpPr>
                  <a:spLocks noChangeArrowheads="1"/>
                </p:cNvSpPr>
                <p:nvPr/>
              </p:nvSpPr>
              <p:spPr bwMode="auto">
                <a:xfrm>
                  <a:off x="4967" y="3015"/>
                  <a:ext cx="10" cy="8"/>
                </a:xfrm>
                <a:prstGeom prst="ellipse">
                  <a:avLst/>
                </a:prstGeom>
                <a:solidFill>
                  <a:srgbClr val="000000"/>
                </a:solidFill>
                <a:ln w="9525">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62" name="Oval 102">
                  <a:extLst>
                    <a:ext uri="{FF2B5EF4-FFF2-40B4-BE49-F238E27FC236}">
                      <a16:creationId xmlns:a16="http://schemas.microsoft.com/office/drawing/2014/main" id="{C076100A-E466-4E45-825A-FC91A74BDCF2}"/>
                    </a:ext>
                  </a:extLst>
                </p:cNvPr>
                <p:cNvSpPr>
                  <a:spLocks noChangeArrowheads="1"/>
                </p:cNvSpPr>
                <p:nvPr/>
              </p:nvSpPr>
              <p:spPr bwMode="auto">
                <a:xfrm>
                  <a:off x="4990" y="3015"/>
                  <a:ext cx="10" cy="11"/>
                </a:xfrm>
                <a:prstGeom prst="ellipse">
                  <a:avLst/>
                </a:prstGeom>
                <a:solidFill>
                  <a:srgbClr val="000000"/>
                </a:solidFill>
                <a:ln w="9525">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252" name="Freeform 103">
                <a:extLst>
                  <a:ext uri="{FF2B5EF4-FFF2-40B4-BE49-F238E27FC236}">
                    <a16:creationId xmlns:a16="http://schemas.microsoft.com/office/drawing/2014/main" id="{F0E8D0B4-A505-4E32-96E2-2B4D92D4F668}"/>
                  </a:ext>
                </a:extLst>
              </p:cNvPr>
              <p:cNvSpPr>
                <a:spLocks/>
              </p:cNvSpPr>
              <p:nvPr/>
            </p:nvSpPr>
            <p:spPr bwMode="auto">
              <a:xfrm>
                <a:off x="4865" y="3127"/>
                <a:ext cx="212" cy="225"/>
              </a:xfrm>
              <a:custGeom>
                <a:avLst/>
                <a:gdLst>
                  <a:gd name="T0" fmla="*/ 159 w 212"/>
                  <a:gd name="T1" fmla="*/ 8 h 225"/>
                  <a:gd name="T2" fmla="*/ 165 w 212"/>
                  <a:gd name="T3" fmla="*/ 8 h 225"/>
                  <a:gd name="T4" fmla="*/ 170 w 212"/>
                  <a:gd name="T5" fmla="*/ 10 h 225"/>
                  <a:gd name="T6" fmla="*/ 175 w 212"/>
                  <a:gd name="T7" fmla="*/ 14 h 225"/>
                  <a:gd name="T8" fmla="*/ 180 w 212"/>
                  <a:gd name="T9" fmla="*/ 16 h 225"/>
                  <a:gd name="T10" fmla="*/ 185 w 212"/>
                  <a:gd name="T11" fmla="*/ 16 h 225"/>
                  <a:gd name="T12" fmla="*/ 190 w 212"/>
                  <a:gd name="T13" fmla="*/ 16 h 225"/>
                  <a:gd name="T14" fmla="*/ 196 w 212"/>
                  <a:gd name="T15" fmla="*/ 22 h 225"/>
                  <a:gd name="T16" fmla="*/ 205 w 212"/>
                  <a:gd name="T17" fmla="*/ 28 h 225"/>
                  <a:gd name="T18" fmla="*/ 207 w 212"/>
                  <a:gd name="T19" fmla="*/ 33 h 225"/>
                  <a:gd name="T20" fmla="*/ 207 w 212"/>
                  <a:gd name="T21" fmla="*/ 40 h 225"/>
                  <a:gd name="T22" fmla="*/ 207 w 212"/>
                  <a:gd name="T23" fmla="*/ 45 h 225"/>
                  <a:gd name="T24" fmla="*/ 207 w 212"/>
                  <a:gd name="T25" fmla="*/ 48 h 225"/>
                  <a:gd name="T26" fmla="*/ 207 w 212"/>
                  <a:gd name="T27" fmla="*/ 54 h 225"/>
                  <a:gd name="T28" fmla="*/ 208 w 212"/>
                  <a:gd name="T29" fmla="*/ 55 h 225"/>
                  <a:gd name="T30" fmla="*/ 208 w 212"/>
                  <a:gd name="T31" fmla="*/ 58 h 225"/>
                  <a:gd name="T32" fmla="*/ 209 w 212"/>
                  <a:gd name="T33" fmla="*/ 69 h 225"/>
                  <a:gd name="T34" fmla="*/ 209 w 212"/>
                  <a:gd name="T35" fmla="*/ 83 h 225"/>
                  <a:gd name="T36" fmla="*/ 209 w 212"/>
                  <a:gd name="T37" fmla="*/ 94 h 225"/>
                  <a:gd name="T38" fmla="*/ 208 w 212"/>
                  <a:gd name="T39" fmla="*/ 116 h 225"/>
                  <a:gd name="T40" fmla="*/ 208 w 212"/>
                  <a:gd name="T41" fmla="*/ 129 h 225"/>
                  <a:gd name="T42" fmla="*/ 206 w 212"/>
                  <a:gd name="T43" fmla="*/ 156 h 225"/>
                  <a:gd name="T44" fmla="*/ 188 w 212"/>
                  <a:gd name="T45" fmla="*/ 186 h 225"/>
                  <a:gd name="T46" fmla="*/ 182 w 212"/>
                  <a:gd name="T47" fmla="*/ 193 h 225"/>
                  <a:gd name="T48" fmla="*/ 180 w 212"/>
                  <a:gd name="T49" fmla="*/ 202 h 225"/>
                  <a:gd name="T50" fmla="*/ 141 w 212"/>
                  <a:gd name="T51" fmla="*/ 221 h 225"/>
                  <a:gd name="T52" fmla="*/ 72 w 212"/>
                  <a:gd name="T53" fmla="*/ 220 h 225"/>
                  <a:gd name="T54" fmla="*/ 30 w 212"/>
                  <a:gd name="T55" fmla="*/ 207 h 225"/>
                  <a:gd name="T56" fmla="*/ 18 w 212"/>
                  <a:gd name="T57" fmla="*/ 211 h 225"/>
                  <a:gd name="T58" fmla="*/ 12 w 212"/>
                  <a:gd name="T59" fmla="*/ 211 h 225"/>
                  <a:gd name="T60" fmla="*/ 11 w 212"/>
                  <a:gd name="T61" fmla="*/ 202 h 225"/>
                  <a:gd name="T62" fmla="*/ 4 w 212"/>
                  <a:gd name="T63" fmla="*/ 194 h 225"/>
                  <a:gd name="T64" fmla="*/ 1 w 212"/>
                  <a:gd name="T65" fmla="*/ 180 h 225"/>
                  <a:gd name="T66" fmla="*/ 1 w 212"/>
                  <a:gd name="T67" fmla="*/ 158 h 225"/>
                  <a:gd name="T68" fmla="*/ 0 w 212"/>
                  <a:gd name="T69" fmla="*/ 148 h 225"/>
                  <a:gd name="T70" fmla="*/ 1 w 212"/>
                  <a:gd name="T71" fmla="*/ 132 h 225"/>
                  <a:gd name="T72" fmla="*/ 0 w 212"/>
                  <a:gd name="T73" fmla="*/ 122 h 225"/>
                  <a:gd name="T74" fmla="*/ 0 w 212"/>
                  <a:gd name="T75" fmla="*/ 105 h 225"/>
                  <a:gd name="T76" fmla="*/ 4 w 212"/>
                  <a:gd name="T77" fmla="*/ 90 h 225"/>
                  <a:gd name="T78" fmla="*/ 11 w 212"/>
                  <a:gd name="T79" fmla="*/ 72 h 225"/>
                  <a:gd name="T80" fmla="*/ 16 w 212"/>
                  <a:gd name="T81" fmla="*/ 50 h 225"/>
                  <a:gd name="T82" fmla="*/ 20 w 212"/>
                  <a:gd name="T83" fmla="*/ 35 h 225"/>
                  <a:gd name="T84" fmla="*/ 28 w 212"/>
                  <a:gd name="T85" fmla="*/ 12 h 225"/>
                  <a:gd name="T86" fmla="*/ 39 w 212"/>
                  <a:gd name="T87" fmla="*/ 2 h 225"/>
                  <a:gd name="T88" fmla="*/ 50 w 212"/>
                  <a:gd name="T89" fmla="*/ 0 h 225"/>
                  <a:gd name="T90" fmla="*/ 56 w 212"/>
                  <a:gd name="T91" fmla="*/ 1 h 225"/>
                  <a:gd name="T92" fmla="*/ 65 w 212"/>
                  <a:gd name="T93" fmla="*/ 1 h 225"/>
                  <a:gd name="T94" fmla="*/ 73 w 212"/>
                  <a:gd name="T95" fmla="*/ 2 h 225"/>
                  <a:gd name="T96" fmla="*/ 76 w 212"/>
                  <a:gd name="T97" fmla="*/ 11 h 225"/>
                  <a:gd name="T98" fmla="*/ 82 w 212"/>
                  <a:gd name="T99" fmla="*/ 24 h 225"/>
                  <a:gd name="T100" fmla="*/ 89 w 212"/>
                  <a:gd name="T101" fmla="*/ 42 h 225"/>
                  <a:gd name="T102" fmla="*/ 89 w 212"/>
                  <a:gd name="T103" fmla="*/ 84 h 225"/>
                  <a:gd name="T104" fmla="*/ 98 w 212"/>
                  <a:gd name="T105" fmla="*/ 95 h 225"/>
                  <a:gd name="T106" fmla="*/ 116 w 212"/>
                  <a:gd name="T107" fmla="*/ 57 h 225"/>
                  <a:gd name="T108" fmla="*/ 129 w 212"/>
                  <a:gd name="T109" fmla="*/ 23 h 225"/>
                  <a:gd name="T110" fmla="*/ 139 w 212"/>
                  <a:gd name="T111" fmla="*/ 17 h 225"/>
                  <a:gd name="T112" fmla="*/ 149 w 212"/>
                  <a:gd name="T113" fmla="*/ 7 h 225"/>
                  <a:gd name="T114" fmla="*/ 149 w 212"/>
                  <a:gd name="T115" fmla="*/ 7 h 225"/>
                  <a:gd name="T116" fmla="*/ 154 w 212"/>
                  <a:gd name="T117" fmla="*/ 8 h 2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2"/>
                  <a:gd name="T178" fmla="*/ 0 h 225"/>
                  <a:gd name="T179" fmla="*/ 212 w 212"/>
                  <a:gd name="T180" fmla="*/ 225 h 2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2" h="225">
                    <a:moveTo>
                      <a:pt x="157" y="8"/>
                    </a:moveTo>
                    <a:lnTo>
                      <a:pt x="157" y="8"/>
                    </a:lnTo>
                    <a:lnTo>
                      <a:pt x="159" y="8"/>
                    </a:lnTo>
                    <a:lnTo>
                      <a:pt x="161" y="8"/>
                    </a:lnTo>
                    <a:lnTo>
                      <a:pt x="163" y="8"/>
                    </a:lnTo>
                    <a:lnTo>
                      <a:pt x="165" y="8"/>
                    </a:lnTo>
                    <a:lnTo>
                      <a:pt x="167" y="8"/>
                    </a:lnTo>
                    <a:lnTo>
                      <a:pt x="168" y="8"/>
                    </a:lnTo>
                    <a:lnTo>
                      <a:pt x="168" y="10"/>
                    </a:lnTo>
                    <a:lnTo>
                      <a:pt x="170" y="10"/>
                    </a:lnTo>
                    <a:lnTo>
                      <a:pt x="170" y="12"/>
                    </a:lnTo>
                    <a:lnTo>
                      <a:pt x="172" y="12"/>
                    </a:lnTo>
                    <a:lnTo>
                      <a:pt x="174" y="12"/>
                    </a:lnTo>
                    <a:lnTo>
                      <a:pt x="174" y="14"/>
                    </a:lnTo>
                    <a:lnTo>
                      <a:pt x="175" y="14"/>
                    </a:lnTo>
                    <a:lnTo>
                      <a:pt x="177" y="14"/>
                    </a:lnTo>
                    <a:lnTo>
                      <a:pt x="177" y="15"/>
                    </a:lnTo>
                    <a:lnTo>
                      <a:pt x="178" y="15"/>
                    </a:lnTo>
                    <a:lnTo>
                      <a:pt x="180" y="15"/>
                    </a:lnTo>
                    <a:lnTo>
                      <a:pt x="180" y="16"/>
                    </a:lnTo>
                    <a:lnTo>
                      <a:pt x="182" y="16"/>
                    </a:lnTo>
                    <a:lnTo>
                      <a:pt x="183" y="16"/>
                    </a:lnTo>
                    <a:lnTo>
                      <a:pt x="185" y="16"/>
                    </a:lnTo>
                    <a:lnTo>
                      <a:pt x="187" y="16"/>
                    </a:lnTo>
                    <a:lnTo>
                      <a:pt x="188" y="16"/>
                    </a:lnTo>
                    <a:lnTo>
                      <a:pt x="190" y="16"/>
                    </a:lnTo>
                    <a:lnTo>
                      <a:pt x="190" y="17"/>
                    </a:lnTo>
                    <a:lnTo>
                      <a:pt x="191" y="17"/>
                    </a:lnTo>
                    <a:lnTo>
                      <a:pt x="191" y="18"/>
                    </a:lnTo>
                    <a:lnTo>
                      <a:pt x="193" y="18"/>
                    </a:lnTo>
                    <a:lnTo>
                      <a:pt x="193" y="20"/>
                    </a:lnTo>
                    <a:lnTo>
                      <a:pt x="195" y="20"/>
                    </a:lnTo>
                    <a:lnTo>
                      <a:pt x="196" y="22"/>
                    </a:lnTo>
                    <a:lnTo>
                      <a:pt x="198" y="22"/>
                    </a:lnTo>
                    <a:lnTo>
                      <a:pt x="198" y="24"/>
                    </a:lnTo>
                    <a:lnTo>
                      <a:pt x="199" y="25"/>
                    </a:lnTo>
                    <a:lnTo>
                      <a:pt x="201" y="27"/>
                    </a:lnTo>
                    <a:lnTo>
                      <a:pt x="203" y="27"/>
                    </a:lnTo>
                    <a:lnTo>
                      <a:pt x="203" y="28"/>
                    </a:lnTo>
                    <a:lnTo>
                      <a:pt x="205" y="28"/>
                    </a:lnTo>
                    <a:lnTo>
                      <a:pt x="207" y="28"/>
                    </a:lnTo>
                    <a:lnTo>
                      <a:pt x="207" y="30"/>
                    </a:lnTo>
                    <a:lnTo>
                      <a:pt x="207" y="31"/>
                    </a:lnTo>
                    <a:lnTo>
                      <a:pt x="207" y="33"/>
                    </a:lnTo>
                    <a:lnTo>
                      <a:pt x="207" y="35"/>
                    </a:lnTo>
                    <a:lnTo>
                      <a:pt x="207" y="37"/>
                    </a:lnTo>
                    <a:lnTo>
                      <a:pt x="207" y="38"/>
                    </a:lnTo>
                    <a:lnTo>
                      <a:pt x="207" y="40"/>
                    </a:lnTo>
                    <a:lnTo>
                      <a:pt x="207" y="42"/>
                    </a:lnTo>
                    <a:lnTo>
                      <a:pt x="207" y="44"/>
                    </a:lnTo>
                    <a:lnTo>
                      <a:pt x="207" y="45"/>
                    </a:lnTo>
                    <a:lnTo>
                      <a:pt x="207" y="46"/>
                    </a:lnTo>
                    <a:lnTo>
                      <a:pt x="207" y="48"/>
                    </a:lnTo>
                    <a:lnTo>
                      <a:pt x="207" y="50"/>
                    </a:lnTo>
                    <a:lnTo>
                      <a:pt x="207" y="52"/>
                    </a:lnTo>
                    <a:lnTo>
                      <a:pt x="208" y="52"/>
                    </a:lnTo>
                    <a:lnTo>
                      <a:pt x="207" y="54"/>
                    </a:lnTo>
                    <a:lnTo>
                      <a:pt x="207" y="55"/>
                    </a:lnTo>
                    <a:lnTo>
                      <a:pt x="208" y="55"/>
                    </a:lnTo>
                    <a:lnTo>
                      <a:pt x="208" y="57"/>
                    </a:lnTo>
                    <a:lnTo>
                      <a:pt x="208" y="58"/>
                    </a:lnTo>
                    <a:lnTo>
                      <a:pt x="209" y="58"/>
                    </a:lnTo>
                    <a:lnTo>
                      <a:pt x="209" y="60"/>
                    </a:lnTo>
                    <a:lnTo>
                      <a:pt x="209" y="62"/>
                    </a:lnTo>
                    <a:lnTo>
                      <a:pt x="209" y="64"/>
                    </a:lnTo>
                    <a:lnTo>
                      <a:pt x="209" y="65"/>
                    </a:lnTo>
                    <a:lnTo>
                      <a:pt x="209" y="67"/>
                    </a:lnTo>
                    <a:lnTo>
                      <a:pt x="209" y="69"/>
                    </a:lnTo>
                    <a:lnTo>
                      <a:pt x="209" y="71"/>
                    </a:lnTo>
                    <a:lnTo>
                      <a:pt x="209" y="73"/>
                    </a:lnTo>
                    <a:lnTo>
                      <a:pt x="209" y="75"/>
                    </a:lnTo>
                    <a:lnTo>
                      <a:pt x="209" y="77"/>
                    </a:lnTo>
                    <a:lnTo>
                      <a:pt x="209" y="79"/>
                    </a:lnTo>
                    <a:lnTo>
                      <a:pt x="209" y="81"/>
                    </a:lnTo>
                    <a:lnTo>
                      <a:pt x="209" y="83"/>
                    </a:lnTo>
                    <a:lnTo>
                      <a:pt x="209" y="84"/>
                    </a:lnTo>
                    <a:lnTo>
                      <a:pt x="209" y="86"/>
                    </a:lnTo>
                    <a:lnTo>
                      <a:pt x="211" y="86"/>
                    </a:lnTo>
                    <a:lnTo>
                      <a:pt x="209" y="88"/>
                    </a:lnTo>
                    <a:lnTo>
                      <a:pt x="209" y="90"/>
                    </a:lnTo>
                    <a:lnTo>
                      <a:pt x="209" y="92"/>
                    </a:lnTo>
                    <a:lnTo>
                      <a:pt x="209" y="94"/>
                    </a:lnTo>
                    <a:lnTo>
                      <a:pt x="209" y="98"/>
                    </a:lnTo>
                    <a:lnTo>
                      <a:pt x="209" y="100"/>
                    </a:lnTo>
                    <a:lnTo>
                      <a:pt x="209" y="104"/>
                    </a:lnTo>
                    <a:lnTo>
                      <a:pt x="209" y="106"/>
                    </a:lnTo>
                    <a:lnTo>
                      <a:pt x="208" y="110"/>
                    </a:lnTo>
                    <a:lnTo>
                      <a:pt x="208" y="113"/>
                    </a:lnTo>
                    <a:lnTo>
                      <a:pt x="208" y="116"/>
                    </a:lnTo>
                    <a:lnTo>
                      <a:pt x="208" y="118"/>
                    </a:lnTo>
                    <a:lnTo>
                      <a:pt x="208" y="121"/>
                    </a:lnTo>
                    <a:lnTo>
                      <a:pt x="208" y="123"/>
                    </a:lnTo>
                    <a:lnTo>
                      <a:pt x="208" y="124"/>
                    </a:lnTo>
                    <a:lnTo>
                      <a:pt x="208" y="127"/>
                    </a:lnTo>
                    <a:lnTo>
                      <a:pt x="208" y="129"/>
                    </a:lnTo>
                    <a:lnTo>
                      <a:pt x="208" y="133"/>
                    </a:lnTo>
                    <a:lnTo>
                      <a:pt x="208" y="134"/>
                    </a:lnTo>
                    <a:lnTo>
                      <a:pt x="208" y="139"/>
                    </a:lnTo>
                    <a:lnTo>
                      <a:pt x="208" y="143"/>
                    </a:lnTo>
                    <a:lnTo>
                      <a:pt x="208" y="146"/>
                    </a:lnTo>
                    <a:lnTo>
                      <a:pt x="208" y="150"/>
                    </a:lnTo>
                    <a:lnTo>
                      <a:pt x="206" y="156"/>
                    </a:lnTo>
                    <a:lnTo>
                      <a:pt x="205" y="160"/>
                    </a:lnTo>
                    <a:lnTo>
                      <a:pt x="203" y="165"/>
                    </a:lnTo>
                    <a:lnTo>
                      <a:pt x="202" y="169"/>
                    </a:lnTo>
                    <a:lnTo>
                      <a:pt x="198" y="174"/>
                    </a:lnTo>
                    <a:lnTo>
                      <a:pt x="196" y="178"/>
                    </a:lnTo>
                    <a:lnTo>
                      <a:pt x="191" y="183"/>
                    </a:lnTo>
                    <a:lnTo>
                      <a:pt x="188" y="186"/>
                    </a:lnTo>
                    <a:lnTo>
                      <a:pt x="186" y="187"/>
                    </a:lnTo>
                    <a:lnTo>
                      <a:pt x="184" y="187"/>
                    </a:lnTo>
                    <a:lnTo>
                      <a:pt x="183" y="188"/>
                    </a:lnTo>
                    <a:lnTo>
                      <a:pt x="182" y="190"/>
                    </a:lnTo>
                    <a:lnTo>
                      <a:pt x="182" y="191"/>
                    </a:lnTo>
                    <a:lnTo>
                      <a:pt x="182" y="193"/>
                    </a:lnTo>
                    <a:lnTo>
                      <a:pt x="181" y="194"/>
                    </a:lnTo>
                    <a:lnTo>
                      <a:pt x="181" y="196"/>
                    </a:lnTo>
                    <a:lnTo>
                      <a:pt x="181" y="198"/>
                    </a:lnTo>
                    <a:lnTo>
                      <a:pt x="181" y="199"/>
                    </a:lnTo>
                    <a:lnTo>
                      <a:pt x="180" y="201"/>
                    </a:lnTo>
                    <a:lnTo>
                      <a:pt x="180" y="202"/>
                    </a:lnTo>
                    <a:lnTo>
                      <a:pt x="178" y="204"/>
                    </a:lnTo>
                    <a:lnTo>
                      <a:pt x="171" y="209"/>
                    </a:lnTo>
                    <a:lnTo>
                      <a:pt x="166" y="212"/>
                    </a:lnTo>
                    <a:lnTo>
                      <a:pt x="158" y="216"/>
                    </a:lnTo>
                    <a:lnTo>
                      <a:pt x="150" y="218"/>
                    </a:lnTo>
                    <a:lnTo>
                      <a:pt x="141" y="221"/>
                    </a:lnTo>
                    <a:lnTo>
                      <a:pt x="133" y="222"/>
                    </a:lnTo>
                    <a:lnTo>
                      <a:pt x="124" y="223"/>
                    </a:lnTo>
                    <a:lnTo>
                      <a:pt x="114" y="223"/>
                    </a:lnTo>
                    <a:lnTo>
                      <a:pt x="103" y="224"/>
                    </a:lnTo>
                    <a:lnTo>
                      <a:pt x="93" y="223"/>
                    </a:lnTo>
                    <a:lnTo>
                      <a:pt x="82" y="222"/>
                    </a:lnTo>
                    <a:lnTo>
                      <a:pt x="72" y="220"/>
                    </a:lnTo>
                    <a:lnTo>
                      <a:pt x="62" y="218"/>
                    </a:lnTo>
                    <a:lnTo>
                      <a:pt x="52" y="215"/>
                    </a:lnTo>
                    <a:lnTo>
                      <a:pt x="43" y="211"/>
                    </a:lnTo>
                    <a:lnTo>
                      <a:pt x="34" y="206"/>
                    </a:lnTo>
                    <a:lnTo>
                      <a:pt x="32" y="207"/>
                    </a:lnTo>
                    <a:lnTo>
                      <a:pt x="31" y="207"/>
                    </a:lnTo>
                    <a:lnTo>
                      <a:pt x="30" y="207"/>
                    </a:lnTo>
                    <a:lnTo>
                      <a:pt x="29" y="207"/>
                    </a:lnTo>
                    <a:lnTo>
                      <a:pt x="27" y="209"/>
                    </a:lnTo>
                    <a:lnTo>
                      <a:pt x="25" y="209"/>
                    </a:lnTo>
                    <a:lnTo>
                      <a:pt x="23" y="209"/>
                    </a:lnTo>
                    <a:lnTo>
                      <a:pt x="21" y="209"/>
                    </a:lnTo>
                    <a:lnTo>
                      <a:pt x="20" y="211"/>
                    </a:lnTo>
                    <a:lnTo>
                      <a:pt x="18" y="211"/>
                    </a:lnTo>
                    <a:lnTo>
                      <a:pt x="16" y="212"/>
                    </a:lnTo>
                    <a:lnTo>
                      <a:pt x="14" y="212"/>
                    </a:lnTo>
                    <a:lnTo>
                      <a:pt x="12" y="212"/>
                    </a:lnTo>
                    <a:lnTo>
                      <a:pt x="12" y="211"/>
                    </a:lnTo>
                    <a:lnTo>
                      <a:pt x="12" y="210"/>
                    </a:lnTo>
                    <a:lnTo>
                      <a:pt x="12" y="208"/>
                    </a:lnTo>
                    <a:lnTo>
                      <a:pt x="11" y="207"/>
                    </a:lnTo>
                    <a:lnTo>
                      <a:pt x="11" y="205"/>
                    </a:lnTo>
                    <a:lnTo>
                      <a:pt x="11" y="204"/>
                    </a:lnTo>
                    <a:lnTo>
                      <a:pt x="11" y="202"/>
                    </a:lnTo>
                    <a:lnTo>
                      <a:pt x="10" y="202"/>
                    </a:lnTo>
                    <a:lnTo>
                      <a:pt x="10" y="200"/>
                    </a:lnTo>
                    <a:lnTo>
                      <a:pt x="9" y="198"/>
                    </a:lnTo>
                    <a:lnTo>
                      <a:pt x="9" y="196"/>
                    </a:lnTo>
                    <a:lnTo>
                      <a:pt x="7" y="196"/>
                    </a:lnTo>
                    <a:lnTo>
                      <a:pt x="6" y="194"/>
                    </a:lnTo>
                    <a:lnTo>
                      <a:pt x="4" y="194"/>
                    </a:lnTo>
                    <a:lnTo>
                      <a:pt x="4" y="193"/>
                    </a:lnTo>
                    <a:lnTo>
                      <a:pt x="2" y="193"/>
                    </a:lnTo>
                    <a:lnTo>
                      <a:pt x="2" y="191"/>
                    </a:lnTo>
                    <a:lnTo>
                      <a:pt x="1" y="189"/>
                    </a:lnTo>
                    <a:lnTo>
                      <a:pt x="1" y="185"/>
                    </a:lnTo>
                    <a:lnTo>
                      <a:pt x="1" y="183"/>
                    </a:lnTo>
                    <a:lnTo>
                      <a:pt x="1" y="180"/>
                    </a:lnTo>
                    <a:lnTo>
                      <a:pt x="1" y="176"/>
                    </a:lnTo>
                    <a:lnTo>
                      <a:pt x="1" y="172"/>
                    </a:lnTo>
                    <a:lnTo>
                      <a:pt x="1" y="170"/>
                    </a:lnTo>
                    <a:lnTo>
                      <a:pt x="1" y="166"/>
                    </a:lnTo>
                    <a:lnTo>
                      <a:pt x="1" y="164"/>
                    </a:lnTo>
                    <a:lnTo>
                      <a:pt x="1" y="160"/>
                    </a:lnTo>
                    <a:lnTo>
                      <a:pt x="1" y="158"/>
                    </a:lnTo>
                    <a:lnTo>
                      <a:pt x="1" y="156"/>
                    </a:lnTo>
                    <a:lnTo>
                      <a:pt x="1" y="155"/>
                    </a:lnTo>
                    <a:lnTo>
                      <a:pt x="1" y="153"/>
                    </a:lnTo>
                    <a:lnTo>
                      <a:pt x="0" y="153"/>
                    </a:lnTo>
                    <a:lnTo>
                      <a:pt x="0" y="152"/>
                    </a:lnTo>
                    <a:lnTo>
                      <a:pt x="0" y="150"/>
                    </a:lnTo>
                    <a:lnTo>
                      <a:pt x="0" y="148"/>
                    </a:lnTo>
                    <a:lnTo>
                      <a:pt x="0" y="146"/>
                    </a:lnTo>
                    <a:lnTo>
                      <a:pt x="0" y="143"/>
                    </a:lnTo>
                    <a:lnTo>
                      <a:pt x="0" y="141"/>
                    </a:lnTo>
                    <a:lnTo>
                      <a:pt x="1" y="137"/>
                    </a:lnTo>
                    <a:lnTo>
                      <a:pt x="1" y="135"/>
                    </a:lnTo>
                    <a:lnTo>
                      <a:pt x="1" y="133"/>
                    </a:lnTo>
                    <a:lnTo>
                      <a:pt x="1" y="132"/>
                    </a:lnTo>
                    <a:lnTo>
                      <a:pt x="3" y="128"/>
                    </a:lnTo>
                    <a:lnTo>
                      <a:pt x="1" y="127"/>
                    </a:lnTo>
                    <a:lnTo>
                      <a:pt x="1" y="125"/>
                    </a:lnTo>
                    <a:lnTo>
                      <a:pt x="1" y="124"/>
                    </a:lnTo>
                    <a:lnTo>
                      <a:pt x="1" y="123"/>
                    </a:lnTo>
                    <a:lnTo>
                      <a:pt x="0" y="123"/>
                    </a:lnTo>
                    <a:lnTo>
                      <a:pt x="0" y="122"/>
                    </a:lnTo>
                    <a:lnTo>
                      <a:pt x="0" y="120"/>
                    </a:lnTo>
                    <a:lnTo>
                      <a:pt x="0" y="118"/>
                    </a:lnTo>
                    <a:lnTo>
                      <a:pt x="0" y="116"/>
                    </a:lnTo>
                    <a:lnTo>
                      <a:pt x="0" y="113"/>
                    </a:lnTo>
                    <a:lnTo>
                      <a:pt x="0" y="110"/>
                    </a:lnTo>
                    <a:lnTo>
                      <a:pt x="0" y="106"/>
                    </a:lnTo>
                    <a:lnTo>
                      <a:pt x="0" y="105"/>
                    </a:lnTo>
                    <a:lnTo>
                      <a:pt x="0" y="102"/>
                    </a:lnTo>
                    <a:lnTo>
                      <a:pt x="0" y="100"/>
                    </a:lnTo>
                    <a:lnTo>
                      <a:pt x="1" y="96"/>
                    </a:lnTo>
                    <a:lnTo>
                      <a:pt x="1" y="94"/>
                    </a:lnTo>
                    <a:lnTo>
                      <a:pt x="2" y="92"/>
                    </a:lnTo>
                    <a:lnTo>
                      <a:pt x="4" y="90"/>
                    </a:lnTo>
                    <a:lnTo>
                      <a:pt x="6" y="88"/>
                    </a:lnTo>
                    <a:lnTo>
                      <a:pt x="8" y="86"/>
                    </a:lnTo>
                    <a:lnTo>
                      <a:pt x="10" y="83"/>
                    </a:lnTo>
                    <a:lnTo>
                      <a:pt x="10" y="80"/>
                    </a:lnTo>
                    <a:lnTo>
                      <a:pt x="11" y="76"/>
                    </a:lnTo>
                    <a:lnTo>
                      <a:pt x="11" y="72"/>
                    </a:lnTo>
                    <a:lnTo>
                      <a:pt x="12" y="68"/>
                    </a:lnTo>
                    <a:lnTo>
                      <a:pt x="12" y="65"/>
                    </a:lnTo>
                    <a:lnTo>
                      <a:pt x="12" y="62"/>
                    </a:lnTo>
                    <a:lnTo>
                      <a:pt x="12" y="58"/>
                    </a:lnTo>
                    <a:lnTo>
                      <a:pt x="14" y="55"/>
                    </a:lnTo>
                    <a:lnTo>
                      <a:pt x="14" y="53"/>
                    </a:lnTo>
                    <a:lnTo>
                      <a:pt x="16" y="50"/>
                    </a:lnTo>
                    <a:lnTo>
                      <a:pt x="16" y="48"/>
                    </a:lnTo>
                    <a:lnTo>
                      <a:pt x="18" y="45"/>
                    </a:lnTo>
                    <a:lnTo>
                      <a:pt x="18" y="44"/>
                    </a:lnTo>
                    <a:lnTo>
                      <a:pt x="18" y="42"/>
                    </a:lnTo>
                    <a:lnTo>
                      <a:pt x="18" y="40"/>
                    </a:lnTo>
                    <a:lnTo>
                      <a:pt x="20" y="37"/>
                    </a:lnTo>
                    <a:lnTo>
                      <a:pt x="20" y="35"/>
                    </a:lnTo>
                    <a:lnTo>
                      <a:pt x="22" y="31"/>
                    </a:lnTo>
                    <a:lnTo>
                      <a:pt x="22" y="27"/>
                    </a:lnTo>
                    <a:lnTo>
                      <a:pt x="24" y="24"/>
                    </a:lnTo>
                    <a:lnTo>
                      <a:pt x="24" y="22"/>
                    </a:lnTo>
                    <a:lnTo>
                      <a:pt x="26" y="18"/>
                    </a:lnTo>
                    <a:lnTo>
                      <a:pt x="26" y="15"/>
                    </a:lnTo>
                    <a:lnTo>
                      <a:pt x="28" y="12"/>
                    </a:lnTo>
                    <a:lnTo>
                      <a:pt x="29" y="10"/>
                    </a:lnTo>
                    <a:lnTo>
                      <a:pt x="31" y="7"/>
                    </a:lnTo>
                    <a:lnTo>
                      <a:pt x="32" y="6"/>
                    </a:lnTo>
                    <a:lnTo>
                      <a:pt x="34" y="3"/>
                    </a:lnTo>
                    <a:lnTo>
                      <a:pt x="35" y="3"/>
                    </a:lnTo>
                    <a:lnTo>
                      <a:pt x="37" y="2"/>
                    </a:lnTo>
                    <a:lnTo>
                      <a:pt x="39" y="2"/>
                    </a:lnTo>
                    <a:lnTo>
                      <a:pt x="41" y="0"/>
                    </a:lnTo>
                    <a:lnTo>
                      <a:pt x="42" y="0"/>
                    </a:lnTo>
                    <a:lnTo>
                      <a:pt x="44" y="0"/>
                    </a:lnTo>
                    <a:lnTo>
                      <a:pt x="46" y="0"/>
                    </a:lnTo>
                    <a:lnTo>
                      <a:pt x="48" y="0"/>
                    </a:lnTo>
                    <a:lnTo>
                      <a:pt x="50" y="0"/>
                    </a:lnTo>
                    <a:lnTo>
                      <a:pt x="51" y="0"/>
                    </a:lnTo>
                    <a:lnTo>
                      <a:pt x="53" y="0"/>
                    </a:lnTo>
                    <a:lnTo>
                      <a:pt x="55" y="0"/>
                    </a:lnTo>
                    <a:lnTo>
                      <a:pt x="56" y="0"/>
                    </a:lnTo>
                    <a:lnTo>
                      <a:pt x="56" y="1"/>
                    </a:lnTo>
                    <a:lnTo>
                      <a:pt x="58" y="1"/>
                    </a:lnTo>
                    <a:lnTo>
                      <a:pt x="59" y="1"/>
                    </a:lnTo>
                    <a:lnTo>
                      <a:pt x="61" y="1"/>
                    </a:lnTo>
                    <a:lnTo>
                      <a:pt x="63" y="1"/>
                    </a:lnTo>
                    <a:lnTo>
                      <a:pt x="65" y="1"/>
                    </a:lnTo>
                    <a:lnTo>
                      <a:pt x="66" y="2"/>
                    </a:lnTo>
                    <a:lnTo>
                      <a:pt x="68" y="2"/>
                    </a:lnTo>
                    <a:lnTo>
                      <a:pt x="69" y="2"/>
                    </a:lnTo>
                    <a:lnTo>
                      <a:pt x="71" y="2"/>
                    </a:lnTo>
                    <a:lnTo>
                      <a:pt x="73" y="2"/>
                    </a:lnTo>
                    <a:lnTo>
                      <a:pt x="75" y="1"/>
                    </a:lnTo>
                    <a:lnTo>
                      <a:pt x="74" y="3"/>
                    </a:lnTo>
                    <a:lnTo>
                      <a:pt x="74" y="4"/>
                    </a:lnTo>
                    <a:lnTo>
                      <a:pt x="74" y="6"/>
                    </a:lnTo>
                    <a:lnTo>
                      <a:pt x="74" y="7"/>
                    </a:lnTo>
                    <a:lnTo>
                      <a:pt x="74" y="9"/>
                    </a:lnTo>
                    <a:lnTo>
                      <a:pt x="76" y="11"/>
                    </a:lnTo>
                    <a:lnTo>
                      <a:pt x="76" y="13"/>
                    </a:lnTo>
                    <a:lnTo>
                      <a:pt x="78" y="14"/>
                    </a:lnTo>
                    <a:lnTo>
                      <a:pt x="78" y="16"/>
                    </a:lnTo>
                    <a:lnTo>
                      <a:pt x="79" y="18"/>
                    </a:lnTo>
                    <a:lnTo>
                      <a:pt x="80" y="20"/>
                    </a:lnTo>
                    <a:lnTo>
                      <a:pt x="82" y="22"/>
                    </a:lnTo>
                    <a:lnTo>
                      <a:pt x="82" y="24"/>
                    </a:lnTo>
                    <a:lnTo>
                      <a:pt x="84" y="25"/>
                    </a:lnTo>
                    <a:lnTo>
                      <a:pt x="85" y="27"/>
                    </a:lnTo>
                    <a:lnTo>
                      <a:pt x="87" y="27"/>
                    </a:lnTo>
                    <a:lnTo>
                      <a:pt x="87" y="30"/>
                    </a:lnTo>
                    <a:lnTo>
                      <a:pt x="88" y="33"/>
                    </a:lnTo>
                    <a:lnTo>
                      <a:pt x="88" y="38"/>
                    </a:lnTo>
                    <a:lnTo>
                      <a:pt x="89" y="42"/>
                    </a:lnTo>
                    <a:lnTo>
                      <a:pt x="89" y="48"/>
                    </a:lnTo>
                    <a:lnTo>
                      <a:pt x="89" y="54"/>
                    </a:lnTo>
                    <a:lnTo>
                      <a:pt x="89" y="60"/>
                    </a:lnTo>
                    <a:lnTo>
                      <a:pt x="89" y="65"/>
                    </a:lnTo>
                    <a:lnTo>
                      <a:pt x="89" y="72"/>
                    </a:lnTo>
                    <a:lnTo>
                      <a:pt x="89" y="78"/>
                    </a:lnTo>
                    <a:lnTo>
                      <a:pt x="89" y="84"/>
                    </a:lnTo>
                    <a:lnTo>
                      <a:pt x="90" y="88"/>
                    </a:lnTo>
                    <a:lnTo>
                      <a:pt x="90" y="92"/>
                    </a:lnTo>
                    <a:lnTo>
                      <a:pt x="92" y="95"/>
                    </a:lnTo>
                    <a:lnTo>
                      <a:pt x="94" y="97"/>
                    </a:lnTo>
                    <a:lnTo>
                      <a:pt x="97" y="97"/>
                    </a:lnTo>
                    <a:lnTo>
                      <a:pt x="98" y="95"/>
                    </a:lnTo>
                    <a:lnTo>
                      <a:pt x="99" y="92"/>
                    </a:lnTo>
                    <a:lnTo>
                      <a:pt x="102" y="87"/>
                    </a:lnTo>
                    <a:lnTo>
                      <a:pt x="104" y="82"/>
                    </a:lnTo>
                    <a:lnTo>
                      <a:pt x="107" y="76"/>
                    </a:lnTo>
                    <a:lnTo>
                      <a:pt x="110" y="70"/>
                    </a:lnTo>
                    <a:lnTo>
                      <a:pt x="114" y="63"/>
                    </a:lnTo>
                    <a:lnTo>
                      <a:pt x="116" y="57"/>
                    </a:lnTo>
                    <a:lnTo>
                      <a:pt x="119" y="50"/>
                    </a:lnTo>
                    <a:lnTo>
                      <a:pt x="120" y="45"/>
                    </a:lnTo>
                    <a:lnTo>
                      <a:pt x="124" y="38"/>
                    </a:lnTo>
                    <a:lnTo>
                      <a:pt x="126" y="34"/>
                    </a:lnTo>
                    <a:lnTo>
                      <a:pt x="128" y="28"/>
                    </a:lnTo>
                    <a:lnTo>
                      <a:pt x="128" y="26"/>
                    </a:lnTo>
                    <a:lnTo>
                      <a:pt x="129" y="23"/>
                    </a:lnTo>
                    <a:lnTo>
                      <a:pt x="131" y="22"/>
                    </a:lnTo>
                    <a:lnTo>
                      <a:pt x="132" y="22"/>
                    </a:lnTo>
                    <a:lnTo>
                      <a:pt x="134" y="20"/>
                    </a:lnTo>
                    <a:lnTo>
                      <a:pt x="136" y="20"/>
                    </a:lnTo>
                    <a:lnTo>
                      <a:pt x="137" y="18"/>
                    </a:lnTo>
                    <a:lnTo>
                      <a:pt x="139" y="17"/>
                    </a:lnTo>
                    <a:lnTo>
                      <a:pt x="141" y="15"/>
                    </a:lnTo>
                    <a:lnTo>
                      <a:pt x="142" y="15"/>
                    </a:lnTo>
                    <a:lnTo>
                      <a:pt x="144" y="13"/>
                    </a:lnTo>
                    <a:lnTo>
                      <a:pt x="146" y="11"/>
                    </a:lnTo>
                    <a:lnTo>
                      <a:pt x="147" y="9"/>
                    </a:lnTo>
                    <a:lnTo>
                      <a:pt x="149" y="7"/>
                    </a:lnTo>
                    <a:lnTo>
                      <a:pt x="150" y="6"/>
                    </a:lnTo>
                    <a:lnTo>
                      <a:pt x="149" y="7"/>
                    </a:lnTo>
                    <a:lnTo>
                      <a:pt x="151" y="7"/>
                    </a:lnTo>
                    <a:lnTo>
                      <a:pt x="151" y="8"/>
                    </a:lnTo>
                    <a:lnTo>
                      <a:pt x="152" y="8"/>
                    </a:lnTo>
                    <a:lnTo>
                      <a:pt x="154" y="8"/>
                    </a:lnTo>
                    <a:lnTo>
                      <a:pt x="155" y="8"/>
                    </a:lnTo>
                    <a:lnTo>
                      <a:pt x="157" y="8"/>
                    </a:lnTo>
                  </a:path>
                </a:pathLst>
              </a:custGeom>
              <a:solidFill>
                <a:srgbClr val="FFE1DC"/>
              </a:solidFill>
              <a:ln w="19050" cap="flat" cmpd="sng">
                <a:solidFill>
                  <a:srgbClr val="000000"/>
                </a:solidFill>
                <a:prstDash val="solid"/>
                <a:round/>
                <a:headEnd type="none" w="med" len="med"/>
                <a:tailEnd type="none" w="med" len="med"/>
              </a:ln>
            </p:spPr>
            <p:txBody>
              <a:bodyPr/>
              <a:lstStyle/>
              <a:p>
                <a:endParaRPr lang="zh-CN" altLang="en-US"/>
              </a:p>
            </p:txBody>
          </p:sp>
          <p:sp>
            <p:nvSpPr>
              <p:cNvPr id="253" name="Freeform 104">
                <a:extLst>
                  <a:ext uri="{FF2B5EF4-FFF2-40B4-BE49-F238E27FC236}">
                    <a16:creationId xmlns:a16="http://schemas.microsoft.com/office/drawing/2014/main" id="{83DBA1D7-1424-45D6-A170-E48FFFCDCF55}"/>
                  </a:ext>
                </a:extLst>
              </p:cNvPr>
              <p:cNvSpPr>
                <a:spLocks/>
              </p:cNvSpPr>
              <p:nvPr/>
            </p:nvSpPr>
            <p:spPr bwMode="auto">
              <a:xfrm>
                <a:off x="4927" y="3114"/>
                <a:ext cx="107" cy="124"/>
              </a:xfrm>
              <a:custGeom>
                <a:avLst/>
                <a:gdLst>
                  <a:gd name="T0" fmla="*/ 37 w 107"/>
                  <a:gd name="T1" fmla="*/ 0 h 124"/>
                  <a:gd name="T2" fmla="*/ 0 w 107"/>
                  <a:gd name="T3" fmla="*/ 12 h 124"/>
                  <a:gd name="T4" fmla="*/ 24 w 107"/>
                  <a:gd name="T5" fmla="*/ 45 h 124"/>
                  <a:gd name="T6" fmla="*/ 8 w 107"/>
                  <a:gd name="T7" fmla="*/ 41 h 124"/>
                  <a:gd name="T8" fmla="*/ 37 w 107"/>
                  <a:gd name="T9" fmla="*/ 123 h 124"/>
                  <a:gd name="T10" fmla="*/ 92 w 107"/>
                  <a:gd name="T11" fmla="*/ 46 h 124"/>
                  <a:gd name="T12" fmla="*/ 80 w 107"/>
                  <a:gd name="T13" fmla="*/ 43 h 124"/>
                  <a:gd name="T14" fmla="*/ 106 w 107"/>
                  <a:gd name="T15" fmla="*/ 21 h 124"/>
                  <a:gd name="T16" fmla="*/ 78 w 107"/>
                  <a:gd name="T17" fmla="*/ 0 h 124"/>
                  <a:gd name="T18" fmla="*/ 76 w 107"/>
                  <a:gd name="T19" fmla="*/ 15 h 124"/>
                  <a:gd name="T20" fmla="*/ 48 w 107"/>
                  <a:gd name="T21" fmla="*/ 61 h 124"/>
                  <a:gd name="T22" fmla="*/ 31 w 107"/>
                  <a:gd name="T23" fmla="*/ 10 h 124"/>
                  <a:gd name="T24" fmla="*/ 37 w 107"/>
                  <a:gd name="T25" fmla="*/ 0 h 124"/>
                  <a:gd name="T26" fmla="*/ 37 w 107"/>
                  <a:gd name="T27" fmla="*/ 0 h 1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7"/>
                  <a:gd name="T43" fmla="*/ 0 h 124"/>
                  <a:gd name="T44" fmla="*/ 107 w 107"/>
                  <a:gd name="T45" fmla="*/ 124 h 1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7" h="124">
                    <a:moveTo>
                      <a:pt x="37" y="0"/>
                    </a:moveTo>
                    <a:lnTo>
                      <a:pt x="0" y="12"/>
                    </a:lnTo>
                    <a:lnTo>
                      <a:pt x="24" y="45"/>
                    </a:lnTo>
                    <a:lnTo>
                      <a:pt x="8" y="41"/>
                    </a:lnTo>
                    <a:lnTo>
                      <a:pt x="37" y="123"/>
                    </a:lnTo>
                    <a:lnTo>
                      <a:pt x="92" y="46"/>
                    </a:lnTo>
                    <a:lnTo>
                      <a:pt x="80" y="43"/>
                    </a:lnTo>
                    <a:lnTo>
                      <a:pt x="106" y="21"/>
                    </a:lnTo>
                    <a:lnTo>
                      <a:pt x="78" y="0"/>
                    </a:lnTo>
                    <a:lnTo>
                      <a:pt x="76" y="15"/>
                    </a:lnTo>
                    <a:lnTo>
                      <a:pt x="48" y="61"/>
                    </a:lnTo>
                    <a:lnTo>
                      <a:pt x="31" y="10"/>
                    </a:lnTo>
                    <a:lnTo>
                      <a:pt x="37"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254" name="Freeform 105">
                <a:extLst>
                  <a:ext uri="{FF2B5EF4-FFF2-40B4-BE49-F238E27FC236}">
                    <a16:creationId xmlns:a16="http://schemas.microsoft.com/office/drawing/2014/main" id="{6D771AB5-24C6-4AA0-942D-E5387D5857A1}"/>
                  </a:ext>
                </a:extLst>
              </p:cNvPr>
              <p:cNvSpPr>
                <a:spLocks/>
              </p:cNvSpPr>
              <p:nvPr/>
            </p:nvSpPr>
            <p:spPr bwMode="auto">
              <a:xfrm>
                <a:off x="4958" y="3193"/>
                <a:ext cx="94" cy="151"/>
              </a:xfrm>
              <a:custGeom>
                <a:avLst/>
                <a:gdLst>
                  <a:gd name="T0" fmla="*/ 93 w 94"/>
                  <a:gd name="T1" fmla="*/ 121 h 151"/>
                  <a:gd name="T2" fmla="*/ 64 w 94"/>
                  <a:gd name="T3" fmla="*/ 139 h 151"/>
                  <a:gd name="T4" fmla="*/ 32 w 94"/>
                  <a:gd name="T5" fmla="*/ 150 h 151"/>
                  <a:gd name="T6" fmla="*/ 32 w 94"/>
                  <a:gd name="T7" fmla="*/ 143 h 151"/>
                  <a:gd name="T8" fmla="*/ 27 w 94"/>
                  <a:gd name="T9" fmla="*/ 130 h 151"/>
                  <a:gd name="T10" fmla="*/ 8 w 94"/>
                  <a:gd name="T11" fmla="*/ 126 h 151"/>
                  <a:gd name="T12" fmla="*/ 0 w 94"/>
                  <a:gd name="T13" fmla="*/ 126 h 151"/>
                  <a:gd name="T14" fmla="*/ 27 w 94"/>
                  <a:gd name="T15" fmla="*/ 107 h 151"/>
                  <a:gd name="T16" fmla="*/ 38 w 94"/>
                  <a:gd name="T17" fmla="*/ 105 h 151"/>
                  <a:gd name="T18" fmla="*/ 50 w 94"/>
                  <a:gd name="T19" fmla="*/ 88 h 151"/>
                  <a:gd name="T20" fmla="*/ 54 w 94"/>
                  <a:gd name="T21" fmla="*/ 88 h 151"/>
                  <a:gd name="T22" fmla="*/ 66 w 94"/>
                  <a:gd name="T23" fmla="*/ 78 h 151"/>
                  <a:gd name="T24" fmla="*/ 73 w 94"/>
                  <a:gd name="T25" fmla="*/ 72 h 151"/>
                  <a:gd name="T26" fmla="*/ 73 w 94"/>
                  <a:gd name="T27" fmla="*/ 51 h 151"/>
                  <a:gd name="T28" fmla="*/ 75 w 94"/>
                  <a:gd name="T29" fmla="*/ 30 h 151"/>
                  <a:gd name="T30" fmla="*/ 77 w 94"/>
                  <a:gd name="T31" fmla="*/ 7 h 151"/>
                  <a:gd name="T32" fmla="*/ 77 w 94"/>
                  <a:gd name="T33" fmla="*/ 0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151"/>
                  <a:gd name="T53" fmla="*/ 94 w 94"/>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151">
                    <a:moveTo>
                      <a:pt x="93" y="121"/>
                    </a:moveTo>
                    <a:lnTo>
                      <a:pt x="64" y="139"/>
                    </a:lnTo>
                    <a:lnTo>
                      <a:pt x="32" y="150"/>
                    </a:lnTo>
                    <a:lnTo>
                      <a:pt x="32" y="143"/>
                    </a:lnTo>
                    <a:lnTo>
                      <a:pt x="27" y="130"/>
                    </a:lnTo>
                    <a:lnTo>
                      <a:pt x="8" y="126"/>
                    </a:lnTo>
                    <a:lnTo>
                      <a:pt x="0" y="126"/>
                    </a:lnTo>
                    <a:lnTo>
                      <a:pt x="27" y="107"/>
                    </a:lnTo>
                    <a:lnTo>
                      <a:pt x="38" y="105"/>
                    </a:lnTo>
                    <a:lnTo>
                      <a:pt x="50" y="88"/>
                    </a:lnTo>
                    <a:lnTo>
                      <a:pt x="54" y="88"/>
                    </a:lnTo>
                    <a:lnTo>
                      <a:pt x="66" y="78"/>
                    </a:lnTo>
                    <a:lnTo>
                      <a:pt x="73" y="72"/>
                    </a:lnTo>
                    <a:lnTo>
                      <a:pt x="73" y="51"/>
                    </a:lnTo>
                    <a:lnTo>
                      <a:pt x="75" y="30"/>
                    </a:lnTo>
                    <a:lnTo>
                      <a:pt x="77" y="7"/>
                    </a:lnTo>
                    <a:lnTo>
                      <a:pt x="77"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Freeform 106">
                <a:extLst>
                  <a:ext uri="{FF2B5EF4-FFF2-40B4-BE49-F238E27FC236}">
                    <a16:creationId xmlns:a16="http://schemas.microsoft.com/office/drawing/2014/main" id="{3772BFAD-6DF6-44EB-9397-8E70FE5EC2BD}"/>
                  </a:ext>
                </a:extLst>
              </p:cNvPr>
              <p:cNvSpPr>
                <a:spLocks/>
              </p:cNvSpPr>
              <p:nvPr/>
            </p:nvSpPr>
            <p:spPr bwMode="auto">
              <a:xfrm>
                <a:off x="4933" y="3318"/>
                <a:ext cx="67" cy="43"/>
              </a:xfrm>
              <a:custGeom>
                <a:avLst/>
                <a:gdLst>
                  <a:gd name="T0" fmla="*/ 61 w 67"/>
                  <a:gd name="T1" fmla="*/ 18 h 43"/>
                  <a:gd name="T2" fmla="*/ 66 w 67"/>
                  <a:gd name="T3" fmla="*/ 23 h 43"/>
                  <a:gd name="T4" fmla="*/ 56 w 67"/>
                  <a:gd name="T5" fmla="*/ 33 h 43"/>
                  <a:gd name="T6" fmla="*/ 46 w 67"/>
                  <a:gd name="T7" fmla="*/ 36 h 43"/>
                  <a:gd name="T8" fmla="*/ 39 w 67"/>
                  <a:gd name="T9" fmla="*/ 40 h 43"/>
                  <a:gd name="T10" fmla="*/ 33 w 67"/>
                  <a:gd name="T11" fmla="*/ 36 h 43"/>
                  <a:gd name="T12" fmla="*/ 18 w 67"/>
                  <a:gd name="T13" fmla="*/ 42 h 43"/>
                  <a:gd name="T14" fmla="*/ 14 w 67"/>
                  <a:gd name="T15" fmla="*/ 40 h 43"/>
                  <a:gd name="T16" fmla="*/ 14 w 67"/>
                  <a:gd name="T17" fmla="*/ 36 h 43"/>
                  <a:gd name="T18" fmla="*/ 8 w 67"/>
                  <a:gd name="T19" fmla="*/ 33 h 43"/>
                  <a:gd name="T20" fmla="*/ 4 w 67"/>
                  <a:gd name="T21" fmla="*/ 26 h 43"/>
                  <a:gd name="T22" fmla="*/ 12 w 67"/>
                  <a:gd name="T23" fmla="*/ 22 h 43"/>
                  <a:gd name="T24" fmla="*/ 3 w 67"/>
                  <a:gd name="T25" fmla="*/ 22 h 43"/>
                  <a:gd name="T26" fmla="*/ 0 w 67"/>
                  <a:gd name="T27" fmla="*/ 16 h 43"/>
                  <a:gd name="T28" fmla="*/ 4 w 67"/>
                  <a:gd name="T29" fmla="*/ 11 h 43"/>
                  <a:gd name="T30" fmla="*/ 25 w 67"/>
                  <a:gd name="T31" fmla="*/ 6 h 43"/>
                  <a:gd name="T32" fmla="*/ 32 w 67"/>
                  <a:gd name="T33" fmla="*/ 0 h 43"/>
                  <a:gd name="T34" fmla="*/ 49 w 67"/>
                  <a:gd name="T35" fmla="*/ 2 h 43"/>
                  <a:gd name="T36" fmla="*/ 61 w 67"/>
                  <a:gd name="T37" fmla="*/ 18 h 43"/>
                  <a:gd name="T38" fmla="*/ 61 w 67"/>
                  <a:gd name="T39" fmla="*/ 18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
                  <a:gd name="T61" fmla="*/ 0 h 43"/>
                  <a:gd name="T62" fmla="*/ 67 w 67"/>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 h="43">
                    <a:moveTo>
                      <a:pt x="61" y="18"/>
                    </a:moveTo>
                    <a:lnTo>
                      <a:pt x="66" y="23"/>
                    </a:lnTo>
                    <a:lnTo>
                      <a:pt x="56" y="33"/>
                    </a:lnTo>
                    <a:lnTo>
                      <a:pt x="46" y="36"/>
                    </a:lnTo>
                    <a:lnTo>
                      <a:pt x="39" y="40"/>
                    </a:lnTo>
                    <a:lnTo>
                      <a:pt x="33" y="36"/>
                    </a:lnTo>
                    <a:lnTo>
                      <a:pt x="18" y="42"/>
                    </a:lnTo>
                    <a:lnTo>
                      <a:pt x="14" y="40"/>
                    </a:lnTo>
                    <a:lnTo>
                      <a:pt x="14" y="36"/>
                    </a:lnTo>
                    <a:lnTo>
                      <a:pt x="8" y="33"/>
                    </a:lnTo>
                    <a:lnTo>
                      <a:pt x="4" y="26"/>
                    </a:lnTo>
                    <a:lnTo>
                      <a:pt x="12" y="22"/>
                    </a:lnTo>
                    <a:lnTo>
                      <a:pt x="3" y="22"/>
                    </a:lnTo>
                    <a:lnTo>
                      <a:pt x="0" y="16"/>
                    </a:lnTo>
                    <a:lnTo>
                      <a:pt x="4" y="11"/>
                    </a:lnTo>
                    <a:lnTo>
                      <a:pt x="25" y="6"/>
                    </a:lnTo>
                    <a:lnTo>
                      <a:pt x="32" y="0"/>
                    </a:lnTo>
                    <a:lnTo>
                      <a:pt x="49" y="2"/>
                    </a:lnTo>
                    <a:lnTo>
                      <a:pt x="61" y="18"/>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256" name="Freeform 107">
                <a:extLst>
                  <a:ext uri="{FF2B5EF4-FFF2-40B4-BE49-F238E27FC236}">
                    <a16:creationId xmlns:a16="http://schemas.microsoft.com/office/drawing/2014/main" id="{5F14E76A-007B-417B-87CC-B887CC4EE0C0}"/>
                  </a:ext>
                </a:extLst>
              </p:cNvPr>
              <p:cNvSpPr>
                <a:spLocks/>
              </p:cNvSpPr>
              <p:nvPr/>
            </p:nvSpPr>
            <p:spPr bwMode="auto">
              <a:xfrm>
                <a:off x="4896" y="3171"/>
                <a:ext cx="10" cy="159"/>
              </a:xfrm>
              <a:custGeom>
                <a:avLst/>
                <a:gdLst>
                  <a:gd name="T0" fmla="*/ 7 w 10"/>
                  <a:gd name="T1" fmla="*/ 158 h 159"/>
                  <a:gd name="T2" fmla="*/ 7 w 10"/>
                  <a:gd name="T3" fmla="*/ 128 h 159"/>
                  <a:gd name="T4" fmla="*/ 3 w 10"/>
                  <a:gd name="T5" fmla="*/ 106 h 159"/>
                  <a:gd name="T6" fmla="*/ 0 w 10"/>
                  <a:gd name="T7" fmla="*/ 85 h 159"/>
                  <a:gd name="T8" fmla="*/ 3 w 10"/>
                  <a:gd name="T9" fmla="*/ 67 h 159"/>
                  <a:gd name="T10" fmla="*/ 9 w 10"/>
                  <a:gd name="T11" fmla="*/ 42 h 159"/>
                  <a:gd name="T12" fmla="*/ 9 w 10"/>
                  <a:gd name="T13" fmla="*/ 14 h 159"/>
                  <a:gd name="T14" fmla="*/ 9 w 10"/>
                  <a:gd name="T15" fmla="*/ 0 h 159"/>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59"/>
                  <a:gd name="T26" fmla="*/ 10 w 10"/>
                  <a:gd name="T27" fmla="*/ 159 h 1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59">
                    <a:moveTo>
                      <a:pt x="7" y="158"/>
                    </a:moveTo>
                    <a:lnTo>
                      <a:pt x="7" y="128"/>
                    </a:lnTo>
                    <a:lnTo>
                      <a:pt x="3" y="106"/>
                    </a:lnTo>
                    <a:lnTo>
                      <a:pt x="0" y="85"/>
                    </a:lnTo>
                    <a:lnTo>
                      <a:pt x="3" y="67"/>
                    </a:lnTo>
                    <a:lnTo>
                      <a:pt x="9" y="42"/>
                    </a:lnTo>
                    <a:lnTo>
                      <a:pt x="9" y="14"/>
                    </a:lnTo>
                    <a:lnTo>
                      <a:pt x="9"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 name="Freeform 108">
                <a:extLst>
                  <a:ext uri="{FF2B5EF4-FFF2-40B4-BE49-F238E27FC236}">
                    <a16:creationId xmlns:a16="http://schemas.microsoft.com/office/drawing/2014/main" id="{3F2059B4-C692-4A5F-810C-B2D72478065E}"/>
                  </a:ext>
                </a:extLst>
              </p:cNvPr>
              <p:cNvSpPr>
                <a:spLocks/>
              </p:cNvSpPr>
              <p:nvPr/>
            </p:nvSpPr>
            <p:spPr bwMode="auto">
              <a:xfrm>
                <a:off x="4880" y="3308"/>
                <a:ext cx="67" cy="44"/>
              </a:xfrm>
              <a:custGeom>
                <a:avLst/>
                <a:gdLst>
                  <a:gd name="T0" fmla="*/ 5 w 67"/>
                  <a:gd name="T1" fmla="*/ 18 h 44"/>
                  <a:gd name="T2" fmla="*/ 0 w 67"/>
                  <a:gd name="T3" fmla="*/ 23 h 44"/>
                  <a:gd name="T4" fmla="*/ 10 w 67"/>
                  <a:gd name="T5" fmla="*/ 33 h 44"/>
                  <a:gd name="T6" fmla="*/ 18 w 67"/>
                  <a:gd name="T7" fmla="*/ 36 h 44"/>
                  <a:gd name="T8" fmla="*/ 26 w 67"/>
                  <a:gd name="T9" fmla="*/ 41 h 44"/>
                  <a:gd name="T10" fmla="*/ 32 w 67"/>
                  <a:gd name="T11" fmla="*/ 36 h 44"/>
                  <a:gd name="T12" fmla="*/ 48 w 67"/>
                  <a:gd name="T13" fmla="*/ 43 h 44"/>
                  <a:gd name="T14" fmla="*/ 51 w 67"/>
                  <a:gd name="T15" fmla="*/ 40 h 44"/>
                  <a:gd name="T16" fmla="*/ 51 w 67"/>
                  <a:gd name="T17" fmla="*/ 36 h 44"/>
                  <a:gd name="T18" fmla="*/ 57 w 67"/>
                  <a:gd name="T19" fmla="*/ 33 h 44"/>
                  <a:gd name="T20" fmla="*/ 61 w 67"/>
                  <a:gd name="T21" fmla="*/ 27 h 44"/>
                  <a:gd name="T22" fmla="*/ 53 w 67"/>
                  <a:gd name="T23" fmla="*/ 22 h 44"/>
                  <a:gd name="T24" fmla="*/ 63 w 67"/>
                  <a:gd name="T25" fmla="*/ 22 h 44"/>
                  <a:gd name="T26" fmla="*/ 66 w 67"/>
                  <a:gd name="T27" fmla="*/ 16 h 44"/>
                  <a:gd name="T28" fmla="*/ 61 w 67"/>
                  <a:gd name="T29" fmla="*/ 12 h 44"/>
                  <a:gd name="T30" fmla="*/ 40 w 67"/>
                  <a:gd name="T31" fmla="*/ 6 h 44"/>
                  <a:gd name="T32" fmla="*/ 33 w 67"/>
                  <a:gd name="T33" fmla="*/ 0 h 44"/>
                  <a:gd name="T34" fmla="*/ 16 w 67"/>
                  <a:gd name="T35" fmla="*/ 1 h 44"/>
                  <a:gd name="T36" fmla="*/ 5 w 67"/>
                  <a:gd name="T37" fmla="*/ 18 h 44"/>
                  <a:gd name="T38" fmla="*/ 5 w 67"/>
                  <a:gd name="T39" fmla="*/ 18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
                  <a:gd name="T61" fmla="*/ 0 h 44"/>
                  <a:gd name="T62" fmla="*/ 67 w 67"/>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 h="44">
                    <a:moveTo>
                      <a:pt x="5" y="18"/>
                    </a:moveTo>
                    <a:lnTo>
                      <a:pt x="0" y="23"/>
                    </a:lnTo>
                    <a:lnTo>
                      <a:pt x="10" y="33"/>
                    </a:lnTo>
                    <a:lnTo>
                      <a:pt x="18" y="36"/>
                    </a:lnTo>
                    <a:lnTo>
                      <a:pt x="26" y="41"/>
                    </a:lnTo>
                    <a:lnTo>
                      <a:pt x="32" y="36"/>
                    </a:lnTo>
                    <a:lnTo>
                      <a:pt x="48" y="43"/>
                    </a:lnTo>
                    <a:lnTo>
                      <a:pt x="51" y="40"/>
                    </a:lnTo>
                    <a:lnTo>
                      <a:pt x="51" y="36"/>
                    </a:lnTo>
                    <a:lnTo>
                      <a:pt x="57" y="33"/>
                    </a:lnTo>
                    <a:lnTo>
                      <a:pt x="61" y="27"/>
                    </a:lnTo>
                    <a:lnTo>
                      <a:pt x="53" y="22"/>
                    </a:lnTo>
                    <a:lnTo>
                      <a:pt x="63" y="22"/>
                    </a:lnTo>
                    <a:lnTo>
                      <a:pt x="66" y="16"/>
                    </a:lnTo>
                    <a:lnTo>
                      <a:pt x="61" y="12"/>
                    </a:lnTo>
                    <a:lnTo>
                      <a:pt x="40" y="6"/>
                    </a:lnTo>
                    <a:lnTo>
                      <a:pt x="33" y="0"/>
                    </a:lnTo>
                    <a:lnTo>
                      <a:pt x="16" y="1"/>
                    </a:lnTo>
                    <a:lnTo>
                      <a:pt x="5" y="18"/>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258" name="Freeform 109">
                <a:extLst>
                  <a:ext uri="{FF2B5EF4-FFF2-40B4-BE49-F238E27FC236}">
                    <a16:creationId xmlns:a16="http://schemas.microsoft.com/office/drawing/2014/main" id="{48D35273-C050-4177-A58C-3984EFBE775F}"/>
                  </a:ext>
                </a:extLst>
              </p:cNvPr>
              <p:cNvSpPr>
                <a:spLocks/>
              </p:cNvSpPr>
              <p:nvPr/>
            </p:nvSpPr>
            <p:spPr bwMode="auto">
              <a:xfrm>
                <a:off x="4647" y="3318"/>
                <a:ext cx="63" cy="63"/>
              </a:xfrm>
              <a:custGeom>
                <a:avLst/>
                <a:gdLst>
                  <a:gd name="T0" fmla="*/ 0 w 63"/>
                  <a:gd name="T1" fmla="*/ 0 h 63"/>
                  <a:gd name="T2" fmla="*/ 0 w 63"/>
                  <a:gd name="T3" fmla="*/ 16 h 63"/>
                  <a:gd name="T4" fmla="*/ 3 w 63"/>
                  <a:gd name="T5" fmla="*/ 28 h 63"/>
                  <a:gd name="T6" fmla="*/ 3 w 63"/>
                  <a:gd name="T7" fmla="*/ 33 h 63"/>
                  <a:gd name="T8" fmla="*/ 17 w 63"/>
                  <a:gd name="T9" fmla="*/ 44 h 63"/>
                  <a:gd name="T10" fmla="*/ 37 w 63"/>
                  <a:gd name="T11" fmla="*/ 53 h 63"/>
                  <a:gd name="T12" fmla="*/ 62 w 63"/>
                  <a:gd name="T13" fmla="*/ 62 h 63"/>
                  <a:gd name="T14" fmla="*/ 21 w 63"/>
                  <a:gd name="T15" fmla="*/ 4 h 63"/>
                  <a:gd name="T16" fmla="*/ 0 w 63"/>
                  <a:gd name="T17" fmla="*/ 0 h 63"/>
                  <a:gd name="T18" fmla="*/ 0 w 63"/>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63"/>
                  <a:gd name="T32" fmla="*/ 63 w 63"/>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63">
                    <a:moveTo>
                      <a:pt x="0" y="0"/>
                    </a:moveTo>
                    <a:lnTo>
                      <a:pt x="0" y="16"/>
                    </a:lnTo>
                    <a:lnTo>
                      <a:pt x="3" y="28"/>
                    </a:lnTo>
                    <a:lnTo>
                      <a:pt x="3" y="33"/>
                    </a:lnTo>
                    <a:lnTo>
                      <a:pt x="17" y="44"/>
                    </a:lnTo>
                    <a:lnTo>
                      <a:pt x="37" y="53"/>
                    </a:lnTo>
                    <a:lnTo>
                      <a:pt x="62" y="62"/>
                    </a:lnTo>
                    <a:lnTo>
                      <a:pt x="21" y="4"/>
                    </a:lnTo>
                    <a:lnTo>
                      <a:pt x="0" y="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259" name="Line 110">
                <a:extLst>
                  <a:ext uri="{FF2B5EF4-FFF2-40B4-BE49-F238E27FC236}">
                    <a16:creationId xmlns:a16="http://schemas.microsoft.com/office/drawing/2014/main" id="{20C6E499-1C0C-4910-AE72-7B166ED4645B}"/>
                  </a:ext>
                </a:extLst>
              </p:cNvPr>
              <p:cNvSpPr>
                <a:spLocks noChangeShapeType="1"/>
              </p:cNvSpPr>
              <p:nvPr/>
            </p:nvSpPr>
            <p:spPr bwMode="auto">
              <a:xfrm>
                <a:off x="5049" y="3329"/>
                <a:ext cx="5" cy="4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 name="Line 111">
                <a:extLst>
                  <a:ext uri="{FF2B5EF4-FFF2-40B4-BE49-F238E27FC236}">
                    <a16:creationId xmlns:a16="http://schemas.microsoft.com/office/drawing/2014/main" id="{7A7B6EA7-9492-42B7-BC3E-53962B398E34}"/>
                  </a:ext>
                </a:extLst>
              </p:cNvPr>
              <p:cNvSpPr>
                <a:spLocks noChangeShapeType="1"/>
              </p:cNvSpPr>
              <p:nvPr/>
            </p:nvSpPr>
            <p:spPr bwMode="auto">
              <a:xfrm>
                <a:off x="4882" y="3335"/>
                <a:ext cx="0" cy="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112">
              <a:extLst>
                <a:ext uri="{FF2B5EF4-FFF2-40B4-BE49-F238E27FC236}">
                  <a16:creationId xmlns:a16="http://schemas.microsoft.com/office/drawing/2014/main" id="{47AD423C-6E07-413E-BFFA-6287FCA278AB}"/>
                </a:ext>
              </a:extLst>
            </p:cNvPr>
            <p:cNvGrpSpPr>
              <a:grpSpLocks/>
            </p:cNvGrpSpPr>
            <p:nvPr/>
          </p:nvGrpSpPr>
          <p:grpSpPr bwMode="auto">
            <a:xfrm>
              <a:off x="3398" y="2441"/>
              <a:ext cx="356" cy="416"/>
              <a:chOff x="4120" y="2906"/>
              <a:chExt cx="356" cy="416"/>
            </a:xfrm>
          </p:grpSpPr>
          <p:grpSp>
            <p:nvGrpSpPr>
              <p:cNvPr id="221" name="Group 113">
                <a:extLst>
                  <a:ext uri="{FF2B5EF4-FFF2-40B4-BE49-F238E27FC236}">
                    <a16:creationId xmlns:a16="http://schemas.microsoft.com/office/drawing/2014/main" id="{002EDBE9-4013-4E94-A4A0-CB96B4B6FC1B}"/>
                  </a:ext>
                </a:extLst>
              </p:cNvPr>
              <p:cNvGrpSpPr>
                <a:grpSpLocks/>
              </p:cNvGrpSpPr>
              <p:nvPr/>
            </p:nvGrpSpPr>
            <p:grpSpPr bwMode="auto">
              <a:xfrm>
                <a:off x="4120" y="2906"/>
                <a:ext cx="356" cy="416"/>
                <a:chOff x="4120" y="2906"/>
                <a:chExt cx="356" cy="416"/>
              </a:xfrm>
            </p:grpSpPr>
            <p:sp>
              <p:nvSpPr>
                <p:cNvPr id="230" name="Oval 114">
                  <a:extLst>
                    <a:ext uri="{FF2B5EF4-FFF2-40B4-BE49-F238E27FC236}">
                      <a16:creationId xmlns:a16="http://schemas.microsoft.com/office/drawing/2014/main" id="{170D76DE-99AB-40A7-B69C-726A52030751}"/>
                    </a:ext>
                  </a:extLst>
                </p:cNvPr>
                <p:cNvSpPr>
                  <a:spLocks noChangeArrowheads="1"/>
                </p:cNvSpPr>
                <p:nvPr/>
              </p:nvSpPr>
              <p:spPr bwMode="auto">
                <a:xfrm>
                  <a:off x="4120" y="2906"/>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31" name="Freeform 115">
                  <a:extLst>
                    <a:ext uri="{FF2B5EF4-FFF2-40B4-BE49-F238E27FC236}">
                      <a16:creationId xmlns:a16="http://schemas.microsoft.com/office/drawing/2014/main" id="{E06411FE-9E84-4912-BB5C-44F15F6627A3}"/>
                    </a:ext>
                  </a:extLst>
                </p:cNvPr>
                <p:cNvSpPr>
                  <a:spLocks/>
                </p:cNvSpPr>
                <p:nvPr/>
              </p:nvSpPr>
              <p:spPr bwMode="auto">
                <a:xfrm>
                  <a:off x="4120" y="2975"/>
                  <a:ext cx="356" cy="347"/>
                </a:xfrm>
                <a:custGeom>
                  <a:avLst/>
                  <a:gdLst>
                    <a:gd name="T0" fmla="*/ 0 w 356"/>
                    <a:gd name="T1" fmla="*/ 288 h 347"/>
                    <a:gd name="T2" fmla="*/ 0 w 356"/>
                    <a:gd name="T3" fmla="*/ 2 h 347"/>
                    <a:gd name="T4" fmla="*/ 0 w 356"/>
                    <a:gd name="T5" fmla="*/ 2 h 347"/>
                    <a:gd name="T6" fmla="*/ 9 w 356"/>
                    <a:gd name="T7" fmla="*/ 17 h 347"/>
                    <a:gd name="T8" fmla="*/ 25 w 356"/>
                    <a:gd name="T9" fmla="*/ 29 h 347"/>
                    <a:gd name="T10" fmla="*/ 44 w 356"/>
                    <a:gd name="T11" fmla="*/ 40 h 347"/>
                    <a:gd name="T12" fmla="*/ 69 w 356"/>
                    <a:gd name="T13" fmla="*/ 48 h 347"/>
                    <a:gd name="T14" fmla="*/ 95 w 356"/>
                    <a:gd name="T15" fmla="*/ 54 h 347"/>
                    <a:gd name="T16" fmla="*/ 125 w 356"/>
                    <a:gd name="T17" fmla="*/ 59 h 347"/>
                    <a:gd name="T18" fmla="*/ 155 w 356"/>
                    <a:gd name="T19" fmla="*/ 61 h 347"/>
                    <a:gd name="T20" fmla="*/ 187 w 356"/>
                    <a:gd name="T21" fmla="*/ 61 h 347"/>
                    <a:gd name="T22" fmla="*/ 216 w 356"/>
                    <a:gd name="T23" fmla="*/ 60 h 347"/>
                    <a:gd name="T24" fmla="*/ 246 w 356"/>
                    <a:gd name="T25" fmla="*/ 57 h 347"/>
                    <a:gd name="T26" fmla="*/ 273 w 356"/>
                    <a:gd name="T27" fmla="*/ 52 h 347"/>
                    <a:gd name="T28" fmla="*/ 298 w 356"/>
                    <a:gd name="T29" fmla="*/ 45 h 347"/>
                    <a:gd name="T30" fmla="*/ 319 w 356"/>
                    <a:gd name="T31" fmla="*/ 37 h 347"/>
                    <a:gd name="T32" fmla="*/ 336 w 356"/>
                    <a:gd name="T33" fmla="*/ 26 h 347"/>
                    <a:gd name="T34" fmla="*/ 348 w 356"/>
                    <a:gd name="T35" fmla="*/ 14 h 347"/>
                    <a:gd name="T36" fmla="*/ 355 w 356"/>
                    <a:gd name="T37" fmla="*/ 0 h 347"/>
                    <a:gd name="T38" fmla="*/ 355 w 356"/>
                    <a:gd name="T39" fmla="*/ 2 h 347"/>
                    <a:gd name="T40" fmla="*/ 355 w 356"/>
                    <a:gd name="T41" fmla="*/ 288 h 347"/>
                    <a:gd name="T42" fmla="*/ 355 w 356"/>
                    <a:gd name="T43" fmla="*/ 286 h 347"/>
                    <a:gd name="T44" fmla="*/ 348 w 356"/>
                    <a:gd name="T45" fmla="*/ 300 h 347"/>
                    <a:gd name="T46" fmla="*/ 336 w 356"/>
                    <a:gd name="T47" fmla="*/ 312 h 347"/>
                    <a:gd name="T48" fmla="*/ 319 w 356"/>
                    <a:gd name="T49" fmla="*/ 322 h 347"/>
                    <a:gd name="T50" fmla="*/ 298 w 356"/>
                    <a:gd name="T51" fmla="*/ 330 h 347"/>
                    <a:gd name="T52" fmla="*/ 273 w 356"/>
                    <a:gd name="T53" fmla="*/ 337 h 347"/>
                    <a:gd name="T54" fmla="*/ 246 w 356"/>
                    <a:gd name="T55" fmla="*/ 342 h 347"/>
                    <a:gd name="T56" fmla="*/ 216 w 356"/>
                    <a:gd name="T57" fmla="*/ 345 h 347"/>
                    <a:gd name="T58" fmla="*/ 187 w 356"/>
                    <a:gd name="T59" fmla="*/ 346 h 347"/>
                    <a:gd name="T60" fmla="*/ 155 w 356"/>
                    <a:gd name="T61" fmla="*/ 346 h 347"/>
                    <a:gd name="T62" fmla="*/ 125 w 356"/>
                    <a:gd name="T63" fmla="*/ 344 h 347"/>
                    <a:gd name="T64" fmla="*/ 95 w 356"/>
                    <a:gd name="T65" fmla="*/ 340 h 347"/>
                    <a:gd name="T66" fmla="*/ 69 w 356"/>
                    <a:gd name="T67" fmla="*/ 333 h 347"/>
                    <a:gd name="T68" fmla="*/ 44 w 356"/>
                    <a:gd name="T69" fmla="*/ 325 h 347"/>
                    <a:gd name="T70" fmla="*/ 25 w 356"/>
                    <a:gd name="T71" fmla="*/ 315 h 347"/>
                    <a:gd name="T72" fmla="*/ 9 w 356"/>
                    <a:gd name="T73" fmla="*/ 303 h 347"/>
                    <a:gd name="T74" fmla="*/ 0 w 356"/>
                    <a:gd name="T75" fmla="*/ 288 h 347"/>
                    <a:gd name="T76" fmla="*/ 0 w 356"/>
                    <a:gd name="T77" fmla="*/ 288 h 347"/>
                    <a:gd name="T78" fmla="*/ 0 w 356"/>
                    <a:gd name="T79" fmla="*/ 288 h 3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7"/>
                    <a:gd name="T122" fmla="*/ 356 w 356"/>
                    <a:gd name="T123" fmla="*/ 347 h 3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7">
                      <a:moveTo>
                        <a:pt x="0" y="288"/>
                      </a:moveTo>
                      <a:lnTo>
                        <a:pt x="0" y="2"/>
                      </a:lnTo>
                      <a:lnTo>
                        <a:pt x="9" y="17"/>
                      </a:lnTo>
                      <a:lnTo>
                        <a:pt x="25" y="29"/>
                      </a:lnTo>
                      <a:lnTo>
                        <a:pt x="44" y="40"/>
                      </a:lnTo>
                      <a:lnTo>
                        <a:pt x="69" y="48"/>
                      </a:lnTo>
                      <a:lnTo>
                        <a:pt x="95" y="54"/>
                      </a:lnTo>
                      <a:lnTo>
                        <a:pt x="125" y="59"/>
                      </a:lnTo>
                      <a:lnTo>
                        <a:pt x="155" y="61"/>
                      </a:lnTo>
                      <a:lnTo>
                        <a:pt x="187" y="61"/>
                      </a:lnTo>
                      <a:lnTo>
                        <a:pt x="216" y="60"/>
                      </a:lnTo>
                      <a:lnTo>
                        <a:pt x="246" y="57"/>
                      </a:lnTo>
                      <a:lnTo>
                        <a:pt x="273" y="52"/>
                      </a:lnTo>
                      <a:lnTo>
                        <a:pt x="298" y="45"/>
                      </a:lnTo>
                      <a:lnTo>
                        <a:pt x="319" y="37"/>
                      </a:lnTo>
                      <a:lnTo>
                        <a:pt x="336" y="26"/>
                      </a:lnTo>
                      <a:lnTo>
                        <a:pt x="348" y="14"/>
                      </a:lnTo>
                      <a:lnTo>
                        <a:pt x="355" y="0"/>
                      </a:lnTo>
                      <a:lnTo>
                        <a:pt x="355" y="2"/>
                      </a:lnTo>
                      <a:lnTo>
                        <a:pt x="355" y="288"/>
                      </a:lnTo>
                      <a:lnTo>
                        <a:pt x="355" y="286"/>
                      </a:lnTo>
                      <a:lnTo>
                        <a:pt x="348" y="300"/>
                      </a:lnTo>
                      <a:lnTo>
                        <a:pt x="336" y="312"/>
                      </a:lnTo>
                      <a:lnTo>
                        <a:pt x="319" y="322"/>
                      </a:lnTo>
                      <a:lnTo>
                        <a:pt x="298" y="330"/>
                      </a:lnTo>
                      <a:lnTo>
                        <a:pt x="273" y="337"/>
                      </a:lnTo>
                      <a:lnTo>
                        <a:pt x="246" y="342"/>
                      </a:lnTo>
                      <a:lnTo>
                        <a:pt x="216" y="345"/>
                      </a:lnTo>
                      <a:lnTo>
                        <a:pt x="187" y="346"/>
                      </a:lnTo>
                      <a:lnTo>
                        <a:pt x="155" y="346"/>
                      </a:lnTo>
                      <a:lnTo>
                        <a:pt x="125" y="344"/>
                      </a:lnTo>
                      <a:lnTo>
                        <a:pt x="95" y="340"/>
                      </a:lnTo>
                      <a:lnTo>
                        <a:pt x="69" y="333"/>
                      </a:lnTo>
                      <a:lnTo>
                        <a:pt x="44" y="325"/>
                      </a:lnTo>
                      <a:lnTo>
                        <a:pt x="25" y="315"/>
                      </a:lnTo>
                      <a:lnTo>
                        <a:pt x="9"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222" name="Group 116">
                <a:extLst>
                  <a:ext uri="{FF2B5EF4-FFF2-40B4-BE49-F238E27FC236}">
                    <a16:creationId xmlns:a16="http://schemas.microsoft.com/office/drawing/2014/main" id="{0F1AEA5E-97EE-406F-B9E3-35587213ED3D}"/>
                  </a:ext>
                </a:extLst>
              </p:cNvPr>
              <p:cNvGrpSpPr>
                <a:grpSpLocks/>
              </p:cNvGrpSpPr>
              <p:nvPr/>
            </p:nvGrpSpPr>
            <p:grpSpPr bwMode="auto">
              <a:xfrm>
                <a:off x="4180" y="3063"/>
                <a:ext cx="234" cy="214"/>
                <a:chOff x="4180" y="3063"/>
                <a:chExt cx="234" cy="214"/>
              </a:xfrm>
            </p:grpSpPr>
            <p:sp>
              <p:nvSpPr>
                <p:cNvPr id="223" name="AutoShape 117">
                  <a:extLst>
                    <a:ext uri="{FF2B5EF4-FFF2-40B4-BE49-F238E27FC236}">
                      <a16:creationId xmlns:a16="http://schemas.microsoft.com/office/drawing/2014/main" id="{735472B2-FB17-465A-9D0F-CDF913CC4576}"/>
                    </a:ext>
                  </a:extLst>
                </p:cNvPr>
                <p:cNvSpPr>
                  <a:spLocks noChangeArrowheads="1"/>
                </p:cNvSpPr>
                <p:nvPr/>
              </p:nvSpPr>
              <p:spPr bwMode="auto">
                <a:xfrm flipV="1">
                  <a:off x="4180" y="3063"/>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24" name="Line 118">
                  <a:extLst>
                    <a:ext uri="{FF2B5EF4-FFF2-40B4-BE49-F238E27FC236}">
                      <a16:creationId xmlns:a16="http://schemas.microsoft.com/office/drawing/2014/main" id="{EDA472B9-E57D-4A94-A5A2-8C1C3788528C}"/>
                    </a:ext>
                  </a:extLst>
                </p:cNvPr>
                <p:cNvSpPr>
                  <a:spLocks noChangeShapeType="1"/>
                </p:cNvSpPr>
                <p:nvPr/>
              </p:nvSpPr>
              <p:spPr bwMode="auto">
                <a:xfrm>
                  <a:off x="4336" y="3065"/>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 name="Line 119">
                  <a:extLst>
                    <a:ext uri="{FF2B5EF4-FFF2-40B4-BE49-F238E27FC236}">
                      <a16:creationId xmlns:a16="http://schemas.microsoft.com/office/drawing/2014/main" id="{F9D2525E-8591-4980-BE2B-803B6FB48849}"/>
                    </a:ext>
                  </a:extLst>
                </p:cNvPr>
                <p:cNvSpPr>
                  <a:spLocks noChangeShapeType="1"/>
                </p:cNvSpPr>
                <p:nvPr/>
              </p:nvSpPr>
              <p:spPr bwMode="auto">
                <a:xfrm>
                  <a:off x="4257" y="3065"/>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 name="Line 120">
                  <a:extLst>
                    <a:ext uri="{FF2B5EF4-FFF2-40B4-BE49-F238E27FC236}">
                      <a16:creationId xmlns:a16="http://schemas.microsoft.com/office/drawing/2014/main" id="{8C9E767B-CFF6-4AC3-B169-144CEC39822A}"/>
                    </a:ext>
                  </a:extLst>
                </p:cNvPr>
                <p:cNvSpPr>
                  <a:spLocks noChangeShapeType="1"/>
                </p:cNvSpPr>
                <p:nvPr/>
              </p:nvSpPr>
              <p:spPr bwMode="auto">
                <a:xfrm flipH="1">
                  <a:off x="4184" y="3220"/>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7" name="Line 121">
                  <a:extLst>
                    <a:ext uri="{FF2B5EF4-FFF2-40B4-BE49-F238E27FC236}">
                      <a16:creationId xmlns:a16="http://schemas.microsoft.com/office/drawing/2014/main" id="{754E0044-F95F-4F6F-97E6-6AB963D46FF9}"/>
                    </a:ext>
                  </a:extLst>
                </p:cNvPr>
                <p:cNvSpPr>
                  <a:spLocks noChangeShapeType="1"/>
                </p:cNvSpPr>
                <p:nvPr/>
              </p:nvSpPr>
              <p:spPr bwMode="auto">
                <a:xfrm flipH="1">
                  <a:off x="4184" y="3170"/>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8" name="Line 122">
                  <a:extLst>
                    <a:ext uri="{FF2B5EF4-FFF2-40B4-BE49-F238E27FC236}">
                      <a16:creationId xmlns:a16="http://schemas.microsoft.com/office/drawing/2014/main" id="{5CDC04B1-B6D4-4621-81BB-337BE3055C77}"/>
                    </a:ext>
                  </a:extLst>
                </p:cNvPr>
                <p:cNvSpPr>
                  <a:spLocks noChangeShapeType="1"/>
                </p:cNvSpPr>
                <p:nvPr/>
              </p:nvSpPr>
              <p:spPr bwMode="auto">
                <a:xfrm flipH="1">
                  <a:off x="4184" y="3117"/>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9" name="AutoShape 123">
                  <a:extLst>
                    <a:ext uri="{FF2B5EF4-FFF2-40B4-BE49-F238E27FC236}">
                      <a16:creationId xmlns:a16="http://schemas.microsoft.com/office/drawing/2014/main" id="{1F9AD659-C059-4F34-B17F-EE1B6592C69A}"/>
                    </a:ext>
                  </a:extLst>
                </p:cNvPr>
                <p:cNvSpPr>
                  <a:spLocks noChangeArrowheads="1"/>
                </p:cNvSpPr>
                <p:nvPr/>
              </p:nvSpPr>
              <p:spPr bwMode="auto">
                <a:xfrm flipV="1">
                  <a:off x="4184" y="3064"/>
                  <a:ext cx="230" cy="5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18" name="Text Box 124">
              <a:extLst>
                <a:ext uri="{FF2B5EF4-FFF2-40B4-BE49-F238E27FC236}">
                  <a16:creationId xmlns:a16="http://schemas.microsoft.com/office/drawing/2014/main" id="{715DC5CD-96AA-4166-B6AC-5712021FA761}"/>
                </a:ext>
              </a:extLst>
            </p:cNvPr>
            <p:cNvSpPr txBox="1">
              <a:spLocks noChangeArrowheads="1"/>
            </p:cNvSpPr>
            <p:nvPr/>
          </p:nvSpPr>
          <p:spPr bwMode="auto">
            <a:xfrm>
              <a:off x="3162" y="2284"/>
              <a:ext cx="9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b="1">
                  <a:solidFill>
                    <a:srgbClr val="0000FF"/>
                  </a:solidFill>
                  <a:latin typeface="Helvetica" panose="020B0604020202020204" pitchFamily="34" charset="0"/>
                </a:rPr>
                <a:t>数据集市</a:t>
              </a:r>
              <a:endParaRPr kumimoji="1" lang="zh-CN" altLang="en-US" sz="2400">
                <a:latin typeface="Times New Roman" panose="02020603050405020304" pitchFamily="18" charset="0"/>
              </a:endParaRPr>
            </a:p>
          </p:txBody>
        </p:sp>
        <p:sp>
          <p:nvSpPr>
            <p:cNvPr id="19" name="Line 125">
              <a:extLst>
                <a:ext uri="{FF2B5EF4-FFF2-40B4-BE49-F238E27FC236}">
                  <a16:creationId xmlns:a16="http://schemas.microsoft.com/office/drawing/2014/main" id="{83A1F4C1-43CB-4A69-92B8-FD27C2149D79}"/>
                </a:ext>
              </a:extLst>
            </p:cNvPr>
            <p:cNvSpPr>
              <a:spLocks noChangeShapeType="1"/>
            </p:cNvSpPr>
            <p:nvPr/>
          </p:nvSpPr>
          <p:spPr bwMode="auto">
            <a:xfrm>
              <a:off x="3748" y="2721"/>
              <a:ext cx="158" cy="1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Freeform 126">
              <a:extLst>
                <a:ext uri="{FF2B5EF4-FFF2-40B4-BE49-F238E27FC236}">
                  <a16:creationId xmlns:a16="http://schemas.microsoft.com/office/drawing/2014/main" id="{BED59626-AF5A-4A9E-B751-2CDEB99F13E1}"/>
                </a:ext>
              </a:extLst>
            </p:cNvPr>
            <p:cNvSpPr>
              <a:spLocks/>
            </p:cNvSpPr>
            <p:nvPr/>
          </p:nvSpPr>
          <p:spPr bwMode="auto">
            <a:xfrm>
              <a:off x="4721" y="1991"/>
              <a:ext cx="212" cy="266"/>
            </a:xfrm>
            <a:custGeom>
              <a:avLst/>
              <a:gdLst>
                <a:gd name="T0" fmla="*/ 0 w 212"/>
                <a:gd name="T1" fmla="*/ 0 h 266"/>
                <a:gd name="T2" fmla="*/ 105 w 212"/>
                <a:gd name="T3" fmla="*/ 43 h 266"/>
                <a:gd name="T4" fmla="*/ 211 w 212"/>
                <a:gd name="T5" fmla="*/ 0 h 266"/>
                <a:gd name="T6" fmla="*/ 105 w 212"/>
                <a:gd name="T7" fmla="*/ 265 h 266"/>
                <a:gd name="T8" fmla="*/ 10 w 212"/>
                <a:gd name="T9" fmla="*/ 0 h 266"/>
                <a:gd name="T10" fmla="*/ 0 w 212"/>
                <a:gd name="T11" fmla="*/ 0 h 266"/>
                <a:gd name="T12" fmla="*/ 0 w 212"/>
                <a:gd name="T13" fmla="*/ 0 h 266"/>
                <a:gd name="T14" fmla="*/ 0 60000 65536"/>
                <a:gd name="T15" fmla="*/ 0 60000 65536"/>
                <a:gd name="T16" fmla="*/ 0 60000 65536"/>
                <a:gd name="T17" fmla="*/ 0 60000 65536"/>
                <a:gd name="T18" fmla="*/ 0 60000 65536"/>
                <a:gd name="T19" fmla="*/ 0 60000 65536"/>
                <a:gd name="T20" fmla="*/ 0 60000 65536"/>
                <a:gd name="T21" fmla="*/ 0 w 212"/>
                <a:gd name="T22" fmla="*/ 0 h 266"/>
                <a:gd name="T23" fmla="*/ 212 w 212"/>
                <a:gd name="T24" fmla="*/ 266 h 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2" h="266">
                  <a:moveTo>
                    <a:pt x="0" y="0"/>
                  </a:moveTo>
                  <a:lnTo>
                    <a:pt x="105" y="43"/>
                  </a:lnTo>
                  <a:lnTo>
                    <a:pt x="211" y="0"/>
                  </a:lnTo>
                  <a:lnTo>
                    <a:pt x="105" y="265"/>
                  </a:lnTo>
                  <a:lnTo>
                    <a:pt x="10" y="0"/>
                  </a:lnTo>
                  <a:lnTo>
                    <a:pt x="0" y="0"/>
                  </a:lnTo>
                </a:path>
              </a:pathLst>
            </a:custGeom>
            <a:gradFill rotWithShape="0">
              <a:gsLst>
                <a:gs pos="0">
                  <a:srgbClr val="80FFFF"/>
                </a:gs>
                <a:gs pos="100000">
                  <a:srgbClr val="FFFFFF"/>
                </a:gs>
              </a:gsLst>
              <a:lin ang="2700000" scaled="1"/>
            </a:gradFill>
            <a:ln w="19050" cap="flat" cmpd="sng">
              <a:solidFill>
                <a:srgbClr val="000000"/>
              </a:solidFill>
              <a:prstDash val="solid"/>
              <a:round/>
              <a:headEnd type="none" w="med" len="med"/>
              <a:tailEnd type="none" w="med" len="med"/>
            </a:ln>
          </p:spPr>
          <p:txBody>
            <a:bodyPr/>
            <a:lstStyle/>
            <a:p>
              <a:endParaRPr lang="zh-CN" altLang="en-US"/>
            </a:p>
          </p:txBody>
        </p:sp>
        <p:grpSp>
          <p:nvGrpSpPr>
            <p:cNvPr id="21" name="Group 127">
              <a:extLst>
                <a:ext uri="{FF2B5EF4-FFF2-40B4-BE49-F238E27FC236}">
                  <a16:creationId xmlns:a16="http://schemas.microsoft.com/office/drawing/2014/main" id="{663FDA91-2A73-45BA-B049-09177718429E}"/>
                </a:ext>
              </a:extLst>
            </p:cNvPr>
            <p:cNvGrpSpPr>
              <a:grpSpLocks/>
            </p:cNvGrpSpPr>
            <p:nvPr/>
          </p:nvGrpSpPr>
          <p:grpSpPr bwMode="auto">
            <a:xfrm>
              <a:off x="4785" y="2844"/>
              <a:ext cx="508" cy="469"/>
              <a:chOff x="5668" y="3289"/>
              <a:chExt cx="508" cy="469"/>
            </a:xfrm>
          </p:grpSpPr>
          <p:sp>
            <p:nvSpPr>
              <p:cNvPr id="161" name="Freeform 128">
                <a:extLst>
                  <a:ext uri="{FF2B5EF4-FFF2-40B4-BE49-F238E27FC236}">
                    <a16:creationId xmlns:a16="http://schemas.microsoft.com/office/drawing/2014/main" id="{0FA18079-8817-4A60-AE93-A98AFEFED9C8}"/>
                  </a:ext>
                </a:extLst>
              </p:cNvPr>
              <p:cNvSpPr>
                <a:spLocks/>
              </p:cNvSpPr>
              <p:nvPr/>
            </p:nvSpPr>
            <p:spPr bwMode="auto">
              <a:xfrm>
                <a:off x="5764" y="3378"/>
                <a:ext cx="410" cy="227"/>
              </a:xfrm>
              <a:custGeom>
                <a:avLst/>
                <a:gdLst>
                  <a:gd name="T0" fmla="*/ 379 w 410"/>
                  <a:gd name="T1" fmla="*/ 46 h 227"/>
                  <a:gd name="T2" fmla="*/ 409 w 410"/>
                  <a:gd name="T3" fmla="*/ 56 h 227"/>
                  <a:gd name="T4" fmla="*/ 403 w 410"/>
                  <a:gd name="T5" fmla="*/ 84 h 227"/>
                  <a:gd name="T6" fmla="*/ 399 w 410"/>
                  <a:gd name="T7" fmla="*/ 90 h 227"/>
                  <a:gd name="T8" fmla="*/ 406 w 410"/>
                  <a:gd name="T9" fmla="*/ 100 h 227"/>
                  <a:gd name="T10" fmla="*/ 399 w 410"/>
                  <a:gd name="T11" fmla="*/ 114 h 227"/>
                  <a:gd name="T12" fmla="*/ 406 w 410"/>
                  <a:gd name="T13" fmla="*/ 135 h 227"/>
                  <a:gd name="T14" fmla="*/ 396 w 410"/>
                  <a:gd name="T15" fmla="*/ 145 h 227"/>
                  <a:gd name="T16" fmla="*/ 403 w 410"/>
                  <a:gd name="T17" fmla="*/ 158 h 227"/>
                  <a:gd name="T18" fmla="*/ 393 w 410"/>
                  <a:gd name="T19" fmla="*/ 172 h 227"/>
                  <a:gd name="T20" fmla="*/ 403 w 410"/>
                  <a:gd name="T21" fmla="*/ 192 h 227"/>
                  <a:gd name="T22" fmla="*/ 393 w 410"/>
                  <a:gd name="T23" fmla="*/ 198 h 227"/>
                  <a:gd name="T24" fmla="*/ 399 w 410"/>
                  <a:gd name="T25" fmla="*/ 226 h 227"/>
                  <a:gd name="T26" fmla="*/ 0 w 410"/>
                  <a:gd name="T27" fmla="*/ 105 h 227"/>
                  <a:gd name="T28" fmla="*/ 21 w 410"/>
                  <a:gd name="T29" fmla="*/ 2 h 227"/>
                  <a:gd name="T30" fmla="*/ 52 w 410"/>
                  <a:gd name="T31" fmla="*/ 0 h 227"/>
                  <a:gd name="T32" fmla="*/ 69 w 410"/>
                  <a:gd name="T33" fmla="*/ 2 h 227"/>
                  <a:gd name="T34" fmla="*/ 99 w 410"/>
                  <a:gd name="T35" fmla="*/ 10 h 227"/>
                  <a:gd name="T36" fmla="*/ 123 w 410"/>
                  <a:gd name="T37" fmla="*/ 16 h 227"/>
                  <a:gd name="T38" fmla="*/ 155 w 410"/>
                  <a:gd name="T39" fmla="*/ 14 h 227"/>
                  <a:gd name="T40" fmla="*/ 379 w 410"/>
                  <a:gd name="T41" fmla="*/ 46 h 227"/>
                  <a:gd name="T42" fmla="*/ 379 w 410"/>
                  <a:gd name="T43" fmla="*/ 46 h 22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0"/>
                  <a:gd name="T67" fmla="*/ 0 h 227"/>
                  <a:gd name="T68" fmla="*/ 410 w 410"/>
                  <a:gd name="T69" fmla="*/ 227 h 22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0" h="227">
                    <a:moveTo>
                      <a:pt x="379" y="46"/>
                    </a:moveTo>
                    <a:lnTo>
                      <a:pt x="409" y="56"/>
                    </a:lnTo>
                    <a:lnTo>
                      <a:pt x="403" y="84"/>
                    </a:lnTo>
                    <a:lnTo>
                      <a:pt x="399" y="90"/>
                    </a:lnTo>
                    <a:lnTo>
                      <a:pt x="406" y="100"/>
                    </a:lnTo>
                    <a:lnTo>
                      <a:pt x="399" y="114"/>
                    </a:lnTo>
                    <a:lnTo>
                      <a:pt x="406" y="135"/>
                    </a:lnTo>
                    <a:lnTo>
                      <a:pt x="396" y="145"/>
                    </a:lnTo>
                    <a:lnTo>
                      <a:pt x="403" y="158"/>
                    </a:lnTo>
                    <a:lnTo>
                      <a:pt x="393" y="172"/>
                    </a:lnTo>
                    <a:lnTo>
                      <a:pt x="403" y="192"/>
                    </a:lnTo>
                    <a:lnTo>
                      <a:pt x="393" y="198"/>
                    </a:lnTo>
                    <a:lnTo>
                      <a:pt x="399" y="226"/>
                    </a:lnTo>
                    <a:lnTo>
                      <a:pt x="0" y="105"/>
                    </a:lnTo>
                    <a:lnTo>
                      <a:pt x="21" y="2"/>
                    </a:lnTo>
                    <a:lnTo>
                      <a:pt x="52" y="0"/>
                    </a:lnTo>
                    <a:lnTo>
                      <a:pt x="69" y="2"/>
                    </a:lnTo>
                    <a:lnTo>
                      <a:pt x="99" y="10"/>
                    </a:lnTo>
                    <a:lnTo>
                      <a:pt x="123" y="16"/>
                    </a:lnTo>
                    <a:lnTo>
                      <a:pt x="155" y="14"/>
                    </a:lnTo>
                    <a:lnTo>
                      <a:pt x="379" y="46"/>
                    </a:lnTo>
                  </a:path>
                </a:pathLst>
              </a:custGeom>
              <a:solidFill>
                <a:srgbClr val="FFE1B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62" name="Freeform 129">
                <a:extLst>
                  <a:ext uri="{FF2B5EF4-FFF2-40B4-BE49-F238E27FC236}">
                    <a16:creationId xmlns:a16="http://schemas.microsoft.com/office/drawing/2014/main" id="{A4132CBA-6AA4-484A-9FB2-27061727FAF3}"/>
                  </a:ext>
                </a:extLst>
              </p:cNvPr>
              <p:cNvSpPr>
                <a:spLocks/>
              </p:cNvSpPr>
              <p:nvPr/>
            </p:nvSpPr>
            <p:spPr bwMode="auto">
              <a:xfrm>
                <a:off x="5816" y="3496"/>
                <a:ext cx="352" cy="122"/>
              </a:xfrm>
              <a:custGeom>
                <a:avLst/>
                <a:gdLst>
                  <a:gd name="T0" fmla="*/ 347 w 352"/>
                  <a:gd name="T1" fmla="*/ 107 h 122"/>
                  <a:gd name="T2" fmla="*/ 0 w 352"/>
                  <a:gd name="T3" fmla="*/ 0 h 122"/>
                  <a:gd name="T4" fmla="*/ 0 w 352"/>
                  <a:gd name="T5" fmla="*/ 13 h 122"/>
                  <a:gd name="T6" fmla="*/ 351 w 352"/>
                  <a:gd name="T7" fmla="*/ 121 h 122"/>
                  <a:gd name="T8" fmla="*/ 347 w 352"/>
                  <a:gd name="T9" fmla="*/ 107 h 122"/>
                  <a:gd name="T10" fmla="*/ 347 w 352"/>
                  <a:gd name="T11" fmla="*/ 107 h 122"/>
                  <a:gd name="T12" fmla="*/ 0 60000 65536"/>
                  <a:gd name="T13" fmla="*/ 0 60000 65536"/>
                  <a:gd name="T14" fmla="*/ 0 60000 65536"/>
                  <a:gd name="T15" fmla="*/ 0 60000 65536"/>
                  <a:gd name="T16" fmla="*/ 0 60000 65536"/>
                  <a:gd name="T17" fmla="*/ 0 60000 65536"/>
                  <a:gd name="T18" fmla="*/ 0 w 352"/>
                  <a:gd name="T19" fmla="*/ 0 h 122"/>
                  <a:gd name="T20" fmla="*/ 352 w 352"/>
                  <a:gd name="T21" fmla="*/ 122 h 122"/>
                </a:gdLst>
                <a:ahLst/>
                <a:cxnLst>
                  <a:cxn ang="T12">
                    <a:pos x="T0" y="T1"/>
                  </a:cxn>
                  <a:cxn ang="T13">
                    <a:pos x="T2" y="T3"/>
                  </a:cxn>
                  <a:cxn ang="T14">
                    <a:pos x="T4" y="T5"/>
                  </a:cxn>
                  <a:cxn ang="T15">
                    <a:pos x="T6" y="T7"/>
                  </a:cxn>
                  <a:cxn ang="T16">
                    <a:pos x="T8" y="T9"/>
                  </a:cxn>
                  <a:cxn ang="T17">
                    <a:pos x="T10" y="T11"/>
                  </a:cxn>
                </a:cxnLst>
                <a:rect l="T18" t="T19" r="T20" b="T21"/>
                <a:pathLst>
                  <a:path w="352" h="122">
                    <a:moveTo>
                      <a:pt x="347" y="107"/>
                    </a:moveTo>
                    <a:lnTo>
                      <a:pt x="0" y="0"/>
                    </a:lnTo>
                    <a:lnTo>
                      <a:pt x="0" y="13"/>
                    </a:lnTo>
                    <a:lnTo>
                      <a:pt x="351" y="121"/>
                    </a:lnTo>
                    <a:lnTo>
                      <a:pt x="347" y="107"/>
                    </a:lnTo>
                  </a:path>
                </a:pathLst>
              </a:custGeom>
              <a:solidFill>
                <a:srgbClr val="F1F180"/>
              </a:solidFill>
              <a:ln w="19050" cap="flat" cmpd="sng">
                <a:solidFill>
                  <a:srgbClr val="000000"/>
                </a:solidFill>
                <a:prstDash val="solid"/>
                <a:round/>
                <a:headEnd type="none" w="med" len="med"/>
                <a:tailEnd type="none" w="med" len="med"/>
              </a:ln>
            </p:spPr>
            <p:txBody>
              <a:bodyPr/>
              <a:lstStyle/>
              <a:p>
                <a:endParaRPr lang="zh-CN" altLang="en-US"/>
              </a:p>
            </p:txBody>
          </p:sp>
          <p:sp>
            <p:nvSpPr>
              <p:cNvPr id="163" name="Freeform 130">
                <a:extLst>
                  <a:ext uri="{FF2B5EF4-FFF2-40B4-BE49-F238E27FC236}">
                    <a16:creationId xmlns:a16="http://schemas.microsoft.com/office/drawing/2014/main" id="{BE9C4B29-622D-42E0-87B4-270B5B5B1A87}"/>
                  </a:ext>
                </a:extLst>
              </p:cNvPr>
              <p:cNvSpPr>
                <a:spLocks/>
              </p:cNvSpPr>
              <p:nvPr/>
            </p:nvSpPr>
            <p:spPr bwMode="auto">
              <a:xfrm>
                <a:off x="6039" y="3293"/>
                <a:ext cx="74" cy="30"/>
              </a:xfrm>
              <a:custGeom>
                <a:avLst/>
                <a:gdLst>
                  <a:gd name="T0" fmla="*/ 73 w 74"/>
                  <a:gd name="T1" fmla="*/ 2 h 30"/>
                  <a:gd name="T2" fmla="*/ 55 w 74"/>
                  <a:gd name="T3" fmla="*/ 2 h 30"/>
                  <a:gd name="T4" fmla="*/ 45 w 74"/>
                  <a:gd name="T5" fmla="*/ 0 h 30"/>
                  <a:gd name="T6" fmla="*/ 36 w 74"/>
                  <a:gd name="T7" fmla="*/ 2 h 30"/>
                  <a:gd name="T8" fmla="*/ 28 w 74"/>
                  <a:gd name="T9" fmla="*/ 2 h 30"/>
                  <a:gd name="T10" fmla="*/ 0 w 74"/>
                  <a:gd name="T11" fmla="*/ 19 h 30"/>
                  <a:gd name="T12" fmla="*/ 47 w 74"/>
                  <a:gd name="T13" fmla="*/ 29 h 30"/>
                  <a:gd name="T14" fmla="*/ 73 w 74"/>
                  <a:gd name="T15" fmla="*/ 2 h 30"/>
                  <a:gd name="T16" fmla="*/ 73 w 74"/>
                  <a:gd name="T17" fmla="*/ 2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73" y="2"/>
                    </a:moveTo>
                    <a:lnTo>
                      <a:pt x="55" y="2"/>
                    </a:lnTo>
                    <a:lnTo>
                      <a:pt x="45" y="0"/>
                    </a:lnTo>
                    <a:lnTo>
                      <a:pt x="36" y="2"/>
                    </a:lnTo>
                    <a:lnTo>
                      <a:pt x="28" y="2"/>
                    </a:lnTo>
                    <a:lnTo>
                      <a:pt x="0" y="19"/>
                    </a:lnTo>
                    <a:lnTo>
                      <a:pt x="47" y="29"/>
                    </a:lnTo>
                    <a:lnTo>
                      <a:pt x="73" y="2"/>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64" name="Freeform 131">
                <a:extLst>
                  <a:ext uri="{FF2B5EF4-FFF2-40B4-BE49-F238E27FC236}">
                    <a16:creationId xmlns:a16="http://schemas.microsoft.com/office/drawing/2014/main" id="{C8477A3D-3099-4A17-B512-21BC8C67EDEF}"/>
                  </a:ext>
                </a:extLst>
              </p:cNvPr>
              <p:cNvSpPr>
                <a:spLocks/>
              </p:cNvSpPr>
              <p:nvPr/>
            </p:nvSpPr>
            <p:spPr bwMode="auto">
              <a:xfrm>
                <a:off x="5736" y="3417"/>
                <a:ext cx="86" cy="44"/>
              </a:xfrm>
              <a:custGeom>
                <a:avLst/>
                <a:gdLst>
                  <a:gd name="T0" fmla="*/ 33 w 86"/>
                  <a:gd name="T1" fmla="*/ 10 h 44"/>
                  <a:gd name="T2" fmla="*/ 62 w 86"/>
                  <a:gd name="T3" fmla="*/ 2 h 44"/>
                  <a:gd name="T4" fmla="*/ 80 w 86"/>
                  <a:gd name="T5" fmla="*/ 0 h 44"/>
                  <a:gd name="T6" fmla="*/ 84 w 86"/>
                  <a:gd name="T7" fmla="*/ 19 h 44"/>
                  <a:gd name="T8" fmla="*/ 85 w 86"/>
                  <a:gd name="T9" fmla="*/ 29 h 44"/>
                  <a:gd name="T10" fmla="*/ 71 w 86"/>
                  <a:gd name="T11" fmla="*/ 33 h 44"/>
                  <a:gd name="T12" fmla="*/ 50 w 86"/>
                  <a:gd name="T13" fmla="*/ 43 h 44"/>
                  <a:gd name="T14" fmla="*/ 0 w 86"/>
                  <a:gd name="T15" fmla="*/ 37 h 44"/>
                  <a:gd name="T16" fmla="*/ 33 w 86"/>
                  <a:gd name="T17" fmla="*/ 10 h 44"/>
                  <a:gd name="T18" fmla="*/ 33 w 86"/>
                  <a:gd name="T19" fmla="*/ 1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44"/>
                  <a:gd name="T32" fmla="*/ 86 w 86"/>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44">
                    <a:moveTo>
                      <a:pt x="33" y="10"/>
                    </a:moveTo>
                    <a:lnTo>
                      <a:pt x="62" y="2"/>
                    </a:lnTo>
                    <a:lnTo>
                      <a:pt x="80" y="0"/>
                    </a:lnTo>
                    <a:lnTo>
                      <a:pt x="84" y="19"/>
                    </a:lnTo>
                    <a:lnTo>
                      <a:pt x="85" y="29"/>
                    </a:lnTo>
                    <a:lnTo>
                      <a:pt x="71" y="33"/>
                    </a:lnTo>
                    <a:lnTo>
                      <a:pt x="50" y="43"/>
                    </a:lnTo>
                    <a:lnTo>
                      <a:pt x="0" y="37"/>
                    </a:lnTo>
                    <a:lnTo>
                      <a:pt x="33" y="1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165" name="Freeform 132">
                <a:extLst>
                  <a:ext uri="{FF2B5EF4-FFF2-40B4-BE49-F238E27FC236}">
                    <a16:creationId xmlns:a16="http://schemas.microsoft.com/office/drawing/2014/main" id="{28E73725-1BEC-4080-AC9C-0572C3B04959}"/>
                  </a:ext>
                </a:extLst>
              </p:cNvPr>
              <p:cNvSpPr>
                <a:spLocks/>
              </p:cNvSpPr>
              <p:nvPr/>
            </p:nvSpPr>
            <p:spPr bwMode="auto">
              <a:xfrm>
                <a:off x="6037" y="3408"/>
                <a:ext cx="113" cy="101"/>
              </a:xfrm>
              <a:custGeom>
                <a:avLst/>
                <a:gdLst>
                  <a:gd name="T0" fmla="*/ 24 w 113"/>
                  <a:gd name="T1" fmla="*/ 100 h 101"/>
                  <a:gd name="T2" fmla="*/ 35 w 113"/>
                  <a:gd name="T3" fmla="*/ 91 h 101"/>
                  <a:gd name="T4" fmla="*/ 44 w 113"/>
                  <a:gd name="T5" fmla="*/ 89 h 101"/>
                  <a:gd name="T6" fmla="*/ 53 w 113"/>
                  <a:gd name="T7" fmla="*/ 79 h 101"/>
                  <a:gd name="T8" fmla="*/ 56 w 113"/>
                  <a:gd name="T9" fmla="*/ 77 h 101"/>
                  <a:gd name="T10" fmla="*/ 66 w 113"/>
                  <a:gd name="T11" fmla="*/ 73 h 101"/>
                  <a:gd name="T12" fmla="*/ 70 w 113"/>
                  <a:gd name="T13" fmla="*/ 68 h 101"/>
                  <a:gd name="T14" fmla="*/ 77 w 113"/>
                  <a:gd name="T15" fmla="*/ 63 h 101"/>
                  <a:gd name="T16" fmla="*/ 84 w 113"/>
                  <a:gd name="T17" fmla="*/ 59 h 101"/>
                  <a:gd name="T18" fmla="*/ 87 w 113"/>
                  <a:gd name="T19" fmla="*/ 54 h 101"/>
                  <a:gd name="T20" fmla="*/ 92 w 113"/>
                  <a:gd name="T21" fmla="*/ 52 h 101"/>
                  <a:gd name="T22" fmla="*/ 94 w 113"/>
                  <a:gd name="T23" fmla="*/ 48 h 101"/>
                  <a:gd name="T24" fmla="*/ 103 w 113"/>
                  <a:gd name="T25" fmla="*/ 42 h 101"/>
                  <a:gd name="T26" fmla="*/ 106 w 113"/>
                  <a:gd name="T27" fmla="*/ 37 h 101"/>
                  <a:gd name="T28" fmla="*/ 111 w 113"/>
                  <a:gd name="T29" fmla="*/ 33 h 101"/>
                  <a:gd name="T30" fmla="*/ 111 w 113"/>
                  <a:gd name="T31" fmla="*/ 25 h 101"/>
                  <a:gd name="T32" fmla="*/ 111 w 113"/>
                  <a:gd name="T33" fmla="*/ 21 h 101"/>
                  <a:gd name="T34" fmla="*/ 112 w 113"/>
                  <a:gd name="T35" fmla="*/ 14 h 101"/>
                  <a:gd name="T36" fmla="*/ 110 w 113"/>
                  <a:gd name="T37" fmla="*/ 6 h 101"/>
                  <a:gd name="T38" fmla="*/ 110 w 113"/>
                  <a:gd name="T39" fmla="*/ 0 h 101"/>
                  <a:gd name="T40" fmla="*/ 83 w 113"/>
                  <a:gd name="T41" fmla="*/ 0 h 101"/>
                  <a:gd name="T42" fmla="*/ 0 w 113"/>
                  <a:gd name="T43" fmla="*/ 66 h 101"/>
                  <a:gd name="T44" fmla="*/ 24 w 113"/>
                  <a:gd name="T45" fmla="*/ 100 h 101"/>
                  <a:gd name="T46" fmla="*/ 24 w 113"/>
                  <a:gd name="T47" fmla="*/ 100 h 1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101"/>
                  <a:gd name="T74" fmla="*/ 113 w 113"/>
                  <a:gd name="T75" fmla="*/ 101 h 1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101">
                    <a:moveTo>
                      <a:pt x="24" y="100"/>
                    </a:moveTo>
                    <a:lnTo>
                      <a:pt x="35" y="91"/>
                    </a:lnTo>
                    <a:lnTo>
                      <a:pt x="44" y="89"/>
                    </a:lnTo>
                    <a:lnTo>
                      <a:pt x="53" y="79"/>
                    </a:lnTo>
                    <a:lnTo>
                      <a:pt x="56" y="77"/>
                    </a:lnTo>
                    <a:lnTo>
                      <a:pt x="66" y="73"/>
                    </a:lnTo>
                    <a:lnTo>
                      <a:pt x="70" y="68"/>
                    </a:lnTo>
                    <a:lnTo>
                      <a:pt x="77" y="63"/>
                    </a:lnTo>
                    <a:lnTo>
                      <a:pt x="84" y="59"/>
                    </a:lnTo>
                    <a:lnTo>
                      <a:pt x="87" y="54"/>
                    </a:lnTo>
                    <a:lnTo>
                      <a:pt x="92" y="52"/>
                    </a:lnTo>
                    <a:lnTo>
                      <a:pt x="94" y="48"/>
                    </a:lnTo>
                    <a:lnTo>
                      <a:pt x="103" y="42"/>
                    </a:lnTo>
                    <a:lnTo>
                      <a:pt x="106" y="37"/>
                    </a:lnTo>
                    <a:lnTo>
                      <a:pt x="111" y="33"/>
                    </a:lnTo>
                    <a:lnTo>
                      <a:pt x="111" y="25"/>
                    </a:lnTo>
                    <a:lnTo>
                      <a:pt x="111" y="21"/>
                    </a:lnTo>
                    <a:lnTo>
                      <a:pt x="112" y="14"/>
                    </a:lnTo>
                    <a:lnTo>
                      <a:pt x="110" y="6"/>
                    </a:lnTo>
                    <a:lnTo>
                      <a:pt x="110" y="0"/>
                    </a:lnTo>
                    <a:lnTo>
                      <a:pt x="83" y="0"/>
                    </a:lnTo>
                    <a:lnTo>
                      <a:pt x="0" y="66"/>
                    </a:lnTo>
                    <a:lnTo>
                      <a:pt x="24" y="10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66" name="Freeform 133">
                <a:extLst>
                  <a:ext uri="{FF2B5EF4-FFF2-40B4-BE49-F238E27FC236}">
                    <a16:creationId xmlns:a16="http://schemas.microsoft.com/office/drawing/2014/main" id="{0FAC2491-9A2E-4E03-A908-D47AC11B2184}"/>
                  </a:ext>
                </a:extLst>
              </p:cNvPr>
              <p:cNvSpPr>
                <a:spLocks/>
              </p:cNvSpPr>
              <p:nvPr/>
            </p:nvSpPr>
            <p:spPr bwMode="auto">
              <a:xfrm>
                <a:off x="5880" y="3402"/>
                <a:ext cx="268" cy="70"/>
              </a:xfrm>
              <a:custGeom>
                <a:avLst/>
                <a:gdLst>
                  <a:gd name="T0" fmla="*/ 0 w 268"/>
                  <a:gd name="T1" fmla="*/ 24 h 70"/>
                  <a:gd name="T2" fmla="*/ 0 w 268"/>
                  <a:gd name="T3" fmla="*/ 24 h 70"/>
                  <a:gd name="T4" fmla="*/ 15 w 268"/>
                  <a:gd name="T5" fmla="*/ 22 h 70"/>
                  <a:gd name="T6" fmla="*/ 23 w 268"/>
                  <a:gd name="T7" fmla="*/ 22 h 70"/>
                  <a:gd name="T8" fmla="*/ 35 w 268"/>
                  <a:gd name="T9" fmla="*/ 17 h 70"/>
                  <a:gd name="T10" fmla="*/ 229 w 268"/>
                  <a:gd name="T11" fmla="*/ 0 h 70"/>
                  <a:gd name="T12" fmla="*/ 243 w 268"/>
                  <a:gd name="T13" fmla="*/ 0 h 70"/>
                  <a:gd name="T14" fmla="*/ 251 w 268"/>
                  <a:gd name="T15" fmla="*/ 3 h 70"/>
                  <a:gd name="T16" fmla="*/ 267 w 268"/>
                  <a:gd name="T17" fmla="*/ 6 h 70"/>
                  <a:gd name="T18" fmla="*/ 246 w 268"/>
                  <a:gd name="T19" fmla="*/ 15 h 70"/>
                  <a:gd name="T20" fmla="*/ 241 w 268"/>
                  <a:gd name="T21" fmla="*/ 23 h 70"/>
                  <a:gd name="T22" fmla="*/ 226 w 268"/>
                  <a:gd name="T23" fmla="*/ 28 h 70"/>
                  <a:gd name="T24" fmla="*/ 219 w 268"/>
                  <a:gd name="T25" fmla="*/ 34 h 70"/>
                  <a:gd name="T26" fmla="*/ 209 w 268"/>
                  <a:gd name="T27" fmla="*/ 39 h 70"/>
                  <a:gd name="T28" fmla="*/ 201 w 268"/>
                  <a:gd name="T29" fmla="*/ 44 h 70"/>
                  <a:gd name="T30" fmla="*/ 192 w 268"/>
                  <a:gd name="T31" fmla="*/ 50 h 70"/>
                  <a:gd name="T32" fmla="*/ 188 w 268"/>
                  <a:gd name="T33" fmla="*/ 54 h 70"/>
                  <a:gd name="T34" fmla="*/ 182 w 268"/>
                  <a:gd name="T35" fmla="*/ 60 h 70"/>
                  <a:gd name="T36" fmla="*/ 181 w 268"/>
                  <a:gd name="T37" fmla="*/ 62 h 70"/>
                  <a:gd name="T38" fmla="*/ 151 w 268"/>
                  <a:gd name="T39" fmla="*/ 69 h 70"/>
                  <a:gd name="T40" fmla="*/ 11 w 268"/>
                  <a:gd name="T41" fmla="*/ 48 h 70"/>
                  <a:gd name="T42" fmla="*/ 0 w 268"/>
                  <a:gd name="T43" fmla="*/ 24 h 70"/>
                  <a:gd name="T44" fmla="*/ 0 w 268"/>
                  <a:gd name="T45" fmla="*/ 24 h 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8"/>
                  <a:gd name="T70" fmla="*/ 0 h 70"/>
                  <a:gd name="T71" fmla="*/ 268 w 268"/>
                  <a:gd name="T72" fmla="*/ 70 h 7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8" h="70">
                    <a:moveTo>
                      <a:pt x="0" y="24"/>
                    </a:moveTo>
                    <a:lnTo>
                      <a:pt x="0" y="24"/>
                    </a:lnTo>
                    <a:lnTo>
                      <a:pt x="15" y="22"/>
                    </a:lnTo>
                    <a:lnTo>
                      <a:pt x="23" y="22"/>
                    </a:lnTo>
                    <a:lnTo>
                      <a:pt x="35" y="17"/>
                    </a:lnTo>
                    <a:lnTo>
                      <a:pt x="229" y="0"/>
                    </a:lnTo>
                    <a:lnTo>
                      <a:pt x="243" y="0"/>
                    </a:lnTo>
                    <a:lnTo>
                      <a:pt x="251" y="3"/>
                    </a:lnTo>
                    <a:lnTo>
                      <a:pt x="267" y="6"/>
                    </a:lnTo>
                    <a:lnTo>
                      <a:pt x="246" y="15"/>
                    </a:lnTo>
                    <a:lnTo>
                      <a:pt x="241" y="23"/>
                    </a:lnTo>
                    <a:lnTo>
                      <a:pt x="226" y="28"/>
                    </a:lnTo>
                    <a:lnTo>
                      <a:pt x="219" y="34"/>
                    </a:lnTo>
                    <a:lnTo>
                      <a:pt x="209" y="39"/>
                    </a:lnTo>
                    <a:lnTo>
                      <a:pt x="201" y="44"/>
                    </a:lnTo>
                    <a:lnTo>
                      <a:pt x="192" y="50"/>
                    </a:lnTo>
                    <a:lnTo>
                      <a:pt x="188" y="54"/>
                    </a:lnTo>
                    <a:lnTo>
                      <a:pt x="182" y="60"/>
                    </a:lnTo>
                    <a:lnTo>
                      <a:pt x="181" y="62"/>
                    </a:lnTo>
                    <a:lnTo>
                      <a:pt x="151" y="69"/>
                    </a:lnTo>
                    <a:lnTo>
                      <a:pt x="11" y="48"/>
                    </a:lnTo>
                    <a:lnTo>
                      <a:pt x="0" y="24"/>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67" name="Freeform 134">
                <a:extLst>
                  <a:ext uri="{FF2B5EF4-FFF2-40B4-BE49-F238E27FC236}">
                    <a16:creationId xmlns:a16="http://schemas.microsoft.com/office/drawing/2014/main" id="{A71D329B-932E-4ECE-AC08-A4A786C4EFE5}"/>
                  </a:ext>
                </a:extLst>
              </p:cNvPr>
              <p:cNvSpPr>
                <a:spLocks/>
              </p:cNvSpPr>
              <p:nvPr/>
            </p:nvSpPr>
            <p:spPr bwMode="auto">
              <a:xfrm>
                <a:off x="5878" y="3426"/>
                <a:ext cx="185" cy="83"/>
              </a:xfrm>
              <a:custGeom>
                <a:avLst/>
                <a:gdLst>
                  <a:gd name="T0" fmla="*/ 9 w 185"/>
                  <a:gd name="T1" fmla="*/ 4 h 83"/>
                  <a:gd name="T2" fmla="*/ 16 w 185"/>
                  <a:gd name="T3" fmla="*/ 6 h 83"/>
                  <a:gd name="T4" fmla="*/ 26 w 185"/>
                  <a:gd name="T5" fmla="*/ 10 h 83"/>
                  <a:gd name="T6" fmla="*/ 38 w 185"/>
                  <a:gd name="T7" fmla="*/ 10 h 83"/>
                  <a:gd name="T8" fmla="*/ 47 w 185"/>
                  <a:gd name="T9" fmla="*/ 12 h 83"/>
                  <a:gd name="T10" fmla="*/ 63 w 185"/>
                  <a:gd name="T11" fmla="*/ 16 h 83"/>
                  <a:gd name="T12" fmla="*/ 79 w 185"/>
                  <a:gd name="T13" fmla="*/ 19 h 83"/>
                  <a:gd name="T14" fmla="*/ 88 w 185"/>
                  <a:gd name="T15" fmla="*/ 19 h 83"/>
                  <a:gd name="T16" fmla="*/ 101 w 185"/>
                  <a:gd name="T17" fmla="*/ 22 h 83"/>
                  <a:gd name="T18" fmla="*/ 113 w 185"/>
                  <a:gd name="T19" fmla="*/ 25 h 83"/>
                  <a:gd name="T20" fmla="*/ 131 w 185"/>
                  <a:gd name="T21" fmla="*/ 28 h 83"/>
                  <a:gd name="T22" fmla="*/ 146 w 185"/>
                  <a:gd name="T23" fmla="*/ 30 h 83"/>
                  <a:gd name="T24" fmla="*/ 157 w 185"/>
                  <a:gd name="T25" fmla="*/ 34 h 83"/>
                  <a:gd name="T26" fmla="*/ 173 w 185"/>
                  <a:gd name="T27" fmla="*/ 34 h 83"/>
                  <a:gd name="T28" fmla="*/ 179 w 185"/>
                  <a:gd name="T29" fmla="*/ 36 h 83"/>
                  <a:gd name="T30" fmla="*/ 183 w 185"/>
                  <a:gd name="T31" fmla="*/ 38 h 83"/>
                  <a:gd name="T32" fmla="*/ 183 w 185"/>
                  <a:gd name="T33" fmla="*/ 50 h 83"/>
                  <a:gd name="T34" fmla="*/ 182 w 185"/>
                  <a:gd name="T35" fmla="*/ 56 h 83"/>
                  <a:gd name="T36" fmla="*/ 184 w 185"/>
                  <a:gd name="T37" fmla="*/ 63 h 83"/>
                  <a:gd name="T38" fmla="*/ 183 w 185"/>
                  <a:gd name="T39" fmla="*/ 72 h 83"/>
                  <a:gd name="T40" fmla="*/ 182 w 185"/>
                  <a:gd name="T41" fmla="*/ 78 h 83"/>
                  <a:gd name="T42" fmla="*/ 183 w 185"/>
                  <a:gd name="T43" fmla="*/ 82 h 83"/>
                  <a:gd name="T44" fmla="*/ 151 w 185"/>
                  <a:gd name="T45" fmla="*/ 75 h 83"/>
                  <a:gd name="T46" fmla="*/ 147 w 185"/>
                  <a:gd name="T47" fmla="*/ 75 h 83"/>
                  <a:gd name="T48" fmla="*/ 138 w 185"/>
                  <a:gd name="T49" fmla="*/ 71 h 83"/>
                  <a:gd name="T50" fmla="*/ 123 w 185"/>
                  <a:gd name="T51" fmla="*/ 67 h 83"/>
                  <a:gd name="T52" fmla="*/ 108 w 185"/>
                  <a:gd name="T53" fmla="*/ 67 h 83"/>
                  <a:gd name="T54" fmla="*/ 103 w 185"/>
                  <a:gd name="T55" fmla="*/ 64 h 83"/>
                  <a:gd name="T56" fmla="*/ 89 w 185"/>
                  <a:gd name="T57" fmla="*/ 63 h 83"/>
                  <a:gd name="T58" fmla="*/ 79 w 185"/>
                  <a:gd name="T59" fmla="*/ 57 h 83"/>
                  <a:gd name="T60" fmla="*/ 72 w 185"/>
                  <a:gd name="T61" fmla="*/ 58 h 83"/>
                  <a:gd name="T62" fmla="*/ 67 w 185"/>
                  <a:gd name="T63" fmla="*/ 55 h 83"/>
                  <a:gd name="T64" fmla="*/ 61 w 185"/>
                  <a:gd name="T65" fmla="*/ 55 h 83"/>
                  <a:gd name="T66" fmla="*/ 31 w 185"/>
                  <a:gd name="T67" fmla="*/ 45 h 83"/>
                  <a:gd name="T68" fmla="*/ 26 w 185"/>
                  <a:gd name="T69" fmla="*/ 44 h 83"/>
                  <a:gd name="T70" fmla="*/ 18 w 185"/>
                  <a:gd name="T71" fmla="*/ 44 h 83"/>
                  <a:gd name="T72" fmla="*/ 12 w 185"/>
                  <a:gd name="T73" fmla="*/ 42 h 83"/>
                  <a:gd name="T74" fmla="*/ 6 w 185"/>
                  <a:gd name="T75" fmla="*/ 42 h 83"/>
                  <a:gd name="T76" fmla="*/ 3 w 185"/>
                  <a:gd name="T77" fmla="*/ 38 h 83"/>
                  <a:gd name="T78" fmla="*/ 1 w 185"/>
                  <a:gd name="T79" fmla="*/ 38 h 83"/>
                  <a:gd name="T80" fmla="*/ 0 w 185"/>
                  <a:gd name="T81" fmla="*/ 25 h 83"/>
                  <a:gd name="T82" fmla="*/ 2 w 185"/>
                  <a:gd name="T83" fmla="*/ 16 h 83"/>
                  <a:gd name="T84" fmla="*/ 1 w 185"/>
                  <a:gd name="T85" fmla="*/ 12 h 83"/>
                  <a:gd name="T86" fmla="*/ 2 w 185"/>
                  <a:gd name="T87" fmla="*/ 3 h 83"/>
                  <a:gd name="T88" fmla="*/ 2 w 185"/>
                  <a:gd name="T89" fmla="*/ 0 h 83"/>
                  <a:gd name="T90" fmla="*/ 9 w 185"/>
                  <a:gd name="T91" fmla="*/ 4 h 83"/>
                  <a:gd name="T92" fmla="*/ 9 w 185"/>
                  <a:gd name="T93" fmla="*/ 4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5"/>
                  <a:gd name="T142" fmla="*/ 0 h 83"/>
                  <a:gd name="T143" fmla="*/ 185 w 185"/>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5" h="83">
                    <a:moveTo>
                      <a:pt x="9" y="4"/>
                    </a:moveTo>
                    <a:lnTo>
                      <a:pt x="16" y="6"/>
                    </a:lnTo>
                    <a:lnTo>
                      <a:pt x="26" y="10"/>
                    </a:lnTo>
                    <a:lnTo>
                      <a:pt x="38" y="10"/>
                    </a:lnTo>
                    <a:lnTo>
                      <a:pt x="47" y="12"/>
                    </a:lnTo>
                    <a:lnTo>
                      <a:pt x="63" y="16"/>
                    </a:lnTo>
                    <a:lnTo>
                      <a:pt x="79" y="19"/>
                    </a:lnTo>
                    <a:lnTo>
                      <a:pt x="88" y="19"/>
                    </a:lnTo>
                    <a:lnTo>
                      <a:pt x="101" y="22"/>
                    </a:lnTo>
                    <a:lnTo>
                      <a:pt x="113" y="25"/>
                    </a:lnTo>
                    <a:lnTo>
                      <a:pt x="131" y="28"/>
                    </a:lnTo>
                    <a:lnTo>
                      <a:pt x="146" y="30"/>
                    </a:lnTo>
                    <a:lnTo>
                      <a:pt x="157" y="34"/>
                    </a:lnTo>
                    <a:lnTo>
                      <a:pt x="173" y="34"/>
                    </a:lnTo>
                    <a:lnTo>
                      <a:pt x="179" y="36"/>
                    </a:lnTo>
                    <a:lnTo>
                      <a:pt x="183" y="38"/>
                    </a:lnTo>
                    <a:lnTo>
                      <a:pt x="183" y="50"/>
                    </a:lnTo>
                    <a:lnTo>
                      <a:pt x="182" y="56"/>
                    </a:lnTo>
                    <a:lnTo>
                      <a:pt x="184" y="63"/>
                    </a:lnTo>
                    <a:lnTo>
                      <a:pt x="183" y="72"/>
                    </a:lnTo>
                    <a:lnTo>
                      <a:pt x="182" y="78"/>
                    </a:lnTo>
                    <a:lnTo>
                      <a:pt x="183" y="82"/>
                    </a:lnTo>
                    <a:lnTo>
                      <a:pt x="151" y="75"/>
                    </a:lnTo>
                    <a:lnTo>
                      <a:pt x="147" y="75"/>
                    </a:lnTo>
                    <a:lnTo>
                      <a:pt x="138" y="71"/>
                    </a:lnTo>
                    <a:lnTo>
                      <a:pt x="123" y="67"/>
                    </a:lnTo>
                    <a:lnTo>
                      <a:pt x="108" y="67"/>
                    </a:lnTo>
                    <a:lnTo>
                      <a:pt x="103" y="64"/>
                    </a:lnTo>
                    <a:lnTo>
                      <a:pt x="89" y="63"/>
                    </a:lnTo>
                    <a:lnTo>
                      <a:pt x="79" y="57"/>
                    </a:lnTo>
                    <a:lnTo>
                      <a:pt x="72" y="58"/>
                    </a:lnTo>
                    <a:lnTo>
                      <a:pt x="67" y="55"/>
                    </a:lnTo>
                    <a:lnTo>
                      <a:pt x="61" y="55"/>
                    </a:lnTo>
                    <a:lnTo>
                      <a:pt x="31" y="45"/>
                    </a:lnTo>
                    <a:lnTo>
                      <a:pt x="26" y="44"/>
                    </a:lnTo>
                    <a:lnTo>
                      <a:pt x="18" y="44"/>
                    </a:lnTo>
                    <a:lnTo>
                      <a:pt x="12" y="42"/>
                    </a:lnTo>
                    <a:lnTo>
                      <a:pt x="6" y="42"/>
                    </a:lnTo>
                    <a:lnTo>
                      <a:pt x="3" y="38"/>
                    </a:lnTo>
                    <a:lnTo>
                      <a:pt x="1" y="38"/>
                    </a:lnTo>
                    <a:lnTo>
                      <a:pt x="0" y="25"/>
                    </a:lnTo>
                    <a:lnTo>
                      <a:pt x="2" y="16"/>
                    </a:lnTo>
                    <a:lnTo>
                      <a:pt x="1" y="12"/>
                    </a:lnTo>
                    <a:lnTo>
                      <a:pt x="2" y="3"/>
                    </a:lnTo>
                    <a:lnTo>
                      <a:pt x="2" y="0"/>
                    </a:lnTo>
                    <a:lnTo>
                      <a:pt x="9" y="4"/>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68" name="Freeform 135">
                <a:extLst>
                  <a:ext uri="{FF2B5EF4-FFF2-40B4-BE49-F238E27FC236}">
                    <a16:creationId xmlns:a16="http://schemas.microsoft.com/office/drawing/2014/main" id="{01D8EEBB-80B7-4A79-89FC-594E1BAB5A30}"/>
                  </a:ext>
                </a:extLst>
              </p:cNvPr>
              <p:cNvSpPr>
                <a:spLocks/>
              </p:cNvSpPr>
              <p:nvPr/>
            </p:nvSpPr>
            <p:spPr bwMode="auto">
              <a:xfrm>
                <a:off x="6067" y="3296"/>
                <a:ext cx="49" cy="134"/>
              </a:xfrm>
              <a:custGeom>
                <a:avLst/>
                <a:gdLst>
                  <a:gd name="T0" fmla="*/ 0 w 49"/>
                  <a:gd name="T1" fmla="*/ 9 h 134"/>
                  <a:gd name="T2" fmla="*/ 12 w 49"/>
                  <a:gd name="T3" fmla="*/ 8 h 134"/>
                  <a:gd name="T4" fmla="*/ 23 w 49"/>
                  <a:gd name="T5" fmla="*/ 4 h 134"/>
                  <a:gd name="T6" fmla="*/ 28 w 49"/>
                  <a:gd name="T7" fmla="*/ 2 h 134"/>
                  <a:gd name="T8" fmla="*/ 36 w 49"/>
                  <a:gd name="T9" fmla="*/ 4 h 134"/>
                  <a:gd name="T10" fmla="*/ 44 w 49"/>
                  <a:gd name="T11" fmla="*/ 0 h 134"/>
                  <a:gd name="T12" fmla="*/ 45 w 49"/>
                  <a:gd name="T13" fmla="*/ 17 h 134"/>
                  <a:gd name="T14" fmla="*/ 44 w 49"/>
                  <a:gd name="T15" fmla="*/ 24 h 134"/>
                  <a:gd name="T16" fmla="*/ 46 w 49"/>
                  <a:gd name="T17" fmla="*/ 35 h 134"/>
                  <a:gd name="T18" fmla="*/ 45 w 49"/>
                  <a:gd name="T19" fmla="*/ 45 h 134"/>
                  <a:gd name="T20" fmla="*/ 45 w 49"/>
                  <a:gd name="T21" fmla="*/ 58 h 134"/>
                  <a:gd name="T22" fmla="*/ 45 w 49"/>
                  <a:gd name="T23" fmla="*/ 67 h 134"/>
                  <a:gd name="T24" fmla="*/ 47 w 49"/>
                  <a:gd name="T25" fmla="*/ 77 h 134"/>
                  <a:gd name="T26" fmla="*/ 45 w 49"/>
                  <a:gd name="T27" fmla="*/ 86 h 134"/>
                  <a:gd name="T28" fmla="*/ 47 w 49"/>
                  <a:gd name="T29" fmla="*/ 96 h 134"/>
                  <a:gd name="T30" fmla="*/ 45 w 49"/>
                  <a:gd name="T31" fmla="*/ 104 h 134"/>
                  <a:gd name="T32" fmla="*/ 48 w 49"/>
                  <a:gd name="T33" fmla="*/ 110 h 134"/>
                  <a:gd name="T34" fmla="*/ 34 w 49"/>
                  <a:gd name="T35" fmla="*/ 115 h 134"/>
                  <a:gd name="T36" fmla="*/ 31 w 49"/>
                  <a:gd name="T37" fmla="*/ 116 h 134"/>
                  <a:gd name="T38" fmla="*/ 25 w 49"/>
                  <a:gd name="T39" fmla="*/ 121 h 134"/>
                  <a:gd name="T40" fmla="*/ 14 w 49"/>
                  <a:gd name="T41" fmla="*/ 126 h 134"/>
                  <a:gd name="T42" fmla="*/ 11 w 49"/>
                  <a:gd name="T43" fmla="*/ 129 h 134"/>
                  <a:gd name="T44" fmla="*/ 5 w 49"/>
                  <a:gd name="T45" fmla="*/ 129 h 134"/>
                  <a:gd name="T46" fmla="*/ 2 w 49"/>
                  <a:gd name="T47" fmla="*/ 133 h 134"/>
                  <a:gd name="T48" fmla="*/ 0 w 49"/>
                  <a:gd name="T49" fmla="*/ 9 h 134"/>
                  <a:gd name="T50" fmla="*/ 0 w 49"/>
                  <a:gd name="T51" fmla="*/ 9 h 1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134"/>
                  <a:gd name="T80" fmla="*/ 49 w 49"/>
                  <a:gd name="T81" fmla="*/ 134 h 1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134">
                    <a:moveTo>
                      <a:pt x="0" y="9"/>
                    </a:moveTo>
                    <a:lnTo>
                      <a:pt x="12" y="8"/>
                    </a:lnTo>
                    <a:lnTo>
                      <a:pt x="23" y="4"/>
                    </a:lnTo>
                    <a:lnTo>
                      <a:pt x="28" y="2"/>
                    </a:lnTo>
                    <a:lnTo>
                      <a:pt x="36" y="4"/>
                    </a:lnTo>
                    <a:lnTo>
                      <a:pt x="44" y="0"/>
                    </a:lnTo>
                    <a:lnTo>
                      <a:pt x="45" y="17"/>
                    </a:lnTo>
                    <a:lnTo>
                      <a:pt x="44" y="24"/>
                    </a:lnTo>
                    <a:lnTo>
                      <a:pt x="46" y="35"/>
                    </a:lnTo>
                    <a:lnTo>
                      <a:pt x="45" y="45"/>
                    </a:lnTo>
                    <a:lnTo>
                      <a:pt x="45" y="58"/>
                    </a:lnTo>
                    <a:lnTo>
                      <a:pt x="45" y="67"/>
                    </a:lnTo>
                    <a:lnTo>
                      <a:pt x="47" y="77"/>
                    </a:lnTo>
                    <a:lnTo>
                      <a:pt x="45" y="86"/>
                    </a:lnTo>
                    <a:lnTo>
                      <a:pt x="47" y="96"/>
                    </a:lnTo>
                    <a:lnTo>
                      <a:pt x="45" y="104"/>
                    </a:lnTo>
                    <a:lnTo>
                      <a:pt x="48" y="110"/>
                    </a:lnTo>
                    <a:lnTo>
                      <a:pt x="34" y="115"/>
                    </a:lnTo>
                    <a:lnTo>
                      <a:pt x="31" y="116"/>
                    </a:lnTo>
                    <a:lnTo>
                      <a:pt x="25" y="121"/>
                    </a:lnTo>
                    <a:lnTo>
                      <a:pt x="14" y="126"/>
                    </a:lnTo>
                    <a:lnTo>
                      <a:pt x="11" y="129"/>
                    </a:lnTo>
                    <a:lnTo>
                      <a:pt x="5" y="129"/>
                    </a:lnTo>
                    <a:lnTo>
                      <a:pt x="2" y="133"/>
                    </a:lnTo>
                    <a:lnTo>
                      <a:pt x="0" y="9"/>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169" name="Freeform 136">
                <a:extLst>
                  <a:ext uri="{FF2B5EF4-FFF2-40B4-BE49-F238E27FC236}">
                    <a16:creationId xmlns:a16="http://schemas.microsoft.com/office/drawing/2014/main" id="{6472FECC-45B9-48DC-A4D9-FD765519DC0C}"/>
                  </a:ext>
                </a:extLst>
              </p:cNvPr>
              <p:cNvSpPr>
                <a:spLocks/>
              </p:cNvSpPr>
              <p:nvPr/>
            </p:nvSpPr>
            <p:spPr bwMode="auto">
              <a:xfrm>
                <a:off x="5903" y="3289"/>
                <a:ext cx="166" cy="41"/>
              </a:xfrm>
              <a:custGeom>
                <a:avLst/>
                <a:gdLst>
                  <a:gd name="T0" fmla="*/ 0 w 166"/>
                  <a:gd name="T1" fmla="*/ 6 h 41"/>
                  <a:gd name="T2" fmla="*/ 34 w 166"/>
                  <a:gd name="T3" fmla="*/ 1 h 41"/>
                  <a:gd name="T4" fmla="*/ 38 w 166"/>
                  <a:gd name="T5" fmla="*/ 1 h 41"/>
                  <a:gd name="T6" fmla="*/ 50 w 166"/>
                  <a:gd name="T7" fmla="*/ 0 h 41"/>
                  <a:gd name="T8" fmla="*/ 60 w 166"/>
                  <a:gd name="T9" fmla="*/ 0 h 41"/>
                  <a:gd name="T10" fmla="*/ 78 w 166"/>
                  <a:gd name="T11" fmla="*/ 2 h 41"/>
                  <a:gd name="T12" fmla="*/ 94 w 166"/>
                  <a:gd name="T13" fmla="*/ 2 h 41"/>
                  <a:gd name="T14" fmla="*/ 101 w 166"/>
                  <a:gd name="T15" fmla="*/ 2 h 41"/>
                  <a:gd name="T16" fmla="*/ 117 w 166"/>
                  <a:gd name="T17" fmla="*/ 2 h 41"/>
                  <a:gd name="T18" fmla="*/ 125 w 166"/>
                  <a:gd name="T19" fmla="*/ 2 h 41"/>
                  <a:gd name="T20" fmla="*/ 145 w 166"/>
                  <a:gd name="T21" fmla="*/ 4 h 41"/>
                  <a:gd name="T22" fmla="*/ 155 w 166"/>
                  <a:gd name="T23" fmla="*/ 6 h 41"/>
                  <a:gd name="T24" fmla="*/ 165 w 166"/>
                  <a:gd name="T25" fmla="*/ 6 h 41"/>
                  <a:gd name="T26" fmla="*/ 155 w 166"/>
                  <a:gd name="T27" fmla="*/ 40 h 41"/>
                  <a:gd name="T28" fmla="*/ 6 w 166"/>
                  <a:gd name="T29" fmla="*/ 18 h 41"/>
                  <a:gd name="T30" fmla="*/ 0 w 166"/>
                  <a:gd name="T31" fmla="*/ 6 h 41"/>
                  <a:gd name="T32" fmla="*/ 0 w 166"/>
                  <a:gd name="T33" fmla="*/ 6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6"/>
                  <a:gd name="T52" fmla="*/ 0 h 41"/>
                  <a:gd name="T53" fmla="*/ 166 w 166"/>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6" h="41">
                    <a:moveTo>
                      <a:pt x="0" y="6"/>
                    </a:moveTo>
                    <a:lnTo>
                      <a:pt x="34" y="1"/>
                    </a:lnTo>
                    <a:lnTo>
                      <a:pt x="38" y="1"/>
                    </a:lnTo>
                    <a:lnTo>
                      <a:pt x="50" y="0"/>
                    </a:lnTo>
                    <a:lnTo>
                      <a:pt x="60" y="0"/>
                    </a:lnTo>
                    <a:lnTo>
                      <a:pt x="78" y="2"/>
                    </a:lnTo>
                    <a:lnTo>
                      <a:pt x="94" y="2"/>
                    </a:lnTo>
                    <a:lnTo>
                      <a:pt x="101" y="2"/>
                    </a:lnTo>
                    <a:lnTo>
                      <a:pt x="117" y="2"/>
                    </a:lnTo>
                    <a:lnTo>
                      <a:pt x="125" y="2"/>
                    </a:lnTo>
                    <a:lnTo>
                      <a:pt x="145" y="4"/>
                    </a:lnTo>
                    <a:lnTo>
                      <a:pt x="155" y="6"/>
                    </a:lnTo>
                    <a:lnTo>
                      <a:pt x="165" y="6"/>
                    </a:lnTo>
                    <a:lnTo>
                      <a:pt x="155" y="40"/>
                    </a:lnTo>
                    <a:lnTo>
                      <a:pt x="6" y="18"/>
                    </a:lnTo>
                    <a:lnTo>
                      <a:pt x="0" y="6"/>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170" name="Freeform 137">
                <a:extLst>
                  <a:ext uri="{FF2B5EF4-FFF2-40B4-BE49-F238E27FC236}">
                    <a16:creationId xmlns:a16="http://schemas.microsoft.com/office/drawing/2014/main" id="{64C8640E-5BF8-4FAC-AED1-5EC9DC4262CD}"/>
                  </a:ext>
                </a:extLst>
              </p:cNvPr>
              <p:cNvSpPr>
                <a:spLocks/>
              </p:cNvSpPr>
              <p:nvPr/>
            </p:nvSpPr>
            <p:spPr bwMode="auto">
              <a:xfrm>
                <a:off x="6038" y="3296"/>
                <a:ext cx="35" cy="151"/>
              </a:xfrm>
              <a:custGeom>
                <a:avLst/>
                <a:gdLst>
                  <a:gd name="T0" fmla="*/ 13 w 35"/>
                  <a:gd name="T1" fmla="*/ 7 h 151"/>
                  <a:gd name="T2" fmla="*/ 26 w 35"/>
                  <a:gd name="T3" fmla="*/ 2 h 151"/>
                  <a:gd name="T4" fmla="*/ 30 w 35"/>
                  <a:gd name="T5" fmla="*/ 0 h 151"/>
                  <a:gd name="T6" fmla="*/ 31 w 35"/>
                  <a:gd name="T7" fmla="*/ 17 h 151"/>
                  <a:gd name="T8" fmla="*/ 30 w 35"/>
                  <a:gd name="T9" fmla="*/ 24 h 151"/>
                  <a:gd name="T10" fmla="*/ 33 w 35"/>
                  <a:gd name="T11" fmla="*/ 40 h 151"/>
                  <a:gd name="T12" fmla="*/ 31 w 35"/>
                  <a:gd name="T13" fmla="*/ 46 h 151"/>
                  <a:gd name="T14" fmla="*/ 33 w 35"/>
                  <a:gd name="T15" fmla="*/ 60 h 151"/>
                  <a:gd name="T16" fmla="*/ 33 w 35"/>
                  <a:gd name="T17" fmla="*/ 64 h 151"/>
                  <a:gd name="T18" fmla="*/ 33 w 35"/>
                  <a:gd name="T19" fmla="*/ 83 h 151"/>
                  <a:gd name="T20" fmla="*/ 31 w 35"/>
                  <a:gd name="T21" fmla="*/ 91 h 151"/>
                  <a:gd name="T22" fmla="*/ 34 w 35"/>
                  <a:gd name="T23" fmla="*/ 106 h 151"/>
                  <a:gd name="T24" fmla="*/ 33 w 35"/>
                  <a:gd name="T25" fmla="*/ 118 h 151"/>
                  <a:gd name="T26" fmla="*/ 34 w 35"/>
                  <a:gd name="T27" fmla="*/ 131 h 151"/>
                  <a:gd name="T28" fmla="*/ 34 w 35"/>
                  <a:gd name="T29" fmla="*/ 137 h 151"/>
                  <a:gd name="T30" fmla="*/ 34 w 35"/>
                  <a:gd name="T31" fmla="*/ 140 h 151"/>
                  <a:gd name="T32" fmla="*/ 19 w 35"/>
                  <a:gd name="T33" fmla="*/ 148 h 151"/>
                  <a:gd name="T34" fmla="*/ 15 w 35"/>
                  <a:gd name="T35" fmla="*/ 149 h 151"/>
                  <a:gd name="T36" fmla="*/ 12 w 35"/>
                  <a:gd name="T37" fmla="*/ 150 h 151"/>
                  <a:gd name="T38" fmla="*/ 0 w 35"/>
                  <a:gd name="T39" fmla="*/ 84 h 151"/>
                  <a:gd name="T40" fmla="*/ 7 w 35"/>
                  <a:gd name="T41" fmla="*/ 16 h 151"/>
                  <a:gd name="T42" fmla="*/ 13 w 35"/>
                  <a:gd name="T43" fmla="*/ 7 h 151"/>
                  <a:gd name="T44" fmla="*/ 13 w 35"/>
                  <a:gd name="T45" fmla="*/ 7 h 1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
                  <a:gd name="T70" fmla="*/ 0 h 151"/>
                  <a:gd name="T71" fmla="*/ 35 w 35"/>
                  <a:gd name="T72" fmla="*/ 151 h 1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 h="151">
                    <a:moveTo>
                      <a:pt x="13" y="7"/>
                    </a:moveTo>
                    <a:lnTo>
                      <a:pt x="26" y="2"/>
                    </a:lnTo>
                    <a:lnTo>
                      <a:pt x="30" y="0"/>
                    </a:lnTo>
                    <a:lnTo>
                      <a:pt x="31" y="17"/>
                    </a:lnTo>
                    <a:lnTo>
                      <a:pt x="30" y="24"/>
                    </a:lnTo>
                    <a:lnTo>
                      <a:pt x="33" y="40"/>
                    </a:lnTo>
                    <a:lnTo>
                      <a:pt x="31" y="46"/>
                    </a:lnTo>
                    <a:lnTo>
                      <a:pt x="33" y="60"/>
                    </a:lnTo>
                    <a:lnTo>
                      <a:pt x="33" y="64"/>
                    </a:lnTo>
                    <a:lnTo>
                      <a:pt x="33" y="83"/>
                    </a:lnTo>
                    <a:lnTo>
                      <a:pt x="31" y="91"/>
                    </a:lnTo>
                    <a:lnTo>
                      <a:pt x="34" y="106"/>
                    </a:lnTo>
                    <a:lnTo>
                      <a:pt x="33" y="118"/>
                    </a:lnTo>
                    <a:lnTo>
                      <a:pt x="34" y="131"/>
                    </a:lnTo>
                    <a:lnTo>
                      <a:pt x="34" y="137"/>
                    </a:lnTo>
                    <a:lnTo>
                      <a:pt x="34" y="140"/>
                    </a:lnTo>
                    <a:lnTo>
                      <a:pt x="19" y="148"/>
                    </a:lnTo>
                    <a:lnTo>
                      <a:pt x="15" y="149"/>
                    </a:lnTo>
                    <a:lnTo>
                      <a:pt x="12" y="150"/>
                    </a:lnTo>
                    <a:lnTo>
                      <a:pt x="0" y="84"/>
                    </a:lnTo>
                    <a:lnTo>
                      <a:pt x="7" y="16"/>
                    </a:lnTo>
                    <a:lnTo>
                      <a:pt x="13" y="7"/>
                    </a:lnTo>
                  </a:path>
                </a:pathLst>
              </a:custGeom>
              <a:solidFill>
                <a:srgbClr val="B2B2B2"/>
              </a:solidFill>
              <a:ln w="19050" cap="flat" cmpd="sng">
                <a:solidFill>
                  <a:srgbClr val="000000"/>
                </a:solidFill>
                <a:prstDash val="solid"/>
                <a:round/>
                <a:headEnd type="none" w="med" len="med"/>
                <a:tailEnd type="none" w="med" len="med"/>
              </a:ln>
            </p:spPr>
            <p:txBody>
              <a:bodyPr/>
              <a:lstStyle/>
              <a:p>
                <a:endParaRPr lang="zh-CN" altLang="en-US"/>
              </a:p>
            </p:txBody>
          </p:sp>
          <p:sp>
            <p:nvSpPr>
              <p:cNvPr id="171" name="Freeform 138">
                <a:extLst>
                  <a:ext uri="{FF2B5EF4-FFF2-40B4-BE49-F238E27FC236}">
                    <a16:creationId xmlns:a16="http://schemas.microsoft.com/office/drawing/2014/main" id="{F29152F4-3DA8-4DCF-9B3E-7EAA46FCF77F}"/>
                  </a:ext>
                </a:extLst>
              </p:cNvPr>
              <p:cNvSpPr>
                <a:spLocks/>
              </p:cNvSpPr>
              <p:nvPr/>
            </p:nvSpPr>
            <p:spPr bwMode="auto">
              <a:xfrm>
                <a:off x="5903" y="3294"/>
                <a:ext cx="149" cy="154"/>
              </a:xfrm>
              <a:custGeom>
                <a:avLst/>
                <a:gdLst>
                  <a:gd name="T0" fmla="*/ 1 w 149"/>
                  <a:gd name="T1" fmla="*/ 0 h 154"/>
                  <a:gd name="T2" fmla="*/ 10 w 149"/>
                  <a:gd name="T3" fmla="*/ 2 h 154"/>
                  <a:gd name="T4" fmla="*/ 21 w 149"/>
                  <a:gd name="T5" fmla="*/ 0 h 154"/>
                  <a:gd name="T6" fmla="*/ 25 w 149"/>
                  <a:gd name="T7" fmla="*/ 2 h 154"/>
                  <a:gd name="T8" fmla="*/ 32 w 149"/>
                  <a:gd name="T9" fmla="*/ 2 h 154"/>
                  <a:gd name="T10" fmla="*/ 38 w 149"/>
                  <a:gd name="T11" fmla="*/ 2 h 154"/>
                  <a:gd name="T12" fmla="*/ 40 w 149"/>
                  <a:gd name="T13" fmla="*/ 3 h 154"/>
                  <a:gd name="T14" fmla="*/ 55 w 149"/>
                  <a:gd name="T15" fmla="*/ 2 h 154"/>
                  <a:gd name="T16" fmla="*/ 72 w 149"/>
                  <a:gd name="T17" fmla="*/ 4 h 154"/>
                  <a:gd name="T18" fmla="*/ 84 w 149"/>
                  <a:gd name="T19" fmla="*/ 4 h 154"/>
                  <a:gd name="T20" fmla="*/ 93 w 149"/>
                  <a:gd name="T21" fmla="*/ 4 h 154"/>
                  <a:gd name="T22" fmla="*/ 110 w 149"/>
                  <a:gd name="T23" fmla="*/ 4 h 154"/>
                  <a:gd name="T24" fmla="*/ 119 w 149"/>
                  <a:gd name="T25" fmla="*/ 9 h 154"/>
                  <a:gd name="T26" fmla="*/ 132 w 149"/>
                  <a:gd name="T27" fmla="*/ 6 h 154"/>
                  <a:gd name="T28" fmla="*/ 141 w 149"/>
                  <a:gd name="T29" fmla="*/ 9 h 154"/>
                  <a:gd name="T30" fmla="*/ 148 w 149"/>
                  <a:gd name="T31" fmla="*/ 9 h 154"/>
                  <a:gd name="T32" fmla="*/ 147 w 149"/>
                  <a:gd name="T33" fmla="*/ 24 h 154"/>
                  <a:gd name="T34" fmla="*/ 148 w 149"/>
                  <a:gd name="T35" fmla="*/ 28 h 154"/>
                  <a:gd name="T36" fmla="*/ 146 w 149"/>
                  <a:gd name="T37" fmla="*/ 38 h 154"/>
                  <a:gd name="T38" fmla="*/ 146 w 149"/>
                  <a:gd name="T39" fmla="*/ 42 h 154"/>
                  <a:gd name="T40" fmla="*/ 148 w 149"/>
                  <a:gd name="T41" fmla="*/ 55 h 154"/>
                  <a:gd name="T42" fmla="*/ 146 w 149"/>
                  <a:gd name="T43" fmla="*/ 65 h 154"/>
                  <a:gd name="T44" fmla="*/ 146 w 149"/>
                  <a:gd name="T45" fmla="*/ 76 h 154"/>
                  <a:gd name="T46" fmla="*/ 147 w 149"/>
                  <a:gd name="T47" fmla="*/ 86 h 154"/>
                  <a:gd name="T48" fmla="*/ 147 w 149"/>
                  <a:gd name="T49" fmla="*/ 100 h 154"/>
                  <a:gd name="T50" fmla="*/ 145 w 149"/>
                  <a:gd name="T51" fmla="*/ 120 h 154"/>
                  <a:gd name="T52" fmla="*/ 147 w 149"/>
                  <a:gd name="T53" fmla="*/ 134 h 154"/>
                  <a:gd name="T54" fmla="*/ 147 w 149"/>
                  <a:gd name="T55" fmla="*/ 145 h 154"/>
                  <a:gd name="T56" fmla="*/ 147 w 149"/>
                  <a:gd name="T57" fmla="*/ 153 h 154"/>
                  <a:gd name="T58" fmla="*/ 134 w 149"/>
                  <a:gd name="T59" fmla="*/ 152 h 154"/>
                  <a:gd name="T60" fmla="*/ 126 w 149"/>
                  <a:gd name="T61" fmla="*/ 152 h 154"/>
                  <a:gd name="T62" fmla="*/ 111 w 149"/>
                  <a:gd name="T63" fmla="*/ 148 h 154"/>
                  <a:gd name="T64" fmla="*/ 106 w 149"/>
                  <a:gd name="T65" fmla="*/ 148 h 154"/>
                  <a:gd name="T66" fmla="*/ 96 w 149"/>
                  <a:gd name="T67" fmla="*/ 144 h 154"/>
                  <a:gd name="T68" fmla="*/ 91 w 149"/>
                  <a:gd name="T69" fmla="*/ 144 h 154"/>
                  <a:gd name="T70" fmla="*/ 84 w 149"/>
                  <a:gd name="T71" fmla="*/ 144 h 154"/>
                  <a:gd name="T72" fmla="*/ 73 w 149"/>
                  <a:gd name="T73" fmla="*/ 140 h 154"/>
                  <a:gd name="T74" fmla="*/ 61 w 149"/>
                  <a:gd name="T75" fmla="*/ 140 h 154"/>
                  <a:gd name="T76" fmla="*/ 58 w 149"/>
                  <a:gd name="T77" fmla="*/ 139 h 154"/>
                  <a:gd name="T78" fmla="*/ 48 w 149"/>
                  <a:gd name="T79" fmla="*/ 137 h 154"/>
                  <a:gd name="T80" fmla="*/ 38 w 149"/>
                  <a:gd name="T81" fmla="*/ 135 h 154"/>
                  <a:gd name="T82" fmla="*/ 32 w 149"/>
                  <a:gd name="T83" fmla="*/ 135 h 154"/>
                  <a:gd name="T84" fmla="*/ 20 w 149"/>
                  <a:gd name="T85" fmla="*/ 133 h 154"/>
                  <a:gd name="T86" fmla="*/ 10 w 149"/>
                  <a:gd name="T87" fmla="*/ 130 h 154"/>
                  <a:gd name="T88" fmla="*/ 1 w 149"/>
                  <a:gd name="T89" fmla="*/ 130 h 154"/>
                  <a:gd name="T90" fmla="*/ 3 w 149"/>
                  <a:gd name="T91" fmla="*/ 118 h 154"/>
                  <a:gd name="T92" fmla="*/ 2 w 149"/>
                  <a:gd name="T93" fmla="*/ 105 h 154"/>
                  <a:gd name="T94" fmla="*/ 2 w 149"/>
                  <a:gd name="T95" fmla="*/ 94 h 154"/>
                  <a:gd name="T96" fmla="*/ 3 w 149"/>
                  <a:gd name="T97" fmla="*/ 82 h 154"/>
                  <a:gd name="T98" fmla="*/ 3 w 149"/>
                  <a:gd name="T99" fmla="*/ 78 h 154"/>
                  <a:gd name="T100" fmla="*/ 3 w 149"/>
                  <a:gd name="T101" fmla="*/ 70 h 154"/>
                  <a:gd name="T102" fmla="*/ 3 w 149"/>
                  <a:gd name="T103" fmla="*/ 62 h 154"/>
                  <a:gd name="T104" fmla="*/ 2 w 149"/>
                  <a:gd name="T105" fmla="*/ 52 h 154"/>
                  <a:gd name="T106" fmla="*/ 1 w 149"/>
                  <a:gd name="T107" fmla="*/ 40 h 154"/>
                  <a:gd name="T108" fmla="*/ 2 w 149"/>
                  <a:gd name="T109" fmla="*/ 27 h 154"/>
                  <a:gd name="T110" fmla="*/ 2 w 149"/>
                  <a:gd name="T111" fmla="*/ 20 h 154"/>
                  <a:gd name="T112" fmla="*/ 0 w 149"/>
                  <a:gd name="T113" fmla="*/ 11 h 154"/>
                  <a:gd name="T114" fmla="*/ 0 w 149"/>
                  <a:gd name="T115" fmla="*/ 2 h 154"/>
                  <a:gd name="T116" fmla="*/ 1 w 149"/>
                  <a:gd name="T117" fmla="*/ 0 h 154"/>
                  <a:gd name="T118" fmla="*/ 1 w 149"/>
                  <a:gd name="T119" fmla="*/ 0 h 1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9"/>
                  <a:gd name="T181" fmla="*/ 0 h 154"/>
                  <a:gd name="T182" fmla="*/ 149 w 149"/>
                  <a:gd name="T183" fmla="*/ 154 h 1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9" h="154">
                    <a:moveTo>
                      <a:pt x="1" y="0"/>
                    </a:moveTo>
                    <a:lnTo>
                      <a:pt x="10" y="2"/>
                    </a:lnTo>
                    <a:lnTo>
                      <a:pt x="21" y="0"/>
                    </a:lnTo>
                    <a:lnTo>
                      <a:pt x="25" y="2"/>
                    </a:lnTo>
                    <a:lnTo>
                      <a:pt x="32" y="2"/>
                    </a:lnTo>
                    <a:lnTo>
                      <a:pt x="38" y="2"/>
                    </a:lnTo>
                    <a:lnTo>
                      <a:pt x="40" y="3"/>
                    </a:lnTo>
                    <a:lnTo>
                      <a:pt x="55" y="2"/>
                    </a:lnTo>
                    <a:lnTo>
                      <a:pt x="72" y="4"/>
                    </a:lnTo>
                    <a:lnTo>
                      <a:pt x="84" y="4"/>
                    </a:lnTo>
                    <a:lnTo>
                      <a:pt x="93" y="4"/>
                    </a:lnTo>
                    <a:lnTo>
                      <a:pt x="110" y="4"/>
                    </a:lnTo>
                    <a:lnTo>
                      <a:pt x="119" y="9"/>
                    </a:lnTo>
                    <a:lnTo>
                      <a:pt x="132" y="6"/>
                    </a:lnTo>
                    <a:lnTo>
                      <a:pt x="141" y="9"/>
                    </a:lnTo>
                    <a:lnTo>
                      <a:pt x="148" y="9"/>
                    </a:lnTo>
                    <a:lnTo>
                      <a:pt x="147" y="24"/>
                    </a:lnTo>
                    <a:lnTo>
                      <a:pt x="148" y="28"/>
                    </a:lnTo>
                    <a:lnTo>
                      <a:pt x="146" y="38"/>
                    </a:lnTo>
                    <a:lnTo>
                      <a:pt x="146" y="42"/>
                    </a:lnTo>
                    <a:lnTo>
                      <a:pt x="148" y="55"/>
                    </a:lnTo>
                    <a:lnTo>
                      <a:pt x="146" y="65"/>
                    </a:lnTo>
                    <a:lnTo>
                      <a:pt x="146" y="76"/>
                    </a:lnTo>
                    <a:lnTo>
                      <a:pt x="147" y="86"/>
                    </a:lnTo>
                    <a:lnTo>
                      <a:pt x="147" y="100"/>
                    </a:lnTo>
                    <a:lnTo>
                      <a:pt x="145" y="120"/>
                    </a:lnTo>
                    <a:lnTo>
                      <a:pt x="147" y="134"/>
                    </a:lnTo>
                    <a:lnTo>
                      <a:pt x="147" y="145"/>
                    </a:lnTo>
                    <a:lnTo>
                      <a:pt x="147" y="153"/>
                    </a:lnTo>
                    <a:lnTo>
                      <a:pt x="134" y="152"/>
                    </a:lnTo>
                    <a:lnTo>
                      <a:pt x="126" y="152"/>
                    </a:lnTo>
                    <a:lnTo>
                      <a:pt x="111" y="148"/>
                    </a:lnTo>
                    <a:lnTo>
                      <a:pt x="106" y="148"/>
                    </a:lnTo>
                    <a:lnTo>
                      <a:pt x="96" y="144"/>
                    </a:lnTo>
                    <a:lnTo>
                      <a:pt x="91" y="144"/>
                    </a:lnTo>
                    <a:lnTo>
                      <a:pt x="84" y="144"/>
                    </a:lnTo>
                    <a:lnTo>
                      <a:pt x="73" y="140"/>
                    </a:lnTo>
                    <a:lnTo>
                      <a:pt x="61" y="140"/>
                    </a:lnTo>
                    <a:lnTo>
                      <a:pt x="58" y="139"/>
                    </a:lnTo>
                    <a:lnTo>
                      <a:pt x="48" y="137"/>
                    </a:lnTo>
                    <a:lnTo>
                      <a:pt x="38" y="135"/>
                    </a:lnTo>
                    <a:lnTo>
                      <a:pt x="32" y="135"/>
                    </a:lnTo>
                    <a:lnTo>
                      <a:pt x="20" y="133"/>
                    </a:lnTo>
                    <a:lnTo>
                      <a:pt x="10" y="130"/>
                    </a:lnTo>
                    <a:lnTo>
                      <a:pt x="1" y="130"/>
                    </a:lnTo>
                    <a:lnTo>
                      <a:pt x="3" y="118"/>
                    </a:lnTo>
                    <a:lnTo>
                      <a:pt x="2" y="105"/>
                    </a:lnTo>
                    <a:lnTo>
                      <a:pt x="2" y="94"/>
                    </a:lnTo>
                    <a:lnTo>
                      <a:pt x="3" y="82"/>
                    </a:lnTo>
                    <a:lnTo>
                      <a:pt x="3" y="78"/>
                    </a:lnTo>
                    <a:lnTo>
                      <a:pt x="3" y="70"/>
                    </a:lnTo>
                    <a:lnTo>
                      <a:pt x="3" y="62"/>
                    </a:lnTo>
                    <a:lnTo>
                      <a:pt x="2" y="52"/>
                    </a:lnTo>
                    <a:lnTo>
                      <a:pt x="1" y="40"/>
                    </a:lnTo>
                    <a:lnTo>
                      <a:pt x="2" y="27"/>
                    </a:lnTo>
                    <a:lnTo>
                      <a:pt x="2" y="20"/>
                    </a:lnTo>
                    <a:lnTo>
                      <a:pt x="0" y="11"/>
                    </a:lnTo>
                    <a:lnTo>
                      <a:pt x="0" y="2"/>
                    </a:lnTo>
                    <a:lnTo>
                      <a:pt x="1"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72" name="Freeform 139">
                <a:extLst>
                  <a:ext uri="{FF2B5EF4-FFF2-40B4-BE49-F238E27FC236}">
                    <a16:creationId xmlns:a16="http://schemas.microsoft.com/office/drawing/2014/main" id="{04679744-2F8D-4B69-AAB8-E90B0D7E6D1A}"/>
                  </a:ext>
                </a:extLst>
              </p:cNvPr>
              <p:cNvSpPr>
                <a:spLocks/>
              </p:cNvSpPr>
              <p:nvPr/>
            </p:nvSpPr>
            <p:spPr bwMode="auto">
              <a:xfrm>
                <a:off x="6009" y="3487"/>
                <a:ext cx="50" cy="59"/>
              </a:xfrm>
              <a:custGeom>
                <a:avLst/>
                <a:gdLst>
                  <a:gd name="T0" fmla="*/ 49 w 50"/>
                  <a:gd name="T1" fmla="*/ 0 h 59"/>
                  <a:gd name="T2" fmla="*/ 49 w 50"/>
                  <a:gd name="T3" fmla="*/ 11 h 59"/>
                  <a:gd name="T4" fmla="*/ 48 w 50"/>
                  <a:gd name="T5" fmla="*/ 20 h 59"/>
                  <a:gd name="T6" fmla="*/ 48 w 50"/>
                  <a:gd name="T7" fmla="*/ 23 h 59"/>
                  <a:gd name="T8" fmla="*/ 38 w 50"/>
                  <a:gd name="T9" fmla="*/ 32 h 59"/>
                  <a:gd name="T10" fmla="*/ 24 w 50"/>
                  <a:gd name="T11" fmla="*/ 37 h 59"/>
                  <a:gd name="T12" fmla="*/ 20 w 50"/>
                  <a:gd name="T13" fmla="*/ 45 h 59"/>
                  <a:gd name="T14" fmla="*/ 12 w 50"/>
                  <a:gd name="T15" fmla="*/ 49 h 59"/>
                  <a:gd name="T16" fmla="*/ 7 w 50"/>
                  <a:gd name="T17" fmla="*/ 57 h 59"/>
                  <a:gd name="T18" fmla="*/ 2 w 50"/>
                  <a:gd name="T19" fmla="*/ 58 h 59"/>
                  <a:gd name="T20" fmla="*/ 2 w 50"/>
                  <a:gd name="T21" fmla="*/ 56 h 59"/>
                  <a:gd name="T22" fmla="*/ 0 w 50"/>
                  <a:gd name="T23" fmla="*/ 23 h 59"/>
                  <a:gd name="T24" fmla="*/ 35 w 50"/>
                  <a:gd name="T25" fmla="*/ 3 h 59"/>
                  <a:gd name="T26" fmla="*/ 49 w 50"/>
                  <a:gd name="T27" fmla="*/ 0 h 59"/>
                  <a:gd name="T28" fmla="*/ 49 w 50"/>
                  <a:gd name="T29" fmla="*/ 0 h 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59"/>
                  <a:gd name="T47" fmla="*/ 50 w 50"/>
                  <a:gd name="T48" fmla="*/ 59 h 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59">
                    <a:moveTo>
                      <a:pt x="49" y="0"/>
                    </a:moveTo>
                    <a:lnTo>
                      <a:pt x="49" y="11"/>
                    </a:lnTo>
                    <a:lnTo>
                      <a:pt x="48" y="20"/>
                    </a:lnTo>
                    <a:lnTo>
                      <a:pt x="48" y="23"/>
                    </a:lnTo>
                    <a:lnTo>
                      <a:pt x="38" y="32"/>
                    </a:lnTo>
                    <a:lnTo>
                      <a:pt x="24" y="37"/>
                    </a:lnTo>
                    <a:lnTo>
                      <a:pt x="20" y="45"/>
                    </a:lnTo>
                    <a:lnTo>
                      <a:pt x="12" y="49"/>
                    </a:lnTo>
                    <a:lnTo>
                      <a:pt x="7" y="57"/>
                    </a:lnTo>
                    <a:lnTo>
                      <a:pt x="2" y="58"/>
                    </a:lnTo>
                    <a:lnTo>
                      <a:pt x="2" y="56"/>
                    </a:lnTo>
                    <a:lnTo>
                      <a:pt x="0" y="23"/>
                    </a:lnTo>
                    <a:lnTo>
                      <a:pt x="35" y="3"/>
                    </a:lnTo>
                    <a:lnTo>
                      <a:pt x="49" y="0"/>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173" name="Freeform 140">
                <a:extLst>
                  <a:ext uri="{FF2B5EF4-FFF2-40B4-BE49-F238E27FC236}">
                    <a16:creationId xmlns:a16="http://schemas.microsoft.com/office/drawing/2014/main" id="{53F80D69-FBAD-4633-ADA1-20002394F2C1}"/>
                  </a:ext>
                </a:extLst>
              </p:cNvPr>
              <p:cNvSpPr>
                <a:spLocks/>
              </p:cNvSpPr>
              <p:nvPr/>
            </p:nvSpPr>
            <p:spPr bwMode="auto">
              <a:xfrm>
                <a:off x="5918" y="3310"/>
                <a:ext cx="117" cy="110"/>
              </a:xfrm>
              <a:custGeom>
                <a:avLst/>
                <a:gdLst>
                  <a:gd name="T0" fmla="*/ 1 w 117"/>
                  <a:gd name="T1" fmla="*/ 0 h 110"/>
                  <a:gd name="T2" fmla="*/ 19 w 117"/>
                  <a:gd name="T3" fmla="*/ 1 h 110"/>
                  <a:gd name="T4" fmla="*/ 23 w 117"/>
                  <a:gd name="T5" fmla="*/ 2 h 110"/>
                  <a:gd name="T6" fmla="*/ 40 w 117"/>
                  <a:gd name="T7" fmla="*/ 2 h 110"/>
                  <a:gd name="T8" fmla="*/ 52 w 117"/>
                  <a:gd name="T9" fmla="*/ 2 h 110"/>
                  <a:gd name="T10" fmla="*/ 68 w 117"/>
                  <a:gd name="T11" fmla="*/ 4 h 110"/>
                  <a:gd name="T12" fmla="*/ 85 w 117"/>
                  <a:gd name="T13" fmla="*/ 4 h 110"/>
                  <a:gd name="T14" fmla="*/ 101 w 117"/>
                  <a:gd name="T15" fmla="*/ 8 h 110"/>
                  <a:gd name="T16" fmla="*/ 109 w 117"/>
                  <a:gd name="T17" fmla="*/ 8 h 110"/>
                  <a:gd name="T18" fmla="*/ 114 w 117"/>
                  <a:gd name="T19" fmla="*/ 8 h 110"/>
                  <a:gd name="T20" fmla="*/ 114 w 117"/>
                  <a:gd name="T21" fmla="*/ 21 h 110"/>
                  <a:gd name="T22" fmla="*/ 114 w 117"/>
                  <a:gd name="T23" fmla="*/ 34 h 110"/>
                  <a:gd name="T24" fmla="*/ 113 w 117"/>
                  <a:gd name="T25" fmla="*/ 41 h 110"/>
                  <a:gd name="T26" fmla="*/ 113 w 117"/>
                  <a:gd name="T27" fmla="*/ 50 h 110"/>
                  <a:gd name="T28" fmla="*/ 116 w 117"/>
                  <a:gd name="T29" fmla="*/ 56 h 110"/>
                  <a:gd name="T30" fmla="*/ 111 w 117"/>
                  <a:gd name="T31" fmla="*/ 76 h 110"/>
                  <a:gd name="T32" fmla="*/ 111 w 117"/>
                  <a:gd name="T33" fmla="*/ 93 h 110"/>
                  <a:gd name="T34" fmla="*/ 113 w 117"/>
                  <a:gd name="T35" fmla="*/ 104 h 110"/>
                  <a:gd name="T36" fmla="*/ 113 w 117"/>
                  <a:gd name="T37" fmla="*/ 109 h 110"/>
                  <a:gd name="T38" fmla="*/ 101 w 117"/>
                  <a:gd name="T39" fmla="*/ 107 h 110"/>
                  <a:gd name="T40" fmla="*/ 91 w 117"/>
                  <a:gd name="T41" fmla="*/ 107 h 110"/>
                  <a:gd name="T42" fmla="*/ 72 w 117"/>
                  <a:gd name="T43" fmla="*/ 104 h 110"/>
                  <a:gd name="T44" fmla="*/ 68 w 117"/>
                  <a:gd name="T45" fmla="*/ 104 h 110"/>
                  <a:gd name="T46" fmla="*/ 55 w 117"/>
                  <a:gd name="T47" fmla="*/ 102 h 110"/>
                  <a:gd name="T48" fmla="*/ 46 w 117"/>
                  <a:gd name="T49" fmla="*/ 102 h 110"/>
                  <a:gd name="T50" fmla="*/ 40 w 117"/>
                  <a:gd name="T51" fmla="*/ 100 h 110"/>
                  <a:gd name="T52" fmla="*/ 27 w 117"/>
                  <a:gd name="T53" fmla="*/ 100 h 110"/>
                  <a:gd name="T54" fmla="*/ 23 w 117"/>
                  <a:gd name="T55" fmla="*/ 100 h 110"/>
                  <a:gd name="T56" fmla="*/ 9 w 117"/>
                  <a:gd name="T57" fmla="*/ 97 h 110"/>
                  <a:gd name="T58" fmla="*/ 5 w 117"/>
                  <a:gd name="T59" fmla="*/ 97 h 110"/>
                  <a:gd name="T60" fmla="*/ 2 w 117"/>
                  <a:gd name="T61" fmla="*/ 86 h 110"/>
                  <a:gd name="T62" fmla="*/ 5 w 117"/>
                  <a:gd name="T63" fmla="*/ 73 h 110"/>
                  <a:gd name="T64" fmla="*/ 2 w 117"/>
                  <a:gd name="T65" fmla="*/ 62 h 110"/>
                  <a:gd name="T66" fmla="*/ 2 w 117"/>
                  <a:gd name="T67" fmla="*/ 41 h 110"/>
                  <a:gd name="T68" fmla="*/ 1 w 117"/>
                  <a:gd name="T69" fmla="*/ 32 h 110"/>
                  <a:gd name="T70" fmla="*/ 5 w 117"/>
                  <a:gd name="T71" fmla="*/ 15 h 110"/>
                  <a:gd name="T72" fmla="*/ 0 w 117"/>
                  <a:gd name="T73" fmla="*/ 0 h 110"/>
                  <a:gd name="T74" fmla="*/ 1 w 117"/>
                  <a:gd name="T75" fmla="*/ 0 h 110"/>
                  <a:gd name="T76" fmla="*/ 1 w 117"/>
                  <a:gd name="T77" fmla="*/ 0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7"/>
                  <a:gd name="T118" fmla="*/ 0 h 110"/>
                  <a:gd name="T119" fmla="*/ 117 w 117"/>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7" h="110">
                    <a:moveTo>
                      <a:pt x="1" y="0"/>
                    </a:moveTo>
                    <a:lnTo>
                      <a:pt x="19" y="1"/>
                    </a:lnTo>
                    <a:lnTo>
                      <a:pt x="23" y="2"/>
                    </a:lnTo>
                    <a:lnTo>
                      <a:pt x="40" y="2"/>
                    </a:lnTo>
                    <a:lnTo>
                      <a:pt x="52" y="2"/>
                    </a:lnTo>
                    <a:lnTo>
                      <a:pt x="68" y="4"/>
                    </a:lnTo>
                    <a:lnTo>
                      <a:pt x="85" y="4"/>
                    </a:lnTo>
                    <a:lnTo>
                      <a:pt x="101" y="8"/>
                    </a:lnTo>
                    <a:lnTo>
                      <a:pt x="109" y="8"/>
                    </a:lnTo>
                    <a:lnTo>
                      <a:pt x="114" y="8"/>
                    </a:lnTo>
                    <a:lnTo>
                      <a:pt x="114" y="21"/>
                    </a:lnTo>
                    <a:lnTo>
                      <a:pt x="114" y="34"/>
                    </a:lnTo>
                    <a:lnTo>
                      <a:pt x="113" y="41"/>
                    </a:lnTo>
                    <a:lnTo>
                      <a:pt x="113" y="50"/>
                    </a:lnTo>
                    <a:lnTo>
                      <a:pt x="116" y="56"/>
                    </a:lnTo>
                    <a:lnTo>
                      <a:pt x="111" y="76"/>
                    </a:lnTo>
                    <a:lnTo>
                      <a:pt x="111" y="93"/>
                    </a:lnTo>
                    <a:lnTo>
                      <a:pt x="113" y="104"/>
                    </a:lnTo>
                    <a:lnTo>
                      <a:pt x="113" y="109"/>
                    </a:lnTo>
                    <a:lnTo>
                      <a:pt x="101" y="107"/>
                    </a:lnTo>
                    <a:lnTo>
                      <a:pt x="91" y="107"/>
                    </a:lnTo>
                    <a:lnTo>
                      <a:pt x="72" y="104"/>
                    </a:lnTo>
                    <a:lnTo>
                      <a:pt x="68" y="104"/>
                    </a:lnTo>
                    <a:lnTo>
                      <a:pt x="55" y="102"/>
                    </a:lnTo>
                    <a:lnTo>
                      <a:pt x="46" y="102"/>
                    </a:lnTo>
                    <a:lnTo>
                      <a:pt x="40" y="100"/>
                    </a:lnTo>
                    <a:lnTo>
                      <a:pt x="27" y="100"/>
                    </a:lnTo>
                    <a:lnTo>
                      <a:pt x="23" y="100"/>
                    </a:lnTo>
                    <a:lnTo>
                      <a:pt x="9" y="97"/>
                    </a:lnTo>
                    <a:lnTo>
                      <a:pt x="5" y="97"/>
                    </a:lnTo>
                    <a:lnTo>
                      <a:pt x="2" y="86"/>
                    </a:lnTo>
                    <a:lnTo>
                      <a:pt x="5" y="73"/>
                    </a:lnTo>
                    <a:lnTo>
                      <a:pt x="2" y="62"/>
                    </a:lnTo>
                    <a:lnTo>
                      <a:pt x="2" y="41"/>
                    </a:lnTo>
                    <a:lnTo>
                      <a:pt x="1" y="32"/>
                    </a:lnTo>
                    <a:lnTo>
                      <a:pt x="5" y="15"/>
                    </a:lnTo>
                    <a:lnTo>
                      <a:pt x="0" y="0"/>
                    </a:lnTo>
                    <a:lnTo>
                      <a:pt x="1" y="0"/>
                    </a:lnTo>
                  </a:path>
                </a:pathLst>
              </a:custGeom>
              <a:gradFill rotWithShape="0">
                <a:gsLst>
                  <a:gs pos="0">
                    <a:srgbClr val="1F007F"/>
                  </a:gs>
                  <a:gs pos="100000">
                    <a:srgbClr val="0000FF"/>
                  </a:gs>
                </a:gsLst>
                <a:lin ang="54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174" name="Freeform 141">
                <a:extLst>
                  <a:ext uri="{FF2B5EF4-FFF2-40B4-BE49-F238E27FC236}">
                    <a16:creationId xmlns:a16="http://schemas.microsoft.com/office/drawing/2014/main" id="{33BFED7B-EFAA-4D7B-A103-71C949AC6D77}"/>
                  </a:ext>
                </a:extLst>
              </p:cNvPr>
              <p:cNvSpPr>
                <a:spLocks/>
              </p:cNvSpPr>
              <p:nvPr/>
            </p:nvSpPr>
            <p:spPr bwMode="auto">
              <a:xfrm>
                <a:off x="5835" y="3446"/>
                <a:ext cx="224" cy="99"/>
              </a:xfrm>
              <a:custGeom>
                <a:avLst/>
                <a:gdLst>
                  <a:gd name="T0" fmla="*/ 44 w 224"/>
                  <a:gd name="T1" fmla="*/ 1 h 99"/>
                  <a:gd name="T2" fmla="*/ 33 w 224"/>
                  <a:gd name="T3" fmla="*/ 8 h 99"/>
                  <a:gd name="T4" fmla="*/ 23 w 224"/>
                  <a:gd name="T5" fmla="*/ 14 h 99"/>
                  <a:gd name="T6" fmla="*/ 18 w 224"/>
                  <a:gd name="T7" fmla="*/ 21 h 99"/>
                  <a:gd name="T8" fmla="*/ 12 w 224"/>
                  <a:gd name="T9" fmla="*/ 24 h 99"/>
                  <a:gd name="T10" fmla="*/ 7 w 224"/>
                  <a:gd name="T11" fmla="*/ 29 h 99"/>
                  <a:gd name="T12" fmla="*/ 0 w 224"/>
                  <a:gd name="T13" fmla="*/ 34 h 99"/>
                  <a:gd name="T14" fmla="*/ 22 w 224"/>
                  <a:gd name="T15" fmla="*/ 43 h 99"/>
                  <a:gd name="T16" fmla="*/ 29 w 224"/>
                  <a:gd name="T17" fmla="*/ 50 h 99"/>
                  <a:gd name="T18" fmla="*/ 47 w 224"/>
                  <a:gd name="T19" fmla="*/ 59 h 99"/>
                  <a:gd name="T20" fmla="*/ 59 w 224"/>
                  <a:gd name="T21" fmla="*/ 64 h 99"/>
                  <a:gd name="T22" fmla="*/ 74 w 224"/>
                  <a:gd name="T23" fmla="*/ 68 h 99"/>
                  <a:gd name="T24" fmla="*/ 106 w 224"/>
                  <a:gd name="T25" fmla="*/ 75 h 99"/>
                  <a:gd name="T26" fmla="*/ 112 w 224"/>
                  <a:gd name="T27" fmla="*/ 81 h 99"/>
                  <a:gd name="T28" fmla="*/ 129 w 224"/>
                  <a:gd name="T29" fmla="*/ 85 h 99"/>
                  <a:gd name="T30" fmla="*/ 159 w 224"/>
                  <a:gd name="T31" fmla="*/ 89 h 99"/>
                  <a:gd name="T32" fmla="*/ 169 w 224"/>
                  <a:gd name="T33" fmla="*/ 96 h 99"/>
                  <a:gd name="T34" fmla="*/ 178 w 224"/>
                  <a:gd name="T35" fmla="*/ 98 h 99"/>
                  <a:gd name="T36" fmla="*/ 185 w 224"/>
                  <a:gd name="T37" fmla="*/ 84 h 99"/>
                  <a:gd name="T38" fmla="*/ 192 w 224"/>
                  <a:gd name="T39" fmla="*/ 75 h 99"/>
                  <a:gd name="T40" fmla="*/ 192 w 224"/>
                  <a:gd name="T41" fmla="*/ 67 h 99"/>
                  <a:gd name="T42" fmla="*/ 207 w 224"/>
                  <a:gd name="T43" fmla="*/ 58 h 99"/>
                  <a:gd name="T44" fmla="*/ 214 w 224"/>
                  <a:gd name="T45" fmla="*/ 48 h 99"/>
                  <a:gd name="T46" fmla="*/ 222 w 224"/>
                  <a:gd name="T47" fmla="*/ 44 h 99"/>
                  <a:gd name="T48" fmla="*/ 223 w 224"/>
                  <a:gd name="T49" fmla="*/ 39 h 99"/>
                  <a:gd name="T50" fmla="*/ 194 w 224"/>
                  <a:gd name="T51" fmla="*/ 34 h 99"/>
                  <a:gd name="T52" fmla="*/ 180 w 224"/>
                  <a:gd name="T53" fmla="*/ 30 h 99"/>
                  <a:gd name="T54" fmla="*/ 170 w 224"/>
                  <a:gd name="T55" fmla="*/ 30 h 99"/>
                  <a:gd name="T56" fmla="*/ 155 w 224"/>
                  <a:gd name="T57" fmla="*/ 24 h 99"/>
                  <a:gd name="T58" fmla="*/ 148 w 224"/>
                  <a:gd name="T59" fmla="*/ 24 h 99"/>
                  <a:gd name="T60" fmla="*/ 132 w 224"/>
                  <a:gd name="T61" fmla="*/ 21 h 99"/>
                  <a:gd name="T62" fmla="*/ 120 w 224"/>
                  <a:gd name="T63" fmla="*/ 21 h 99"/>
                  <a:gd name="T64" fmla="*/ 110 w 224"/>
                  <a:gd name="T65" fmla="*/ 15 h 99"/>
                  <a:gd name="T66" fmla="*/ 96 w 224"/>
                  <a:gd name="T67" fmla="*/ 13 h 99"/>
                  <a:gd name="T68" fmla="*/ 88 w 224"/>
                  <a:gd name="T69" fmla="*/ 13 h 99"/>
                  <a:gd name="T70" fmla="*/ 78 w 224"/>
                  <a:gd name="T71" fmla="*/ 8 h 99"/>
                  <a:gd name="T72" fmla="*/ 71 w 224"/>
                  <a:gd name="T73" fmla="*/ 8 h 99"/>
                  <a:gd name="T74" fmla="*/ 63 w 224"/>
                  <a:gd name="T75" fmla="*/ 4 h 99"/>
                  <a:gd name="T76" fmla="*/ 52 w 224"/>
                  <a:gd name="T77" fmla="*/ 4 h 99"/>
                  <a:gd name="T78" fmla="*/ 43 w 224"/>
                  <a:gd name="T79" fmla="*/ 0 h 99"/>
                  <a:gd name="T80" fmla="*/ 44 w 224"/>
                  <a:gd name="T81" fmla="*/ 1 h 99"/>
                  <a:gd name="T82" fmla="*/ 44 w 224"/>
                  <a:gd name="T83" fmla="*/ 1 h 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24"/>
                  <a:gd name="T127" fmla="*/ 0 h 99"/>
                  <a:gd name="T128" fmla="*/ 224 w 224"/>
                  <a:gd name="T129" fmla="*/ 99 h 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24" h="99">
                    <a:moveTo>
                      <a:pt x="44" y="1"/>
                    </a:moveTo>
                    <a:lnTo>
                      <a:pt x="33" y="8"/>
                    </a:lnTo>
                    <a:lnTo>
                      <a:pt x="23" y="14"/>
                    </a:lnTo>
                    <a:lnTo>
                      <a:pt x="18" y="21"/>
                    </a:lnTo>
                    <a:lnTo>
                      <a:pt x="12" y="24"/>
                    </a:lnTo>
                    <a:lnTo>
                      <a:pt x="7" y="29"/>
                    </a:lnTo>
                    <a:lnTo>
                      <a:pt x="0" y="34"/>
                    </a:lnTo>
                    <a:lnTo>
                      <a:pt x="22" y="43"/>
                    </a:lnTo>
                    <a:lnTo>
                      <a:pt x="29" y="50"/>
                    </a:lnTo>
                    <a:lnTo>
                      <a:pt x="47" y="59"/>
                    </a:lnTo>
                    <a:lnTo>
                      <a:pt x="59" y="64"/>
                    </a:lnTo>
                    <a:lnTo>
                      <a:pt x="74" y="68"/>
                    </a:lnTo>
                    <a:lnTo>
                      <a:pt x="106" y="75"/>
                    </a:lnTo>
                    <a:lnTo>
                      <a:pt x="112" y="81"/>
                    </a:lnTo>
                    <a:lnTo>
                      <a:pt x="129" y="85"/>
                    </a:lnTo>
                    <a:lnTo>
                      <a:pt x="159" y="89"/>
                    </a:lnTo>
                    <a:lnTo>
                      <a:pt x="169" y="96"/>
                    </a:lnTo>
                    <a:lnTo>
                      <a:pt x="178" y="98"/>
                    </a:lnTo>
                    <a:lnTo>
                      <a:pt x="185" y="84"/>
                    </a:lnTo>
                    <a:lnTo>
                      <a:pt x="192" y="75"/>
                    </a:lnTo>
                    <a:lnTo>
                      <a:pt x="192" y="67"/>
                    </a:lnTo>
                    <a:lnTo>
                      <a:pt x="207" y="58"/>
                    </a:lnTo>
                    <a:lnTo>
                      <a:pt x="214" y="48"/>
                    </a:lnTo>
                    <a:lnTo>
                      <a:pt x="222" y="44"/>
                    </a:lnTo>
                    <a:lnTo>
                      <a:pt x="223" y="39"/>
                    </a:lnTo>
                    <a:lnTo>
                      <a:pt x="194" y="34"/>
                    </a:lnTo>
                    <a:lnTo>
                      <a:pt x="180" y="30"/>
                    </a:lnTo>
                    <a:lnTo>
                      <a:pt x="170" y="30"/>
                    </a:lnTo>
                    <a:lnTo>
                      <a:pt x="155" y="24"/>
                    </a:lnTo>
                    <a:lnTo>
                      <a:pt x="148" y="24"/>
                    </a:lnTo>
                    <a:lnTo>
                      <a:pt x="132" y="21"/>
                    </a:lnTo>
                    <a:lnTo>
                      <a:pt x="120" y="21"/>
                    </a:lnTo>
                    <a:lnTo>
                      <a:pt x="110" y="15"/>
                    </a:lnTo>
                    <a:lnTo>
                      <a:pt x="96" y="13"/>
                    </a:lnTo>
                    <a:lnTo>
                      <a:pt x="88" y="13"/>
                    </a:lnTo>
                    <a:lnTo>
                      <a:pt x="78" y="8"/>
                    </a:lnTo>
                    <a:lnTo>
                      <a:pt x="71" y="8"/>
                    </a:lnTo>
                    <a:lnTo>
                      <a:pt x="63" y="4"/>
                    </a:lnTo>
                    <a:lnTo>
                      <a:pt x="52" y="4"/>
                    </a:lnTo>
                    <a:lnTo>
                      <a:pt x="43" y="0"/>
                    </a:lnTo>
                    <a:lnTo>
                      <a:pt x="44" y="1"/>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75" name="Freeform 142">
                <a:extLst>
                  <a:ext uri="{FF2B5EF4-FFF2-40B4-BE49-F238E27FC236}">
                    <a16:creationId xmlns:a16="http://schemas.microsoft.com/office/drawing/2014/main" id="{0AACD56B-67D2-4B8E-A61A-CDB3EC35BD08}"/>
                  </a:ext>
                </a:extLst>
              </p:cNvPr>
              <p:cNvSpPr>
                <a:spLocks/>
              </p:cNvSpPr>
              <p:nvPr/>
            </p:nvSpPr>
            <p:spPr bwMode="auto">
              <a:xfrm>
                <a:off x="5671" y="3469"/>
                <a:ext cx="47" cy="94"/>
              </a:xfrm>
              <a:custGeom>
                <a:avLst/>
                <a:gdLst>
                  <a:gd name="T0" fmla="*/ 23 w 47"/>
                  <a:gd name="T1" fmla="*/ 1 h 94"/>
                  <a:gd name="T2" fmla="*/ 20 w 47"/>
                  <a:gd name="T3" fmla="*/ 4 h 94"/>
                  <a:gd name="T4" fmla="*/ 19 w 47"/>
                  <a:gd name="T5" fmla="*/ 5 h 94"/>
                  <a:gd name="T6" fmla="*/ 13 w 47"/>
                  <a:gd name="T7" fmla="*/ 9 h 94"/>
                  <a:gd name="T8" fmla="*/ 11 w 47"/>
                  <a:gd name="T9" fmla="*/ 11 h 94"/>
                  <a:gd name="T10" fmla="*/ 9 w 47"/>
                  <a:gd name="T11" fmla="*/ 15 h 94"/>
                  <a:gd name="T12" fmla="*/ 7 w 47"/>
                  <a:gd name="T13" fmla="*/ 19 h 94"/>
                  <a:gd name="T14" fmla="*/ 3 w 47"/>
                  <a:gd name="T15" fmla="*/ 25 h 94"/>
                  <a:gd name="T16" fmla="*/ 1 w 47"/>
                  <a:gd name="T17" fmla="*/ 31 h 94"/>
                  <a:gd name="T18" fmla="*/ 0 w 47"/>
                  <a:gd name="T19" fmla="*/ 37 h 94"/>
                  <a:gd name="T20" fmla="*/ 0 w 47"/>
                  <a:gd name="T21" fmla="*/ 42 h 94"/>
                  <a:gd name="T22" fmla="*/ 0 w 47"/>
                  <a:gd name="T23" fmla="*/ 46 h 94"/>
                  <a:gd name="T24" fmla="*/ 0 w 47"/>
                  <a:gd name="T25" fmla="*/ 49 h 94"/>
                  <a:gd name="T26" fmla="*/ 1 w 47"/>
                  <a:gd name="T27" fmla="*/ 53 h 94"/>
                  <a:gd name="T28" fmla="*/ 1 w 47"/>
                  <a:gd name="T29" fmla="*/ 57 h 94"/>
                  <a:gd name="T30" fmla="*/ 1 w 47"/>
                  <a:gd name="T31" fmla="*/ 60 h 94"/>
                  <a:gd name="T32" fmla="*/ 3 w 47"/>
                  <a:gd name="T33" fmla="*/ 63 h 94"/>
                  <a:gd name="T34" fmla="*/ 3 w 47"/>
                  <a:gd name="T35" fmla="*/ 66 h 94"/>
                  <a:gd name="T36" fmla="*/ 5 w 47"/>
                  <a:gd name="T37" fmla="*/ 68 h 94"/>
                  <a:gd name="T38" fmla="*/ 5 w 47"/>
                  <a:gd name="T39" fmla="*/ 73 h 94"/>
                  <a:gd name="T40" fmla="*/ 6 w 47"/>
                  <a:gd name="T41" fmla="*/ 75 h 94"/>
                  <a:gd name="T42" fmla="*/ 8 w 47"/>
                  <a:gd name="T43" fmla="*/ 77 h 94"/>
                  <a:gd name="T44" fmla="*/ 10 w 47"/>
                  <a:gd name="T45" fmla="*/ 79 h 94"/>
                  <a:gd name="T46" fmla="*/ 11 w 47"/>
                  <a:gd name="T47" fmla="*/ 83 h 94"/>
                  <a:gd name="T48" fmla="*/ 15 w 47"/>
                  <a:gd name="T49" fmla="*/ 85 h 94"/>
                  <a:gd name="T50" fmla="*/ 17 w 47"/>
                  <a:gd name="T51" fmla="*/ 87 h 94"/>
                  <a:gd name="T52" fmla="*/ 23 w 47"/>
                  <a:gd name="T53" fmla="*/ 86 h 94"/>
                  <a:gd name="T54" fmla="*/ 23 w 47"/>
                  <a:gd name="T55" fmla="*/ 88 h 94"/>
                  <a:gd name="T56" fmla="*/ 25 w 47"/>
                  <a:gd name="T57" fmla="*/ 90 h 94"/>
                  <a:gd name="T58" fmla="*/ 27 w 47"/>
                  <a:gd name="T59" fmla="*/ 92 h 94"/>
                  <a:gd name="T60" fmla="*/ 30 w 47"/>
                  <a:gd name="T61" fmla="*/ 92 h 94"/>
                  <a:gd name="T62" fmla="*/ 31 w 47"/>
                  <a:gd name="T63" fmla="*/ 93 h 94"/>
                  <a:gd name="T64" fmla="*/ 33 w 47"/>
                  <a:gd name="T65" fmla="*/ 93 h 94"/>
                  <a:gd name="T66" fmla="*/ 35 w 47"/>
                  <a:gd name="T67" fmla="*/ 93 h 94"/>
                  <a:gd name="T68" fmla="*/ 38 w 47"/>
                  <a:gd name="T69" fmla="*/ 92 h 94"/>
                  <a:gd name="T70" fmla="*/ 38 w 47"/>
                  <a:gd name="T71" fmla="*/ 92 h 94"/>
                  <a:gd name="T72" fmla="*/ 39 w 47"/>
                  <a:gd name="T73" fmla="*/ 92 h 94"/>
                  <a:gd name="T74" fmla="*/ 41 w 47"/>
                  <a:gd name="T75" fmla="*/ 88 h 94"/>
                  <a:gd name="T76" fmla="*/ 46 w 47"/>
                  <a:gd name="T77" fmla="*/ 71 h 94"/>
                  <a:gd name="T78" fmla="*/ 44 w 47"/>
                  <a:gd name="T79" fmla="*/ 49 h 94"/>
                  <a:gd name="T80" fmla="*/ 40 w 47"/>
                  <a:gd name="T81" fmla="*/ 28 h 94"/>
                  <a:gd name="T82" fmla="*/ 32 w 47"/>
                  <a:gd name="T83" fmla="*/ 11 h 94"/>
                  <a:gd name="T84" fmla="*/ 24 w 47"/>
                  <a:gd name="T85" fmla="*/ 0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7"/>
                  <a:gd name="T130" fmla="*/ 0 h 94"/>
                  <a:gd name="T131" fmla="*/ 47 w 47"/>
                  <a:gd name="T132" fmla="*/ 94 h 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7" h="94">
                    <a:moveTo>
                      <a:pt x="24" y="0"/>
                    </a:moveTo>
                    <a:lnTo>
                      <a:pt x="23" y="1"/>
                    </a:lnTo>
                    <a:lnTo>
                      <a:pt x="22" y="2"/>
                    </a:lnTo>
                    <a:lnTo>
                      <a:pt x="20" y="4"/>
                    </a:lnTo>
                    <a:lnTo>
                      <a:pt x="19" y="5"/>
                    </a:lnTo>
                    <a:lnTo>
                      <a:pt x="17" y="7"/>
                    </a:lnTo>
                    <a:lnTo>
                      <a:pt x="15" y="8"/>
                    </a:lnTo>
                    <a:lnTo>
                      <a:pt x="13" y="9"/>
                    </a:lnTo>
                    <a:lnTo>
                      <a:pt x="11" y="11"/>
                    </a:lnTo>
                    <a:lnTo>
                      <a:pt x="11" y="13"/>
                    </a:lnTo>
                    <a:lnTo>
                      <a:pt x="9" y="15"/>
                    </a:lnTo>
                    <a:lnTo>
                      <a:pt x="9" y="16"/>
                    </a:lnTo>
                    <a:lnTo>
                      <a:pt x="7" y="18"/>
                    </a:lnTo>
                    <a:lnTo>
                      <a:pt x="7" y="19"/>
                    </a:lnTo>
                    <a:lnTo>
                      <a:pt x="5" y="21"/>
                    </a:lnTo>
                    <a:lnTo>
                      <a:pt x="5" y="23"/>
                    </a:lnTo>
                    <a:lnTo>
                      <a:pt x="3" y="25"/>
                    </a:lnTo>
                    <a:lnTo>
                      <a:pt x="3" y="26"/>
                    </a:lnTo>
                    <a:lnTo>
                      <a:pt x="1" y="29"/>
                    </a:lnTo>
                    <a:lnTo>
                      <a:pt x="1" y="31"/>
                    </a:lnTo>
                    <a:lnTo>
                      <a:pt x="1" y="33"/>
                    </a:lnTo>
                    <a:lnTo>
                      <a:pt x="1" y="35"/>
                    </a:lnTo>
                    <a:lnTo>
                      <a:pt x="0" y="37"/>
                    </a:lnTo>
                    <a:lnTo>
                      <a:pt x="0" y="39"/>
                    </a:lnTo>
                    <a:lnTo>
                      <a:pt x="0" y="41"/>
                    </a:lnTo>
                    <a:lnTo>
                      <a:pt x="0" y="42"/>
                    </a:lnTo>
                    <a:lnTo>
                      <a:pt x="0" y="44"/>
                    </a:lnTo>
                    <a:lnTo>
                      <a:pt x="0" y="45"/>
                    </a:lnTo>
                    <a:lnTo>
                      <a:pt x="0" y="46"/>
                    </a:lnTo>
                    <a:lnTo>
                      <a:pt x="0" y="48"/>
                    </a:lnTo>
                    <a:lnTo>
                      <a:pt x="0" y="49"/>
                    </a:lnTo>
                    <a:lnTo>
                      <a:pt x="0" y="51"/>
                    </a:lnTo>
                    <a:lnTo>
                      <a:pt x="1" y="51"/>
                    </a:lnTo>
                    <a:lnTo>
                      <a:pt x="1" y="53"/>
                    </a:lnTo>
                    <a:lnTo>
                      <a:pt x="1" y="55"/>
                    </a:lnTo>
                    <a:lnTo>
                      <a:pt x="1" y="57"/>
                    </a:lnTo>
                    <a:lnTo>
                      <a:pt x="1" y="59"/>
                    </a:lnTo>
                    <a:lnTo>
                      <a:pt x="1" y="60"/>
                    </a:lnTo>
                    <a:lnTo>
                      <a:pt x="3" y="60"/>
                    </a:lnTo>
                    <a:lnTo>
                      <a:pt x="3" y="62"/>
                    </a:lnTo>
                    <a:lnTo>
                      <a:pt x="3" y="63"/>
                    </a:lnTo>
                    <a:lnTo>
                      <a:pt x="3" y="65"/>
                    </a:lnTo>
                    <a:lnTo>
                      <a:pt x="3" y="66"/>
                    </a:lnTo>
                    <a:lnTo>
                      <a:pt x="3" y="68"/>
                    </a:lnTo>
                    <a:lnTo>
                      <a:pt x="5" y="68"/>
                    </a:lnTo>
                    <a:lnTo>
                      <a:pt x="5" y="70"/>
                    </a:lnTo>
                    <a:lnTo>
                      <a:pt x="5" y="71"/>
                    </a:lnTo>
                    <a:lnTo>
                      <a:pt x="5" y="73"/>
                    </a:lnTo>
                    <a:lnTo>
                      <a:pt x="6" y="73"/>
                    </a:lnTo>
                    <a:lnTo>
                      <a:pt x="6" y="75"/>
                    </a:lnTo>
                    <a:lnTo>
                      <a:pt x="8" y="75"/>
                    </a:lnTo>
                    <a:lnTo>
                      <a:pt x="8" y="77"/>
                    </a:lnTo>
                    <a:lnTo>
                      <a:pt x="8" y="79"/>
                    </a:lnTo>
                    <a:lnTo>
                      <a:pt x="10" y="79"/>
                    </a:lnTo>
                    <a:lnTo>
                      <a:pt x="10" y="81"/>
                    </a:lnTo>
                    <a:lnTo>
                      <a:pt x="11" y="81"/>
                    </a:lnTo>
                    <a:lnTo>
                      <a:pt x="11" y="83"/>
                    </a:lnTo>
                    <a:lnTo>
                      <a:pt x="13" y="83"/>
                    </a:lnTo>
                    <a:lnTo>
                      <a:pt x="13" y="85"/>
                    </a:lnTo>
                    <a:lnTo>
                      <a:pt x="15" y="85"/>
                    </a:lnTo>
                    <a:lnTo>
                      <a:pt x="15" y="86"/>
                    </a:lnTo>
                    <a:lnTo>
                      <a:pt x="17" y="86"/>
                    </a:lnTo>
                    <a:lnTo>
                      <a:pt x="17" y="87"/>
                    </a:lnTo>
                    <a:lnTo>
                      <a:pt x="19" y="87"/>
                    </a:lnTo>
                    <a:lnTo>
                      <a:pt x="21" y="87"/>
                    </a:lnTo>
                    <a:lnTo>
                      <a:pt x="23" y="86"/>
                    </a:lnTo>
                    <a:lnTo>
                      <a:pt x="23" y="87"/>
                    </a:lnTo>
                    <a:lnTo>
                      <a:pt x="23" y="88"/>
                    </a:lnTo>
                    <a:lnTo>
                      <a:pt x="24" y="88"/>
                    </a:lnTo>
                    <a:lnTo>
                      <a:pt x="24" y="90"/>
                    </a:lnTo>
                    <a:lnTo>
                      <a:pt x="25" y="90"/>
                    </a:lnTo>
                    <a:lnTo>
                      <a:pt x="27" y="90"/>
                    </a:lnTo>
                    <a:lnTo>
                      <a:pt x="27" y="92"/>
                    </a:lnTo>
                    <a:lnTo>
                      <a:pt x="29" y="92"/>
                    </a:lnTo>
                    <a:lnTo>
                      <a:pt x="30" y="92"/>
                    </a:lnTo>
                    <a:lnTo>
                      <a:pt x="30" y="93"/>
                    </a:lnTo>
                    <a:lnTo>
                      <a:pt x="31" y="93"/>
                    </a:lnTo>
                    <a:lnTo>
                      <a:pt x="32" y="93"/>
                    </a:lnTo>
                    <a:lnTo>
                      <a:pt x="33" y="93"/>
                    </a:lnTo>
                    <a:lnTo>
                      <a:pt x="35" y="93"/>
                    </a:lnTo>
                    <a:lnTo>
                      <a:pt x="36" y="93"/>
                    </a:lnTo>
                    <a:lnTo>
                      <a:pt x="38" y="92"/>
                    </a:lnTo>
                    <a:lnTo>
                      <a:pt x="39" y="92"/>
                    </a:lnTo>
                    <a:lnTo>
                      <a:pt x="40" y="91"/>
                    </a:lnTo>
                    <a:lnTo>
                      <a:pt x="41" y="88"/>
                    </a:lnTo>
                    <a:lnTo>
                      <a:pt x="43" y="83"/>
                    </a:lnTo>
                    <a:lnTo>
                      <a:pt x="44" y="77"/>
                    </a:lnTo>
                    <a:lnTo>
                      <a:pt x="46" y="71"/>
                    </a:lnTo>
                    <a:lnTo>
                      <a:pt x="45" y="65"/>
                    </a:lnTo>
                    <a:lnTo>
                      <a:pt x="45" y="57"/>
                    </a:lnTo>
                    <a:lnTo>
                      <a:pt x="44" y="49"/>
                    </a:lnTo>
                    <a:lnTo>
                      <a:pt x="44" y="42"/>
                    </a:lnTo>
                    <a:lnTo>
                      <a:pt x="42" y="36"/>
                    </a:lnTo>
                    <a:lnTo>
                      <a:pt x="40" y="28"/>
                    </a:lnTo>
                    <a:lnTo>
                      <a:pt x="38" y="22"/>
                    </a:lnTo>
                    <a:lnTo>
                      <a:pt x="36" y="15"/>
                    </a:lnTo>
                    <a:lnTo>
                      <a:pt x="32" y="11"/>
                    </a:lnTo>
                    <a:lnTo>
                      <a:pt x="30" y="6"/>
                    </a:lnTo>
                    <a:lnTo>
                      <a:pt x="26" y="3"/>
                    </a:lnTo>
                    <a:lnTo>
                      <a:pt x="24"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76" name="Freeform 143">
                <a:extLst>
                  <a:ext uri="{FF2B5EF4-FFF2-40B4-BE49-F238E27FC236}">
                    <a16:creationId xmlns:a16="http://schemas.microsoft.com/office/drawing/2014/main" id="{805244E5-49BA-482C-8A43-930B765CB3B9}"/>
                  </a:ext>
                </a:extLst>
              </p:cNvPr>
              <p:cNvSpPr>
                <a:spLocks/>
              </p:cNvSpPr>
              <p:nvPr/>
            </p:nvSpPr>
            <p:spPr bwMode="auto">
              <a:xfrm>
                <a:off x="5686" y="3468"/>
                <a:ext cx="37" cy="94"/>
              </a:xfrm>
              <a:custGeom>
                <a:avLst/>
                <a:gdLst>
                  <a:gd name="T0" fmla="*/ 19 w 37"/>
                  <a:gd name="T1" fmla="*/ 2 h 94"/>
                  <a:gd name="T2" fmla="*/ 18 w 37"/>
                  <a:gd name="T3" fmla="*/ 2 h 94"/>
                  <a:gd name="T4" fmla="*/ 18 w 37"/>
                  <a:gd name="T5" fmla="*/ 2 h 94"/>
                  <a:gd name="T6" fmla="*/ 16 w 37"/>
                  <a:gd name="T7" fmla="*/ 3 h 94"/>
                  <a:gd name="T8" fmla="*/ 15 w 37"/>
                  <a:gd name="T9" fmla="*/ 3 h 94"/>
                  <a:gd name="T10" fmla="*/ 14 w 37"/>
                  <a:gd name="T11" fmla="*/ 5 h 94"/>
                  <a:gd name="T12" fmla="*/ 14 w 37"/>
                  <a:gd name="T13" fmla="*/ 7 h 94"/>
                  <a:gd name="T14" fmla="*/ 12 w 37"/>
                  <a:gd name="T15" fmla="*/ 9 h 94"/>
                  <a:gd name="T16" fmla="*/ 10 w 37"/>
                  <a:gd name="T17" fmla="*/ 10 h 94"/>
                  <a:gd name="T18" fmla="*/ 10 w 37"/>
                  <a:gd name="T19" fmla="*/ 14 h 94"/>
                  <a:gd name="T20" fmla="*/ 10 w 37"/>
                  <a:gd name="T21" fmla="*/ 14 h 94"/>
                  <a:gd name="T22" fmla="*/ 8 w 37"/>
                  <a:gd name="T23" fmla="*/ 16 h 94"/>
                  <a:gd name="T24" fmla="*/ 6 w 37"/>
                  <a:gd name="T25" fmla="*/ 16 h 94"/>
                  <a:gd name="T26" fmla="*/ 4 w 37"/>
                  <a:gd name="T27" fmla="*/ 18 h 94"/>
                  <a:gd name="T28" fmla="*/ 4 w 37"/>
                  <a:gd name="T29" fmla="*/ 18 h 94"/>
                  <a:gd name="T30" fmla="*/ 4 w 37"/>
                  <a:gd name="T31" fmla="*/ 18 h 94"/>
                  <a:gd name="T32" fmla="*/ 2 w 37"/>
                  <a:gd name="T33" fmla="*/ 19 h 94"/>
                  <a:gd name="T34" fmla="*/ 2 w 37"/>
                  <a:gd name="T35" fmla="*/ 22 h 94"/>
                  <a:gd name="T36" fmla="*/ 2 w 37"/>
                  <a:gd name="T37" fmla="*/ 24 h 94"/>
                  <a:gd name="T38" fmla="*/ 2 w 37"/>
                  <a:gd name="T39" fmla="*/ 28 h 94"/>
                  <a:gd name="T40" fmla="*/ 2 w 37"/>
                  <a:gd name="T41" fmla="*/ 30 h 94"/>
                  <a:gd name="T42" fmla="*/ 0 w 37"/>
                  <a:gd name="T43" fmla="*/ 32 h 94"/>
                  <a:gd name="T44" fmla="*/ 0 w 37"/>
                  <a:gd name="T45" fmla="*/ 32 h 94"/>
                  <a:gd name="T46" fmla="*/ 0 w 37"/>
                  <a:gd name="T47" fmla="*/ 34 h 94"/>
                  <a:gd name="T48" fmla="*/ 0 w 37"/>
                  <a:gd name="T49" fmla="*/ 36 h 94"/>
                  <a:gd name="T50" fmla="*/ 0 w 37"/>
                  <a:gd name="T51" fmla="*/ 38 h 94"/>
                  <a:gd name="T52" fmla="*/ 0 w 37"/>
                  <a:gd name="T53" fmla="*/ 38 h 94"/>
                  <a:gd name="T54" fmla="*/ 0 w 37"/>
                  <a:gd name="T55" fmla="*/ 40 h 94"/>
                  <a:gd name="T56" fmla="*/ 0 w 37"/>
                  <a:gd name="T57" fmla="*/ 42 h 94"/>
                  <a:gd name="T58" fmla="*/ 0 w 37"/>
                  <a:gd name="T59" fmla="*/ 44 h 94"/>
                  <a:gd name="T60" fmla="*/ 0 w 37"/>
                  <a:gd name="T61" fmla="*/ 44 h 94"/>
                  <a:gd name="T62" fmla="*/ 0 w 37"/>
                  <a:gd name="T63" fmla="*/ 45 h 94"/>
                  <a:gd name="T64" fmla="*/ 0 w 37"/>
                  <a:gd name="T65" fmla="*/ 48 h 94"/>
                  <a:gd name="T66" fmla="*/ 0 w 37"/>
                  <a:gd name="T67" fmla="*/ 52 h 94"/>
                  <a:gd name="T68" fmla="*/ 2 w 37"/>
                  <a:gd name="T69" fmla="*/ 54 h 94"/>
                  <a:gd name="T70" fmla="*/ 2 w 37"/>
                  <a:gd name="T71" fmla="*/ 59 h 94"/>
                  <a:gd name="T72" fmla="*/ 3 w 37"/>
                  <a:gd name="T73" fmla="*/ 61 h 94"/>
                  <a:gd name="T74" fmla="*/ 5 w 37"/>
                  <a:gd name="T75" fmla="*/ 65 h 94"/>
                  <a:gd name="T76" fmla="*/ 5 w 37"/>
                  <a:gd name="T77" fmla="*/ 68 h 94"/>
                  <a:gd name="T78" fmla="*/ 5 w 37"/>
                  <a:gd name="T79" fmla="*/ 73 h 94"/>
                  <a:gd name="T80" fmla="*/ 5 w 37"/>
                  <a:gd name="T81" fmla="*/ 77 h 94"/>
                  <a:gd name="T82" fmla="*/ 5 w 37"/>
                  <a:gd name="T83" fmla="*/ 80 h 94"/>
                  <a:gd name="T84" fmla="*/ 8 w 37"/>
                  <a:gd name="T85" fmla="*/ 82 h 94"/>
                  <a:gd name="T86" fmla="*/ 8 w 37"/>
                  <a:gd name="T87" fmla="*/ 86 h 94"/>
                  <a:gd name="T88" fmla="*/ 10 w 37"/>
                  <a:gd name="T89" fmla="*/ 87 h 94"/>
                  <a:gd name="T90" fmla="*/ 12 w 37"/>
                  <a:gd name="T91" fmla="*/ 90 h 94"/>
                  <a:gd name="T92" fmla="*/ 15 w 37"/>
                  <a:gd name="T93" fmla="*/ 91 h 94"/>
                  <a:gd name="T94" fmla="*/ 16 w 37"/>
                  <a:gd name="T95" fmla="*/ 92 h 94"/>
                  <a:gd name="T96" fmla="*/ 18 w 37"/>
                  <a:gd name="T97" fmla="*/ 93 h 94"/>
                  <a:gd name="T98" fmla="*/ 20 w 37"/>
                  <a:gd name="T99" fmla="*/ 93 h 94"/>
                  <a:gd name="T100" fmla="*/ 22 w 37"/>
                  <a:gd name="T101" fmla="*/ 93 h 94"/>
                  <a:gd name="T102" fmla="*/ 22 w 37"/>
                  <a:gd name="T103" fmla="*/ 93 h 94"/>
                  <a:gd name="T104" fmla="*/ 24 w 37"/>
                  <a:gd name="T105" fmla="*/ 93 h 94"/>
                  <a:gd name="T106" fmla="*/ 28 w 37"/>
                  <a:gd name="T107" fmla="*/ 88 h 94"/>
                  <a:gd name="T108" fmla="*/ 35 w 37"/>
                  <a:gd name="T109" fmla="*/ 69 h 94"/>
                  <a:gd name="T110" fmla="*/ 36 w 37"/>
                  <a:gd name="T111" fmla="*/ 49 h 94"/>
                  <a:gd name="T112" fmla="*/ 33 w 37"/>
                  <a:gd name="T113" fmla="*/ 29 h 94"/>
                  <a:gd name="T114" fmla="*/ 27 w 37"/>
                  <a:gd name="T115" fmla="*/ 13 h 94"/>
                  <a:gd name="T116" fmla="*/ 20 w 37"/>
                  <a:gd name="T117" fmla="*/ 0 h 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7"/>
                  <a:gd name="T178" fmla="*/ 0 h 94"/>
                  <a:gd name="T179" fmla="*/ 37 w 37"/>
                  <a:gd name="T180" fmla="*/ 94 h 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7" h="94">
                    <a:moveTo>
                      <a:pt x="20" y="0"/>
                    </a:moveTo>
                    <a:lnTo>
                      <a:pt x="19" y="2"/>
                    </a:lnTo>
                    <a:lnTo>
                      <a:pt x="18" y="2"/>
                    </a:lnTo>
                    <a:lnTo>
                      <a:pt x="16" y="3"/>
                    </a:lnTo>
                    <a:lnTo>
                      <a:pt x="15" y="3"/>
                    </a:lnTo>
                    <a:lnTo>
                      <a:pt x="14" y="5"/>
                    </a:lnTo>
                    <a:lnTo>
                      <a:pt x="14" y="7"/>
                    </a:lnTo>
                    <a:lnTo>
                      <a:pt x="12" y="9"/>
                    </a:lnTo>
                    <a:lnTo>
                      <a:pt x="10" y="10"/>
                    </a:lnTo>
                    <a:lnTo>
                      <a:pt x="10" y="12"/>
                    </a:lnTo>
                    <a:lnTo>
                      <a:pt x="10" y="14"/>
                    </a:lnTo>
                    <a:lnTo>
                      <a:pt x="8" y="16"/>
                    </a:lnTo>
                    <a:lnTo>
                      <a:pt x="6" y="16"/>
                    </a:lnTo>
                    <a:lnTo>
                      <a:pt x="4" y="18"/>
                    </a:lnTo>
                    <a:lnTo>
                      <a:pt x="2" y="19"/>
                    </a:lnTo>
                    <a:lnTo>
                      <a:pt x="2" y="20"/>
                    </a:lnTo>
                    <a:lnTo>
                      <a:pt x="2" y="22"/>
                    </a:lnTo>
                    <a:lnTo>
                      <a:pt x="2" y="24"/>
                    </a:lnTo>
                    <a:lnTo>
                      <a:pt x="2" y="26"/>
                    </a:lnTo>
                    <a:lnTo>
                      <a:pt x="2" y="28"/>
                    </a:lnTo>
                    <a:lnTo>
                      <a:pt x="2" y="30"/>
                    </a:lnTo>
                    <a:lnTo>
                      <a:pt x="0" y="32"/>
                    </a:lnTo>
                    <a:lnTo>
                      <a:pt x="0" y="34"/>
                    </a:lnTo>
                    <a:lnTo>
                      <a:pt x="0" y="36"/>
                    </a:lnTo>
                    <a:lnTo>
                      <a:pt x="0" y="37"/>
                    </a:lnTo>
                    <a:lnTo>
                      <a:pt x="0" y="38"/>
                    </a:lnTo>
                    <a:lnTo>
                      <a:pt x="0" y="40"/>
                    </a:lnTo>
                    <a:lnTo>
                      <a:pt x="0" y="42"/>
                    </a:lnTo>
                    <a:lnTo>
                      <a:pt x="0" y="44"/>
                    </a:lnTo>
                    <a:lnTo>
                      <a:pt x="0" y="45"/>
                    </a:lnTo>
                    <a:lnTo>
                      <a:pt x="0" y="47"/>
                    </a:lnTo>
                    <a:lnTo>
                      <a:pt x="0" y="48"/>
                    </a:lnTo>
                    <a:lnTo>
                      <a:pt x="0" y="50"/>
                    </a:lnTo>
                    <a:lnTo>
                      <a:pt x="0" y="52"/>
                    </a:lnTo>
                    <a:lnTo>
                      <a:pt x="0" y="54"/>
                    </a:lnTo>
                    <a:lnTo>
                      <a:pt x="2" y="54"/>
                    </a:lnTo>
                    <a:lnTo>
                      <a:pt x="2" y="56"/>
                    </a:lnTo>
                    <a:lnTo>
                      <a:pt x="2" y="57"/>
                    </a:lnTo>
                    <a:lnTo>
                      <a:pt x="2" y="59"/>
                    </a:lnTo>
                    <a:lnTo>
                      <a:pt x="3" y="59"/>
                    </a:lnTo>
                    <a:lnTo>
                      <a:pt x="3" y="61"/>
                    </a:lnTo>
                    <a:lnTo>
                      <a:pt x="3" y="63"/>
                    </a:lnTo>
                    <a:lnTo>
                      <a:pt x="5" y="63"/>
                    </a:lnTo>
                    <a:lnTo>
                      <a:pt x="5" y="65"/>
                    </a:lnTo>
                    <a:lnTo>
                      <a:pt x="5" y="66"/>
                    </a:lnTo>
                    <a:lnTo>
                      <a:pt x="5" y="68"/>
                    </a:lnTo>
                    <a:lnTo>
                      <a:pt x="5" y="70"/>
                    </a:lnTo>
                    <a:lnTo>
                      <a:pt x="5" y="71"/>
                    </a:lnTo>
                    <a:lnTo>
                      <a:pt x="5" y="73"/>
                    </a:lnTo>
                    <a:lnTo>
                      <a:pt x="5" y="75"/>
                    </a:lnTo>
                    <a:lnTo>
                      <a:pt x="5" y="77"/>
                    </a:lnTo>
                    <a:lnTo>
                      <a:pt x="5" y="78"/>
                    </a:lnTo>
                    <a:lnTo>
                      <a:pt x="5" y="80"/>
                    </a:lnTo>
                    <a:lnTo>
                      <a:pt x="6" y="80"/>
                    </a:lnTo>
                    <a:lnTo>
                      <a:pt x="6" y="82"/>
                    </a:lnTo>
                    <a:lnTo>
                      <a:pt x="8" y="82"/>
                    </a:lnTo>
                    <a:lnTo>
                      <a:pt x="8" y="84"/>
                    </a:lnTo>
                    <a:lnTo>
                      <a:pt x="8" y="86"/>
                    </a:lnTo>
                    <a:lnTo>
                      <a:pt x="9" y="86"/>
                    </a:lnTo>
                    <a:lnTo>
                      <a:pt x="9" y="87"/>
                    </a:lnTo>
                    <a:lnTo>
                      <a:pt x="10" y="87"/>
                    </a:lnTo>
                    <a:lnTo>
                      <a:pt x="10" y="88"/>
                    </a:lnTo>
                    <a:lnTo>
                      <a:pt x="12" y="88"/>
                    </a:lnTo>
                    <a:lnTo>
                      <a:pt x="12" y="90"/>
                    </a:lnTo>
                    <a:lnTo>
                      <a:pt x="13" y="90"/>
                    </a:lnTo>
                    <a:lnTo>
                      <a:pt x="13" y="91"/>
                    </a:lnTo>
                    <a:lnTo>
                      <a:pt x="15" y="91"/>
                    </a:lnTo>
                    <a:lnTo>
                      <a:pt x="15" y="92"/>
                    </a:lnTo>
                    <a:lnTo>
                      <a:pt x="16" y="92"/>
                    </a:lnTo>
                    <a:lnTo>
                      <a:pt x="18" y="92"/>
                    </a:lnTo>
                    <a:lnTo>
                      <a:pt x="18" y="93"/>
                    </a:lnTo>
                    <a:lnTo>
                      <a:pt x="20" y="93"/>
                    </a:lnTo>
                    <a:lnTo>
                      <a:pt x="22" y="93"/>
                    </a:lnTo>
                    <a:lnTo>
                      <a:pt x="24" y="93"/>
                    </a:lnTo>
                    <a:lnTo>
                      <a:pt x="25" y="92"/>
                    </a:lnTo>
                    <a:lnTo>
                      <a:pt x="28" y="88"/>
                    </a:lnTo>
                    <a:lnTo>
                      <a:pt x="31" y="82"/>
                    </a:lnTo>
                    <a:lnTo>
                      <a:pt x="33" y="77"/>
                    </a:lnTo>
                    <a:lnTo>
                      <a:pt x="35" y="69"/>
                    </a:lnTo>
                    <a:lnTo>
                      <a:pt x="35" y="64"/>
                    </a:lnTo>
                    <a:lnTo>
                      <a:pt x="36" y="56"/>
                    </a:lnTo>
                    <a:lnTo>
                      <a:pt x="36" y="49"/>
                    </a:lnTo>
                    <a:lnTo>
                      <a:pt x="36" y="42"/>
                    </a:lnTo>
                    <a:lnTo>
                      <a:pt x="35" y="36"/>
                    </a:lnTo>
                    <a:lnTo>
                      <a:pt x="33" y="29"/>
                    </a:lnTo>
                    <a:lnTo>
                      <a:pt x="32" y="24"/>
                    </a:lnTo>
                    <a:lnTo>
                      <a:pt x="30" y="17"/>
                    </a:lnTo>
                    <a:lnTo>
                      <a:pt x="27" y="13"/>
                    </a:lnTo>
                    <a:lnTo>
                      <a:pt x="25" y="8"/>
                    </a:lnTo>
                    <a:lnTo>
                      <a:pt x="22" y="4"/>
                    </a:lnTo>
                    <a:lnTo>
                      <a:pt x="20" y="0"/>
                    </a:lnTo>
                  </a:path>
                </a:pathLst>
              </a:custGeom>
              <a:solidFill>
                <a:srgbClr val="602162"/>
              </a:solidFill>
              <a:ln w="19050" cap="flat" cmpd="sng">
                <a:solidFill>
                  <a:srgbClr val="000000"/>
                </a:solidFill>
                <a:prstDash val="solid"/>
                <a:round/>
                <a:headEnd type="none" w="med" len="med"/>
                <a:tailEnd type="none" w="med" len="med"/>
              </a:ln>
            </p:spPr>
            <p:txBody>
              <a:bodyPr/>
              <a:lstStyle/>
              <a:p>
                <a:endParaRPr lang="zh-CN" altLang="en-US"/>
              </a:p>
            </p:txBody>
          </p:sp>
          <p:sp>
            <p:nvSpPr>
              <p:cNvPr id="177" name="Freeform 144">
                <a:extLst>
                  <a:ext uri="{FF2B5EF4-FFF2-40B4-BE49-F238E27FC236}">
                    <a16:creationId xmlns:a16="http://schemas.microsoft.com/office/drawing/2014/main" id="{B1D5F629-3548-47F5-95A9-586D5D7A5996}"/>
                  </a:ext>
                </a:extLst>
              </p:cNvPr>
              <p:cNvSpPr>
                <a:spLocks/>
              </p:cNvSpPr>
              <p:nvPr/>
            </p:nvSpPr>
            <p:spPr bwMode="auto">
              <a:xfrm>
                <a:off x="5716" y="3590"/>
                <a:ext cx="162" cy="53"/>
              </a:xfrm>
              <a:custGeom>
                <a:avLst/>
                <a:gdLst>
                  <a:gd name="T0" fmla="*/ 2 w 162"/>
                  <a:gd name="T1" fmla="*/ 30 h 53"/>
                  <a:gd name="T2" fmla="*/ 0 w 162"/>
                  <a:gd name="T3" fmla="*/ 35 h 53"/>
                  <a:gd name="T4" fmla="*/ 8 w 162"/>
                  <a:gd name="T5" fmla="*/ 48 h 53"/>
                  <a:gd name="T6" fmla="*/ 23 w 162"/>
                  <a:gd name="T7" fmla="*/ 49 h 53"/>
                  <a:gd name="T8" fmla="*/ 26 w 162"/>
                  <a:gd name="T9" fmla="*/ 52 h 53"/>
                  <a:gd name="T10" fmla="*/ 40 w 162"/>
                  <a:gd name="T11" fmla="*/ 52 h 53"/>
                  <a:gd name="T12" fmla="*/ 61 w 162"/>
                  <a:gd name="T13" fmla="*/ 49 h 53"/>
                  <a:gd name="T14" fmla="*/ 68 w 162"/>
                  <a:gd name="T15" fmla="*/ 51 h 53"/>
                  <a:gd name="T16" fmla="*/ 100 w 162"/>
                  <a:gd name="T17" fmla="*/ 41 h 53"/>
                  <a:gd name="T18" fmla="*/ 115 w 162"/>
                  <a:gd name="T19" fmla="*/ 36 h 53"/>
                  <a:gd name="T20" fmla="*/ 132 w 162"/>
                  <a:gd name="T21" fmla="*/ 34 h 53"/>
                  <a:gd name="T22" fmla="*/ 149 w 162"/>
                  <a:gd name="T23" fmla="*/ 27 h 53"/>
                  <a:gd name="T24" fmla="*/ 161 w 162"/>
                  <a:gd name="T25" fmla="*/ 16 h 53"/>
                  <a:gd name="T26" fmla="*/ 161 w 162"/>
                  <a:gd name="T27" fmla="*/ 11 h 53"/>
                  <a:gd name="T28" fmla="*/ 154 w 162"/>
                  <a:gd name="T29" fmla="*/ 8 h 53"/>
                  <a:gd name="T30" fmla="*/ 134 w 162"/>
                  <a:gd name="T31" fmla="*/ 0 h 53"/>
                  <a:gd name="T32" fmla="*/ 0 w 162"/>
                  <a:gd name="T33" fmla="*/ 26 h 53"/>
                  <a:gd name="T34" fmla="*/ 2 w 162"/>
                  <a:gd name="T35" fmla="*/ 30 h 53"/>
                  <a:gd name="T36" fmla="*/ 2 w 162"/>
                  <a:gd name="T37" fmla="*/ 30 h 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3"/>
                  <a:gd name="T59" fmla="*/ 162 w 162"/>
                  <a:gd name="T60" fmla="*/ 53 h 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3">
                    <a:moveTo>
                      <a:pt x="2" y="30"/>
                    </a:moveTo>
                    <a:lnTo>
                      <a:pt x="0" y="35"/>
                    </a:lnTo>
                    <a:lnTo>
                      <a:pt x="8" y="48"/>
                    </a:lnTo>
                    <a:lnTo>
                      <a:pt x="23" y="49"/>
                    </a:lnTo>
                    <a:lnTo>
                      <a:pt x="26" y="52"/>
                    </a:lnTo>
                    <a:lnTo>
                      <a:pt x="40" y="52"/>
                    </a:lnTo>
                    <a:lnTo>
                      <a:pt x="61" y="49"/>
                    </a:lnTo>
                    <a:lnTo>
                      <a:pt x="68" y="51"/>
                    </a:lnTo>
                    <a:lnTo>
                      <a:pt x="100" y="41"/>
                    </a:lnTo>
                    <a:lnTo>
                      <a:pt x="115" y="36"/>
                    </a:lnTo>
                    <a:lnTo>
                      <a:pt x="132" y="34"/>
                    </a:lnTo>
                    <a:lnTo>
                      <a:pt x="149" y="27"/>
                    </a:lnTo>
                    <a:lnTo>
                      <a:pt x="161" y="16"/>
                    </a:lnTo>
                    <a:lnTo>
                      <a:pt x="161" y="11"/>
                    </a:lnTo>
                    <a:lnTo>
                      <a:pt x="154" y="8"/>
                    </a:lnTo>
                    <a:lnTo>
                      <a:pt x="134" y="0"/>
                    </a:lnTo>
                    <a:lnTo>
                      <a:pt x="0" y="26"/>
                    </a:lnTo>
                    <a:lnTo>
                      <a:pt x="2" y="30"/>
                    </a:lnTo>
                  </a:path>
                </a:pathLst>
              </a:custGeom>
              <a:solidFill>
                <a:srgbClr val="E1E1E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78" name="Freeform 145">
                <a:extLst>
                  <a:ext uri="{FF2B5EF4-FFF2-40B4-BE49-F238E27FC236}">
                    <a16:creationId xmlns:a16="http://schemas.microsoft.com/office/drawing/2014/main" id="{F3F0BFB8-EEEF-4D53-81BA-40AE270AE72A}"/>
                  </a:ext>
                </a:extLst>
              </p:cNvPr>
              <p:cNvSpPr>
                <a:spLocks/>
              </p:cNvSpPr>
              <p:nvPr/>
            </p:nvSpPr>
            <p:spPr bwMode="auto">
              <a:xfrm>
                <a:off x="5715" y="3586"/>
                <a:ext cx="146" cy="41"/>
              </a:xfrm>
              <a:custGeom>
                <a:avLst/>
                <a:gdLst>
                  <a:gd name="T0" fmla="*/ 4 w 146"/>
                  <a:gd name="T1" fmla="*/ 22 h 41"/>
                  <a:gd name="T2" fmla="*/ 3 w 146"/>
                  <a:gd name="T3" fmla="*/ 26 h 41"/>
                  <a:gd name="T4" fmla="*/ 1 w 146"/>
                  <a:gd name="T5" fmla="*/ 30 h 41"/>
                  <a:gd name="T6" fmla="*/ 0 w 146"/>
                  <a:gd name="T7" fmla="*/ 32 h 41"/>
                  <a:gd name="T8" fmla="*/ 1 w 146"/>
                  <a:gd name="T9" fmla="*/ 35 h 41"/>
                  <a:gd name="T10" fmla="*/ 3 w 146"/>
                  <a:gd name="T11" fmla="*/ 37 h 41"/>
                  <a:gd name="T12" fmla="*/ 6 w 146"/>
                  <a:gd name="T13" fmla="*/ 39 h 41"/>
                  <a:gd name="T14" fmla="*/ 9 w 146"/>
                  <a:gd name="T15" fmla="*/ 39 h 41"/>
                  <a:gd name="T16" fmla="*/ 13 w 146"/>
                  <a:gd name="T17" fmla="*/ 40 h 41"/>
                  <a:gd name="T18" fmla="*/ 19 w 146"/>
                  <a:gd name="T19" fmla="*/ 40 h 41"/>
                  <a:gd name="T20" fmla="*/ 24 w 146"/>
                  <a:gd name="T21" fmla="*/ 40 h 41"/>
                  <a:gd name="T22" fmla="*/ 29 w 146"/>
                  <a:gd name="T23" fmla="*/ 40 h 41"/>
                  <a:gd name="T24" fmla="*/ 33 w 146"/>
                  <a:gd name="T25" fmla="*/ 40 h 41"/>
                  <a:gd name="T26" fmla="*/ 38 w 146"/>
                  <a:gd name="T27" fmla="*/ 40 h 41"/>
                  <a:gd name="T28" fmla="*/ 44 w 146"/>
                  <a:gd name="T29" fmla="*/ 40 h 41"/>
                  <a:gd name="T30" fmla="*/ 48 w 146"/>
                  <a:gd name="T31" fmla="*/ 40 h 41"/>
                  <a:gd name="T32" fmla="*/ 51 w 146"/>
                  <a:gd name="T33" fmla="*/ 39 h 41"/>
                  <a:gd name="T34" fmla="*/ 55 w 146"/>
                  <a:gd name="T35" fmla="*/ 39 h 41"/>
                  <a:gd name="T36" fmla="*/ 58 w 146"/>
                  <a:gd name="T37" fmla="*/ 38 h 41"/>
                  <a:gd name="T38" fmla="*/ 61 w 146"/>
                  <a:gd name="T39" fmla="*/ 38 h 41"/>
                  <a:gd name="T40" fmla="*/ 65 w 146"/>
                  <a:gd name="T41" fmla="*/ 36 h 41"/>
                  <a:gd name="T42" fmla="*/ 70 w 146"/>
                  <a:gd name="T43" fmla="*/ 36 h 41"/>
                  <a:gd name="T44" fmla="*/ 74 w 146"/>
                  <a:gd name="T45" fmla="*/ 36 h 41"/>
                  <a:gd name="T46" fmla="*/ 79 w 146"/>
                  <a:gd name="T47" fmla="*/ 36 h 41"/>
                  <a:gd name="T48" fmla="*/ 81 w 146"/>
                  <a:gd name="T49" fmla="*/ 34 h 41"/>
                  <a:gd name="T50" fmla="*/ 85 w 146"/>
                  <a:gd name="T51" fmla="*/ 34 h 41"/>
                  <a:gd name="T52" fmla="*/ 89 w 146"/>
                  <a:gd name="T53" fmla="*/ 33 h 41"/>
                  <a:gd name="T54" fmla="*/ 94 w 146"/>
                  <a:gd name="T55" fmla="*/ 32 h 41"/>
                  <a:gd name="T56" fmla="*/ 97 w 146"/>
                  <a:gd name="T57" fmla="*/ 30 h 41"/>
                  <a:gd name="T58" fmla="*/ 102 w 146"/>
                  <a:gd name="T59" fmla="*/ 30 h 41"/>
                  <a:gd name="T60" fmla="*/ 107 w 146"/>
                  <a:gd name="T61" fmla="*/ 29 h 41"/>
                  <a:gd name="T62" fmla="*/ 112 w 146"/>
                  <a:gd name="T63" fmla="*/ 28 h 41"/>
                  <a:gd name="T64" fmla="*/ 115 w 146"/>
                  <a:gd name="T65" fmla="*/ 27 h 41"/>
                  <a:gd name="T66" fmla="*/ 120 w 146"/>
                  <a:gd name="T67" fmla="*/ 26 h 41"/>
                  <a:gd name="T68" fmla="*/ 123 w 146"/>
                  <a:gd name="T69" fmla="*/ 24 h 41"/>
                  <a:gd name="T70" fmla="*/ 128 w 146"/>
                  <a:gd name="T71" fmla="*/ 22 h 41"/>
                  <a:gd name="T72" fmla="*/ 130 w 146"/>
                  <a:gd name="T73" fmla="*/ 21 h 41"/>
                  <a:gd name="T74" fmla="*/ 130 w 146"/>
                  <a:gd name="T75" fmla="*/ 21 h 41"/>
                  <a:gd name="T76" fmla="*/ 132 w 146"/>
                  <a:gd name="T77" fmla="*/ 21 h 41"/>
                  <a:gd name="T78" fmla="*/ 133 w 146"/>
                  <a:gd name="T79" fmla="*/ 21 h 41"/>
                  <a:gd name="T80" fmla="*/ 135 w 146"/>
                  <a:gd name="T81" fmla="*/ 20 h 41"/>
                  <a:gd name="T82" fmla="*/ 139 w 146"/>
                  <a:gd name="T83" fmla="*/ 17 h 41"/>
                  <a:gd name="T84" fmla="*/ 141 w 146"/>
                  <a:gd name="T85" fmla="*/ 14 h 41"/>
                  <a:gd name="T86" fmla="*/ 143 w 146"/>
                  <a:gd name="T87" fmla="*/ 11 h 41"/>
                  <a:gd name="T88" fmla="*/ 131 w 146"/>
                  <a:gd name="T89" fmla="*/ 4 h 41"/>
                  <a:gd name="T90" fmla="*/ 93 w 146"/>
                  <a:gd name="T91" fmla="*/ 1 h 41"/>
                  <a:gd name="T92" fmla="*/ 49 w 146"/>
                  <a:gd name="T93" fmla="*/ 7 h 41"/>
                  <a:gd name="T94" fmla="*/ 11 w 146"/>
                  <a:gd name="T95" fmla="*/ 18 h 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41"/>
                  <a:gd name="T146" fmla="*/ 146 w 146"/>
                  <a:gd name="T147" fmla="*/ 41 h 4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41">
                    <a:moveTo>
                      <a:pt x="6" y="20"/>
                    </a:moveTo>
                    <a:lnTo>
                      <a:pt x="4" y="21"/>
                    </a:lnTo>
                    <a:lnTo>
                      <a:pt x="4" y="22"/>
                    </a:lnTo>
                    <a:lnTo>
                      <a:pt x="3" y="24"/>
                    </a:lnTo>
                    <a:lnTo>
                      <a:pt x="3" y="26"/>
                    </a:lnTo>
                    <a:lnTo>
                      <a:pt x="1" y="28"/>
                    </a:lnTo>
                    <a:lnTo>
                      <a:pt x="1" y="30"/>
                    </a:lnTo>
                    <a:lnTo>
                      <a:pt x="0" y="32"/>
                    </a:lnTo>
                    <a:lnTo>
                      <a:pt x="1" y="32"/>
                    </a:lnTo>
                    <a:lnTo>
                      <a:pt x="1" y="34"/>
                    </a:lnTo>
                    <a:lnTo>
                      <a:pt x="1" y="35"/>
                    </a:lnTo>
                    <a:lnTo>
                      <a:pt x="2" y="35"/>
                    </a:lnTo>
                    <a:lnTo>
                      <a:pt x="2" y="37"/>
                    </a:lnTo>
                    <a:lnTo>
                      <a:pt x="3" y="37"/>
                    </a:lnTo>
                    <a:lnTo>
                      <a:pt x="5" y="37"/>
                    </a:lnTo>
                    <a:lnTo>
                      <a:pt x="5" y="39"/>
                    </a:lnTo>
                    <a:lnTo>
                      <a:pt x="6" y="39"/>
                    </a:lnTo>
                    <a:lnTo>
                      <a:pt x="8" y="39"/>
                    </a:lnTo>
                    <a:lnTo>
                      <a:pt x="9" y="39"/>
                    </a:lnTo>
                    <a:lnTo>
                      <a:pt x="11" y="39"/>
                    </a:lnTo>
                    <a:lnTo>
                      <a:pt x="11" y="40"/>
                    </a:lnTo>
                    <a:lnTo>
                      <a:pt x="13" y="40"/>
                    </a:lnTo>
                    <a:lnTo>
                      <a:pt x="15" y="40"/>
                    </a:lnTo>
                    <a:lnTo>
                      <a:pt x="17" y="40"/>
                    </a:lnTo>
                    <a:lnTo>
                      <a:pt x="19" y="40"/>
                    </a:lnTo>
                    <a:lnTo>
                      <a:pt x="21" y="40"/>
                    </a:lnTo>
                    <a:lnTo>
                      <a:pt x="23" y="40"/>
                    </a:lnTo>
                    <a:lnTo>
                      <a:pt x="24" y="40"/>
                    </a:lnTo>
                    <a:lnTo>
                      <a:pt x="26" y="40"/>
                    </a:lnTo>
                    <a:lnTo>
                      <a:pt x="27" y="40"/>
                    </a:lnTo>
                    <a:lnTo>
                      <a:pt x="29" y="40"/>
                    </a:lnTo>
                    <a:lnTo>
                      <a:pt x="31" y="39"/>
                    </a:lnTo>
                    <a:lnTo>
                      <a:pt x="31" y="40"/>
                    </a:lnTo>
                    <a:lnTo>
                      <a:pt x="32" y="40"/>
                    </a:lnTo>
                    <a:lnTo>
                      <a:pt x="33" y="40"/>
                    </a:lnTo>
                    <a:lnTo>
                      <a:pt x="34" y="40"/>
                    </a:lnTo>
                    <a:lnTo>
                      <a:pt x="36" y="40"/>
                    </a:lnTo>
                    <a:lnTo>
                      <a:pt x="38" y="40"/>
                    </a:lnTo>
                    <a:lnTo>
                      <a:pt x="40" y="40"/>
                    </a:lnTo>
                    <a:lnTo>
                      <a:pt x="42" y="40"/>
                    </a:lnTo>
                    <a:lnTo>
                      <a:pt x="44" y="40"/>
                    </a:lnTo>
                    <a:lnTo>
                      <a:pt x="45" y="40"/>
                    </a:lnTo>
                    <a:lnTo>
                      <a:pt x="47" y="40"/>
                    </a:lnTo>
                    <a:lnTo>
                      <a:pt x="48" y="40"/>
                    </a:lnTo>
                    <a:lnTo>
                      <a:pt x="50" y="39"/>
                    </a:lnTo>
                    <a:lnTo>
                      <a:pt x="51" y="39"/>
                    </a:lnTo>
                    <a:lnTo>
                      <a:pt x="53" y="39"/>
                    </a:lnTo>
                    <a:lnTo>
                      <a:pt x="55" y="39"/>
                    </a:lnTo>
                    <a:lnTo>
                      <a:pt x="57" y="38"/>
                    </a:lnTo>
                    <a:lnTo>
                      <a:pt x="58" y="38"/>
                    </a:lnTo>
                    <a:lnTo>
                      <a:pt x="60" y="38"/>
                    </a:lnTo>
                    <a:lnTo>
                      <a:pt x="61" y="38"/>
                    </a:lnTo>
                    <a:lnTo>
                      <a:pt x="63" y="36"/>
                    </a:lnTo>
                    <a:lnTo>
                      <a:pt x="65" y="36"/>
                    </a:lnTo>
                    <a:lnTo>
                      <a:pt x="67" y="36"/>
                    </a:lnTo>
                    <a:lnTo>
                      <a:pt x="69" y="36"/>
                    </a:lnTo>
                    <a:lnTo>
                      <a:pt x="70" y="36"/>
                    </a:lnTo>
                    <a:lnTo>
                      <a:pt x="72" y="36"/>
                    </a:lnTo>
                    <a:lnTo>
                      <a:pt x="74" y="36"/>
                    </a:lnTo>
                    <a:lnTo>
                      <a:pt x="75" y="36"/>
                    </a:lnTo>
                    <a:lnTo>
                      <a:pt x="77" y="36"/>
                    </a:lnTo>
                    <a:lnTo>
                      <a:pt x="79" y="36"/>
                    </a:lnTo>
                    <a:lnTo>
                      <a:pt x="81" y="34"/>
                    </a:lnTo>
                    <a:lnTo>
                      <a:pt x="83" y="34"/>
                    </a:lnTo>
                    <a:lnTo>
                      <a:pt x="85" y="34"/>
                    </a:lnTo>
                    <a:lnTo>
                      <a:pt x="87" y="33"/>
                    </a:lnTo>
                    <a:lnTo>
                      <a:pt x="89" y="33"/>
                    </a:lnTo>
                    <a:lnTo>
                      <a:pt x="91" y="32"/>
                    </a:lnTo>
                    <a:lnTo>
                      <a:pt x="92" y="32"/>
                    </a:lnTo>
                    <a:lnTo>
                      <a:pt x="94" y="32"/>
                    </a:lnTo>
                    <a:lnTo>
                      <a:pt x="95" y="30"/>
                    </a:lnTo>
                    <a:lnTo>
                      <a:pt x="97" y="30"/>
                    </a:lnTo>
                    <a:lnTo>
                      <a:pt x="99" y="30"/>
                    </a:lnTo>
                    <a:lnTo>
                      <a:pt x="101" y="30"/>
                    </a:lnTo>
                    <a:lnTo>
                      <a:pt x="102" y="30"/>
                    </a:lnTo>
                    <a:lnTo>
                      <a:pt x="104" y="29"/>
                    </a:lnTo>
                    <a:lnTo>
                      <a:pt x="105" y="29"/>
                    </a:lnTo>
                    <a:lnTo>
                      <a:pt x="107" y="29"/>
                    </a:lnTo>
                    <a:lnTo>
                      <a:pt x="109" y="28"/>
                    </a:lnTo>
                    <a:lnTo>
                      <a:pt x="111" y="28"/>
                    </a:lnTo>
                    <a:lnTo>
                      <a:pt x="112" y="28"/>
                    </a:lnTo>
                    <a:lnTo>
                      <a:pt x="113" y="27"/>
                    </a:lnTo>
                    <a:lnTo>
                      <a:pt x="115" y="27"/>
                    </a:lnTo>
                    <a:lnTo>
                      <a:pt x="117" y="26"/>
                    </a:lnTo>
                    <a:lnTo>
                      <a:pt x="119" y="26"/>
                    </a:lnTo>
                    <a:lnTo>
                      <a:pt x="120" y="26"/>
                    </a:lnTo>
                    <a:lnTo>
                      <a:pt x="122" y="24"/>
                    </a:lnTo>
                    <a:lnTo>
                      <a:pt x="123" y="24"/>
                    </a:lnTo>
                    <a:lnTo>
                      <a:pt x="125" y="22"/>
                    </a:lnTo>
                    <a:lnTo>
                      <a:pt x="127" y="22"/>
                    </a:lnTo>
                    <a:lnTo>
                      <a:pt x="128" y="22"/>
                    </a:lnTo>
                    <a:lnTo>
                      <a:pt x="130" y="20"/>
                    </a:lnTo>
                    <a:lnTo>
                      <a:pt x="130" y="21"/>
                    </a:lnTo>
                    <a:lnTo>
                      <a:pt x="132" y="21"/>
                    </a:lnTo>
                    <a:lnTo>
                      <a:pt x="133" y="21"/>
                    </a:lnTo>
                    <a:lnTo>
                      <a:pt x="135" y="20"/>
                    </a:lnTo>
                    <a:lnTo>
                      <a:pt x="137" y="19"/>
                    </a:lnTo>
                    <a:lnTo>
                      <a:pt x="139" y="17"/>
                    </a:lnTo>
                    <a:lnTo>
                      <a:pt x="141" y="15"/>
                    </a:lnTo>
                    <a:lnTo>
                      <a:pt x="141" y="14"/>
                    </a:lnTo>
                    <a:lnTo>
                      <a:pt x="143" y="12"/>
                    </a:lnTo>
                    <a:lnTo>
                      <a:pt x="143" y="11"/>
                    </a:lnTo>
                    <a:lnTo>
                      <a:pt x="145" y="10"/>
                    </a:lnTo>
                    <a:lnTo>
                      <a:pt x="142" y="8"/>
                    </a:lnTo>
                    <a:lnTo>
                      <a:pt x="137" y="5"/>
                    </a:lnTo>
                    <a:lnTo>
                      <a:pt x="131" y="4"/>
                    </a:lnTo>
                    <a:lnTo>
                      <a:pt x="123" y="2"/>
                    </a:lnTo>
                    <a:lnTo>
                      <a:pt x="113" y="2"/>
                    </a:lnTo>
                    <a:lnTo>
                      <a:pt x="104" y="0"/>
                    </a:lnTo>
                    <a:lnTo>
                      <a:pt x="93" y="1"/>
                    </a:lnTo>
                    <a:lnTo>
                      <a:pt x="83" y="1"/>
                    </a:lnTo>
                    <a:lnTo>
                      <a:pt x="71" y="3"/>
                    </a:lnTo>
                    <a:lnTo>
                      <a:pt x="60" y="4"/>
                    </a:lnTo>
                    <a:lnTo>
                      <a:pt x="49" y="7"/>
                    </a:lnTo>
                    <a:lnTo>
                      <a:pt x="38" y="8"/>
                    </a:lnTo>
                    <a:lnTo>
                      <a:pt x="27" y="12"/>
                    </a:lnTo>
                    <a:lnTo>
                      <a:pt x="19" y="15"/>
                    </a:lnTo>
                    <a:lnTo>
                      <a:pt x="11" y="18"/>
                    </a:lnTo>
                    <a:lnTo>
                      <a:pt x="6" y="20"/>
                    </a:lnTo>
                  </a:path>
                </a:pathLst>
              </a:custGeom>
              <a:solidFill>
                <a:srgbClr val="602162"/>
              </a:solidFill>
              <a:ln w="19050" cap="flat" cmpd="sng">
                <a:solidFill>
                  <a:srgbClr val="000000"/>
                </a:solidFill>
                <a:prstDash val="solid"/>
                <a:round/>
                <a:headEnd type="none" w="med" len="med"/>
                <a:tailEnd type="none" w="med" len="med"/>
              </a:ln>
            </p:spPr>
            <p:txBody>
              <a:bodyPr/>
              <a:lstStyle/>
              <a:p>
                <a:endParaRPr lang="zh-CN" altLang="en-US"/>
              </a:p>
            </p:txBody>
          </p:sp>
          <p:sp>
            <p:nvSpPr>
              <p:cNvPr id="179" name="Freeform 146">
                <a:extLst>
                  <a:ext uri="{FF2B5EF4-FFF2-40B4-BE49-F238E27FC236}">
                    <a16:creationId xmlns:a16="http://schemas.microsoft.com/office/drawing/2014/main" id="{996EC53F-ACA8-43B2-9472-7EE9AAC79AEE}"/>
                  </a:ext>
                </a:extLst>
              </p:cNvPr>
              <p:cNvSpPr>
                <a:spLocks/>
              </p:cNvSpPr>
              <p:nvPr/>
            </p:nvSpPr>
            <p:spPr bwMode="auto">
              <a:xfrm>
                <a:off x="5704" y="3426"/>
                <a:ext cx="217" cy="226"/>
              </a:xfrm>
              <a:custGeom>
                <a:avLst/>
                <a:gdLst>
                  <a:gd name="T0" fmla="*/ 16 w 217"/>
                  <a:gd name="T1" fmla="*/ 0 h 226"/>
                  <a:gd name="T2" fmla="*/ 6 w 217"/>
                  <a:gd name="T3" fmla="*/ 6 h 226"/>
                  <a:gd name="T4" fmla="*/ 4 w 217"/>
                  <a:gd name="T5" fmla="*/ 12 h 226"/>
                  <a:gd name="T6" fmla="*/ 0 w 217"/>
                  <a:gd name="T7" fmla="*/ 35 h 226"/>
                  <a:gd name="T8" fmla="*/ 4 w 217"/>
                  <a:gd name="T9" fmla="*/ 44 h 226"/>
                  <a:gd name="T10" fmla="*/ 5 w 217"/>
                  <a:gd name="T11" fmla="*/ 66 h 226"/>
                  <a:gd name="T12" fmla="*/ 4 w 217"/>
                  <a:gd name="T13" fmla="*/ 89 h 226"/>
                  <a:gd name="T14" fmla="*/ 4 w 217"/>
                  <a:gd name="T15" fmla="*/ 110 h 226"/>
                  <a:gd name="T16" fmla="*/ 7 w 217"/>
                  <a:gd name="T17" fmla="*/ 121 h 226"/>
                  <a:gd name="T18" fmla="*/ 11 w 217"/>
                  <a:gd name="T19" fmla="*/ 129 h 226"/>
                  <a:gd name="T20" fmla="*/ 10 w 217"/>
                  <a:gd name="T21" fmla="*/ 134 h 226"/>
                  <a:gd name="T22" fmla="*/ 8 w 217"/>
                  <a:gd name="T23" fmla="*/ 150 h 226"/>
                  <a:gd name="T24" fmla="*/ 20 w 217"/>
                  <a:gd name="T25" fmla="*/ 173 h 226"/>
                  <a:gd name="T26" fmla="*/ 28 w 217"/>
                  <a:gd name="T27" fmla="*/ 171 h 226"/>
                  <a:gd name="T28" fmla="*/ 37 w 217"/>
                  <a:gd name="T29" fmla="*/ 164 h 226"/>
                  <a:gd name="T30" fmla="*/ 58 w 217"/>
                  <a:gd name="T31" fmla="*/ 168 h 226"/>
                  <a:gd name="T32" fmla="*/ 80 w 217"/>
                  <a:gd name="T33" fmla="*/ 159 h 226"/>
                  <a:gd name="T34" fmla="*/ 105 w 217"/>
                  <a:gd name="T35" fmla="*/ 154 h 226"/>
                  <a:gd name="T36" fmla="*/ 123 w 217"/>
                  <a:gd name="T37" fmla="*/ 170 h 226"/>
                  <a:gd name="T38" fmla="*/ 146 w 217"/>
                  <a:gd name="T39" fmla="*/ 168 h 226"/>
                  <a:gd name="T40" fmla="*/ 164 w 217"/>
                  <a:gd name="T41" fmla="*/ 171 h 226"/>
                  <a:gd name="T42" fmla="*/ 179 w 217"/>
                  <a:gd name="T43" fmla="*/ 168 h 226"/>
                  <a:gd name="T44" fmla="*/ 190 w 217"/>
                  <a:gd name="T45" fmla="*/ 172 h 226"/>
                  <a:gd name="T46" fmla="*/ 192 w 217"/>
                  <a:gd name="T47" fmla="*/ 179 h 226"/>
                  <a:gd name="T48" fmla="*/ 190 w 217"/>
                  <a:gd name="T49" fmla="*/ 208 h 226"/>
                  <a:gd name="T50" fmla="*/ 192 w 217"/>
                  <a:gd name="T51" fmla="*/ 215 h 226"/>
                  <a:gd name="T52" fmla="*/ 194 w 217"/>
                  <a:gd name="T53" fmla="*/ 225 h 226"/>
                  <a:gd name="T54" fmla="*/ 216 w 217"/>
                  <a:gd name="T55" fmla="*/ 142 h 226"/>
                  <a:gd name="T56" fmla="*/ 204 w 217"/>
                  <a:gd name="T57" fmla="*/ 126 h 226"/>
                  <a:gd name="T58" fmla="*/ 191 w 217"/>
                  <a:gd name="T59" fmla="*/ 124 h 226"/>
                  <a:gd name="T60" fmla="*/ 128 w 217"/>
                  <a:gd name="T61" fmla="*/ 136 h 226"/>
                  <a:gd name="T62" fmla="*/ 131 w 217"/>
                  <a:gd name="T63" fmla="*/ 132 h 226"/>
                  <a:gd name="T64" fmla="*/ 130 w 217"/>
                  <a:gd name="T65" fmla="*/ 127 h 226"/>
                  <a:gd name="T66" fmla="*/ 132 w 217"/>
                  <a:gd name="T67" fmla="*/ 105 h 226"/>
                  <a:gd name="T68" fmla="*/ 122 w 217"/>
                  <a:gd name="T69" fmla="*/ 80 h 226"/>
                  <a:gd name="T70" fmla="*/ 130 w 217"/>
                  <a:gd name="T71" fmla="*/ 49 h 226"/>
                  <a:gd name="T72" fmla="*/ 101 w 217"/>
                  <a:gd name="T73" fmla="*/ 48 h 226"/>
                  <a:gd name="T74" fmla="*/ 87 w 217"/>
                  <a:gd name="T75" fmla="*/ 41 h 226"/>
                  <a:gd name="T76" fmla="*/ 78 w 217"/>
                  <a:gd name="T77" fmla="*/ 40 h 226"/>
                  <a:gd name="T78" fmla="*/ 80 w 217"/>
                  <a:gd name="T79" fmla="*/ 26 h 226"/>
                  <a:gd name="T80" fmla="*/ 57 w 217"/>
                  <a:gd name="T81" fmla="*/ 24 h 226"/>
                  <a:gd name="T82" fmla="*/ 37 w 217"/>
                  <a:gd name="T83" fmla="*/ 15 h 226"/>
                  <a:gd name="T84" fmla="*/ 25 w 217"/>
                  <a:gd name="T85" fmla="*/ 0 h 226"/>
                  <a:gd name="T86" fmla="*/ 16 w 217"/>
                  <a:gd name="T87" fmla="*/ 0 h 226"/>
                  <a:gd name="T88" fmla="*/ 16 w 217"/>
                  <a:gd name="T89" fmla="*/ 0 h 2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7"/>
                  <a:gd name="T136" fmla="*/ 0 h 226"/>
                  <a:gd name="T137" fmla="*/ 217 w 217"/>
                  <a:gd name="T138" fmla="*/ 226 h 22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7" h="226">
                    <a:moveTo>
                      <a:pt x="16" y="0"/>
                    </a:moveTo>
                    <a:lnTo>
                      <a:pt x="6" y="6"/>
                    </a:lnTo>
                    <a:lnTo>
                      <a:pt x="4" y="12"/>
                    </a:lnTo>
                    <a:lnTo>
                      <a:pt x="0" y="35"/>
                    </a:lnTo>
                    <a:lnTo>
                      <a:pt x="4" y="44"/>
                    </a:lnTo>
                    <a:lnTo>
                      <a:pt x="5" y="66"/>
                    </a:lnTo>
                    <a:lnTo>
                      <a:pt x="4" y="89"/>
                    </a:lnTo>
                    <a:lnTo>
                      <a:pt x="4" y="110"/>
                    </a:lnTo>
                    <a:lnTo>
                      <a:pt x="7" y="121"/>
                    </a:lnTo>
                    <a:lnTo>
                      <a:pt x="11" y="129"/>
                    </a:lnTo>
                    <a:lnTo>
                      <a:pt x="10" y="134"/>
                    </a:lnTo>
                    <a:lnTo>
                      <a:pt x="8" y="150"/>
                    </a:lnTo>
                    <a:lnTo>
                      <a:pt x="20" y="173"/>
                    </a:lnTo>
                    <a:lnTo>
                      <a:pt x="28" y="171"/>
                    </a:lnTo>
                    <a:lnTo>
                      <a:pt x="37" y="164"/>
                    </a:lnTo>
                    <a:lnTo>
                      <a:pt x="58" y="168"/>
                    </a:lnTo>
                    <a:lnTo>
                      <a:pt x="80" y="159"/>
                    </a:lnTo>
                    <a:lnTo>
                      <a:pt x="105" y="154"/>
                    </a:lnTo>
                    <a:lnTo>
                      <a:pt x="123" y="170"/>
                    </a:lnTo>
                    <a:lnTo>
                      <a:pt x="146" y="168"/>
                    </a:lnTo>
                    <a:lnTo>
                      <a:pt x="164" y="171"/>
                    </a:lnTo>
                    <a:lnTo>
                      <a:pt x="179" y="168"/>
                    </a:lnTo>
                    <a:lnTo>
                      <a:pt x="190" y="172"/>
                    </a:lnTo>
                    <a:lnTo>
                      <a:pt x="192" y="179"/>
                    </a:lnTo>
                    <a:lnTo>
                      <a:pt x="190" y="208"/>
                    </a:lnTo>
                    <a:lnTo>
                      <a:pt x="192" y="215"/>
                    </a:lnTo>
                    <a:lnTo>
                      <a:pt x="194" y="225"/>
                    </a:lnTo>
                    <a:lnTo>
                      <a:pt x="216" y="142"/>
                    </a:lnTo>
                    <a:lnTo>
                      <a:pt x="204" y="126"/>
                    </a:lnTo>
                    <a:lnTo>
                      <a:pt x="191" y="124"/>
                    </a:lnTo>
                    <a:lnTo>
                      <a:pt x="128" y="136"/>
                    </a:lnTo>
                    <a:lnTo>
                      <a:pt x="131" y="132"/>
                    </a:lnTo>
                    <a:lnTo>
                      <a:pt x="130" y="127"/>
                    </a:lnTo>
                    <a:lnTo>
                      <a:pt x="132" y="105"/>
                    </a:lnTo>
                    <a:lnTo>
                      <a:pt x="122" y="80"/>
                    </a:lnTo>
                    <a:lnTo>
                      <a:pt x="130" y="49"/>
                    </a:lnTo>
                    <a:lnTo>
                      <a:pt x="101" y="48"/>
                    </a:lnTo>
                    <a:lnTo>
                      <a:pt x="87" y="41"/>
                    </a:lnTo>
                    <a:lnTo>
                      <a:pt x="78" y="40"/>
                    </a:lnTo>
                    <a:lnTo>
                      <a:pt x="80" y="26"/>
                    </a:lnTo>
                    <a:lnTo>
                      <a:pt x="57" y="24"/>
                    </a:lnTo>
                    <a:lnTo>
                      <a:pt x="37" y="15"/>
                    </a:lnTo>
                    <a:lnTo>
                      <a:pt x="25" y="0"/>
                    </a:lnTo>
                    <a:lnTo>
                      <a:pt x="16" y="0"/>
                    </a:lnTo>
                  </a:path>
                </a:pathLst>
              </a:custGeom>
              <a:solidFill>
                <a:srgbClr val="FFFFFF"/>
              </a:solidFill>
              <a:ln w="19050" cap="flat" cmpd="sng">
                <a:solidFill>
                  <a:srgbClr val="FFFFFF"/>
                </a:solidFill>
                <a:prstDash val="solid"/>
                <a:round/>
                <a:headEnd type="none" w="med" len="med"/>
                <a:tailEnd type="none" w="med" len="med"/>
              </a:ln>
            </p:spPr>
            <p:txBody>
              <a:bodyPr/>
              <a:lstStyle/>
              <a:p>
                <a:endParaRPr lang="zh-CN" altLang="en-US"/>
              </a:p>
            </p:txBody>
          </p:sp>
          <p:sp>
            <p:nvSpPr>
              <p:cNvPr id="180" name="Freeform 147">
                <a:extLst>
                  <a:ext uri="{FF2B5EF4-FFF2-40B4-BE49-F238E27FC236}">
                    <a16:creationId xmlns:a16="http://schemas.microsoft.com/office/drawing/2014/main" id="{A364ABF4-6362-4BEA-92DC-0464823AE509}"/>
                  </a:ext>
                </a:extLst>
              </p:cNvPr>
              <p:cNvSpPr>
                <a:spLocks/>
              </p:cNvSpPr>
              <p:nvPr/>
            </p:nvSpPr>
            <p:spPr bwMode="auto">
              <a:xfrm>
                <a:off x="5727" y="3550"/>
                <a:ext cx="274" cy="180"/>
              </a:xfrm>
              <a:custGeom>
                <a:avLst/>
                <a:gdLst>
                  <a:gd name="T0" fmla="*/ 80 w 274"/>
                  <a:gd name="T1" fmla="*/ 24 h 180"/>
                  <a:gd name="T2" fmla="*/ 49 w 274"/>
                  <a:gd name="T3" fmla="*/ 38 h 180"/>
                  <a:gd name="T4" fmla="*/ 13 w 274"/>
                  <a:gd name="T5" fmla="*/ 47 h 180"/>
                  <a:gd name="T6" fmla="*/ 0 w 274"/>
                  <a:gd name="T7" fmla="*/ 51 h 180"/>
                  <a:gd name="T8" fmla="*/ 35 w 274"/>
                  <a:gd name="T9" fmla="*/ 61 h 180"/>
                  <a:gd name="T10" fmla="*/ 86 w 274"/>
                  <a:gd name="T11" fmla="*/ 47 h 180"/>
                  <a:gd name="T12" fmla="*/ 141 w 274"/>
                  <a:gd name="T13" fmla="*/ 47 h 180"/>
                  <a:gd name="T14" fmla="*/ 156 w 274"/>
                  <a:gd name="T15" fmla="*/ 44 h 180"/>
                  <a:gd name="T16" fmla="*/ 167 w 274"/>
                  <a:gd name="T17" fmla="*/ 48 h 180"/>
                  <a:gd name="T18" fmla="*/ 168 w 274"/>
                  <a:gd name="T19" fmla="*/ 55 h 180"/>
                  <a:gd name="T20" fmla="*/ 165 w 274"/>
                  <a:gd name="T21" fmla="*/ 84 h 180"/>
                  <a:gd name="T22" fmla="*/ 168 w 274"/>
                  <a:gd name="T23" fmla="*/ 91 h 180"/>
                  <a:gd name="T24" fmla="*/ 166 w 274"/>
                  <a:gd name="T25" fmla="*/ 101 h 180"/>
                  <a:gd name="T26" fmla="*/ 165 w 274"/>
                  <a:gd name="T27" fmla="*/ 117 h 180"/>
                  <a:gd name="T28" fmla="*/ 181 w 274"/>
                  <a:gd name="T29" fmla="*/ 122 h 180"/>
                  <a:gd name="T30" fmla="*/ 160 w 274"/>
                  <a:gd name="T31" fmla="*/ 142 h 180"/>
                  <a:gd name="T32" fmla="*/ 160 w 274"/>
                  <a:gd name="T33" fmla="*/ 148 h 180"/>
                  <a:gd name="T34" fmla="*/ 145 w 274"/>
                  <a:gd name="T35" fmla="*/ 159 h 180"/>
                  <a:gd name="T36" fmla="*/ 145 w 274"/>
                  <a:gd name="T37" fmla="*/ 162 h 180"/>
                  <a:gd name="T38" fmla="*/ 148 w 274"/>
                  <a:gd name="T39" fmla="*/ 169 h 180"/>
                  <a:gd name="T40" fmla="*/ 159 w 274"/>
                  <a:gd name="T41" fmla="*/ 168 h 180"/>
                  <a:gd name="T42" fmla="*/ 175 w 274"/>
                  <a:gd name="T43" fmla="*/ 164 h 180"/>
                  <a:gd name="T44" fmla="*/ 198 w 274"/>
                  <a:gd name="T45" fmla="*/ 167 h 180"/>
                  <a:gd name="T46" fmla="*/ 228 w 274"/>
                  <a:gd name="T47" fmla="*/ 173 h 180"/>
                  <a:gd name="T48" fmla="*/ 240 w 274"/>
                  <a:gd name="T49" fmla="*/ 172 h 180"/>
                  <a:gd name="T50" fmla="*/ 260 w 274"/>
                  <a:gd name="T51" fmla="*/ 176 h 180"/>
                  <a:gd name="T52" fmla="*/ 267 w 274"/>
                  <a:gd name="T53" fmla="*/ 179 h 180"/>
                  <a:gd name="T54" fmla="*/ 273 w 274"/>
                  <a:gd name="T55" fmla="*/ 177 h 180"/>
                  <a:gd name="T56" fmla="*/ 270 w 274"/>
                  <a:gd name="T57" fmla="*/ 172 h 180"/>
                  <a:gd name="T58" fmla="*/ 260 w 274"/>
                  <a:gd name="T59" fmla="*/ 163 h 180"/>
                  <a:gd name="T60" fmla="*/ 250 w 274"/>
                  <a:gd name="T61" fmla="*/ 160 h 180"/>
                  <a:gd name="T62" fmla="*/ 230 w 274"/>
                  <a:gd name="T63" fmla="*/ 157 h 180"/>
                  <a:gd name="T64" fmla="*/ 220 w 274"/>
                  <a:gd name="T65" fmla="*/ 150 h 180"/>
                  <a:gd name="T66" fmla="*/ 210 w 274"/>
                  <a:gd name="T67" fmla="*/ 148 h 180"/>
                  <a:gd name="T68" fmla="*/ 199 w 274"/>
                  <a:gd name="T69" fmla="*/ 140 h 180"/>
                  <a:gd name="T70" fmla="*/ 198 w 274"/>
                  <a:gd name="T71" fmla="*/ 130 h 180"/>
                  <a:gd name="T72" fmla="*/ 198 w 274"/>
                  <a:gd name="T73" fmla="*/ 124 h 180"/>
                  <a:gd name="T74" fmla="*/ 198 w 274"/>
                  <a:gd name="T75" fmla="*/ 123 h 180"/>
                  <a:gd name="T76" fmla="*/ 208 w 274"/>
                  <a:gd name="T77" fmla="*/ 124 h 180"/>
                  <a:gd name="T78" fmla="*/ 209 w 274"/>
                  <a:gd name="T79" fmla="*/ 127 h 180"/>
                  <a:gd name="T80" fmla="*/ 229 w 274"/>
                  <a:gd name="T81" fmla="*/ 134 h 180"/>
                  <a:gd name="T82" fmla="*/ 244 w 274"/>
                  <a:gd name="T83" fmla="*/ 136 h 180"/>
                  <a:gd name="T84" fmla="*/ 264 w 274"/>
                  <a:gd name="T85" fmla="*/ 146 h 180"/>
                  <a:gd name="T86" fmla="*/ 270 w 274"/>
                  <a:gd name="T87" fmla="*/ 146 h 180"/>
                  <a:gd name="T88" fmla="*/ 270 w 274"/>
                  <a:gd name="T89" fmla="*/ 142 h 180"/>
                  <a:gd name="T90" fmla="*/ 256 w 274"/>
                  <a:gd name="T91" fmla="*/ 134 h 180"/>
                  <a:gd name="T92" fmla="*/ 250 w 274"/>
                  <a:gd name="T93" fmla="*/ 124 h 180"/>
                  <a:gd name="T94" fmla="*/ 229 w 274"/>
                  <a:gd name="T95" fmla="*/ 111 h 180"/>
                  <a:gd name="T96" fmla="*/ 219 w 274"/>
                  <a:gd name="T97" fmla="*/ 100 h 180"/>
                  <a:gd name="T98" fmla="*/ 212 w 274"/>
                  <a:gd name="T99" fmla="*/ 91 h 180"/>
                  <a:gd name="T100" fmla="*/ 209 w 274"/>
                  <a:gd name="T101" fmla="*/ 61 h 180"/>
                  <a:gd name="T102" fmla="*/ 206 w 274"/>
                  <a:gd name="T103" fmla="*/ 59 h 180"/>
                  <a:gd name="T104" fmla="*/ 201 w 274"/>
                  <a:gd name="T105" fmla="*/ 47 h 180"/>
                  <a:gd name="T106" fmla="*/ 196 w 274"/>
                  <a:gd name="T107" fmla="*/ 16 h 180"/>
                  <a:gd name="T108" fmla="*/ 181 w 274"/>
                  <a:gd name="T109" fmla="*/ 0 h 180"/>
                  <a:gd name="T110" fmla="*/ 168 w 274"/>
                  <a:gd name="T111" fmla="*/ 0 h 180"/>
                  <a:gd name="T112" fmla="*/ 152 w 274"/>
                  <a:gd name="T113" fmla="*/ 2 h 180"/>
                  <a:gd name="T114" fmla="*/ 107 w 274"/>
                  <a:gd name="T115" fmla="*/ 2 h 180"/>
                  <a:gd name="T116" fmla="*/ 80 w 274"/>
                  <a:gd name="T117" fmla="*/ 24 h 180"/>
                  <a:gd name="T118" fmla="*/ 80 w 274"/>
                  <a:gd name="T119" fmla="*/ 24 h 1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4"/>
                  <a:gd name="T181" fmla="*/ 0 h 180"/>
                  <a:gd name="T182" fmla="*/ 274 w 274"/>
                  <a:gd name="T183" fmla="*/ 180 h 1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4" h="180">
                    <a:moveTo>
                      <a:pt x="80" y="24"/>
                    </a:moveTo>
                    <a:lnTo>
                      <a:pt x="49" y="38"/>
                    </a:lnTo>
                    <a:lnTo>
                      <a:pt x="13" y="47"/>
                    </a:lnTo>
                    <a:lnTo>
                      <a:pt x="0" y="51"/>
                    </a:lnTo>
                    <a:lnTo>
                      <a:pt x="35" y="61"/>
                    </a:lnTo>
                    <a:lnTo>
                      <a:pt x="86" y="47"/>
                    </a:lnTo>
                    <a:lnTo>
                      <a:pt x="141" y="47"/>
                    </a:lnTo>
                    <a:lnTo>
                      <a:pt x="156" y="44"/>
                    </a:lnTo>
                    <a:lnTo>
                      <a:pt x="167" y="48"/>
                    </a:lnTo>
                    <a:lnTo>
                      <a:pt x="168" y="55"/>
                    </a:lnTo>
                    <a:lnTo>
                      <a:pt x="165" y="84"/>
                    </a:lnTo>
                    <a:lnTo>
                      <a:pt x="168" y="91"/>
                    </a:lnTo>
                    <a:lnTo>
                      <a:pt x="166" y="101"/>
                    </a:lnTo>
                    <a:lnTo>
                      <a:pt x="165" y="117"/>
                    </a:lnTo>
                    <a:lnTo>
                      <a:pt x="181" y="122"/>
                    </a:lnTo>
                    <a:lnTo>
                      <a:pt x="160" y="142"/>
                    </a:lnTo>
                    <a:lnTo>
                      <a:pt x="160" y="148"/>
                    </a:lnTo>
                    <a:lnTo>
                      <a:pt x="145" y="159"/>
                    </a:lnTo>
                    <a:lnTo>
                      <a:pt x="145" y="162"/>
                    </a:lnTo>
                    <a:lnTo>
                      <a:pt x="148" y="169"/>
                    </a:lnTo>
                    <a:lnTo>
                      <a:pt x="159" y="168"/>
                    </a:lnTo>
                    <a:lnTo>
                      <a:pt x="175" y="164"/>
                    </a:lnTo>
                    <a:lnTo>
                      <a:pt x="198" y="167"/>
                    </a:lnTo>
                    <a:lnTo>
                      <a:pt x="228" y="173"/>
                    </a:lnTo>
                    <a:lnTo>
                      <a:pt x="240" y="172"/>
                    </a:lnTo>
                    <a:lnTo>
                      <a:pt x="260" y="176"/>
                    </a:lnTo>
                    <a:lnTo>
                      <a:pt x="267" y="179"/>
                    </a:lnTo>
                    <a:lnTo>
                      <a:pt x="273" y="177"/>
                    </a:lnTo>
                    <a:lnTo>
                      <a:pt x="270" y="172"/>
                    </a:lnTo>
                    <a:lnTo>
                      <a:pt x="260" y="163"/>
                    </a:lnTo>
                    <a:lnTo>
                      <a:pt x="250" y="160"/>
                    </a:lnTo>
                    <a:lnTo>
                      <a:pt x="230" y="157"/>
                    </a:lnTo>
                    <a:lnTo>
                      <a:pt x="220" y="150"/>
                    </a:lnTo>
                    <a:lnTo>
                      <a:pt x="210" y="148"/>
                    </a:lnTo>
                    <a:lnTo>
                      <a:pt x="199" y="140"/>
                    </a:lnTo>
                    <a:lnTo>
                      <a:pt x="198" y="130"/>
                    </a:lnTo>
                    <a:lnTo>
                      <a:pt x="198" y="124"/>
                    </a:lnTo>
                    <a:lnTo>
                      <a:pt x="198" y="123"/>
                    </a:lnTo>
                    <a:lnTo>
                      <a:pt x="208" y="124"/>
                    </a:lnTo>
                    <a:lnTo>
                      <a:pt x="209" y="127"/>
                    </a:lnTo>
                    <a:lnTo>
                      <a:pt x="229" y="134"/>
                    </a:lnTo>
                    <a:lnTo>
                      <a:pt x="244" y="136"/>
                    </a:lnTo>
                    <a:lnTo>
                      <a:pt x="264" y="146"/>
                    </a:lnTo>
                    <a:lnTo>
                      <a:pt x="270" y="146"/>
                    </a:lnTo>
                    <a:lnTo>
                      <a:pt x="270" y="142"/>
                    </a:lnTo>
                    <a:lnTo>
                      <a:pt x="256" y="134"/>
                    </a:lnTo>
                    <a:lnTo>
                      <a:pt x="250" y="124"/>
                    </a:lnTo>
                    <a:lnTo>
                      <a:pt x="229" y="111"/>
                    </a:lnTo>
                    <a:lnTo>
                      <a:pt x="219" y="100"/>
                    </a:lnTo>
                    <a:lnTo>
                      <a:pt x="212" y="91"/>
                    </a:lnTo>
                    <a:lnTo>
                      <a:pt x="209" y="61"/>
                    </a:lnTo>
                    <a:lnTo>
                      <a:pt x="206" y="59"/>
                    </a:lnTo>
                    <a:lnTo>
                      <a:pt x="201" y="47"/>
                    </a:lnTo>
                    <a:lnTo>
                      <a:pt x="196" y="16"/>
                    </a:lnTo>
                    <a:lnTo>
                      <a:pt x="181" y="0"/>
                    </a:lnTo>
                    <a:lnTo>
                      <a:pt x="168" y="0"/>
                    </a:lnTo>
                    <a:lnTo>
                      <a:pt x="152" y="2"/>
                    </a:lnTo>
                    <a:lnTo>
                      <a:pt x="107" y="2"/>
                    </a:lnTo>
                    <a:lnTo>
                      <a:pt x="80" y="24"/>
                    </a:lnTo>
                  </a:path>
                </a:pathLst>
              </a:custGeom>
              <a:solidFill>
                <a:srgbClr val="0060A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1" name="Freeform 148">
                <a:extLst>
                  <a:ext uri="{FF2B5EF4-FFF2-40B4-BE49-F238E27FC236}">
                    <a16:creationId xmlns:a16="http://schemas.microsoft.com/office/drawing/2014/main" id="{35AAFDFE-36B1-4AF7-97C0-9F0C9F951B63}"/>
                  </a:ext>
                </a:extLst>
              </p:cNvPr>
              <p:cNvSpPr>
                <a:spLocks/>
              </p:cNvSpPr>
              <p:nvPr/>
            </p:nvSpPr>
            <p:spPr bwMode="auto">
              <a:xfrm>
                <a:off x="5729" y="3567"/>
                <a:ext cx="203" cy="75"/>
              </a:xfrm>
              <a:custGeom>
                <a:avLst/>
                <a:gdLst>
                  <a:gd name="T0" fmla="*/ 0 w 203"/>
                  <a:gd name="T1" fmla="*/ 32 h 75"/>
                  <a:gd name="T2" fmla="*/ 15 w 203"/>
                  <a:gd name="T3" fmla="*/ 39 h 75"/>
                  <a:gd name="T4" fmla="*/ 39 w 203"/>
                  <a:gd name="T5" fmla="*/ 44 h 75"/>
                  <a:gd name="T6" fmla="*/ 84 w 203"/>
                  <a:gd name="T7" fmla="*/ 30 h 75"/>
                  <a:gd name="T8" fmla="*/ 127 w 203"/>
                  <a:gd name="T9" fmla="*/ 15 h 75"/>
                  <a:gd name="T10" fmla="*/ 158 w 203"/>
                  <a:gd name="T11" fmla="*/ 6 h 75"/>
                  <a:gd name="T12" fmla="*/ 173 w 203"/>
                  <a:gd name="T13" fmla="*/ 6 h 75"/>
                  <a:gd name="T14" fmla="*/ 189 w 203"/>
                  <a:gd name="T15" fmla="*/ 17 h 75"/>
                  <a:gd name="T16" fmla="*/ 191 w 203"/>
                  <a:gd name="T17" fmla="*/ 36 h 75"/>
                  <a:gd name="T18" fmla="*/ 194 w 203"/>
                  <a:gd name="T19" fmla="*/ 53 h 75"/>
                  <a:gd name="T20" fmla="*/ 194 w 203"/>
                  <a:gd name="T21" fmla="*/ 72 h 75"/>
                  <a:gd name="T22" fmla="*/ 202 w 203"/>
                  <a:gd name="T23" fmla="*/ 74 h 75"/>
                  <a:gd name="T24" fmla="*/ 199 w 203"/>
                  <a:gd name="T25" fmla="*/ 39 h 75"/>
                  <a:gd name="T26" fmla="*/ 190 w 203"/>
                  <a:gd name="T27" fmla="*/ 10 h 75"/>
                  <a:gd name="T28" fmla="*/ 179 w 203"/>
                  <a:gd name="T29" fmla="*/ 5 h 75"/>
                  <a:gd name="T30" fmla="*/ 167 w 203"/>
                  <a:gd name="T31" fmla="*/ 0 h 75"/>
                  <a:gd name="T32" fmla="*/ 160 w 203"/>
                  <a:gd name="T33" fmla="*/ 0 h 75"/>
                  <a:gd name="T34" fmla="*/ 143 w 203"/>
                  <a:gd name="T35" fmla="*/ 5 h 75"/>
                  <a:gd name="T36" fmla="*/ 110 w 203"/>
                  <a:gd name="T37" fmla="*/ 13 h 75"/>
                  <a:gd name="T38" fmla="*/ 84 w 203"/>
                  <a:gd name="T39" fmla="*/ 22 h 75"/>
                  <a:gd name="T40" fmla="*/ 70 w 203"/>
                  <a:gd name="T41" fmla="*/ 23 h 75"/>
                  <a:gd name="T42" fmla="*/ 47 w 203"/>
                  <a:gd name="T43" fmla="*/ 25 h 75"/>
                  <a:gd name="T44" fmla="*/ 40 w 203"/>
                  <a:gd name="T45" fmla="*/ 25 h 75"/>
                  <a:gd name="T46" fmla="*/ 30 w 203"/>
                  <a:gd name="T47" fmla="*/ 25 h 75"/>
                  <a:gd name="T48" fmla="*/ 9 w 203"/>
                  <a:gd name="T49" fmla="*/ 32 h 75"/>
                  <a:gd name="T50" fmla="*/ 2 w 203"/>
                  <a:gd name="T51" fmla="*/ 34 h 75"/>
                  <a:gd name="T52" fmla="*/ 0 w 203"/>
                  <a:gd name="T53" fmla="*/ 32 h 75"/>
                  <a:gd name="T54" fmla="*/ 0 w 203"/>
                  <a:gd name="T55" fmla="*/ 32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03"/>
                  <a:gd name="T85" fmla="*/ 0 h 75"/>
                  <a:gd name="T86" fmla="*/ 203 w 203"/>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03" h="75">
                    <a:moveTo>
                      <a:pt x="0" y="32"/>
                    </a:moveTo>
                    <a:lnTo>
                      <a:pt x="15" y="39"/>
                    </a:lnTo>
                    <a:lnTo>
                      <a:pt x="39" y="44"/>
                    </a:lnTo>
                    <a:lnTo>
                      <a:pt x="84" y="30"/>
                    </a:lnTo>
                    <a:lnTo>
                      <a:pt x="127" y="15"/>
                    </a:lnTo>
                    <a:lnTo>
                      <a:pt x="158" y="6"/>
                    </a:lnTo>
                    <a:lnTo>
                      <a:pt x="173" y="6"/>
                    </a:lnTo>
                    <a:lnTo>
                      <a:pt x="189" y="17"/>
                    </a:lnTo>
                    <a:lnTo>
                      <a:pt x="191" y="36"/>
                    </a:lnTo>
                    <a:lnTo>
                      <a:pt x="194" y="53"/>
                    </a:lnTo>
                    <a:lnTo>
                      <a:pt x="194" y="72"/>
                    </a:lnTo>
                    <a:lnTo>
                      <a:pt x="202" y="74"/>
                    </a:lnTo>
                    <a:lnTo>
                      <a:pt x="199" y="39"/>
                    </a:lnTo>
                    <a:lnTo>
                      <a:pt x="190" y="10"/>
                    </a:lnTo>
                    <a:lnTo>
                      <a:pt x="179" y="5"/>
                    </a:lnTo>
                    <a:lnTo>
                      <a:pt x="167" y="0"/>
                    </a:lnTo>
                    <a:lnTo>
                      <a:pt x="160" y="0"/>
                    </a:lnTo>
                    <a:lnTo>
                      <a:pt x="143" y="5"/>
                    </a:lnTo>
                    <a:lnTo>
                      <a:pt x="110" y="13"/>
                    </a:lnTo>
                    <a:lnTo>
                      <a:pt x="84" y="22"/>
                    </a:lnTo>
                    <a:lnTo>
                      <a:pt x="70" y="23"/>
                    </a:lnTo>
                    <a:lnTo>
                      <a:pt x="47" y="25"/>
                    </a:lnTo>
                    <a:lnTo>
                      <a:pt x="40" y="25"/>
                    </a:lnTo>
                    <a:lnTo>
                      <a:pt x="30" y="25"/>
                    </a:lnTo>
                    <a:lnTo>
                      <a:pt x="9" y="32"/>
                    </a:lnTo>
                    <a:lnTo>
                      <a:pt x="2" y="34"/>
                    </a:lnTo>
                    <a:lnTo>
                      <a:pt x="0" y="32"/>
                    </a:lnTo>
                  </a:path>
                </a:pathLst>
              </a:custGeom>
              <a:solidFill>
                <a:srgbClr val="002F8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2" name="Freeform 149">
                <a:extLst>
                  <a:ext uri="{FF2B5EF4-FFF2-40B4-BE49-F238E27FC236}">
                    <a16:creationId xmlns:a16="http://schemas.microsoft.com/office/drawing/2014/main" id="{F4D0B493-3DE9-4395-B516-29A6AB9D66F5}"/>
                  </a:ext>
                </a:extLst>
              </p:cNvPr>
              <p:cNvSpPr>
                <a:spLocks/>
              </p:cNvSpPr>
              <p:nvPr/>
            </p:nvSpPr>
            <p:spPr bwMode="auto">
              <a:xfrm>
                <a:off x="5868" y="3709"/>
                <a:ext cx="127" cy="21"/>
              </a:xfrm>
              <a:custGeom>
                <a:avLst/>
                <a:gdLst>
                  <a:gd name="T0" fmla="*/ 13 w 127"/>
                  <a:gd name="T1" fmla="*/ 13 h 21"/>
                  <a:gd name="T2" fmla="*/ 13 w 127"/>
                  <a:gd name="T3" fmla="*/ 13 h 21"/>
                  <a:gd name="T4" fmla="*/ 40 w 127"/>
                  <a:gd name="T5" fmla="*/ 12 h 21"/>
                  <a:gd name="T6" fmla="*/ 60 w 127"/>
                  <a:gd name="T7" fmla="*/ 13 h 21"/>
                  <a:gd name="T8" fmla="*/ 78 w 127"/>
                  <a:gd name="T9" fmla="*/ 18 h 21"/>
                  <a:gd name="T10" fmla="*/ 107 w 127"/>
                  <a:gd name="T11" fmla="*/ 18 h 21"/>
                  <a:gd name="T12" fmla="*/ 126 w 127"/>
                  <a:gd name="T13" fmla="*/ 20 h 21"/>
                  <a:gd name="T14" fmla="*/ 87 w 127"/>
                  <a:gd name="T15" fmla="*/ 2 h 21"/>
                  <a:gd name="T16" fmla="*/ 80 w 127"/>
                  <a:gd name="T17" fmla="*/ 2 h 21"/>
                  <a:gd name="T18" fmla="*/ 19 w 127"/>
                  <a:gd name="T19" fmla="*/ 0 h 21"/>
                  <a:gd name="T20" fmla="*/ 0 w 127"/>
                  <a:gd name="T21" fmla="*/ 11 h 21"/>
                  <a:gd name="T22" fmla="*/ 13 w 127"/>
                  <a:gd name="T23" fmla="*/ 14 h 21"/>
                  <a:gd name="T24" fmla="*/ 13 w 127"/>
                  <a:gd name="T25" fmla="*/ 13 h 21"/>
                  <a:gd name="T26" fmla="*/ 13 w 127"/>
                  <a:gd name="T27" fmla="*/ 13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7"/>
                  <a:gd name="T43" fmla="*/ 0 h 21"/>
                  <a:gd name="T44" fmla="*/ 127 w 127"/>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7" h="21">
                    <a:moveTo>
                      <a:pt x="13" y="13"/>
                    </a:moveTo>
                    <a:lnTo>
                      <a:pt x="13" y="13"/>
                    </a:lnTo>
                    <a:lnTo>
                      <a:pt x="40" y="12"/>
                    </a:lnTo>
                    <a:lnTo>
                      <a:pt x="60" y="13"/>
                    </a:lnTo>
                    <a:lnTo>
                      <a:pt x="78" y="18"/>
                    </a:lnTo>
                    <a:lnTo>
                      <a:pt x="107" y="18"/>
                    </a:lnTo>
                    <a:lnTo>
                      <a:pt x="126" y="20"/>
                    </a:lnTo>
                    <a:lnTo>
                      <a:pt x="87" y="2"/>
                    </a:lnTo>
                    <a:lnTo>
                      <a:pt x="80" y="2"/>
                    </a:lnTo>
                    <a:lnTo>
                      <a:pt x="19" y="0"/>
                    </a:lnTo>
                    <a:lnTo>
                      <a:pt x="0" y="11"/>
                    </a:lnTo>
                    <a:lnTo>
                      <a:pt x="13" y="14"/>
                    </a:lnTo>
                    <a:lnTo>
                      <a:pt x="13" y="13"/>
                    </a:lnTo>
                  </a:path>
                </a:pathLst>
              </a:custGeom>
              <a:solidFill>
                <a:srgbClr val="000000"/>
              </a:solidFill>
              <a:ln w="19050" cap="flat" cmpd="sng">
                <a:solidFill>
                  <a:srgbClr val="000000"/>
                </a:solidFill>
                <a:prstDash val="solid"/>
                <a:round/>
                <a:headEnd type="none" w="med" len="med"/>
                <a:tailEnd type="none" w="med" len="med"/>
              </a:ln>
            </p:spPr>
            <p:txBody>
              <a:bodyPr/>
              <a:lstStyle/>
              <a:p>
                <a:endParaRPr lang="zh-CN" altLang="en-US"/>
              </a:p>
            </p:txBody>
          </p:sp>
          <p:sp>
            <p:nvSpPr>
              <p:cNvPr id="183" name="Freeform 150">
                <a:extLst>
                  <a:ext uri="{FF2B5EF4-FFF2-40B4-BE49-F238E27FC236}">
                    <a16:creationId xmlns:a16="http://schemas.microsoft.com/office/drawing/2014/main" id="{0F680BF2-3B98-49D0-91BC-CE4363523803}"/>
                  </a:ext>
                </a:extLst>
              </p:cNvPr>
              <p:cNvSpPr>
                <a:spLocks/>
              </p:cNvSpPr>
              <p:nvPr/>
            </p:nvSpPr>
            <p:spPr bwMode="auto">
              <a:xfrm>
                <a:off x="5696" y="3715"/>
                <a:ext cx="190" cy="43"/>
              </a:xfrm>
              <a:custGeom>
                <a:avLst/>
                <a:gdLst>
                  <a:gd name="T0" fmla="*/ 28 w 190"/>
                  <a:gd name="T1" fmla="*/ 29 h 43"/>
                  <a:gd name="T2" fmla="*/ 16 w 190"/>
                  <a:gd name="T3" fmla="*/ 32 h 43"/>
                  <a:gd name="T4" fmla="*/ 2 w 190"/>
                  <a:gd name="T5" fmla="*/ 35 h 43"/>
                  <a:gd name="T6" fmla="*/ 0 w 190"/>
                  <a:gd name="T7" fmla="*/ 38 h 43"/>
                  <a:gd name="T8" fmla="*/ 3 w 190"/>
                  <a:gd name="T9" fmla="*/ 41 h 43"/>
                  <a:gd name="T10" fmla="*/ 30 w 190"/>
                  <a:gd name="T11" fmla="*/ 42 h 43"/>
                  <a:gd name="T12" fmla="*/ 50 w 190"/>
                  <a:gd name="T13" fmla="*/ 37 h 43"/>
                  <a:gd name="T14" fmla="*/ 88 w 190"/>
                  <a:gd name="T15" fmla="*/ 18 h 43"/>
                  <a:gd name="T16" fmla="*/ 110 w 190"/>
                  <a:gd name="T17" fmla="*/ 14 h 43"/>
                  <a:gd name="T18" fmla="*/ 123 w 190"/>
                  <a:gd name="T19" fmla="*/ 18 h 43"/>
                  <a:gd name="T20" fmla="*/ 145 w 190"/>
                  <a:gd name="T21" fmla="*/ 20 h 43"/>
                  <a:gd name="T22" fmla="*/ 159 w 190"/>
                  <a:gd name="T23" fmla="*/ 23 h 43"/>
                  <a:gd name="T24" fmla="*/ 184 w 190"/>
                  <a:gd name="T25" fmla="*/ 25 h 43"/>
                  <a:gd name="T26" fmla="*/ 189 w 190"/>
                  <a:gd name="T27" fmla="*/ 24 h 43"/>
                  <a:gd name="T28" fmla="*/ 112 w 190"/>
                  <a:gd name="T29" fmla="*/ 0 h 43"/>
                  <a:gd name="T30" fmla="*/ 33 w 190"/>
                  <a:gd name="T31" fmla="*/ 26 h 43"/>
                  <a:gd name="T32" fmla="*/ 28 w 190"/>
                  <a:gd name="T33" fmla="*/ 29 h 43"/>
                  <a:gd name="T34" fmla="*/ 28 w 190"/>
                  <a:gd name="T35" fmla="*/ 29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0"/>
                  <a:gd name="T55" fmla="*/ 0 h 43"/>
                  <a:gd name="T56" fmla="*/ 190 w 19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0" h="43">
                    <a:moveTo>
                      <a:pt x="28" y="29"/>
                    </a:moveTo>
                    <a:lnTo>
                      <a:pt x="16" y="32"/>
                    </a:lnTo>
                    <a:lnTo>
                      <a:pt x="2" y="35"/>
                    </a:lnTo>
                    <a:lnTo>
                      <a:pt x="0" y="38"/>
                    </a:lnTo>
                    <a:lnTo>
                      <a:pt x="3" y="41"/>
                    </a:lnTo>
                    <a:lnTo>
                      <a:pt x="30" y="42"/>
                    </a:lnTo>
                    <a:lnTo>
                      <a:pt x="50" y="37"/>
                    </a:lnTo>
                    <a:lnTo>
                      <a:pt x="88" y="18"/>
                    </a:lnTo>
                    <a:lnTo>
                      <a:pt x="110" y="14"/>
                    </a:lnTo>
                    <a:lnTo>
                      <a:pt x="123" y="18"/>
                    </a:lnTo>
                    <a:lnTo>
                      <a:pt x="145" y="20"/>
                    </a:lnTo>
                    <a:lnTo>
                      <a:pt x="159" y="23"/>
                    </a:lnTo>
                    <a:lnTo>
                      <a:pt x="184" y="25"/>
                    </a:lnTo>
                    <a:lnTo>
                      <a:pt x="189" y="24"/>
                    </a:lnTo>
                    <a:lnTo>
                      <a:pt x="112" y="0"/>
                    </a:lnTo>
                    <a:lnTo>
                      <a:pt x="33" y="26"/>
                    </a:lnTo>
                    <a:lnTo>
                      <a:pt x="28" y="29"/>
                    </a:lnTo>
                  </a:path>
                </a:pathLst>
              </a:custGeom>
              <a:solidFill>
                <a:srgbClr val="000000"/>
              </a:solidFill>
              <a:ln w="19050" cap="flat" cmpd="sng">
                <a:solidFill>
                  <a:srgbClr val="000000"/>
                </a:solidFill>
                <a:prstDash val="solid"/>
                <a:round/>
                <a:headEnd type="none" w="med" len="med"/>
                <a:tailEnd type="none" w="med" len="med"/>
              </a:ln>
            </p:spPr>
            <p:txBody>
              <a:bodyPr/>
              <a:lstStyle/>
              <a:p>
                <a:endParaRPr lang="zh-CN" altLang="en-US"/>
              </a:p>
            </p:txBody>
          </p:sp>
          <p:sp>
            <p:nvSpPr>
              <p:cNvPr id="184" name="Freeform 151">
                <a:extLst>
                  <a:ext uri="{FF2B5EF4-FFF2-40B4-BE49-F238E27FC236}">
                    <a16:creationId xmlns:a16="http://schemas.microsoft.com/office/drawing/2014/main" id="{86A22824-AABB-4F72-AC79-A3E4602DF9CD}"/>
                  </a:ext>
                </a:extLst>
              </p:cNvPr>
              <p:cNvSpPr>
                <a:spLocks/>
              </p:cNvSpPr>
              <p:nvPr/>
            </p:nvSpPr>
            <p:spPr bwMode="auto">
              <a:xfrm>
                <a:off x="5691" y="3706"/>
                <a:ext cx="62" cy="14"/>
              </a:xfrm>
              <a:custGeom>
                <a:avLst/>
                <a:gdLst>
                  <a:gd name="T0" fmla="*/ 61 w 62"/>
                  <a:gd name="T1" fmla="*/ 13 h 14"/>
                  <a:gd name="T2" fmla="*/ 60 w 62"/>
                  <a:gd name="T3" fmla="*/ 13 h 14"/>
                  <a:gd name="T4" fmla="*/ 19 w 62"/>
                  <a:gd name="T5" fmla="*/ 13 h 14"/>
                  <a:gd name="T6" fmla="*/ 2 w 62"/>
                  <a:gd name="T7" fmla="*/ 13 h 14"/>
                  <a:gd name="T8" fmla="*/ 0 w 62"/>
                  <a:gd name="T9" fmla="*/ 9 h 14"/>
                  <a:gd name="T10" fmla="*/ 3 w 62"/>
                  <a:gd name="T11" fmla="*/ 6 h 14"/>
                  <a:gd name="T12" fmla="*/ 13 w 62"/>
                  <a:gd name="T13" fmla="*/ 2 h 14"/>
                  <a:gd name="T14" fmla="*/ 31 w 62"/>
                  <a:gd name="T15" fmla="*/ 0 h 14"/>
                  <a:gd name="T16" fmla="*/ 61 w 62"/>
                  <a:gd name="T17" fmla="*/ 13 h 14"/>
                  <a:gd name="T18" fmla="*/ 61 w 62"/>
                  <a:gd name="T19" fmla="*/ 13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14"/>
                  <a:gd name="T32" fmla="*/ 62 w 6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14">
                    <a:moveTo>
                      <a:pt x="61" y="13"/>
                    </a:moveTo>
                    <a:lnTo>
                      <a:pt x="60" y="13"/>
                    </a:lnTo>
                    <a:lnTo>
                      <a:pt x="19" y="13"/>
                    </a:lnTo>
                    <a:lnTo>
                      <a:pt x="2" y="13"/>
                    </a:lnTo>
                    <a:lnTo>
                      <a:pt x="0" y="9"/>
                    </a:lnTo>
                    <a:lnTo>
                      <a:pt x="3" y="6"/>
                    </a:lnTo>
                    <a:lnTo>
                      <a:pt x="13" y="2"/>
                    </a:lnTo>
                    <a:lnTo>
                      <a:pt x="31" y="0"/>
                    </a:lnTo>
                    <a:lnTo>
                      <a:pt x="61" y="1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5" name="Freeform 152">
                <a:extLst>
                  <a:ext uri="{FF2B5EF4-FFF2-40B4-BE49-F238E27FC236}">
                    <a16:creationId xmlns:a16="http://schemas.microsoft.com/office/drawing/2014/main" id="{8DB34E13-CDC5-4C05-8F45-EB082A48C14C}"/>
                  </a:ext>
                </a:extLst>
              </p:cNvPr>
              <p:cNvSpPr>
                <a:spLocks/>
              </p:cNvSpPr>
              <p:nvPr/>
            </p:nvSpPr>
            <p:spPr bwMode="auto">
              <a:xfrm>
                <a:off x="5721" y="3685"/>
                <a:ext cx="82" cy="36"/>
              </a:xfrm>
              <a:custGeom>
                <a:avLst/>
                <a:gdLst>
                  <a:gd name="T0" fmla="*/ 80 w 82"/>
                  <a:gd name="T1" fmla="*/ 6 h 36"/>
                  <a:gd name="T2" fmla="*/ 78 w 82"/>
                  <a:gd name="T3" fmla="*/ 6 h 36"/>
                  <a:gd name="T4" fmla="*/ 75 w 82"/>
                  <a:gd name="T5" fmla="*/ 5 h 36"/>
                  <a:gd name="T6" fmla="*/ 71 w 82"/>
                  <a:gd name="T7" fmla="*/ 5 h 36"/>
                  <a:gd name="T8" fmla="*/ 67 w 82"/>
                  <a:gd name="T9" fmla="*/ 3 h 36"/>
                  <a:gd name="T10" fmla="*/ 63 w 82"/>
                  <a:gd name="T11" fmla="*/ 3 h 36"/>
                  <a:gd name="T12" fmla="*/ 59 w 82"/>
                  <a:gd name="T13" fmla="*/ 1 h 36"/>
                  <a:gd name="T14" fmla="*/ 56 w 82"/>
                  <a:gd name="T15" fmla="*/ 1 h 36"/>
                  <a:gd name="T16" fmla="*/ 53 w 82"/>
                  <a:gd name="T17" fmla="*/ 1 h 36"/>
                  <a:gd name="T18" fmla="*/ 49 w 82"/>
                  <a:gd name="T19" fmla="*/ 2 h 36"/>
                  <a:gd name="T20" fmla="*/ 44 w 82"/>
                  <a:gd name="T21" fmla="*/ 4 h 36"/>
                  <a:gd name="T22" fmla="*/ 40 w 82"/>
                  <a:gd name="T23" fmla="*/ 5 h 36"/>
                  <a:gd name="T24" fmla="*/ 35 w 82"/>
                  <a:gd name="T25" fmla="*/ 7 h 36"/>
                  <a:gd name="T26" fmla="*/ 29 w 82"/>
                  <a:gd name="T27" fmla="*/ 9 h 36"/>
                  <a:gd name="T28" fmla="*/ 24 w 82"/>
                  <a:gd name="T29" fmla="*/ 10 h 36"/>
                  <a:gd name="T30" fmla="*/ 19 w 82"/>
                  <a:gd name="T31" fmla="*/ 11 h 36"/>
                  <a:gd name="T32" fmla="*/ 15 w 82"/>
                  <a:gd name="T33" fmla="*/ 13 h 36"/>
                  <a:gd name="T34" fmla="*/ 12 w 82"/>
                  <a:gd name="T35" fmla="*/ 14 h 36"/>
                  <a:gd name="T36" fmla="*/ 10 w 82"/>
                  <a:gd name="T37" fmla="*/ 16 h 36"/>
                  <a:gd name="T38" fmla="*/ 7 w 82"/>
                  <a:gd name="T39" fmla="*/ 16 h 36"/>
                  <a:gd name="T40" fmla="*/ 5 w 82"/>
                  <a:gd name="T41" fmla="*/ 17 h 36"/>
                  <a:gd name="T42" fmla="*/ 1 w 82"/>
                  <a:gd name="T43" fmla="*/ 18 h 36"/>
                  <a:gd name="T44" fmla="*/ 0 w 82"/>
                  <a:gd name="T45" fmla="*/ 20 h 36"/>
                  <a:gd name="T46" fmla="*/ 0 w 82"/>
                  <a:gd name="T47" fmla="*/ 20 h 36"/>
                  <a:gd name="T48" fmla="*/ 0 w 82"/>
                  <a:gd name="T49" fmla="*/ 22 h 36"/>
                  <a:gd name="T50" fmla="*/ 2 w 82"/>
                  <a:gd name="T51" fmla="*/ 26 h 36"/>
                  <a:gd name="T52" fmla="*/ 6 w 82"/>
                  <a:gd name="T53" fmla="*/ 27 h 36"/>
                  <a:gd name="T54" fmla="*/ 12 w 82"/>
                  <a:gd name="T55" fmla="*/ 30 h 36"/>
                  <a:gd name="T56" fmla="*/ 18 w 82"/>
                  <a:gd name="T57" fmla="*/ 32 h 36"/>
                  <a:gd name="T58" fmla="*/ 23 w 82"/>
                  <a:gd name="T59" fmla="*/ 34 h 36"/>
                  <a:gd name="T60" fmla="*/ 29 w 82"/>
                  <a:gd name="T61" fmla="*/ 35 h 36"/>
                  <a:gd name="T62" fmla="*/ 31 w 82"/>
                  <a:gd name="T63" fmla="*/ 35 h 36"/>
                  <a:gd name="T64" fmla="*/ 35 w 82"/>
                  <a:gd name="T65" fmla="*/ 35 h 36"/>
                  <a:gd name="T66" fmla="*/ 42 w 82"/>
                  <a:gd name="T67" fmla="*/ 34 h 36"/>
                  <a:gd name="T68" fmla="*/ 49 w 82"/>
                  <a:gd name="T69" fmla="*/ 30 h 36"/>
                  <a:gd name="T70" fmla="*/ 57 w 82"/>
                  <a:gd name="T71" fmla="*/ 26 h 36"/>
                  <a:gd name="T72" fmla="*/ 67 w 82"/>
                  <a:gd name="T73" fmla="*/ 22 h 36"/>
                  <a:gd name="T74" fmla="*/ 73 w 82"/>
                  <a:gd name="T75" fmla="*/ 18 h 36"/>
                  <a:gd name="T76" fmla="*/ 78 w 82"/>
                  <a:gd name="T77" fmla="*/ 12 h 36"/>
                  <a:gd name="T78" fmla="*/ 80 w 82"/>
                  <a:gd name="T79" fmla="*/ 9 h 36"/>
                  <a:gd name="T80" fmla="*/ 81 w 82"/>
                  <a:gd name="T81" fmla="*/ 6 h 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2"/>
                  <a:gd name="T124" fmla="*/ 0 h 36"/>
                  <a:gd name="T125" fmla="*/ 82 w 82"/>
                  <a:gd name="T126" fmla="*/ 36 h 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2" h="36">
                    <a:moveTo>
                      <a:pt x="81" y="6"/>
                    </a:moveTo>
                    <a:lnTo>
                      <a:pt x="80" y="6"/>
                    </a:lnTo>
                    <a:lnTo>
                      <a:pt x="79" y="6"/>
                    </a:lnTo>
                    <a:lnTo>
                      <a:pt x="78" y="6"/>
                    </a:lnTo>
                    <a:lnTo>
                      <a:pt x="77" y="5"/>
                    </a:lnTo>
                    <a:lnTo>
                      <a:pt x="75" y="5"/>
                    </a:lnTo>
                    <a:lnTo>
                      <a:pt x="73" y="5"/>
                    </a:lnTo>
                    <a:lnTo>
                      <a:pt x="71" y="5"/>
                    </a:lnTo>
                    <a:lnTo>
                      <a:pt x="70" y="3"/>
                    </a:lnTo>
                    <a:lnTo>
                      <a:pt x="67" y="3"/>
                    </a:lnTo>
                    <a:lnTo>
                      <a:pt x="65" y="3"/>
                    </a:lnTo>
                    <a:lnTo>
                      <a:pt x="63" y="3"/>
                    </a:lnTo>
                    <a:lnTo>
                      <a:pt x="61" y="1"/>
                    </a:lnTo>
                    <a:lnTo>
                      <a:pt x="59" y="1"/>
                    </a:lnTo>
                    <a:lnTo>
                      <a:pt x="58" y="1"/>
                    </a:lnTo>
                    <a:lnTo>
                      <a:pt x="56" y="1"/>
                    </a:lnTo>
                    <a:lnTo>
                      <a:pt x="56" y="0"/>
                    </a:lnTo>
                    <a:lnTo>
                      <a:pt x="53" y="1"/>
                    </a:lnTo>
                    <a:lnTo>
                      <a:pt x="51" y="1"/>
                    </a:lnTo>
                    <a:lnTo>
                      <a:pt x="49" y="2"/>
                    </a:lnTo>
                    <a:lnTo>
                      <a:pt x="47" y="2"/>
                    </a:lnTo>
                    <a:lnTo>
                      <a:pt x="44" y="4"/>
                    </a:lnTo>
                    <a:lnTo>
                      <a:pt x="42" y="4"/>
                    </a:lnTo>
                    <a:lnTo>
                      <a:pt x="40" y="5"/>
                    </a:lnTo>
                    <a:lnTo>
                      <a:pt x="38" y="5"/>
                    </a:lnTo>
                    <a:lnTo>
                      <a:pt x="35" y="7"/>
                    </a:lnTo>
                    <a:lnTo>
                      <a:pt x="33" y="7"/>
                    </a:lnTo>
                    <a:lnTo>
                      <a:pt x="29" y="9"/>
                    </a:lnTo>
                    <a:lnTo>
                      <a:pt x="28" y="9"/>
                    </a:lnTo>
                    <a:lnTo>
                      <a:pt x="24" y="10"/>
                    </a:lnTo>
                    <a:lnTo>
                      <a:pt x="22" y="10"/>
                    </a:lnTo>
                    <a:lnTo>
                      <a:pt x="19" y="11"/>
                    </a:lnTo>
                    <a:lnTo>
                      <a:pt x="17" y="11"/>
                    </a:lnTo>
                    <a:lnTo>
                      <a:pt x="15" y="13"/>
                    </a:lnTo>
                    <a:lnTo>
                      <a:pt x="14" y="13"/>
                    </a:lnTo>
                    <a:lnTo>
                      <a:pt x="12" y="14"/>
                    </a:lnTo>
                    <a:lnTo>
                      <a:pt x="10" y="16"/>
                    </a:lnTo>
                    <a:lnTo>
                      <a:pt x="8" y="16"/>
                    </a:lnTo>
                    <a:lnTo>
                      <a:pt x="7" y="16"/>
                    </a:lnTo>
                    <a:lnTo>
                      <a:pt x="5" y="17"/>
                    </a:lnTo>
                    <a:lnTo>
                      <a:pt x="3" y="17"/>
                    </a:lnTo>
                    <a:lnTo>
                      <a:pt x="1" y="18"/>
                    </a:lnTo>
                    <a:lnTo>
                      <a:pt x="0" y="20"/>
                    </a:lnTo>
                    <a:lnTo>
                      <a:pt x="0" y="22"/>
                    </a:lnTo>
                    <a:lnTo>
                      <a:pt x="0" y="24"/>
                    </a:lnTo>
                    <a:lnTo>
                      <a:pt x="2" y="26"/>
                    </a:lnTo>
                    <a:lnTo>
                      <a:pt x="4" y="26"/>
                    </a:lnTo>
                    <a:lnTo>
                      <a:pt x="6" y="27"/>
                    </a:lnTo>
                    <a:lnTo>
                      <a:pt x="9" y="28"/>
                    </a:lnTo>
                    <a:lnTo>
                      <a:pt x="12" y="30"/>
                    </a:lnTo>
                    <a:lnTo>
                      <a:pt x="16" y="30"/>
                    </a:lnTo>
                    <a:lnTo>
                      <a:pt x="18" y="32"/>
                    </a:lnTo>
                    <a:lnTo>
                      <a:pt x="21" y="32"/>
                    </a:lnTo>
                    <a:lnTo>
                      <a:pt x="23" y="34"/>
                    </a:lnTo>
                    <a:lnTo>
                      <a:pt x="27" y="34"/>
                    </a:lnTo>
                    <a:lnTo>
                      <a:pt x="29" y="35"/>
                    </a:lnTo>
                    <a:lnTo>
                      <a:pt x="31" y="35"/>
                    </a:lnTo>
                    <a:lnTo>
                      <a:pt x="33" y="35"/>
                    </a:lnTo>
                    <a:lnTo>
                      <a:pt x="35" y="35"/>
                    </a:lnTo>
                    <a:lnTo>
                      <a:pt x="38" y="34"/>
                    </a:lnTo>
                    <a:lnTo>
                      <a:pt x="42" y="34"/>
                    </a:lnTo>
                    <a:lnTo>
                      <a:pt x="46" y="32"/>
                    </a:lnTo>
                    <a:lnTo>
                      <a:pt x="49" y="30"/>
                    </a:lnTo>
                    <a:lnTo>
                      <a:pt x="53" y="28"/>
                    </a:lnTo>
                    <a:lnTo>
                      <a:pt x="57" y="26"/>
                    </a:lnTo>
                    <a:lnTo>
                      <a:pt x="63" y="24"/>
                    </a:lnTo>
                    <a:lnTo>
                      <a:pt x="67" y="22"/>
                    </a:lnTo>
                    <a:lnTo>
                      <a:pt x="70" y="20"/>
                    </a:lnTo>
                    <a:lnTo>
                      <a:pt x="73" y="18"/>
                    </a:lnTo>
                    <a:lnTo>
                      <a:pt x="76" y="14"/>
                    </a:lnTo>
                    <a:lnTo>
                      <a:pt x="78" y="12"/>
                    </a:lnTo>
                    <a:lnTo>
                      <a:pt x="80" y="10"/>
                    </a:lnTo>
                    <a:lnTo>
                      <a:pt x="80" y="9"/>
                    </a:lnTo>
                    <a:lnTo>
                      <a:pt x="81" y="6"/>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186" name="Freeform 153">
                <a:extLst>
                  <a:ext uri="{FF2B5EF4-FFF2-40B4-BE49-F238E27FC236}">
                    <a16:creationId xmlns:a16="http://schemas.microsoft.com/office/drawing/2014/main" id="{BC7C1AEA-5363-45CB-8C63-BEE926B1D371}"/>
                  </a:ext>
                </a:extLst>
              </p:cNvPr>
              <p:cNvSpPr>
                <a:spLocks/>
              </p:cNvSpPr>
              <p:nvPr/>
            </p:nvSpPr>
            <p:spPr bwMode="auto">
              <a:xfrm>
                <a:off x="5702" y="3341"/>
                <a:ext cx="125" cy="106"/>
              </a:xfrm>
              <a:custGeom>
                <a:avLst/>
                <a:gdLst>
                  <a:gd name="T0" fmla="*/ 51 w 125"/>
                  <a:gd name="T1" fmla="*/ 0 h 106"/>
                  <a:gd name="T2" fmla="*/ 75 w 125"/>
                  <a:gd name="T3" fmla="*/ 3 h 106"/>
                  <a:gd name="T4" fmla="*/ 92 w 125"/>
                  <a:gd name="T5" fmla="*/ 7 h 106"/>
                  <a:gd name="T6" fmla="*/ 98 w 125"/>
                  <a:gd name="T7" fmla="*/ 7 h 106"/>
                  <a:gd name="T8" fmla="*/ 105 w 125"/>
                  <a:gd name="T9" fmla="*/ 6 h 106"/>
                  <a:gd name="T10" fmla="*/ 111 w 125"/>
                  <a:gd name="T11" fmla="*/ 9 h 106"/>
                  <a:gd name="T12" fmla="*/ 118 w 125"/>
                  <a:gd name="T13" fmla="*/ 9 h 106"/>
                  <a:gd name="T14" fmla="*/ 124 w 125"/>
                  <a:gd name="T15" fmla="*/ 11 h 106"/>
                  <a:gd name="T16" fmla="*/ 124 w 125"/>
                  <a:gd name="T17" fmla="*/ 17 h 106"/>
                  <a:gd name="T18" fmla="*/ 119 w 125"/>
                  <a:gd name="T19" fmla="*/ 24 h 106"/>
                  <a:gd name="T20" fmla="*/ 112 w 125"/>
                  <a:gd name="T21" fmla="*/ 25 h 106"/>
                  <a:gd name="T22" fmla="*/ 103 w 125"/>
                  <a:gd name="T23" fmla="*/ 25 h 106"/>
                  <a:gd name="T24" fmla="*/ 99 w 125"/>
                  <a:gd name="T25" fmla="*/ 29 h 106"/>
                  <a:gd name="T26" fmla="*/ 99 w 125"/>
                  <a:gd name="T27" fmla="*/ 41 h 106"/>
                  <a:gd name="T28" fmla="*/ 100 w 125"/>
                  <a:gd name="T29" fmla="*/ 51 h 106"/>
                  <a:gd name="T30" fmla="*/ 95 w 125"/>
                  <a:gd name="T31" fmla="*/ 67 h 106"/>
                  <a:gd name="T32" fmla="*/ 95 w 125"/>
                  <a:gd name="T33" fmla="*/ 78 h 106"/>
                  <a:gd name="T34" fmla="*/ 90 w 125"/>
                  <a:gd name="T35" fmla="*/ 92 h 106"/>
                  <a:gd name="T36" fmla="*/ 73 w 125"/>
                  <a:gd name="T37" fmla="*/ 105 h 106"/>
                  <a:gd name="T38" fmla="*/ 47 w 125"/>
                  <a:gd name="T39" fmla="*/ 98 h 106"/>
                  <a:gd name="T40" fmla="*/ 42 w 125"/>
                  <a:gd name="T41" fmla="*/ 90 h 106"/>
                  <a:gd name="T42" fmla="*/ 24 w 125"/>
                  <a:gd name="T43" fmla="*/ 83 h 106"/>
                  <a:gd name="T44" fmla="*/ 22 w 125"/>
                  <a:gd name="T45" fmla="*/ 78 h 106"/>
                  <a:gd name="T46" fmla="*/ 20 w 125"/>
                  <a:gd name="T47" fmla="*/ 75 h 106"/>
                  <a:gd name="T48" fmla="*/ 16 w 125"/>
                  <a:gd name="T49" fmla="*/ 76 h 106"/>
                  <a:gd name="T50" fmla="*/ 7 w 125"/>
                  <a:gd name="T51" fmla="*/ 73 h 106"/>
                  <a:gd name="T52" fmla="*/ 1 w 125"/>
                  <a:gd name="T53" fmla="*/ 68 h 106"/>
                  <a:gd name="T54" fmla="*/ 0 w 125"/>
                  <a:gd name="T55" fmla="*/ 60 h 106"/>
                  <a:gd name="T56" fmla="*/ 6 w 125"/>
                  <a:gd name="T57" fmla="*/ 53 h 106"/>
                  <a:gd name="T58" fmla="*/ 10 w 125"/>
                  <a:gd name="T59" fmla="*/ 51 h 106"/>
                  <a:gd name="T60" fmla="*/ 19 w 125"/>
                  <a:gd name="T61" fmla="*/ 56 h 106"/>
                  <a:gd name="T62" fmla="*/ 29 w 125"/>
                  <a:gd name="T63" fmla="*/ 43 h 106"/>
                  <a:gd name="T64" fmla="*/ 30 w 125"/>
                  <a:gd name="T65" fmla="*/ 37 h 106"/>
                  <a:gd name="T66" fmla="*/ 20 w 125"/>
                  <a:gd name="T67" fmla="*/ 24 h 106"/>
                  <a:gd name="T68" fmla="*/ 25 w 125"/>
                  <a:gd name="T69" fmla="*/ 17 h 106"/>
                  <a:gd name="T70" fmla="*/ 37 w 125"/>
                  <a:gd name="T71" fmla="*/ 6 h 106"/>
                  <a:gd name="T72" fmla="*/ 51 w 125"/>
                  <a:gd name="T73" fmla="*/ 0 h 106"/>
                  <a:gd name="T74" fmla="*/ 51 w 125"/>
                  <a:gd name="T75" fmla="*/ 0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5"/>
                  <a:gd name="T115" fmla="*/ 0 h 106"/>
                  <a:gd name="T116" fmla="*/ 125 w 125"/>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5" h="106">
                    <a:moveTo>
                      <a:pt x="51" y="0"/>
                    </a:moveTo>
                    <a:lnTo>
                      <a:pt x="75" y="3"/>
                    </a:lnTo>
                    <a:lnTo>
                      <a:pt x="92" y="7"/>
                    </a:lnTo>
                    <a:lnTo>
                      <a:pt x="98" y="7"/>
                    </a:lnTo>
                    <a:lnTo>
                      <a:pt x="105" y="6"/>
                    </a:lnTo>
                    <a:lnTo>
                      <a:pt x="111" y="9"/>
                    </a:lnTo>
                    <a:lnTo>
                      <a:pt x="118" y="9"/>
                    </a:lnTo>
                    <a:lnTo>
                      <a:pt x="124" y="11"/>
                    </a:lnTo>
                    <a:lnTo>
                      <a:pt x="124" y="17"/>
                    </a:lnTo>
                    <a:lnTo>
                      <a:pt x="119" y="24"/>
                    </a:lnTo>
                    <a:lnTo>
                      <a:pt x="112" y="25"/>
                    </a:lnTo>
                    <a:lnTo>
                      <a:pt x="103" y="25"/>
                    </a:lnTo>
                    <a:lnTo>
                      <a:pt x="99" y="29"/>
                    </a:lnTo>
                    <a:lnTo>
                      <a:pt x="99" y="41"/>
                    </a:lnTo>
                    <a:lnTo>
                      <a:pt x="100" y="51"/>
                    </a:lnTo>
                    <a:lnTo>
                      <a:pt x="95" y="67"/>
                    </a:lnTo>
                    <a:lnTo>
                      <a:pt x="95" y="78"/>
                    </a:lnTo>
                    <a:lnTo>
                      <a:pt x="90" y="92"/>
                    </a:lnTo>
                    <a:lnTo>
                      <a:pt x="73" y="105"/>
                    </a:lnTo>
                    <a:lnTo>
                      <a:pt x="47" y="98"/>
                    </a:lnTo>
                    <a:lnTo>
                      <a:pt x="42" y="90"/>
                    </a:lnTo>
                    <a:lnTo>
                      <a:pt x="24" y="83"/>
                    </a:lnTo>
                    <a:lnTo>
                      <a:pt x="22" y="78"/>
                    </a:lnTo>
                    <a:lnTo>
                      <a:pt x="20" y="75"/>
                    </a:lnTo>
                    <a:lnTo>
                      <a:pt x="16" y="76"/>
                    </a:lnTo>
                    <a:lnTo>
                      <a:pt x="7" y="73"/>
                    </a:lnTo>
                    <a:lnTo>
                      <a:pt x="1" y="68"/>
                    </a:lnTo>
                    <a:lnTo>
                      <a:pt x="0" y="60"/>
                    </a:lnTo>
                    <a:lnTo>
                      <a:pt x="6" y="53"/>
                    </a:lnTo>
                    <a:lnTo>
                      <a:pt x="10" y="51"/>
                    </a:lnTo>
                    <a:lnTo>
                      <a:pt x="19" y="56"/>
                    </a:lnTo>
                    <a:lnTo>
                      <a:pt x="29" y="43"/>
                    </a:lnTo>
                    <a:lnTo>
                      <a:pt x="30" y="37"/>
                    </a:lnTo>
                    <a:lnTo>
                      <a:pt x="20" y="24"/>
                    </a:lnTo>
                    <a:lnTo>
                      <a:pt x="25" y="17"/>
                    </a:lnTo>
                    <a:lnTo>
                      <a:pt x="37" y="6"/>
                    </a:lnTo>
                    <a:lnTo>
                      <a:pt x="51" y="0"/>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7" name="Freeform 154">
                <a:extLst>
                  <a:ext uri="{FF2B5EF4-FFF2-40B4-BE49-F238E27FC236}">
                    <a16:creationId xmlns:a16="http://schemas.microsoft.com/office/drawing/2014/main" id="{A4248A9A-C54A-421B-B3CB-01CC87A39257}"/>
                  </a:ext>
                </a:extLst>
              </p:cNvPr>
              <p:cNvSpPr>
                <a:spLocks/>
              </p:cNvSpPr>
              <p:nvPr/>
            </p:nvSpPr>
            <p:spPr bwMode="auto">
              <a:xfrm>
                <a:off x="5668" y="3330"/>
                <a:ext cx="86" cy="79"/>
              </a:xfrm>
              <a:custGeom>
                <a:avLst/>
                <a:gdLst>
                  <a:gd name="T0" fmla="*/ 0 w 86"/>
                  <a:gd name="T1" fmla="*/ 25 h 79"/>
                  <a:gd name="T2" fmla="*/ 9 w 86"/>
                  <a:gd name="T3" fmla="*/ 21 h 79"/>
                  <a:gd name="T4" fmla="*/ 19 w 86"/>
                  <a:gd name="T5" fmla="*/ 12 h 79"/>
                  <a:gd name="T6" fmla="*/ 24 w 86"/>
                  <a:gd name="T7" fmla="*/ 10 h 79"/>
                  <a:gd name="T8" fmla="*/ 46 w 86"/>
                  <a:gd name="T9" fmla="*/ 20 h 79"/>
                  <a:gd name="T10" fmla="*/ 56 w 86"/>
                  <a:gd name="T11" fmla="*/ 12 h 79"/>
                  <a:gd name="T12" fmla="*/ 63 w 86"/>
                  <a:gd name="T13" fmla="*/ 4 h 79"/>
                  <a:gd name="T14" fmla="*/ 68 w 86"/>
                  <a:gd name="T15" fmla="*/ 0 h 79"/>
                  <a:gd name="T16" fmla="*/ 85 w 86"/>
                  <a:gd name="T17" fmla="*/ 10 h 79"/>
                  <a:gd name="T18" fmla="*/ 83 w 86"/>
                  <a:gd name="T19" fmla="*/ 12 h 79"/>
                  <a:gd name="T20" fmla="*/ 77 w 86"/>
                  <a:gd name="T21" fmla="*/ 16 h 79"/>
                  <a:gd name="T22" fmla="*/ 70 w 86"/>
                  <a:gd name="T23" fmla="*/ 20 h 79"/>
                  <a:gd name="T24" fmla="*/ 55 w 86"/>
                  <a:gd name="T25" fmla="*/ 34 h 79"/>
                  <a:gd name="T26" fmla="*/ 56 w 86"/>
                  <a:gd name="T27" fmla="*/ 38 h 79"/>
                  <a:gd name="T28" fmla="*/ 64 w 86"/>
                  <a:gd name="T29" fmla="*/ 48 h 79"/>
                  <a:gd name="T30" fmla="*/ 62 w 86"/>
                  <a:gd name="T31" fmla="*/ 56 h 79"/>
                  <a:gd name="T32" fmla="*/ 52 w 86"/>
                  <a:gd name="T33" fmla="*/ 68 h 79"/>
                  <a:gd name="T34" fmla="*/ 44 w 86"/>
                  <a:gd name="T35" fmla="*/ 63 h 79"/>
                  <a:gd name="T36" fmla="*/ 38 w 86"/>
                  <a:gd name="T37" fmla="*/ 65 h 79"/>
                  <a:gd name="T38" fmla="*/ 34 w 86"/>
                  <a:gd name="T39" fmla="*/ 71 h 79"/>
                  <a:gd name="T40" fmla="*/ 35 w 86"/>
                  <a:gd name="T41" fmla="*/ 78 h 79"/>
                  <a:gd name="T42" fmla="*/ 28 w 86"/>
                  <a:gd name="T43" fmla="*/ 76 h 79"/>
                  <a:gd name="T44" fmla="*/ 20 w 86"/>
                  <a:gd name="T45" fmla="*/ 71 h 79"/>
                  <a:gd name="T46" fmla="*/ 16 w 86"/>
                  <a:gd name="T47" fmla="*/ 59 h 79"/>
                  <a:gd name="T48" fmla="*/ 19 w 86"/>
                  <a:gd name="T49" fmla="*/ 50 h 79"/>
                  <a:gd name="T50" fmla="*/ 23 w 86"/>
                  <a:gd name="T51" fmla="*/ 44 h 79"/>
                  <a:gd name="T52" fmla="*/ 24 w 86"/>
                  <a:gd name="T53" fmla="*/ 40 h 79"/>
                  <a:gd name="T54" fmla="*/ 12 w 86"/>
                  <a:gd name="T55" fmla="*/ 32 h 79"/>
                  <a:gd name="T56" fmla="*/ 4 w 86"/>
                  <a:gd name="T57" fmla="*/ 28 h 79"/>
                  <a:gd name="T58" fmla="*/ 0 w 86"/>
                  <a:gd name="T59" fmla="*/ 25 h 79"/>
                  <a:gd name="T60" fmla="*/ 0 w 86"/>
                  <a:gd name="T61" fmla="*/ 25 h 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
                  <a:gd name="T94" fmla="*/ 0 h 79"/>
                  <a:gd name="T95" fmla="*/ 86 w 86"/>
                  <a:gd name="T96" fmla="*/ 79 h 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 h="79">
                    <a:moveTo>
                      <a:pt x="0" y="25"/>
                    </a:moveTo>
                    <a:lnTo>
                      <a:pt x="9" y="21"/>
                    </a:lnTo>
                    <a:lnTo>
                      <a:pt x="19" y="12"/>
                    </a:lnTo>
                    <a:lnTo>
                      <a:pt x="24" y="10"/>
                    </a:lnTo>
                    <a:lnTo>
                      <a:pt x="46" y="20"/>
                    </a:lnTo>
                    <a:lnTo>
                      <a:pt x="56" y="12"/>
                    </a:lnTo>
                    <a:lnTo>
                      <a:pt x="63" y="4"/>
                    </a:lnTo>
                    <a:lnTo>
                      <a:pt x="68" y="0"/>
                    </a:lnTo>
                    <a:lnTo>
                      <a:pt x="85" y="10"/>
                    </a:lnTo>
                    <a:lnTo>
                      <a:pt x="83" y="12"/>
                    </a:lnTo>
                    <a:lnTo>
                      <a:pt x="77" y="16"/>
                    </a:lnTo>
                    <a:lnTo>
                      <a:pt x="70" y="20"/>
                    </a:lnTo>
                    <a:lnTo>
                      <a:pt x="55" y="34"/>
                    </a:lnTo>
                    <a:lnTo>
                      <a:pt x="56" y="38"/>
                    </a:lnTo>
                    <a:lnTo>
                      <a:pt x="64" y="48"/>
                    </a:lnTo>
                    <a:lnTo>
                      <a:pt x="62" y="56"/>
                    </a:lnTo>
                    <a:lnTo>
                      <a:pt x="52" y="68"/>
                    </a:lnTo>
                    <a:lnTo>
                      <a:pt x="44" y="63"/>
                    </a:lnTo>
                    <a:lnTo>
                      <a:pt x="38" y="65"/>
                    </a:lnTo>
                    <a:lnTo>
                      <a:pt x="34" y="71"/>
                    </a:lnTo>
                    <a:lnTo>
                      <a:pt x="35" y="78"/>
                    </a:lnTo>
                    <a:lnTo>
                      <a:pt x="28" y="76"/>
                    </a:lnTo>
                    <a:lnTo>
                      <a:pt x="20" y="71"/>
                    </a:lnTo>
                    <a:lnTo>
                      <a:pt x="16" y="59"/>
                    </a:lnTo>
                    <a:lnTo>
                      <a:pt x="19" y="50"/>
                    </a:lnTo>
                    <a:lnTo>
                      <a:pt x="23" y="44"/>
                    </a:lnTo>
                    <a:lnTo>
                      <a:pt x="24" y="40"/>
                    </a:lnTo>
                    <a:lnTo>
                      <a:pt x="12" y="32"/>
                    </a:lnTo>
                    <a:lnTo>
                      <a:pt x="4" y="28"/>
                    </a:lnTo>
                    <a:lnTo>
                      <a:pt x="0" y="25"/>
                    </a:lnTo>
                  </a:path>
                </a:pathLst>
              </a:custGeom>
              <a:solidFill>
                <a:srgbClr val="BF4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88" name="Freeform 155">
                <a:extLst>
                  <a:ext uri="{FF2B5EF4-FFF2-40B4-BE49-F238E27FC236}">
                    <a16:creationId xmlns:a16="http://schemas.microsoft.com/office/drawing/2014/main" id="{2AA566EF-A46E-4D13-944A-B935BFB00885}"/>
                  </a:ext>
                </a:extLst>
              </p:cNvPr>
              <p:cNvSpPr>
                <a:spLocks/>
              </p:cNvSpPr>
              <p:nvPr/>
            </p:nvSpPr>
            <p:spPr bwMode="auto">
              <a:xfrm>
                <a:off x="5671" y="3331"/>
                <a:ext cx="83" cy="25"/>
              </a:xfrm>
              <a:custGeom>
                <a:avLst/>
                <a:gdLst>
                  <a:gd name="T0" fmla="*/ 0 w 83"/>
                  <a:gd name="T1" fmla="*/ 24 h 25"/>
                  <a:gd name="T2" fmla="*/ 2 w 83"/>
                  <a:gd name="T3" fmla="*/ 24 h 25"/>
                  <a:gd name="T4" fmla="*/ 4 w 83"/>
                  <a:gd name="T5" fmla="*/ 22 h 25"/>
                  <a:gd name="T6" fmla="*/ 7 w 83"/>
                  <a:gd name="T7" fmla="*/ 19 h 25"/>
                  <a:gd name="T8" fmla="*/ 9 w 83"/>
                  <a:gd name="T9" fmla="*/ 17 h 25"/>
                  <a:gd name="T10" fmla="*/ 11 w 83"/>
                  <a:gd name="T11" fmla="*/ 14 h 25"/>
                  <a:gd name="T12" fmla="*/ 13 w 83"/>
                  <a:gd name="T13" fmla="*/ 12 h 25"/>
                  <a:gd name="T14" fmla="*/ 17 w 83"/>
                  <a:gd name="T15" fmla="*/ 11 h 25"/>
                  <a:gd name="T16" fmla="*/ 19 w 83"/>
                  <a:gd name="T17" fmla="*/ 10 h 25"/>
                  <a:gd name="T18" fmla="*/ 21 w 83"/>
                  <a:gd name="T19" fmla="*/ 11 h 25"/>
                  <a:gd name="T20" fmla="*/ 25 w 83"/>
                  <a:gd name="T21" fmla="*/ 13 h 25"/>
                  <a:gd name="T22" fmla="*/ 29 w 83"/>
                  <a:gd name="T23" fmla="*/ 15 h 25"/>
                  <a:gd name="T24" fmla="*/ 32 w 83"/>
                  <a:gd name="T25" fmla="*/ 17 h 25"/>
                  <a:gd name="T26" fmla="*/ 36 w 83"/>
                  <a:gd name="T27" fmla="*/ 19 h 25"/>
                  <a:gd name="T28" fmla="*/ 39 w 83"/>
                  <a:gd name="T29" fmla="*/ 20 h 25"/>
                  <a:gd name="T30" fmla="*/ 43 w 83"/>
                  <a:gd name="T31" fmla="*/ 20 h 25"/>
                  <a:gd name="T32" fmla="*/ 45 w 83"/>
                  <a:gd name="T33" fmla="*/ 20 h 25"/>
                  <a:gd name="T34" fmla="*/ 47 w 83"/>
                  <a:gd name="T35" fmla="*/ 19 h 25"/>
                  <a:gd name="T36" fmla="*/ 48 w 83"/>
                  <a:gd name="T37" fmla="*/ 16 h 25"/>
                  <a:gd name="T38" fmla="*/ 52 w 83"/>
                  <a:gd name="T39" fmla="*/ 12 h 25"/>
                  <a:gd name="T40" fmla="*/ 54 w 83"/>
                  <a:gd name="T41" fmla="*/ 9 h 25"/>
                  <a:gd name="T42" fmla="*/ 57 w 83"/>
                  <a:gd name="T43" fmla="*/ 5 h 25"/>
                  <a:gd name="T44" fmla="*/ 59 w 83"/>
                  <a:gd name="T45" fmla="*/ 3 h 25"/>
                  <a:gd name="T46" fmla="*/ 63 w 83"/>
                  <a:gd name="T47" fmla="*/ 1 h 25"/>
                  <a:gd name="T48" fmla="*/ 65 w 83"/>
                  <a:gd name="T49" fmla="*/ 1 h 25"/>
                  <a:gd name="T50" fmla="*/ 67 w 83"/>
                  <a:gd name="T51" fmla="*/ 1 h 25"/>
                  <a:gd name="T52" fmla="*/ 68 w 83"/>
                  <a:gd name="T53" fmla="*/ 3 h 25"/>
                  <a:gd name="T54" fmla="*/ 71 w 83"/>
                  <a:gd name="T55" fmla="*/ 3 h 25"/>
                  <a:gd name="T56" fmla="*/ 73 w 83"/>
                  <a:gd name="T57" fmla="*/ 5 h 25"/>
                  <a:gd name="T58" fmla="*/ 75 w 83"/>
                  <a:gd name="T59" fmla="*/ 7 h 25"/>
                  <a:gd name="T60" fmla="*/ 77 w 83"/>
                  <a:gd name="T61" fmla="*/ 9 h 25"/>
                  <a:gd name="T62" fmla="*/ 80 w 83"/>
                  <a:gd name="T63" fmla="*/ 9 h 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3"/>
                  <a:gd name="T97" fmla="*/ 0 h 25"/>
                  <a:gd name="T98" fmla="*/ 83 w 83"/>
                  <a:gd name="T99" fmla="*/ 25 h 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3" h="25">
                    <a:moveTo>
                      <a:pt x="0" y="24"/>
                    </a:moveTo>
                    <a:lnTo>
                      <a:pt x="0" y="24"/>
                    </a:lnTo>
                    <a:lnTo>
                      <a:pt x="2" y="24"/>
                    </a:lnTo>
                    <a:lnTo>
                      <a:pt x="4" y="22"/>
                    </a:lnTo>
                    <a:lnTo>
                      <a:pt x="6" y="20"/>
                    </a:lnTo>
                    <a:lnTo>
                      <a:pt x="7" y="19"/>
                    </a:lnTo>
                    <a:lnTo>
                      <a:pt x="9" y="17"/>
                    </a:lnTo>
                    <a:lnTo>
                      <a:pt x="11" y="15"/>
                    </a:lnTo>
                    <a:lnTo>
                      <a:pt x="11" y="14"/>
                    </a:lnTo>
                    <a:lnTo>
                      <a:pt x="13" y="12"/>
                    </a:lnTo>
                    <a:lnTo>
                      <a:pt x="15" y="11"/>
                    </a:lnTo>
                    <a:lnTo>
                      <a:pt x="17" y="11"/>
                    </a:lnTo>
                    <a:lnTo>
                      <a:pt x="19" y="9"/>
                    </a:lnTo>
                    <a:lnTo>
                      <a:pt x="19" y="10"/>
                    </a:lnTo>
                    <a:lnTo>
                      <a:pt x="20" y="10"/>
                    </a:lnTo>
                    <a:lnTo>
                      <a:pt x="21" y="11"/>
                    </a:lnTo>
                    <a:lnTo>
                      <a:pt x="23" y="11"/>
                    </a:lnTo>
                    <a:lnTo>
                      <a:pt x="25" y="13"/>
                    </a:lnTo>
                    <a:lnTo>
                      <a:pt x="27" y="13"/>
                    </a:lnTo>
                    <a:lnTo>
                      <a:pt x="29" y="15"/>
                    </a:lnTo>
                    <a:lnTo>
                      <a:pt x="31" y="15"/>
                    </a:lnTo>
                    <a:lnTo>
                      <a:pt x="32" y="17"/>
                    </a:lnTo>
                    <a:lnTo>
                      <a:pt x="34" y="17"/>
                    </a:lnTo>
                    <a:lnTo>
                      <a:pt x="36" y="19"/>
                    </a:lnTo>
                    <a:lnTo>
                      <a:pt x="38" y="19"/>
                    </a:lnTo>
                    <a:lnTo>
                      <a:pt x="39" y="20"/>
                    </a:lnTo>
                    <a:lnTo>
                      <a:pt x="41" y="20"/>
                    </a:lnTo>
                    <a:lnTo>
                      <a:pt x="43" y="20"/>
                    </a:lnTo>
                    <a:lnTo>
                      <a:pt x="45" y="20"/>
                    </a:lnTo>
                    <a:lnTo>
                      <a:pt x="47" y="19"/>
                    </a:lnTo>
                    <a:lnTo>
                      <a:pt x="48" y="17"/>
                    </a:lnTo>
                    <a:lnTo>
                      <a:pt x="48" y="16"/>
                    </a:lnTo>
                    <a:lnTo>
                      <a:pt x="50" y="14"/>
                    </a:lnTo>
                    <a:lnTo>
                      <a:pt x="52" y="12"/>
                    </a:lnTo>
                    <a:lnTo>
                      <a:pt x="54" y="10"/>
                    </a:lnTo>
                    <a:lnTo>
                      <a:pt x="54" y="9"/>
                    </a:lnTo>
                    <a:lnTo>
                      <a:pt x="56" y="7"/>
                    </a:lnTo>
                    <a:lnTo>
                      <a:pt x="57" y="5"/>
                    </a:lnTo>
                    <a:lnTo>
                      <a:pt x="59" y="3"/>
                    </a:lnTo>
                    <a:lnTo>
                      <a:pt x="61" y="1"/>
                    </a:lnTo>
                    <a:lnTo>
                      <a:pt x="63" y="1"/>
                    </a:lnTo>
                    <a:lnTo>
                      <a:pt x="65" y="0"/>
                    </a:lnTo>
                    <a:lnTo>
                      <a:pt x="65" y="1"/>
                    </a:lnTo>
                    <a:lnTo>
                      <a:pt x="67" y="1"/>
                    </a:lnTo>
                    <a:lnTo>
                      <a:pt x="68" y="1"/>
                    </a:lnTo>
                    <a:lnTo>
                      <a:pt x="68" y="3"/>
                    </a:lnTo>
                    <a:lnTo>
                      <a:pt x="70" y="3"/>
                    </a:lnTo>
                    <a:lnTo>
                      <a:pt x="71" y="3"/>
                    </a:lnTo>
                    <a:lnTo>
                      <a:pt x="73" y="3"/>
                    </a:lnTo>
                    <a:lnTo>
                      <a:pt x="73" y="5"/>
                    </a:lnTo>
                    <a:lnTo>
                      <a:pt x="75" y="5"/>
                    </a:lnTo>
                    <a:lnTo>
                      <a:pt x="75" y="7"/>
                    </a:lnTo>
                    <a:lnTo>
                      <a:pt x="77" y="7"/>
                    </a:lnTo>
                    <a:lnTo>
                      <a:pt x="77" y="9"/>
                    </a:lnTo>
                    <a:lnTo>
                      <a:pt x="79" y="9"/>
                    </a:lnTo>
                    <a:lnTo>
                      <a:pt x="80" y="9"/>
                    </a:lnTo>
                    <a:lnTo>
                      <a:pt x="82" y="9"/>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9" name="Freeform 156">
                <a:extLst>
                  <a:ext uri="{FF2B5EF4-FFF2-40B4-BE49-F238E27FC236}">
                    <a16:creationId xmlns:a16="http://schemas.microsoft.com/office/drawing/2014/main" id="{92C35A20-CF4B-41F6-BD24-DC91D46A0CE0}"/>
                  </a:ext>
                </a:extLst>
              </p:cNvPr>
              <p:cNvSpPr>
                <a:spLocks/>
              </p:cNvSpPr>
              <p:nvPr/>
            </p:nvSpPr>
            <p:spPr bwMode="auto">
              <a:xfrm>
                <a:off x="5681" y="3362"/>
                <a:ext cx="24" cy="47"/>
              </a:xfrm>
              <a:custGeom>
                <a:avLst/>
                <a:gdLst>
                  <a:gd name="T0" fmla="*/ 21 w 24"/>
                  <a:gd name="T1" fmla="*/ 46 h 47"/>
                  <a:gd name="T2" fmla="*/ 19 w 24"/>
                  <a:gd name="T3" fmla="*/ 46 h 47"/>
                  <a:gd name="T4" fmla="*/ 17 w 24"/>
                  <a:gd name="T5" fmla="*/ 46 h 47"/>
                  <a:gd name="T6" fmla="*/ 14 w 24"/>
                  <a:gd name="T7" fmla="*/ 46 h 47"/>
                  <a:gd name="T8" fmla="*/ 12 w 24"/>
                  <a:gd name="T9" fmla="*/ 44 h 47"/>
                  <a:gd name="T10" fmla="*/ 9 w 24"/>
                  <a:gd name="T11" fmla="*/ 44 h 47"/>
                  <a:gd name="T12" fmla="*/ 7 w 24"/>
                  <a:gd name="T13" fmla="*/ 42 h 47"/>
                  <a:gd name="T14" fmla="*/ 7 w 24"/>
                  <a:gd name="T15" fmla="*/ 41 h 47"/>
                  <a:gd name="T16" fmla="*/ 5 w 24"/>
                  <a:gd name="T17" fmla="*/ 39 h 47"/>
                  <a:gd name="T18" fmla="*/ 5 w 24"/>
                  <a:gd name="T19" fmla="*/ 39 h 47"/>
                  <a:gd name="T20" fmla="*/ 3 w 24"/>
                  <a:gd name="T21" fmla="*/ 37 h 47"/>
                  <a:gd name="T22" fmla="*/ 3 w 24"/>
                  <a:gd name="T23" fmla="*/ 36 h 47"/>
                  <a:gd name="T24" fmla="*/ 3 w 24"/>
                  <a:gd name="T25" fmla="*/ 34 h 47"/>
                  <a:gd name="T26" fmla="*/ 3 w 24"/>
                  <a:gd name="T27" fmla="*/ 32 h 47"/>
                  <a:gd name="T28" fmla="*/ 3 w 24"/>
                  <a:gd name="T29" fmla="*/ 30 h 47"/>
                  <a:gd name="T30" fmla="*/ 3 w 24"/>
                  <a:gd name="T31" fmla="*/ 28 h 47"/>
                  <a:gd name="T32" fmla="*/ 3 w 24"/>
                  <a:gd name="T33" fmla="*/ 26 h 47"/>
                  <a:gd name="T34" fmla="*/ 3 w 24"/>
                  <a:gd name="T35" fmla="*/ 26 h 47"/>
                  <a:gd name="T36" fmla="*/ 3 w 24"/>
                  <a:gd name="T37" fmla="*/ 24 h 47"/>
                  <a:gd name="T38" fmla="*/ 3 w 24"/>
                  <a:gd name="T39" fmla="*/ 22 h 47"/>
                  <a:gd name="T40" fmla="*/ 5 w 24"/>
                  <a:gd name="T41" fmla="*/ 20 h 47"/>
                  <a:gd name="T42" fmla="*/ 5 w 24"/>
                  <a:gd name="T43" fmla="*/ 18 h 47"/>
                  <a:gd name="T44" fmla="*/ 7 w 24"/>
                  <a:gd name="T45" fmla="*/ 16 h 47"/>
                  <a:gd name="T46" fmla="*/ 8 w 24"/>
                  <a:gd name="T47" fmla="*/ 15 h 47"/>
                  <a:gd name="T48" fmla="*/ 9 w 24"/>
                  <a:gd name="T49" fmla="*/ 13 h 47"/>
                  <a:gd name="T50" fmla="*/ 9 w 24"/>
                  <a:gd name="T51" fmla="*/ 13 h 47"/>
                  <a:gd name="T52" fmla="*/ 9 w 24"/>
                  <a:gd name="T53" fmla="*/ 12 h 47"/>
                  <a:gd name="T54" fmla="*/ 9 w 24"/>
                  <a:gd name="T55" fmla="*/ 12 h 47"/>
                  <a:gd name="T56" fmla="*/ 10 w 24"/>
                  <a:gd name="T57" fmla="*/ 10 h 47"/>
                  <a:gd name="T58" fmla="*/ 10 w 24"/>
                  <a:gd name="T59" fmla="*/ 10 h 47"/>
                  <a:gd name="T60" fmla="*/ 10 w 24"/>
                  <a:gd name="T61" fmla="*/ 9 h 47"/>
                  <a:gd name="T62" fmla="*/ 10 w 24"/>
                  <a:gd name="T63" fmla="*/ 9 h 47"/>
                  <a:gd name="T64" fmla="*/ 9 w 24"/>
                  <a:gd name="T65" fmla="*/ 8 h 47"/>
                  <a:gd name="T66" fmla="*/ 8 w 24"/>
                  <a:gd name="T67" fmla="*/ 8 h 47"/>
                  <a:gd name="T68" fmla="*/ 6 w 24"/>
                  <a:gd name="T69" fmla="*/ 6 h 47"/>
                  <a:gd name="T70" fmla="*/ 5 w 24"/>
                  <a:gd name="T71" fmla="*/ 6 h 47"/>
                  <a:gd name="T72" fmla="*/ 3 w 24"/>
                  <a:gd name="T73" fmla="*/ 4 h 47"/>
                  <a:gd name="T74" fmla="*/ 1 w 24"/>
                  <a:gd name="T75" fmla="*/ 4 h 47"/>
                  <a:gd name="T76" fmla="*/ 0 w 24"/>
                  <a:gd name="T77" fmla="*/ 2 h 47"/>
                  <a:gd name="T78" fmla="*/ 0 w 24"/>
                  <a:gd name="T79" fmla="*/ 2 h 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4"/>
                  <a:gd name="T121" fmla="*/ 0 h 47"/>
                  <a:gd name="T122" fmla="*/ 24 w 24"/>
                  <a:gd name="T123" fmla="*/ 47 h 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4" h="47">
                    <a:moveTo>
                      <a:pt x="23" y="45"/>
                    </a:moveTo>
                    <a:lnTo>
                      <a:pt x="21" y="46"/>
                    </a:lnTo>
                    <a:lnTo>
                      <a:pt x="19" y="46"/>
                    </a:lnTo>
                    <a:lnTo>
                      <a:pt x="17" y="46"/>
                    </a:lnTo>
                    <a:lnTo>
                      <a:pt x="16" y="46"/>
                    </a:lnTo>
                    <a:lnTo>
                      <a:pt x="14" y="46"/>
                    </a:lnTo>
                    <a:lnTo>
                      <a:pt x="14" y="44"/>
                    </a:lnTo>
                    <a:lnTo>
                      <a:pt x="12" y="44"/>
                    </a:lnTo>
                    <a:lnTo>
                      <a:pt x="11" y="44"/>
                    </a:lnTo>
                    <a:lnTo>
                      <a:pt x="9" y="44"/>
                    </a:lnTo>
                    <a:lnTo>
                      <a:pt x="9" y="42"/>
                    </a:lnTo>
                    <a:lnTo>
                      <a:pt x="7" y="42"/>
                    </a:lnTo>
                    <a:lnTo>
                      <a:pt x="7" y="41"/>
                    </a:lnTo>
                    <a:lnTo>
                      <a:pt x="7" y="39"/>
                    </a:lnTo>
                    <a:lnTo>
                      <a:pt x="5" y="39"/>
                    </a:lnTo>
                    <a:lnTo>
                      <a:pt x="5" y="37"/>
                    </a:lnTo>
                    <a:lnTo>
                      <a:pt x="3" y="37"/>
                    </a:lnTo>
                    <a:lnTo>
                      <a:pt x="3" y="36"/>
                    </a:lnTo>
                    <a:lnTo>
                      <a:pt x="3" y="34"/>
                    </a:lnTo>
                    <a:lnTo>
                      <a:pt x="3" y="32"/>
                    </a:lnTo>
                    <a:lnTo>
                      <a:pt x="3" y="30"/>
                    </a:lnTo>
                    <a:lnTo>
                      <a:pt x="3" y="28"/>
                    </a:lnTo>
                    <a:lnTo>
                      <a:pt x="3" y="26"/>
                    </a:lnTo>
                    <a:lnTo>
                      <a:pt x="3" y="24"/>
                    </a:lnTo>
                    <a:lnTo>
                      <a:pt x="3" y="22"/>
                    </a:lnTo>
                    <a:lnTo>
                      <a:pt x="5" y="20"/>
                    </a:lnTo>
                    <a:lnTo>
                      <a:pt x="5" y="18"/>
                    </a:lnTo>
                    <a:lnTo>
                      <a:pt x="7" y="16"/>
                    </a:lnTo>
                    <a:lnTo>
                      <a:pt x="8" y="15"/>
                    </a:lnTo>
                    <a:lnTo>
                      <a:pt x="10" y="13"/>
                    </a:lnTo>
                    <a:lnTo>
                      <a:pt x="9" y="13"/>
                    </a:lnTo>
                    <a:lnTo>
                      <a:pt x="9" y="12"/>
                    </a:lnTo>
                    <a:lnTo>
                      <a:pt x="10" y="10"/>
                    </a:lnTo>
                    <a:lnTo>
                      <a:pt x="10" y="9"/>
                    </a:lnTo>
                    <a:lnTo>
                      <a:pt x="10" y="8"/>
                    </a:lnTo>
                    <a:lnTo>
                      <a:pt x="9" y="8"/>
                    </a:lnTo>
                    <a:lnTo>
                      <a:pt x="8" y="8"/>
                    </a:lnTo>
                    <a:lnTo>
                      <a:pt x="8" y="6"/>
                    </a:lnTo>
                    <a:lnTo>
                      <a:pt x="6" y="6"/>
                    </a:lnTo>
                    <a:lnTo>
                      <a:pt x="5" y="6"/>
                    </a:lnTo>
                    <a:lnTo>
                      <a:pt x="5" y="4"/>
                    </a:lnTo>
                    <a:lnTo>
                      <a:pt x="3" y="4"/>
                    </a:lnTo>
                    <a:lnTo>
                      <a:pt x="1" y="4"/>
                    </a:lnTo>
                    <a:lnTo>
                      <a:pt x="1" y="2"/>
                    </a:lnTo>
                    <a:lnTo>
                      <a:pt x="0" y="2"/>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0" name="Freeform 157">
                <a:extLst>
                  <a:ext uri="{FF2B5EF4-FFF2-40B4-BE49-F238E27FC236}">
                    <a16:creationId xmlns:a16="http://schemas.microsoft.com/office/drawing/2014/main" id="{B207CAC6-497D-4B5B-BB0E-A541611172A0}"/>
                  </a:ext>
                </a:extLst>
              </p:cNvPr>
              <p:cNvSpPr>
                <a:spLocks/>
              </p:cNvSpPr>
              <p:nvPr/>
            </p:nvSpPr>
            <p:spPr bwMode="auto">
              <a:xfrm>
                <a:off x="5720" y="3349"/>
                <a:ext cx="20" cy="49"/>
              </a:xfrm>
              <a:custGeom>
                <a:avLst/>
                <a:gdLst>
                  <a:gd name="T0" fmla="*/ 18 w 20"/>
                  <a:gd name="T1" fmla="*/ 2 h 49"/>
                  <a:gd name="T2" fmla="*/ 16 w 20"/>
                  <a:gd name="T3" fmla="*/ 2 h 49"/>
                  <a:gd name="T4" fmla="*/ 14 w 20"/>
                  <a:gd name="T5" fmla="*/ 4 h 49"/>
                  <a:gd name="T6" fmla="*/ 11 w 20"/>
                  <a:gd name="T7" fmla="*/ 6 h 49"/>
                  <a:gd name="T8" fmla="*/ 9 w 20"/>
                  <a:gd name="T9" fmla="*/ 8 h 49"/>
                  <a:gd name="T10" fmla="*/ 5 w 20"/>
                  <a:gd name="T11" fmla="*/ 11 h 49"/>
                  <a:gd name="T12" fmla="*/ 3 w 20"/>
                  <a:gd name="T13" fmla="*/ 13 h 49"/>
                  <a:gd name="T14" fmla="*/ 2 w 20"/>
                  <a:gd name="T15" fmla="*/ 15 h 49"/>
                  <a:gd name="T16" fmla="*/ 2 w 20"/>
                  <a:gd name="T17" fmla="*/ 17 h 49"/>
                  <a:gd name="T18" fmla="*/ 2 w 20"/>
                  <a:gd name="T19" fmla="*/ 19 h 49"/>
                  <a:gd name="T20" fmla="*/ 2 w 20"/>
                  <a:gd name="T21" fmla="*/ 20 h 49"/>
                  <a:gd name="T22" fmla="*/ 2 w 20"/>
                  <a:gd name="T23" fmla="*/ 20 h 49"/>
                  <a:gd name="T24" fmla="*/ 4 w 20"/>
                  <a:gd name="T25" fmla="*/ 22 h 49"/>
                  <a:gd name="T26" fmla="*/ 4 w 20"/>
                  <a:gd name="T27" fmla="*/ 23 h 49"/>
                  <a:gd name="T28" fmla="*/ 6 w 20"/>
                  <a:gd name="T29" fmla="*/ 24 h 49"/>
                  <a:gd name="T30" fmla="*/ 6 w 20"/>
                  <a:gd name="T31" fmla="*/ 24 h 49"/>
                  <a:gd name="T32" fmla="*/ 8 w 20"/>
                  <a:gd name="T33" fmla="*/ 26 h 49"/>
                  <a:gd name="T34" fmla="*/ 8 w 20"/>
                  <a:gd name="T35" fmla="*/ 26 h 49"/>
                  <a:gd name="T36" fmla="*/ 8 w 20"/>
                  <a:gd name="T37" fmla="*/ 27 h 49"/>
                  <a:gd name="T38" fmla="*/ 8 w 20"/>
                  <a:gd name="T39" fmla="*/ 27 h 49"/>
                  <a:gd name="T40" fmla="*/ 10 w 20"/>
                  <a:gd name="T41" fmla="*/ 29 h 49"/>
                  <a:gd name="T42" fmla="*/ 10 w 20"/>
                  <a:gd name="T43" fmla="*/ 29 h 49"/>
                  <a:gd name="T44" fmla="*/ 11 w 20"/>
                  <a:gd name="T45" fmla="*/ 29 h 49"/>
                  <a:gd name="T46" fmla="*/ 11 w 20"/>
                  <a:gd name="T47" fmla="*/ 29 h 49"/>
                  <a:gd name="T48" fmla="*/ 11 w 20"/>
                  <a:gd name="T49" fmla="*/ 30 h 49"/>
                  <a:gd name="T50" fmla="*/ 11 w 20"/>
                  <a:gd name="T51" fmla="*/ 31 h 49"/>
                  <a:gd name="T52" fmla="*/ 9 w 20"/>
                  <a:gd name="T53" fmla="*/ 33 h 49"/>
                  <a:gd name="T54" fmla="*/ 9 w 20"/>
                  <a:gd name="T55" fmla="*/ 35 h 49"/>
                  <a:gd name="T56" fmla="*/ 8 w 20"/>
                  <a:gd name="T57" fmla="*/ 37 h 49"/>
                  <a:gd name="T58" fmla="*/ 8 w 20"/>
                  <a:gd name="T59" fmla="*/ 39 h 49"/>
                  <a:gd name="T60" fmla="*/ 6 w 20"/>
                  <a:gd name="T61" fmla="*/ 40 h 49"/>
                  <a:gd name="T62" fmla="*/ 6 w 20"/>
                  <a:gd name="T63" fmla="*/ 41 h 49"/>
                  <a:gd name="T64" fmla="*/ 4 w 20"/>
                  <a:gd name="T65" fmla="*/ 43 h 49"/>
                  <a:gd name="T66" fmla="*/ 4 w 20"/>
                  <a:gd name="T67" fmla="*/ 43 h 49"/>
                  <a:gd name="T68" fmla="*/ 3 w 20"/>
                  <a:gd name="T69" fmla="*/ 45 h 49"/>
                  <a:gd name="T70" fmla="*/ 3 w 20"/>
                  <a:gd name="T71" fmla="*/ 45 h 49"/>
                  <a:gd name="T72" fmla="*/ 1 w 20"/>
                  <a:gd name="T73" fmla="*/ 47 h 49"/>
                  <a:gd name="T74" fmla="*/ 1 w 20"/>
                  <a:gd name="T75" fmla="*/ 47 h 49"/>
                  <a:gd name="T76" fmla="*/ 0 w 20"/>
                  <a:gd name="T77" fmla="*/ 48 h 49"/>
                  <a:gd name="T78" fmla="*/ 0 w 20"/>
                  <a:gd name="T79" fmla="*/ 48 h 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
                  <a:gd name="T121" fmla="*/ 0 h 49"/>
                  <a:gd name="T122" fmla="*/ 20 w 20"/>
                  <a:gd name="T123" fmla="*/ 49 h 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 h="49">
                    <a:moveTo>
                      <a:pt x="19" y="0"/>
                    </a:moveTo>
                    <a:lnTo>
                      <a:pt x="18" y="2"/>
                    </a:lnTo>
                    <a:lnTo>
                      <a:pt x="16" y="2"/>
                    </a:lnTo>
                    <a:lnTo>
                      <a:pt x="14" y="4"/>
                    </a:lnTo>
                    <a:lnTo>
                      <a:pt x="12" y="4"/>
                    </a:lnTo>
                    <a:lnTo>
                      <a:pt x="11" y="6"/>
                    </a:lnTo>
                    <a:lnTo>
                      <a:pt x="9" y="8"/>
                    </a:lnTo>
                    <a:lnTo>
                      <a:pt x="7" y="9"/>
                    </a:lnTo>
                    <a:lnTo>
                      <a:pt x="5" y="11"/>
                    </a:lnTo>
                    <a:lnTo>
                      <a:pt x="3" y="13"/>
                    </a:lnTo>
                    <a:lnTo>
                      <a:pt x="2" y="15"/>
                    </a:lnTo>
                    <a:lnTo>
                      <a:pt x="2" y="17"/>
                    </a:lnTo>
                    <a:lnTo>
                      <a:pt x="2" y="19"/>
                    </a:lnTo>
                    <a:lnTo>
                      <a:pt x="2" y="20"/>
                    </a:lnTo>
                    <a:lnTo>
                      <a:pt x="4" y="20"/>
                    </a:lnTo>
                    <a:lnTo>
                      <a:pt x="4" y="22"/>
                    </a:lnTo>
                    <a:lnTo>
                      <a:pt x="4" y="23"/>
                    </a:lnTo>
                    <a:lnTo>
                      <a:pt x="6" y="23"/>
                    </a:lnTo>
                    <a:lnTo>
                      <a:pt x="6" y="24"/>
                    </a:lnTo>
                    <a:lnTo>
                      <a:pt x="8" y="24"/>
                    </a:lnTo>
                    <a:lnTo>
                      <a:pt x="8" y="26"/>
                    </a:lnTo>
                    <a:lnTo>
                      <a:pt x="8" y="27"/>
                    </a:lnTo>
                    <a:lnTo>
                      <a:pt x="10" y="27"/>
                    </a:lnTo>
                    <a:lnTo>
                      <a:pt x="10" y="29"/>
                    </a:lnTo>
                    <a:lnTo>
                      <a:pt x="11" y="29"/>
                    </a:lnTo>
                    <a:lnTo>
                      <a:pt x="12" y="29"/>
                    </a:lnTo>
                    <a:lnTo>
                      <a:pt x="11" y="30"/>
                    </a:lnTo>
                    <a:lnTo>
                      <a:pt x="11" y="31"/>
                    </a:lnTo>
                    <a:lnTo>
                      <a:pt x="9" y="33"/>
                    </a:lnTo>
                    <a:lnTo>
                      <a:pt x="9" y="35"/>
                    </a:lnTo>
                    <a:lnTo>
                      <a:pt x="8" y="37"/>
                    </a:lnTo>
                    <a:lnTo>
                      <a:pt x="8" y="39"/>
                    </a:lnTo>
                    <a:lnTo>
                      <a:pt x="6" y="40"/>
                    </a:lnTo>
                    <a:lnTo>
                      <a:pt x="6" y="41"/>
                    </a:lnTo>
                    <a:lnTo>
                      <a:pt x="4" y="43"/>
                    </a:lnTo>
                    <a:lnTo>
                      <a:pt x="3" y="45"/>
                    </a:lnTo>
                    <a:lnTo>
                      <a:pt x="1" y="47"/>
                    </a:lnTo>
                    <a:lnTo>
                      <a:pt x="0" y="48"/>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 name="Freeform 158">
                <a:extLst>
                  <a:ext uri="{FF2B5EF4-FFF2-40B4-BE49-F238E27FC236}">
                    <a16:creationId xmlns:a16="http://schemas.microsoft.com/office/drawing/2014/main" id="{156BA916-E65A-43A0-8E6F-8FCFC7A26DF9}"/>
                  </a:ext>
                </a:extLst>
              </p:cNvPr>
              <p:cNvSpPr>
                <a:spLocks/>
              </p:cNvSpPr>
              <p:nvPr/>
            </p:nvSpPr>
            <p:spPr bwMode="auto">
              <a:xfrm>
                <a:off x="5777" y="3343"/>
                <a:ext cx="50" cy="28"/>
              </a:xfrm>
              <a:custGeom>
                <a:avLst/>
                <a:gdLst>
                  <a:gd name="T0" fmla="*/ 0 w 50"/>
                  <a:gd name="T1" fmla="*/ 1 h 28"/>
                  <a:gd name="T2" fmla="*/ 1 w 50"/>
                  <a:gd name="T3" fmla="*/ 3 h 28"/>
                  <a:gd name="T4" fmla="*/ 6 w 50"/>
                  <a:gd name="T5" fmla="*/ 3 h 28"/>
                  <a:gd name="T6" fmla="*/ 9 w 50"/>
                  <a:gd name="T7" fmla="*/ 5 h 28"/>
                  <a:gd name="T8" fmla="*/ 13 w 50"/>
                  <a:gd name="T9" fmla="*/ 5 h 28"/>
                  <a:gd name="T10" fmla="*/ 16 w 50"/>
                  <a:gd name="T11" fmla="*/ 5 h 28"/>
                  <a:gd name="T12" fmla="*/ 20 w 50"/>
                  <a:gd name="T13" fmla="*/ 5 h 28"/>
                  <a:gd name="T14" fmla="*/ 23 w 50"/>
                  <a:gd name="T15" fmla="*/ 5 h 28"/>
                  <a:gd name="T16" fmla="*/ 27 w 50"/>
                  <a:gd name="T17" fmla="*/ 5 h 28"/>
                  <a:gd name="T18" fmla="*/ 29 w 50"/>
                  <a:gd name="T19" fmla="*/ 5 h 28"/>
                  <a:gd name="T20" fmla="*/ 33 w 50"/>
                  <a:gd name="T21" fmla="*/ 5 h 28"/>
                  <a:gd name="T22" fmla="*/ 33 w 50"/>
                  <a:gd name="T23" fmla="*/ 6 h 28"/>
                  <a:gd name="T24" fmla="*/ 33 w 50"/>
                  <a:gd name="T25" fmla="*/ 6 h 28"/>
                  <a:gd name="T26" fmla="*/ 35 w 50"/>
                  <a:gd name="T27" fmla="*/ 8 h 28"/>
                  <a:gd name="T28" fmla="*/ 35 w 50"/>
                  <a:gd name="T29" fmla="*/ 8 h 28"/>
                  <a:gd name="T30" fmla="*/ 35 w 50"/>
                  <a:gd name="T31" fmla="*/ 8 h 28"/>
                  <a:gd name="T32" fmla="*/ 37 w 50"/>
                  <a:gd name="T33" fmla="*/ 8 h 28"/>
                  <a:gd name="T34" fmla="*/ 38 w 50"/>
                  <a:gd name="T35" fmla="*/ 8 h 28"/>
                  <a:gd name="T36" fmla="*/ 40 w 50"/>
                  <a:gd name="T37" fmla="*/ 8 h 28"/>
                  <a:gd name="T38" fmla="*/ 41 w 50"/>
                  <a:gd name="T39" fmla="*/ 8 h 28"/>
                  <a:gd name="T40" fmla="*/ 45 w 50"/>
                  <a:gd name="T41" fmla="*/ 9 h 28"/>
                  <a:gd name="T42" fmla="*/ 48 w 50"/>
                  <a:gd name="T43" fmla="*/ 11 h 28"/>
                  <a:gd name="T44" fmla="*/ 48 w 50"/>
                  <a:gd name="T45" fmla="*/ 11 h 28"/>
                  <a:gd name="T46" fmla="*/ 48 w 50"/>
                  <a:gd name="T47" fmla="*/ 13 h 28"/>
                  <a:gd name="T48" fmla="*/ 48 w 50"/>
                  <a:gd name="T49" fmla="*/ 15 h 28"/>
                  <a:gd name="T50" fmla="*/ 48 w 50"/>
                  <a:gd name="T51" fmla="*/ 15 h 28"/>
                  <a:gd name="T52" fmla="*/ 48 w 50"/>
                  <a:gd name="T53" fmla="*/ 15 h 28"/>
                  <a:gd name="T54" fmla="*/ 47 w 50"/>
                  <a:gd name="T55" fmla="*/ 17 h 28"/>
                  <a:gd name="T56" fmla="*/ 46 w 50"/>
                  <a:gd name="T57" fmla="*/ 19 h 28"/>
                  <a:gd name="T58" fmla="*/ 44 w 50"/>
                  <a:gd name="T59" fmla="*/ 21 h 28"/>
                  <a:gd name="T60" fmla="*/ 44 w 50"/>
                  <a:gd name="T61" fmla="*/ 21 h 28"/>
                  <a:gd name="T62" fmla="*/ 43 w 50"/>
                  <a:gd name="T63" fmla="*/ 22 h 28"/>
                  <a:gd name="T64" fmla="*/ 40 w 50"/>
                  <a:gd name="T65" fmla="*/ 23 h 28"/>
                  <a:gd name="T66" fmla="*/ 36 w 50"/>
                  <a:gd name="T67" fmla="*/ 23 h 28"/>
                  <a:gd name="T68" fmla="*/ 33 w 50"/>
                  <a:gd name="T69" fmla="*/ 23 h 28"/>
                  <a:gd name="T70" fmla="*/ 29 w 50"/>
                  <a:gd name="T71" fmla="*/ 23 h 28"/>
                  <a:gd name="T72" fmla="*/ 28 w 50"/>
                  <a:gd name="T73" fmla="*/ 23 h 28"/>
                  <a:gd name="T74" fmla="*/ 27 w 50"/>
                  <a:gd name="T75" fmla="*/ 25 h 28"/>
                  <a:gd name="T76" fmla="*/ 26 w 50"/>
                  <a:gd name="T77" fmla="*/ 25 h 28"/>
                  <a:gd name="T78" fmla="*/ 24 w 50"/>
                  <a:gd name="T79" fmla="*/ 26 h 28"/>
                  <a:gd name="T80" fmla="*/ 22 w 50"/>
                  <a:gd name="T81" fmla="*/ 27 h 28"/>
                  <a:gd name="T82" fmla="*/ 20 w 50"/>
                  <a:gd name="T83" fmla="*/ 27 h 28"/>
                  <a:gd name="T84" fmla="*/ 20 w 50"/>
                  <a:gd name="T85" fmla="*/ 27 h 28"/>
                  <a:gd name="T86" fmla="*/ 15 w 50"/>
                  <a:gd name="T87" fmla="*/ 27 h 28"/>
                  <a:gd name="T88" fmla="*/ 12 w 50"/>
                  <a:gd name="T89" fmla="*/ 27 h 28"/>
                  <a:gd name="T90" fmla="*/ 8 w 50"/>
                  <a:gd name="T91" fmla="*/ 26 h 28"/>
                  <a:gd name="T92" fmla="*/ 5 w 50"/>
                  <a:gd name="T93" fmla="*/ 26 h 28"/>
                  <a:gd name="T94" fmla="*/ 3 w 50"/>
                  <a:gd name="T95" fmla="*/ 26 h 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0"/>
                  <a:gd name="T145" fmla="*/ 0 h 28"/>
                  <a:gd name="T146" fmla="*/ 50 w 50"/>
                  <a:gd name="T147" fmla="*/ 28 h 2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0" h="28">
                    <a:moveTo>
                      <a:pt x="0" y="0"/>
                    </a:moveTo>
                    <a:lnTo>
                      <a:pt x="0" y="1"/>
                    </a:lnTo>
                    <a:lnTo>
                      <a:pt x="1" y="1"/>
                    </a:lnTo>
                    <a:lnTo>
                      <a:pt x="1" y="3"/>
                    </a:lnTo>
                    <a:lnTo>
                      <a:pt x="3" y="3"/>
                    </a:lnTo>
                    <a:lnTo>
                      <a:pt x="4" y="3"/>
                    </a:lnTo>
                    <a:lnTo>
                      <a:pt x="6" y="3"/>
                    </a:lnTo>
                    <a:lnTo>
                      <a:pt x="6" y="5"/>
                    </a:lnTo>
                    <a:lnTo>
                      <a:pt x="8" y="5"/>
                    </a:lnTo>
                    <a:lnTo>
                      <a:pt x="9" y="5"/>
                    </a:lnTo>
                    <a:lnTo>
                      <a:pt x="11" y="5"/>
                    </a:lnTo>
                    <a:lnTo>
                      <a:pt x="13" y="5"/>
                    </a:lnTo>
                    <a:lnTo>
                      <a:pt x="14" y="5"/>
                    </a:lnTo>
                    <a:lnTo>
                      <a:pt x="16" y="5"/>
                    </a:lnTo>
                    <a:lnTo>
                      <a:pt x="18" y="5"/>
                    </a:lnTo>
                    <a:lnTo>
                      <a:pt x="20" y="5"/>
                    </a:lnTo>
                    <a:lnTo>
                      <a:pt x="22" y="5"/>
                    </a:lnTo>
                    <a:lnTo>
                      <a:pt x="23" y="5"/>
                    </a:lnTo>
                    <a:lnTo>
                      <a:pt x="25" y="5"/>
                    </a:lnTo>
                    <a:lnTo>
                      <a:pt x="27" y="5"/>
                    </a:lnTo>
                    <a:lnTo>
                      <a:pt x="29" y="5"/>
                    </a:lnTo>
                    <a:lnTo>
                      <a:pt x="30" y="5"/>
                    </a:lnTo>
                    <a:lnTo>
                      <a:pt x="32" y="5"/>
                    </a:lnTo>
                    <a:lnTo>
                      <a:pt x="33" y="5"/>
                    </a:lnTo>
                    <a:lnTo>
                      <a:pt x="33" y="6"/>
                    </a:lnTo>
                    <a:lnTo>
                      <a:pt x="35" y="6"/>
                    </a:lnTo>
                    <a:lnTo>
                      <a:pt x="35" y="8"/>
                    </a:lnTo>
                    <a:lnTo>
                      <a:pt x="37" y="8"/>
                    </a:lnTo>
                    <a:lnTo>
                      <a:pt x="38" y="8"/>
                    </a:lnTo>
                    <a:lnTo>
                      <a:pt x="40" y="8"/>
                    </a:lnTo>
                    <a:lnTo>
                      <a:pt x="41" y="8"/>
                    </a:lnTo>
                    <a:lnTo>
                      <a:pt x="43" y="8"/>
                    </a:lnTo>
                    <a:lnTo>
                      <a:pt x="43" y="9"/>
                    </a:lnTo>
                    <a:lnTo>
                      <a:pt x="45" y="9"/>
                    </a:lnTo>
                    <a:lnTo>
                      <a:pt x="46" y="9"/>
                    </a:lnTo>
                    <a:lnTo>
                      <a:pt x="48" y="9"/>
                    </a:lnTo>
                    <a:lnTo>
                      <a:pt x="48" y="11"/>
                    </a:lnTo>
                    <a:lnTo>
                      <a:pt x="48" y="13"/>
                    </a:lnTo>
                    <a:lnTo>
                      <a:pt x="49" y="13"/>
                    </a:lnTo>
                    <a:lnTo>
                      <a:pt x="48" y="15"/>
                    </a:lnTo>
                    <a:lnTo>
                      <a:pt x="47" y="17"/>
                    </a:lnTo>
                    <a:lnTo>
                      <a:pt x="46" y="19"/>
                    </a:lnTo>
                    <a:lnTo>
                      <a:pt x="44" y="21"/>
                    </a:lnTo>
                    <a:lnTo>
                      <a:pt x="43" y="22"/>
                    </a:lnTo>
                    <a:lnTo>
                      <a:pt x="42" y="23"/>
                    </a:lnTo>
                    <a:lnTo>
                      <a:pt x="40" y="23"/>
                    </a:lnTo>
                    <a:lnTo>
                      <a:pt x="38" y="23"/>
                    </a:lnTo>
                    <a:lnTo>
                      <a:pt x="36" y="23"/>
                    </a:lnTo>
                    <a:lnTo>
                      <a:pt x="35" y="23"/>
                    </a:lnTo>
                    <a:lnTo>
                      <a:pt x="33" y="23"/>
                    </a:lnTo>
                    <a:lnTo>
                      <a:pt x="31" y="23"/>
                    </a:lnTo>
                    <a:lnTo>
                      <a:pt x="30" y="23"/>
                    </a:lnTo>
                    <a:lnTo>
                      <a:pt x="29" y="23"/>
                    </a:lnTo>
                    <a:lnTo>
                      <a:pt x="28" y="23"/>
                    </a:lnTo>
                    <a:lnTo>
                      <a:pt x="27" y="25"/>
                    </a:lnTo>
                    <a:lnTo>
                      <a:pt x="26" y="25"/>
                    </a:lnTo>
                    <a:lnTo>
                      <a:pt x="24" y="26"/>
                    </a:lnTo>
                    <a:lnTo>
                      <a:pt x="22" y="27"/>
                    </a:lnTo>
                    <a:lnTo>
                      <a:pt x="20" y="27"/>
                    </a:lnTo>
                    <a:lnTo>
                      <a:pt x="19" y="27"/>
                    </a:lnTo>
                    <a:lnTo>
                      <a:pt x="17" y="27"/>
                    </a:lnTo>
                    <a:lnTo>
                      <a:pt x="15" y="27"/>
                    </a:lnTo>
                    <a:lnTo>
                      <a:pt x="13" y="27"/>
                    </a:lnTo>
                    <a:lnTo>
                      <a:pt x="12" y="27"/>
                    </a:lnTo>
                    <a:lnTo>
                      <a:pt x="10" y="27"/>
                    </a:lnTo>
                    <a:lnTo>
                      <a:pt x="10" y="26"/>
                    </a:lnTo>
                    <a:lnTo>
                      <a:pt x="8" y="26"/>
                    </a:lnTo>
                    <a:lnTo>
                      <a:pt x="7" y="26"/>
                    </a:lnTo>
                    <a:lnTo>
                      <a:pt x="5" y="26"/>
                    </a:lnTo>
                    <a:lnTo>
                      <a:pt x="3" y="26"/>
                    </a:lnTo>
                    <a:lnTo>
                      <a:pt x="3" y="25"/>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2" name="Freeform 159">
                <a:extLst>
                  <a:ext uri="{FF2B5EF4-FFF2-40B4-BE49-F238E27FC236}">
                    <a16:creationId xmlns:a16="http://schemas.microsoft.com/office/drawing/2014/main" id="{75CDE5FA-8DEC-4203-88F4-A72C6866ACD0}"/>
                  </a:ext>
                </a:extLst>
              </p:cNvPr>
              <p:cNvSpPr>
                <a:spLocks/>
              </p:cNvSpPr>
              <p:nvPr/>
            </p:nvSpPr>
            <p:spPr bwMode="auto">
              <a:xfrm>
                <a:off x="5797" y="3367"/>
                <a:ext cx="7" cy="51"/>
              </a:xfrm>
              <a:custGeom>
                <a:avLst/>
                <a:gdLst>
                  <a:gd name="T0" fmla="*/ 3 w 7"/>
                  <a:gd name="T1" fmla="*/ 1 h 51"/>
                  <a:gd name="T2" fmla="*/ 3 w 7"/>
                  <a:gd name="T3" fmla="*/ 2 h 51"/>
                  <a:gd name="T4" fmla="*/ 3 w 7"/>
                  <a:gd name="T5" fmla="*/ 4 h 51"/>
                  <a:gd name="T6" fmla="*/ 3 w 7"/>
                  <a:gd name="T7" fmla="*/ 7 h 51"/>
                  <a:gd name="T8" fmla="*/ 2 w 7"/>
                  <a:gd name="T9" fmla="*/ 9 h 51"/>
                  <a:gd name="T10" fmla="*/ 2 w 7"/>
                  <a:gd name="T11" fmla="*/ 12 h 51"/>
                  <a:gd name="T12" fmla="*/ 2 w 7"/>
                  <a:gd name="T13" fmla="*/ 14 h 51"/>
                  <a:gd name="T14" fmla="*/ 2 w 7"/>
                  <a:gd name="T15" fmla="*/ 15 h 51"/>
                  <a:gd name="T16" fmla="*/ 2 w 7"/>
                  <a:gd name="T17" fmla="*/ 17 h 51"/>
                  <a:gd name="T18" fmla="*/ 2 w 7"/>
                  <a:gd name="T19" fmla="*/ 19 h 51"/>
                  <a:gd name="T20" fmla="*/ 2 w 7"/>
                  <a:gd name="T21" fmla="*/ 21 h 51"/>
                  <a:gd name="T22" fmla="*/ 2 w 7"/>
                  <a:gd name="T23" fmla="*/ 21 h 51"/>
                  <a:gd name="T24" fmla="*/ 3 w 7"/>
                  <a:gd name="T25" fmla="*/ 22 h 51"/>
                  <a:gd name="T26" fmla="*/ 3 w 7"/>
                  <a:gd name="T27" fmla="*/ 23 h 51"/>
                  <a:gd name="T28" fmla="*/ 5 w 7"/>
                  <a:gd name="T29" fmla="*/ 25 h 51"/>
                  <a:gd name="T30" fmla="*/ 5 w 7"/>
                  <a:gd name="T31" fmla="*/ 25 h 51"/>
                  <a:gd name="T32" fmla="*/ 5 w 7"/>
                  <a:gd name="T33" fmla="*/ 27 h 51"/>
                  <a:gd name="T34" fmla="*/ 4 w 7"/>
                  <a:gd name="T35" fmla="*/ 30 h 51"/>
                  <a:gd name="T36" fmla="*/ 2 w 7"/>
                  <a:gd name="T37" fmla="*/ 32 h 51"/>
                  <a:gd name="T38" fmla="*/ 2 w 7"/>
                  <a:gd name="T39" fmla="*/ 33 h 51"/>
                  <a:gd name="T40" fmla="*/ 0 w 7"/>
                  <a:gd name="T41" fmla="*/ 35 h 51"/>
                  <a:gd name="T42" fmla="*/ 0 w 7"/>
                  <a:gd name="T43" fmla="*/ 39 h 51"/>
                  <a:gd name="T44" fmla="*/ 0 w 7"/>
                  <a:gd name="T45" fmla="*/ 40 h 51"/>
                  <a:gd name="T46" fmla="*/ 0 w 7"/>
                  <a:gd name="T47" fmla="*/ 42 h 51"/>
                  <a:gd name="T48" fmla="*/ 0 w 7"/>
                  <a:gd name="T49" fmla="*/ 43 h 51"/>
                  <a:gd name="T50" fmla="*/ 0 w 7"/>
                  <a:gd name="T51" fmla="*/ 44 h 51"/>
                  <a:gd name="T52" fmla="*/ 0 w 7"/>
                  <a:gd name="T53" fmla="*/ 46 h 51"/>
                  <a:gd name="T54" fmla="*/ 0 w 7"/>
                  <a:gd name="T55" fmla="*/ 47 h 51"/>
                  <a:gd name="T56" fmla="*/ 0 w 7"/>
                  <a:gd name="T57" fmla="*/ 49 h 51"/>
                  <a:gd name="T58" fmla="*/ 0 w 7"/>
                  <a:gd name="T59" fmla="*/ 50 h 51"/>
                  <a:gd name="T60" fmla="*/ 0 w 7"/>
                  <a:gd name="T61" fmla="*/ 50 h 51"/>
                  <a:gd name="T62" fmla="*/ 0 w 7"/>
                  <a:gd name="T63" fmla="*/ 50 h 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
                  <a:gd name="T97" fmla="*/ 0 h 51"/>
                  <a:gd name="T98" fmla="*/ 7 w 7"/>
                  <a:gd name="T99" fmla="*/ 51 h 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 h="51">
                    <a:moveTo>
                      <a:pt x="5" y="0"/>
                    </a:moveTo>
                    <a:lnTo>
                      <a:pt x="3" y="1"/>
                    </a:lnTo>
                    <a:lnTo>
                      <a:pt x="3" y="2"/>
                    </a:lnTo>
                    <a:lnTo>
                      <a:pt x="3" y="4"/>
                    </a:lnTo>
                    <a:lnTo>
                      <a:pt x="3" y="5"/>
                    </a:lnTo>
                    <a:lnTo>
                      <a:pt x="3" y="7"/>
                    </a:lnTo>
                    <a:lnTo>
                      <a:pt x="2" y="9"/>
                    </a:lnTo>
                    <a:lnTo>
                      <a:pt x="2" y="11"/>
                    </a:lnTo>
                    <a:lnTo>
                      <a:pt x="2" y="12"/>
                    </a:lnTo>
                    <a:lnTo>
                      <a:pt x="2" y="14"/>
                    </a:lnTo>
                    <a:lnTo>
                      <a:pt x="2" y="15"/>
                    </a:lnTo>
                    <a:lnTo>
                      <a:pt x="2" y="17"/>
                    </a:lnTo>
                    <a:lnTo>
                      <a:pt x="2" y="19"/>
                    </a:lnTo>
                    <a:lnTo>
                      <a:pt x="2" y="21"/>
                    </a:lnTo>
                    <a:lnTo>
                      <a:pt x="3" y="21"/>
                    </a:lnTo>
                    <a:lnTo>
                      <a:pt x="3" y="22"/>
                    </a:lnTo>
                    <a:lnTo>
                      <a:pt x="3" y="23"/>
                    </a:lnTo>
                    <a:lnTo>
                      <a:pt x="5" y="23"/>
                    </a:lnTo>
                    <a:lnTo>
                      <a:pt x="5" y="25"/>
                    </a:lnTo>
                    <a:lnTo>
                      <a:pt x="6" y="25"/>
                    </a:lnTo>
                    <a:lnTo>
                      <a:pt x="5" y="27"/>
                    </a:lnTo>
                    <a:lnTo>
                      <a:pt x="5" y="28"/>
                    </a:lnTo>
                    <a:lnTo>
                      <a:pt x="4" y="30"/>
                    </a:lnTo>
                    <a:lnTo>
                      <a:pt x="2" y="32"/>
                    </a:lnTo>
                    <a:lnTo>
                      <a:pt x="2" y="33"/>
                    </a:lnTo>
                    <a:lnTo>
                      <a:pt x="0" y="35"/>
                    </a:lnTo>
                    <a:lnTo>
                      <a:pt x="0" y="37"/>
                    </a:lnTo>
                    <a:lnTo>
                      <a:pt x="0" y="39"/>
                    </a:lnTo>
                    <a:lnTo>
                      <a:pt x="0" y="40"/>
                    </a:lnTo>
                    <a:lnTo>
                      <a:pt x="0" y="42"/>
                    </a:lnTo>
                    <a:lnTo>
                      <a:pt x="0" y="43"/>
                    </a:lnTo>
                    <a:lnTo>
                      <a:pt x="0" y="44"/>
                    </a:lnTo>
                    <a:lnTo>
                      <a:pt x="0" y="46"/>
                    </a:lnTo>
                    <a:lnTo>
                      <a:pt x="0" y="47"/>
                    </a:lnTo>
                    <a:lnTo>
                      <a:pt x="0" y="49"/>
                    </a:lnTo>
                    <a:lnTo>
                      <a:pt x="0" y="5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3" name="Freeform 160">
                <a:extLst>
                  <a:ext uri="{FF2B5EF4-FFF2-40B4-BE49-F238E27FC236}">
                    <a16:creationId xmlns:a16="http://schemas.microsoft.com/office/drawing/2014/main" id="{CDE69561-929A-47A9-B0B9-001C3463A94E}"/>
                  </a:ext>
                </a:extLst>
              </p:cNvPr>
              <p:cNvSpPr>
                <a:spLocks/>
              </p:cNvSpPr>
              <p:nvPr/>
            </p:nvSpPr>
            <p:spPr bwMode="auto">
              <a:xfrm>
                <a:off x="5749" y="3382"/>
                <a:ext cx="14" cy="6"/>
              </a:xfrm>
              <a:custGeom>
                <a:avLst/>
                <a:gdLst>
                  <a:gd name="T0" fmla="*/ 13 w 14"/>
                  <a:gd name="T1" fmla="*/ 3 h 6"/>
                  <a:gd name="T2" fmla="*/ 11 w 14"/>
                  <a:gd name="T3" fmla="*/ 4 h 6"/>
                  <a:gd name="T4" fmla="*/ 11 w 14"/>
                  <a:gd name="T5" fmla="*/ 4 h 6"/>
                  <a:gd name="T6" fmla="*/ 11 w 14"/>
                  <a:gd name="T7" fmla="*/ 4 h 6"/>
                  <a:gd name="T8" fmla="*/ 11 w 14"/>
                  <a:gd name="T9" fmla="*/ 4 h 6"/>
                  <a:gd name="T10" fmla="*/ 11 w 14"/>
                  <a:gd name="T11" fmla="*/ 4 h 6"/>
                  <a:gd name="T12" fmla="*/ 11 w 14"/>
                  <a:gd name="T13" fmla="*/ 4 h 6"/>
                  <a:gd name="T14" fmla="*/ 11 w 14"/>
                  <a:gd name="T15" fmla="*/ 4 h 6"/>
                  <a:gd name="T16" fmla="*/ 11 w 14"/>
                  <a:gd name="T17" fmla="*/ 4 h 6"/>
                  <a:gd name="T18" fmla="*/ 9 w 14"/>
                  <a:gd name="T19" fmla="*/ 5 h 6"/>
                  <a:gd name="T20" fmla="*/ 9 w 14"/>
                  <a:gd name="T21" fmla="*/ 5 h 6"/>
                  <a:gd name="T22" fmla="*/ 9 w 14"/>
                  <a:gd name="T23" fmla="*/ 5 h 6"/>
                  <a:gd name="T24" fmla="*/ 9 w 14"/>
                  <a:gd name="T25" fmla="*/ 5 h 6"/>
                  <a:gd name="T26" fmla="*/ 9 w 14"/>
                  <a:gd name="T27" fmla="*/ 5 h 6"/>
                  <a:gd name="T28" fmla="*/ 9 w 14"/>
                  <a:gd name="T29" fmla="*/ 5 h 6"/>
                  <a:gd name="T30" fmla="*/ 9 w 14"/>
                  <a:gd name="T31" fmla="*/ 5 h 6"/>
                  <a:gd name="T32" fmla="*/ 9 w 14"/>
                  <a:gd name="T33" fmla="*/ 5 h 6"/>
                  <a:gd name="T34" fmla="*/ 7 w 14"/>
                  <a:gd name="T35" fmla="*/ 5 h 6"/>
                  <a:gd name="T36" fmla="*/ 7 w 14"/>
                  <a:gd name="T37" fmla="*/ 5 h 6"/>
                  <a:gd name="T38" fmla="*/ 6 w 14"/>
                  <a:gd name="T39" fmla="*/ 5 h 6"/>
                  <a:gd name="T40" fmla="*/ 6 w 14"/>
                  <a:gd name="T41" fmla="*/ 4 h 6"/>
                  <a:gd name="T42" fmla="*/ 4 w 14"/>
                  <a:gd name="T43" fmla="*/ 4 h 6"/>
                  <a:gd name="T44" fmla="*/ 4 w 14"/>
                  <a:gd name="T45" fmla="*/ 4 h 6"/>
                  <a:gd name="T46" fmla="*/ 3 w 14"/>
                  <a:gd name="T47" fmla="*/ 4 h 6"/>
                  <a:gd name="T48" fmla="*/ 3 w 14"/>
                  <a:gd name="T49" fmla="*/ 2 h 6"/>
                  <a:gd name="T50" fmla="*/ 1 w 14"/>
                  <a:gd name="T51" fmla="*/ 2 h 6"/>
                  <a:gd name="T52" fmla="*/ 1 w 14"/>
                  <a:gd name="T53" fmla="*/ 2 h 6"/>
                  <a:gd name="T54" fmla="*/ 0 w 14"/>
                  <a:gd name="T55" fmla="*/ 2 h 6"/>
                  <a:gd name="T56" fmla="*/ 0 w 14"/>
                  <a:gd name="T57" fmla="*/ 1 h 6"/>
                  <a:gd name="T58" fmla="*/ 0 w 14"/>
                  <a:gd name="T59" fmla="*/ 1 h 6"/>
                  <a:gd name="T60" fmla="*/ 0 w 14"/>
                  <a:gd name="T61" fmla="*/ 1 h 6"/>
                  <a:gd name="T62" fmla="*/ 0 w 14"/>
                  <a:gd name="T63" fmla="*/ 1 h 6"/>
                  <a:gd name="T64" fmla="*/ 0 w 14"/>
                  <a:gd name="T65" fmla="*/ 0 h 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
                  <a:gd name="T100" fmla="*/ 0 h 6"/>
                  <a:gd name="T101" fmla="*/ 14 w 14"/>
                  <a:gd name="T102" fmla="*/ 6 h 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 h="6">
                    <a:moveTo>
                      <a:pt x="13" y="3"/>
                    </a:moveTo>
                    <a:lnTo>
                      <a:pt x="11" y="4"/>
                    </a:lnTo>
                    <a:lnTo>
                      <a:pt x="9" y="5"/>
                    </a:lnTo>
                    <a:lnTo>
                      <a:pt x="7" y="5"/>
                    </a:lnTo>
                    <a:lnTo>
                      <a:pt x="6" y="5"/>
                    </a:lnTo>
                    <a:lnTo>
                      <a:pt x="6" y="4"/>
                    </a:lnTo>
                    <a:lnTo>
                      <a:pt x="4" y="4"/>
                    </a:lnTo>
                    <a:lnTo>
                      <a:pt x="3" y="4"/>
                    </a:lnTo>
                    <a:lnTo>
                      <a:pt x="3" y="2"/>
                    </a:lnTo>
                    <a:lnTo>
                      <a:pt x="1" y="2"/>
                    </a:lnTo>
                    <a:lnTo>
                      <a:pt x="0" y="2"/>
                    </a:lnTo>
                    <a:lnTo>
                      <a:pt x="0" y="1"/>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 name="Freeform 161">
                <a:extLst>
                  <a:ext uri="{FF2B5EF4-FFF2-40B4-BE49-F238E27FC236}">
                    <a16:creationId xmlns:a16="http://schemas.microsoft.com/office/drawing/2014/main" id="{B6B25218-13A2-4D2A-8D35-13F7B7D8EA3B}"/>
                  </a:ext>
                </a:extLst>
              </p:cNvPr>
              <p:cNvSpPr>
                <a:spLocks/>
              </p:cNvSpPr>
              <p:nvPr/>
            </p:nvSpPr>
            <p:spPr bwMode="auto">
              <a:xfrm>
                <a:off x="5741" y="3378"/>
                <a:ext cx="11" cy="10"/>
              </a:xfrm>
              <a:custGeom>
                <a:avLst/>
                <a:gdLst>
                  <a:gd name="T0" fmla="*/ 10 w 11"/>
                  <a:gd name="T1" fmla="*/ 0 h 10"/>
                  <a:gd name="T2" fmla="*/ 9 w 11"/>
                  <a:gd name="T3" fmla="*/ 1 h 10"/>
                  <a:gd name="T4" fmla="*/ 9 w 11"/>
                  <a:gd name="T5" fmla="*/ 1 h 10"/>
                  <a:gd name="T6" fmla="*/ 9 w 11"/>
                  <a:gd name="T7" fmla="*/ 1 h 10"/>
                  <a:gd name="T8" fmla="*/ 9 w 11"/>
                  <a:gd name="T9" fmla="*/ 1 h 10"/>
                  <a:gd name="T10" fmla="*/ 9 w 11"/>
                  <a:gd name="T11" fmla="*/ 1 h 10"/>
                  <a:gd name="T12" fmla="*/ 9 w 11"/>
                  <a:gd name="T13" fmla="*/ 1 h 10"/>
                  <a:gd name="T14" fmla="*/ 9 w 11"/>
                  <a:gd name="T15" fmla="*/ 1 h 10"/>
                  <a:gd name="T16" fmla="*/ 9 w 11"/>
                  <a:gd name="T17" fmla="*/ 1 h 10"/>
                  <a:gd name="T18" fmla="*/ 7 w 11"/>
                  <a:gd name="T19" fmla="*/ 3 h 10"/>
                  <a:gd name="T20" fmla="*/ 7 w 11"/>
                  <a:gd name="T21" fmla="*/ 3 h 10"/>
                  <a:gd name="T22" fmla="*/ 7 w 11"/>
                  <a:gd name="T23" fmla="*/ 3 h 10"/>
                  <a:gd name="T24" fmla="*/ 7 w 11"/>
                  <a:gd name="T25" fmla="*/ 3 h 10"/>
                  <a:gd name="T26" fmla="*/ 7 w 11"/>
                  <a:gd name="T27" fmla="*/ 4 h 10"/>
                  <a:gd name="T28" fmla="*/ 7 w 11"/>
                  <a:gd name="T29" fmla="*/ 4 h 10"/>
                  <a:gd name="T30" fmla="*/ 7 w 11"/>
                  <a:gd name="T31" fmla="*/ 4 h 10"/>
                  <a:gd name="T32" fmla="*/ 7 w 11"/>
                  <a:gd name="T33" fmla="*/ 4 h 10"/>
                  <a:gd name="T34" fmla="*/ 5 w 11"/>
                  <a:gd name="T35" fmla="*/ 6 h 10"/>
                  <a:gd name="T36" fmla="*/ 5 w 11"/>
                  <a:gd name="T37" fmla="*/ 6 h 10"/>
                  <a:gd name="T38" fmla="*/ 5 w 11"/>
                  <a:gd name="T39" fmla="*/ 6 h 10"/>
                  <a:gd name="T40" fmla="*/ 5 w 11"/>
                  <a:gd name="T41" fmla="*/ 6 h 10"/>
                  <a:gd name="T42" fmla="*/ 3 w 11"/>
                  <a:gd name="T43" fmla="*/ 8 h 10"/>
                  <a:gd name="T44" fmla="*/ 3 w 11"/>
                  <a:gd name="T45" fmla="*/ 8 h 10"/>
                  <a:gd name="T46" fmla="*/ 3 w 11"/>
                  <a:gd name="T47" fmla="*/ 8 h 10"/>
                  <a:gd name="T48" fmla="*/ 3 w 11"/>
                  <a:gd name="T49" fmla="*/ 8 h 10"/>
                  <a:gd name="T50" fmla="*/ 1 w 11"/>
                  <a:gd name="T51" fmla="*/ 9 h 10"/>
                  <a:gd name="T52" fmla="*/ 1 w 11"/>
                  <a:gd name="T53" fmla="*/ 9 h 10"/>
                  <a:gd name="T54" fmla="*/ 1 w 11"/>
                  <a:gd name="T55" fmla="*/ 9 h 10"/>
                  <a:gd name="T56" fmla="*/ 1 w 11"/>
                  <a:gd name="T57" fmla="*/ 9 h 10"/>
                  <a:gd name="T58" fmla="*/ 0 w 11"/>
                  <a:gd name="T59" fmla="*/ 9 h 10"/>
                  <a:gd name="T60" fmla="*/ 0 w 11"/>
                  <a:gd name="T61" fmla="*/ 9 h 10"/>
                  <a:gd name="T62" fmla="*/ 0 w 11"/>
                  <a:gd name="T63" fmla="*/ 9 h 10"/>
                  <a:gd name="T64" fmla="*/ 0 w 11"/>
                  <a:gd name="T65" fmla="*/ 9 h 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
                  <a:gd name="T100" fmla="*/ 0 h 10"/>
                  <a:gd name="T101" fmla="*/ 11 w 11"/>
                  <a:gd name="T102" fmla="*/ 10 h 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 h="10">
                    <a:moveTo>
                      <a:pt x="10" y="0"/>
                    </a:moveTo>
                    <a:lnTo>
                      <a:pt x="9" y="1"/>
                    </a:lnTo>
                    <a:lnTo>
                      <a:pt x="7" y="3"/>
                    </a:lnTo>
                    <a:lnTo>
                      <a:pt x="7" y="4"/>
                    </a:lnTo>
                    <a:lnTo>
                      <a:pt x="5" y="6"/>
                    </a:lnTo>
                    <a:lnTo>
                      <a:pt x="3" y="8"/>
                    </a:lnTo>
                    <a:lnTo>
                      <a:pt x="1" y="9"/>
                    </a:lnTo>
                    <a:lnTo>
                      <a:pt x="0" y="9"/>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 name="Freeform 162">
                <a:extLst>
                  <a:ext uri="{FF2B5EF4-FFF2-40B4-BE49-F238E27FC236}">
                    <a16:creationId xmlns:a16="http://schemas.microsoft.com/office/drawing/2014/main" id="{46FC05AA-3A83-4C5C-9BD8-F878242DA47C}"/>
                  </a:ext>
                </a:extLst>
              </p:cNvPr>
              <p:cNvSpPr>
                <a:spLocks/>
              </p:cNvSpPr>
              <p:nvPr/>
            </p:nvSpPr>
            <p:spPr bwMode="auto">
              <a:xfrm>
                <a:off x="5702" y="3393"/>
                <a:ext cx="72" cy="53"/>
              </a:xfrm>
              <a:custGeom>
                <a:avLst/>
                <a:gdLst>
                  <a:gd name="T0" fmla="*/ 22 w 72"/>
                  <a:gd name="T1" fmla="*/ 9 h 53"/>
                  <a:gd name="T2" fmla="*/ 19 w 72"/>
                  <a:gd name="T3" fmla="*/ 8 h 53"/>
                  <a:gd name="T4" fmla="*/ 18 w 72"/>
                  <a:gd name="T5" fmla="*/ 5 h 53"/>
                  <a:gd name="T6" fmla="*/ 13 w 72"/>
                  <a:gd name="T7" fmla="*/ 4 h 53"/>
                  <a:gd name="T8" fmla="*/ 11 w 72"/>
                  <a:gd name="T9" fmla="*/ 1 h 53"/>
                  <a:gd name="T10" fmla="*/ 8 w 72"/>
                  <a:gd name="T11" fmla="*/ 2 h 53"/>
                  <a:gd name="T12" fmla="*/ 6 w 72"/>
                  <a:gd name="T13" fmla="*/ 2 h 53"/>
                  <a:gd name="T14" fmla="*/ 4 w 72"/>
                  <a:gd name="T15" fmla="*/ 3 h 53"/>
                  <a:gd name="T16" fmla="*/ 2 w 72"/>
                  <a:gd name="T17" fmla="*/ 5 h 53"/>
                  <a:gd name="T18" fmla="*/ 1 w 72"/>
                  <a:gd name="T19" fmla="*/ 8 h 53"/>
                  <a:gd name="T20" fmla="*/ 1 w 72"/>
                  <a:gd name="T21" fmla="*/ 8 h 53"/>
                  <a:gd name="T22" fmla="*/ 0 w 72"/>
                  <a:gd name="T23" fmla="*/ 11 h 53"/>
                  <a:gd name="T24" fmla="*/ 0 w 72"/>
                  <a:gd name="T25" fmla="*/ 13 h 53"/>
                  <a:gd name="T26" fmla="*/ 2 w 72"/>
                  <a:gd name="T27" fmla="*/ 15 h 53"/>
                  <a:gd name="T28" fmla="*/ 4 w 72"/>
                  <a:gd name="T29" fmla="*/ 16 h 53"/>
                  <a:gd name="T30" fmla="*/ 4 w 72"/>
                  <a:gd name="T31" fmla="*/ 18 h 53"/>
                  <a:gd name="T32" fmla="*/ 6 w 72"/>
                  <a:gd name="T33" fmla="*/ 20 h 53"/>
                  <a:gd name="T34" fmla="*/ 7 w 72"/>
                  <a:gd name="T35" fmla="*/ 23 h 53"/>
                  <a:gd name="T36" fmla="*/ 10 w 72"/>
                  <a:gd name="T37" fmla="*/ 23 h 53"/>
                  <a:gd name="T38" fmla="*/ 10 w 72"/>
                  <a:gd name="T39" fmla="*/ 24 h 53"/>
                  <a:gd name="T40" fmla="*/ 14 w 72"/>
                  <a:gd name="T41" fmla="*/ 24 h 53"/>
                  <a:gd name="T42" fmla="*/ 16 w 72"/>
                  <a:gd name="T43" fmla="*/ 24 h 53"/>
                  <a:gd name="T44" fmla="*/ 16 w 72"/>
                  <a:gd name="T45" fmla="*/ 24 h 53"/>
                  <a:gd name="T46" fmla="*/ 16 w 72"/>
                  <a:gd name="T47" fmla="*/ 24 h 53"/>
                  <a:gd name="T48" fmla="*/ 17 w 72"/>
                  <a:gd name="T49" fmla="*/ 24 h 53"/>
                  <a:gd name="T50" fmla="*/ 17 w 72"/>
                  <a:gd name="T51" fmla="*/ 24 h 53"/>
                  <a:gd name="T52" fmla="*/ 19 w 72"/>
                  <a:gd name="T53" fmla="*/ 23 h 53"/>
                  <a:gd name="T54" fmla="*/ 19 w 72"/>
                  <a:gd name="T55" fmla="*/ 24 h 53"/>
                  <a:gd name="T56" fmla="*/ 19 w 72"/>
                  <a:gd name="T57" fmla="*/ 25 h 53"/>
                  <a:gd name="T58" fmla="*/ 20 w 72"/>
                  <a:gd name="T59" fmla="*/ 26 h 53"/>
                  <a:gd name="T60" fmla="*/ 21 w 72"/>
                  <a:gd name="T61" fmla="*/ 26 h 53"/>
                  <a:gd name="T62" fmla="*/ 21 w 72"/>
                  <a:gd name="T63" fmla="*/ 26 h 53"/>
                  <a:gd name="T64" fmla="*/ 22 w 72"/>
                  <a:gd name="T65" fmla="*/ 28 h 53"/>
                  <a:gd name="T66" fmla="*/ 22 w 72"/>
                  <a:gd name="T67" fmla="*/ 30 h 53"/>
                  <a:gd name="T68" fmla="*/ 22 w 72"/>
                  <a:gd name="T69" fmla="*/ 30 h 53"/>
                  <a:gd name="T70" fmla="*/ 22 w 72"/>
                  <a:gd name="T71" fmla="*/ 31 h 53"/>
                  <a:gd name="T72" fmla="*/ 22 w 72"/>
                  <a:gd name="T73" fmla="*/ 31 h 53"/>
                  <a:gd name="T74" fmla="*/ 23 w 72"/>
                  <a:gd name="T75" fmla="*/ 33 h 53"/>
                  <a:gd name="T76" fmla="*/ 26 w 72"/>
                  <a:gd name="T77" fmla="*/ 34 h 53"/>
                  <a:gd name="T78" fmla="*/ 30 w 72"/>
                  <a:gd name="T79" fmla="*/ 36 h 53"/>
                  <a:gd name="T80" fmla="*/ 34 w 72"/>
                  <a:gd name="T81" fmla="*/ 37 h 53"/>
                  <a:gd name="T82" fmla="*/ 37 w 72"/>
                  <a:gd name="T83" fmla="*/ 38 h 53"/>
                  <a:gd name="T84" fmla="*/ 41 w 72"/>
                  <a:gd name="T85" fmla="*/ 38 h 53"/>
                  <a:gd name="T86" fmla="*/ 41 w 72"/>
                  <a:gd name="T87" fmla="*/ 41 h 53"/>
                  <a:gd name="T88" fmla="*/ 42 w 72"/>
                  <a:gd name="T89" fmla="*/ 43 h 53"/>
                  <a:gd name="T90" fmla="*/ 44 w 72"/>
                  <a:gd name="T91" fmla="*/ 44 h 53"/>
                  <a:gd name="T92" fmla="*/ 46 w 72"/>
                  <a:gd name="T93" fmla="*/ 45 h 53"/>
                  <a:gd name="T94" fmla="*/ 46 w 72"/>
                  <a:gd name="T95" fmla="*/ 46 h 53"/>
                  <a:gd name="T96" fmla="*/ 49 w 72"/>
                  <a:gd name="T97" fmla="*/ 48 h 53"/>
                  <a:gd name="T98" fmla="*/ 54 w 72"/>
                  <a:gd name="T99" fmla="*/ 51 h 53"/>
                  <a:gd name="T100" fmla="*/ 60 w 72"/>
                  <a:gd name="T101" fmla="*/ 51 h 53"/>
                  <a:gd name="T102" fmla="*/ 66 w 72"/>
                  <a:gd name="T103" fmla="*/ 52 h 53"/>
                  <a:gd name="T104" fmla="*/ 70 w 72"/>
                  <a:gd name="T105" fmla="*/ 52 h 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53"/>
                  <a:gd name="T161" fmla="*/ 72 w 72"/>
                  <a:gd name="T162" fmla="*/ 53 h 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53">
                    <a:moveTo>
                      <a:pt x="23" y="9"/>
                    </a:moveTo>
                    <a:lnTo>
                      <a:pt x="22" y="9"/>
                    </a:lnTo>
                    <a:lnTo>
                      <a:pt x="21" y="9"/>
                    </a:lnTo>
                    <a:lnTo>
                      <a:pt x="21" y="8"/>
                    </a:lnTo>
                    <a:lnTo>
                      <a:pt x="19" y="8"/>
                    </a:lnTo>
                    <a:lnTo>
                      <a:pt x="19" y="7"/>
                    </a:lnTo>
                    <a:lnTo>
                      <a:pt x="18" y="7"/>
                    </a:lnTo>
                    <a:lnTo>
                      <a:pt x="18" y="5"/>
                    </a:lnTo>
                    <a:lnTo>
                      <a:pt x="16" y="5"/>
                    </a:lnTo>
                    <a:lnTo>
                      <a:pt x="15" y="4"/>
                    </a:lnTo>
                    <a:lnTo>
                      <a:pt x="13" y="4"/>
                    </a:lnTo>
                    <a:lnTo>
                      <a:pt x="13" y="2"/>
                    </a:lnTo>
                    <a:lnTo>
                      <a:pt x="11" y="2"/>
                    </a:lnTo>
                    <a:lnTo>
                      <a:pt x="11" y="1"/>
                    </a:lnTo>
                    <a:lnTo>
                      <a:pt x="9" y="1"/>
                    </a:lnTo>
                    <a:lnTo>
                      <a:pt x="9" y="0"/>
                    </a:lnTo>
                    <a:lnTo>
                      <a:pt x="8" y="2"/>
                    </a:lnTo>
                    <a:lnTo>
                      <a:pt x="6" y="2"/>
                    </a:lnTo>
                    <a:lnTo>
                      <a:pt x="4" y="3"/>
                    </a:lnTo>
                    <a:lnTo>
                      <a:pt x="2" y="5"/>
                    </a:lnTo>
                    <a:lnTo>
                      <a:pt x="2" y="6"/>
                    </a:lnTo>
                    <a:lnTo>
                      <a:pt x="1" y="8"/>
                    </a:lnTo>
                    <a:lnTo>
                      <a:pt x="0" y="10"/>
                    </a:lnTo>
                    <a:lnTo>
                      <a:pt x="0" y="11"/>
                    </a:lnTo>
                    <a:lnTo>
                      <a:pt x="0" y="13"/>
                    </a:lnTo>
                    <a:lnTo>
                      <a:pt x="2" y="13"/>
                    </a:lnTo>
                    <a:lnTo>
                      <a:pt x="2" y="15"/>
                    </a:lnTo>
                    <a:lnTo>
                      <a:pt x="2" y="16"/>
                    </a:lnTo>
                    <a:lnTo>
                      <a:pt x="4" y="16"/>
                    </a:lnTo>
                    <a:lnTo>
                      <a:pt x="4" y="18"/>
                    </a:lnTo>
                    <a:lnTo>
                      <a:pt x="6" y="18"/>
                    </a:lnTo>
                    <a:lnTo>
                      <a:pt x="6" y="20"/>
                    </a:lnTo>
                    <a:lnTo>
                      <a:pt x="6" y="21"/>
                    </a:lnTo>
                    <a:lnTo>
                      <a:pt x="7" y="21"/>
                    </a:lnTo>
                    <a:lnTo>
                      <a:pt x="7" y="23"/>
                    </a:lnTo>
                    <a:lnTo>
                      <a:pt x="8" y="23"/>
                    </a:lnTo>
                    <a:lnTo>
                      <a:pt x="10" y="23"/>
                    </a:lnTo>
                    <a:lnTo>
                      <a:pt x="10" y="24"/>
                    </a:lnTo>
                    <a:lnTo>
                      <a:pt x="12" y="24"/>
                    </a:lnTo>
                    <a:lnTo>
                      <a:pt x="14" y="24"/>
                    </a:lnTo>
                    <a:lnTo>
                      <a:pt x="16" y="24"/>
                    </a:lnTo>
                    <a:lnTo>
                      <a:pt x="17" y="24"/>
                    </a:lnTo>
                    <a:lnTo>
                      <a:pt x="19" y="23"/>
                    </a:lnTo>
                    <a:lnTo>
                      <a:pt x="19" y="24"/>
                    </a:lnTo>
                    <a:lnTo>
                      <a:pt x="19" y="25"/>
                    </a:lnTo>
                    <a:lnTo>
                      <a:pt x="20" y="25"/>
                    </a:lnTo>
                    <a:lnTo>
                      <a:pt x="20" y="26"/>
                    </a:lnTo>
                    <a:lnTo>
                      <a:pt x="21" y="26"/>
                    </a:lnTo>
                    <a:lnTo>
                      <a:pt x="23" y="26"/>
                    </a:lnTo>
                    <a:lnTo>
                      <a:pt x="22" y="28"/>
                    </a:lnTo>
                    <a:lnTo>
                      <a:pt x="22" y="30"/>
                    </a:lnTo>
                    <a:lnTo>
                      <a:pt x="22" y="31"/>
                    </a:lnTo>
                    <a:lnTo>
                      <a:pt x="23" y="31"/>
                    </a:lnTo>
                    <a:lnTo>
                      <a:pt x="23" y="33"/>
                    </a:lnTo>
                    <a:lnTo>
                      <a:pt x="24" y="33"/>
                    </a:lnTo>
                    <a:lnTo>
                      <a:pt x="24" y="34"/>
                    </a:lnTo>
                    <a:lnTo>
                      <a:pt x="26" y="34"/>
                    </a:lnTo>
                    <a:lnTo>
                      <a:pt x="26" y="36"/>
                    </a:lnTo>
                    <a:lnTo>
                      <a:pt x="28" y="36"/>
                    </a:lnTo>
                    <a:lnTo>
                      <a:pt x="30" y="36"/>
                    </a:lnTo>
                    <a:lnTo>
                      <a:pt x="32" y="36"/>
                    </a:lnTo>
                    <a:lnTo>
                      <a:pt x="32" y="37"/>
                    </a:lnTo>
                    <a:lnTo>
                      <a:pt x="34" y="37"/>
                    </a:lnTo>
                    <a:lnTo>
                      <a:pt x="35" y="37"/>
                    </a:lnTo>
                    <a:lnTo>
                      <a:pt x="37" y="37"/>
                    </a:lnTo>
                    <a:lnTo>
                      <a:pt x="37" y="38"/>
                    </a:lnTo>
                    <a:lnTo>
                      <a:pt x="39" y="38"/>
                    </a:lnTo>
                    <a:lnTo>
                      <a:pt x="41" y="38"/>
                    </a:lnTo>
                    <a:lnTo>
                      <a:pt x="41" y="40"/>
                    </a:lnTo>
                    <a:lnTo>
                      <a:pt x="41" y="41"/>
                    </a:lnTo>
                    <a:lnTo>
                      <a:pt x="42" y="41"/>
                    </a:lnTo>
                    <a:lnTo>
                      <a:pt x="42" y="43"/>
                    </a:lnTo>
                    <a:lnTo>
                      <a:pt x="44" y="43"/>
                    </a:lnTo>
                    <a:lnTo>
                      <a:pt x="44" y="44"/>
                    </a:lnTo>
                    <a:lnTo>
                      <a:pt x="44" y="45"/>
                    </a:lnTo>
                    <a:lnTo>
                      <a:pt x="46" y="45"/>
                    </a:lnTo>
                    <a:lnTo>
                      <a:pt x="46" y="46"/>
                    </a:lnTo>
                    <a:lnTo>
                      <a:pt x="47" y="46"/>
                    </a:lnTo>
                    <a:lnTo>
                      <a:pt x="47" y="48"/>
                    </a:lnTo>
                    <a:lnTo>
                      <a:pt x="49" y="48"/>
                    </a:lnTo>
                    <a:lnTo>
                      <a:pt x="50" y="49"/>
                    </a:lnTo>
                    <a:lnTo>
                      <a:pt x="52" y="49"/>
                    </a:lnTo>
                    <a:lnTo>
                      <a:pt x="54" y="51"/>
                    </a:lnTo>
                    <a:lnTo>
                      <a:pt x="56" y="51"/>
                    </a:lnTo>
                    <a:lnTo>
                      <a:pt x="58" y="51"/>
                    </a:lnTo>
                    <a:lnTo>
                      <a:pt x="60" y="51"/>
                    </a:lnTo>
                    <a:lnTo>
                      <a:pt x="62" y="52"/>
                    </a:lnTo>
                    <a:lnTo>
                      <a:pt x="64" y="52"/>
                    </a:lnTo>
                    <a:lnTo>
                      <a:pt x="66" y="52"/>
                    </a:lnTo>
                    <a:lnTo>
                      <a:pt x="67" y="52"/>
                    </a:lnTo>
                    <a:lnTo>
                      <a:pt x="68" y="52"/>
                    </a:lnTo>
                    <a:lnTo>
                      <a:pt x="70" y="52"/>
                    </a:lnTo>
                    <a:lnTo>
                      <a:pt x="71" y="5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6" name="Freeform 163">
                <a:extLst>
                  <a:ext uri="{FF2B5EF4-FFF2-40B4-BE49-F238E27FC236}">
                    <a16:creationId xmlns:a16="http://schemas.microsoft.com/office/drawing/2014/main" id="{8D8A8C72-61DF-43D9-8466-F73105A5372A}"/>
                  </a:ext>
                </a:extLst>
              </p:cNvPr>
              <p:cNvSpPr>
                <a:spLocks/>
              </p:cNvSpPr>
              <p:nvPr/>
            </p:nvSpPr>
            <p:spPr bwMode="auto">
              <a:xfrm>
                <a:off x="5722" y="3467"/>
                <a:ext cx="114" cy="41"/>
              </a:xfrm>
              <a:custGeom>
                <a:avLst/>
                <a:gdLst>
                  <a:gd name="T0" fmla="*/ 3 w 114"/>
                  <a:gd name="T1" fmla="*/ 3 h 41"/>
                  <a:gd name="T2" fmla="*/ 2 w 114"/>
                  <a:gd name="T3" fmla="*/ 5 h 41"/>
                  <a:gd name="T4" fmla="*/ 0 w 114"/>
                  <a:gd name="T5" fmla="*/ 7 h 41"/>
                  <a:gd name="T6" fmla="*/ 0 w 114"/>
                  <a:gd name="T7" fmla="*/ 9 h 41"/>
                  <a:gd name="T8" fmla="*/ 1 w 114"/>
                  <a:gd name="T9" fmla="*/ 12 h 41"/>
                  <a:gd name="T10" fmla="*/ 6 w 114"/>
                  <a:gd name="T11" fmla="*/ 15 h 41"/>
                  <a:gd name="T12" fmla="*/ 10 w 114"/>
                  <a:gd name="T13" fmla="*/ 18 h 41"/>
                  <a:gd name="T14" fmla="*/ 16 w 114"/>
                  <a:gd name="T15" fmla="*/ 19 h 41"/>
                  <a:gd name="T16" fmla="*/ 17 w 114"/>
                  <a:gd name="T17" fmla="*/ 21 h 41"/>
                  <a:gd name="T18" fmla="*/ 17 w 114"/>
                  <a:gd name="T19" fmla="*/ 23 h 41"/>
                  <a:gd name="T20" fmla="*/ 17 w 114"/>
                  <a:gd name="T21" fmla="*/ 25 h 41"/>
                  <a:gd name="T22" fmla="*/ 17 w 114"/>
                  <a:gd name="T23" fmla="*/ 27 h 41"/>
                  <a:gd name="T24" fmla="*/ 18 w 114"/>
                  <a:gd name="T25" fmla="*/ 29 h 41"/>
                  <a:gd name="T26" fmla="*/ 18 w 114"/>
                  <a:gd name="T27" fmla="*/ 31 h 41"/>
                  <a:gd name="T28" fmla="*/ 19 w 114"/>
                  <a:gd name="T29" fmla="*/ 33 h 41"/>
                  <a:gd name="T30" fmla="*/ 19 w 114"/>
                  <a:gd name="T31" fmla="*/ 34 h 41"/>
                  <a:gd name="T32" fmla="*/ 23 w 114"/>
                  <a:gd name="T33" fmla="*/ 36 h 41"/>
                  <a:gd name="T34" fmla="*/ 28 w 114"/>
                  <a:gd name="T35" fmla="*/ 36 h 41"/>
                  <a:gd name="T36" fmla="*/ 34 w 114"/>
                  <a:gd name="T37" fmla="*/ 36 h 41"/>
                  <a:gd name="T38" fmla="*/ 40 w 114"/>
                  <a:gd name="T39" fmla="*/ 35 h 41"/>
                  <a:gd name="T40" fmla="*/ 43 w 114"/>
                  <a:gd name="T41" fmla="*/ 36 h 41"/>
                  <a:gd name="T42" fmla="*/ 47 w 114"/>
                  <a:gd name="T43" fmla="*/ 37 h 41"/>
                  <a:gd name="T44" fmla="*/ 51 w 114"/>
                  <a:gd name="T45" fmla="*/ 39 h 41"/>
                  <a:gd name="T46" fmla="*/ 54 w 114"/>
                  <a:gd name="T47" fmla="*/ 40 h 41"/>
                  <a:gd name="T48" fmla="*/ 58 w 114"/>
                  <a:gd name="T49" fmla="*/ 40 h 41"/>
                  <a:gd name="T50" fmla="*/ 64 w 114"/>
                  <a:gd name="T51" fmla="*/ 38 h 41"/>
                  <a:gd name="T52" fmla="*/ 68 w 114"/>
                  <a:gd name="T53" fmla="*/ 36 h 41"/>
                  <a:gd name="T54" fmla="*/ 74 w 114"/>
                  <a:gd name="T55" fmla="*/ 33 h 41"/>
                  <a:gd name="T56" fmla="*/ 75 w 114"/>
                  <a:gd name="T57" fmla="*/ 34 h 41"/>
                  <a:gd name="T58" fmla="*/ 75 w 114"/>
                  <a:gd name="T59" fmla="*/ 36 h 41"/>
                  <a:gd name="T60" fmla="*/ 77 w 114"/>
                  <a:gd name="T61" fmla="*/ 38 h 41"/>
                  <a:gd name="T62" fmla="*/ 79 w 114"/>
                  <a:gd name="T63" fmla="*/ 38 h 41"/>
                  <a:gd name="T64" fmla="*/ 81 w 114"/>
                  <a:gd name="T65" fmla="*/ 38 h 41"/>
                  <a:gd name="T66" fmla="*/ 81 w 114"/>
                  <a:gd name="T67" fmla="*/ 38 h 41"/>
                  <a:gd name="T68" fmla="*/ 83 w 114"/>
                  <a:gd name="T69" fmla="*/ 36 h 41"/>
                  <a:gd name="T70" fmla="*/ 84 w 114"/>
                  <a:gd name="T71" fmla="*/ 34 h 41"/>
                  <a:gd name="T72" fmla="*/ 87 w 114"/>
                  <a:gd name="T73" fmla="*/ 33 h 41"/>
                  <a:gd name="T74" fmla="*/ 91 w 114"/>
                  <a:gd name="T75" fmla="*/ 35 h 41"/>
                  <a:gd name="T76" fmla="*/ 94 w 114"/>
                  <a:gd name="T77" fmla="*/ 37 h 41"/>
                  <a:gd name="T78" fmla="*/ 98 w 114"/>
                  <a:gd name="T79" fmla="*/ 38 h 41"/>
                  <a:gd name="T80" fmla="*/ 103 w 114"/>
                  <a:gd name="T81" fmla="*/ 37 h 41"/>
                  <a:gd name="T82" fmla="*/ 107 w 114"/>
                  <a:gd name="T83" fmla="*/ 27 h 41"/>
                  <a:gd name="T84" fmla="*/ 110 w 114"/>
                  <a:gd name="T85" fmla="*/ 15 h 41"/>
                  <a:gd name="T86" fmla="*/ 112 w 114"/>
                  <a:gd name="T87" fmla="*/ 9 h 41"/>
                  <a:gd name="T88" fmla="*/ 109 w 114"/>
                  <a:gd name="T89" fmla="*/ 7 h 41"/>
                  <a:gd name="T90" fmla="*/ 100 w 114"/>
                  <a:gd name="T91" fmla="*/ 7 h 41"/>
                  <a:gd name="T92" fmla="*/ 90 w 114"/>
                  <a:gd name="T93" fmla="*/ 6 h 41"/>
                  <a:gd name="T94" fmla="*/ 84 w 114"/>
                  <a:gd name="T95" fmla="*/ 7 h 41"/>
                  <a:gd name="T96" fmla="*/ 82 w 114"/>
                  <a:gd name="T97" fmla="*/ 7 h 41"/>
                  <a:gd name="T98" fmla="*/ 77 w 114"/>
                  <a:gd name="T99" fmla="*/ 5 h 41"/>
                  <a:gd name="T100" fmla="*/ 71 w 114"/>
                  <a:gd name="T101" fmla="*/ 3 h 41"/>
                  <a:gd name="T102" fmla="*/ 69 w 114"/>
                  <a:gd name="T103" fmla="*/ 1 h 41"/>
                  <a:gd name="T104" fmla="*/ 67 w 114"/>
                  <a:gd name="T105" fmla="*/ 0 h 41"/>
                  <a:gd name="T106" fmla="*/ 64 w 114"/>
                  <a:gd name="T107" fmla="*/ 0 h 41"/>
                  <a:gd name="T108" fmla="*/ 60 w 114"/>
                  <a:gd name="T109" fmla="*/ 0 h 41"/>
                  <a:gd name="T110" fmla="*/ 58 w 114"/>
                  <a:gd name="T111" fmla="*/ 0 h 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
                  <a:gd name="T169" fmla="*/ 0 h 41"/>
                  <a:gd name="T170" fmla="*/ 114 w 114"/>
                  <a:gd name="T171" fmla="*/ 41 h 4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 h="41">
                    <a:moveTo>
                      <a:pt x="4" y="1"/>
                    </a:moveTo>
                    <a:lnTo>
                      <a:pt x="3" y="3"/>
                    </a:lnTo>
                    <a:lnTo>
                      <a:pt x="2" y="5"/>
                    </a:lnTo>
                    <a:lnTo>
                      <a:pt x="0" y="7"/>
                    </a:lnTo>
                    <a:lnTo>
                      <a:pt x="0" y="9"/>
                    </a:lnTo>
                    <a:lnTo>
                      <a:pt x="1" y="9"/>
                    </a:lnTo>
                    <a:lnTo>
                      <a:pt x="1" y="10"/>
                    </a:lnTo>
                    <a:lnTo>
                      <a:pt x="1" y="12"/>
                    </a:lnTo>
                    <a:lnTo>
                      <a:pt x="3" y="12"/>
                    </a:lnTo>
                    <a:lnTo>
                      <a:pt x="3" y="14"/>
                    </a:lnTo>
                    <a:lnTo>
                      <a:pt x="5" y="14"/>
                    </a:lnTo>
                    <a:lnTo>
                      <a:pt x="6" y="15"/>
                    </a:lnTo>
                    <a:lnTo>
                      <a:pt x="7" y="15"/>
                    </a:lnTo>
                    <a:lnTo>
                      <a:pt x="7" y="17"/>
                    </a:lnTo>
                    <a:lnTo>
                      <a:pt x="9" y="17"/>
                    </a:lnTo>
                    <a:lnTo>
                      <a:pt x="10" y="18"/>
                    </a:lnTo>
                    <a:lnTo>
                      <a:pt x="12" y="18"/>
                    </a:lnTo>
                    <a:lnTo>
                      <a:pt x="12" y="19"/>
                    </a:lnTo>
                    <a:lnTo>
                      <a:pt x="14" y="19"/>
                    </a:lnTo>
                    <a:lnTo>
                      <a:pt x="16" y="19"/>
                    </a:lnTo>
                    <a:lnTo>
                      <a:pt x="18" y="19"/>
                    </a:lnTo>
                    <a:lnTo>
                      <a:pt x="17" y="21"/>
                    </a:lnTo>
                    <a:lnTo>
                      <a:pt x="17" y="23"/>
                    </a:lnTo>
                    <a:lnTo>
                      <a:pt x="17" y="25"/>
                    </a:lnTo>
                    <a:lnTo>
                      <a:pt x="17" y="27"/>
                    </a:lnTo>
                    <a:lnTo>
                      <a:pt x="18" y="27"/>
                    </a:lnTo>
                    <a:lnTo>
                      <a:pt x="18" y="28"/>
                    </a:lnTo>
                    <a:lnTo>
                      <a:pt x="18" y="29"/>
                    </a:lnTo>
                    <a:lnTo>
                      <a:pt x="18" y="31"/>
                    </a:lnTo>
                    <a:lnTo>
                      <a:pt x="19" y="31"/>
                    </a:lnTo>
                    <a:lnTo>
                      <a:pt x="19" y="33"/>
                    </a:lnTo>
                    <a:lnTo>
                      <a:pt x="19" y="34"/>
                    </a:lnTo>
                    <a:lnTo>
                      <a:pt x="21" y="34"/>
                    </a:lnTo>
                    <a:lnTo>
                      <a:pt x="21" y="36"/>
                    </a:lnTo>
                    <a:lnTo>
                      <a:pt x="22" y="36"/>
                    </a:lnTo>
                    <a:lnTo>
                      <a:pt x="23" y="36"/>
                    </a:lnTo>
                    <a:lnTo>
                      <a:pt x="25" y="36"/>
                    </a:lnTo>
                    <a:lnTo>
                      <a:pt x="27" y="36"/>
                    </a:lnTo>
                    <a:lnTo>
                      <a:pt x="28" y="36"/>
                    </a:lnTo>
                    <a:lnTo>
                      <a:pt x="30" y="36"/>
                    </a:lnTo>
                    <a:lnTo>
                      <a:pt x="32" y="36"/>
                    </a:lnTo>
                    <a:lnTo>
                      <a:pt x="34" y="36"/>
                    </a:lnTo>
                    <a:lnTo>
                      <a:pt x="36" y="35"/>
                    </a:lnTo>
                    <a:lnTo>
                      <a:pt x="37" y="35"/>
                    </a:lnTo>
                    <a:lnTo>
                      <a:pt x="38" y="35"/>
                    </a:lnTo>
                    <a:lnTo>
                      <a:pt x="40" y="35"/>
                    </a:lnTo>
                    <a:lnTo>
                      <a:pt x="42" y="34"/>
                    </a:lnTo>
                    <a:lnTo>
                      <a:pt x="42" y="36"/>
                    </a:lnTo>
                    <a:lnTo>
                      <a:pt x="43" y="36"/>
                    </a:lnTo>
                    <a:lnTo>
                      <a:pt x="45" y="36"/>
                    </a:lnTo>
                    <a:lnTo>
                      <a:pt x="45" y="37"/>
                    </a:lnTo>
                    <a:lnTo>
                      <a:pt x="47" y="37"/>
                    </a:lnTo>
                    <a:lnTo>
                      <a:pt x="49" y="37"/>
                    </a:lnTo>
                    <a:lnTo>
                      <a:pt x="49" y="39"/>
                    </a:lnTo>
                    <a:lnTo>
                      <a:pt x="51" y="39"/>
                    </a:lnTo>
                    <a:lnTo>
                      <a:pt x="53" y="39"/>
                    </a:lnTo>
                    <a:lnTo>
                      <a:pt x="53" y="40"/>
                    </a:lnTo>
                    <a:lnTo>
                      <a:pt x="54" y="40"/>
                    </a:lnTo>
                    <a:lnTo>
                      <a:pt x="56" y="40"/>
                    </a:lnTo>
                    <a:lnTo>
                      <a:pt x="58" y="40"/>
                    </a:lnTo>
                    <a:lnTo>
                      <a:pt x="60" y="39"/>
                    </a:lnTo>
                    <a:lnTo>
                      <a:pt x="62" y="38"/>
                    </a:lnTo>
                    <a:lnTo>
                      <a:pt x="64" y="38"/>
                    </a:lnTo>
                    <a:lnTo>
                      <a:pt x="66" y="36"/>
                    </a:lnTo>
                    <a:lnTo>
                      <a:pt x="67" y="36"/>
                    </a:lnTo>
                    <a:lnTo>
                      <a:pt x="68" y="36"/>
                    </a:lnTo>
                    <a:lnTo>
                      <a:pt x="70" y="34"/>
                    </a:lnTo>
                    <a:lnTo>
                      <a:pt x="72" y="33"/>
                    </a:lnTo>
                    <a:lnTo>
                      <a:pt x="74" y="33"/>
                    </a:lnTo>
                    <a:lnTo>
                      <a:pt x="75" y="32"/>
                    </a:lnTo>
                    <a:lnTo>
                      <a:pt x="75" y="34"/>
                    </a:lnTo>
                    <a:lnTo>
                      <a:pt x="75" y="36"/>
                    </a:lnTo>
                    <a:lnTo>
                      <a:pt x="77" y="36"/>
                    </a:lnTo>
                    <a:lnTo>
                      <a:pt x="77" y="38"/>
                    </a:lnTo>
                    <a:lnTo>
                      <a:pt x="79" y="38"/>
                    </a:lnTo>
                    <a:lnTo>
                      <a:pt x="81" y="38"/>
                    </a:lnTo>
                    <a:lnTo>
                      <a:pt x="83" y="36"/>
                    </a:lnTo>
                    <a:lnTo>
                      <a:pt x="84" y="34"/>
                    </a:lnTo>
                    <a:lnTo>
                      <a:pt x="86" y="32"/>
                    </a:lnTo>
                    <a:lnTo>
                      <a:pt x="86" y="33"/>
                    </a:lnTo>
                    <a:lnTo>
                      <a:pt x="87" y="33"/>
                    </a:lnTo>
                    <a:lnTo>
                      <a:pt x="89" y="33"/>
                    </a:lnTo>
                    <a:lnTo>
                      <a:pt x="89" y="35"/>
                    </a:lnTo>
                    <a:lnTo>
                      <a:pt x="91" y="35"/>
                    </a:lnTo>
                    <a:lnTo>
                      <a:pt x="93" y="35"/>
                    </a:lnTo>
                    <a:lnTo>
                      <a:pt x="93" y="37"/>
                    </a:lnTo>
                    <a:lnTo>
                      <a:pt x="94" y="37"/>
                    </a:lnTo>
                    <a:lnTo>
                      <a:pt x="95" y="37"/>
                    </a:lnTo>
                    <a:lnTo>
                      <a:pt x="95" y="38"/>
                    </a:lnTo>
                    <a:lnTo>
                      <a:pt x="97" y="38"/>
                    </a:lnTo>
                    <a:lnTo>
                      <a:pt x="98" y="38"/>
                    </a:lnTo>
                    <a:lnTo>
                      <a:pt x="100" y="38"/>
                    </a:lnTo>
                    <a:lnTo>
                      <a:pt x="102" y="38"/>
                    </a:lnTo>
                    <a:lnTo>
                      <a:pt x="103" y="37"/>
                    </a:lnTo>
                    <a:lnTo>
                      <a:pt x="105" y="35"/>
                    </a:lnTo>
                    <a:lnTo>
                      <a:pt x="105" y="33"/>
                    </a:lnTo>
                    <a:lnTo>
                      <a:pt x="106" y="30"/>
                    </a:lnTo>
                    <a:lnTo>
                      <a:pt x="107" y="27"/>
                    </a:lnTo>
                    <a:lnTo>
                      <a:pt x="109" y="23"/>
                    </a:lnTo>
                    <a:lnTo>
                      <a:pt x="109" y="21"/>
                    </a:lnTo>
                    <a:lnTo>
                      <a:pt x="110" y="17"/>
                    </a:lnTo>
                    <a:lnTo>
                      <a:pt x="110" y="15"/>
                    </a:lnTo>
                    <a:lnTo>
                      <a:pt x="112" y="11"/>
                    </a:lnTo>
                    <a:lnTo>
                      <a:pt x="112" y="10"/>
                    </a:lnTo>
                    <a:lnTo>
                      <a:pt x="112" y="9"/>
                    </a:lnTo>
                    <a:lnTo>
                      <a:pt x="113" y="7"/>
                    </a:lnTo>
                    <a:lnTo>
                      <a:pt x="112" y="7"/>
                    </a:lnTo>
                    <a:lnTo>
                      <a:pt x="111" y="7"/>
                    </a:lnTo>
                    <a:lnTo>
                      <a:pt x="109" y="7"/>
                    </a:lnTo>
                    <a:lnTo>
                      <a:pt x="108" y="7"/>
                    </a:lnTo>
                    <a:lnTo>
                      <a:pt x="105" y="7"/>
                    </a:lnTo>
                    <a:lnTo>
                      <a:pt x="103" y="7"/>
                    </a:lnTo>
                    <a:lnTo>
                      <a:pt x="100" y="7"/>
                    </a:lnTo>
                    <a:lnTo>
                      <a:pt x="98" y="5"/>
                    </a:lnTo>
                    <a:lnTo>
                      <a:pt x="94" y="6"/>
                    </a:lnTo>
                    <a:lnTo>
                      <a:pt x="92" y="6"/>
                    </a:lnTo>
                    <a:lnTo>
                      <a:pt x="90" y="6"/>
                    </a:lnTo>
                    <a:lnTo>
                      <a:pt x="88" y="6"/>
                    </a:lnTo>
                    <a:lnTo>
                      <a:pt x="86" y="7"/>
                    </a:lnTo>
                    <a:lnTo>
                      <a:pt x="85" y="7"/>
                    </a:lnTo>
                    <a:lnTo>
                      <a:pt x="84" y="7"/>
                    </a:lnTo>
                    <a:lnTo>
                      <a:pt x="83" y="7"/>
                    </a:lnTo>
                    <a:lnTo>
                      <a:pt x="82" y="7"/>
                    </a:lnTo>
                    <a:lnTo>
                      <a:pt x="82" y="5"/>
                    </a:lnTo>
                    <a:lnTo>
                      <a:pt x="80" y="5"/>
                    </a:lnTo>
                    <a:lnTo>
                      <a:pt x="78" y="5"/>
                    </a:lnTo>
                    <a:lnTo>
                      <a:pt x="77" y="5"/>
                    </a:lnTo>
                    <a:lnTo>
                      <a:pt x="77" y="3"/>
                    </a:lnTo>
                    <a:lnTo>
                      <a:pt x="75" y="3"/>
                    </a:lnTo>
                    <a:lnTo>
                      <a:pt x="73" y="3"/>
                    </a:lnTo>
                    <a:lnTo>
                      <a:pt x="71" y="3"/>
                    </a:lnTo>
                    <a:lnTo>
                      <a:pt x="71" y="1"/>
                    </a:lnTo>
                    <a:lnTo>
                      <a:pt x="69" y="1"/>
                    </a:lnTo>
                    <a:lnTo>
                      <a:pt x="70" y="0"/>
                    </a:lnTo>
                    <a:lnTo>
                      <a:pt x="68" y="0"/>
                    </a:lnTo>
                    <a:lnTo>
                      <a:pt x="67" y="0"/>
                    </a:lnTo>
                    <a:lnTo>
                      <a:pt x="65" y="0"/>
                    </a:lnTo>
                    <a:lnTo>
                      <a:pt x="64" y="0"/>
                    </a:lnTo>
                    <a:lnTo>
                      <a:pt x="62" y="0"/>
                    </a:lnTo>
                    <a:lnTo>
                      <a:pt x="60" y="0"/>
                    </a:lnTo>
                    <a:lnTo>
                      <a:pt x="58"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 name="Freeform 164">
                <a:extLst>
                  <a:ext uri="{FF2B5EF4-FFF2-40B4-BE49-F238E27FC236}">
                    <a16:creationId xmlns:a16="http://schemas.microsoft.com/office/drawing/2014/main" id="{AD467B0B-7ECA-4DE3-9E40-0E1ABFE765EF}"/>
                  </a:ext>
                </a:extLst>
              </p:cNvPr>
              <p:cNvSpPr>
                <a:spLocks/>
              </p:cNvSpPr>
              <p:nvPr/>
            </p:nvSpPr>
            <p:spPr bwMode="auto">
              <a:xfrm>
                <a:off x="5716" y="3606"/>
                <a:ext cx="162" cy="38"/>
              </a:xfrm>
              <a:custGeom>
                <a:avLst/>
                <a:gdLst>
                  <a:gd name="T0" fmla="*/ 160 w 162"/>
                  <a:gd name="T1" fmla="*/ 1 h 38"/>
                  <a:gd name="T2" fmla="*/ 158 w 162"/>
                  <a:gd name="T3" fmla="*/ 4 h 38"/>
                  <a:gd name="T4" fmla="*/ 156 w 162"/>
                  <a:gd name="T5" fmla="*/ 5 h 38"/>
                  <a:gd name="T6" fmla="*/ 151 w 162"/>
                  <a:gd name="T7" fmla="*/ 9 h 38"/>
                  <a:gd name="T8" fmla="*/ 150 w 162"/>
                  <a:gd name="T9" fmla="*/ 10 h 38"/>
                  <a:gd name="T10" fmla="*/ 147 w 162"/>
                  <a:gd name="T11" fmla="*/ 12 h 38"/>
                  <a:gd name="T12" fmla="*/ 143 w 162"/>
                  <a:gd name="T13" fmla="*/ 13 h 38"/>
                  <a:gd name="T14" fmla="*/ 138 w 162"/>
                  <a:gd name="T15" fmla="*/ 15 h 38"/>
                  <a:gd name="T16" fmla="*/ 134 w 162"/>
                  <a:gd name="T17" fmla="*/ 17 h 38"/>
                  <a:gd name="T18" fmla="*/ 131 w 162"/>
                  <a:gd name="T19" fmla="*/ 18 h 38"/>
                  <a:gd name="T20" fmla="*/ 131 w 162"/>
                  <a:gd name="T21" fmla="*/ 18 h 38"/>
                  <a:gd name="T22" fmla="*/ 128 w 162"/>
                  <a:gd name="T23" fmla="*/ 18 h 38"/>
                  <a:gd name="T24" fmla="*/ 124 w 162"/>
                  <a:gd name="T25" fmla="*/ 19 h 38"/>
                  <a:gd name="T26" fmla="*/ 120 w 162"/>
                  <a:gd name="T27" fmla="*/ 21 h 38"/>
                  <a:gd name="T28" fmla="*/ 116 w 162"/>
                  <a:gd name="T29" fmla="*/ 21 h 38"/>
                  <a:gd name="T30" fmla="*/ 115 w 162"/>
                  <a:gd name="T31" fmla="*/ 22 h 38"/>
                  <a:gd name="T32" fmla="*/ 116 w 162"/>
                  <a:gd name="T33" fmla="*/ 23 h 38"/>
                  <a:gd name="T34" fmla="*/ 110 w 162"/>
                  <a:gd name="T35" fmla="*/ 25 h 38"/>
                  <a:gd name="T36" fmla="*/ 104 w 162"/>
                  <a:gd name="T37" fmla="*/ 25 h 38"/>
                  <a:gd name="T38" fmla="*/ 94 w 162"/>
                  <a:gd name="T39" fmla="*/ 29 h 38"/>
                  <a:gd name="T40" fmla="*/ 88 w 162"/>
                  <a:gd name="T41" fmla="*/ 30 h 38"/>
                  <a:gd name="T42" fmla="*/ 83 w 162"/>
                  <a:gd name="T43" fmla="*/ 32 h 38"/>
                  <a:gd name="T44" fmla="*/ 80 w 162"/>
                  <a:gd name="T45" fmla="*/ 32 h 38"/>
                  <a:gd name="T46" fmla="*/ 76 w 162"/>
                  <a:gd name="T47" fmla="*/ 34 h 38"/>
                  <a:gd name="T48" fmla="*/ 73 w 162"/>
                  <a:gd name="T49" fmla="*/ 35 h 38"/>
                  <a:gd name="T50" fmla="*/ 70 w 162"/>
                  <a:gd name="T51" fmla="*/ 35 h 38"/>
                  <a:gd name="T52" fmla="*/ 68 w 162"/>
                  <a:gd name="T53" fmla="*/ 35 h 38"/>
                  <a:gd name="T54" fmla="*/ 66 w 162"/>
                  <a:gd name="T55" fmla="*/ 35 h 38"/>
                  <a:gd name="T56" fmla="*/ 64 w 162"/>
                  <a:gd name="T57" fmla="*/ 35 h 38"/>
                  <a:gd name="T58" fmla="*/ 62 w 162"/>
                  <a:gd name="T59" fmla="*/ 34 h 38"/>
                  <a:gd name="T60" fmla="*/ 61 w 162"/>
                  <a:gd name="T61" fmla="*/ 34 h 38"/>
                  <a:gd name="T62" fmla="*/ 60 w 162"/>
                  <a:gd name="T63" fmla="*/ 34 h 38"/>
                  <a:gd name="T64" fmla="*/ 56 w 162"/>
                  <a:gd name="T65" fmla="*/ 35 h 38"/>
                  <a:gd name="T66" fmla="*/ 53 w 162"/>
                  <a:gd name="T67" fmla="*/ 35 h 38"/>
                  <a:gd name="T68" fmla="*/ 49 w 162"/>
                  <a:gd name="T69" fmla="*/ 35 h 38"/>
                  <a:gd name="T70" fmla="*/ 43 w 162"/>
                  <a:gd name="T71" fmla="*/ 37 h 38"/>
                  <a:gd name="T72" fmla="*/ 42 w 162"/>
                  <a:gd name="T73" fmla="*/ 37 h 38"/>
                  <a:gd name="T74" fmla="*/ 38 w 162"/>
                  <a:gd name="T75" fmla="*/ 37 h 38"/>
                  <a:gd name="T76" fmla="*/ 38 w 162"/>
                  <a:gd name="T77" fmla="*/ 37 h 38"/>
                  <a:gd name="T78" fmla="*/ 35 w 162"/>
                  <a:gd name="T79" fmla="*/ 37 h 38"/>
                  <a:gd name="T80" fmla="*/ 33 w 162"/>
                  <a:gd name="T81" fmla="*/ 37 h 38"/>
                  <a:gd name="T82" fmla="*/ 30 w 162"/>
                  <a:gd name="T83" fmla="*/ 37 h 38"/>
                  <a:gd name="T84" fmla="*/ 30 w 162"/>
                  <a:gd name="T85" fmla="*/ 37 h 38"/>
                  <a:gd name="T86" fmla="*/ 26 w 162"/>
                  <a:gd name="T87" fmla="*/ 37 h 38"/>
                  <a:gd name="T88" fmla="*/ 25 w 162"/>
                  <a:gd name="T89" fmla="*/ 37 h 38"/>
                  <a:gd name="T90" fmla="*/ 22 w 162"/>
                  <a:gd name="T91" fmla="*/ 35 h 38"/>
                  <a:gd name="T92" fmla="*/ 20 w 162"/>
                  <a:gd name="T93" fmla="*/ 35 h 38"/>
                  <a:gd name="T94" fmla="*/ 18 w 162"/>
                  <a:gd name="T95" fmla="*/ 35 h 38"/>
                  <a:gd name="T96" fmla="*/ 17 w 162"/>
                  <a:gd name="T97" fmla="*/ 34 h 38"/>
                  <a:gd name="T98" fmla="*/ 15 w 162"/>
                  <a:gd name="T99" fmla="*/ 34 h 38"/>
                  <a:gd name="T100" fmla="*/ 13 w 162"/>
                  <a:gd name="T101" fmla="*/ 33 h 38"/>
                  <a:gd name="T102" fmla="*/ 8 w 162"/>
                  <a:gd name="T103" fmla="*/ 33 h 38"/>
                  <a:gd name="T104" fmla="*/ 6 w 162"/>
                  <a:gd name="T105" fmla="*/ 30 h 38"/>
                  <a:gd name="T106" fmla="*/ 3 w 162"/>
                  <a:gd name="T107" fmla="*/ 28 h 38"/>
                  <a:gd name="T108" fmla="*/ 3 w 162"/>
                  <a:gd name="T109" fmla="*/ 27 h 38"/>
                  <a:gd name="T110" fmla="*/ 1 w 162"/>
                  <a:gd name="T111" fmla="*/ 25 h 38"/>
                  <a:gd name="T112" fmla="*/ 0 w 162"/>
                  <a:gd name="T113" fmla="*/ 23 h 38"/>
                  <a:gd name="T114" fmla="*/ 0 w 162"/>
                  <a:gd name="T115" fmla="*/ 21 h 38"/>
                  <a:gd name="T116" fmla="*/ 0 w 162"/>
                  <a:gd name="T117" fmla="*/ 19 h 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2"/>
                  <a:gd name="T178" fmla="*/ 0 h 38"/>
                  <a:gd name="T179" fmla="*/ 162 w 162"/>
                  <a:gd name="T180" fmla="*/ 38 h 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2" h="38">
                    <a:moveTo>
                      <a:pt x="161" y="0"/>
                    </a:moveTo>
                    <a:lnTo>
                      <a:pt x="160" y="1"/>
                    </a:lnTo>
                    <a:lnTo>
                      <a:pt x="159" y="2"/>
                    </a:lnTo>
                    <a:lnTo>
                      <a:pt x="158" y="4"/>
                    </a:lnTo>
                    <a:lnTo>
                      <a:pt x="156" y="5"/>
                    </a:lnTo>
                    <a:lnTo>
                      <a:pt x="154" y="7"/>
                    </a:lnTo>
                    <a:lnTo>
                      <a:pt x="153" y="7"/>
                    </a:lnTo>
                    <a:lnTo>
                      <a:pt x="151" y="9"/>
                    </a:lnTo>
                    <a:lnTo>
                      <a:pt x="150" y="10"/>
                    </a:lnTo>
                    <a:lnTo>
                      <a:pt x="149" y="10"/>
                    </a:lnTo>
                    <a:lnTo>
                      <a:pt x="147" y="12"/>
                    </a:lnTo>
                    <a:lnTo>
                      <a:pt x="146" y="12"/>
                    </a:lnTo>
                    <a:lnTo>
                      <a:pt x="144" y="13"/>
                    </a:lnTo>
                    <a:lnTo>
                      <a:pt x="143" y="13"/>
                    </a:lnTo>
                    <a:lnTo>
                      <a:pt x="141" y="15"/>
                    </a:lnTo>
                    <a:lnTo>
                      <a:pt x="140" y="15"/>
                    </a:lnTo>
                    <a:lnTo>
                      <a:pt x="138" y="15"/>
                    </a:lnTo>
                    <a:lnTo>
                      <a:pt x="136" y="17"/>
                    </a:lnTo>
                    <a:lnTo>
                      <a:pt x="134" y="17"/>
                    </a:lnTo>
                    <a:lnTo>
                      <a:pt x="132" y="17"/>
                    </a:lnTo>
                    <a:lnTo>
                      <a:pt x="131" y="18"/>
                    </a:lnTo>
                    <a:lnTo>
                      <a:pt x="130" y="18"/>
                    </a:lnTo>
                    <a:lnTo>
                      <a:pt x="128" y="18"/>
                    </a:lnTo>
                    <a:lnTo>
                      <a:pt x="126" y="19"/>
                    </a:lnTo>
                    <a:lnTo>
                      <a:pt x="124" y="19"/>
                    </a:lnTo>
                    <a:lnTo>
                      <a:pt x="122" y="19"/>
                    </a:lnTo>
                    <a:lnTo>
                      <a:pt x="121" y="19"/>
                    </a:lnTo>
                    <a:lnTo>
                      <a:pt x="120" y="21"/>
                    </a:lnTo>
                    <a:lnTo>
                      <a:pt x="118" y="21"/>
                    </a:lnTo>
                    <a:lnTo>
                      <a:pt x="116" y="21"/>
                    </a:lnTo>
                    <a:lnTo>
                      <a:pt x="115" y="22"/>
                    </a:lnTo>
                    <a:lnTo>
                      <a:pt x="116" y="21"/>
                    </a:lnTo>
                    <a:lnTo>
                      <a:pt x="116" y="23"/>
                    </a:lnTo>
                    <a:lnTo>
                      <a:pt x="114" y="23"/>
                    </a:lnTo>
                    <a:lnTo>
                      <a:pt x="113" y="23"/>
                    </a:lnTo>
                    <a:lnTo>
                      <a:pt x="110" y="25"/>
                    </a:lnTo>
                    <a:lnTo>
                      <a:pt x="108" y="25"/>
                    </a:lnTo>
                    <a:lnTo>
                      <a:pt x="106" y="25"/>
                    </a:lnTo>
                    <a:lnTo>
                      <a:pt x="104" y="25"/>
                    </a:lnTo>
                    <a:lnTo>
                      <a:pt x="100" y="27"/>
                    </a:lnTo>
                    <a:lnTo>
                      <a:pt x="98" y="27"/>
                    </a:lnTo>
                    <a:lnTo>
                      <a:pt x="94" y="29"/>
                    </a:lnTo>
                    <a:lnTo>
                      <a:pt x="93" y="29"/>
                    </a:lnTo>
                    <a:lnTo>
                      <a:pt x="90" y="30"/>
                    </a:lnTo>
                    <a:lnTo>
                      <a:pt x="88" y="30"/>
                    </a:lnTo>
                    <a:lnTo>
                      <a:pt x="86" y="30"/>
                    </a:lnTo>
                    <a:lnTo>
                      <a:pt x="84" y="30"/>
                    </a:lnTo>
                    <a:lnTo>
                      <a:pt x="83" y="32"/>
                    </a:lnTo>
                    <a:lnTo>
                      <a:pt x="82" y="32"/>
                    </a:lnTo>
                    <a:lnTo>
                      <a:pt x="80" y="32"/>
                    </a:lnTo>
                    <a:lnTo>
                      <a:pt x="78" y="34"/>
                    </a:lnTo>
                    <a:lnTo>
                      <a:pt x="76" y="34"/>
                    </a:lnTo>
                    <a:lnTo>
                      <a:pt x="74" y="35"/>
                    </a:lnTo>
                    <a:lnTo>
                      <a:pt x="73" y="35"/>
                    </a:lnTo>
                    <a:lnTo>
                      <a:pt x="72" y="35"/>
                    </a:lnTo>
                    <a:lnTo>
                      <a:pt x="70" y="35"/>
                    </a:lnTo>
                    <a:lnTo>
                      <a:pt x="68" y="35"/>
                    </a:lnTo>
                    <a:lnTo>
                      <a:pt x="66" y="35"/>
                    </a:lnTo>
                    <a:lnTo>
                      <a:pt x="64" y="35"/>
                    </a:lnTo>
                    <a:lnTo>
                      <a:pt x="64" y="34"/>
                    </a:lnTo>
                    <a:lnTo>
                      <a:pt x="62" y="34"/>
                    </a:lnTo>
                    <a:lnTo>
                      <a:pt x="61" y="34"/>
                    </a:lnTo>
                    <a:lnTo>
                      <a:pt x="60" y="34"/>
                    </a:lnTo>
                    <a:lnTo>
                      <a:pt x="60" y="33"/>
                    </a:lnTo>
                    <a:lnTo>
                      <a:pt x="58" y="35"/>
                    </a:lnTo>
                    <a:lnTo>
                      <a:pt x="56" y="35"/>
                    </a:lnTo>
                    <a:lnTo>
                      <a:pt x="54" y="35"/>
                    </a:lnTo>
                    <a:lnTo>
                      <a:pt x="53" y="35"/>
                    </a:lnTo>
                    <a:lnTo>
                      <a:pt x="51" y="35"/>
                    </a:lnTo>
                    <a:lnTo>
                      <a:pt x="49" y="35"/>
                    </a:lnTo>
                    <a:lnTo>
                      <a:pt x="47" y="37"/>
                    </a:lnTo>
                    <a:lnTo>
                      <a:pt x="45" y="37"/>
                    </a:lnTo>
                    <a:lnTo>
                      <a:pt x="43" y="37"/>
                    </a:lnTo>
                    <a:lnTo>
                      <a:pt x="42" y="37"/>
                    </a:lnTo>
                    <a:lnTo>
                      <a:pt x="40" y="37"/>
                    </a:lnTo>
                    <a:lnTo>
                      <a:pt x="38" y="37"/>
                    </a:lnTo>
                    <a:lnTo>
                      <a:pt x="36" y="37"/>
                    </a:lnTo>
                    <a:lnTo>
                      <a:pt x="35" y="37"/>
                    </a:lnTo>
                    <a:lnTo>
                      <a:pt x="33" y="37"/>
                    </a:lnTo>
                    <a:lnTo>
                      <a:pt x="32" y="37"/>
                    </a:lnTo>
                    <a:lnTo>
                      <a:pt x="30" y="37"/>
                    </a:lnTo>
                    <a:lnTo>
                      <a:pt x="28" y="37"/>
                    </a:lnTo>
                    <a:lnTo>
                      <a:pt x="26" y="37"/>
                    </a:lnTo>
                    <a:lnTo>
                      <a:pt x="25" y="37"/>
                    </a:lnTo>
                    <a:lnTo>
                      <a:pt x="23" y="37"/>
                    </a:lnTo>
                    <a:lnTo>
                      <a:pt x="23" y="35"/>
                    </a:lnTo>
                    <a:lnTo>
                      <a:pt x="22" y="35"/>
                    </a:lnTo>
                    <a:lnTo>
                      <a:pt x="20" y="35"/>
                    </a:lnTo>
                    <a:lnTo>
                      <a:pt x="18" y="35"/>
                    </a:lnTo>
                    <a:lnTo>
                      <a:pt x="19" y="33"/>
                    </a:lnTo>
                    <a:lnTo>
                      <a:pt x="17" y="34"/>
                    </a:lnTo>
                    <a:lnTo>
                      <a:pt x="16" y="34"/>
                    </a:lnTo>
                    <a:lnTo>
                      <a:pt x="15" y="34"/>
                    </a:lnTo>
                    <a:lnTo>
                      <a:pt x="13" y="34"/>
                    </a:lnTo>
                    <a:lnTo>
                      <a:pt x="13" y="33"/>
                    </a:lnTo>
                    <a:lnTo>
                      <a:pt x="11" y="33"/>
                    </a:lnTo>
                    <a:lnTo>
                      <a:pt x="10" y="33"/>
                    </a:lnTo>
                    <a:lnTo>
                      <a:pt x="8" y="33"/>
                    </a:lnTo>
                    <a:lnTo>
                      <a:pt x="8" y="32"/>
                    </a:lnTo>
                    <a:lnTo>
                      <a:pt x="6" y="32"/>
                    </a:lnTo>
                    <a:lnTo>
                      <a:pt x="6" y="30"/>
                    </a:lnTo>
                    <a:lnTo>
                      <a:pt x="5" y="30"/>
                    </a:lnTo>
                    <a:lnTo>
                      <a:pt x="5" y="28"/>
                    </a:lnTo>
                    <a:lnTo>
                      <a:pt x="3" y="28"/>
                    </a:lnTo>
                    <a:lnTo>
                      <a:pt x="3" y="27"/>
                    </a:lnTo>
                    <a:lnTo>
                      <a:pt x="1" y="27"/>
                    </a:lnTo>
                    <a:lnTo>
                      <a:pt x="1" y="25"/>
                    </a:lnTo>
                    <a:lnTo>
                      <a:pt x="1" y="23"/>
                    </a:lnTo>
                    <a:lnTo>
                      <a:pt x="0" y="23"/>
                    </a:lnTo>
                    <a:lnTo>
                      <a:pt x="0" y="21"/>
                    </a:lnTo>
                    <a:lnTo>
                      <a:pt x="0" y="19"/>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8" name="Freeform 165">
                <a:extLst>
                  <a:ext uri="{FF2B5EF4-FFF2-40B4-BE49-F238E27FC236}">
                    <a16:creationId xmlns:a16="http://schemas.microsoft.com/office/drawing/2014/main" id="{622A7DAD-8E5E-46E7-BF67-74136520099A}"/>
                  </a:ext>
                </a:extLst>
              </p:cNvPr>
              <p:cNvSpPr>
                <a:spLocks/>
              </p:cNvSpPr>
              <p:nvPr/>
            </p:nvSpPr>
            <p:spPr bwMode="auto">
              <a:xfrm>
                <a:off x="5827" y="3501"/>
                <a:ext cx="16" cy="51"/>
              </a:xfrm>
              <a:custGeom>
                <a:avLst/>
                <a:gdLst>
                  <a:gd name="T0" fmla="*/ 0 w 16"/>
                  <a:gd name="T1" fmla="*/ 0 h 51"/>
                  <a:gd name="T2" fmla="*/ 0 w 16"/>
                  <a:gd name="T3" fmla="*/ 1 h 51"/>
                  <a:gd name="T4" fmla="*/ 0 w 16"/>
                  <a:gd name="T5" fmla="*/ 2 h 51"/>
                  <a:gd name="T6" fmla="*/ 0 w 16"/>
                  <a:gd name="T7" fmla="*/ 4 h 51"/>
                  <a:gd name="T8" fmla="*/ 1 w 16"/>
                  <a:gd name="T9" fmla="*/ 4 h 51"/>
                  <a:gd name="T10" fmla="*/ 1 w 16"/>
                  <a:gd name="T11" fmla="*/ 7 h 51"/>
                  <a:gd name="T12" fmla="*/ 2 w 16"/>
                  <a:gd name="T13" fmla="*/ 9 h 51"/>
                  <a:gd name="T14" fmla="*/ 2 w 16"/>
                  <a:gd name="T15" fmla="*/ 11 h 51"/>
                  <a:gd name="T16" fmla="*/ 4 w 16"/>
                  <a:gd name="T17" fmla="*/ 13 h 51"/>
                  <a:gd name="T18" fmla="*/ 4 w 16"/>
                  <a:gd name="T19" fmla="*/ 16 h 51"/>
                  <a:gd name="T20" fmla="*/ 6 w 16"/>
                  <a:gd name="T21" fmla="*/ 18 h 51"/>
                  <a:gd name="T22" fmla="*/ 6 w 16"/>
                  <a:gd name="T23" fmla="*/ 21 h 51"/>
                  <a:gd name="T24" fmla="*/ 8 w 16"/>
                  <a:gd name="T25" fmla="*/ 23 h 51"/>
                  <a:gd name="T26" fmla="*/ 8 w 16"/>
                  <a:gd name="T27" fmla="*/ 24 h 51"/>
                  <a:gd name="T28" fmla="*/ 9 w 16"/>
                  <a:gd name="T29" fmla="*/ 26 h 51"/>
                  <a:gd name="T30" fmla="*/ 9 w 16"/>
                  <a:gd name="T31" fmla="*/ 28 h 51"/>
                  <a:gd name="T32" fmla="*/ 11 w 16"/>
                  <a:gd name="T33" fmla="*/ 28 h 51"/>
                  <a:gd name="T34" fmla="*/ 11 w 16"/>
                  <a:gd name="T35" fmla="*/ 30 h 51"/>
                  <a:gd name="T36" fmla="*/ 11 w 16"/>
                  <a:gd name="T37" fmla="*/ 32 h 51"/>
                  <a:gd name="T38" fmla="*/ 11 w 16"/>
                  <a:gd name="T39" fmla="*/ 34 h 51"/>
                  <a:gd name="T40" fmla="*/ 13 w 16"/>
                  <a:gd name="T41" fmla="*/ 34 h 51"/>
                  <a:gd name="T42" fmla="*/ 13 w 16"/>
                  <a:gd name="T43" fmla="*/ 35 h 51"/>
                  <a:gd name="T44" fmla="*/ 13 w 16"/>
                  <a:gd name="T45" fmla="*/ 35 h 51"/>
                  <a:gd name="T46" fmla="*/ 13 w 16"/>
                  <a:gd name="T47" fmla="*/ 37 h 51"/>
                  <a:gd name="T48" fmla="*/ 15 w 16"/>
                  <a:gd name="T49" fmla="*/ 37 h 51"/>
                  <a:gd name="T50" fmla="*/ 15 w 16"/>
                  <a:gd name="T51" fmla="*/ 39 h 51"/>
                  <a:gd name="T52" fmla="*/ 15 w 16"/>
                  <a:gd name="T53" fmla="*/ 40 h 51"/>
                  <a:gd name="T54" fmla="*/ 15 w 16"/>
                  <a:gd name="T55" fmla="*/ 42 h 51"/>
                  <a:gd name="T56" fmla="*/ 15 w 16"/>
                  <a:gd name="T57" fmla="*/ 42 h 51"/>
                  <a:gd name="T58" fmla="*/ 15 w 16"/>
                  <a:gd name="T59" fmla="*/ 44 h 51"/>
                  <a:gd name="T60" fmla="*/ 15 w 16"/>
                  <a:gd name="T61" fmla="*/ 44 h 51"/>
                  <a:gd name="T62" fmla="*/ 15 w 16"/>
                  <a:gd name="T63" fmla="*/ 45 h 51"/>
                  <a:gd name="T64" fmla="*/ 15 w 16"/>
                  <a:gd name="T65" fmla="*/ 45 h 51"/>
                  <a:gd name="T66" fmla="*/ 13 w 16"/>
                  <a:gd name="T67" fmla="*/ 47 h 51"/>
                  <a:gd name="T68" fmla="*/ 13 w 16"/>
                  <a:gd name="T69" fmla="*/ 47 h 51"/>
                  <a:gd name="T70" fmla="*/ 13 w 16"/>
                  <a:gd name="T71" fmla="*/ 47 h 51"/>
                  <a:gd name="T72" fmla="*/ 13 w 16"/>
                  <a:gd name="T73" fmla="*/ 47 h 51"/>
                  <a:gd name="T74" fmla="*/ 11 w 16"/>
                  <a:gd name="T75" fmla="*/ 49 h 51"/>
                  <a:gd name="T76" fmla="*/ 11 w 16"/>
                  <a:gd name="T77" fmla="*/ 49 h 51"/>
                  <a:gd name="T78" fmla="*/ 11 w 16"/>
                  <a:gd name="T79" fmla="*/ 49 h 51"/>
                  <a:gd name="T80" fmla="*/ 11 w 16"/>
                  <a:gd name="T81" fmla="*/ 49 h 51"/>
                  <a:gd name="T82" fmla="*/ 9 w 16"/>
                  <a:gd name="T83" fmla="*/ 50 h 51"/>
                  <a:gd name="T84" fmla="*/ 9 w 16"/>
                  <a:gd name="T85" fmla="*/ 50 h 51"/>
                  <a:gd name="T86" fmla="*/ 9 w 16"/>
                  <a:gd name="T87" fmla="*/ 50 h 51"/>
                  <a:gd name="T88" fmla="*/ 9 w 16"/>
                  <a:gd name="T89" fmla="*/ 50 h 51"/>
                  <a:gd name="T90" fmla="*/ 8 w 16"/>
                  <a:gd name="T91" fmla="*/ 50 h 51"/>
                  <a:gd name="T92" fmla="*/ 8 w 16"/>
                  <a:gd name="T93" fmla="*/ 50 h 51"/>
                  <a:gd name="T94" fmla="*/ 8 w 16"/>
                  <a:gd name="T95" fmla="*/ 50 h 51"/>
                  <a:gd name="T96" fmla="*/ 8 w 16"/>
                  <a:gd name="T97" fmla="*/ 50 h 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
                  <a:gd name="T148" fmla="*/ 0 h 51"/>
                  <a:gd name="T149" fmla="*/ 16 w 16"/>
                  <a:gd name="T150" fmla="*/ 51 h 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 h="51">
                    <a:moveTo>
                      <a:pt x="0" y="0"/>
                    </a:moveTo>
                    <a:lnTo>
                      <a:pt x="0" y="1"/>
                    </a:lnTo>
                    <a:lnTo>
                      <a:pt x="0" y="2"/>
                    </a:lnTo>
                    <a:lnTo>
                      <a:pt x="0" y="4"/>
                    </a:lnTo>
                    <a:lnTo>
                      <a:pt x="1" y="4"/>
                    </a:lnTo>
                    <a:lnTo>
                      <a:pt x="1" y="7"/>
                    </a:lnTo>
                    <a:lnTo>
                      <a:pt x="2" y="9"/>
                    </a:lnTo>
                    <a:lnTo>
                      <a:pt x="2" y="11"/>
                    </a:lnTo>
                    <a:lnTo>
                      <a:pt x="4" y="13"/>
                    </a:lnTo>
                    <a:lnTo>
                      <a:pt x="4" y="16"/>
                    </a:lnTo>
                    <a:lnTo>
                      <a:pt x="6" y="18"/>
                    </a:lnTo>
                    <a:lnTo>
                      <a:pt x="6" y="21"/>
                    </a:lnTo>
                    <a:lnTo>
                      <a:pt x="8" y="23"/>
                    </a:lnTo>
                    <a:lnTo>
                      <a:pt x="8" y="24"/>
                    </a:lnTo>
                    <a:lnTo>
                      <a:pt x="9" y="26"/>
                    </a:lnTo>
                    <a:lnTo>
                      <a:pt x="9" y="28"/>
                    </a:lnTo>
                    <a:lnTo>
                      <a:pt x="11" y="28"/>
                    </a:lnTo>
                    <a:lnTo>
                      <a:pt x="11" y="30"/>
                    </a:lnTo>
                    <a:lnTo>
                      <a:pt x="11" y="32"/>
                    </a:lnTo>
                    <a:lnTo>
                      <a:pt x="11" y="34"/>
                    </a:lnTo>
                    <a:lnTo>
                      <a:pt x="13" y="34"/>
                    </a:lnTo>
                    <a:lnTo>
                      <a:pt x="13" y="35"/>
                    </a:lnTo>
                    <a:lnTo>
                      <a:pt x="13" y="37"/>
                    </a:lnTo>
                    <a:lnTo>
                      <a:pt x="15" y="37"/>
                    </a:lnTo>
                    <a:lnTo>
                      <a:pt x="15" y="39"/>
                    </a:lnTo>
                    <a:lnTo>
                      <a:pt x="15" y="40"/>
                    </a:lnTo>
                    <a:lnTo>
                      <a:pt x="15" y="42"/>
                    </a:lnTo>
                    <a:lnTo>
                      <a:pt x="15" y="44"/>
                    </a:lnTo>
                    <a:lnTo>
                      <a:pt x="15" y="45"/>
                    </a:lnTo>
                    <a:lnTo>
                      <a:pt x="13" y="47"/>
                    </a:lnTo>
                    <a:lnTo>
                      <a:pt x="11" y="49"/>
                    </a:lnTo>
                    <a:lnTo>
                      <a:pt x="9" y="50"/>
                    </a:lnTo>
                    <a:lnTo>
                      <a:pt x="8" y="5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9" name="Freeform 166">
                <a:extLst>
                  <a:ext uri="{FF2B5EF4-FFF2-40B4-BE49-F238E27FC236}">
                    <a16:creationId xmlns:a16="http://schemas.microsoft.com/office/drawing/2014/main" id="{66AEC350-8BFF-4BFA-A90C-80E2A4E3A2DF}"/>
                  </a:ext>
                </a:extLst>
              </p:cNvPr>
              <p:cNvSpPr>
                <a:spLocks/>
              </p:cNvSpPr>
              <p:nvPr/>
            </p:nvSpPr>
            <p:spPr bwMode="auto">
              <a:xfrm>
                <a:off x="5722" y="3633"/>
                <a:ext cx="166" cy="120"/>
              </a:xfrm>
              <a:custGeom>
                <a:avLst/>
                <a:gdLst>
                  <a:gd name="T0" fmla="*/ 77 w 166"/>
                  <a:gd name="T1" fmla="*/ 11 h 120"/>
                  <a:gd name="T2" fmla="*/ 77 w 166"/>
                  <a:gd name="T3" fmla="*/ 22 h 120"/>
                  <a:gd name="T4" fmla="*/ 78 w 166"/>
                  <a:gd name="T5" fmla="*/ 31 h 120"/>
                  <a:gd name="T6" fmla="*/ 80 w 166"/>
                  <a:gd name="T7" fmla="*/ 42 h 120"/>
                  <a:gd name="T8" fmla="*/ 83 w 166"/>
                  <a:gd name="T9" fmla="*/ 54 h 120"/>
                  <a:gd name="T10" fmla="*/ 76 w 166"/>
                  <a:gd name="T11" fmla="*/ 64 h 120"/>
                  <a:gd name="T12" fmla="*/ 57 w 166"/>
                  <a:gd name="T13" fmla="*/ 74 h 120"/>
                  <a:gd name="T14" fmla="*/ 38 w 166"/>
                  <a:gd name="T15" fmla="*/ 81 h 120"/>
                  <a:gd name="T16" fmla="*/ 28 w 166"/>
                  <a:gd name="T17" fmla="*/ 88 h 120"/>
                  <a:gd name="T18" fmla="*/ 17 w 166"/>
                  <a:gd name="T19" fmla="*/ 98 h 120"/>
                  <a:gd name="T20" fmla="*/ 9 w 166"/>
                  <a:gd name="T21" fmla="*/ 104 h 120"/>
                  <a:gd name="T22" fmla="*/ 2 w 166"/>
                  <a:gd name="T23" fmla="*/ 110 h 120"/>
                  <a:gd name="T24" fmla="*/ 0 w 166"/>
                  <a:gd name="T25" fmla="*/ 117 h 120"/>
                  <a:gd name="T26" fmla="*/ 1 w 166"/>
                  <a:gd name="T27" fmla="*/ 119 h 120"/>
                  <a:gd name="T28" fmla="*/ 7 w 166"/>
                  <a:gd name="T29" fmla="*/ 119 h 120"/>
                  <a:gd name="T30" fmla="*/ 14 w 166"/>
                  <a:gd name="T31" fmla="*/ 119 h 120"/>
                  <a:gd name="T32" fmla="*/ 25 w 166"/>
                  <a:gd name="T33" fmla="*/ 115 h 120"/>
                  <a:gd name="T34" fmla="*/ 38 w 166"/>
                  <a:gd name="T35" fmla="*/ 106 h 120"/>
                  <a:gd name="T36" fmla="*/ 49 w 166"/>
                  <a:gd name="T37" fmla="*/ 100 h 120"/>
                  <a:gd name="T38" fmla="*/ 60 w 166"/>
                  <a:gd name="T39" fmla="*/ 99 h 120"/>
                  <a:gd name="T40" fmla="*/ 71 w 166"/>
                  <a:gd name="T41" fmla="*/ 96 h 120"/>
                  <a:gd name="T42" fmla="*/ 77 w 166"/>
                  <a:gd name="T43" fmla="*/ 93 h 120"/>
                  <a:gd name="T44" fmla="*/ 83 w 166"/>
                  <a:gd name="T45" fmla="*/ 93 h 120"/>
                  <a:gd name="T46" fmla="*/ 88 w 166"/>
                  <a:gd name="T47" fmla="*/ 93 h 120"/>
                  <a:gd name="T48" fmla="*/ 97 w 166"/>
                  <a:gd name="T49" fmla="*/ 96 h 120"/>
                  <a:gd name="T50" fmla="*/ 106 w 166"/>
                  <a:gd name="T51" fmla="*/ 98 h 120"/>
                  <a:gd name="T52" fmla="*/ 114 w 166"/>
                  <a:gd name="T53" fmla="*/ 99 h 120"/>
                  <a:gd name="T54" fmla="*/ 116 w 166"/>
                  <a:gd name="T55" fmla="*/ 99 h 120"/>
                  <a:gd name="T56" fmla="*/ 120 w 166"/>
                  <a:gd name="T57" fmla="*/ 99 h 120"/>
                  <a:gd name="T58" fmla="*/ 125 w 166"/>
                  <a:gd name="T59" fmla="*/ 100 h 120"/>
                  <a:gd name="T60" fmla="*/ 133 w 166"/>
                  <a:gd name="T61" fmla="*/ 103 h 120"/>
                  <a:gd name="T62" fmla="*/ 142 w 166"/>
                  <a:gd name="T63" fmla="*/ 104 h 120"/>
                  <a:gd name="T64" fmla="*/ 149 w 166"/>
                  <a:gd name="T65" fmla="*/ 106 h 120"/>
                  <a:gd name="T66" fmla="*/ 158 w 166"/>
                  <a:gd name="T67" fmla="*/ 106 h 120"/>
                  <a:gd name="T68" fmla="*/ 164 w 166"/>
                  <a:gd name="T69" fmla="*/ 104 h 120"/>
                  <a:gd name="T70" fmla="*/ 163 w 166"/>
                  <a:gd name="T71" fmla="*/ 99 h 120"/>
                  <a:gd name="T72" fmla="*/ 160 w 166"/>
                  <a:gd name="T73" fmla="*/ 94 h 120"/>
                  <a:gd name="T74" fmla="*/ 157 w 166"/>
                  <a:gd name="T75" fmla="*/ 90 h 120"/>
                  <a:gd name="T76" fmla="*/ 152 w 166"/>
                  <a:gd name="T77" fmla="*/ 86 h 120"/>
                  <a:gd name="T78" fmla="*/ 147 w 166"/>
                  <a:gd name="T79" fmla="*/ 82 h 120"/>
                  <a:gd name="T80" fmla="*/ 141 w 166"/>
                  <a:gd name="T81" fmla="*/ 78 h 120"/>
                  <a:gd name="T82" fmla="*/ 133 w 166"/>
                  <a:gd name="T83" fmla="*/ 76 h 120"/>
                  <a:gd name="T84" fmla="*/ 127 w 166"/>
                  <a:gd name="T85" fmla="*/ 70 h 120"/>
                  <a:gd name="T86" fmla="*/ 119 w 166"/>
                  <a:gd name="T87" fmla="*/ 70 h 120"/>
                  <a:gd name="T88" fmla="*/ 112 w 166"/>
                  <a:gd name="T89" fmla="*/ 67 h 120"/>
                  <a:gd name="T90" fmla="*/ 106 w 166"/>
                  <a:gd name="T91" fmla="*/ 65 h 120"/>
                  <a:gd name="T92" fmla="*/ 100 w 166"/>
                  <a:gd name="T93" fmla="*/ 64 h 120"/>
                  <a:gd name="T94" fmla="*/ 96 w 166"/>
                  <a:gd name="T95" fmla="*/ 61 h 120"/>
                  <a:gd name="T96" fmla="*/ 92 w 166"/>
                  <a:gd name="T97" fmla="*/ 51 h 120"/>
                  <a:gd name="T98" fmla="*/ 90 w 166"/>
                  <a:gd name="T99" fmla="*/ 38 h 120"/>
                  <a:gd name="T100" fmla="*/ 89 w 166"/>
                  <a:gd name="T101" fmla="*/ 28 h 120"/>
                  <a:gd name="T102" fmla="*/ 89 w 166"/>
                  <a:gd name="T103" fmla="*/ 16 h 120"/>
                  <a:gd name="T104" fmla="*/ 90 w 166"/>
                  <a:gd name="T105" fmla="*/ 3 h 120"/>
                  <a:gd name="T106" fmla="*/ 88 w 166"/>
                  <a:gd name="T107" fmla="*/ 1 h 120"/>
                  <a:gd name="T108" fmla="*/ 82 w 166"/>
                  <a:gd name="T109" fmla="*/ 4 h 120"/>
                  <a:gd name="T110" fmla="*/ 77 w 166"/>
                  <a:gd name="T111" fmla="*/ 5 h 1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120"/>
                  <a:gd name="T170" fmla="*/ 166 w 166"/>
                  <a:gd name="T171" fmla="*/ 120 h 1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120">
                    <a:moveTo>
                      <a:pt x="77" y="5"/>
                    </a:moveTo>
                    <a:lnTo>
                      <a:pt x="77" y="6"/>
                    </a:lnTo>
                    <a:lnTo>
                      <a:pt x="77" y="8"/>
                    </a:lnTo>
                    <a:lnTo>
                      <a:pt x="77" y="9"/>
                    </a:lnTo>
                    <a:lnTo>
                      <a:pt x="77" y="11"/>
                    </a:lnTo>
                    <a:lnTo>
                      <a:pt x="77" y="12"/>
                    </a:lnTo>
                    <a:lnTo>
                      <a:pt x="77" y="14"/>
                    </a:lnTo>
                    <a:lnTo>
                      <a:pt x="77" y="16"/>
                    </a:lnTo>
                    <a:lnTo>
                      <a:pt x="77" y="19"/>
                    </a:lnTo>
                    <a:lnTo>
                      <a:pt x="77" y="21"/>
                    </a:lnTo>
                    <a:lnTo>
                      <a:pt x="77" y="22"/>
                    </a:lnTo>
                    <a:lnTo>
                      <a:pt x="77" y="24"/>
                    </a:lnTo>
                    <a:lnTo>
                      <a:pt x="77" y="26"/>
                    </a:lnTo>
                    <a:lnTo>
                      <a:pt x="77" y="28"/>
                    </a:lnTo>
                    <a:lnTo>
                      <a:pt x="77" y="30"/>
                    </a:lnTo>
                    <a:lnTo>
                      <a:pt x="78" y="30"/>
                    </a:lnTo>
                    <a:lnTo>
                      <a:pt x="78" y="31"/>
                    </a:lnTo>
                    <a:lnTo>
                      <a:pt x="78" y="33"/>
                    </a:lnTo>
                    <a:lnTo>
                      <a:pt x="78" y="35"/>
                    </a:lnTo>
                    <a:lnTo>
                      <a:pt x="79" y="37"/>
                    </a:lnTo>
                    <a:lnTo>
                      <a:pt x="79" y="39"/>
                    </a:lnTo>
                    <a:lnTo>
                      <a:pt x="80" y="41"/>
                    </a:lnTo>
                    <a:lnTo>
                      <a:pt x="80" y="42"/>
                    </a:lnTo>
                    <a:lnTo>
                      <a:pt x="82" y="44"/>
                    </a:lnTo>
                    <a:lnTo>
                      <a:pt x="82" y="46"/>
                    </a:lnTo>
                    <a:lnTo>
                      <a:pt x="82" y="48"/>
                    </a:lnTo>
                    <a:lnTo>
                      <a:pt x="82" y="50"/>
                    </a:lnTo>
                    <a:lnTo>
                      <a:pt x="83" y="52"/>
                    </a:lnTo>
                    <a:lnTo>
                      <a:pt x="83" y="54"/>
                    </a:lnTo>
                    <a:lnTo>
                      <a:pt x="83" y="56"/>
                    </a:lnTo>
                    <a:lnTo>
                      <a:pt x="83" y="58"/>
                    </a:lnTo>
                    <a:lnTo>
                      <a:pt x="80" y="60"/>
                    </a:lnTo>
                    <a:lnTo>
                      <a:pt x="78" y="62"/>
                    </a:lnTo>
                    <a:lnTo>
                      <a:pt x="76" y="64"/>
                    </a:lnTo>
                    <a:lnTo>
                      <a:pt x="74" y="66"/>
                    </a:lnTo>
                    <a:lnTo>
                      <a:pt x="70" y="68"/>
                    </a:lnTo>
                    <a:lnTo>
                      <a:pt x="67" y="69"/>
                    </a:lnTo>
                    <a:lnTo>
                      <a:pt x="64" y="71"/>
                    </a:lnTo>
                    <a:lnTo>
                      <a:pt x="61" y="72"/>
                    </a:lnTo>
                    <a:lnTo>
                      <a:pt x="57" y="74"/>
                    </a:lnTo>
                    <a:lnTo>
                      <a:pt x="54" y="76"/>
                    </a:lnTo>
                    <a:lnTo>
                      <a:pt x="50" y="78"/>
                    </a:lnTo>
                    <a:lnTo>
                      <a:pt x="47" y="78"/>
                    </a:lnTo>
                    <a:lnTo>
                      <a:pt x="43" y="79"/>
                    </a:lnTo>
                    <a:lnTo>
                      <a:pt x="40" y="79"/>
                    </a:lnTo>
                    <a:lnTo>
                      <a:pt x="38" y="81"/>
                    </a:lnTo>
                    <a:lnTo>
                      <a:pt x="36" y="81"/>
                    </a:lnTo>
                    <a:lnTo>
                      <a:pt x="34" y="83"/>
                    </a:lnTo>
                    <a:lnTo>
                      <a:pt x="32" y="84"/>
                    </a:lnTo>
                    <a:lnTo>
                      <a:pt x="30" y="86"/>
                    </a:lnTo>
                    <a:lnTo>
                      <a:pt x="28" y="88"/>
                    </a:lnTo>
                    <a:lnTo>
                      <a:pt x="26" y="90"/>
                    </a:lnTo>
                    <a:lnTo>
                      <a:pt x="24" y="92"/>
                    </a:lnTo>
                    <a:lnTo>
                      <a:pt x="23" y="92"/>
                    </a:lnTo>
                    <a:lnTo>
                      <a:pt x="21" y="94"/>
                    </a:lnTo>
                    <a:lnTo>
                      <a:pt x="19" y="96"/>
                    </a:lnTo>
                    <a:lnTo>
                      <a:pt x="17" y="98"/>
                    </a:lnTo>
                    <a:lnTo>
                      <a:pt x="16" y="98"/>
                    </a:lnTo>
                    <a:lnTo>
                      <a:pt x="14" y="100"/>
                    </a:lnTo>
                    <a:lnTo>
                      <a:pt x="12" y="100"/>
                    </a:lnTo>
                    <a:lnTo>
                      <a:pt x="10" y="102"/>
                    </a:lnTo>
                    <a:lnTo>
                      <a:pt x="9" y="104"/>
                    </a:lnTo>
                    <a:lnTo>
                      <a:pt x="7" y="104"/>
                    </a:lnTo>
                    <a:lnTo>
                      <a:pt x="5" y="106"/>
                    </a:lnTo>
                    <a:lnTo>
                      <a:pt x="3" y="108"/>
                    </a:lnTo>
                    <a:lnTo>
                      <a:pt x="3" y="109"/>
                    </a:lnTo>
                    <a:lnTo>
                      <a:pt x="2" y="110"/>
                    </a:lnTo>
                    <a:lnTo>
                      <a:pt x="0" y="112"/>
                    </a:lnTo>
                    <a:lnTo>
                      <a:pt x="0" y="113"/>
                    </a:lnTo>
                    <a:lnTo>
                      <a:pt x="0" y="115"/>
                    </a:lnTo>
                    <a:lnTo>
                      <a:pt x="0" y="117"/>
                    </a:lnTo>
                    <a:lnTo>
                      <a:pt x="1" y="117"/>
                    </a:lnTo>
                    <a:lnTo>
                      <a:pt x="1" y="119"/>
                    </a:lnTo>
                    <a:lnTo>
                      <a:pt x="3" y="119"/>
                    </a:lnTo>
                    <a:lnTo>
                      <a:pt x="5" y="119"/>
                    </a:lnTo>
                    <a:lnTo>
                      <a:pt x="6" y="119"/>
                    </a:lnTo>
                    <a:lnTo>
                      <a:pt x="7" y="119"/>
                    </a:lnTo>
                    <a:lnTo>
                      <a:pt x="9" y="119"/>
                    </a:lnTo>
                    <a:lnTo>
                      <a:pt x="11" y="119"/>
                    </a:lnTo>
                    <a:lnTo>
                      <a:pt x="13" y="119"/>
                    </a:lnTo>
                    <a:lnTo>
                      <a:pt x="14" y="119"/>
                    </a:lnTo>
                    <a:lnTo>
                      <a:pt x="16" y="117"/>
                    </a:lnTo>
                    <a:lnTo>
                      <a:pt x="17" y="117"/>
                    </a:lnTo>
                    <a:lnTo>
                      <a:pt x="19" y="117"/>
                    </a:lnTo>
                    <a:lnTo>
                      <a:pt x="21" y="117"/>
                    </a:lnTo>
                    <a:lnTo>
                      <a:pt x="23" y="115"/>
                    </a:lnTo>
                    <a:lnTo>
                      <a:pt x="25" y="115"/>
                    </a:lnTo>
                    <a:lnTo>
                      <a:pt x="27" y="113"/>
                    </a:lnTo>
                    <a:lnTo>
                      <a:pt x="28" y="111"/>
                    </a:lnTo>
                    <a:lnTo>
                      <a:pt x="32" y="109"/>
                    </a:lnTo>
                    <a:lnTo>
                      <a:pt x="34" y="109"/>
                    </a:lnTo>
                    <a:lnTo>
                      <a:pt x="36" y="108"/>
                    </a:lnTo>
                    <a:lnTo>
                      <a:pt x="38" y="106"/>
                    </a:lnTo>
                    <a:lnTo>
                      <a:pt x="41" y="104"/>
                    </a:lnTo>
                    <a:lnTo>
                      <a:pt x="43" y="104"/>
                    </a:lnTo>
                    <a:lnTo>
                      <a:pt x="45" y="102"/>
                    </a:lnTo>
                    <a:lnTo>
                      <a:pt x="47" y="102"/>
                    </a:lnTo>
                    <a:lnTo>
                      <a:pt x="49" y="100"/>
                    </a:lnTo>
                    <a:lnTo>
                      <a:pt x="51" y="100"/>
                    </a:lnTo>
                    <a:lnTo>
                      <a:pt x="53" y="100"/>
                    </a:lnTo>
                    <a:lnTo>
                      <a:pt x="55" y="100"/>
                    </a:lnTo>
                    <a:lnTo>
                      <a:pt x="57" y="100"/>
                    </a:lnTo>
                    <a:lnTo>
                      <a:pt x="58" y="99"/>
                    </a:lnTo>
                    <a:lnTo>
                      <a:pt x="60" y="99"/>
                    </a:lnTo>
                    <a:lnTo>
                      <a:pt x="62" y="98"/>
                    </a:lnTo>
                    <a:lnTo>
                      <a:pt x="64" y="98"/>
                    </a:lnTo>
                    <a:lnTo>
                      <a:pt x="66" y="98"/>
                    </a:lnTo>
                    <a:lnTo>
                      <a:pt x="68" y="98"/>
                    </a:lnTo>
                    <a:lnTo>
                      <a:pt x="70" y="96"/>
                    </a:lnTo>
                    <a:lnTo>
                      <a:pt x="71" y="96"/>
                    </a:lnTo>
                    <a:lnTo>
                      <a:pt x="73" y="95"/>
                    </a:lnTo>
                    <a:lnTo>
                      <a:pt x="75" y="95"/>
                    </a:lnTo>
                    <a:lnTo>
                      <a:pt x="77" y="93"/>
                    </a:lnTo>
                    <a:lnTo>
                      <a:pt x="79" y="93"/>
                    </a:lnTo>
                    <a:lnTo>
                      <a:pt x="81" y="93"/>
                    </a:lnTo>
                    <a:lnTo>
                      <a:pt x="83" y="93"/>
                    </a:lnTo>
                    <a:lnTo>
                      <a:pt x="85" y="93"/>
                    </a:lnTo>
                    <a:lnTo>
                      <a:pt x="87" y="93"/>
                    </a:lnTo>
                    <a:lnTo>
                      <a:pt x="88" y="93"/>
                    </a:lnTo>
                    <a:lnTo>
                      <a:pt x="90" y="93"/>
                    </a:lnTo>
                    <a:lnTo>
                      <a:pt x="90" y="94"/>
                    </a:lnTo>
                    <a:lnTo>
                      <a:pt x="92" y="94"/>
                    </a:lnTo>
                    <a:lnTo>
                      <a:pt x="94" y="94"/>
                    </a:lnTo>
                    <a:lnTo>
                      <a:pt x="95" y="94"/>
                    </a:lnTo>
                    <a:lnTo>
                      <a:pt x="97" y="96"/>
                    </a:lnTo>
                    <a:lnTo>
                      <a:pt x="98" y="96"/>
                    </a:lnTo>
                    <a:lnTo>
                      <a:pt x="100" y="96"/>
                    </a:lnTo>
                    <a:lnTo>
                      <a:pt x="102" y="96"/>
                    </a:lnTo>
                    <a:lnTo>
                      <a:pt x="102" y="98"/>
                    </a:lnTo>
                    <a:lnTo>
                      <a:pt x="104" y="98"/>
                    </a:lnTo>
                    <a:lnTo>
                      <a:pt x="106" y="98"/>
                    </a:lnTo>
                    <a:lnTo>
                      <a:pt x="108" y="98"/>
                    </a:lnTo>
                    <a:lnTo>
                      <a:pt x="110" y="98"/>
                    </a:lnTo>
                    <a:lnTo>
                      <a:pt x="112" y="98"/>
                    </a:lnTo>
                    <a:lnTo>
                      <a:pt x="114" y="98"/>
                    </a:lnTo>
                    <a:lnTo>
                      <a:pt x="114" y="99"/>
                    </a:lnTo>
                    <a:lnTo>
                      <a:pt x="115" y="99"/>
                    </a:lnTo>
                    <a:lnTo>
                      <a:pt x="116" y="99"/>
                    </a:lnTo>
                    <a:lnTo>
                      <a:pt x="118" y="99"/>
                    </a:lnTo>
                    <a:lnTo>
                      <a:pt x="120" y="99"/>
                    </a:lnTo>
                    <a:lnTo>
                      <a:pt x="121" y="99"/>
                    </a:lnTo>
                    <a:lnTo>
                      <a:pt x="123" y="98"/>
                    </a:lnTo>
                    <a:lnTo>
                      <a:pt x="123" y="100"/>
                    </a:lnTo>
                    <a:lnTo>
                      <a:pt x="125" y="100"/>
                    </a:lnTo>
                    <a:lnTo>
                      <a:pt x="127" y="100"/>
                    </a:lnTo>
                    <a:lnTo>
                      <a:pt x="127" y="101"/>
                    </a:lnTo>
                    <a:lnTo>
                      <a:pt x="129" y="101"/>
                    </a:lnTo>
                    <a:lnTo>
                      <a:pt x="131" y="101"/>
                    </a:lnTo>
                    <a:lnTo>
                      <a:pt x="133" y="101"/>
                    </a:lnTo>
                    <a:lnTo>
                      <a:pt x="133" y="103"/>
                    </a:lnTo>
                    <a:lnTo>
                      <a:pt x="135" y="103"/>
                    </a:lnTo>
                    <a:lnTo>
                      <a:pt x="136" y="103"/>
                    </a:lnTo>
                    <a:lnTo>
                      <a:pt x="138" y="103"/>
                    </a:lnTo>
                    <a:lnTo>
                      <a:pt x="138" y="104"/>
                    </a:lnTo>
                    <a:lnTo>
                      <a:pt x="140" y="104"/>
                    </a:lnTo>
                    <a:lnTo>
                      <a:pt x="142" y="104"/>
                    </a:lnTo>
                    <a:lnTo>
                      <a:pt x="144" y="104"/>
                    </a:lnTo>
                    <a:lnTo>
                      <a:pt x="144" y="106"/>
                    </a:lnTo>
                    <a:lnTo>
                      <a:pt x="146" y="106"/>
                    </a:lnTo>
                    <a:lnTo>
                      <a:pt x="148" y="106"/>
                    </a:lnTo>
                    <a:lnTo>
                      <a:pt x="149" y="106"/>
                    </a:lnTo>
                    <a:lnTo>
                      <a:pt x="151" y="106"/>
                    </a:lnTo>
                    <a:lnTo>
                      <a:pt x="153" y="106"/>
                    </a:lnTo>
                    <a:lnTo>
                      <a:pt x="155" y="106"/>
                    </a:lnTo>
                    <a:lnTo>
                      <a:pt x="156" y="106"/>
                    </a:lnTo>
                    <a:lnTo>
                      <a:pt x="158" y="106"/>
                    </a:lnTo>
                    <a:lnTo>
                      <a:pt x="160" y="106"/>
                    </a:lnTo>
                    <a:lnTo>
                      <a:pt x="162" y="106"/>
                    </a:lnTo>
                    <a:lnTo>
                      <a:pt x="163" y="106"/>
                    </a:lnTo>
                    <a:lnTo>
                      <a:pt x="165" y="104"/>
                    </a:lnTo>
                    <a:lnTo>
                      <a:pt x="164" y="104"/>
                    </a:lnTo>
                    <a:lnTo>
                      <a:pt x="164" y="103"/>
                    </a:lnTo>
                    <a:lnTo>
                      <a:pt x="164" y="101"/>
                    </a:lnTo>
                    <a:lnTo>
                      <a:pt x="163" y="101"/>
                    </a:lnTo>
                    <a:lnTo>
                      <a:pt x="163" y="99"/>
                    </a:lnTo>
                    <a:lnTo>
                      <a:pt x="163" y="98"/>
                    </a:lnTo>
                    <a:lnTo>
                      <a:pt x="162" y="98"/>
                    </a:lnTo>
                    <a:lnTo>
                      <a:pt x="162" y="96"/>
                    </a:lnTo>
                    <a:lnTo>
                      <a:pt x="162" y="94"/>
                    </a:lnTo>
                    <a:lnTo>
                      <a:pt x="160" y="94"/>
                    </a:lnTo>
                    <a:lnTo>
                      <a:pt x="160" y="92"/>
                    </a:lnTo>
                    <a:lnTo>
                      <a:pt x="160" y="90"/>
                    </a:lnTo>
                    <a:lnTo>
                      <a:pt x="158" y="90"/>
                    </a:lnTo>
                    <a:lnTo>
                      <a:pt x="157" y="90"/>
                    </a:lnTo>
                    <a:lnTo>
                      <a:pt x="157" y="89"/>
                    </a:lnTo>
                    <a:lnTo>
                      <a:pt x="155" y="89"/>
                    </a:lnTo>
                    <a:lnTo>
                      <a:pt x="155" y="88"/>
                    </a:lnTo>
                    <a:lnTo>
                      <a:pt x="154" y="88"/>
                    </a:lnTo>
                    <a:lnTo>
                      <a:pt x="154" y="86"/>
                    </a:lnTo>
                    <a:lnTo>
                      <a:pt x="152" y="86"/>
                    </a:lnTo>
                    <a:lnTo>
                      <a:pt x="152" y="85"/>
                    </a:lnTo>
                    <a:lnTo>
                      <a:pt x="150" y="85"/>
                    </a:lnTo>
                    <a:lnTo>
                      <a:pt x="150" y="83"/>
                    </a:lnTo>
                    <a:lnTo>
                      <a:pt x="148" y="83"/>
                    </a:lnTo>
                    <a:lnTo>
                      <a:pt x="148" y="82"/>
                    </a:lnTo>
                    <a:lnTo>
                      <a:pt x="147" y="82"/>
                    </a:lnTo>
                    <a:lnTo>
                      <a:pt x="147" y="80"/>
                    </a:lnTo>
                    <a:lnTo>
                      <a:pt x="145" y="80"/>
                    </a:lnTo>
                    <a:lnTo>
                      <a:pt x="143" y="80"/>
                    </a:lnTo>
                    <a:lnTo>
                      <a:pt x="143" y="78"/>
                    </a:lnTo>
                    <a:lnTo>
                      <a:pt x="141" y="78"/>
                    </a:lnTo>
                    <a:lnTo>
                      <a:pt x="140" y="78"/>
                    </a:lnTo>
                    <a:lnTo>
                      <a:pt x="138" y="78"/>
                    </a:lnTo>
                    <a:lnTo>
                      <a:pt x="138" y="76"/>
                    </a:lnTo>
                    <a:lnTo>
                      <a:pt x="136" y="76"/>
                    </a:lnTo>
                    <a:lnTo>
                      <a:pt x="135" y="76"/>
                    </a:lnTo>
                    <a:lnTo>
                      <a:pt x="133" y="76"/>
                    </a:lnTo>
                    <a:lnTo>
                      <a:pt x="133" y="74"/>
                    </a:lnTo>
                    <a:lnTo>
                      <a:pt x="131" y="74"/>
                    </a:lnTo>
                    <a:lnTo>
                      <a:pt x="131" y="72"/>
                    </a:lnTo>
                    <a:lnTo>
                      <a:pt x="129" y="72"/>
                    </a:lnTo>
                    <a:lnTo>
                      <a:pt x="129" y="70"/>
                    </a:lnTo>
                    <a:lnTo>
                      <a:pt x="127" y="70"/>
                    </a:lnTo>
                    <a:lnTo>
                      <a:pt x="126" y="70"/>
                    </a:lnTo>
                    <a:lnTo>
                      <a:pt x="124" y="70"/>
                    </a:lnTo>
                    <a:lnTo>
                      <a:pt x="122" y="70"/>
                    </a:lnTo>
                    <a:lnTo>
                      <a:pt x="121" y="70"/>
                    </a:lnTo>
                    <a:lnTo>
                      <a:pt x="119" y="70"/>
                    </a:lnTo>
                    <a:lnTo>
                      <a:pt x="119" y="68"/>
                    </a:lnTo>
                    <a:lnTo>
                      <a:pt x="117" y="68"/>
                    </a:lnTo>
                    <a:lnTo>
                      <a:pt x="116" y="68"/>
                    </a:lnTo>
                    <a:lnTo>
                      <a:pt x="114" y="68"/>
                    </a:lnTo>
                    <a:lnTo>
                      <a:pt x="114" y="67"/>
                    </a:lnTo>
                    <a:lnTo>
                      <a:pt x="112" y="67"/>
                    </a:lnTo>
                    <a:lnTo>
                      <a:pt x="111" y="67"/>
                    </a:lnTo>
                    <a:lnTo>
                      <a:pt x="111" y="65"/>
                    </a:lnTo>
                    <a:lnTo>
                      <a:pt x="109" y="65"/>
                    </a:lnTo>
                    <a:lnTo>
                      <a:pt x="108" y="65"/>
                    </a:lnTo>
                    <a:lnTo>
                      <a:pt x="106" y="65"/>
                    </a:lnTo>
                    <a:lnTo>
                      <a:pt x="104" y="65"/>
                    </a:lnTo>
                    <a:lnTo>
                      <a:pt x="102" y="65"/>
                    </a:lnTo>
                    <a:lnTo>
                      <a:pt x="102" y="64"/>
                    </a:lnTo>
                    <a:lnTo>
                      <a:pt x="100" y="64"/>
                    </a:lnTo>
                    <a:lnTo>
                      <a:pt x="98" y="64"/>
                    </a:lnTo>
                    <a:lnTo>
                      <a:pt x="98" y="62"/>
                    </a:lnTo>
                    <a:lnTo>
                      <a:pt x="96" y="62"/>
                    </a:lnTo>
                    <a:lnTo>
                      <a:pt x="96" y="61"/>
                    </a:lnTo>
                    <a:lnTo>
                      <a:pt x="96" y="59"/>
                    </a:lnTo>
                    <a:lnTo>
                      <a:pt x="94" y="58"/>
                    </a:lnTo>
                    <a:lnTo>
                      <a:pt x="94" y="56"/>
                    </a:lnTo>
                    <a:lnTo>
                      <a:pt x="94" y="54"/>
                    </a:lnTo>
                    <a:lnTo>
                      <a:pt x="94" y="52"/>
                    </a:lnTo>
                    <a:lnTo>
                      <a:pt x="92" y="51"/>
                    </a:lnTo>
                    <a:lnTo>
                      <a:pt x="92" y="49"/>
                    </a:lnTo>
                    <a:lnTo>
                      <a:pt x="92" y="47"/>
                    </a:lnTo>
                    <a:lnTo>
                      <a:pt x="92" y="43"/>
                    </a:lnTo>
                    <a:lnTo>
                      <a:pt x="90" y="41"/>
                    </a:lnTo>
                    <a:lnTo>
                      <a:pt x="90" y="39"/>
                    </a:lnTo>
                    <a:lnTo>
                      <a:pt x="90" y="38"/>
                    </a:lnTo>
                    <a:lnTo>
                      <a:pt x="90" y="34"/>
                    </a:lnTo>
                    <a:lnTo>
                      <a:pt x="90" y="33"/>
                    </a:lnTo>
                    <a:lnTo>
                      <a:pt x="90" y="31"/>
                    </a:lnTo>
                    <a:lnTo>
                      <a:pt x="90" y="30"/>
                    </a:lnTo>
                    <a:lnTo>
                      <a:pt x="90" y="28"/>
                    </a:lnTo>
                    <a:lnTo>
                      <a:pt x="89" y="28"/>
                    </a:lnTo>
                    <a:lnTo>
                      <a:pt x="89" y="26"/>
                    </a:lnTo>
                    <a:lnTo>
                      <a:pt x="89" y="24"/>
                    </a:lnTo>
                    <a:lnTo>
                      <a:pt x="89" y="22"/>
                    </a:lnTo>
                    <a:lnTo>
                      <a:pt x="89" y="20"/>
                    </a:lnTo>
                    <a:lnTo>
                      <a:pt x="89" y="18"/>
                    </a:lnTo>
                    <a:lnTo>
                      <a:pt x="89" y="16"/>
                    </a:lnTo>
                    <a:lnTo>
                      <a:pt x="89" y="12"/>
                    </a:lnTo>
                    <a:lnTo>
                      <a:pt x="89" y="10"/>
                    </a:lnTo>
                    <a:lnTo>
                      <a:pt x="89" y="8"/>
                    </a:lnTo>
                    <a:lnTo>
                      <a:pt x="89" y="6"/>
                    </a:lnTo>
                    <a:lnTo>
                      <a:pt x="90" y="4"/>
                    </a:lnTo>
                    <a:lnTo>
                      <a:pt x="90" y="3"/>
                    </a:lnTo>
                    <a:lnTo>
                      <a:pt x="90" y="1"/>
                    </a:lnTo>
                    <a:lnTo>
                      <a:pt x="91" y="0"/>
                    </a:lnTo>
                    <a:lnTo>
                      <a:pt x="90" y="1"/>
                    </a:lnTo>
                    <a:lnTo>
                      <a:pt x="88" y="1"/>
                    </a:lnTo>
                    <a:lnTo>
                      <a:pt x="87" y="2"/>
                    </a:lnTo>
                    <a:lnTo>
                      <a:pt x="86" y="2"/>
                    </a:lnTo>
                    <a:lnTo>
                      <a:pt x="84" y="2"/>
                    </a:lnTo>
                    <a:lnTo>
                      <a:pt x="82" y="4"/>
                    </a:lnTo>
                    <a:lnTo>
                      <a:pt x="81" y="4"/>
                    </a:lnTo>
                    <a:lnTo>
                      <a:pt x="79" y="4"/>
                    </a:lnTo>
                    <a:lnTo>
                      <a:pt x="77" y="5"/>
                    </a:lnTo>
                  </a:path>
                </a:pathLst>
              </a:custGeom>
              <a:solidFill>
                <a:srgbClr val="C0C0C0"/>
              </a:solidFill>
              <a:ln w="19050" cap="flat" cmpd="sng">
                <a:solidFill>
                  <a:srgbClr val="000000"/>
                </a:solidFill>
                <a:prstDash val="solid"/>
                <a:round/>
                <a:headEnd type="none" w="med" len="med"/>
                <a:tailEnd type="none" w="med" len="med"/>
              </a:ln>
            </p:spPr>
            <p:txBody>
              <a:bodyPr/>
              <a:lstStyle/>
              <a:p>
                <a:endParaRPr lang="zh-CN" altLang="en-US"/>
              </a:p>
            </p:txBody>
          </p:sp>
          <p:sp>
            <p:nvSpPr>
              <p:cNvPr id="200" name="Freeform 167">
                <a:extLst>
                  <a:ext uri="{FF2B5EF4-FFF2-40B4-BE49-F238E27FC236}">
                    <a16:creationId xmlns:a16="http://schemas.microsoft.com/office/drawing/2014/main" id="{2B800B15-0C08-4331-BC1E-C87F329BFB2C}"/>
                  </a:ext>
                </a:extLst>
              </p:cNvPr>
              <p:cNvSpPr>
                <a:spLocks/>
              </p:cNvSpPr>
              <p:nvPr/>
            </p:nvSpPr>
            <p:spPr bwMode="auto">
              <a:xfrm>
                <a:off x="5725" y="3687"/>
                <a:ext cx="95" cy="64"/>
              </a:xfrm>
              <a:custGeom>
                <a:avLst/>
                <a:gdLst>
                  <a:gd name="T0" fmla="*/ 1 w 95"/>
                  <a:gd name="T1" fmla="*/ 62 h 64"/>
                  <a:gd name="T2" fmla="*/ 4 w 95"/>
                  <a:gd name="T3" fmla="*/ 58 h 64"/>
                  <a:gd name="T4" fmla="*/ 15 w 95"/>
                  <a:gd name="T5" fmla="*/ 50 h 64"/>
                  <a:gd name="T6" fmla="*/ 29 w 95"/>
                  <a:gd name="T7" fmla="*/ 38 h 64"/>
                  <a:gd name="T8" fmla="*/ 44 w 95"/>
                  <a:gd name="T9" fmla="*/ 30 h 64"/>
                  <a:gd name="T10" fmla="*/ 69 w 95"/>
                  <a:gd name="T11" fmla="*/ 20 h 64"/>
                  <a:gd name="T12" fmla="*/ 82 w 95"/>
                  <a:gd name="T13" fmla="*/ 13 h 64"/>
                  <a:gd name="T14" fmla="*/ 87 w 95"/>
                  <a:gd name="T15" fmla="*/ 8 h 64"/>
                  <a:gd name="T16" fmla="*/ 91 w 95"/>
                  <a:gd name="T17" fmla="*/ 0 h 64"/>
                  <a:gd name="T18" fmla="*/ 94 w 95"/>
                  <a:gd name="T19" fmla="*/ 8 h 64"/>
                  <a:gd name="T20" fmla="*/ 89 w 95"/>
                  <a:gd name="T21" fmla="*/ 15 h 64"/>
                  <a:gd name="T22" fmla="*/ 84 w 95"/>
                  <a:gd name="T23" fmla="*/ 31 h 64"/>
                  <a:gd name="T24" fmla="*/ 82 w 95"/>
                  <a:gd name="T25" fmla="*/ 37 h 64"/>
                  <a:gd name="T26" fmla="*/ 74 w 95"/>
                  <a:gd name="T27" fmla="*/ 37 h 64"/>
                  <a:gd name="T28" fmla="*/ 56 w 95"/>
                  <a:gd name="T29" fmla="*/ 44 h 64"/>
                  <a:gd name="T30" fmla="*/ 43 w 95"/>
                  <a:gd name="T31" fmla="*/ 46 h 64"/>
                  <a:gd name="T32" fmla="*/ 27 w 95"/>
                  <a:gd name="T33" fmla="*/ 56 h 64"/>
                  <a:gd name="T34" fmla="*/ 16 w 95"/>
                  <a:gd name="T35" fmla="*/ 62 h 64"/>
                  <a:gd name="T36" fmla="*/ 0 w 95"/>
                  <a:gd name="T37" fmla="*/ 63 h 64"/>
                  <a:gd name="T38" fmla="*/ 1 w 95"/>
                  <a:gd name="T39" fmla="*/ 62 h 64"/>
                  <a:gd name="T40" fmla="*/ 1 w 95"/>
                  <a:gd name="T41" fmla="*/ 62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64"/>
                  <a:gd name="T65" fmla="*/ 95 w 95"/>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64">
                    <a:moveTo>
                      <a:pt x="1" y="62"/>
                    </a:moveTo>
                    <a:lnTo>
                      <a:pt x="4" y="58"/>
                    </a:lnTo>
                    <a:lnTo>
                      <a:pt x="15" y="50"/>
                    </a:lnTo>
                    <a:lnTo>
                      <a:pt x="29" y="38"/>
                    </a:lnTo>
                    <a:lnTo>
                      <a:pt x="44" y="30"/>
                    </a:lnTo>
                    <a:lnTo>
                      <a:pt x="69" y="20"/>
                    </a:lnTo>
                    <a:lnTo>
                      <a:pt x="82" y="13"/>
                    </a:lnTo>
                    <a:lnTo>
                      <a:pt x="87" y="8"/>
                    </a:lnTo>
                    <a:lnTo>
                      <a:pt x="91" y="0"/>
                    </a:lnTo>
                    <a:lnTo>
                      <a:pt x="94" y="8"/>
                    </a:lnTo>
                    <a:lnTo>
                      <a:pt x="89" y="15"/>
                    </a:lnTo>
                    <a:lnTo>
                      <a:pt x="84" y="31"/>
                    </a:lnTo>
                    <a:lnTo>
                      <a:pt x="82" y="37"/>
                    </a:lnTo>
                    <a:lnTo>
                      <a:pt x="74" y="37"/>
                    </a:lnTo>
                    <a:lnTo>
                      <a:pt x="56" y="44"/>
                    </a:lnTo>
                    <a:lnTo>
                      <a:pt x="43" y="46"/>
                    </a:lnTo>
                    <a:lnTo>
                      <a:pt x="27" y="56"/>
                    </a:lnTo>
                    <a:lnTo>
                      <a:pt x="16" y="62"/>
                    </a:lnTo>
                    <a:lnTo>
                      <a:pt x="0" y="63"/>
                    </a:lnTo>
                    <a:lnTo>
                      <a:pt x="1" y="62"/>
                    </a:lnTo>
                  </a:path>
                </a:pathLst>
              </a:custGeom>
              <a:solidFill>
                <a:srgbClr val="808080"/>
              </a:solidFill>
              <a:ln w="19050" cap="flat" cmpd="sng">
                <a:solidFill>
                  <a:srgbClr val="808080"/>
                </a:solidFill>
                <a:prstDash val="solid"/>
                <a:round/>
                <a:headEnd type="none" w="med" len="med"/>
                <a:tailEnd type="none" w="med" len="med"/>
              </a:ln>
            </p:spPr>
            <p:txBody>
              <a:bodyPr/>
              <a:lstStyle/>
              <a:p>
                <a:endParaRPr lang="zh-CN" altLang="en-US"/>
              </a:p>
            </p:txBody>
          </p:sp>
          <p:sp>
            <p:nvSpPr>
              <p:cNvPr id="201" name="Oval 168">
                <a:extLst>
                  <a:ext uri="{FF2B5EF4-FFF2-40B4-BE49-F238E27FC236}">
                    <a16:creationId xmlns:a16="http://schemas.microsoft.com/office/drawing/2014/main" id="{71B4087B-F7F4-479D-B37A-75A6BA8263BF}"/>
                  </a:ext>
                </a:extLst>
              </p:cNvPr>
              <p:cNvSpPr>
                <a:spLocks noChangeArrowheads="1"/>
              </p:cNvSpPr>
              <p:nvPr/>
            </p:nvSpPr>
            <p:spPr bwMode="auto">
              <a:xfrm>
                <a:off x="5757" y="3352"/>
                <a:ext cx="11"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02" name="Freeform 169">
                <a:extLst>
                  <a:ext uri="{FF2B5EF4-FFF2-40B4-BE49-F238E27FC236}">
                    <a16:creationId xmlns:a16="http://schemas.microsoft.com/office/drawing/2014/main" id="{CD608F70-1FCA-43F3-AA8E-D5464A0D7E3E}"/>
                  </a:ext>
                </a:extLst>
              </p:cNvPr>
              <p:cNvSpPr>
                <a:spLocks/>
              </p:cNvSpPr>
              <p:nvPr/>
            </p:nvSpPr>
            <p:spPr bwMode="auto">
              <a:xfrm>
                <a:off x="5727" y="3550"/>
                <a:ext cx="272" cy="148"/>
              </a:xfrm>
              <a:custGeom>
                <a:avLst/>
                <a:gdLst>
                  <a:gd name="T0" fmla="*/ 120 w 272"/>
                  <a:gd name="T1" fmla="*/ 2 h 148"/>
                  <a:gd name="T2" fmla="*/ 141 w 272"/>
                  <a:gd name="T3" fmla="*/ 4 h 148"/>
                  <a:gd name="T4" fmla="*/ 160 w 272"/>
                  <a:gd name="T5" fmla="*/ 1 h 148"/>
                  <a:gd name="T6" fmla="*/ 173 w 272"/>
                  <a:gd name="T7" fmla="*/ 1 h 148"/>
                  <a:gd name="T8" fmla="*/ 181 w 272"/>
                  <a:gd name="T9" fmla="*/ 4 h 148"/>
                  <a:gd name="T10" fmla="*/ 185 w 272"/>
                  <a:gd name="T11" fmla="*/ 10 h 148"/>
                  <a:gd name="T12" fmla="*/ 193 w 272"/>
                  <a:gd name="T13" fmla="*/ 19 h 148"/>
                  <a:gd name="T14" fmla="*/ 195 w 272"/>
                  <a:gd name="T15" fmla="*/ 29 h 148"/>
                  <a:gd name="T16" fmla="*/ 198 w 272"/>
                  <a:gd name="T17" fmla="*/ 37 h 148"/>
                  <a:gd name="T18" fmla="*/ 199 w 272"/>
                  <a:gd name="T19" fmla="*/ 45 h 148"/>
                  <a:gd name="T20" fmla="*/ 201 w 272"/>
                  <a:gd name="T21" fmla="*/ 50 h 148"/>
                  <a:gd name="T22" fmla="*/ 202 w 272"/>
                  <a:gd name="T23" fmla="*/ 54 h 148"/>
                  <a:gd name="T24" fmla="*/ 204 w 272"/>
                  <a:gd name="T25" fmla="*/ 57 h 148"/>
                  <a:gd name="T26" fmla="*/ 206 w 272"/>
                  <a:gd name="T27" fmla="*/ 63 h 148"/>
                  <a:gd name="T28" fmla="*/ 209 w 272"/>
                  <a:gd name="T29" fmla="*/ 74 h 148"/>
                  <a:gd name="T30" fmla="*/ 209 w 272"/>
                  <a:gd name="T31" fmla="*/ 92 h 148"/>
                  <a:gd name="T32" fmla="*/ 219 w 272"/>
                  <a:gd name="T33" fmla="*/ 101 h 148"/>
                  <a:gd name="T34" fmla="*/ 228 w 272"/>
                  <a:gd name="T35" fmla="*/ 109 h 148"/>
                  <a:gd name="T36" fmla="*/ 228 w 272"/>
                  <a:gd name="T37" fmla="*/ 111 h 148"/>
                  <a:gd name="T38" fmla="*/ 229 w 272"/>
                  <a:gd name="T39" fmla="*/ 113 h 148"/>
                  <a:gd name="T40" fmla="*/ 233 w 272"/>
                  <a:gd name="T41" fmla="*/ 114 h 148"/>
                  <a:gd name="T42" fmla="*/ 235 w 272"/>
                  <a:gd name="T43" fmla="*/ 117 h 148"/>
                  <a:gd name="T44" fmla="*/ 238 w 272"/>
                  <a:gd name="T45" fmla="*/ 118 h 148"/>
                  <a:gd name="T46" fmla="*/ 242 w 272"/>
                  <a:gd name="T47" fmla="*/ 122 h 148"/>
                  <a:gd name="T48" fmla="*/ 250 w 272"/>
                  <a:gd name="T49" fmla="*/ 125 h 148"/>
                  <a:gd name="T50" fmla="*/ 253 w 272"/>
                  <a:gd name="T51" fmla="*/ 132 h 148"/>
                  <a:gd name="T52" fmla="*/ 259 w 272"/>
                  <a:gd name="T53" fmla="*/ 135 h 148"/>
                  <a:gd name="T54" fmla="*/ 267 w 272"/>
                  <a:gd name="T55" fmla="*/ 141 h 148"/>
                  <a:gd name="T56" fmla="*/ 270 w 272"/>
                  <a:gd name="T57" fmla="*/ 145 h 148"/>
                  <a:gd name="T58" fmla="*/ 264 w 272"/>
                  <a:gd name="T59" fmla="*/ 147 h 148"/>
                  <a:gd name="T60" fmla="*/ 257 w 272"/>
                  <a:gd name="T61" fmla="*/ 144 h 148"/>
                  <a:gd name="T62" fmla="*/ 244 w 272"/>
                  <a:gd name="T63" fmla="*/ 139 h 148"/>
                  <a:gd name="T64" fmla="*/ 236 w 272"/>
                  <a:gd name="T65" fmla="*/ 135 h 148"/>
                  <a:gd name="T66" fmla="*/ 226 w 272"/>
                  <a:gd name="T67" fmla="*/ 133 h 148"/>
                  <a:gd name="T68" fmla="*/ 211 w 272"/>
                  <a:gd name="T69" fmla="*/ 129 h 148"/>
                  <a:gd name="T70" fmla="*/ 205 w 272"/>
                  <a:gd name="T71" fmla="*/ 125 h 148"/>
                  <a:gd name="T72" fmla="*/ 199 w 272"/>
                  <a:gd name="T73" fmla="*/ 124 h 148"/>
                  <a:gd name="T74" fmla="*/ 199 w 272"/>
                  <a:gd name="T75" fmla="*/ 121 h 148"/>
                  <a:gd name="T76" fmla="*/ 197 w 272"/>
                  <a:gd name="T77" fmla="*/ 107 h 148"/>
                  <a:gd name="T78" fmla="*/ 194 w 272"/>
                  <a:gd name="T79" fmla="*/ 98 h 148"/>
                  <a:gd name="T80" fmla="*/ 195 w 272"/>
                  <a:gd name="T81" fmla="*/ 89 h 148"/>
                  <a:gd name="T82" fmla="*/ 194 w 272"/>
                  <a:gd name="T83" fmla="*/ 81 h 148"/>
                  <a:gd name="T84" fmla="*/ 194 w 272"/>
                  <a:gd name="T85" fmla="*/ 73 h 148"/>
                  <a:gd name="T86" fmla="*/ 192 w 272"/>
                  <a:gd name="T87" fmla="*/ 64 h 148"/>
                  <a:gd name="T88" fmla="*/ 191 w 272"/>
                  <a:gd name="T89" fmla="*/ 53 h 148"/>
                  <a:gd name="T90" fmla="*/ 189 w 272"/>
                  <a:gd name="T91" fmla="*/ 36 h 148"/>
                  <a:gd name="T92" fmla="*/ 186 w 272"/>
                  <a:gd name="T93" fmla="*/ 30 h 148"/>
                  <a:gd name="T94" fmla="*/ 176 w 272"/>
                  <a:gd name="T95" fmla="*/ 24 h 148"/>
                  <a:gd name="T96" fmla="*/ 171 w 272"/>
                  <a:gd name="T97" fmla="*/ 22 h 148"/>
                  <a:gd name="T98" fmla="*/ 166 w 272"/>
                  <a:gd name="T99" fmla="*/ 23 h 148"/>
                  <a:gd name="T100" fmla="*/ 157 w 272"/>
                  <a:gd name="T101" fmla="*/ 25 h 148"/>
                  <a:gd name="T102" fmla="*/ 148 w 272"/>
                  <a:gd name="T103" fmla="*/ 27 h 148"/>
                  <a:gd name="T104" fmla="*/ 141 w 272"/>
                  <a:gd name="T105" fmla="*/ 27 h 148"/>
                  <a:gd name="T106" fmla="*/ 126 w 272"/>
                  <a:gd name="T107" fmla="*/ 32 h 148"/>
                  <a:gd name="T108" fmla="*/ 104 w 272"/>
                  <a:gd name="T109" fmla="*/ 40 h 148"/>
                  <a:gd name="T110" fmla="*/ 100 w 272"/>
                  <a:gd name="T111" fmla="*/ 42 h 148"/>
                  <a:gd name="T112" fmla="*/ 94 w 272"/>
                  <a:gd name="T113" fmla="*/ 44 h 148"/>
                  <a:gd name="T114" fmla="*/ 64 w 272"/>
                  <a:gd name="T115" fmla="*/ 54 h 148"/>
                  <a:gd name="T116" fmla="*/ 39 w 272"/>
                  <a:gd name="T117" fmla="*/ 61 h 148"/>
                  <a:gd name="T118" fmla="*/ 8 w 272"/>
                  <a:gd name="T119" fmla="*/ 56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72"/>
                  <a:gd name="T181" fmla="*/ 0 h 148"/>
                  <a:gd name="T182" fmla="*/ 272 w 272"/>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72" h="148">
                    <a:moveTo>
                      <a:pt x="107" y="0"/>
                    </a:moveTo>
                    <a:lnTo>
                      <a:pt x="107" y="1"/>
                    </a:lnTo>
                    <a:lnTo>
                      <a:pt x="108" y="1"/>
                    </a:lnTo>
                    <a:lnTo>
                      <a:pt x="109" y="1"/>
                    </a:lnTo>
                    <a:lnTo>
                      <a:pt x="110" y="1"/>
                    </a:lnTo>
                    <a:lnTo>
                      <a:pt x="112" y="2"/>
                    </a:lnTo>
                    <a:lnTo>
                      <a:pt x="114" y="2"/>
                    </a:lnTo>
                    <a:lnTo>
                      <a:pt x="116" y="2"/>
                    </a:lnTo>
                    <a:lnTo>
                      <a:pt x="120" y="2"/>
                    </a:lnTo>
                    <a:lnTo>
                      <a:pt x="121" y="4"/>
                    </a:lnTo>
                    <a:lnTo>
                      <a:pt x="125" y="4"/>
                    </a:lnTo>
                    <a:lnTo>
                      <a:pt x="127" y="4"/>
                    </a:lnTo>
                    <a:lnTo>
                      <a:pt x="131" y="4"/>
                    </a:lnTo>
                    <a:lnTo>
                      <a:pt x="133" y="4"/>
                    </a:lnTo>
                    <a:lnTo>
                      <a:pt x="135" y="4"/>
                    </a:lnTo>
                    <a:lnTo>
                      <a:pt x="137" y="4"/>
                    </a:lnTo>
                    <a:lnTo>
                      <a:pt x="140" y="4"/>
                    </a:lnTo>
                    <a:lnTo>
                      <a:pt x="141" y="4"/>
                    </a:lnTo>
                    <a:lnTo>
                      <a:pt x="143" y="4"/>
                    </a:lnTo>
                    <a:lnTo>
                      <a:pt x="145" y="4"/>
                    </a:lnTo>
                    <a:lnTo>
                      <a:pt x="147" y="3"/>
                    </a:lnTo>
                    <a:lnTo>
                      <a:pt x="149" y="3"/>
                    </a:lnTo>
                    <a:lnTo>
                      <a:pt x="151" y="3"/>
                    </a:lnTo>
                    <a:lnTo>
                      <a:pt x="153" y="3"/>
                    </a:lnTo>
                    <a:lnTo>
                      <a:pt x="156" y="1"/>
                    </a:lnTo>
                    <a:lnTo>
                      <a:pt x="158" y="1"/>
                    </a:lnTo>
                    <a:lnTo>
                      <a:pt x="160" y="1"/>
                    </a:lnTo>
                    <a:lnTo>
                      <a:pt x="161" y="1"/>
                    </a:lnTo>
                    <a:lnTo>
                      <a:pt x="165" y="1"/>
                    </a:lnTo>
                    <a:lnTo>
                      <a:pt x="167" y="1"/>
                    </a:lnTo>
                    <a:lnTo>
                      <a:pt x="168" y="1"/>
                    </a:lnTo>
                    <a:lnTo>
                      <a:pt x="170" y="1"/>
                    </a:lnTo>
                    <a:lnTo>
                      <a:pt x="173" y="0"/>
                    </a:lnTo>
                    <a:lnTo>
                      <a:pt x="173" y="1"/>
                    </a:lnTo>
                    <a:lnTo>
                      <a:pt x="175" y="1"/>
                    </a:lnTo>
                    <a:lnTo>
                      <a:pt x="175" y="2"/>
                    </a:lnTo>
                    <a:lnTo>
                      <a:pt x="176" y="2"/>
                    </a:lnTo>
                    <a:lnTo>
                      <a:pt x="178" y="2"/>
                    </a:lnTo>
                    <a:lnTo>
                      <a:pt x="178" y="4"/>
                    </a:lnTo>
                    <a:lnTo>
                      <a:pt x="179" y="4"/>
                    </a:lnTo>
                    <a:lnTo>
                      <a:pt x="181" y="4"/>
                    </a:lnTo>
                    <a:lnTo>
                      <a:pt x="183" y="4"/>
                    </a:lnTo>
                    <a:lnTo>
                      <a:pt x="183" y="5"/>
                    </a:lnTo>
                    <a:lnTo>
                      <a:pt x="183" y="6"/>
                    </a:lnTo>
                    <a:lnTo>
                      <a:pt x="183" y="8"/>
                    </a:lnTo>
                    <a:lnTo>
                      <a:pt x="185" y="8"/>
                    </a:lnTo>
                    <a:lnTo>
                      <a:pt x="185" y="10"/>
                    </a:lnTo>
                    <a:lnTo>
                      <a:pt x="187" y="10"/>
                    </a:lnTo>
                    <a:lnTo>
                      <a:pt x="187" y="12"/>
                    </a:lnTo>
                    <a:lnTo>
                      <a:pt x="189" y="12"/>
                    </a:lnTo>
                    <a:lnTo>
                      <a:pt x="189" y="13"/>
                    </a:lnTo>
                    <a:lnTo>
                      <a:pt x="189" y="15"/>
                    </a:lnTo>
                    <a:lnTo>
                      <a:pt x="189" y="17"/>
                    </a:lnTo>
                    <a:lnTo>
                      <a:pt x="191" y="17"/>
                    </a:lnTo>
                    <a:lnTo>
                      <a:pt x="191" y="19"/>
                    </a:lnTo>
                    <a:lnTo>
                      <a:pt x="193" y="19"/>
                    </a:lnTo>
                    <a:lnTo>
                      <a:pt x="193" y="21"/>
                    </a:lnTo>
                    <a:lnTo>
                      <a:pt x="195" y="21"/>
                    </a:lnTo>
                    <a:lnTo>
                      <a:pt x="195" y="23"/>
                    </a:lnTo>
                    <a:lnTo>
                      <a:pt x="195" y="25"/>
                    </a:lnTo>
                    <a:lnTo>
                      <a:pt x="195" y="26"/>
                    </a:lnTo>
                    <a:lnTo>
                      <a:pt x="195" y="27"/>
                    </a:lnTo>
                    <a:lnTo>
                      <a:pt x="195" y="29"/>
                    </a:lnTo>
                    <a:lnTo>
                      <a:pt x="196" y="29"/>
                    </a:lnTo>
                    <a:lnTo>
                      <a:pt x="196" y="31"/>
                    </a:lnTo>
                    <a:lnTo>
                      <a:pt x="196" y="32"/>
                    </a:lnTo>
                    <a:lnTo>
                      <a:pt x="196" y="34"/>
                    </a:lnTo>
                    <a:lnTo>
                      <a:pt x="196" y="36"/>
                    </a:lnTo>
                    <a:lnTo>
                      <a:pt x="196" y="37"/>
                    </a:lnTo>
                    <a:lnTo>
                      <a:pt x="198" y="37"/>
                    </a:lnTo>
                    <a:lnTo>
                      <a:pt x="198" y="39"/>
                    </a:lnTo>
                    <a:lnTo>
                      <a:pt x="198" y="40"/>
                    </a:lnTo>
                    <a:lnTo>
                      <a:pt x="198" y="42"/>
                    </a:lnTo>
                    <a:lnTo>
                      <a:pt x="198" y="43"/>
                    </a:lnTo>
                    <a:lnTo>
                      <a:pt x="199" y="43"/>
                    </a:lnTo>
                    <a:lnTo>
                      <a:pt x="199" y="45"/>
                    </a:lnTo>
                    <a:lnTo>
                      <a:pt x="199" y="46"/>
                    </a:lnTo>
                    <a:lnTo>
                      <a:pt x="200" y="46"/>
                    </a:lnTo>
                    <a:lnTo>
                      <a:pt x="200" y="48"/>
                    </a:lnTo>
                    <a:lnTo>
                      <a:pt x="202" y="48"/>
                    </a:lnTo>
                    <a:lnTo>
                      <a:pt x="201" y="50"/>
                    </a:lnTo>
                    <a:lnTo>
                      <a:pt x="201" y="52"/>
                    </a:lnTo>
                    <a:lnTo>
                      <a:pt x="202" y="52"/>
                    </a:lnTo>
                    <a:lnTo>
                      <a:pt x="202" y="54"/>
                    </a:lnTo>
                    <a:lnTo>
                      <a:pt x="203" y="54"/>
                    </a:lnTo>
                    <a:lnTo>
                      <a:pt x="203" y="55"/>
                    </a:lnTo>
                    <a:lnTo>
                      <a:pt x="204" y="55"/>
                    </a:lnTo>
                    <a:lnTo>
                      <a:pt x="204" y="56"/>
                    </a:lnTo>
                    <a:lnTo>
                      <a:pt x="204" y="57"/>
                    </a:lnTo>
                    <a:lnTo>
                      <a:pt x="204" y="59"/>
                    </a:lnTo>
                    <a:lnTo>
                      <a:pt x="206" y="59"/>
                    </a:lnTo>
                    <a:lnTo>
                      <a:pt x="206" y="61"/>
                    </a:lnTo>
                    <a:lnTo>
                      <a:pt x="206" y="63"/>
                    </a:lnTo>
                    <a:lnTo>
                      <a:pt x="208" y="63"/>
                    </a:lnTo>
                    <a:lnTo>
                      <a:pt x="208" y="64"/>
                    </a:lnTo>
                    <a:lnTo>
                      <a:pt x="208" y="66"/>
                    </a:lnTo>
                    <a:lnTo>
                      <a:pt x="208" y="68"/>
                    </a:lnTo>
                    <a:lnTo>
                      <a:pt x="209" y="69"/>
                    </a:lnTo>
                    <a:lnTo>
                      <a:pt x="209" y="72"/>
                    </a:lnTo>
                    <a:lnTo>
                      <a:pt x="209" y="74"/>
                    </a:lnTo>
                    <a:lnTo>
                      <a:pt x="209" y="75"/>
                    </a:lnTo>
                    <a:lnTo>
                      <a:pt x="209" y="77"/>
                    </a:lnTo>
                    <a:lnTo>
                      <a:pt x="209" y="81"/>
                    </a:lnTo>
                    <a:lnTo>
                      <a:pt x="209" y="83"/>
                    </a:lnTo>
                    <a:lnTo>
                      <a:pt x="209" y="84"/>
                    </a:lnTo>
                    <a:lnTo>
                      <a:pt x="209" y="86"/>
                    </a:lnTo>
                    <a:lnTo>
                      <a:pt x="209" y="88"/>
                    </a:lnTo>
                    <a:lnTo>
                      <a:pt x="209" y="90"/>
                    </a:lnTo>
                    <a:lnTo>
                      <a:pt x="209" y="92"/>
                    </a:lnTo>
                    <a:lnTo>
                      <a:pt x="211" y="93"/>
                    </a:lnTo>
                    <a:lnTo>
                      <a:pt x="211" y="94"/>
                    </a:lnTo>
                    <a:lnTo>
                      <a:pt x="212" y="95"/>
                    </a:lnTo>
                    <a:lnTo>
                      <a:pt x="212" y="97"/>
                    </a:lnTo>
                    <a:lnTo>
                      <a:pt x="214" y="97"/>
                    </a:lnTo>
                    <a:lnTo>
                      <a:pt x="214" y="99"/>
                    </a:lnTo>
                    <a:lnTo>
                      <a:pt x="216" y="99"/>
                    </a:lnTo>
                    <a:lnTo>
                      <a:pt x="217" y="101"/>
                    </a:lnTo>
                    <a:lnTo>
                      <a:pt x="219" y="101"/>
                    </a:lnTo>
                    <a:lnTo>
                      <a:pt x="219" y="103"/>
                    </a:lnTo>
                    <a:lnTo>
                      <a:pt x="220" y="103"/>
                    </a:lnTo>
                    <a:lnTo>
                      <a:pt x="222" y="104"/>
                    </a:lnTo>
                    <a:lnTo>
                      <a:pt x="224" y="104"/>
                    </a:lnTo>
                    <a:lnTo>
                      <a:pt x="224" y="106"/>
                    </a:lnTo>
                    <a:lnTo>
                      <a:pt x="226" y="106"/>
                    </a:lnTo>
                    <a:lnTo>
                      <a:pt x="226" y="107"/>
                    </a:lnTo>
                    <a:lnTo>
                      <a:pt x="228" y="107"/>
                    </a:lnTo>
                    <a:lnTo>
                      <a:pt x="228" y="109"/>
                    </a:lnTo>
                    <a:lnTo>
                      <a:pt x="228" y="110"/>
                    </a:lnTo>
                    <a:lnTo>
                      <a:pt x="228" y="111"/>
                    </a:lnTo>
                    <a:lnTo>
                      <a:pt x="229" y="111"/>
                    </a:lnTo>
                    <a:lnTo>
                      <a:pt x="229" y="113"/>
                    </a:lnTo>
                    <a:lnTo>
                      <a:pt x="230" y="113"/>
                    </a:lnTo>
                    <a:lnTo>
                      <a:pt x="232" y="113"/>
                    </a:lnTo>
                    <a:lnTo>
                      <a:pt x="232" y="114"/>
                    </a:lnTo>
                    <a:lnTo>
                      <a:pt x="233" y="114"/>
                    </a:lnTo>
                    <a:lnTo>
                      <a:pt x="235" y="114"/>
                    </a:lnTo>
                    <a:lnTo>
                      <a:pt x="235" y="116"/>
                    </a:lnTo>
                    <a:lnTo>
                      <a:pt x="235" y="117"/>
                    </a:lnTo>
                    <a:lnTo>
                      <a:pt x="237" y="117"/>
                    </a:lnTo>
                    <a:lnTo>
                      <a:pt x="237" y="118"/>
                    </a:lnTo>
                    <a:lnTo>
                      <a:pt x="238" y="118"/>
                    </a:lnTo>
                    <a:lnTo>
                      <a:pt x="239" y="118"/>
                    </a:lnTo>
                    <a:lnTo>
                      <a:pt x="239" y="120"/>
                    </a:lnTo>
                    <a:lnTo>
                      <a:pt x="241" y="120"/>
                    </a:lnTo>
                    <a:lnTo>
                      <a:pt x="241" y="122"/>
                    </a:lnTo>
                    <a:lnTo>
                      <a:pt x="242" y="122"/>
                    </a:lnTo>
                    <a:lnTo>
                      <a:pt x="244" y="122"/>
                    </a:lnTo>
                    <a:lnTo>
                      <a:pt x="244" y="124"/>
                    </a:lnTo>
                    <a:lnTo>
                      <a:pt x="245" y="124"/>
                    </a:lnTo>
                    <a:lnTo>
                      <a:pt x="247" y="124"/>
                    </a:lnTo>
                    <a:lnTo>
                      <a:pt x="247" y="125"/>
                    </a:lnTo>
                    <a:lnTo>
                      <a:pt x="248" y="125"/>
                    </a:lnTo>
                    <a:lnTo>
                      <a:pt x="250" y="125"/>
                    </a:lnTo>
                    <a:lnTo>
                      <a:pt x="250" y="127"/>
                    </a:lnTo>
                    <a:lnTo>
                      <a:pt x="250" y="129"/>
                    </a:lnTo>
                    <a:lnTo>
                      <a:pt x="251" y="129"/>
                    </a:lnTo>
                    <a:lnTo>
                      <a:pt x="251" y="131"/>
                    </a:lnTo>
                    <a:lnTo>
                      <a:pt x="253" y="131"/>
                    </a:lnTo>
                    <a:lnTo>
                      <a:pt x="253" y="132"/>
                    </a:lnTo>
                    <a:lnTo>
                      <a:pt x="253" y="133"/>
                    </a:lnTo>
                    <a:lnTo>
                      <a:pt x="255" y="133"/>
                    </a:lnTo>
                    <a:lnTo>
                      <a:pt x="255" y="134"/>
                    </a:lnTo>
                    <a:lnTo>
                      <a:pt x="256" y="134"/>
                    </a:lnTo>
                    <a:lnTo>
                      <a:pt x="257" y="134"/>
                    </a:lnTo>
                    <a:lnTo>
                      <a:pt x="257" y="135"/>
                    </a:lnTo>
                    <a:lnTo>
                      <a:pt x="259" y="135"/>
                    </a:lnTo>
                    <a:lnTo>
                      <a:pt x="259" y="137"/>
                    </a:lnTo>
                    <a:lnTo>
                      <a:pt x="260" y="137"/>
                    </a:lnTo>
                    <a:lnTo>
                      <a:pt x="260" y="139"/>
                    </a:lnTo>
                    <a:lnTo>
                      <a:pt x="262" y="139"/>
                    </a:lnTo>
                    <a:lnTo>
                      <a:pt x="264" y="139"/>
                    </a:lnTo>
                    <a:lnTo>
                      <a:pt x="266" y="139"/>
                    </a:lnTo>
                    <a:lnTo>
                      <a:pt x="266" y="141"/>
                    </a:lnTo>
                    <a:lnTo>
                      <a:pt x="267" y="141"/>
                    </a:lnTo>
                    <a:lnTo>
                      <a:pt x="269" y="141"/>
                    </a:lnTo>
                    <a:lnTo>
                      <a:pt x="269" y="143"/>
                    </a:lnTo>
                    <a:lnTo>
                      <a:pt x="270" y="143"/>
                    </a:lnTo>
                    <a:lnTo>
                      <a:pt x="270" y="144"/>
                    </a:lnTo>
                    <a:lnTo>
                      <a:pt x="271" y="144"/>
                    </a:lnTo>
                    <a:lnTo>
                      <a:pt x="270" y="145"/>
                    </a:lnTo>
                    <a:lnTo>
                      <a:pt x="269" y="147"/>
                    </a:lnTo>
                    <a:lnTo>
                      <a:pt x="267" y="147"/>
                    </a:lnTo>
                    <a:lnTo>
                      <a:pt x="266" y="147"/>
                    </a:lnTo>
                    <a:lnTo>
                      <a:pt x="264" y="147"/>
                    </a:lnTo>
                    <a:lnTo>
                      <a:pt x="263" y="147"/>
                    </a:lnTo>
                    <a:lnTo>
                      <a:pt x="263" y="146"/>
                    </a:lnTo>
                    <a:lnTo>
                      <a:pt x="262" y="146"/>
                    </a:lnTo>
                    <a:lnTo>
                      <a:pt x="260" y="146"/>
                    </a:lnTo>
                    <a:lnTo>
                      <a:pt x="260" y="145"/>
                    </a:lnTo>
                    <a:lnTo>
                      <a:pt x="258" y="145"/>
                    </a:lnTo>
                    <a:lnTo>
                      <a:pt x="257" y="144"/>
                    </a:lnTo>
                    <a:lnTo>
                      <a:pt x="255" y="144"/>
                    </a:lnTo>
                    <a:lnTo>
                      <a:pt x="255" y="142"/>
                    </a:lnTo>
                    <a:lnTo>
                      <a:pt x="253" y="142"/>
                    </a:lnTo>
                    <a:lnTo>
                      <a:pt x="251" y="142"/>
                    </a:lnTo>
                    <a:lnTo>
                      <a:pt x="249" y="142"/>
                    </a:lnTo>
                    <a:lnTo>
                      <a:pt x="249" y="140"/>
                    </a:lnTo>
                    <a:lnTo>
                      <a:pt x="247" y="140"/>
                    </a:lnTo>
                    <a:lnTo>
                      <a:pt x="246" y="139"/>
                    </a:lnTo>
                    <a:lnTo>
                      <a:pt x="244" y="139"/>
                    </a:lnTo>
                    <a:lnTo>
                      <a:pt x="244" y="137"/>
                    </a:lnTo>
                    <a:lnTo>
                      <a:pt x="242" y="137"/>
                    </a:lnTo>
                    <a:lnTo>
                      <a:pt x="240" y="137"/>
                    </a:lnTo>
                    <a:lnTo>
                      <a:pt x="238" y="137"/>
                    </a:lnTo>
                    <a:lnTo>
                      <a:pt x="236" y="137"/>
                    </a:lnTo>
                    <a:lnTo>
                      <a:pt x="236" y="135"/>
                    </a:lnTo>
                    <a:lnTo>
                      <a:pt x="234" y="135"/>
                    </a:lnTo>
                    <a:lnTo>
                      <a:pt x="233" y="135"/>
                    </a:lnTo>
                    <a:lnTo>
                      <a:pt x="231" y="135"/>
                    </a:lnTo>
                    <a:lnTo>
                      <a:pt x="229" y="135"/>
                    </a:lnTo>
                    <a:lnTo>
                      <a:pt x="228" y="135"/>
                    </a:lnTo>
                    <a:lnTo>
                      <a:pt x="228" y="133"/>
                    </a:lnTo>
                    <a:lnTo>
                      <a:pt x="226" y="133"/>
                    </a:lnTo>
                    <a:lnTo>
                      <a:pt x="224" y="133"/>
                    </a:lnTo>
                    <a:lnTo>
                      <a:pt x="222" y="133"/>
                    </a:lnTo>
                    <a:lnTo>
                      <a:pt x="221" y="132"/>
                    </a:lnTo>
                    <a:lnTo>
                      <a:pt x="219" y="132"/>
                    </a:lnTo>
                    <a:lnTo>
                      <a:pt x="218" y="131"/>
                    </a:lnTo>
                    <a:lnTo>
                      <a:pt x="216" y="131"/>
                    </a:lnTo>
                    <a:lnTo>
                      <a:pt x="215" y="129"/>
                    </a:lnTo>
                    <a:lnTo>
                      <a:pt x="213" y="129"/>
                    </a:lnTo>
                    <a:lnTo>
                      <a:pt x="211" y="129"/>
                    </a:lnTo>
                    <a:lnTo>
                      <a:pt x="209" y="129"/>
                    </a:lnTo>
                    <a:lnTo>
                      <a:pt x="209" y="127"/>
                    </a:lnTo>
                    <a:lnTo>
                      <a:pt x="207" y="127"/>
                    </a:lnTo>
                    <a:lnTo>
                      <a:pt x="207" y="126"/>
                    </a:lnTo>
                    <a:lnTo>
                      <a:pt x="208" y="124"/>
                    </a:lnTo>
                    <a:lnTo>
                      <a:pt x="206" y="125"/>
                    </a:lnTo>
                    <a:lnTo>
                      <a:pt x="205" y="125"/>
                    </a:lnTo>
                    <a:lnTo>
                      <a:pt x="203" y="125"/>
                    </a:lnTo>
                    <a:lnTo>
                      <a:pt x="202" y="125"/>
                    </a:lnTo>
                    <a:lnTo>
                      <a:pt x="202" y="124"/>
                    </a:lnTo>
                    <a:lnTo>
                      <a:pt x="201" y="124"/>
                    </a:lnTo>
                    <a:lnTo>
                      <a:pt x="199" y="124"/>
                    </a:lnTo>
                    <a:lnTo>
                      <a:pt x="198" y="124"/>
                    </a:lnTo>
                    <a:lnTo>
                      <a:pt x="198" y="123"/>
                    </a:lnTo>
                    <a:lnTo>
                      <a:pt x="198" y="122"/>
                    </a:lnTo>
                    <a:lnTo>
                      <a:pt x="199" y="121"/>
                    </a:lnTo>
                    <a:lnTo>
                      <a:pt x="199" y="119"/>
                    </a:lnTo>
                    <a:lnTo>
                      <a:pt x="199" y="117"/>
                    </a:lnTo>
                    <a:lnTo>
                      <a:pt x="199" y="115"/>
                    </a:lnTo>
                    <a:lnTo>
                      <a:pt x="197" y="115"/>
                    </a:lnTo>
                    <a:lnTo>
                      <a:pt x="197" y="113"/>
                    </a:lnTo>
                    <a:lnTo>
                      <a:pt x="197" y="111"/>
                    </a:lnTo>
                    <a:lnTo>
                      <a:pt x="197" y="109"/>
                    </a:lnTo>
                    <a:lnTo>
                      <a:pt x="197" y="107"/>
                    </a:lnTo>
                    <a:lnTo>
                      <a:pt x="197" y="105"/>
                    </a:lnTo>
                    <a:lnTo>
                      <a:pt x="197" y="104"/>
                    </a:lnTo>
                    <a:lnTo>
                      <a:pt x="195" y="104"/>
                    </a:lnTo>
                    <a:lnTo>
                      <a:pt x="195" y="103"/>
                    </a:lnTo>
                    <a:lnTo>
                      <a:pt x="195" y="101"/>
                    </a:lnTo>
                    <a:lnTo>
                      <a:pt x="194" y="101"/>
                    </a:lnTo>
                    <a:lnTo>
                      <a:pt x="194" y="99"/>
                    </a:lnTo>
                    <a:lnTo>
                      <a:pt x="194" y="98"/>
                    </a:lnTo>
                    <a:lnTo>
                      <a:pt x="194" y="96"/>
                    </a:lnTo>
                    <a:lnTo>
                      <a:pt x="193" y="96"/>
                    </a:lnTo>
                    <a:lnTo>
                      <a:pt x="193" y="94"/>
                    </a:lnTo>
                    <a:lnTo>
                      <a:pt x="193" y="93"/>
                    </a:lnTo>
                    <a:lnTo>
                      <a:pt x="193" y="91"/>
                    </a:lnTo>
                    <a:lnTo>
                      <a:pt x="195" y="89"/>
                    </a:lnTo>
                    <a:lnTo>
                      <a:pt x="193" y="89"/>
                    </a:lnTo>
                    <a:lnTo>
                      <a:pt x="193" y="88"/>
                    </a:lnTo>
                    <a:lnTo>
                      <a:pt x="193" y="86"/>
                    </a:lnTo>
                    <a:lnTo>
                      <a:pt x="193" y="84"/>
                    </a:lnTo>
                    <a:lnTo>
                      <a:pt x="193" y="83"/>
                    </a:lnTo>
                    <a:lnTo>
                      <a:pt x="194" y="81"/>
                    </a:lnTo>
                    <a:lnTo>
                      <a:pt x="194" y="79"/>
                    </a:lnTo>
                    <a:lnTo>
                      <a:pt x="195" y="77"/>
                    </a:lnTo>
                    <a:lnTo>
                      <a:pt x="195" y="75"/>
                    </a:lnTo>
                    <a:lnTo>
                      <a:pt x="195" y="74"/>
                    </a:lnTo>
                    <a:lnTo>
                      <a:pt x="194" y="74"/>
                    </a:lnTo>
                    <a:lnTo>
                      <a:pt x="194" y="73"/>
                    </a:lnTo>
                    <a:lnTo>
                      <a:pt x="194" y="71"/>
                    </a:lnTo>
                    <a:lnTo>
                      <a:pt x="194" y="69"/>
                    </a:lnTo>
                    <a:lnTo>
                      <a:pt x="194" y="68"/>
                    </a:lnTo>
                    <a:lnTo>
                      <a:pt x="194" y="66"/>
                    </a:lnTo>
                    <a:lnTo>
                      <a:pt x="192" y="66"/>
                    </a:lnTo>
                    <a:lnTo>
                      <a:pt x="192" y="64"/>
                    </a:lnTo>
                    <a:lnTo>
                      <a:pt x="192" y="63"/>
                    </a:lnTo>
                    <a:lnTo>
                      <a:pt x="192" y="61"/>
                    </a:lnTo>
                    <a:lnTo>
                      <a:pt x="192" y="59"/>
                    </a:lnTo>
                    <a:lnTo>
                      <a:pt x="191" y="58"/>
                    </a:lnTo>
                    <a:lnTo>
                      <a:pt x="191" y="56"/>
                    </a:lnTo>
                    <a:lnTo>
                      <a:pt x="191" y="54"/>
                    </a:lnTo>
                    <a:lnTo>
                      <a:pt x="191" y="53"/>
                    </a:lnTo>
                    <a:lnTo>
                      <a:pt x="191" y="51"/>
                    </a:lnTo>
                    <a:lnTo>
                      <a:pt x="191" y="49"/>
                    </a:lnTo>
                    <a:lnTo>
                      <a:pt x="191" y="47"/>
                    </a:lnTo>
                    <a:lnTo>
                      <a:pt x="191" y="44"/>
                    </a:lnTo>
                    <a:lnTo>
                      <a:pt x="190" y="43"/>
                    </a:lnTo>
                    <a:lnTo>
                      <a:pt x="190" y="41"/>
                    </a:lnTo>
                    <a:lnTo>
                      <a:pt x="190" y="39"/>
                    </a:lnTo>
                    <a:lnTo>
                      <a:pt x="190" y="37"/>
                    </a:lnTo>
                    <a:lnTo>
                      <a:pt x="189" y="36"/>
                    </a:lnTo>
                    <a:lnTo>
                      <a:pt x="189" y="35"/>
                    </a:lnTo>
                    <a:lnTo>
                      <a:pt x="189" y="33"/>
                    </a:lnTo>
                    <a:lnTo>
                      <a:pt x="188" y="33"/>
                    </a:lnTo>
                    <a:lnTo>
                      <a:pt x="188" y="31"/>
                    </a:lnTo>
                    <a:lnTo>
                      <a:pt x="186" y="31"/>
                    </a:lnTo>
                    <a:lnTo>
                      <a:pt x="186" y="30"/>
                    </a:lnTo>
                    <a:lnTo>
                      <a:pt x="184" y="30"/>
                    </a:lnTo>
                    <a:lnTo>
                      <a:pt x="184" y="28"/>
                    </a:lnTo>
                    <a:lnTo>
                      <a:pt x="182" y="28"/>
                    </a:lnTo>
                    <a:lnTo>
                      <a:pt x="181" y="26"/>
                    </a:lnTo>
                    <a:lnTo>
                      <a:pt x="179" y="26"/>
                    </a:lnTo>
                    <a:lnTo>
                      <a:pt x="179" y="25"/>
                    </a:lnTo>
                    <a:lnTo>
                      <a:pt x="178" y="25"/>
                    </a:lnTo>
                    <a:lnTo>
                      <a:pt x="178" y="24"/>
                    </a:lnTo>
                    <a:lnTo>
                      <a:pt x="176" y="24"/>
                    </a:lnTo>
                    <a:lnTo>
                      <a:pt x="176" y="22"/>
                    </a:lnTo>
                    <a:lnTo>
                      <a:pt x="174" y="22"/>
                    </a:lnTo>
                    <a:lnTo>
                      <a:pt x="173" y="22"/>
                    </a:lnTo>
                    <a:lnTo>
                      <a:pt x="171" y="22"/>
                    </a:lnTo>
                    <a:lnTo>
                      <a:pt x="169" y="22"/>
                    </a:lnTo>
                    <a:lnTo>
                      <a:pt x="168" y="22"/>
                    </a:lnTo>
                    <a:lnTo>
                      <a:pt x="167" y="22"/>
                    </a:lnTo>
                    <a:lnTo>
                      <a:pt x="166" y="23"/>
                    </a:lnTo>
                    <a:lnTo>
                      <a:pt x="165" y="23"/>
                    </a:lnTo>
                    <a:lnTo>
                      <a:pt x="163" y="24"/>
                    </a:lnTo>
                    <a:lnTo>
                      <a:pt x="162" y="24"/>
                    </a:lnTo>
                    <a:lnTo>
                      <a:pt x="160" y="24"/>
                    </a:lnTo>
                    <a:lnTo>
                      <a:pt x="158" y="25"/>
                    </a:lnTo>
                    <a:lnTo>
                      <a:pt x="157" y="25"/>
                    </a:lnTo>
                    <a:lnTo>
                      <a:pt x="155" y="25"/>
                    </a:lnTo>
                    <a:lnTo>
                      <a:pt x="153" y="25"/>
                    </a:lnTo>
                    <a:lnTo>
                      <a:pt x="152" y="25"/>
                    </a:lnTo>
                    <a:lnTo>
                      <a:pt x="150" y="27"/>
                    </a:lnTo>
                    <a:lnTo>
                      <a:pt x="148" y="27"/>
                    </a:lnTo>
                    <a:lnTo>
                      <a:pt x="147" y="27"/>
                    </a:lnTo>
                    <a:lnTo>
                      <a:pt x="145" y="27"/>
                    </a:lnTo>
                    <a:lnTo>
                      <a:pt x="143" y="27"/>
                    </a:lnTo>
                    <a:lnTo>
                      <a:pt x="141" y="27"/>
                    </a:lnTo>
                    <a:lnTo>
                      <a:pt x="139" y="27"/>
                    </a:lnTo>
                    <a:lnTo>
                      <a:pt x="136" y="29"/>
                    </a:lnTo>
                    <a:lnTo>
                      <a:pt x="134" y="29"/>
                    </a:lnTo>
                    <a:lnTo>
                      <a:pt x="131" y="30"/>
                    </a:lnTo>
                    <a:lnTo>
                      <a:pt x="130" y="30"/>
                    </a:lnTo>
                    <a:lnTo>
                      <a:pt x="126" y="32"/>
                    </a:lnTo>
                    <a:lnTo>
                      <a:pt x="124" y="32"/>
                    </a:lnTo>
                    <a:lnTo>
                      <a:pt x="121" y="34"/>
                    </a:lnTo>
                    <a:lnTo>
                      <a:pt x="119" y="34"/>
                    </a:lnTo>
                    <a:lnTo>
                      <a:pt x="115" y="36"/>
                    </a:lnTo>
                    <a:lnTo>
                      <a:pt x="113" y="36"/>
                    </a:lnTo>
                    <a:lnTo>
                      <a:pt x="110" y="38"/>
                    </a:lnTo>
                    <a:lnTo>
                      <a:pt x="109" y="38"/>
                    </a:lnTo>
                    <a:lnTo>
                      <a:pt x="106" y="40"/>
                    </a:lnTo>
                    <a:lnTo>
                      <a:pt x="104" y="40"/>
                    </a:lnTo>
                    <a:lnTo>
                      <a:pt x="102" y="40"/>
                    </a:lnTo>
                    <a:lnTo>
                      <a:pt x="101" y="40"/>
                    </a:lnTo>
                    <a:lnTo>
                      <a:pt x="100" y="42"/>
                    </a:lnTo>
                    <a:lnTo>
                      <a:pt x="98" y="43"/>
                    </a:lnTo>
                    <a:lnTo>
                      <a:pt x="97" y="43"/>
                    </a:lnTo>
                    <a:lnTo>
                      <a:pt x="95" y="44"/>
                    </a:lnTo>
                    <a:lnTo>
                      <a:pt x="94" y="44"/>
                    </a:lnTo>
                    <a:lnTo>
                      <a:pt x="92" y="46"/>
                    </a:lnTo>
                    <a:lnTo>
                      <a:pt x="91" y="46"/>
                    </a:lnTo>
                    <a:lnTo>
                      <a:pt x="88" y="47"/>
                    </a:lnTo>
                    <a:lnTo>
                      <a:pt x="85" y="47"/>
                    </a:lnTo>
                    <a:lnTo>
                      <a:pt x="81" y="49"/>
                    </a:lnTo>
                    <a:lnTo>
                      <a:pt x="77" y="50"/>
                    </a:lnTo>
                    <a:lnTo>
                      <a:pt x="73" y="52"/>
                    </a:lnTo>
                    <a:lnTo>
                      <a:pt x="70" y="52"/>
                    </a:lnTo>
                    <a:lnTo>
                      <a:pt x="64" y="54"/>
                    </a:lnTo>
                    <a:lnTo>
                      <a:pt x="61" y="56"/>
                    </a:lnTo>
                    <a:lnTo>
                      <a:pt x="56" y="57"/>
                    </a:lnTo>
                    <a:lnTo>
                      <a:pt x="52" y="57"/>
                    </a:lnTo>
                    <a:lnTo>
                      <a:pt x="49" y="59"/>
                    </a:lnTo>
                    <a:lnTo>
                      <a:pt x="46" y="59"/>
                    </a:lnTo>
                    <a:lnTo>
                      <a:pt x="44" y="60"/>
                    </a:lnTo>
                    <a:lnTo>
                      <a:pt x="43" y="60"/>
                    </a:lnTo>
                    <a:lnTo>
                      <a:pt x="41" y="61"/>
                    </a:lnTo>
                    <a:lnTo>
                      <a:pt x="39" y="61"/>
                    </a:lnTo>
                    <a:lnTo>
                      <a:pt x="35" y="61"/>
                    </a:lnTo>
                    <a:lnTo>
                      <a:pt x="33" y="60"/>
                    </a:lnTo>
                    <a:lnTo>
                      <a:pt x="29" y="60"/>
                    </a:lnTo>
                    <a:lnTo>
                      <a:pt x="26" y="59"/>
                    </a:lnTo>
                    <a:lnTo>
                      <a:pt x="22" y="59"/>
                    </a:lnTo>
                    <a:lnTo>
                      <a:pt x="19" y="57"/>
                    </a:lnTo>
                    <a:lnTo>
                      <a:pt x="15" y="57"/>
                    </a:lnTo>
                    <a:lnTo>
                      <a:pt x="12" y="56"/>
                    </a:lnTo>
                    <a:lnTo>
                      <a:pt x="8" y="56"/>
                    </a:lnTo>
                    <a:lnTo>
                      <a:pt x="5" y="54"/>
                    </a:lnTo>
                    <a:lnTo>
                      <a:pt x="2" y="54"/>
                    </a:lnTo>
                    <a:lnTo>
                      <a:pt x="1" y="54"/>
                    </a:lnTo>
                    <a:lnTo>
                      <a:pt x="0" y="54"/>
                    </a:lnTo>
                    <a:lnTo>
                      <a:pt x="0" y="53"/>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3" name="Freeform 170">
                <a:extLst>
                  <a:ext uri="{FF2B5EF4-FFF2-40B4-BE49-F238E27FC236}">
                    <a16:creationId xmlns:a16="http://schemas.microsoft.com/office/drawing/2014/main" id="{99A04C59-EA3E-4D58-A959-1CE31549CF03}"/>
                  </a:ext>
                </a:extLst>
              </p:cNvPr>
              <p:cNvSpPr>
                <a:spLocks/>
              </p:cNvSpPr>
              <p:nvPr/>
            </p:nvSpPr>
            <p:spPr bwMode="auto">
              <a:xfrm>
                <a:off x="5925" y="3673"/>
                <a:ext cx="73" cy="50"/>
              </a:xfrm>
              <a:custGeom>
                <a:avLst/>
                <a:gdLst>
                  <a:gd name="T0" fmla="*/ 71 w 73"/>
                  <a:gd name="T1" fmla="*/ 49 h 50"/>
                  <a:gd name="T2" fmla="*/ 71 w 73"/>
                  <a:gd name="T3" fmla="*/ 49 h 50"/>
                  <a:gd name="T4" fmla="*/ 69 w 73"/>
                  <a:gd name="T5" fmla="*/ 49 h 50"/>
                  <a:gd name="T6" fmla="*/ 67 w 73"/>
                  <a:gd name="T7" fmla="*/ 47 h 50"/>
                  <a:gd name="T8" fmla="*/ 65 w 73"/>
                  <a:gd name="T9" fmla="*/ 45 h 50"/>
                  <a:gd name="T10" fmla="*/ 62 w 73"/>
                  <a:gd name="T11" fmla="*/ 43 h 50"/>
                  <a:gd name="T12" fmla="*/ 61 w 73"/>
                  <a:gd name="T13" fmla="*/ 41 h 50"/>
                  <a:gd name="T14" fmla="*/ 59 w 73"/>
                  <a:gd name="T15" fmla="*/ 39 h 50"/>
                  <a:gd name="T16" fmla="*/ 58 w 73"/>
                  <a:gd name="T17" fmla="*/ 38 h 50"/>
                  <a:gd name="T18" fmla="*/ 54 w 73"/>
                  <a:gd name="T19" fmla="*/ 38 h 50"/>
                  <a:gd name="T20" fmla="*/ 51 w 73"/>
                  <a:gd name="T21" fmla="*/ 37 h 50"/>
                  <a:gd name="T22" fmla="*/ 48 w 73"/>
                  <a:gd name="T23" fmla="*/ 37 h 50"/>
                  <a:gd name="T24" fmla="*/ 44 w 73"/>
                  <a:gd name="T25" fmla="*/ 36 h 50"/>
                  <a:gd name="T26" fmla="*/ 41 w 73"/>
                  <a:gd name="T27" fmla="*/ 36 h 50"/>
                  <a:gd name="T28" fmla="*/ 37 w 73"/>
                  <a:gd name="T29" fmla="*/ 36 h 50"/>
                  <a:gd name="T30" fmla="*/ 34 w 73"/>
                  <a:gd name="T31" fmla="*/ 36 h 50"/>
                  <a:gd name="T32" fmla="*/ 32 w 73"/>
                  <a:gd name="T33" fmla="*/ 34 h 50"/>
                  <a:gd name="T34" fmla="*/ 30 w 73"/>
                  <a:gd name="T35" fmla="*/ 34 h 50"/>
                  <a:gd name="T36" fmla="*/ 28 w 73"/>
                  <a:gd name="T37" fmla="*/ 33 h 50"/>
                  <a:gd name="T38" fmla="*/ 28 w 73"/>
                  <a:gd name="T39" fmla="*/ 33 h 50"/>
                  <a:gd name="T40" fmla="*/ 26 w 73"/>
                  <a:gd name="T41" fmla="*/ 31 h 50"/>
                  <a:gd name="T42" fmla="*/ 26 w 73"/>
                  <a:gd name="T43" fmla="*/ 31 h 50"/>
                  <a:gd name="T44" fmla="*/ 24 w 73"/>
                  <a:gd name="T45" fmla="*/ 29 h 50"/>
                  <a:gd name="T46" fmla="*/ 24 w 73"/>
                  <a:gd name="T47" fmla="*/ 29 h 50"/>
                  <a:gd name="T48" fmla="*/ 22 w 73"/>
                  <a:gd name="T49" fmla="*/ 27 h 50"/>
                  <a:gd name="T50" fmla="*/ 20 w 73"/>
                  <a:gd name="T51" fmla="*/ 27 h 50"/>
                  <a:gd name="T52" fmla="*/ 18 w 73"/>
                  <a:gd name="T53" fmla="*/ 27 h 50"/>
                  <a:gd name="T54" fmla="*/ 16 w 73"/>
                  <a:gd name="T55" fmla="*/ 27 h 50"/>
                  <a:gd name="T56" fmla="*/ 14 w 73"/>
                  <a:gd name="T57" fmla="*/ 26 h 50"/>
                  <a:gd name="T58" fmla="*/ 11 w 73"/>
                  <a:gd name="T59" fmla="*/ 26 h 50"/>
                  <a:gd name="T60" fmla="*/ 9 w 73"/>
                  <a:gd name="T61" fmla="*/ 25 h 50"/>
                  <a:gd name="T62" fmla="*/ 8 w 73"/>
                  <a:gd name="T63" fmla="*/ 25 h 50"/>
                  <a:gd name="T64" fmla="*/ 6 w 73"/>
                  <a:gd name="T65" fmla="*/ 23 h 50"/>
                  <a:gd name="T66" fmla="*/ 4 w 73"/>
                  <a:gd name="T67" fmla="*/ 22 h 50"/>
                  <a:gd name="T68" fmla="*/ 2 w 73"/>
                  <a:gd name="T69" fmla="*/ 21 h 50"/>
                  <a:gd name="T70" fmla="*/ 2 w 73"/>
                  <a:gd name="T71" fmla="*/ 18 h 50"/>
                  <a:gd name="T72" fmla="*/ 0 w 73"/>
                  <a:gd name="T73" fmla="*/ 16 h 50"/>
                  <a:gd name="T74" fmla="*/ 0 w 73"/>
                  <a:gd name="T75" fmla="*/ 14 h 50"/>
                  <a:gd name="T76" fmla="*/ 0 w 73"/>
                  <a:gd name="T77" fmla="*/ 12 h 50"/>
                  <a:gd name="T78" fmla="*/ 0 w 73"/>
                  <a:gd name="T79" fmla="*/ 10 h 50"/>
                  <a:gd name="T80" fmla="*/ 0 w 73"/>
                  <a:gd name="T81" fmla="*/ 8 h 50"/>
                  <a:gd name="T82" fmla="*/ 0 w 73"/>
                  <a:gd name="T83" fmla="*/ 8 h 50"/>
                  <a:gd name="T84" fmla="*/ 0 w 73"/>
                  <a:gd name="T85" fmla="*/ 8 h 50"/>
                  <a:gd name="T86" fmla="*/ 0 w 73"/>
                  <a:gd name="T87" fmla="*/ 6 h 50"/>
                  <a:gd name="T88" fmla="*/ 0 w 73"/>
                  <a:gd name="T89" fmla="*/ 4 h 50"/>
                  <a:gd name="T90" fmla="*/ 0 w 73"/>
                  <a:gd name="T91" fmla="*/ 4 h 50"/>
                  <a:gd name="T92" fmla="*/ 0 w 73"/>
                  <a:gd name="T93" fmla="*/ 2 h 50"/>
                  <a:gd name="T94" fmla="*/ 0 w 73"/>
                  <a:gd name="T95" fmla="*/ 1 h 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3"/>
                  <a:gd name="T145" fmla="*/ 0 h 50"/>
                  <a:gd name="T146" fmla="*/ 73 w 73"/>
                  <a:gd name="T147" fmla="*/ 50 h 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3" h="50">
                    <a:moveTo>
                      <a:pt x="72" y="49"/>
                    </a:moveTo>
                    <a:lnTo>
                      <a:pt x="71" y="49"/>
                    </a:lnTo>
                    <a:lnTo>
                      <a:pt x="69" y="49"/>
                    </a:lnTo>
                    <a:lnTo>
                      <a:pt x="69" y="47"/>
                    </a:lnTo>
                    <a:lnTo>
                      <a:pt x="67" y="47"/>
                    </a:lnTo>
                    <a:lnTo>
                      <a:pt x="67" y="45"/>
                    </a:lnTo>
                    <a:lnTo>
                      <a:pt x="65" y="45"/>
                    </a:lnTo>
                    <a:lnTo>
                      <a:pt x="64" y="43"/>
                    </a:lnTo>
                    <a:lnTo>
                      <a:pt x="62" y="43"/>
                    </a:lnTo>
                    <a:lnTo>
                      <a:pt x="62" y="41"/>
                    </a:lnTo>
                    <a:lnTo>
                      <a:pt x="61" y="41"/>
                    </a:lnTo>
                    <a:lnTo>
                      <a:pt x="61" y="39"/>
                    </a:lnTo>
                    <a:lnTo>
                      <a:pt x="59" y="39"/>
                    </a:lnTo>
                    <a:lnTo>
                      <a:pt x="59" y="38"/>
                    </a:lnTo>
                    <a:lnTo>
                      <a:pt x="58" y="38"/>
                    </a:lnTo>
                    <a:lnTo>
                      <a:pt x="56" y="38"/>
                    </a:lnTo>
                    <a:lnTo>
                      <a:pt x="54" y="38"/>
                    </a:lnTo>
                    <a:lnTo>
                      <a:pt x="53" y="37"/>
                    </a:lnTo>
                    <a:lnTo>
                      <a:pt x="51" y="37"/>
                    </a:lnTo>
                    <a:lnTo>
                      <a:pt x="50" y="37"/>
                    </a:lnTo>
                    <a:lnTo>
                      <a:pt x="48" y="37"/>
                    </a:lnTo>
                    <a:lnTo>
                      <a:pt x="46" y="36"/>
                    </a:lnTo>
                    <a:lnTo>
                      <a:pt x="44" y="36"/>
                    </a:lnTo>
                    <a:lnTo>
                      <a:pt x="42" y="36"/>
                    </a:lnTo>
                    <a:lnTo>
                      <a:pt x="41" y="36"/>
                    </a:lnTo>
                    <a:lnTo>
                      <a:pt x="39" y="36"/>
                    </a:lnTo>
                    <a:lnTo>
                      <a:pt x="37" y="36"/>
                    </a:lnTo>
                    <a:lnTo>
                      <a:pt x="36" y="36"/>
                    </a:lnTo>
                    <a:lnTo>
                      <a:pt x="34" y="36"/>
                    </a:lnTo>
                    <a:lnTo>
                      <a:pt x="34" y="34"/>
                    </a:lnTo>
                    <a:lnTo>
                      <a:pt x="32" y="34"/>
                    </a:lnTo>
                    <a:lnTo>
                      <a:pt x="30" y="34"/>
                    </a:lnTo>
                    <a:lnTo>
                      <a:pt x="30" y="33"/>
                    </a:lnTo>
                    <a:lnTo>
                      <a:pt x="28" y="33"/>
                    </a:lnTo>
                    <a:lnTo>
                      <a:pt x="28" y="31"/>
                    </a:lnTo>
                    <a:lnTo>
                      <a:pt x="26" y="31"/>
                    </a:lnTo>
                    <a:lnTo>
                      <a:pt x="26" y="29"/>
                    </a:lnTo>
                    <a:lnTo>
                      <a:pt x="24" y="29"/>
                    </a:lnTo>
                    <a:lnTo>
                      <a:pt x="24" y="27"/>
                    </a:lnTo>
                    <a:lnTo>
                      <a:pt x="22" y="27"/>
                    </a:lnTo>
                    <a:lnTo>
                      <a:pt x="21" y="27"/>
                    </a:lnTo>
                    <a:lnTo>
                      <a:pt x="20" y="27"/>
                    </a:lnTo>
                    <a:lnTo>
                      <a:pt x="18" y="27"/>
                    </a:lnTo>
                    <a:lnTo>
                      <a:pt x="16" y="27"/>
                    </a:lnTo>
                    <a:lnTo>
                      <a:pt x="16" y="26"/>
                    </a:lnTo>
                    <a:lnTo>
                      <a:pt x="14" y="26"/>
                    </a:lnTo>
                    <a:lnTo>
                      <a:pt x="12" y="26"/>
                    </a:lnTo>
                    <a:lnTo>
                      <a:pt x="11" y="26"/>
                    </a:lnTo>
                    <a:lnTo>
                      <a:pt x="11" y="25"/>
                    </a:lnTo>
                    <a:lnTo>
                      <a:pt x="9" y="25"/>
                    </a:lnTo>
                    <a:lnTo>
                      <a:pt x="8" y="25"/>
                    </a:lnTo>
                    <a:lnTo>
                      <a:pt x="8" y="23"/>
                    </a:lnTo>
                    <a:lnTo>
                      <a:pt x="6" y="23"/>
                    </a:lnTo>
                    <a:lnTo>
                      <a:pt x="6" y="22"/>
                    </a:lnTo>
                    <a:lnTo>
                      <a:pt x="4" y="22"/>
                    </a:lnTo>
                    <a:lnTo>
                      <a:pt x="4" y="21"/>
                    </a:lnTo>
                    <a:lnTo>
                      <a:pt x="2" y="21"/>
                    </a:lnTo>
                    <a:lnTo>
                      <a:pt x="2" y="19"/>
                    </a:lnTo>
                    <a:lnTo>
                      <a:pt x="2" y="18"/>
                    </a:lnTo>
                    <a:lnTo>
                      <a:pt x="2" y="16"/>
                    </a:lnTo>
                    <a:lnTo>
                      <a:pt x="0" y="16"/>
                    </a:lnTo>
                    <a:lnTo>
                      <a:pt x="0" y="14"/>
                    </a:lnTo>
                    <a:lnTo>
                      <a:pt x="0" y="12"/>
                    </a:lnTo>
                    <a:lnTo>
                      <a:pt x="0" y="11"/>
                    </a:lnTo>
                    <a:lnTo>
                      <a:pt x="0" y="10"/>
                    </a:lnTo>
                    <a:lnTo>
                      <a:pt x="1" y="8"/>
                    </a:lnTo>
                    <a:lnTo>
                      <a:pt x="0" y="8"/>
                    </a:lnTo>
                    <a:lnTo>
                      <a:pt x="0" y="6"/>
                    </a:lnTo>
                    <a:lnTo>
                      <a:pt x="0" y="4"/>
                    </a:lnTo>
                    <a:lnTo>
                      <a:pt x="0" y="2"/>
                    </a:lnTo>
                    <a:lnTo>
                      <a:pt x="0" y="1"/>
                    </a:lnTo>
                    <a:lnTo>
                      <a:pt x="0"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 name="Freeform 171">
                <a:extLst>
                  <a:ext uri="{FF2B5EF4-FFF2-40B4-BE49-F238E27FC236}">
                    <a16:creationId xmlns:a16="http://schemas.microsoft.com/office/drawing/2014/main" id="{20462C86-9F8D-44A6-8E94-D8EAFCF360E3}"/>
                  </a:ext>
                </a:extLst>
              </p:cNvPr>
              <p:cNvSpPr>
                <a:spLocks/>
              </p:cNvSpPr>
              <p:nvPr/>
            </p:nvSpPr>
            <p:spPr bwMode="auto">
              <a:xfrm>
                <a:off x="5812" y="3594"/>
                <a:ext cx="175" cy="133"/>
              </a:xfrm>
              <a:custGeom>
                <a:avLst/>
                <a:gdLst>
                  <a:gd name="T0" fmla="*/ 4 w 175"/>
                  <a:gd name="T1" fmla="*/ 4 h 133"/>
                  <a:gd name="T2" fmla="*/ 17 w 175"/>
                  <a:gd name="T3" fmla="*/ 3 h 133"/>
                  <a:gd name="T4" fmla="*/ 34 w 175"/>
                  <a:gd name="T5" fmla="*/ 3 h 133"/>
                  <a:gd name="T6" fmla="*/ 41 w 175"/>
                  <a:gd name="T7" fmla="*/ 3 h 133"/>
                  <a:gd name="T8" fmla="*/ 48 w 175"/>
                  <a:gd name="T9" fmla="*/ 3 h 133"/>
                  <a:gd name="T10" fmla="*/ 52 w 175"/>
                  <a:gd name="T11" fmla="*/ 4 h 133"/>
                  <a:gd name="T12" fmla="*/ 58 w 175"/>
                  <a:gd name="T13" fmla="*/ 4 h 133"/>
                  <a:gd name="T14" fmla="*/ 62 w 175"/>
                  <a:gd name="T15" fmla="*/ 4 h 133"/>
                  <a:gd name="T16" fmla="*/ 67 w 175"/>
                  <a:gd name="T17" fmla="*/ 2 h 133"/>
                  <a:gd name="T18" fmla="*/ 70 w 175"/>
                  <a:gd name="T19" fmla="*/ 2 h 133"/>
                  <a:gd name="T20" fmla="*/ 75 w 175"/>
                  <a:gd name="T21" fmla="*/ 2 h 133"/>
                  <a:gd name="T22" fmla="*/ 77 w 175"/>
                  <a:gd name="T23" fmla="*/ 3 h 133"/>
                  <a:gd name="T24" fmla="*/ 82 w 175"/>
                  <a:gd name="T25" fmla="*/ 4 h 133"/>
                  <a:gd name="T26" fmla="*/ 82 w 175"/>
                  <a:gd name="T27" fmla="*/ 16 h 133"/>
                  <a:gd name="T28" fmla="*/ 80 w 175"/>
                  <a:gd name="T29" fmla="*/ 29 h 133"/>
                  <a:gd name="T30" fmla="*/ 80 w 175"/>
                  <a:gd name="T31" fmla="*/ 41 h 133"/>
                  <a:gd name="T32" fmla="*/ 82 w 175"/>
                  <a:gd name="T33" fmla="*/ 45 h 133"/>
                  <a:gd name="T34" fmla="*/ 82 w 175"/>
                  <a:gd name="T35" fmla="*/ 49 h 133"/>
                  <a:gd name="T36" fmla="*/ 82 w 175"/>
                  <a:gd name="T37" fmla="*/ 51 h 133"/>
                  <a:gd name="T38" fmla="*/ 82 w 175"/>
                  <a:gd name="T39" fmla="*/ 59 h 133"/>
                  <a:gd name="T40" fmla="*/ 81 w 175"/>
                  <a:gd name="T41" fmla="*/ 67 h 133"/>
                  <a:gd name="T42" fmla="*/ 76 w 175"/>
                  <a:gd name="T43" fmla="*/ 73 h 133"/>
                  <a:gd name="T44" fmla="*/ 76 w 175"/>
                  <a:gd name="T45" fmla="*/ 75 h 133"/>
                  <a:gd name="T46" fmla="*/ 85 w 175"/>
                  <a:gd name="T47" fmla="*/ 77 h 133"/>
                  <a:gd name="T48" fmla="*/ 96 w 175"/>
                  <a:gd name="T49" fmla="*/ 79 h 133"/>
                  <a:gd name="T50" fmla="*/ 99 w 175"/>
                  <a:gd name="T51" fmla="*/ 82 h 133"/>
                  <a:gd name="T52" fmla="*/ 91 w 175"/>
                  <a:gd name="T53" fmla="*/ 89 h 133"/>
                  <a:gd name="T54" fmla="*/ 80 w 175"/>
                  <a:gd name="T55" fmla="*/ 98 h 133"/>
                  <a:gd name="T56" fmla="*/ 75 w 175"/>
                  <a:gd name="T57" fmla="*/ 102 h 133"/>
                  <a:gd name="T58" fmla="*/ 70 w 175"/>
                  <a:gd name="T59" fmla="*/ 108 h 133"/>
                  <a:gd name="T60" fmla="*/ 62 w 175"/>
                  <a:gd name="T61" fmla="*/ 113 h 133"/>
                  <a:gd name="T62" fmla="*/ 56 w 175"/>
                  <a:gd name="T63" fmla="*/ 118 h 133"/>
                  <a:gd name="T64" fmla="*/ 57 w 175"/>
                  <a:gd name="T65" fmla="*/ 120 h 133"/>
                  <a:gd name="T66" fmla="*/ 60 w 175"/>
                  <a:gd name="T67" fmla="*/ 124 h 133"/>
                  <a:gd name="T68" fmla="*/ 65 w 175"/>
                  <a:gd name="T69" fmla="*/ 124 h 133"/>
                  <a:gd name="T70" fmla="*/ 70 w 175"/>
                  <a:gd name="T71" fmla="*/ 125 h 133"/>
                  <a:gd name="T72" fmla="*/ 77 w 175"/>
                  <a:gd name="T73" fmla="*/ 123 h 133"/>
                  <a:gd name="T74" fmla="*/ 82 w 175"/>
                  <a:gd name="T75" fmla="*/ 121 h 133"/>
                  <a:gd name="T76" fmla="*/ 90 w 175"/>
                  <a:gd name="T77" fmla="*/ 121 h 133"/>
                  <a:gd name="T78" fmla="*/ 97 w 175"/>
                  <a:gd name="T79" fmla="*/ 121 h 133"/>
                  <a:gd name="T80" fmla="*/ 105 w 175"/>
                  <a:gd name="T81" fmla="*/ 123 h 133"/>
                  <a:gd name="T82" fmla="*/ 113 w 175"/>
                  <a:gd name="T83" fmla="*/ 125 h 133"/>
                  <a:gd name="T84" fmla="*/ 122 w 175"/>
                  <a:gd name="T85" fmla="*/ 127 h 133"/>
                  <a:gd name="T86" fmla="*/ 133 w 175"/>
                  <a:gd name="T87" fmla="*/ 129 h 133"/>
                  <a:gd name="T88" fmla="*/ 143 w 175"/>
                  <a:gd name="T89" fmla="*/ 129 h 133"/>
                  <a:gd name="T90" fmla="*/ 145 w 175"/>
                  <a:gd name="T91" fmla="*/ 129 h 133"/>
                  <a:gd name="T92" fmla="*/ 151 w 175"/>
                  <a:gd name="T93" fmla="*/ 129 h 133"/>
                  <a:gd name="T94" fmla="*/ 154 w 175"/>
                  <a:gd name="T95" fmla="*/ 129 h 133"/>
                  <a:gd name="T96" fmla="*/ 160 w 175"/>
                  <a:gd name="T97" fmla="*/ 129 h 133"/>
                  <a:gd name="T98" fmla="*/ 166 w 175"/>
                  <a:gd name="T99" fmla="*/ 132 h 133"/>
                  <a:gd name="T100" fmla="*/ 173 w 175"/>
                  <a:gd name="T101" fmla="*/ 132 h 1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5"/>
                  <a:gd name="T154" fmla="*/ 0 h 133"/>
                  <a:gd name="T155" fmla="*/ 175 w 175"/>
                  <a:gd name="T156" fmla="*/ 133 h 1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5" h="133">
                    <a:moveTo>
                      <a:pt x="0" y="4"/>
                    </a:moveTo>
                    <a:lnTo>
                      <a:pt x="0" y="4"/>
                    </a:lnTo>
                    <a:lnTo>
                      <a:pt x="1" y="4"/>
                    </a:lnTo>
                    <a:lnTo>
                      <a:pt x="2" y="4"/>
                    </a:lnTo>
                    <a:lnTo>
                      <a:pt x="4" y="4"/>
                    </a:lnTo>
                    <a:lnTo>
                      <a:pt x="6" y="4"/>
                    </a:lnTo>
                    <a:lnTo>
                      <a:pt x="9" y="4"/>
                    </a:lnTo>
                    <a:lnTo>
                      <a:pt x="12" y="4"/>
                    </a:lnTo>
                    <a:lnTo>
                      <a:pt x="15" y="3"/>
                    </a:lnTo>
                    <a:lnTo>
                      <a:pt x="17" y="3"/>
                    </a:lnTo>
                    <a:lnTo>
                      <a:pt x="21" y="3"/>
                    </a:lnTo>
                    <a:lnTo>
                      <a:pt x="25" y="3"/>
                    </a:lnTo>
                    <a:lnTo>
                      <a:pt x="28" y="3"/>
                    </a:lnTo>
                    <a:lnTo>
                      <a:pt x="30" y="3"/>
                    </a:lnTo>
                    <a:lnTo>
                      <a:pt x="34" y="3"/>
                    </a:lnTo>
                    <a:lnTo>
                      <a:pt x="36" y="3"/>
                    </a:lnTo>
                    <a:lnTo>
                      <a:pt x="39" y="2"/>
                    </a:lnTo>
                    <a:lnTo>
                      <a:pt x="39" y="3"/>
                    </a:lnTo>
                    <a:lnTo>
                      <a:pt x="41" y="3"/>
                    </a:lnTo>
                    <a:lnTo>
                      <a:pt x="43" y="3"/>
                    </a:lnTo>
                    <a:lnTo>
                      <a:pt x="45" y="3"/>
                    </a:lnTo>
                    <a:lnTo>
                      <a:pt x="46" y="3"/>
                    </a:lnTo>
                    <a:lnTo>
                      <a:pt x="48" y="3"/>
                    </a:lnTo>
                    <a:lnTo>
                      <a:pt x="48" y="4"/>
                    </a:lnTo>
                    <a:lnTo>
                      <a:pt x="50" y="4"/>
                    </a:lnTo>
                    <a:lnTo>
                      <a:pt x="52" y="4"/>
                    </a:lnTo>
                    <a:lnTo>
                      <a:pt x="54" y="4"/>
                    </a:lnTo>
                    <a:lnTo>
                      <a:pt x="55" y="4"/>
                    </a:lnTo>
                    <a:lnTo>
                      <a:pt x="57" y="4"/>
                    </a:lnTo>
                    <a:lnTo>
                      <a:pt x="58" y="4"/>
                    </a:lnTo>
                    <a:lnTo>
                      <a:pt x="60" y="4"/>
                    </a:lnTo>
                    <a:lnTo>
                      <a:pt x="62" y="4"/>
                    </a:lnTo>
                    <a:lnTo>
                      <a:pt x="64" y="2"/>
                    </a:lnTo>
                    <a:lnTo>
                      <a:pt x="65" y="2"/>
                    </a:lnTo>
                    <a:lnTo>
                      <a:pt x="67" y="2"/>
                    </a:lnTo>
                    <a:lnTo>
                      <a:pt x="68" y="2"/>
                    </a:lnTo>
                    <a:lnTo>
                      <a:pt x="70" y="0"/>
                    </a:lnTo>
                    <a:lnTo>
                      <a:pt x="70" y="2"/>
                    </a:lnTo>
                    <a:lnTo>
                      <a:pt x="71" y="2"/>
                    </a:lnTo>
                    <a:lnTo>
                      <a:pt x="73" y="2"/>
                    </a:lnTo>
                    <a:lnTo>
                      <a:pt x="75" y="2"/>
                    </a:lnTo>
                    <a:lnTo>
                      <a:pt x="76" y="2"/>
                    </a:lnTo>
                    <a:lnTo>
                      <a:pt x="76" y="3"/>
                    </a:lnTo>
                    <a:lnTo>
                      <a:pt x="77" y="3"/>
                    </a:lnTo>
                    <a:lnTo>
                      <a:pt x="79" y="3"/>
                    </a:lnTo>
                    <a:lnTo>
                      <a:pt x="79" y="4"/>
                    </a:lnTo>
                    <a:lnTo>
                      <a:pt x="80" y="4"/>
                    </a:lnTo>
                    <a:lnTo>
                      <a:pt x="82" y="4"/>
                    </a:lnTo>
                    <a:lnTo>
                      <a:pt x="82" y="6"/>
                    </a:lnTo>
                    <a:lnTo>
                      <a:pt x="83" y="8"/>
                    </a:lnTo>
                    <a:lnTo>
                      <a:pt x="83" y="10"/>
                    </a:lnTo>
                    <a:lnTo>
                      <a:pt x="83" y="12"/>
                    </a:lnTo>
                    <a:lnTo>
                      <a:pt x="82" y="16"/>
                    </a:lnTo>
                    <a:lnTo>
                      <a:pt x="82" y="18"/>
                    </a:lnTo>
                    <a:lnTo>
                      <a:pt x="82" y="21"/>
                    </a:lnTo>
                    <a:lnTo>
                      <a:pt x="82" y="23"/>
                    </a:lnTo>
                    <a:lnTo>
                      <a:pt x="80" y="27"/>
                    </a:lnTo>
                    <a:lnTo>
                      <a:pt x="80" y="29"/>
                    </a:lnTo>
                    <a:lnTo>
                      <a:pt x="80" y="32"/>
                    </a:lnTo>
                    <a:lnTo>
                      <a:pt x="80" y="34"/>
                    </a:lnTo>
                    <a:lnTo>
                      <a:pt x="80" y="37"/>
                    </a:lnTo>
                    <a:lnTo>
                      <a:pt x="80" y="39"/>
                    </a:lnTo>
                    <a:lnTo>
                      <a:pt x="80" y="41"/>
                    </a:lnTo>
                    <a:lnTo>
                      <a:pt x="82" y="42"/>
                    </a:lnTo>
                    <a:lnTo>
                      <a:pt x="82" y="44"/>
                    </a:lnTo>
                    <a:lnTo>
                      <a:pt x="82" y="45"/>
                    </a:lnTo>
                    <a:lnTo>
                      <a:pt x="82" y="47"/>
                    </a:lnTo>
                    <a:lnTo>
                      <a:pt x="82" y="49"/>
                    </a:lnTo>
                    <a:lnTo>
                      <a:pt x="82" y="50"/>
                    </a:lnTo>
                    <a:lnTo>
                      <a:pt x="82" y="51"/>
                    </a:lnTo>
                    <a:lnTo>
                      <a:pt x="82" y="55"/>
                    </a:lnTo>
                    <a:lnTo>
                      <a:pt x="82" y="57"/>
                    </a:lnTo>
                    <a:lnTo>
                      <a:pt x="82" y="59"/>
                    </a:lnTo>
                    <a:lnTo>
                      <a:pt x="82" y="60"/>
                    </a:lnTo>
                    <a:lnTo>
                      <a:pt x="81" y="62"/>
                    </a:lnTo>
                    <a:lnTo>
                      <a:pt x="81" y="64"/>
                    </a:lnTo>
                    <a:lnTo>
                      <a:pt x="81" y="66"/>
                    </a:lnTo>
                    <a:lnTo>
                      <a:pt x="81" y="67"/>
                    </a:lnTo>
                    <a:lnTo>
                      <a:pt x="79" y="69"/>
                    </a:lnTo>
                    <a:lnTo>
                      <a:pt x="79" y="70"/>
                    </a:lnTo>
                    <a:lnTo>
                      <a:pt x="78" y="71"/>
                    </a:lnTo>
                    <a:lnTo>
                      <a:pt x="76" y="73"/>
                    </a:lnTo>
                    <a:lnTo>
                      <a:pt x="75" y="73"/>
                    </a:lnTo>
                    <a:lnTo>
                      <a:pt x="75" y="75"/>
                    </a:lnTo>
                    <a:lnTo>
                      <a:pt x="76" y="75"/>
                    </a:lnTo>
                    <a:lnTo>
                      <a:pt x="77" y="75"/>
                    </a:lnTo>
                    <a:lnTo>
                      <a:pt x="79" y="75"/>
                    </a:lnTo>
                    <a:lnTo>
                      <a:pt x="81" y="77"/>
                    </a:lnTo>
                    <a:lnTo>
                      <a:pt x="83" y="77"/>
                    </a:lnTo>
                    <a:lnTo>
                      <a:pt x="85" y="77"/>
                    </a:lnTo>
                    <a:lnTo>
                      <a:pt x="88" y="77"/>
                    </a:lnTo>
                    <a:lnTo>
                      <a:pt x="90" y="79"/>
                    </a:lnTo>
                    <a:lnTo>
                      <a:pt x="92" y="79"/>
                    </a:lnTo>
                    <a:lnTo>
                      <a:pt x="93" y="79"/>
                    </a:lnTo>
                    <a:lnTo>
                      <a:pt x="96" y="79"/>
                    </a:lnTo>
                    <a:lnTo>
                      <a:pt x="96" y="81"/>
                    </a:lnTo>
                    <a:lnTo>
                      <a:pt x="98" y="81"/>
                    </a:lnTo>
                    <a:lnTo>
                      <a:pt x="99" y="81"/>
                    </a:lnTo>
                    <a:lnTo>
                      <a:pt x="101" y="81"/>
                    </a:lnTo>
                    <a:lnTo>
                      <a:pt x="99" y="82"/>
                    </a:lnTo>
                    <a:lnTo>
                      <a:pt x="98" y="83"/>
                    </a:lnTo>
                    <a:lnTo>
                      <a:pt x="96" y="85"/>
                    </a:lnTo>
                    <a:lnTo>
                      <a:pt x="93" y="87"/>
                    </a:lnTo>
                    <a:lnTo>
                      <a:pt x="91" y="89"/>
                    </a:lnTo>
                    <a:lnTo>
                      <a:pt x="89" y="91"/>
                    </a:lnTo>
                    <a:lnTo>
                      <a:pt x="87" y="92"/>
                    </a:lnTo>
                    <a:lnTo>
                      <a:pt x="84" y="94"/>
                    </a:lnTo>
                    <a:lnTo>
                      <a:pt x="82" y="96"/>
                    </a:lnTo>
                    <a:lnTo>
                      <a:pt x="80" y="98"/>
                    </a:lnTo>
                    <a:lnTo>
                      <a:pt x="78" y="99"/>
                    </a:lnTo>
                    <a:lnTo>
                      <a:pt x="76" y="101"/>
                    </a:lnTo>
                    <a:lnTo>
                      <a:pt x="75" y="101"/>
                    </a:lnTo>
                    <a:lnTo>
                      <a:pt x="75" y="102"/>
                    </a:lnTo>
                    <a:lnTo>
                      <a:pt x="73" y="104"/>
                    </a:lnTo>
                    <a:lnTo>
                      <a:pt x="72" y="106"/>
                    </a:lnTo>
                    <a:lnTo>
                      <a:pt x="70" y="108"/>
                    </a:lnTo>
                    <a:lnTo>
                      <a:pt x="68" y="108"/>
                    </a:lnTo>
                    <a:lnTo>
                      <a:pt x="66" y="109"/>
                    </a:lnTo>
                    <a:lnTo>
                      <a:pt x="65" y="109"/>
                    </a:lnTo>
                    <a:lnTo>
                      <a:pt x="63" y="111"/>
                    </a:lnTo>
                    <a:lnTo>
                      <a:pt x="62" y="113"/>
                    </a:lnTo>
                    <a:lnTo>
                      <a:pt x="60" y="115"/>
                    </a:lnTo>
                    <a:lnTo>
                      <a:pt x="58" y="115"/>
                    </a:lnTo>
                    <a:lnTo>
                      <a:pt x="56" y="117"/>
                    </a:lnTo>
                    <a:lnTo>
                      <a:pt x="56" y="118"/>
                    </a:lnTo>
                    <a:lnTo>
                      <a:pt x="56" y="120"/>
                    </a:lnTo>
                    <a:lnTo>
                      <a:pt x="57" y="120"/>
                    </a:lnTo>
                    <a:lnTo>
                      <a:pt x="57" y="122"/>
                    </a:lnTo>
                    <a:lnTo>
                      <a:pt x="58" y="122"/>
                    </a:lnTo>
                    <a:lnTo>
                      <a:pt x="60" y="122"/>
                    </a:lnTo>
                    <a:lnTo>
                      <a:pt x="60" y="124"/>
                    </a:lnTo>
                    <a:lnTo>
                      <a:pt x="62" y="124"/>
                    </a:lnTo>
                    <a:lnTo>
                      <a:pt x="63" y="124"/>
                    </a:lnTo>
                    <a:lnTo>
                      <a:pt x="65" y="124"/>
                    </a:lnTo>
                    <a:lnTo>
                      <a:pt x="67" y="124"/>
                    </a:lnTo>
                    <a:lnTo>
                      <a:pt x="67" y="125"/>
                    </a:lnTo>
                    <a:lnTo>
                      <a:pt x="69" y="125"/>
                    </a:lnTo>
                    <a:lnTo>
                      <a:pt x="70" y="125"/>
                    </a:lnTo>
                    <a:lnTo>
                      <a:pt x="72" y="125"/>
                    </a:lnTo>
                    <a:lnTo>
                      <a:pt x="73" y="125"/>
                    </a:lnTo>
                    <a:lnTo>
                      <a:pt x="75" y="125"/>
                    </a:lnTo>
                    <a:lnTo>
                      <a:pt x="77" y="123"/>
                    </a:lnTo>
                    <a:lnTo>
                      <a:pt x="79" y="123"/>
                    </a:lnTo>
                    <a:lnTo>
                      <a:pt x="80" y="123"/>
                    </a:lnTo>
                    <a:lnTo>
                      <a:pt x="82" y="121"/>
                    </a:lnTo>
                    <a:lnTo>
                      <a:pt x="84" y="121"/>
                    </a:lnTo>
                    <a:lnTo>
                      <a:pt x="86" y="121"/>
                    </a:lnTo>
                    <a:lnTo>
                      <a:pt x="88" y="120"/>
                    </a:lnTo>
                    <a:lnTo>
                      <a:pt x="88" y="121"/>
                    </a:lnTo>
                    <a:lnTo>
                      <a:pt x="90" y="121"/>
                    </a:lnTo>
                    <a:lnTo>
                      <a:pt x="92" y="121"/>
                    </a:lnTo>
                    <a:lnTo>
                      <a:pt x="93" y="121"/>
                    </a:lnTo>
                    <a:lnTo>
                      <a:pt x="95" y="121"/>
                    </a:lnTo>
                    <a:lnTo>
                      <a:pt x="97" y="121"/>
                    </a:lnTo>
                    <a:lnTo>
                      <a:pt x="99" y="121"/>
                    </a:lnTo>
                    <a:lnTo>
                      <a:pt x="99" y="123"/>
                    </a:lnTo>
                    <a:lnTo>
                      <a:pt x="101" y="123"/>
                    </a:lnTo>
                    <a:lnTo>
                      <a:pt x="103" y="123"/>
                    </a:lnTo>
                    <a:lnTo>
                      <a:pt x="105" y="123"/>
                    </a:lnTo>
                    <a:lnTo>
                      <a:pt x="106" y="123"/>
                    </a:lnTo>
                    <a:lnTo>
                      <a:pt x="108" y="123"/>
                    </a:lnTo>
                    <a:lnTo>
                      <a:pt x="110" y="123"/>
                    </a:lnTo>
                    <a:lnTo>
                      <a:pt x="112" y="123"/>
                    </a:lnTo>
                    <a:lnTo>
                      <a:pt x="113" y="125"/>
                    </a:lnTo>
                    <a:lnTo>
                      <a:pt x="114" y="125"/>
                    </a:lnTo>
                    <a:lnTo>
                      <a:pt x="116" y="125"/>
                    </a:lnTo>
                    <a:lnTo>
                      <a:pt x="118" y="125"/>
                    </a:lnTo>
                    <a:lnTo>
                      <a:pt x="120" y="127"/>
                    </a:lnTo>
                    <a:lnTo>
                      <a:pt x="122" y="127"/>
                    </a:lnTo>
                    <a:lnTo>
                      <a:pt x="124" y="127"/>
                    </a:lnTo>
                    <a:lnTo>
                      <a:pt x="127" y="127"/>
                    </a:lnTo>
                    <a:lnTo>
                      <a:pt x="129" y="129"/>
                    </a:lnTo>
                    <a:lnTo>
                      <a:pt x="131" y="129"/>
                    </a:lnTo>
                    <a:lnTo>
                      <a:pt x="133" y="129"/>
                    </a:lnTo>
                    <a:lnTo>
                      <a:pt x="135" y="129"/>
                    </a:lnTo>
                    <a:lnTo>
                      <a:pt x="137" y="129"/>
                    </a:lnTo>
                    <a:lnTo>
                      <a:pt x="139" y="129"/>
                    </a:lnTo>
                    <a:lnTo>
                      <a:pt x="141" y="129"/>
                    </a:lnTo>
                    <a:lnTo>
                      <a:pt x="143" y="129"/>
                    </a:lnTo>
                    <a:lnTo>
                      <a:pt x="145" y="129"/>
                    </a:lnTo>
                    <a:lnTo>
                      <a:pt x="147" y="129"/>
                    </a:lnTo>
                    <a:lnTo>
                      <a:pt x="149" y="129"/>
                    </a:lnTo>
                    <a:lnTo>
                      <a:pt x="151" y="129"/>
                    </a:lnTo>
                    <a:lnTo>
                      <a:pt x="153" y="129"/>
                    </a:lnTo>
                    <a:lnTo>
                      <a:pt x="154" y="129"/>
                    </a:lnTo>
                    <a:lnTo>
                      <a:pt x="156" y="128"/>
                    </a:lnTo>
                    <a:lnTo>
                      <a:pt x="156" y="129"/>
                    </a:lnTo>
                    <a:lnTo>
                      <a:pt x="157" y="129"/>
                    </a:lnTo>
                    <a:lnTo>
                      <a:pt x="158" y="129"/>
                    </a:lnTo>
                    <a:lnTo>
                      <a:pt x="160" y="129"/>
                    </a:lnTo>
                    <a:lnTo>
                      <a:pt x="161" y="131"/>
                    </a:lnTo>
                    <a:lnTo>
                      <a:pt x="163" y="131"/>
                    </a:lnTo>
                    <a:lnTo>
                      <a:pt x="164" y="131"/>
                    </a:lnTo>
                    <a:lnTo>
                      <a:pt x="166" y="131"/>
                    </a:lnTo>
                    <a:lnTo>
                      <a:pt x="166" y="132"/>
                    </a:lnTo>
                    <a:lnTo>
                      <a:pt x="168" y="132"/>
                    </a:lnTo>
                    <a:lnTo>
                      <a:pt x="169" y="132"/>
                    </a:lnTo>
                    <a:lnTo>
                      <a:pt x="171" y="132"/>
                    </a:lnTo>
                    <a:lnTo>
                      <a:pt x="173" y="132"/>
                    </a:lnTo>
                    <a:lnTo>
                      <a:pt x="174" y="13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Freeform 172">
                <a:extLst>
                  <a:ext uri="{FF2B5EF4-FFF2-40B4-BE49-F238E27FC236}">
                    <a16:creationId xmlns:a16="http://schemas.microsoft.com/office/drawing/2014/main" id="{01312613-931B-46B2-A6CD-5BD20B598D53}"/>
                  </a:ext>
                </a:extLst>
              </p:cNvPr>
              <p:cNvSpPr>
                <a:spLocks/>
              </p:cNvSpPr>
              <p:nvPr/>
            </p:nvSpPr>
            <p:spPr bwMode="auto">
              <a:xfrm>
                <a:off x="5704" y="3424"/>
                <a:ext cx="132" cy="177"/>
              </a:xfrm>
              <a:custGeom>
                <a:avLst/>
                <a:gdLst>
                  <a:gd name="T0" fmla="*/ 12 w 132"/>
                  <a:gd name="T1" fmla="*/ 4 h 177"/>
                  <a:gd name="T2" fmla="*/ 6 w 132"/>
                  <a:gd name="T3" fmla="*/ 8 h 177"/>
                  <a:gd name="T4" fmla="*/ 2 w 132"/>
                  <a:gd name="T5" fmla="*/ 12 h 177"/>
                  <a:gd name="T6" fmla="*/ 0 w 132"/>
                  <a:gd name="T7" fmla="*/ 21 h 177"/>
                  <a:gd name="T8" fmla="*/ 0 w 132"/>
                  <a:gd name="T9" fmla="*/ 31 h 177"/>
                  <a:gd name="T10" fmla="*/ 0 w 132"/>
                  <a:gd name="T11" fmla="*/ 38 h 177"/>
                  <a:gd name="T12" fmla="*/ 0 w 132"/>
                  <a:gd name="T13" fmla="*/ 45 h 177"/>
                  <a:gd name="T14" fmla="*/ 0 w 132"/>
                  <a:gd name="T15" fmla="*/ 53 h 177"/>
                  <a:gd name="T16" fmla="*/ 2 w 132"/>
                  <a:gd name="T17" fmla="*/ 75 h 177"/>
                  <a:gd name="T18" fmla="*/ 1 w 132"/>
                  <a:gd name="T19" fmla="*/ 106 h 177"/>
                  <a:gd name="T20" fmla="*/ 4 w 132"/>
                  <a:gd name="T21" fmla="*/ 128 h 177"/>
                  <a:gd name="T22" fmla="*/ 4 w 132"/>
                  <a:gd name="T23" fmla="*/ 129 h 177"/>
                  <a:gd name="T24" fmla="*/ 6 w 132"/>
                  <a:gd name="T25" fmla="*/ 131 h 177"/>
                  <a:gd name="T26" fmla="*/ 7 w 132"/>
                  <a:gd name="T27" fmla="*/ 136 h 177"/>
                  <a:gd name="T28" fmla="*/ 7 w 132"/>
                  <a:gd name="T29" fmla="*/ 144 h 177"/>
                  <a:gd name="T30" fmla="*/ 7 w 132"/>
                  <a:gd name="T31" fmla="*/ 151 h 177"/>
                  <a:gd name="T32" fmla="*/ 9 w 132"/>
                  <a:gd name="T33" fmla="*/ 159 h 177"/>
                  <a:gd name="T34" fmla="*/ 17 w 132"/>
                  <a:gd name="T35" fmla="*/ 169 h 177"/>
                  <a:gd name="T36" fmla="*/ 22 w 132"/>
                  <a:gd name="T37" fmla="*/ 176 h 177"/>
                  <a:gd name="T38" fmla="*/ 27 w 132"/>
                  <a:gd name="T39" fmla="*/ 176 h 177"/>
                  <a:gd name="T40" fmla="*/ 36 w 132"/>
                  <a:gd name="T41" fmla="*/ 172 h 177"/>
                  <a:gd name="T42" fmla="*/ 45 w 132"/>
                  <a:gd name="T43" fmla="*/ 170 h 177"/>
                  <a:gd name="T44" fmla="*/ 55 w 132"/>
                  <a:gd name="T45" fmla="*/ 170 h 177"/>
                  <a:gd name="T46" fmla="*/ 66 w 132"/>
                  <a:gd name="T47" fmla="*/ 168 h 177"/>
                  <a:gd name="T48" fmla="*/ 71 w 132"/>
                  <a:gd name="T49" fmla="*/ 165 h 177"/>
                  <a:gd name="T50" fmla="*/ 80 w 132"/>
                  <a:gd name="T51" fmla="*/ 163 h 177"/>
                  <a:gd name="T52" fmla="*/ 86 w 132"/>
                  <a:gd name="T53" fmla="*/ 159 h 177"/>
                  <a:gd name="T54" fmla="*/ 94 w 132"/>
                  <a:gd name="T55" fmla="*/ 157 h 177"/>
                  <a:gd name="T56" fmla="*/ 102 w 132"/>
                  <a:gd name="T57" fmla="*/ 153 h 177"/>
                  <a:gd name="T58" fmla="*/ 107 w 132"/>
                  <a:gd name="T59" fmla="*/ 150 h 177"/>
                  <a:gd name="T60" fmla="*/ 110 w 132"/>
                  <a:gd name="T61" fmla="*/ 148 h 177"/>
                  <a:gd name="T62" fmla="*/ 113 w 132"/>
                  <a:gd name="T63" fmla="*/ 144 h 177"/>
                  <a:gd name="T64" fmla="*/ 118 w 132"/>
                  <a:gd name="T65" fmla="*/ 140 h 177"/>
                  <a:gd name="T66" fmla="*/ 126 w 132"/>
                  <a:gd name="T67" fmla="*/ 133 h 177"/>
                  <a:gd name="T68" fmla="*/ 130 w 132"/>
                  <a:gd name="T69" fmla="*/ 127 h 177"/>
                  <a:gd name="T70" fmla="*/ 128 w 132"/>
                  <a:gd name="T71" fmla="*/ 127 h 177"/>
                  <a:gd name="T72" fmla="*/ 126 w 132"/>
                  <a:gd name="T73" fmla="*/ 126 h 177"/>
                  <a:gd name="T74" fmla="*/ 124 w 132"/>
                  <a:gd name="T75" fmla="*/ 124 h 177"/>
                  <a:gd name="T76" fmla="*/ 124 w 132"/>
                  <a:gd name="T77" fmla="*/ 121 h 177"/>
                  <a:gd name="T78" fmla="*/ 124 w 132"/>
                  <a:gd name="T79" fmla="*/ 120 h 177"/>
                  <a:gd name="T80" fmla="*/ 122 w 132"/>
                  <a:gd name="T81" fmla="*/ 118 h 177"/>
                  <a:gd name="T82" fmla="*/ 121 w 132"/>
                  <a:gd name="T83" fmla="*/ 116 h 177"/>
                  <a:gd name="T84" fmla="*/ 119 w 132"/>
                  <a:gd name="T85" fmla="*/ 112 h 177"/>
                  <a:gd name="T86" fmla="*/ 117 w 132"/>
                  <a:gd name="T87" fmla="*/ 110 h 177"/>
                  <a:gd name="T88" fmla="*/ 115 w 132"/>
                  <a:gd name="T89" fmla="*/ 106 h 177"/>
                  <a:gd name="T90" fmla="*/ 113 w 132"/>
                  <a:gd name="T91" fmla="*/ 103 h 177"/>
                  <a:gd name="T92" fmla="*/ 109 w 132"/>
                  <a:gd name="T93" fmla="*/ 97 h 177"/>
                  <a:gd name="T94" fmla="*/ 108 w 132"/>
                  <a:gd name="T95" fmla="*/ 92 h 177"/>
                  <a:gd name="T96" fmla="*/ 108 w 132"/>
                  <a:gd name="T97" fmla="*/ 89 h 177"/>
                  <a:gd name="T98" fmla="*/ 106 w 132"/>
                  <a:gd name="T99" fmla="*/ 87 h 177"/>
                  <a:gd name="T100" fmla="*/ 106 w 132"/>
                  <a:gd name="T101" fmla="*/ 83 h 177"/>
                  <a:gd name="T102" fmla="*/ 106 w 132"/>
                  <a:gd name="T103" fmla="*/ 83 h 177"/>
                  <a:gd name="T104" fmla="*/ 107 w 132"/>
                  <a:gd name="T105" fmla="*/ 81 h 1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
                  <a:gd name="T160" fmla="*/ 0 h 177"/>
                  <a:gd name="T161" fmla="*/ 132 w 132"/>
                  <a:gd name="T162" fmla="*/ 177 h 17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 h="177">
                    <a:moveTo>
                      <a:pt x="16" y="0"/>
                    </a:moveTo>
                    <a:lnTo>
                      <a:pt x="15" y="2"/>
                    </a:lnTo>
                    <a:lnTo>
                      <a:pt x="14" y="2"/>
                    </a:lnTo>
                    <a:lnTo>
                      <a:pt x="12" y="4"/>
                    </a:lnTo>
                    <a:lnTo>
                      <a:pt x="10" y="4"/>
                    </a:lnTo>
                    <a:lnTo>
                      <a:pt x="8" y="6"/>
                    </a:lnTo>
                    <a:lnTo>
                      <a:pt x="6" y="8"/>
                    </a:lnTo>
                    <a:lnTo>
                      <a:pt x="4" y="10"/>
                    </a:lnTo>
                    <a:lnTo>
                      <a:pt x="2" y="12"/>
                    </a:lnTo>
                    <a:lnTo>
                      <a:pt x="2" y="13"/>
                    </a:lnTo>
                    <a:lnTo>
                      <a:pt x="2" y="14"/>
                    </a:lnTo>
                    <a:lnTo>
                      <a:pt x="2" y="15"/>
                    </a:lnTo>
                    <a:lnTo>
                      <a:pt x="0" y="17"/>
                    </a:lnTo>
                    <a:lnTo>
                      <a:pt x="0" y="19"/>
                    </a:lnTo>
                    <a:lnTo>
                      <a:pt x="0" y="21"/>
                    </a:lnTo>
                    <a:lnTo>
                      <a:pt x="0" y="22"/>
                    </a:lnTo>
                    <a:lnTo>
                      <a:pt x="0" y="24"/>
                    </a:lnTo>
                    <a:lnTo>
                      <a:pt x="0" y="26"/>
                    </a:lnTo>
                    <a:lnTo>
                      <a:pt x="0" y="28"/>
                    </a:lnTo>
                    <a:lnTo>
                      <a:pt x="0" y="29"/>
                    </a:lnTo>
                    <a:lnTo>
                      <a:pt x="0" y="31"/>
                    </a:lnTo>
                    <a:lnTo>
                      <a:pt x="0" y="32"/>
                    </a:lnTo>
                    <a:lnTo>
                      <a:pt x="0" y="33"/>
                    </a:lnTo>
                    <a:lnTo>
                      <a:pt x="0" y="34"/>
                    </a:lnTo>
                    <a:lnTo>
                      <a:pt x="0" y="36"/>
                    </a:lnTo>
                    <a:lnTo>
                      <a:pt x="0" y="38"/>
                    </a:lnTo>
                    <a:lnTo>
                      <a:pt x="0" y="40"/>
                    </a:lnTo>
                    <a:lnTo>
                      <a:pt x="0" y="42"/>
                    </a:lnTo>
                    <a:lnTo>
                      <a:pt x="0" y="43"/>
                    </a:lnTo>
                    <a:lnTo>
                      <a:pt x="0" y="45"/>
                    </a:lnTo>
                    <a:lnTo>
                      <a:pt x="0" y="47"/>
                    </a:lnTo>
                    <a:lnTo>
                      <a:pt x="0" y="49"/>
                    </a:lnTo>
                    <a:lnTo>
                      <a:pt x="0" y="51"/>
                    </a:lnTo>
                    <a:lnTo>
                      <a:pt x="0" y="52"/>
                    </a:lnTo>
                    <a:lnTo>
                      <a:pt x="0" y="53"/>
                    </a:lnTo>
                    <a:lnTo>
                      <a:pt x="2" y="53"/>
                    </a:lnTo>
                    <a:lnTo>
                      <a:pt x="2" y="58"/>
                    </a:lnTo>
                    <a:lnTo>
                      <a:pt x="2" y="61"/>
                    </a:lnTo>
                    <a:lnTo>
                      <a:pt x="2" y="66"/>
                    </a:lnTo>
                    <a:lnTo>
                      <a:pt x="2" y="70"/>
                    </a:lnTo>
                    <a:lnTo>
                      <a:pt x="2" y="75"/>
                    </a:lnTo>
                    <a:lnTo>
                      <a:pt x="2" y="80"/>
                    </a:lnTo>
                    <a:lnTo>
                      <a:pt x="2" y="86"/>
                    </a:lnTo>
                    <a:lnTo>
                      <a:pt x="2" y="90"/>
                    </a:lnTo>
                    <a:lnTo>
                      <a:pt x="1" y="95"/>
                    </a:lnTo>
                    <a:lnTo>
                      <a:pt x="1" y="100"/>
                    </a:lnTo>
                    <a:lnTo>
                      <a:pt x="1" y="106"/>
                    </a:lnTo>
                    <a:lnTo>
                      <a:pt x="1" y="110"/>
                    </a:lnTo>
                    <a:lnTo>
                      <a:pt x="1" y="115"/>
                    </a:lnTo>
                    <a:lnTo>
                      <a:pt x="2" y="119"/>
                    </a:lnTo>
                    <a:lnTo>
                      <a:pt x="2" y="122"/>
                    </a:lnTo>
                    <a:lnTo>
                      <a:pt x="4" y="126"/>
                    </a:lnTo>
                    <a:lnTo>
                      <a:pt x="4" y="128"/>
                    </a:lnTo>
                    <a:lnTo>
                      <a:pt x="4" y="129"/>
                    </a:lnTo>
                    <a:lnTo>
                      <a:pt x="6" y="129"/>
                    </a:lnTo>
                    <a:lnTo>
                      <a:pt x="6" y="131"/>
                    </a:lnTo>
                    <a:lnTo>
                      <a:pt x="7" y="131"/>
                    </a:lnTo>
                    <a:lnTo>
                      <a:pt x="7" y="133"/>
                    </a:lnTo>
                    <a:lnTo>
                      <a:pt x="7" y="134"/>
                    </a:lnTo>
                    <a:lnTo>
                      <a:pt x="7" y="136"/>
                    </a:lnTo>
                    <a:lnTo>
                      <a:pt x="7" y="138"/>
                    </a:lnTo>
                    <a:lnTo>
                      <a:pt x="7" y="140"/>
                    </a:lnTo>
                    <a:lnTo>
                      <a:pt x="7" y="142"/>
                    </a:lnTo>
                    <a:lnTo>
                      <a:pt x="7" y="144"/>
                    </a:lnTo>
                    <a:lnTo>
                      <a:pt x="7" y="146"/>
                    </a:lnTo>
                    <a:lnTo>
                      <a:pt x="7" y="148"/>
                    </a:lnTo>
                    <a:lnTo>
                      <a:pt x="7" y="149"/>
                    </a:lnTo>
                    <a:lnTo>
                      <a:pt x="7" y="150"/>
                    </a:lnTo>
                    <a:lnTo>
                      <a:pt x="7" y="151"/>
                    </a:lnTo>
                    <a:lnTo>
                      <a:pt x="7" y="153"/>
                    </a:lnTo>
                    <a:lnTo>
                      <a:pt x="7" y="155"/>
                    </a:lnTo>
                    <a:lnTo>
                      <a:pt x="7" y="157"/>
                    </a:lnTo>
                    <a:lnTo>
                      <a:pt x="9" y="158"/>
                    </a:lnTo>
                    <a:lnTo>
                      <a:pt x="9" y="159"/>
                    </a:lnTo>
                    <a:lnTo>
                      <a:pt x="11" y="161"/>
                    </a:lnTo>
                    <a:lnTo>
                      <a:pt x="12" y="163"/>
                    </a:lnTo>
                    <a:lnTo>
                      <a:pt x="14" y="163"/>
                    </a:lnTo>
                    <a:lnTo>
                      <a:pt x="14" y="165"/>
                    </a:lnTo>
                    <a:lnTo>
                      <a:pt x="16" y="167"/>
                    </a:lnTo>
                    <a:lnTo>
                      <a:pt x="17" y="169"/>
                    </a:lnTo>
                    <a:lnTo>
                      <a:pt x="19" y="169"/>
                    </a:lnTo>
                    <a:lnTo>
                      <a:pt x="19" y="170"/>
                    </a:lnTo>
                    <a:lnTo>
                      <a:pt x="20" y="172"/>
                    </a:lnTo>
                    <a:lnTo>
                      <a:pt x="20" y="174"/>
                    </a:lnTo>
                    <a:lnTo>
                      <a:pt x="22" y="174"/>
                    </a:lnTo>
                    <a:lnTo>
                      <a:pt x="22" y="176"/>
                    </a:lnTo>
                    <a:lnTo>
                      <a:pt x="24" y="176"/>
                    </a:lnTo>
                    <a:lnTo>
                      <a:pt x="26" y="176"/>
                    </a:lnTo>
                    <a:lnTo>
                      <a:pt x="27" y="176"/>
                    </a:lnTo>
                    <a:lnTo>
                      <a:pt x="29" y="174"/>
                    </a:lnTo>
                    <a:lnTo>
                      <a:pt x="30" y="174"/>
                    </a:lnTo>
                    <a:lnTo>
                      <a:pt x="32" y="174"/>
                    </a:lnTo>
                    <a:lnTo>
                      <a:pt x="34" y="174"/>
                    </a:lnTo>
                    <a:lnTo>
                      <a:pt x="35" y="172"/>
                    </a:lnTo>
                    <a:lnTo>
                      <a:pt x="36" y="172"/>
                    </a:lnTo>
                    <a:lnTo>
                      <a:pt x="38" y="172"/>
                    </a:lnTo>
                    <a:lnTo>
                      <a:pt x="40" y="172"/>
                    </a:lnTo>
                    <a:lnTo>
                      <a:pt x="42" y="170"/>
                    </a:lnTo>
                    <a:lnTo>
                      <a:pt x="44" y="170"/>
                    </a:lnTo>
                    <a:lnTo>
                      <a:pt x="45" y="170"/>
                    </a:lnTo>
                    <a:lnTo>
                      <a:pt x="47" y="170"/>
                    </a:lnTo>
                    <a:lnTo>
                      <a:pt x="49" y="170"/>
                    </a:lnTo>
                    <a:lnTo>
                      <a:pt x="51" y="170"/>
                    </a:lnTo>
                    <a:lnTo>
                      <a:pt x="53" y="170"/>
                    </a:lnTo>
                    <a:lnTo>
                      <a:pt x="55" y="170"/>
                    </a:lnTo>
                    <a:lnTo>
                      <a:pt x="57" y="170"/>
                    </a:lnTo>
                    <a:lnTo>
                      <a:pt x="59" y="170"/>
                    </a:lnTo>
                    <a:lnTo>
                      <a:pt x="61" y="170"/>
                    </a:lnTo>
                    <a:lnTo>
                      <a:pt x="62" y="170"/>
                    </a:lnTo>
                    <a:lnTo>
                      <a:pt x="64" y="169"/>
                    </a:lnTo>
                    <a:lnTo>
                      <a:pt x="66" y="168"/>
                    </a:lnTo>
                    <a:lnTo>
                      <a:pt x="68" y="166"/>
                    </a:lnTo>
                    <a:lnTo>
                      <a:pt x="69" y="166"/>
                    </a:lnTo>
                    <a:lnTo>
                      <a:pt x="71" y="165"/>
                    </a:lnTo>
                    <a:lnTo>
                      <a:pt x="73" y="165"/>
                    </a:lnTo>
                    <a:lnTo>
                      <a:pt x="75" y="165"/>
                    </a:lnTo>
                    <a:lnTo>
                      <a:pt x="76" y="163"/>
                    </a:lnTo>
                    <a:lnTo>
                      <a:pt x="78" y="163"/>
                    </a:lnTo>
                    <a:lnTo>
                      <a:pt x="80" y="163"/>
                    </a:lnTo>
                    <a:lnTo>
                      <a:pt x="82" y="161"/>
                    </a:lnTo>
                    <a:lnTo>
                      <a:pt x="84" y="161"/>
                    </a:lnTo>
                    <a:lnTo>
                      <a:pt x="86" y="159"/>
                    </a:lnTo>
                    <a:lnTo>
                      <a:pt x="87" y="159"/>
                    </a:lnTo>
                    <a:lnTo>
                      <a:pt x="88" y="159"/>
                    </a:lnTo>
                    <a:lnTo>
                      <a:pt x="90" y="157"/>
                    </a:lnTo>
                    <a:lnTo>
                      <a:pt x="92" y="157"/>
                    </a:lnTo>
                    <a:lnTo>
                      <a:pt x="94" y="157"/>
                    </a:lnTo>
                    <a:lnTo>
                      <a:pt x="96" y="155"/>
                    </a:lnTo>
                    <a:lnTo>
                      <a:pt x="98" y="155"/>
                    </a:lnTo>
                    <a:lnTo>
                      <a:pt x="100" y="155"/>
                    </a:lnTo>
                    <a:lnTo>
                      <a:pt x="102" y="153"/>
                    </a:lnTo>
                    <a:lnTo>
                      <a:pt x="104" y="152"/>
                    </a:lnTo>
                    <a:lnTo>
                      <a:pt x="105" y="152"/>
                    </a:lnTo>
                    <a:lnTo>
                      <a:pt x="107" y="150"/>
                    </a:lnTo>
                    <a:lnTo>
                      <a:pt x="108" y="150"/>
                    </a:lnTo>
                    <a:lnTo>
                      <a:pt x="110" y="148"/>
                    </a:lnTo>
                    <a:lnTo>
                      <a:pt x="112" y="146"/>
                    </a:lnTo>
                    <a:lnTo>
                      <a:pt x="113" y="144"/>
                    </a:lnTo>
                    <a:lnTo>
                      <a:pt x="115" y="142"/>
                    </a:lnTo>
                    <a:lnTo>
                      <a:pt x="116" y="142"/>
                    </a:lnTo>
                    <a:lnTo>
                      <a:pt x="118" y="140"/>
                    </a:lnTo>
                    <a:lnTo>
                      <a:pt x="120" y="138"/>
                    </a:lnTo>
                    <a:lnTo>
                      <a:pt x="122" y="138"/>
                    </a:lnTo>
                    <a:lnTo>
                      <a:pt x="123" y="136"/>
                    </a:lnTo>
                    <a:lnTo>
                      <a:pt x="125" y="134"/>
                    </a:lnTo>
                    <a:lnTo>
                      <a:pt x="126" y="133"/>
                    </a:lnTo>
                    <a:lnTo>
                      <a:pt x="128" y="131"/>
                    </a:lnTo>
                    <a:lnTo>
                      <a:pt x="130" y="130"/>
                    </a:lnTo>
                    <a:lnTo>
                      <a:pt x="130" y="129"/>
                    </a:lnTo>
                    <a:lnTo>
                      <a:pt x="131" y="127"/>
                    </a:lnTo>
                    <a:lnTo>
                      <a:pt x="130" y="127"/>
                    </a:lnTo>
                    <a:lnTo>
                      <a:pt x="128" y="127"/>
                    </a:lnTo>
                    <a:lnTo>
                      <a:pt x="128" y="126"/>
                    </a:lnTo>
                    <a:lnTo>
                      <a:pt x="126" y="126"/>
                    </a:lnTo>
                    <a:lnTo>
                      <a:pt x="126" y="124"/>
                    </a:lnTo>
                    <a:lnTo>
                      <a:pt x="124" y="124"/>
                    </a:lnTo>
                    <a:lnTo>
                      <a:pt x="124" y="123"/>
                    </a:lnTo>
                    <a:lnTo>
                      <a:pt x="124" y="121"/>
                    </a:lnTo>
                    <a:lnTo>
                      <a:pt x="124" y="120"/>
                    </a:lnTo>
                    <a:lnTo>
                      <a:pt x="124" y="118"/>
                    </a:lnTo>
                    <a:lnTo>
                      <a:pt x="122" y="118"/>
                    </a:lnTo>
                    <a:lnTo>
                      <a:pt x="122" y="116"/>
                    </a:lnTo>
                    <a:lnTo>
                      <a:pt x="121" y="116"/>
                    </a:lnTo>
                    <a:lnTo>
                      <a:pt x="121" y="114"/>
                    </a:lnTo>
                    <a:lnTo>
                      <a:pt x="121" y="112"/>
                    </a:lnTo>
                    <a:lnTo>
                      <a:pt x="119" y="112"/>
                    </a:lnTo>
                    <a:lnTo>
                      <a:pt x="119" y="111"/>
                    </a:lnTo>
                    <a:lnTo>
                      <a:pt x="117" y="111"/>
                    </a:lnTo>
                    <a:lnTo>
                      <a:pt x="117" y="110"/>
                    </a:lnTo>
                    <a:lnTo>
                      <a:pt x="117" y="108"/>
                    </a:lnTo>
                    <a:lnTo>
                      <a:pt x="115" y="108"/>
                    </a:lnTo>
                    <a:lnTo>
                      <a:pt x="115" y="106"/>
                    </a:lnTo>
                    <a:lnTo>
                      <a:pt x="115" y="105"/>
                    </a:lnTo>
                    <a:lnTo>
                      <a:pt x="116" y="103"/>
                    </a:lnTo>
                    <a:lnTo>
                      <a:pt x="114" y="103"/>
                    </a:lnTo>
                    <a:lnTo>
                      <a:pt x="113" y="103"/>
                    </a:lnTo>
                    <a:lnTo>
                      <a:pt x="113" y="102"/>
                    </a:lnTo>
                    <a:lnTo>
                      <a:pt x="111" y="102"/>
                    </a:lnTo>
                    <a:lnTo>
                      <a:pt x="111" y="100"/>
                    </a:lnTo>
                    <a:lnTo>
                      <a:pt x="111" y="99"/>
                    </a:lnTo>
                    <a:lnTo>
                      <a:pt x="111" y="97"/>
                    </a:lnTo>
                    <a:lnTo>
                      <a:pt x="109" y="97"/>
                    </a:lnTo>
                    <a:lnTo>
                      <a:pt x="109" y="95"/>
                    </a:lnTo>
                    <a:lnTo>
                      <a:pt x="109" y="93"/>
                    </a:lnTo>
                    <a:lnTo>
                      <a:pt x="108" y="93"/>
                    </a:lnTo>
                    <a:lnTo>
                      <a:pt x="108" y="92"/>
                    </a:lnTo>
                    <a:lnTo>
                      <a:pt x="108" y="90"/>
                    </a:lnTo>
                    <a:lnTo>
                      <a:pt x="108" y="89"/>
                    </a:lnTo>
                    <a:lnTo>
                      <a:pt x="108" y="87"/>
                    </a:lnTo>
                    <a:lnTo>
                      <a:pt x="106" y="87"/>
                    </a:lnTo>
                    <a:lnTo>
                      <a:pt x="106" y="85"/>
                    </a:lnTo>
                    <a:lnTo>
                      <a:pt x="106" y="84"/>
                    </a:lnTo>
                    <a:lnTo>
                      <a:pt x="106" y="83"/>
                    </a:lnTo>
                    <a:lnTo>
                      <a:pt x="107" y="81"/>
                    </a:lnTo>
                    <a:lnTo>
                      <a:pt x="108" y="8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Freeform 173">
                <a:extLst>
                  <a:ext uri="{FF2B5EF4-FFF2-40B4-BE49-F238E27FC236}">
                    <a16:creationId xmlns:a16="http://schemas.microsoft.com/office/drawing/2014/main" id="{5AFF7F2F-4D28-4C75-B856-391E28490DF1}"/>
                  </a:ext>
                </a:extLst>
              </p:cNvPr>
              <p:cNvSpPr>
                <a:spLocks/>
              </p:cNvSpPr>
              <p:nvPr/>
            </p:nvSpPr>
            <p:spPr bwMode="auto">
              <a:xfrm>
                <a:off x="5872" y="3638"/>
                <a:ext cx="129" cy="92"/>
              </a:xfrm>
              <a:custGeom>
                <a:avLst/>
                <a:gdLst>
                  <a:gd name="T0" fmla="*/ 48 w 129"/>
                  <a:gd name="T1" fmla="*/ 0 h 92"/>
                  <a:gd name="T2" fmla="*/ 51 w 129"/>
                  <a:gd name="T3" fmla="*/ 33 h 92"/>
                  <a:gd name="T4" fmla="*/ 27 w 129"/>
                  <a:gd name="T5" fmla="*/ 34 h 92"/>
                  <a:gd name="T6" fmla="*/ 25 w 129"/>
                  <a:gd name="T7" fmla="*/ 47 h 92"/>
                  <a:gd name="T8" fmla="*/ 15 w 129"/>
                  <a:gd name="T9" fmla="*/ 54 h 92"/>
                  <a:gd name="T10" fmla="*/ 15 w 129"/>
                  <a:gd name="T11" fmla="*/ 60 h 92"/>
                  <a:gd name="T12" fmla="*/ 0 w 129"/>
                  <a:gd name="T13" fmla="*/ 71 h 92"/>
                  <a:gd name="T14" fmla="*/ 0 w 129"/>
                  <a:gd name="T15" fmla="*/ 74 h 92"/>
                  <a:gd name="T16" fmla="*/ 3 w 129"/>
                  <a:gd name="T17" fmla="*/ 81 h 92"/>
                  <a:gd name="T18" fmla="*/ 14 w 129"/>
                  <a:gd name="T19" fmla="*/ 80 h 92"/>
                  <a:gd name="T20" fmla="*/ 30 w 129"/>
                  <a:gd name="T21" fmla="*/ 76 h 92"/>
                  <a:gd name="T22" fmla="*/ 53 w 129"/>
                  <a:gd name="T23" fmla="*/ 79 h 92"/>
                  <a:gd name="T24" fmla="*/ 83 w 129"/>
                  <a:gd name="T25" fmla="*/ 85 h 92"/>
                  <a:gd name="T26" fmla="*/ 95 w 129"/>
                  <a:gd name="T27" fmla="*/ 84 h 92"/>
                  <a:gd name="T28" fmla="*/ 115 w 129"/>
                  <a:gd name="T29" fmla="*/ 88 h 92"/>
                  <a:gd name="T30" fmla="*/ 122 w 129"/>
                  <a:gd name="T31" fmla="*/ 91 h 92"/>
                  <a:gd name="T32" fmla="*/ 128 w 129"/>
                  <a:gd name="T33" fmla="*/ 89 h 92"/>
                  <a:gd name="T34" fmla="*/ 125 w 129"/>
                  <a:gd name="T35" fmla="*/ 84 h 92"/>
                  <a:gd name="T36" fmla="*/ 115 w 129"/>
                  <a:gd name="T37" fmla="*/ 75 h 92"/>
                  <a:gd name="T38" fmla="*/ 105 w 129"/>
                  <a:gd name="T39" fmla="*/ 72 h 92"/>
                  <a:gd name="T40" fmla="*/ 85 w 129"/>
                  <a:gd name="T41" fmla="*/ 65 h 92"/>
                  <a:gd name="T42" fmla="*/ 75 w 129"/>
                  <a:gd name="T43" fmla="*/ 62 h 92"/>
                  <a:gd name="T44" fmla="*/ 65 w 129"/>
                  <a:gd name="T45" fmla="*/ 60 h 92"/>
                  <a:gd name="T46" fmla="*/ 54 w 129"/>
                  <a:gd name="T47" fmla="*/ 52 h 92"/>
                  <a:gd name="T48" fmla="*/ 53 w 129"/>
                  <a:gd name="T49" fmla="*/ 42 h 92"/>
                  <a:gd name="T50" fmla="*/ 53 w 129"/>
                  <a:gd name="T51" fmla="*/ 36 h 92"/>
                  <a:gd name="T52" fmla="*/ 53 w 129"/>
                  <a:gd name="T53" fmla="*/ 35 h 92"/>
                  <a:gd name="T54" fmla="*/ 63 w 129"/>
                  <a:gd name="T55" fmla="*/ 36 h 92"/>
                  <a:gd name="T56" fmla="*/ 64 w 129"/>
                  <a:gd name="T57" fmla="*/ 39 h 92"/>
                  <a:gd name="T58" fmla="*/ 84 w 129"/>
                  <a:gd name="T59" fmla="*/ 46 h 92"/>
                  <a:gd name="T60" fmla="*/ 99 w 129"/>
                  <a:gd name="T61" fmla="*/ 48 h 92"/>
                  <a:gd name="T62" fmla="*/ 119 w 129"/>
                  <a:gd name="T63" fmla="*/ 58 h 92"/>
                  <a:gd name="T64" fmla="*/ 125 w 129"/>
                  <a:gd name="T65" fmla="*/ 58 h 92"/>
                  <a:gd name="T66" fmla="*/ 125 w 129"/>
                  <a:gd name="T67" fmla="*/ 54 h 92"/>
                  <a:gd name="T68" fmla="*/ 111 w 129"/>
                  <a:gd name="T69" fmla="*/ 46 h 92"/>
                  <a:gd name="T70" fmla="*/ 105 w 129"/>
                  <a:gd name="T71" fmla="*/ 36 h 92"/>
                  <a:gd name="T72" fmla="*/ 87 w 129"/>
                  <a:gd name="T73" fmla="*/ 23 h 92"/>
                  <a:gd name="T74" fmla="*/ 74 w 129"/>
                  <a:gd name="T75" fmla="*/ 12 h 92"/>
                  <a:gd name="T76" fmla="*/ 67 w 129"/>
                  <a:gd name="T77" fmla="*/ 3 h 92"/>
                  <a:gd name="T78" fmla="*/ 48 w 129"/>
                  <a:gd name="T79" fmla="*/ 0 h 92"/>
                  <a:gd name="T80" fmla="*/ 48 w 129"/>
                  <a:gd name="T81" fmla="*/ 0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92"/>
                  <a:gd name="T125" fmla="*/ 129 w 129"/>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92">
                    <a:moveTo>
                      <a:pt x="48" y="0"/>
                    </a:moveTo>
                    <a:lnTo>
                      <a:pt x="51" y="33"/>
                    </a:lnTo>
                    <a:lnTo>
                      <a:pt x="27" y="34"/>
                    </a:lnTo>
                    <a:lnTo>
                      <a:pt x="25" y="47"/>
                    </a:lnTo>
                    <a:lnTo>
                      <a:pt x="15" y="54"/>
                    </a:lnTo>
                    <a:lnTo>
                      <a:pt x="15" y="60"/>
                    </a:lnTo>
                    <a:lnTo>
                      <a:pt x="0" y="71"/>
                    </a:lnTo>
                    <a:lnTo>
                      <a:pt x="0" y="74"/>
                    </a:lnTo>
                    <a:lnTo>
                      <a:pt x="3" y="81"/>
                    </a:lnTo>
                    <a:lnTo>
                      <a:pt x="14" y="80"/>
                    </a:lnTo>
                    <a:lnTo>
                      <a:pt x="30" y="76"/>
                    </a:lnTo>
                    <a:lnTo>
                      <a:pt x="53" y="79"/>
                    </a:lnTo>
                    <a:lnTo>
                      <a:pt x="83" y="85"/>
                    </a:lnTo>
                    <a:lnTo>
                      <a:pt x="95" y="84"/>
                    </a:lnTo>
                    <a:lnTo>
                      <a:pt x="115" y="88"/>
                    </a:lnTo>
                    <a:lnTo>
                      <a:pt x="122" y="91"/>
                    </a:lnTo>
                    <a:lnTo>
                      <a:pt x="128" y="89"/>
                    </a:lnTo>
                    <a:lnTo>
                      <a:pt x="125" y="84"/>
                    </a:lnTo>
                    <a:lnTo>
                      <a:pt x="115" y="75"/>
                    </a:lnTo>
                    <a:lnTo>
                      <a:pt x="105" y="72"/>
                    </a:lnTo>
                    <a:lnTo>
                      <a:pt x="85" y="65"/>
                    </a:lnTo>
                    <a:lnTo>
                      <a:pt x="75" y="62"/>
                    </a:lnTo>
                    <a:lnTo>
                      <a:pt x="65" y="60"/>
                    </a:lnTo>
                    <a:lnTo>
                      <a:pt x="54" y="52"/>
                    </a:lnTo>
                    <a:lnTo>
                      <a:pt x="53" y="42"/>
                    </a:lnTo>
                    <a:lnTo>
                      <a:pt x="53" y="36"/>
                    </a:lnTo>
                    <a:lnTo>
                      <a:pt x="53" y="35"/>
                    </a:lnTo>
                    <a:lnTo>
                      <a:pt x="63" y="36"/>
                    </a:lnTo>
                    <a:lnTo>
                      <a:pt x="64" y="39"/>
                    </a:lnTo>
                    <a:lnTo>
                      <a:pt x="84" y="46"/>
                    </a:lnTo>
                    <a:lnTo>
                      <a:pt x="99" y="48"/>
                    </a:lnTo>
                    <a:lnTo>
                      <a:pt x="119" y="58"/>
                    </a:lnTo>
                    <a:lnTo>
                      <a:pt x="125" y="58"/>
                    </a:lnTo>
                    <a:lnTo>
                      <a:pt x="125" y="54"/>
                    </a:lnTo>
                    <a:lnTo>
                      <a:pt x="111" y="46"/>
                    </a:lnTo>
                    <a:lnTo>
                      <a:pt x="105" y="36"/>
                    </a:lnTo>
                    <a:lnTo>
                      <a:pt x="87" y="23"/>
                    </a:lnTo>
                    <a:lnTo>
                      <a:pt x="74" y="12"/>
                    </a:lnTo>
                    <a:lnTo>
                      <a:pt x="67" y="3"/>
                    </a:lnTo>
                    <a:lnTo>
                      <a:pt x="48"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07" name="Freeform 174">
                <a:extLst>
                  <a:ext uri="{FF2B5EF4-FFF2-40B4-BE49-F238E27FC236}">
                    <a16:creationId xmlns:a16="http://schemas.microsoft.com/office/drawing/2014/main" id="{44D5E1AE-3356-49FA-9C53-19434ADD6D25}"/>
                  </a:ext>
                </a:extLst>
              </p:cNvPr>
              <p:cNvSpPr>
                <a:spLocks/>
              </p:cNvSpPr>
              <p:nvPr/>
            </p:nvSpPr>
            <p:spPr bwMode="auto">
              <a:xfrm>
                <a:off x="5716" y="3417"/>
                <a:ext cx="64" cy="39"/>
              </a:xfrm>
              <a:custGeom>
                <a:avLst/>
                <a:gdLst>
                  <a:gd name="T0" fmla="*/ 8 w 64"/>
                  <a:gd name="T1" fmla="*/ 0 h 39"/>
                  <a:gd name="T2" fmla="*/ 2 w 64"/>
                  <a:gd name="T3" fmla="*/ 5 h 39"/>
                  <a:gd name="T4" fmla="*/ 0 w 64"/>
                  <a:gd name="T5" fmla="*/ 12 h 39"/>
                  <a:gd name="T6" fmla="*/ 10 w 64"/>
                  <a:gd name="T7" fmla="*/ 21 h 39"/>
                  <a:gd name="T8" fmla="*/ 19 w 64"/>
                  <a:gd name="T9" fmla="*/ 27 h 39"/>
                  <a:gd name="T10" fmla="*/ 32 w 64"/>
                  <a:gd name="T11" fmla="*/ 35 h 39"/>
                  <a:gd name="T12" fmla="*/ 49 w 64"/>
                  <a:gd name="T13" fmla="*/ 37 h 39"/>
                  <a:gd name="T14" fmla="*/ 58 w 64"/>
                  <a:gd name="T15" fmla="*/ 38 h 39"/>
                  <a:gd name="T16" fmla="*/ 58 w 64"/>
                  <a:gd name="T17" fmla="*/ 30 h 39"/>
                  <a:gd name="T18" fmla="*/ 63 w 64"/>
                  <a:gd name="T19" fmla="*/ 21 h 39"/>
                  <a:gd name="T20" fmla="*/ 46 w 64"/>
                  <a:gd name="T21" fmla="*/ 22 h 39"/>
                  <a:gd name="T22" fmla="*/ 36 w 64"/>
                  <a:gd name="T23" fmla="*/ 20 h 39"/>
                  <a:gd name="T24" fmla="*/ 31 w 64"/>
                  <a:gd name="T25" fmla="*/ 15 h 39"/>
                  <a:gd name="T26" fmla="*/ 22 w 64"/>
                  <a:gd name="T27" fmla="*/ 9 h 39"/>
                  <a:gd name="T28" fmla="*/ 10 w 64"/>
                  <a:gd name="T29" fmla="*/ 5 h 39"/>
                  <a:gd name="T30" fmla="*/ 10 w 64"/>
                  <a:gd name="T31" fmla="*/ 1 h 39"/>
                  <a:gd name="T32" fmla="*/ 8 w 64"/>
                  <a:gd name="T33" fmla="*/ 0 h 39"/>
                  <a:gd name="T34" fmla="*/ 8 w 64"/>
                  <a:gd name="T35" fmla="*/ 0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39"/>
                  <a:gd name="T56" fmla="*/ 64 w 64"/>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39">
                    <a:moveTo>
                      <a:pt x="8" y="0"/>
                    </a:moveTo>
                    <a:lnTo>
                      <a:pt x="2" y="5"/>
                    </a:lnTo>
                    <a:lnTo>
                      <a:pt x="0" y="12"/>
                    </a:lnTo>
                    <a:lnTo>
                      <a:pt x="10" y="21"/>
                    </a:lnTo>
                    <a:lnTo>
                      <a:pt x="19" y="27"/>
                    </a:lnTo>
                    <a:lnTo>
                      <a:pt x="32" y="35"/>
                    </a:lnTo>
                    <a:lnTo>
                      <a:pt x="49" y="37"/>
                    </a:lnTo>
                    <a:lnTo>
                      <a:pt x="58" y="38"/>
                    </a:lnTo>
                    <a:lnTo>
                      <a:pt x="58" y="30"/>
                    </a:lnTo>
                    <a:lnTo>
                      <a:pt x="63" y="21"/>
                    </a:lnTo>
                    <a:lnTo>
                      <a:pt x="46" y="22"/>
                    </a:lnTo>
                    <a:lnTo>
                      <a:pt x="36" y="20"/>
                    </a:lnTo>
                    <a:lnTo>
                      <a:pt x="31" y="15"/>
                    </a:lnTo>
                    <a:lnTo>
                      <a:pt x="22" y="9"/>
                    </a:lnTo>
                    <a:lnTo>
                      <a:pt x="10" y="5"/>
                    </a:lnTo>
                    <a:lnTo>
                      <a:pt x="10" y="1"/>
                    </a:lnTo>
                    <a:lnTo>
                      <a:pt x="8"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208" name="Freeform 175">
                <a:extLst>
                  <a:ext uri="{FF2B5EF4-FFF2-40B4-BE49-F238E27FC236}">
                    <a16:creationId xmlns:a16="http://schemas.microsoft.com/office/drawing/2014/main" id="{7DDB4DFF-EBEC-429F-82EF-E755685F864F}"/>
                  </a:ext>
                </a:extLst>
              </p:cNvPr>
              <p:cNvSpPr>
                <a:spLocks/>
              </p:cNvSpPr>
              <p:nvPr/>
            </p:nvSpPr>
            <p:spPr bwMode="auto">
              <a:xfrm>
                <a:off x="5791" y="3499"/>
                <a:ext cx="38" cy="52"/>
              </a:xfrm>
              <a:custGeom>
                <a:avLst/>
                <a:gdLst>
                  <a:gd name="T0" fmla="*/ 21 w 38"/>
                  <a:gd name="T1" fmla="*/ 0 h 52"/>
                  <a:gd name="T2" fmla="*/ 27 w 38"/>
                  <a:gd name="T3" fmla="*/ 11 h 52"/>
                  <a:gd name="T4" fmla="*/ 37 w 38"/>
                  <a:gd name="T5" fmla="*/ 38 h 52"/>
                  <a:gd name="T6" fmla="*/ 37 w 38"/>
                  <a:gd name="T7" fmla="*/ 51 h 52"/>
                  <a:gd name="T8" fmla="*/ 17 w 38"/>
                  <a:gd name="T9" fmla="*/ 44 h 52"/>
                  <a:gd name="T10" fmla="*/ 6 w 38"/>
                  <a:gd name="T11" fmla="*/ 21 h 52"/>
                  <a:gd name="T12" fmla="*/ 0 w 38"/>
                  <a:gd name="T13" fmla="*/ 5 h 52"/>
                  <a:gd name="T14" fmla="*/ 6 w 38"/>
                  <a:gd name="T15" fmla="*/ 0 h 52"/>
                  <a:gd name="T16" fmla="*/ 14 w 38"/>
                  <a:gd name="T17" fmla="*/ 5 h 52"/>
                  <a:gd name="T18" fmla="*/ 21 w 38"/>
                  <a:gd name="T19" fmla="*/ 0 h 52"/>
                  <a:gd name="T20" fmla="*/ 21 w 38"/>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52"/>
                  <a:gd name="T35" fmla="*/ 38 w 38"/>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52">
                    <a:moveTo>
                      <a:pt x="21" y="0"/>
                    </a:moveTo>
                    <a:lnTo>
                      <a:pt x="27" y="11"/>
                    </a:lnTo>
                    <a:lnTo>
                      <a:pt x="37" y="38"/>
                    </a:lnTo>
                    <a:lnTo>
                      <a:pt x="37" y="51"/>
                    </a:lnTo>
                    <a:lnTo>
                      <a:pt x="17" y="44"/>
                    </a:lnTo>
                    <a:lnTo>
                      <a:pt x="6" y="21"/>
                    </a:lnTo>
                    <a:lnTo>
                      <a:pt x="0" y="5"/>
                    </a:lnTo>
                    <a:lnTo>
                      <a:pt x="6" y="0"/>
                    </a:lnTo>
                    <a:lnTo>
                      <a:pt x="14" y="5"/>
                    </a:lnTo>
                    <a:lnTo>
                      <a:pt x="21" y="0"/>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209" name="Freeform 176">
                <a:extLst>
                  <a:ext uri="{FF2B5EF4-FFF2-40B4-BE49-F238E27FC236}">
                    <a16:creationId xmlns:a16="http://schemas.microsoft.com/office/drawing/2014/main" id="{42C4D068-A475-40F5-8904-093D799C5D4D}"/>
                  </a:ext>
                </a:extLst>
              </p:cNvPr>
              <p:cNvSpPr>
                <a:spLocks/>
              </p:cNvSpPr>
              <p:nvPr/>
            </p:nvSpPr>
            <p:spPr bwMode="auto">
              <a:xfrm>
                <a:off x="5880" y="3452"/>
                <a:ext cx="136" cy="38"/>
              </a:xfrm>
              <a:custGeom>
                <a:avLst/>
                <a:gdLst>
                  <a:gd name="T0" fmla="*/ 0 w 136"/>
                  <a:gd name="T1" fmla="*/ 0 h 38"/>
                  <a:gd name="T2" fmla="*/ 12 w 136"/>
                  <a:gd name="T3" fmla="*/ 2 h 38"/>
                  <a:gd name="T4" fmla="*/ 24 w 136"/>
                  <a:gd name="T5" fmla="*/ 5 h 38"/>
                  <a:gd name="T6" fmla="*/ 41 w 136"/>
                  <a:gd name="T7" fmla="*/ 9 h 38"/>
                  <a:gd name="T8" fmla="*/ 54 w 136"/>
                  <a:gd name="T9" fmla="*/ 12 h 38"/>
                  <a:gd name="T10" fmla="*/ 72 w 136"/>
                  <a:gd name="T11" fmla="*/ 16 h 38"/>
                  <a:gd name="T12" fmla="*/ 98 w 136"/>
                  <a:gd name="T13" fmla="*/ 22 h 38"/>
                  <a:gd name="T14" fmla="*/ 121 w 136"/>
                  <a:gd name="T15" fmla="*/ 28 h 38"/>
                  <a:gd name="T16" fmla="*/ 135 w 136"/>
                  <a:gd name="T17" fmla="*/ 30 h 38"/>
                  <a:gd name="T18" fmla="*/ 131 w 136"/>
                  <a:gd name="T19" fmla="*/ 33 h 38"/>
                  <a:gd name="T20" fmla="*/ 129 w 136"/>
                  <a:gd name="T21" fmla="*/ 37 h 38"/>
                  <a:gd name="T22" fmla="*/ 106 w 136"/>
                  <a:gd name="T23" fmla="*/ 30 h 38"/>
                  <a:gd name="T24" fmla="*/ 80 w 136"/>
                  <a:gd name="T25" fmla="*/ 24 h 38"/>
                  <a:gd name="T26" fmla="*/ 62 w 136"/>
                  <a:gd name="T27" fmla="*/ 19 h 38"/>
                  <a:gd name="T28" fmla="*/ 36 w 136"/>
                  <a:gd name="T29" fmla="*/ 16 h 38"/>
                  <a:gd name="T30" fmla="*/ 29 w 136"/>
                  <a:gd name="T31" fmla="*/ 15 h 38"/>
                  <a:gd name="T32" fmla="*/ 3 w 136"/>
                  <a:gd name="T33" fmla="*/ 4 h 38"/>
                  <a:gd name="T34" fmla="*/ 0 w 136"/>
                  <a:gd name="T35" fmla="*/ 0 h 38"/>
                  <a:gd name="T36" fmla="*/ 0 w 136"/>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38"/>
                  <a:gd name="T59" fmla="*/ 136 w 136"/>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38">
                    <a:moveTo>
                      <a:pt x="0" y="0"/>
                    </a:moveTo>
                    <a:lnTo>
                      <a:pt x="12" y="2"/>
                    </a:lnTo>
                    <a:lnTo>
                      <a:pt x="24" y="5"/>
                    </a:lnTo>
                    <a:lnTo>
                      <a:pt x="41" y="9"/>
                    </a:lnTo>
                    <a:lnTo>
                      <a:pt x="54" y="12"/>
                    </a:lnTo>
                    <a:lnTo>
                      <a:pt x="72" y="16"/>
                    </a:lnTo>
                    <a:lnTo>
                      <a:pt x="98" y="22"/>
                    </a:lnTo>
                    <a:lnTo>
                      <a:pt x="121" y="28"/>
                    </a:lnTo>
                    <a:lnTo>
                      <a:pt x="135" y="30"/>
                    </a:lnTo>
                    <a:lnTo>
                      <a:pt x="131" y="33"/>
                    </a:lnTo>
                    <a:lnTo>
                      <a:pt x="129" y="37"/>
                    </a:lnTo>
                    <a:lnTo>
                      <a:pt x="106" y="30"/>
                    </a:lnTo>
                    <a:lnTo>
                      <a:pt x="80" y="24"/>
                    </a:lnTo>
                    <a:lnTo>
                      <a:pt x="62" y="19"/>
                    </a:lnTo>
                    <a:lnTo>
                      <a:pt x="36" y="16"/>
                    </a:lnTo>
                    <a:lnTo>
                      <a:pt x="29" y="15"/>
                    </a:lnTo>
                    <a:lnTo>
                      <a:pt x="3" y="4"/>
                    </a:lnTo>
                    <a:lnTo>
                      <a:pt x="0"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10" name="Freeform 177">
                <a:extLst>
                  <a:ext uri="{FF2B5EF4-FFF2-40B4-BE49-F238E27FC236}">
                    <a16:creationId xmlns:a16="http://schemas.microsoft.com/office/drawing/2014/main" id="{7EA76F3A-4CF6-473D-83A5-444F12719824}"/>
                  </a:ext>
                </a:extLst>
              </p:cNvPr>
              <p:cNvSpPr>
                <a:spLocks/>
              </p:cNvSpPr>
              <p:nvPr/>
            </p:nvSpPr>
            <p:spPr bwMode="auto">
              <a:xfrm>
                <a:off x="5876" y="3468"/>
                <a:ext cx="140" cy="67"/>
              </a:xfrm>
              <a:custGeom>
                <a:avLst/>
                <a:gdLst>
                  <a:gd name="T0" fmla="*/ 26 w 140"/>
                  <a:gd name="T1" fmla="*/ 0 h 67"/>
                  <a:gd name="T2" fmla="*/ 16 w 140"/>
                  <a:gd name="T3" fmla="*/ 8 h 67"/>
                  <a:gd name="T4" fmla="*/ 11 w 140"/>
                  <a:gd name="T5" fmla="*/ 13 h 67"/>
                  <a:gd name="T6" fmla="*/ 0 w 140"/>
                  <a:gd name="T7" fmla="*/ 19 h 67"/>
                  <a:gd name="T8" fmla="*/ 59 w 140"/>
                  <a:gd name="T9" fmla="*/ 46 h 67"/>
                  <a:gd name="T10" fmla="*/ 81 w 140"/>
                  <a:gd name="T11" fmla="*/ 52 h 67"/>
                  <a:gd name="T12" fmla="*/ 101 w 140"/>
                  <a:gd name="T13" fmla="*/ 58 h 67"/>
                  <a:gd name="T14" fmla="*/ 116 w 140"/>
                  <a:gd name="T15" fmla="*/ 64 h 67"/>
                  <a:gd name="T16" fmla="*/ 118 w 140"/>
                  <a:gd name="T17" fmla="*/ 66 h 67"/>
                  <a:gd name="T18" fmla="*/ 124 w 140"/>
                  <a:gd name="T19" fmla="*/ 54 h 67"/>
                  <a:gd name="T20" fmla="*/ 134 w 140"/>
                  <a:gd name="T21" fmla="*/ 44 h 67"/>
                  <a:gd name="T22" fmla="*/ 139 w 140"/>
                  <a:gd name="T23" fmla="*/ 38 h 67"/>
                  <a:gd name="T24" fmla="*/ 139 w 140"/>
                  <a:gd name="T25" fmla="*/ 32 h 67"/>
                  <a:gd name="T26" fmla="*/ 110 w 140"/>
                  <a:gd name="T27" fmla="*/ 29 h 67"/>
                  <a:gd name="T28" fmla="*/ 85 w 140"/>
                  <a:gd name="T29" fmla="*/ 21 h 67"/>
                  <a:gd name="T30" fmla="*/ 57 w 140"/>
                  <a:gd name="T31" fmla="*/ 16 h 67"/>
                  <a:gd name="T32" fmla="*/ 44 w 140"/>
                  <a:gd name="T33" fmla="*/ 10 h 67"/>
                  <a:gd name="T34" fmla="*/ 39 w 140"/>
                  <a:gd name="T35" fmla="*/ 9 h 67"/>
                  <a:gd name="T36" fmla="*/ 29 w 140"/>
                  <a:gd name="T37" fmla="*/ 4 h 67"/>
                  <a:gd name="T38" fmla="*/ 21 w 140"/>
                  <a:gd name="T39" fmla="*/ 2 h 67"/>
                  <a:gd name="T40" fmla="*/ 26 w 140"/>
                  <a:gd name="T41" fmla="*/ 0 h 67"/>
                  <a:gd name="T42" fmla="*/ 26 w 140"/>
                  <a:gd name="T43" fmla="*/ 0 h 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0"/>
                  <a:gd name="T67" fmla="*/ 0 h 67"/>
                  <a:gd name="T68" fmla="*/ 140 w 140"/>
                  <a:gd name="T69" fmla="*/ 67 h 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0" h="67">
                    <a:moveTo>
                      <a:pt x="26" y="0"/>
                    </a:moveTo>
                    <a:lnTo>
                      <a:pt x="16" y="8"/>
                    </a:lnTo>
                    <a:lnTo>
                      <a:pt x="11" y="13"/>
                    </a:lnTo>
                    <a:lnTo>
                      <a:pt x="0" y="19"/>
                    </a:lnTo>
                    <a:lnTo>
                      <a:pt x="59" y="46"/>
                    </a:lnTo>
                    <a:lnTo>
                      <a:pt x="81" y="52"/>
                    </a:lnTo>
                    <a:lnTo>
                      <a:pt x="101" y="58"/>
                    </a:lnTo>
                    <a:lnTo>
                      <a:pt x="116" y="64"/>
                    </a:lnTo>
                    <a:lnTo>
                      <a:pt x="118" y="66"/>
                    </a:lnTo>
                    <a:lnTo>
                      <a:pt x="124" y="54"/>
                    </a:lnTo>
                    <a:lnTo>
                      <a:pt x="134" y="44"/>
                    </a:lnTo>
                    <a:lnTo>
                      <a:pt x="139" y="38"/>
                    </a:lnTo>
                    <a:lnTo>
                      <a:pt x="139" y="32"/>
                    </a:lnTo>
                    <a:lnTo>
                      <a:pt x="110" y="29"/>
                    </a:lnTo>
                    <a:lnTo>
                      <a:pt x="85" y="21"/>
                    </a:lnTo>
                    <a:lnTo>
                      <a:pt x="57" y="16"/>
                    </a:lnTo>
                    <a:lnTo>
                      <a:pt x="44" y="10"/>
                    </a:lnTo>
                    <a:lnTo>
                      <a:pt x="39" y="9"/>
                    </a:lnTo>
                    <a:lnTo>
                      <a:pt x="29" y="4"/>
                    </a:lnTo>
                    <a:lnTo>
                      <a:pt x="21" y="2"/>
                    </a:lnTo>
                    <a:lnTo>
                      <a:pt x="26" y="0"/>
                    </a:lnTo>
                  </a:path>
                </a:pathLst>
              </a:custGeom>
              <a:solidFill>
                <a:srgbClr val="E1E1E1"/>
              </a:solidFill>
              <a:ln w="19050" cap="flat" cmpd="sng">
                <a:solidFill>
                  <a:srgbClr val="000000"/>
                </a:solidFill>
                <a:prstDash val="solid"/>
                <a:round/>
                <a:headEnd type="none" w="med" len="med"/>
                <a:tailEnd type="none" w="med" len="med"/>
              </a:ln>
            </p:spPr>
            <p:txBody>
              <a:bodyPr/>
              <a:lstStyle/>
              <a:p>
                <a:endParaRPr lang="zh-CN" altLang="en-US"/>
              </a:p>
            </p:txBody>
          </p:sp>
          <p:sp>
            <p:nvSpPr>
              <p:cNvPr id="211" name="Freeform 178">
                <a:extLst>
                  <a:ext uri="{FF2B5EF4-FFF2-40B4-BE49-F238E27FC236}">
                    <a16:creationId xmlns:a16="http://schemas.microsoft.com/office/drawing/2014/main" id="{BDF29CF7-C8F8-4AC8-A1C4-1E939A063782}"/>
                  </a:ext>
                </a:extLst>
              </p:cNvPr>
              <p:cNvSpPr>
                <a:spLocks/>
              </p:cNvSpPr>
              <p:nvPr/>
            </p:nvSpPr>
            <p:spPr bwMode="auto">
              <a:xfrm>
                <a:off x="5828" y="3472"/>
                <a:ext cx="116" cy="34"/>
              </a:xfrm>
              <a:custGeom>
                <a:avLst/>
                <a:gdLst>
                  <a:gd name="T0" fmla="*/ 9 w 116"/>
                  <a:gd name="T1" fmla="*/ 6 h 34"/>
                  <a:gd name="T2" fmla="*/ 22 w 116"/>
                  <a:gd name="T3" fmla="*/ 8 h 34"/>
                  <a:gd name="T4" fmla="*/ 38 w 116"/>
                  <a:gd name="T5" fmla="*/ 10 h 34"/>
                  <a:gd name="T6" fmla="*/ 54 w 116"/>
                  <a:gd name="T7" fmla="*/ 11 h 34"/>
                  <a:gd name="T8" fmla="*/ 60 w 116"/>
                  <a:gd name="T9" fmla="*/ 10 h 34"/>
                  <a:gd name="T10" fmla="*/ 67 w 116"/>
                  <a:gd name="T11" fmla="*/ 8 h 34"/>
                  <a:gd name="T12" fmla="*/ 76 w 116"/>
                  <a:gd name="T13" fmla="*/ 5 h 34"/>
                  <a:gd name="T14" fmla="*/ 81 w 116"/>
                  <a:gd name="T15" fmla="*/ 2 h 34"/>
                  <a:gd name="T16" fmla="*/ 85 w 116"/>
                  <a:gd name="T17" fmla="*/ 0 h 34"/>
                  <a:gd name="T18" fmla="*/ 90 w 116"/>
                  <a:gd name="T19" fmla="*/ 0 h 34"/>
                  <a:gd name="T20" fmla="*/ 95 w 116"/>
                  <a:gd name="T21" fmla="*/ 0 h 34"/>
                  <a:gd name="T22" fmla="*/ 100 w 116"/>
                  <a:gd name="T23" fmla="*/ 0 h 34"/>
                  <a:gd name="T24" fmla="*/ 103 w 116"/>
                  <a:gd name="T25" fmla="*/ 2 h 34"/>
                  <a:gd name="T26" fmla="*/ 107 w 116"/>
                  <a:gd name="T27" fmla="*/ 3 h 34"/>
                  <a:gd name="T28" fmla="*/ 111 w 116"/>
                  <a:gd name="T29" fmla="*/ 5 h 34"/>
                  <a:gd name="T30" fmla="*/ 114 w 116"/>
                  <a:gd name="T31" fmla="*/ 5 h 34"/>
                  <a:gd name="T32" fmla="*/ 114 w 116"/>
                  <a:gd name="T33" fmla="*/ 7 h 34"/>
                  <a:gd name="T34" fmla="*/ 113 w 116"/>
                  <a:gd name="T35" fmla="*/ 7 h 34"/>
                  <a:gd name="T36" fmla="*/ 112 w 116"/>
                  <a:gd name="T37" fmla="*/ 7 h 34"/>
                  <a:gd name="T38" fmla="*/ 112 w 116"/>
                  <a:gd name="T39" fmla="*/ 7 h 34"/>
                  <a:gd name="T40" fmla="*/ 111 w 116"/>
                  <a:gd name="T41" fmla="*/ 7 h 34"/>
                  <a:gd name="T42" fmla="*/ 111 w 116"/>
                  <a:gd name="T43" fmla="*/ 7 h 34"/>
                  <a:gd name="T44" fmla="*/ 110 w 116"/>
                  <a:gd name="T45" fmla="*/ 7 h 34"/>
                  <a:gd name="T46" fmla="*/ 110 w 116"/>
                  <a:gd name="T47" fmla="*/ 7 h 34"/>
                  <a:gd name="T48" fmla="*/ 106 w 116"/>
                  <a:gd name="T49" fmla="*/ 7 h 34"/>
                  <a:gd name="T50" fmla="*/ 102 w 116"/>
                  <a:gd name="T51" fmla="*/ 7 h 34"/>
                  <a:gd name="T52" fmla="*/ 98 w 116"/>
                  <a:gd name="T53" fmla="*/ 7 h 34"/>
                  <a:gd name="T54" fmla="*/ 96 w 116"/>
                  <a:gd name="T55" fmla="*/ 7 h 34"/>
                  <a:gd name="T56" fmla="*/ 95 w 116"/>
                  <a:gd name="T57" fmla="*/ 7 h 34"/>
                  <a:gd name="T58" fmla="*/ 93 w 116"/>
                  <a:gd name="T59" fmla="*/ 7 h 34"/>
                  <a:gd name="T60" fmla="*/ 92 w 116"/>
                  <a:gd name="T61" fmla="*/ 7 h 34"/>
                  <a:gd name="T62" fmla="*/ 92 w 116"/>
                  <a:gd name="T63" fmla="*/ 7 h 34"/>
                  <a:gd name="T64" fmla="*/ 92 w 116"/>
                  <a:gd name="T65" fmla="*/ 11 h 34"/>
                  <a:gd name="T66" fmla="*/ 92 w 116"/>
                  <a:gd name="T67" fmla="*/ 13 h 34"/>
                  <a:gd name="T68" fmla="*/ 93 w 116"/>
                  <a:gd name="T69" fmla="*/ 15 h 34"/>
                  <a:gd name="T70" fmla="*/ 93 w 116"/>
                  <a:gd name="T71" fmla="*/ 17 h 34"/>
                  <a:gd name="T72" fmla="*/ 93 w 116"/>
                  <a:gd name="T73" fmla="*/ 20 h 34"/>
                  <a:gd name="T74" fmla="*/ 93 w 116"/>
                  <a:gd name="T75" fmla="*/ 22 h 34"/>
                  <a:gd name="T76" fmla="*/ 92 w 116"/>
                  <a:gd name="T77" fmla="*/ 25 h 34"/>
                  <a:gd name="T78" fmla="*/ 92 w 116"/>
                  <a:gd name="T79" fmla="*/ 26 h 34"/>
                  <a:gd name="T80" fmla="*/ 88 w 116"/>
                  <a:gd name="T81" fmla="*/ 28 h 34"/>
                  <a:gd name="T82" fmla="*/ 82 w 116"/>
                  <a:gd name="T83" fmla="*/ 30 h 34"/>
                  <a:gd name="T84" fmla="*/ 73 w 116"/>
                  <a:gd name="T85" fmla="*/ 32 h 34"/>
                  <a:gd name="T86" fmla="*/ 66 w 116"/>
                  <a:gd name="T87" fmla="*/ 33 h 34"/>
                  <a:gd name="T88" fmla="*/ 64 w 116"/>
                  <a:gd name="T89" fmla="*/ 33 h 34"/>
                  <a:gd name="T90" fmla="*/ 62 w 116"/>
                  <a:gd name="T91" fmla="*/ 33 h 34"/>
                  <a:gd name="T92" fmla="*/ 60 w 116"/>
                  <a:gd name="T93" fmla="*/ 33 h 34"/>
                  <a:gd name="T94" fmla="*/ 59 w 116"/>
                  <a:gd name="T95" fmla="*/ 33 h 34"/>
                  <a:gd name="T96" fmla="*/ 55 w 116"/>
                  <a:gd name="T97" fmla="*/ 33 h 34"/>
                  <a:gd name="T98" fmla="*/ 53 w 116"/>
                  <a:gd name="T99" fmla="*/ 32 h 34"/>
                  <a:gd name="T100" fmla="*/ 49 w 116"/>
                  <a:gd name="T101" fmla="*/ 30 h 34"/>
                  <a:gd name="T102" fmla="*/ 47 w 116"/>
                  <a:gd name="T103" fmla="*/ 29 h 34"/>
                  <a:gd name="T104" fmla="*/ 38 w 116"/>
                  <a:gd name="T105" fmla="*/ 27 h 34"/>
                  <a:gd name="T106" fmla="*/ 23 w 116"/>
                  <a:gd name="T107" fmla="*/ 26 h 34"/>
                  <a:gd name="T108" fmla="*/ 8 w 116"/>
                  <a:gd name="T109" fmla="*/ 26 h 34"/>
                  <a:gd name="T110" fmla="*/ 1 w 116"/>
                  <a:gd name="T111" fmla="*/ 26 h 34"/>
                  <a:gd name="T112" fmla="*/ 0 w 116"/>
                  <a:gd name="T113" fmla="*/ 23 h 34"/>
                  <a:gd name="T114" fmla="*/ 0 w 116"/>
                  <a:gd name="T115" fmla="*/ 16 h 34"/>
                  <a:gd name="T116" fmla="*/ 0 w 116"/>
                  <a:gd name="T117" fmla="*/ 10 h 34"/>
                  <a:gd name="T118" fmla="*/ 5 w 116"/>
                  <a:gd name="T119" fmla="*/ 6 h 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6"/>
                  <a:gd name="T181" fmla="*/ 0 h 34"/>
                  <a:gd name="T182" fmla="*/ 116 w 116"/>
                  <a:gd name="T183" fmla="*/ 34 h 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6" h="34">
                    <a:moveTo>
                      <a:pt x="7" y="4"/>
                    </a:moveTo>
                    <a:lnTo>
                      <a:pt x="7" y="5"/>
                    </a:lnTo>
                    <a:lnTo>
                      <a:pt x="8" y="5"/>
                    </a:lnTo>
                    <a:lnTo>
                      <a:pt x="9" y="6"/>
                    </a:lnTo>
                    <a:lnTo>
                      <a:pt x="12" y="6"/>
                    </a:lnTo>
                    <a:lnTo>
                      <a:pt x="14" y="8"/>
                    </a:lnTo>
                    <a:lnTo>
                      <a:pt x="18" y="8"/>
                    </a:lnTo>
                    <a:lnTo>
                      <a:pt x="22" y="8"/>
                    </a:lnTo>
                    <a:lnTo>
                      <a:pt x="26" y="8"/>
                    </a:lnTo>
                    <a:lnTo>
                      <a:pt x="30" y="10"/>
                    </a:lnTo>
                    <a:lnTo>
                      <a:pt x="34" y="10"/>
                    </a:lnTo>
                    <a:lnTo>
                      <a:pt x="38" y="10"/>
                    </a:lnTo>
                    <a:lnTo>
                      <a:pt x="43" y="10"/>
                    </a:lnTo>
                    <a:lnTo>
                      <a:pt x="47" y="11"/>
                    </a:lnTo>
                    <a:lnTo>
                      <a:pt x="50" y="11"/>
                    </a:lnTo>
                    <a:lnTo>
                      <a:pt x="54" y="11"/>
                    </a:lnTo>
                    <a:lnTo>
                      <a:pt x="57" y="10"/>
                    </a:lnTo>
                    <a:lnTo>
                      <a:pt x="59" y="10"/>
                    </a:lnTo>
                    <a:lnTo>
                      <a:pt x="60" y="10"/>
                    </a:lnTo>
                    <a:lnTo>
                      <a:pt x="62" y="10"/>
                    </a:lnTo>
                    <a:lnTo>
                      <a:pt x="64" y="10"/>
                    </a:lnTo>
                    <a:lnTo>
                      <a:pt x="66" y="8"/>
                    </a:lnTo>
                    <a:lnTo>
                      <a:pt x="67" y="8"/>
                    </a:lnTo>
                    <a:lnTo>
                      <a:pt x="70" y="6"/>
                    </a:lnTo>
                    <a:lnTo>
                      <a:pt x="72" y="6"/>
                    </a:lnTo>
                    <a:lnTo>
                      <a:pt x="74" y="5"/>
                    </a:lnTo>
                    <a:lnTo>
                      <a:pt x="76" y="5"/>
                    </a:lnTo>
                    <a:lnTo>
                      <a:pt x="78" y="3"/>
                    </a:lnTo>
                    <a:lnTo>
                      <a:pt x="80" y="2"/>
                    </a:lnTo>
                    <a:lnTo>
                      <a:pt x="81" y="2"/>
                    </a:lnTo>
                    <a:lnTo>
                      <a:pt x="83" y="0"/>
                    </a:lnTo>
                    <a:lnTo>
                      <a:pt x="85" y="0"/>
                    </a:lnTo>
                    <a:lnTo>
                      <a:pt x="87" y="0"/>
                    </a:lnTo>
                    <a:lnTo>
                      <a:pt x="89" y="0"/>
                    </a:lnTo>
                    <a:lnTo>
                      <a:pt x="90" y="0"/>
                    </a:lnTo>
                    <a:lnTo>
                      <a:pt x="92" y="0"/>
                    </a:lnTo>
                    <a:lnTo>
                      <a:pt x="94" y="0"/>
                    </a:lnTo>
                    <a:lnTo>
                      <a:pt x="95" y="0"/>
                    </a:lnTo>
                    <a:lnTo>
                      <a:pt x="97" y="0"/>
                    </a:lnTo>
                    <a:lnTo>
                      <a:pt x="98" y="0"/>
                    </a:lnTo>
                    <a:lnTo>
                      <a:pt x="100" y="0"/>
                    </a:lnTo>
                    <a:lnTo>
                      <a:pt x="102" y="0"/>
                    </a:lnTo>
                    <a:lnTo>
                      <a:pt x="102" y="2"/>
                    </a:lnTo>
                    <a:lnTo>
                      <a:pt x="103" y="2"/>
                    </a:lnTo>
                    <a:lnTo>
                      <a:pt x="105" y="2"/>
                    </a:lnTo>
                    <a:lnTo>
                      <a:pt x="105" y="3"/>
                    </a:lnTo>
                    <a:lnTo>
                      <a:pt x="107" y="3"/>
                    </a:lnTo>
                    <a:lnTo>
                      <a:pt x="109" y="3"/>
                    </a:lnTo>
                    <a:lnTo>
                      <a:pt x="109" y="5"/>
                    </a:lnTo>
                    <a:lnTo>
                      <a:pt x="111" y="5"/>
                    </a:lnTo>
                    <a:lnTo>
                      <a:pt x="113" y="5"/>
                    </a:lnTo>
                    <a:lnTo>
                      <a:pt x="114" y="5"/>
                    </a:lnTo>
                    <a:lnTo>
                      <a:pt x="115" y="5"/>
                    </a:lnTo>
                    <a:lnTo>
                      <a:pt x="114" y="7"/>
                    </a:lnTo>
                    <a:lnTo>
                      <a:pt x="113" y="7"/>
                    </a:lnTo>
                    <a:lnTo>
                      <a:pt x="112" y="7"/>
                    </a:lnTo>
                    <a:lnTo>
                      <a:pt x="111" y="7"/>
                    </a:lnTo>
                    <a:lnTo>
                      <a:pt x="110" y="7"/>
                    </a:lnTo>
                    <a:lnTo>
                      <a:pt x="108" y="7"/>
                    </a:lnTo>
                    <a:lnTo>
                      <a:pt x="106" y="7"/>
                    </a:lnTo>
                    <a:lnTo>
                      <a:pt x="104" y="7"/>
                    </a:lnTo>
                    <a:lnTo>
                      <a:pt x="102" y="7"/>
                    </a:lnTo>
                    <a:lnTo>
                      <a:pt x="100" y="7"/>
                    </a:lnTo>
                    <a:lnTo>
                      <a:pt x="98" y="7"/>
                    </a:lnTo>
                    <a:lnTo>
                      <a:pt x="97" y="7"/>
                    </a:lnTo>
                    <a:lnTo>
                      <a:pt x="96" y="7"/>
                    </a:lnTo>
                    <a:lnTo>
                      <a:pt x="95" y="7"/>
                    </a:lnTo>
                    <a:lnTo>
                      <a:pt x="93" y="7"/>
                    </a:lnTo>
                    <a:lnTo>
                      <a:pt x="92" y="7"/>
                    </a:lnTo>
                    <a:lnTo>
                      <a:pt x="92" y="9"/>
                    </a:lnTo>
                    <a:lnTo>
                      <a:pt x="92" y="11"/>
                    </a:lnTo>
                    <a:lnTo>
                      <a:pt x="92" y="13"/>
                    </a:lnTo>
                    <a:lnTo>
                      <a:pt x="93" y="13"/>
                    </a:lnTo>
                    <a:lnTo>
                      <a:pt x="93" y="15"/>
                    </a:lnTo>
                    <a:lnTo>
                      <a:pt x="93" y="17"/>
                    </a:lnTo>
                    <a:lnTo>
                      <a:pt x="95" y="17"/>
                    </a:lnTo>
                    <a:lnTo>
                      <a:pt x="93" y="19"/>
                    </a:lnTo>
                    <a:lnTo>
                      <a:pt x="93" y="20"/>
                    </a:lnTo>
                    <a:lnTo>
                      <a:pt x="93" y="22"/>
                    </a:lnTo>
                    <a:lnTo>
                      <a:pt x="92" y="24"/>
                    </a:lnTo>
                    <a:lnTo>
                      <a:pt x="92" y="25"/>
                    </a:lnTo>
                    <a:lnTo>
                      <a:pt x="92" y="26"/>
                    </a:lnTo>
                    <a:lnTo>
                      <a:pt x="91" y="28"/>
                    </a:lnTo>
                    <a:lnTo>
                      <a:pt x="90" y="28"/>
                    </a:lnTo>
                    <a:lnTo>
                      <a:pt x="88" y="28"/>
                    </a:lnTo>
                    <a:lnTo>
                      <a:pt x="86" y="30"/>
                    </a:lnTo>
                    <a:lnTo>
                      <a:pt x="84" y="30"/>
                    </a:lnTo>
                    <a:lnTo>
                      <a:pt x="82" y="30"/>
                    </a:lnTo>
                    <a:lnTo>
                      <a:pt x="80" y="30"/>
                    </a:lnTo>
                    <a:lnTo>
                      <a:pt x="77" y="32"/>
                    </a:lnTo>
                    <a:lnTo>
                      <a:pt x="75" y="32"/>
                    </a:lnTo>
                    <a:lnTo>
                      <a:pt x="73" y="32"/>
                    </a:lnTo>
                    <a:lnTo>
                      <a:pt x="71" y="32"/>
                    </a:lnTo>
                    <a:lnTo>
                      <a:pt x="69" y="33"/>
                    </a:lnTo>
                    <a:lnTo>
                      <a:pt x="67" y="33"/>
                    </a:lnTo>
                    <a:lnTo>
                      <a:pt x="66" y="33"/>
                    </a:lnTo>
                    <a:lnTo>
                      <a:pt x="66" y="32"/>
                    </a:lnTo>
                    <a:lnTo>
                      <a:pt x="64" y="33"/>
                    </a:lnTo>
                    <a:lnTo>
                      <a:pt x="62" y="33"/>
                    </a:lnTo>
                    <a:lnTo>
                      <a:pt x="60" y="33"/>
                    </a:lnTo>
                    <a:lnTo>
                      <a:pt x="59" y="33"/>
                    </a:lnTo>
                    <a:lnTo>
                      <a:pt x="57" y="33"/>
                    </a:lnTo>
                    <a:lnTo>
                      <a:pt x="55" y="33"/>
                    </a:lnTo>
                    <a:lnTo>
                      <a:pt x="55" y="32"/>
                    </a:lnTo>
                    <a:lnTo>
                      <a:pt x="53" y="32"/>
                    </a:lnTo>
                    <a:lnTo>
                      <a:pt x="53" y="30"/>
                    </a:lnTo>
                    <a:lnTo>
                      <a:pt x="51" y="30"/>
                    </a:lnTo>
                    <a:lnTo>
                      <a:pt x="49" y="30"/>
                    </a:lnTo>
                    <a:lnTo>
                      <a:pt x="49" y="29"/>
                    </a:lnTo>
                    <a:lnTo>
                      <a:pt x="47" y="29"/>
                    </a:lnTo>
                    <a:lnTo>
                      <a:pt x="47" y="27"/>
                    </a:lnTo>
                    <a:lnTo>
                      <a:pt x="44" y="27"/>
                    </a:lnTo>
                    <a:lnTo>
                      <a:pt x="41" y="27"/>
                    </a:lnTo>
                    <a:lnTo>
                      <a:pt x="38" y="27"/>
                    </a:lnTo>
                    <a:lnTo>
                      <a:pt x="34" y="26"/>
                    </a:lnTo>
                    <a:lnTo>
                      <a:pt x="30" y="26"/>
                    </a:lnTo>
                    <a:lnTo>
                      <a:pt x="27" y="26"/>
                    </a:lnTo>
                    <a:lnTo>
                      <a:pt x="23" y="26"/>
                    </a:lnTo>
                    <a:lnTo>
                      <a:pt x="19" y="26"/>
                    </a:lnTo>
                    <a:lnTo>
                      <a:pt x="16" y="26"/>
                    </a:lnTo>
                    <a:lnTo>
                      <a:pt x="12" y="26"/>
                    </a:lnTo>
                    <a:lnTo>
                      <a:pt x="8" y="26"/>
                    </a:lnTo>
                    <a:lnTo>
                      <a:pt x="6" y="26"/>
                    </a:lnTo>
                    <a:lnTo>
                      <a:pt x="4" y="26"/>
                    </a:lnTo>
                    <a:lnTo>
                      <a:pt x="2" y="26"/>
                    </a:lnTo>
                    <a:lnTo>
                      <a:pt x="1" y="26"/>
                    </a:lnTo>
                    <a:lnTo>
                      <a:pt x="0" y="26"/>
                    </a:lnTo>
                    <a:lnTo>
                      <a:pt x="0" y="24"/>
                    </a:lnTo>
                    <a:lnTo>
                      <a:pt x="0" y="23"/>
                    </a:lnTo>
                    <a:lnTo>
                      <a:pt x="0" y="21"/>
                    </a:lnTo>
                    <a:lnTo>
                      <a:pt x="0" y="20"/>
                    </a:lnTo>
                    <a:lnTo>
                      <a:pt x="0" y="18"/>
                    </a:lnTo>
                    <a:lnTo>
                      <a:pt x="0" y="16"/>
                    </a:lnTo>
                    <a:lnTo>
                      <a:pt x="0" y="14"/>
                    </a:lnTo>
                    <a:lnTo>
                      <a:pt x="0" y="12"/>
                    </a:lnTo>
                    <a:lnTo>
                      <a:pt x="0" y="10"/>
                    </a:lnTo>
                    <a:lnTo>
                      <a:pt x="2" y="8"/>
                    </a:lnTo>
                    <a:lnTo>
                      <a:pt x="4" y="6"/>
                    </a:lnTo>
                    <a:lnTo>
                      <a:pt x="5" y="6"/>
                    </a:lnTo>
                    <a:lnTo>
                      <a:pt x="7" y="4"/>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212" name="Freeform 179">
                <a:extLst>
                  <a:ext uri="{FF2B5EF4-FFF2-40B4-BE49-F238E27FC236}">
                    <a16:creationId xmlns:a16="http://schemas.microsoft.com/office/drawing/2014/main" id="{61659228-02D7-43C5-B7CE-6156FCF4FDE8}"/>
                  </a:ext>
                </a:extLst>
              </p:cNvPr>
              <p:cNvSpPr>
                <a:spLocks/>
              </p:cNvSpPr>
              <p:nvPr/>
            </p:nvSpPr>
            <p:spPr bwMode="auto">
              <a:xfrm>
                <a:off x="5802" y="3378"/>
                <a:ext cx="103" cy="15"/>
              </a:xfrm>
              <a:custGeom>
                <a:avLst/>
                <a:gdLst>
                  <a:gd name="T0" fmla="*/ 0 w 103"/>
                  <a:gd name="T1" fmla="*/ 0 h 15"/>
                  <a:gd name="T2" fmla="*/ 18 w 103"/>
                  <a:gd name="T3" fmla="*/ 2 h 15"/>
                  <a:gd name="T4" fmla="*/ 26 w 103"/>
                  <a:gd name="T5" fmla="*/ 4 h 15"/>
                  <a:gd name="T6" fmla="*/ 48 w 103"/>
                  <a:gd name="T7" fmla="*/ 8 h 15"/>
                  <a:gd name="T8" fmla="*/ 74 w 103"/>
                  <a:gd name="T9" fmla="*/ 11 h 15"/>
                  <a:gd name="T10" fmla="*/ 92 w 103"/>
                  <a:gd name="T11" fmla="*/ 14 h 15"/>
                  <a:gd name="T12" fmla="*/ 102 w 103"/>
                  <a:gd name="T13" fmla="*/ 14 h 15"/>
                  <a:gd name="T14" fmla="*/ 0 60000 65536"/>
                  <a:gd name="T15" fmla="*/ 0 60000 65536"/>
                  <a:gd name="T16" fmla="*/ 0 60000 65536"/>
                  <a:gd name="T17" fmla="*/ 0 60000 65536"/>
                  <a:gd name="T18" fmla="*/ 0 60000 65536"/>
                  <a:gd name="T19" fmla="*/ 0 60000 65536"/>
                  <a:gd name="T20" fmla="*/ 0 60000 65536"/>
                  <a:gd name="T21" fmla="*/ 0 w 103"/>
                  <a:gd name="T22" fmla="*/ 0 h 15"/>
                  <a:gd name="T23" fmla="*/ 103 w 103"/>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5">
                    <a:moveTo>
                      <a:pt x="0" y="0"/>
                    </a:moveTo>
                    <a:lnTo>
                      <a:pt x="18" y="2"/>
                    </a:lnTo>
                    <a:lnTo>
                      <a:pt x="26" y="4"/>
                    </a:lnTo>
                    <a:lnTo>
                      <a:pt x="48" y="8"/>
                    </a:lnTo>
                    <a:lnTo>
                      <a:pt x="74" y="11"/>
                    </a:lnTo>
                    <a:lnTo>
                      <a:pt x="92" y="14"/>
                    </a:lnTo>
                    <a:lnTo>
                      <a:pt x="102" y="14"/>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 name="Freeform 180">
                <a:extLst>
                  <a:ext uri="{FF2B5EF4-FFF2-40B4-BE49-F238E27FC236}">
                    <a16:creationId xmlns:a16="http://schemas.microsoft.com/office/drawing/2014/main" id="{36DA0F3D-E3B6-434D-96AE-3173113CECF0}"/>
                  </a:ext>
                </a:extLst>
              </p:cNvPr>
              <p:cNvSpPr>
                <a:spLocks/>
              </p:cNvSpPr>
              <p:nvPr/>
            </p:nvSpPr>
            <p:spPr bwMode="auto">
              <a:xfrm>
                <a:off x="6150" y="3427"/>
                <a:ext cx="26" cy="5"/>
              </a:xfrm>
              <a:custGeom>
                <a:avLst/>
                <a:gdLst>
                  <a:gd name="T0" fmla="*/ 0 w 26"/>
                  <a:gd name="T1" fmla="*/ 0 h 5"/>
                  <a:gd name="T2" fmla="*/ 8 w 26"/>
                  <a:gd name="T3" fmla="*/ 0 h 5"/>
                  <a:gd name="T4" fmla="*/ 17 w 26"/>
                  <a:gd name="T5" fmla="*/ 4 h 5"/>
                  <a:gd name="T6" fmla="*/ 25 w 26"/>
                  <a:gd name="T7" fmla="*/ 2 h 5"/>
                  <a:gd name="T8" fmla="*/ 0 60000 65536"/>
                  <a:gd name="T9" fmla="*/ 0 60000 65536"/>
                  <a:gd name="T10" fmla="*/ 0 60000 65536"/>
                  <a:gd name="T11" fmla="*/ 0 60000 65536"/>
                  <a:gd name="T12" fmla="*/ 0 w 26"/>
                  <a:gd name="T13" fmla="*/ 0 h 5"/>
                  <a:gd name="T14" fmla="*/ 26 w 26"/>
                  <a:gd name="T15" fmla="*/ 5 h 5"/>
                </a:gdLst>
                <a:ahLst/>
                <a:cxnLst>
                  <a:cxn ang="T8">
                    <a:pos x="T0" y="T1"/>
                  </a:cxn>
                  <a:cxn ang="T9">
                    <a:pos x="T2" y="T3"/>
                  </a:cxn>
                  <a:cxn ang="T10">
                    <a:pos x="T4" y="T5"/>
                  </a:cxn>
                  <a:cxn ang="T11">
                    <a:pos x="T6" y="T7"/>
                  </a:cxn>
                </a:cxnLst>
                <a:rect l="T12" t="T13" r="T14" b="T15"/>
                <a:pathLst>
                  <a:path w="26" h="5">
                    <a:moveTo>
                      <a:pt x="0" y="0"/>
                    </a:moveTo>
                    <a:lnTo>
                      <a:pt x="8" y="0"/>
                    </a:lnTo>
                    <a:lnTo>
                      <a:pt x="17" y="4"/>
                    </a:lnTo>
                    <a:lnTo>
                      <a:pt x="25" y="2"/>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 name="Freeform 181">
                <a:extLst>
                  <a:ext uri="{FF2B5EF4-FFF2-40B4-BE49-F238E27FC236}">
                    <a16:creationId xmlns:a16="http://schemas.microsoft.com/office/drawing/2014/main" id="{3FA48979-AE32-4AAF-B0CC-88FB24C68547}"/>
                  </a:ext>
                </a:extLst>
              </p:cNvPr>
              <p:cNvSpPr>
                <a:spLocks/>
              </p:cNvSpPr>
              <p:nvPr/>
            </p:nvSpPr>
            <p:spPr bwMode="auto">
              <a:xfrm>
                <a:off x="5787" y="3437"/>
                <a:ext cx="31" cy="40"/>
              </a:xfrm>
              <a:custGeom>
                <a:avLst/>
                <a:gdLst>
                  <a:gd name="T0" fmla="*/ 9 w 31"/>
                  <a:gd name="T1" fmla="*/ 0 h 40"/>
                  <a:gd name="T2" fmla="*/ 20 w 31"/>
                  <a:gd name="T3" fmla="*/ 16 h 40"/>
                  <a:gd name="T4" fmla="*/ 27 w 31"/>
                  <a:gd name="T5" fmla="*/ 23 h 40"/>
                  <a:gd name="T6" fmla="*/ 30 w 31"/>
                  <a:gd name="T7" fmla="*/ 33 h 40"/>
                  <a:gd name="T8" fmla="*/ 19 w 31"/>
                  <a:gd name="T9" fmla="*/ 39 h 40"/>
                  <a:gd name="T10" fmla="*/ 0 w 31"/>
                  <a:gd name="T11" fmla="*/ 9 h 40"/>
                  <a:gd name="T12" fmla="*/ 9 w 31"/>
                  <a:gd name="T13" fmla="*/ 0 h 40"/>
                  <a:gd name="T14" fmla="*/ 9 w 31"/>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40"/>
                  <a:gd name="T26" fmla="*/ 31 w 31"/>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40">
                    <a:moveTo>
                      <a:pt x="9" y="0"/>
                    </a:moveTo>
                    <a:lnTo>
                      <a:pt x="20" y="16"/>
                    </a:lnTo>
                    <a:lnTo>
                      <a:pt x="27" y="23"/>
                    </a:lnTo>
                    <a:lnTo>
                      <a:pt x="30" y="33"/>
                    </a:lnTo>
                    <a:lnTo>
                      <a:pt x="19" y="39"/>
                    </a:lnTo>
                    <a:lnTo>
                      <a:pt x="0" y="9"/>
                    </a:lnTo>
                    <a:lnTo>
                      <a:pt x="9"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215" name="Freeform 182">
                <a:extLst>
                  <a:ext uri="{FF2B5EF4-FFF2-40B4-BE49-F238E27FC236}">
                    <a16:creationId xmlns:a16="http://schemas.microsoft.com/office/drawing/2014/main" id="{D1B03127-C717-40B4-A1A0-64DF48AE8238}"/>
                  </a:ext>
                </a:extLst>
              </p:cNvPr>
              <p:cNvSpPr>
                <a:spLocks/>
              </p:cNvSpPr>
              <p:nvPr/>
            </p:nvSpPr>
            <p:spPr bwMode="auto">
              <a:xfrm>
                <a:off x="5774" y="3435"/>
                <a:ext cx="21" cy="21"/>
              </a:xfrm>
              <a:custGeom>
                <a:avLst/>
                <a:gdLst>
                  <a:gd name="T0" fmla="*/ 4 w 21"/>
                  <a:gd name="T1" fmla="*/ 4 h 21"/>
                  <a:gd name="T2" fmla="*/ 3 w 21"/>
                  <a:gd name="T3" fmla="*/ 11 h 21"/>
                  <a:gd name="T4" fmla="*/ 0 w 21"/>
                  <a:gd name="T5" fmla="*/ 14 h 21"/>
                  <a:gd name="T6" fmla="*/ 2 w 21"/>
                  <a:gd name="T7" fmla="*/ 18 h 21"/>
                  <a:gd name="T8" fmla="*/ 8 w 21"/>
                  <a:gd name="T9" fmla="*/ 20 h 21"/>
                  <a:gd name="T10" fmla="*/ 20 w 21"/>
                  <a:gd name="T11" fmla="*/ 11 h 21"/>
                  <a:gd name="T12" fmla="*/ 20 w 21"/>
                  <a:gd name="T13" fmla="*/ 2 h 21"/>
                  <a:gd name="T14" fmla="*/ 15 w 21"/>
                  <a:gd name="T15" fmla="*/ 0 h 21"/>
                  <a:gd name="T16" fmla="*/ 8 w 21"/>
                  <a:gd name="T17" fmla="*/ 2 h 21"/>
                  <a:gd name="T18" fmla="*/ 4 w 21"/>
                  <a:gd name="T19" fmla="*/ 4 h 21"/>
                  <a:gd name="T20" fmla="*/ 4 w 21"/>
                  <a:gd name="T21" fmla="*/ 4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4" y="4"/>
                    </a:moveTo>
                    <a:lnTo>
                      <a:pt x="3" y="11"/>
                    </a:lnTo>
                    <a:lnTo>
                      <a:pt x="0" y="14"/>
                    </a:lnTo>
                    <a:lnTo>
                      <a:pt x="2" y="18"/>
                    </a:lnTo>
                    <a:lnTo>
                      <a:pt x="8" y="20"/>
                    </a:lnTo>
                    <a:lnTo>
                      <a:pt x="20" y="11"/>
                    </a:lnTo>
                    <a:lnTo>
                      <a:pt x="20" y="2"/>
                    </a:lnTo>
                    <a:lnTo>
                      <a:pt x="15" y="0"/>
                    </a:lnTo>
                    <a:lnTo>
                      <a:pt x="8" y="2"/>
                    </a:lnTo>
                    <a:lnTo>
                      <a:pt x="4" y="4"/>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216" name="Freeform 183">
                <a:extLst>
                  <a:ext uri="{FF2B5EF4-FFF2-40B4-BE49-F238E27FC236}">
                    <a16:creationId xmlns:a16="http://schemas.microsoft.com/office/drawing/2014/main" id="{5AC99E2B-09B1-463B-9E6E-3348CA59BCDF}"/>
                  </a:ext>
                </a:extLst>
              </p:cNvPr>
              <p:cNvSpPr>
                <a:spLocks/>
              </p:cNvSpPr>
              <p:nvPr/>
            </p:nvSpPr>
            <p:spPr bwMode="auto">
              <a:xfrm>
                <a:off x="5782" y="3447"/>
                <a:ext cx="27" cy="30"/>
              </a:xfrm>
              <a:custGeom>
                <a:avLst/>
                <a:gdLst>
                  <a:gd name="T0" fmla="*/ 10 w 27"/>
                  <a:gd name="T1" fmla="*/ 0 h 30"/>
                  <a:gd name="T2" fmla="*/ 17 w 27"/>
                  <a:gd name="T3" fmla="*/ 14 h 30"/>
                  <a:gd name="T4" fmla="*/ 26 w 27"/>
                  <a:gd name="T5" fmla="*/ 29 h 30"/>
                  <a:gd name="T6" fmla="*/ 12 w 27"/>
                  <a:gd name="T7" fmla="*/ 20 h 30"/>
                  <a:gd name="T8" fmla="*/ 0 w 27"/>
                  <a:gd name="T9" fmla="*/ 20 h 30"/>
                  <a:gd name="T10" fmla="*/ 0 w 27"/>
                  <a:gd name="T11" fmla="*/ 7 h 30"/>
                  <a:gd name="T12" fmla="*/ 10 w 27"/>
                  <a:gd name="T13" fmla="*/ 0 h 30"/>
                  <a:gd name="T14" fmla="*/ 10 w 2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27"/>
                  <a:gd name="T25" fmla="*/ 0 h 30"/>
                  <a:gd name="T26" fmla="*/ 27 w 2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 h="30">
                    <a:moveTo>
                      <a:pt x="10" y="0"/>
                    </a:moveTo>
                    <a:lnTo>
                      <a:pt x="17" y="14"/>
                    </a:lnTo>
                    <a:lnTo>
                      <a:pt x="26" y="29"/>
                    </a:lnTo>
                    <a:lnTo>
                      <a:pt x="12" y="20"/>
                    </a:lnTo>
                    <a:lnTo>
                      <a:pt x="0" y="20"/>
                    </a:lnTo>
                    <a:lnTo>
                      <a:pt x="0" y="7"/>
                    </a:lnTo>
                    <a:lnTo>
                      <a:pt x="10" y="0"/>
                    </a:lnTo>
                  </a:path>
                </a:pathLst>
              </a:custGeom>
              <a:solidFill>
                <a:srgbClr val="C0007F"/>
              </a:solidFill>
              <a:ln w="19050" cap="flat" cmpd="sng">
                <a:solidFill>
                  <a:srgbClr val="000000"/>
                </a:solidFill>
                <a:prstDash val="solid"/>
                <a:round/>
                <a:headEnd type="none" w="med" len="med"/>
                <a:tailEnd type="none" w="med" len="med"/>
              </a:ln>
            </p:spPr>
            <p:txBody>
              <a:bodyPr/>
              <a:lstStyle/>
              <a:p>
                <a:endParaRPr lang="zh-CN" altLang="en-US"/>
              </a:p>
            </p:txBody>
          </p:sp>
          <p:sp>
            <p:nvSpPr>
              <p:cNvPr id="217" name="Freeform 184">
                <a:extLst>
                  <a:ext uri="{FF2B5EF4-FFF2-40B4-BE49-F238E27FC236}">
                    <a16:creationId xmlns:a16="http://schemas.microsoft.com/office/drawing/2014/main" id="{9D9C082A-0471-4D21-BE48-C0EB29F900CB}"/>
                  </a:ext>
                </a:extLst>
              </p:cNvPr>
              <p:cNvSpPr>
                <a:spLocks/>
              </p:cNvSpPr>
              <p:nvPr/>
            </p:nvSpPr>
            <p:spPr bwMode="auto">
              <a:xfrm>
                <a:off x="5860" y="3401"/>
                <a:ext cx="28" cy="22"/>
              </a:xfrm>
              <a:custGeom>
                <a:avLst/>
                <a:gdLst>
                  <a:gd name="T0" fmla="*/ 14 w 28"/>
                  <a:gd name="T1" fmla="*/ 0 h 22"/>
                  <a:gd name="T2" fmla="*/ 18 w 28"/>
                  <a:gd name="T3" fmla="*/ 0 h 22"/>
                  <a:gd name="T4" fmla="*/ 24 w 28"/>
                  <a:gd name="T5" fmla="*/ 1 h 22"/>
                  <a:gd name="T6" fmla="*/ 27 w 28"/>
                  <a:gd name="T7" fmla="*/ 7 h 22"/>
                  <a:gd name="T8" fmla="*/ 25 w 28"/>
                  <a:gd name="T9" fmla="*/ 13 h 22"/>
                  <a:gd name="T10" fmla="*/ 17 w 28"/>
                  <a:gd name="T11" fmla="*/ 21 h 22"/>
                  <a:gd name="T12" fmla="*/ 1 w 28"/>
                  <a:gd name="T13" fmla="*/ 21 h 22"/>
                  <a:gd name="T14" fmla="*/ 0 w 28"/>
                  <a:gd name="T15" fmla="*/ 8 h 22"/>
                  <a:gd name="T16" fmla="*/ 14 w 28"/>
                  <a:gd name="T17" fmla="*/ 0 h 22"/>
                  <a:gd name="T18" fmla="*/ 14 w 28"/>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22"/>
                  <a:gd name="T32" fmla="*/ 28 w 28"/>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22">
                    <a:moveTo>
                      <a:pt x="14" y="0"/>
                    </a:moveTo>
                    <a:lnTo>
                      <a:pt x="18" y="0"/>
                    </a:lnTo>
                    <a:lnTo>
                      <a:pt x="24" y="1"/>
                    </a:lnTo>
                    <a:lnTo>
                      <a:pt x="27" y="7"/>
                    </a:lnTo>
                    <a:lnTo>
                      <a:pt x="25" y="13"/>
                    </a:lnTo>
                    <a:lnTo>
                      <a:pt x="17" y="21"/>
                    </a:lnTo>
                    <a:lnTo>
                      <a:pt x="1" y="21"/>
                    </a:lnTo>
                    <a:lnTo>
                      <a:pt x="0" y="8"/>
                    </a:lnTo>
                    <a:lnTo>
                      <a:pt x="14" y="0"/>
                    </a:lnTo>
                  </a:path>
                </a:pathLst>
              </a:custGeom>
              <a:solidFill>
                <a:srgbClr val="EFEFEF"/>
              </a:solidFill>
              <a:ln w="19050" cap="flat" cmpd="sng">
                <a:solidFill>
                  <a:srgbClr val="000000"/>
                </a:solidFill>
                <a:prstDash val="solid"/>
                <a:round/>
                <a:headEnd type="none" w="med" len="med"/>
                <a:tailEnd type="none" w="med" len="med"/>
              </a:ln>
            </p:spPr>
            <p:txBody>
              <a:bodyPr/>
              <a:lstStyle/>
              <a:p>
                <a:endParaRPr lang="zh-CN" altLang="en-US"/>
              </a:p>
            </p:txBody>
          </p:sp>
          <p:sp>
            <p:nvSpPr>
              <p:cNvPr id="218" name="Freeform 185">
                <a:extLst>
                  <a:ext uri="{FF2B5EF4-FFF2-40B4-BE49-F238E27FC236}">
                    <a16:creationId xmlns:a16="http://schemas.microsoft.com/office/drawing/2014/main" id="{9B20A053-449F-49FF-8064-7A88E15ECFB7}"/>
                  </a:ext>
                </a:extLst>
              </p:cNvPr>
              <p:cNvSpPr>
                <a:spLocks/>
              </p:cNvSpPr>
              <p:nvPr/>
            </p:nvSpPr>
            <p:spPr bwMode="auto">
              <a:xfrm>
                <a:off x="5863" y="3404"/>
                <a:ext cx="25" cy="26"/>
              </a:xfrm>
              <a:custGeom>
                <a:avLst/>
                <a:gdLst>
                  <a:gd name="T0" fmla="*/ 24 w 25"/>
                  <a:gd name="T1" fmla="*/ 0 h 26"/>
                  <a:gd name="T2" fmla="*/ 24 w 25"/>
                  <a:gd name="T3" fmla="*/ 6 h 26"/>
                  <a:gd name="T4" fmla="*/ 24 w 25"/>
                  <a:gd name="T5" fmla="*/ 13 h 26"/>
                  <a:gd name="T6" fmla="*/ 19 w 25"/>
                  <a:gd name="T7" fmla="*/ 20 h 26"/>
                  <a:gd name="T8" fmla="*/ 11 w 25"/>
                  <a:gd name="T9" fmla="*/ 25 h 26"/>
                  <a:gd name="T10" fmla="*/ 0 w 25"/>
                  <a:gd name="T11" fmla="*/ 18 h 26"/>
                  <a:gd name="T12" fmla="*/ 24 w 25"/>
                  <a:gd name="T13" fmla="*/ 0 h 26"/>
                  <a:gd name="T14" fmla="*/ 24 w 25"/>
                  <a:gd name="T15" fmla="*/ 0 h 26"/>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6"/>
                  <a:gd name="T26" fmla="*/ 25 w 25"/>
                  <a:gd name="T27" fmla="*/ 26 h 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6">
                    <a:moveTo>
                      <a:pt x="24" y="0"/>
                    </a:moveTo>
                    <a:lnTo>
                      <a:pt x="24" y="6"/>
                    </a:lnTo>
                    <a:lnTo>
                      <a:pt x="24" y="13"/>
                    </a:lnTo>
                    <a:lnTo>
                      <a:pt x="19" y="20"/>
                    </a:lnTo>
                    <a:lnTo>
                      <a:pt x="11" y="25"/>
                    </a:lnTo>
                    <a:lnTo>
                      <a:pt x="0" y="18"/>
                    </a:lnTo>
                    <a:lnTo>
                      <a:pt x="24" y="0"/>
                    </a:lnTo>
                  </a:path>
                </a:pathLst>
              </a:custGeom>
              <a:solidFill>
                <a:srgbClr val="D2D2D2"/>
              </a:solidFill>
              <a:ln w="19050" cap="flat" cmpd="sng">
                <a:solidFill>
                  <a:srgbClr val="000000"/>
                </a:solidFill>
                <a:prstDash val="solid"/>
                <a:round/>
                <a:headEnd type="none" w="med" len="med"/>
                <a:tailEnd type="none" w="med" len="med"/>
              </a:ln>
            </p:spPr>
            <p:txBody>
              <a:bodyPr/>
              <a:lstStyle/>
              <a:p>
                <a:endParaRPr lang="zh-CN" altLang="en-US"/>
              </a:p>
            </p:txBody>
          </p:sp>
          <p:sp>
            <p:nvSpPr>
              <p:cNvPr id="219" name="Freeform 186">
                <a:extLst>
                  <a:ext uri="{FF2B5EF4-FFF2-40B4-BE49-F238E27FC236}">
                    <a16:creationId xmlns:a16="http://schemas.microsoft.com/office/drawing/2014/main" id="{3553EB28-6BA6-4C0E-9954-86BB7C63FE06}"/>
                  </a:ext>
                </a:extLst>
              </p:cNvPr>
              <p:cNvSpPr>
                <a:spLocks/>
              </p:cNvSpPr>
              <p:nvPr/>
            </p:nvSpPr>
            <p:spPr bwMode="auto">
              <a:xfrm>
                <a:off x="5818" y="3406"/>
                <a:ext cx="65" cy="35"/>
              </a:xfrm>
              <a:custGeom>
                <a:avLst/>
                <a:gdLst>
                  <a:gd name="T0" fmla="*/ 0 w 65"/>
                  <a:gd name="T1" fmla="*/ 14 h 35"/>
                  <a:gd name="T2" fmla="*/ 29 w 65"/>
                  <a:gd name="T3" fmla="*/ 11 h 35"/>
                  <a:gd name="T4" fmla="*/ 42 w 65"/>
                  <a:gd name="T5" fmla="*/ 0 h 35"/>
                  <a:gd name="T6" fmla="*/ 55 w 65"/>
                  <a:gd name="T7" fmla="*/ 0 h 35"/>
                  <a:gd name="T8" fmla="*/ 50 w 65"/>
                  <a:gd name="T9" fmla="*/ 4 h 35"/>
                  <a:gd name="T10" fmla="*/ 62 w 65"/>
                  <a:gd name="T11" fmla="*/ 3 h 35"/>
                  <a:gd name="T12" fmla="*/ 64 w 65"/>
                  <a:gd name="T13" fmla="*/ 4 h 35"/>
                  <a:gd name="T14" fmla="*/ 55 w 65"/>
                  <a:gd name="T15" fmla="*/ 10 h 35"/>
                  <a:gd name="T16" fmla="*/ 48 w 65"/>
                  <a:gd name="T17" fmla="*/ 18 h 35"/>
                  <a:gd name="T18" fmla="*/ 59 w 65"/>
                  <a:gd name="T19" fmla="*/ 13 h 35"/>
                  <a:gd name="T20" fmla="*/ 57 w 65"/>
                  <a:gd name="T21" fmla="*/ 19 h 35"/>
                  <a:gd name="T22" fmla="*/ 48 w 65"/>
                  <a:gd name="T23" fmla="*/ 26 h 35"/>
                  <a:gd name="T24" fmla="*/ 34 w 65"/>
                  <a:gd name="T25" fmla="*/ 27 h 35"/>
                  <a:gd name="T26" fmla="*/ 2 w 65"/>
                  <a:gd name="T27" fmla="*/ 34 h 35"/>
                  <a:gd name="T28" fmla="*/ 0 w 65"/>
                  <a:gd name="T29" fmla="*/ 14 h 35"/>
                  <a:gd name="T30" fmla="*/ 0 w 65"/>
                  <a:gd name="T31" fmla="*/ 14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5"/>
                  <a:gd name="T49" fmla="*/ 0 h 35"/>
                  <a:gd name="T50" fmla="*/ 65 w 65"/>
                  <a:gd name="T51" fmla="*/ 35 h 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5" h="35">
                    <a:moveTo>
                      <a:pt x="0" y="14"/>
                    </a:moveTo>
                    <a:lnTo>
                      <a:pt x="29" y="11"/>
                    </a:lnTo>
                    <a:lnTo>
                      <a:pt x="42" y="0"/>
                    </a:lnTo>
                    <a:lnTo>
                      <a:pt x="55" y="0"/>
                    </a:lnTo>
                    <a:lnTo>
                      <a:pt x="50" y="4"/>
                    </a:lnTo>
                    <a:lnTo>
                      <a:pt x="62" y="3"/>
                    </a:lnTo>
                    <a:lnTo>
                      <a:pt x="64" y="4"/>
                    </a:lnTo>
                    <a:lnTo>
                      <a:pt x="55" y="10"/>
                    </a:lnTo>
                    <a:lnTo>
                      <a:pt x="48" y="18"/>
                    </a:lnTo>
                    <a:lnTo>
                      <a:pt x="59" y="13"/>
                    </a:lnTo>
                    <a:lnTo>
                      <a:pt x="57" y="19"/>
                    </a:lnTo>
                    <a:lnTo>
                      <a:pt x="48" y="26"/>
                    </a:lnTo>
                    <a:lnTo>
                      <a:pt x="34" y="27"/>
                    </a:lnTo>
                    <a:lnTo>
                      <a:pt x="2" y="34"/>
                    </a:lnTo>
                    <a:lnTo>
                      <a:pt x="0" y="14"/>
                    </a:lnTo>
                  </a:path>
                </a:pathLst>
              </a:custGeom>
              <a:solidFill>
                <a:srgbClr val="FFC281"/>
              </a:solidFill>
              <a:ln w="19050" cap="flat" cmpd="sng">
                <a:solidFill>
                  <a:srgbClr val="000000"/>
                </a:solidFill>
                <a:prstDash val="solid"/>
                <a:round/>
                <a:headEnd type="none" w="med" len="med"/>
                <a:tailEnd type="none" w="med" len="med"/>
              </a:ln>
            </p:spPr>
            <p:txBody>
              <a:bodyPr/>
              <a:lstStyle/>
              <a:p>
                <a:endParaRPr lang="zh-CN" altLang="en-US"/>
              </a:p>
            </p:txBody>
          </p:sp>
          <p:sp>
            <p:nvSpPr>
              <p:cNvPr id="220" name="Freeform 187">
                <a:extLst>
                  <a:ext uri="{FF2B5EF4-FFF2-40B4-BE49-F238E27FC236}">
                    <a16:creationId xmlns:a16="http://schemas.microsoft.com/office/drawing/2014/main" id="{0AEDD075-8785-4B44-AA8F-D21341CC2A36}"/>
                  </a:ext>
                </a:extLst>
              </p:cNvPr>
              <p:cNvSpPr>
                <a:spLocks/>
              </p:cNvSpPr>
              <p:nvPr/>
            </p:nvSpPr>
            <p:spPr bwMode="auto">
              <a:xfrm>
                <a:off x="5884" y="3394"/>
                <a:ext cx="23" cy="8"/>
              </a:xfrm>
              <a:custGeom>
                <a:avLst/>
                <a:gdLst>
                  <a:gd name="T0" fmla="*/ 0 w 23"/>
                  <a:gd name="T1" fmla="*/ 7 h 8"/>
                  <a:gd name="T2" fmla="*/ 0 w 23"/>
                  <a:gd name="T3" fmla="*/ 7 h 8"/>
                  <a:gd name="T4" fmla="*/ 0 w 23"/>
                  <a:gd name="T5" fmla="*/ 7 h 8"/>
                  <a:gd name="T6" fmla="*/ 0 w 23"/>
                  <a:gd name="T7" fmla="*/ 7 h 8"/>
                  <a:gd name="T8" fmla="*/ 1 w 23"/>
                  <a:gd name="T9" fmla="*/ 6 h 8"/>
                  <a:gd name="T10" fmla="*/ 1 w 23"/>
                  <a:gd name="T11" fmla="*/ 6 h 8"/>
                  <a:gd name="T12" fmla="*/ 2 w 23"/>
                  <a:gd name="T13" fmla="*/ 5 h 8"/>
                  <a:gd name="T14" fmla="*/ 2 w 23"/>
                  <a:gd name="T15" fmla="*/ 5 h 8"/>
                  <a:gd name="T16" fmla="*/ 3 w 23"/>
                  <a:gd name="T17" fmla="*/ 4 h 8"/>
                  <a:gd name="T18" fmla="*/ 3 w 23"/>
                  <a:gd name="T19" fmla="*/ 4 h 8"/>
                  <a:gd name="T20" fmla="*/ 3 w 23"/>
                  <a:gd name="T21" fmla="*/ 4 h 8"/>
                  <a:gd name="T22" fmla="*/ 3 w 23"/>
                  <a:gd name="T23" fmla="*/ 4 h 8"/>
                  <a:gd name="T24" fmla="*/ 5 w 23"/>
                  <a:gd name="T25" fmla="*/ 4 h 8"/>
                  <a:gd name="T26" fmla="*/ 5 w 23"/>
                  <a:gd name="T27" fmla="*/ 4 h 8"/>
                  <a:gd name="T28" fmla="*/ 6 w 23"/>
                  <a:gd name="T29" fmla="*/ 4 h 8"/>
                  <a:gd name="T30" fmla="*/ 6 w 23"/>
                  <a:gd name="T31" fmla="*/ 4 h 8"/>
                  <a:gd name="T32" fmla="*/ 7 w 23"/>
                  <a:gd name="T33" fmla="*/ 3 h 8"/>
                  <a:gd name="T34" fmla="*/ 7 w 23"/>
                  <a:gd name="T35" fmla="*/ 3 h 8"/>
                  <a:gd name="T36" fmla="*/ 7 w 23"/>
                  <a:gd name="T37" fmla="*/ 3 h 8"/>
                  <a:gd name="T38" fmla="*/ 7 w 23"/>
                  <a:gd name="T39" fmla="*/ 3 h 8"/>
                  <a:gd name="T40" fmla="*/ 9 w 23"/>
                  <a:gd name="T41" fmla="*/ 2 h 8"/>
                  <a:gd name="T42" fmla="*/ 9 w 23"/>
                  <a:gd name="T43" fmla="*/ 2 h 8"/>
                  <a:gd name="T44" fmla="*/ 10 w 23"/>
                  <a:gd name="T45" fmla="*/ 2 h 8"/>
                  <a:gd name="T46" fmla="*/ 10 w 23"/>
                  <a:gd name="T47" fmla="*/ 2 h 8"/>
                  <a:gd name="T48" fmla="*/ 11 w 23"/>
                  <a:gd name="T49" fmla="*/ 0 h 8"/>
                  <a:gd name="T50" fmla="*/ 11 w 23"/>
                  <a:gd name="T51" fmla="*/ 0 h 8"/>
                  <a:gd name="T52" fmla="*/ 11 w 23"/>
                  <a:gd name="T53" fmla="*/ 0 h 8"/>
                  <a:gd name="T54" fmla="*/ 11 w 23"/>
                  <a:gd name="T55" fmla="*/ 0 h 8"/>
                  <a:gd name="T56" fmla="*/ 13 w 23"/>
                  <a:gd name="T57" fmla="*/ 0 h 8"/>
                  <a:gd name="T58" fmla="*/ 13 w 23"/>
                  <a:gd name="T59" fmla="*/ 0 h 8"/>
                  <a:gd name="T60" fmla="*/ 14 w 23"/>
                  <a:gd name="T61" fmla="*/ 0 h 8"/>
                  <a:gd name="T62" fmla="*/ 14 w 23"/>
                  <a:gd name="T63" fmla="*/ 0 h 8"/>
                  <a:gd name="T64" fmla="*/ 16 w 23"/>
                  <a:gd name="T65" fmla="*/ 0 h 8"/>
                  <a:gd name="T66" fmla="*/ 16 w 23"/>
                  <a:gd name="T67" fmla="*/ 0 h 8"/>
                  <a:gd name="T68" fmla="*/ 16 w 23"/>
                  <a:gd name="T69" fmla="*/ 0 h 8"/>
                  <a:gd name="T70" fmla="*/ 16 w 23"/>
                  <a:gd name="T71" fmla="*/ 0 h 8"/>
                  <a:gd name="T72" fmla="*/ 18 w 23"/>
                  <a:gd name="T73" fmla="*/ 0 h 8"/>
                  <a:gd name="T74" fmla="*/ 18 w 23"/>
                  <a:gd name="T75" fmla="*/ 0 h 8"/>
                  <a:gd name="T76" fmla="*/ 18 w 23"/>
                  <a:gd name="T77" fmla="*/ 0 h 8"/>
                  <a:gd name="T78" fmla="*/ 18 w 23"/>
                  <a:gd name="T79" fmla="*/ 0 h 8"/>
                  <a:gd name="T80" fmla="*/ 20 w 23"/>
                  <a:gd name="T81" fmla="*/ 0 h 8"/>
                  <a:gd name="T82" fmla="*/ 20 w 23"/>
                  <a:gd name="T83" fmla="*/ 0 h 8"/>
                  <a:gd name="T84" fmla="*/ 20 w 23"/>
                  <a:gd name="T85" fmla="*/ 0 h 8"/>
                  <a:gd name="T86" fmla="*/ 20 w 23"/>
                  <a:gd name="T87" fmla="*/ 0 h 8"/>
                  <a:gd name="T88" fmla="*/ 21 w 23"/>
                  <a:gd name="T89" fmla="*/ 0 h 8"/>
                  <a:gd name="T90" fmla="*/ 21 w 23"/>
                  <a:gd name="T91" fmla="*/ 0 h 8"/>
                  <a:gd name="T92" fmla="*/ 21 w 23"/>
                  <a:gd name="T93" fmla="*/ 0 h 8"/>
                  <a:gd name="T94" fmla="*/ 21 w 23"/>
                  <a:gd name="T95" fmla="*/ 0 h 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
                  <a:gd name="T145" fmla="*/ 0 h 8"/>
                  <a:gd name="T146" fmla="*/ 23 w 23"/>
                  <a:gd name="T147" fmla="*/ 8 h 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 h="8">
                    <a:moveTo>
                      <a:pt x="0" y="7"/>
                    </a:moveTo>
                    <a:lnTo>
                      <a:pt x="0" y="7"/>
                    </a:lnTo>
                    <a:lnTo>
                      <a:pt x="1" y="6"/>
                    </a:lnTo>
                    <a:lnTo>
                      <a:pt x="2" y="5"/>
                    </a:lnTo>
                    <a:lnTo>
                      <a:pt x="3" y="3"/>
                    </a:lnTo>
                    <a:lnTo>
                      <a:pt x="3" y="4"/>
                    </a:lnTo>
                    <a:lnTo>
                      <a:pt x="5" y="4"/>
                    </a:lnTo>
                    <a:lnTo>
                      <a:pt x="6" y="4"/>
                    </a:lnTo>
                    <a:lnTo>
                      <a:pt x="8" y="3"/>
                    </a:lnTo>
                    <a:lnTo>
                      <a:pt x="7" y="3"/>
                    </a:lnTo>
                    <a:lnTo>
                      <a:pt x="9" y="2"/>
                    </a:lnTo>
                    <a:lnTo>
                      <a:pt x="10" y="2"/>
                    </a:lnTo>
                    <a:lnTo>
                      <a:pt x="11" y="0"/>
                    </a:lnTo>
                    <a:lnTo>
                      <a:pt x="13" y="0"/>
                    </a:lnTo>
                    <a:lnTo>
                      <a:pt x="14" y="0"/>
                    </a:lnTo>
                    <a:lnTo>
                      <a:pt x="16" y="0"/>
                    </a:lnTo>
                    <a:lnTo>
                      <a:pt x="18" y="0"/>
                    </a:lnTo>
                    <a:lnTo>
                      <a:pt x="20" y="0"/>
                    </a:lnTo>
                    <a:lnTo>
                      <a:pt x="21" y="0"/>
                    </a:lnTo>
                    <a:lnTo>
                      <a:pt x="22" y="0"/>
                    </a:lnTo>
                  </a:path>
                </a:pathLst>
              </a:custGeom>
              <a:noFill/>
              <a:ln w="1905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 name="Freeform 188">
              <a:extLst>
                <a:ext uri="{FF2B5EF4-FFF2-40B4-BE49-F238E27FC236}">
                  <a16:creationId xmlns:a16="http://schemas.microsoft.com/office/drawing/2014/main" id="{26FE3DAB-EAAB-4CE3-B301-84271A94A54B}"/>
                </a:ext>
              </a:extLst>
            </p:cNvPr>
            <p:cNvSpPr>
              <a:spLocks/>
            </p:cNvSpPr>
            <p:nvPr/>
          </p:nvSpPr>
          <p:spPr bwMode="auto">
            <a:xfrm>
              <a:off x="4141" y="1404"/>
              <a:ext cx="454" cy="842"/>
            </a:xfrm>
            <a:custGeom>
              <a:avLst/>
              <a:gdLst>
                <a:gd name="T0" fmla="*/ 2 w 583"/>
                <a:gd name="T1" fmla="*/ 0 h 962"/>
                <a:gd name="T2" fmla="*/ 12 w 583"/>
                <a:gd name="T3" fmla="*/ 0 h 962"/>
                <a:gd name="T4" fmla="*/ 62 w 583"/>
                <a:gd name="T5" fmla="*/ 290 h 962"/>
                <a:gd name="T6" fmla="*/ 2 w 583"/>
                <a:gd name="T7" fmla="*/ 0 h 962"/>
                <a:gd name="T8" fmla="*/ 0 w 583"/>
                <a:gd name="T9" fmla="*/ 0 h 962"/>
                <a:gd name="T10" fmla="*/ 2 w 583"/>
                <a:gd name="T11" fmla="*/ 0 h 962"/>
                <a:gd name="T12" fmla="*/ 2 w 583"/>
                <a:gd name="T13" fmla="*/ 0 h 962"/>
                <a:gd name="T14" fmla="*/ 0 60000 65536"/>
                <a:gd name="T15" fmla="*/ 0 60000 65536"/>
                <a:gd name="T16" fmla="*/ 0 60000 65536"/>
                <a:gd name="T17" fmla="*/ 0 60000 65536"/>
                <a:gd name="T18" fmla="*/ 0 60000 65536"/>
                <a:gd name="T19" fmla="*/ 0 60000 65536"/>
                <a:gd name="T20" fmla="*/ 0 60000 65536"/>
                <a:gd name="T21" fmla="*/ 0 w 583"/>
                <a:gd name="T22" fmla="*/ 0 h 962"/>
                <a:gd name="T23" fmla="*/ 583 w 583"/>
                <a:gd name="T24" fmla="*/ 962 h 9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3" h="962">
                  <a:moveTo>
                    <a:pt x="21" y="0"/>
                  </a:moveTo>
                  <a:lnTo>
                    <a:pt x="116" y="0"/>
                  </a:lnTo>
                  <a:lnTo>
                    <a:pt x="582" y="961"/>
                  </a:lnTo>
                  <a:lnTo>
                    <a:pt x="11" y="0"/>
                  </a:lnTo>
                  <a:lnTo>
                    <a:pt x="0" y="0"/>
                  </a:lnTo>
                  <a:lnTo>
                    <a:pt x="21" y="0"/>
                  </a:lnTo>
                </a:path>
              </a:pathLst>
            </a:custGeom>
            <a:gradFill rotWithShape="0">
              <a:gsLst>
                <a:gs pos="0">
                  <a:srgbClr val="C1FFFF"/>
                </a:gs>
                <a:gs pos="50000">
                  <a:srgbClr val="FFFFFF"/>
                </a:gs>
                <a:gs pos="100000">
                  <a:srgbClr val="C1FFFF"/>
                </a:gs>
              </a:gsLst>
              <a:lin ang="5400000" scaled="1"/>
            </a:gradFill>
            <a:ln w="19050" cap="flat">
              <a:solidFill>
                <a:srgbClr val="000000"/>
              </a:solidFill>
              <a:prstDash val="dash"/>
              <a:round/>
              <a:headEnd type="none" w="med" len="med"/>
              <a:tailEnd type="none" w="med" len="med"/>
            </a:ln>
          </p:spPr>
          <p:txBody>
            <a:bodyPr/>
            <a:lstStyle/>
            <a:p>
              <a:endParaRPr lang="zh-CN" altLang="en-US"/>
            </a:p>
          </p:txBody>
        </p:sp>
        <p:grpSp>
          <p:nvGrpSpPr>
            <p:cNvPr id="23" name="Group 189">
              <a:extLst>
                <a:ext uri="{FF2B5EF4-FFF2-40B4-BE49-F238E27FC236}">
                  <a16:creationId xmlns:a16="http://schemas.microsoft.com/office/drawing/2014/main" id="{655F85B1-CBD8-46A2-9E66-5CC92A62F2C3}"/>
                </a:ext>
              </a:extLst>
            </p:cNvPr>
            <p:cNvGrpSpPr>
              <a:grpSpLocks/>
            </p:cNvGrpSpPr>
            <p:nvPr/>
          </p:nvGrpSpPr>
          <p:grpSpPr bwMode="auto">
            <a:xfrm>
              <a:off x="3997" y="3096"/>
              <a:ext cx="679" cy="852"/>
              <a:chOff x="4710" y="3598"/>
              <a:chExt cx="679" cy="852"/>
            </a:xfrm>
          </p:grpSpPr>
          <p:sp>
            <p:nvSpPr>
              <p:cNvPr id="124" name="Oval 190">
                <a:extLst>
                  <a:ext uri="{FF2B5EF4-FFF2-40B4-BE49-F238E27FC236}">
                    <a16:creationId xmlns:a16="http://schemas.microsoft.com/office/drawing/2014/main" id="{3AD41366-9D21-45DF-9705-9F3F4B5E07A4}"/>
                  </a:ext>
                </a:extLst>
              </p:cNvPr>
              <p:cNvSpPr>
                <a:spLocks noChangeArrowheads="1"/>
              </p:cNvSpPr>
              <p:nvPr/>
            </p:nvSpPr>
            <p:spPr bwMode="auto">
              <a:xfrm>
                <a:off x="4797" y="3598"/>
                <a:ext cx="519" cy="200"/>
              </a:xfrm>
              <a:prstGeom prst="ellipse">
                <a:avLst/>
              </a:prstGeom>
              <a:gradFill rotWithShape="0">
                <a:gsLst>
                  <a:gs pos="0">
                    <a:srgbClr val="80FFFF"/>
                  </a:gs>
                  <a:gs pos="50000">
                    <a:srgbClr val="FFC281"/>
                  </a:gs>
                  <a:gs pos="100000">
                    <a:srgbClr val="80FFFF"/>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25" name="Freeform 191">
                <a:extLst>
                  <a:ext uri="{FF2B5EF4-FFF2-40B4-BE49-F238E27FC236}">
                    <a16:creationId xmlns:a16="http://schemas.microsoft.com/office/drawing/2014/main" id="{96805C79-9906-42EC-B903-C5F04F6FE904}"/>
                  </a:ext>
                </a:extLst>
              </p:cNvPr>
              <p:cNvSpPr>
                <a:spLocks/>
              </p:cNvSpPr>
              <p:nvPr/>
            </p:nvSpPr>
            <p:spPr bwMode="auto">
              <a:xfrm>
                <a:off x="4797" y="3702"/>
                <a:ext cx="516" cy="523"/>
              </a:xfrm>
              <a:custGeom>
                <a:avLst/>
                <a:gdLst>
                  <a:gd name="T0" fmla="*/ 515 w 516"/>
                  <a:gd name="T1" fmla="*/ 434 h 523"/>
                  <a:gd name="T2" fmla="*/ 515 w 516"/>
                  <a:gd name="T3" fmla="*/ 2 h 523"/>
                  <a:gd name="T4" fmla="*/ 515 w 516"/>
                  <a:gd name="T5" fmla="*/ 3 h 523"/>
                  <a:gd name="T6" fmla="*/ 501 w 516"/>
                  <a:gd name="T7" fmla="*/ 27 h 523"/>
                  <a:gd name="T8" fmla="*/ 479 w 516"/>
                  <a:gd name="T9" fmla="*/ 46 h 523"/>
                  <a:gd name="T10" fmla="*/ 450 w 516"/>
                  <a:gd name="T11" fmla="*/ 63 h 523"/>
                  <a:gd name="T12" fmla="*/ 415 w 516"/>
                  <a:gd name="T13" fmla="*/ 75 h 523"/>
                  <a:gd name="T14" fmla="*/ 376 w 516"/>
                  <a:gd name="T15" fmla="*/ 85 h 523"/>
                  <a:gd name="T16" fmla="*/ 334 w 516"/>
                  <a:gd name="T17" fmla="*/ 90 h 523"/>
                  <a:gd name="T18" fmla="*/ 289 w 516"/>
                  <a:gd name="T19" fmla="*/ 94 h 523"/>
                  <a:gd name="T20" fmla="*/ 245 w 516"/>
                  <a:gd name="T21" fmla="*/ 94 h 523"/>
                  <a:gd name="T22" fmla="*/ 200 w 516"/>
                  <a:gd name="T23" fmla="*/ 92 h 523"/>
                  <a:gd name="T24" fmla="*/ 157 w 516"/>
                  <a:gd name="T25" fmla="*/ 87 h 523"/>
                  <a:gd name="T26" fmla="*/ 116 w 516"/>
                  <a:gd name="T27" fmla="*/ 79 h 523"/>
                  <a:gd name="T28" fmla="*/ 80 w 516"/>
                  <a:gd name="T29" fmla="*/ 68 h 523"/>
                  <a:gd name="T30" fmla="*/ 49 w 516"/>
                  <a:gd name="T31" fmla="*/ 57 h 523"/>
                  <a:gd name="T32" fmla="*/ 24 w 516"/>
                  <a:gd name="T33" fmla="*/ 40 h 523"/>
                  <a:gd name="T34" fmla="*/ 8 w 516"/>
                  <a:gd name="T35" fmla="*/ 22 h 523"/>
                  <a:gd name="T36" fmla="*/ 0 w 516"/>
                  <a:gd name="T37" fmla="*/ 0 h 523"/>
                  <a:gd name="T38" fmla="*/ 0 w 516"/>
                  <a:gd name="T39" fmla="*/ 2 h 523"/>
                  <a:gd name="T40" fmla="*/ 0 w 516"/>
                  <a:gd name="T41" fmla="*/ 434 h 523"/>
                  <a:gd name="T42" fmla="*/ 0 w 516"/>
                  <a:gd name="T43" fmla="*/ 430 h 523"/>
                  <a:gd name="T44" fmla="*/ 8 w 516"/>
                  <a:gd name="T45" fmla="*/ 451 h 523"/>
                  <a:gd name="T46" fmla="*/ 24 w 516"/>
                  <a:gd name="T47" fmla="*/ 469 h 523"/>
                  <a:gd name="T48" fmla="*/ 49 w 516"/>
                  <a:gd name="T49" fmla="*/ 485 h 523"/>
                  <a:gd name="T50" fmla="*/ 80 w 516"/>
                  <a:gd name="T51" fmla="*/ 497 h 523"/>
                  <a:gd name="T52" fmla="*/ 116 w 516"/>
                  <a:gd name="T53" fmla="*/ 507 h 523"/>
                  <a:gd name="T54" fmla="*/ 157 w 516"/>
                  <a:gd name="T55" fmla="*/ 515 h 523"/>
                  <a:gd name="T56" fmla="*/ 200 w 516"/>
                  <a:gd name="T57" fmla="*/ 520 h 523"/>
                  <a:gd name="T58" fmla="*/ 245 w 516"/>
                  <a:gd name="T59" fmla="*/ 522 h 523"/>
                  <a:gd name="T60" fmla="*/ 289 w 516"/>
                  <a:gd name="T61" fmla="*/ 522 h 523"/>
                  <a:gd name="T62" fmla="*/ 334 w 516"/>
                  <a:gd name="T63" fmla="*/ 518 h 523"/>
                  <a:gd name="T64" fmla="*/ 376 w 516"/>
                  <a:gd name="T65" fmla="*/ 512 h 523"/>
                  <a:gd name="T66" fmla="*/ 415 w 516"/>
                  <a:gd name="T67" fmla="*/ 502 h 523"/>
                  <a:gd name="T68" fmla="*/ 450 w 516"/>
                  <a:gd name="T69" fmla="*/ 491 h 523"/>
                  <a:gd name="T70" fmla="*/ 479 w 516"/>
                  <a:gd name="T71" fmla="*/ 474 h 523"/>
                  <a:gd name="T72" fmla="*/ 501 w 516"/>
                  <a:gd name="T73" fmla="*/ 456 h 523"/>
                  <a:gd name="T74" fmla="*/ 515 w 516"/>
                  <a:gd name="T75" fmla="*/ 434 h 523"/>
                  <a:gd name="T76" fmla="*/ 515 w 516"/>
                  <a:gd name="T77" fmla="*/ 434 h 523"/>
                  <a:gd name="T78" fmla="*/ 515 w 516"/>
                  <a:gd name="T79" fmla="*/ 434 h 5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6"/>
                  <a:gd name="T121" fmla="*/ 0 h 523"/>
                  <a:gd name="T122" fmla="*/ 516 w 516"/>
                  <a:gd name="T123" fmla="*/ 523 h 5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6" h="523">
                    <a:moveTo>
                      <a:pt x="515" y="434"/>
                    </a:moveTo>
                    <a:lnTo>
                      <a:pt x="515" y="2"/>
                    </a:lnTo>
                    <a:lnTo>
                      <a:pt x="515" y="3"/>
                    </a:lnTo>
                    <a:lnTo>
                      <a:pt x="501" y="27"/>
                    </a:lnTo>
                    <a:lnTo>
                      <a:pt x="479" y="46"/>
                    </a:lnTo>
                    <a:lnTo>
                      <a:pt x="450" y="63"/>
                    </a:lnTo>
                    <a:lnTo>
                      <a:pt x="415" y="75"/>
                    </a:lnTo>
                    <a:lnTo>
                      <a:pt x="376" y="85"/>
                    </a:lnTo>
                    <a:lnTo>
                      <a:pt x="334" y="90"/>
                    </a:lnTo>
                    <a:lnTo>
                      <a:pt x="289" y="94"/>
                    </a:lnTo>
                    <a:lnTo>
                      <a:pt x="245" y="94"/>
                    </a:lnTo>
                    <a:lnTo>
                      <a:pt x="200" y="92"/>
                    </a:lnTo>
                    <a:lnTo>
                      <a:pt x="157" y="87"/>
                    </a:lnTo>
                    <a:lnTo>
                      <a:pt x="116" y="79"/>
                    </a:lnTo>
                    <a:lnTo>
                      <a:pt x="80" y="68"/>
                    </a:lnTo>
                    <a:lnTo>
                      <a:pt x="49" y="57"/>
                    </a:lnTo>
                    <a:lnTo>
                      <a:pt x="24" y="40"/>
                    </a:lnTo>
                    <a:lnTo>
                      <a:pt x="8" y="22"/>
                    </a:lnTo>
                    <a:lnTo>
                      <a:pt x="0" y="0"/>
                    </a:lnTo>
                    <a:lnTo>
                      <a:pt x="0" y="2"/>
                    </a:lnTo>
                    <a:lnTo>
                      <a:pt x="0" y="434"/>
                    </a:lnTo>
                    <a:lnTo>
                      <a:pt x="0" y="430"/>
                    </a:lnTo>
                    <a:lnTo>
                      <a:pt x="8" y="451"/>
                    </a:lnTo>
                    <a:lnTo>
                      <a:pt x="24" y="469"/>
                    </a:lnTo>
                    <a:lnTo>
                      <a:pt x="49" y="485"/>
                    </a:lnTo>
                    <a:lnTo>
                      <a:pt x="80" y="497"/>
                    </a:lnTo>
                    <a:lnTo>
                      <a:pt x="116" y="507"/>
                    </a:lnTo>
                    <a:lnTo>
                      <a:pt x="157" y="515"/>
                    </a:lnTo>
                    <a:lnTo>
                      <a:pt x="200" y="520"/>
                    </a:lnTo>
                    <a:lnTo>
                      <a:pt x="245" y="522"/>
                    </a:lnTo>
                    <a:lnTo>
                      <a:pt x="289" y="522"/>
                    </a:lnTo>
                    <a:lnTo>
                      <a:pt x="334" y="518"/>
                    </a:lnTo>
                    <a:lnTo>
                      <a:pt x="376" y="512"/>
                    </a:lnTo>
                    <a:lnTo>
                      <a:pt x="415" y="502"/>
                    </a:lnTo>
                    <a:lnTo>
                      <a:pt x="450" y="491"/>
                    </a:lnTo>
                    <a:lnTo>
                      <a:pt x="479" y="474"/>
                    </a:lnTo>
                    <a:lnTo>
                      <a:pt x="501" y="456"/>
                    </a:lnTo>
                    <a:lnTo>
                      <a:pt x="515" y="434"/>
                    </a:lnTo>
                  </a:path>
                </a:pathLst>
              </a:custGeom>
              <a:gradFill rotWithShape="0">
                <a:gsLst>
                  <a:gs pos="0">
                    <a:srgbClr val="82E0FF"/>
                  </a:gs>
                  <a:gs pos="50000">
                    <a:srgbClr val="FFC281"/>
                  </a:gs>
                  <a:gs pos="100000">
                    <a:srgbClr val="82E0FF"/>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nvGrpSpPr>
              <p:cNvPr id="126" name="Group 192">
                <a:extLst>
                  <a:ext uri="{FF2B5EF4-FFF2-40B4-BE49-F238E27FC236}">
                    <a16:creationId xmlns:a16="http://schemas.microsoft.com/office/drawing/2014/main" id="{07574A10-0099-43AA-BF12-5D320C67ACB5}"/>
                  </a:ext>
                </a:extLst>
              </p:cNvPr>
              <p:cNvGrpSpPr>
                <a:grpSpLocks/>
              </p:cNvGrpSpPr>
              <p:nvPr/>
            </p:nvGrpSpPr>
            <p:grpSpPr bwMode="auto">
              <a:xfrm>
                <a:off x="4884" y="3819"/>
                <a:ext cx="341" cy="347"/>
                <a:chOff x="4884" y="3819"/>
                <a:chExt cx="341" cy="347"/>
              </a:xfrm>
            </p:grpSpPr>
            <p:sp>
              <p:nvSpPr>
                <p:cNvPr id="154" name="AutoShape 193">
                  <a:extLst>
                    <a:ext uri="{FF2B5EF4-FFF2-40B4-BE49-F238E27FC236}">
                      <a16:creationId xmlns:a16="http://schemas.microsoft.com/office/drawing/2014/main" id="{BBF55C73-A1F3-43B3-A12F-14721E88BE4F}"/>
                    </a:ext>
                  </a:extLst>
                </p:cNvPr>
                <p:cNvSpPr>
                  <a:spLocks noChangeArrowheads="1"/>
                </p:cNvSpPr>
                <p:nvPr/>
              </p:nvSpPr>
              <p:spPr bwMode="auto">
                <a:xfrm flipV="1">
                  <a:off x="4884" y="3819"/>
                  <a:ext cx="341" cy="347"/>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55" name="Line 194">
                  <a:extLst>
                    <a:ext uri="{FF2B5EF4-FFF2-40B4-BE49-F238E27FC236}">
                      <a16:creationId xmlns:a16="http://schemas.microsoft.com/office/drawing/2014/main" id="{2FD272E7-699E-4926-A6E3-8FC203AA7A5C}"/>
                    </a:ext>
                  </a:extLst>
                </p:cNvPr>
                <p:cNvSpPr>
                  <a:spLocks noChangeShapeType="1"/>
                </p:cNvSpPr>
                <p:nvPr/>
              </p:nvSpPr>
              <p:spPr bwMode="auto">
                <a:xfrm>
                  <a:off x="5001" y="3823"/>
                  <a:ext cx="0" cy="34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195">
                  <a:extLst>
                    <a:ext uri="{FF2B5EF4-FFF2-40B4-BE49-F238E27FC236}">
                      <a16:creationId xmlns:a16="http://schemas.microsoft.com/office/drawing/2014/main" id="{6193CEB4-1EB0-4453-8451-F234BD54633C}"/>
                    </a:ext>
                  </a:extLst>
                </p:cNvPr>
                <p:cNvSpPr>
                  <a:spLocks noChangeShapeType="1"/>
                </p:cNvSpPr>
                <p:nvPr/>
              </p:nvSpPr>
              <p:spPr bwMode="auto">
                <a:xfrm>
                  <a:off x="5111" y="3823"/>
                  <a:ext cx="0" cy="34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196">
                  <a:extLst>
                    <a:ext uri="{FF2B5EF4-FFF2-40B4-BE49-F238E27FC236}">
                      <a16:creationId xmlns:a16="http://schemas.microsoft.com/office/drawing/2014/main" id="{6C84F48C-F921-4CD1-AD0E-24CEE4A83735}"/>
                    </a:ext>
                  </a:extLst>
                </p:cNvPr>
                <p:cNvSpPr>
                  <a:spLocks noChangeShapeType="1"/>
                </p:cNvSpPr>
                <p:nvPr/>
              </p:nvSpPr>
              <p:spPr bwMode="auto">
                <a:xfrm>
                  <a:off x="4890" y="4078"/>
                  <a:ext cx="33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197">
                  <a:extLst>
                    <a:ext uri="{FF2B5EF4-FFF2-40B4-BE49-F238E27FC236}">
                      <a16:creationId xmlns:a16="http://schemas.microsoft.com/office/drawing/2014/main" id="{DC177101-8123-4CA8-AD32-6608DA7FB0A2}"/>
                    </a:ext>
                  </a:extLst>
                </p:cNvPr>
                <p:cNvSpPr>
                  <a:spLocks noChangeShapeType="1"/>
                </p:cNvSpPr>
                <p:nvPr/>
              </p:nvSpPr>
              <p:spPr bwMode="auto">
                <a:xfrm>
                  <a:off x="4890" y="3994"/>
                  <a:ext cx="33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98">
                  <a:extLst>
                    <a:ext uri="{FF2B5EF4-FFF2-40B4-BE49-F238E27FC236}">
                      <a16:creationId xmlns:a16="http://schemas.microsoft.com/office/drawing/2014/main" id="{8AF1E57C-6379-40FA-A143-FD215C9C0B02}"/>
                    </a:ext>
                  </a:extLst>
                </p:cNvPr>
                <p:cNvSpPr>
                  <a:spLocks noChangeShapeType="1"/>
                </p:cNvSpPr>
                <p:nvPr/>
              </p:nvSpPr>
              <p:spPr bwMode="auto">
                <a:xfrm>
                  <a:off x="4890" y="3909"/>
                  <a:ext cx="33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AutoShape 199">
                  <a:extLst>
                    <a:ext uri="{FF2B5EF4-FFF2-40B4-BE49-F238E27FC236}">
                      <a16:creationId xmlns:a16="http://schemas.microsoft.com/office/drawing/2014/main" id="{8535EED3-FF8B-498D-8C90-BE84FB21AA7F}"/>
                    </a:ext>
                  </a:extLst>
                </p:cNvPr>
                <p:cNvSpPr>
                  <a:spLocks noChangeArrowheads="1"/>
                </p:cNvSpPr>
                <p:nvPr/>
              </p:nvSpPr>
              <p:spPr bwMode="auto">
                <a:xfrm flipV="1">
                  <a:off x="4886" y="3823"/>
                  <a:ext cx="336" cy="86"/>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nvGrpSpPr>
              <p:cNvPr id="127" name="Group 200">
                <a:extLst>
                  <a:ext uri="{FF2B5EF4-FFF2-40B4-BE49-F238E27FC236}">
                    <a16:creationId xmlns:a16="http://schemas.microsoft.com/office/drawing/2014/main" id="{C51F2839-BC4D-4AAF-B530-EAFA4A38C398}"/>
                  </a:ext>
                </a:extLst>
              </p:cNvPr>
              <p:cNvGrpSpPr>
                <a:grpSpLocks/>
              </p:cNvGrpSpPr>
              <p:nvPr/>
            </p:nvGrpSpPr>
            <p:grpSpPr bwMode="auto">
              <a:xfrm>
                <a:off x="4710" y="4032"/>
                <a:ext cx="679" cy="418"/>
                <a:chOff x="4710" y="4032"/>
                <a:chExt cx="679" cy="418"/>
              </a:xfrm>
            </p:grpSpPr>
            <p:sp>
              <p:nvSpPr>
                <p:cNvPr id="128" name="Freeform 201">
                  <a:extLst>
                    <a:ext uri="{FF2B5EF4-FFF2-40B4-BE49-F238E27FC236}">
                      <a16:creationId xmlns:a16="http://schemas.microsoft.com/office/drawing/2014/main" id="{62454614-C87D-4634-9856-4400CD21B2CB}"/>
                    </a:ext>
                  </a:extLst>
                </p:cNvPr>
                <p:cNvSpPr>
                  <a:spLocks/>
                </p:cNvSpPr>
                <p:nvPr/>
              </p:nvSpPr>
              <p:spPr bwMode="auto">
                <a:xfrm>
                  <a:off x="4710" y="4032"/>
                  <a:ext cx="679" cy="418"/>
                </a:xfrm>
                <a:custGeom>
                  <a:avLst/>
                  <a:gdLst>
                    <a:gd name="T0" fmla="*/ 678 w 679"/>
                    <a:gd name="T1" fmla="*/ 417 h 418"/>
                    <a:gd name="T2" fmla="*/ 678 w 679"/>
                    <a:gd name="T3" fmla="*/ 0 h 418"/>
                    <a:gd name="T4" fmla="*/ 0 w 679"/>
                    <a:gd name="T5" fmla="*/ 0 h 418"/>
                    <a:gd name="T6" fmla="*/ 0 w 679"/>
                    <a:gd name="T7" fmla="*/ 417 h 418"/>
                    <a:gd name="T8" fmla="*/ 678 w 679"/>
                    <a:gd name="T9" fmla="*/ 417 h 418"/>
                    <a:gd name="T10" fmla="*/ 678 w 679"/>
                    <a:gd name="T11" fmla="*/ 417 h 418"/>
                    <a:gd name="T12" fmla="*/ 0 60000 65536"/>
                    <a:gd name="T13" fmla="*/ 0 60000 65536"/>
                    <a:gd name="T14" fmla="*/ 0 60000 65536"/>
                    <a:gd name="T15" fmla="*/ 0 60000 65536"/>
                    <a:gd name="T16" fmla="*/ 0 60000 65536"/>
                    <a:gd name="T17" fmla="*/ 0 60000 65536"/>
                    <a:gd name="T18" fmla="*/ 0 w 679"/>
                    <a:gd name="T19" fmla="*/ 0 h 418"/>
                    <a:gd name="T20" fmla="*/ 679 w 679"/>
                    <a:gd name="T21" fmla="*/ 418 h 418"/>
                  </a:gdLst>
                  <a:ahLst/>
                  <a:cxnLst>
                    <a:cxn ang="T12">
                      <a:pos x="T0" y="T1"/>
                    </a:cxn>
                    <a:cxn ang="T13">
                      <a:pos x="T2" y="T3"/>
                    </a:cxn>
                    <a:cxn ang="T14">
                      <a:pos x="T4" y="T5"/>
                    </a:cxn>
                    <a:cxn ang="T15">
                      <a:pos x="T6" y="T7"/>
                    </a:cxn>
                    <a:cxn ang="T16">
                      <a:pos x="T8" y="T9"/>
                    </a:cxn>
                    <a:cxn ang="T17">
                      <a:pos x="T10" y="T11"/>
                    </a:cxn>
                  </a:cxnLst>
                  <a:rect l="T18" t="T19" r="T20" b="T21"/>
                  <a:pathLst>
                    <a:path w="679" h="418">
                      <a:moveTo>
                        <a:pt x="678" y="417"/>
                      </a:moveTo>
                      <a:lnTo>
                        <a:pt x="678" y="0"/>
                      </a:lnTo>
                      <a:lnTo>
                        <a:pt x="0" y="0"/>
                      </a:lnTo>
                      <a:lnTo>
                        <a:pt x="0" y="417"/>
                      </a:lnTo>
                      <a:lnTo>
                        <a:pt x="678" y="417"/>
                      </a:lnTo>
                    </a:path>
                  </a:pathLst>
                </a:custGeom>
                <a:solidFill>
                  <a:srgbClr val="D2D2D2"/>
                </a:solidFill>
                <a:ln w="47585" cap="flat" cmpd="sng">
                  <a:solidFill>
                    <a:srgbClr val="000000"/>
                  </a:solidFill>
                  <a:prstDash val="solid"/>
                  <a:round/>
                  <a:headEnd type="none" w="med" len="med"/>
                  <a:tailEnd type="none" w="med" len="med"/>
                </a:ln>
              </p:spPr>
              <p:txBody>
                <a:bodyPr/>
                <a:lstStyle/>
                <a:p>
                  <a:endParaRPr lang="zh-CN" altLang="en-US"/>
                </a:p>
              </p:txBody>
            </p:sp>
            <p:sp>
              <p:nvSpPr>
                <p:cNvPr id="129" name="Freeform 202">
                  <a:extLst>
                    <a:ext uri="{FF2B5EF4-FFF2-40B4-BE49-F238E27FC236}">
                      <a16:creationId xmlns:a16="http://schemas.microsoft.com/office/drawing/2014/main" id="{8A94D512-D4B4-49E3-B806-CCDC64DFC97D}"/>
                    </a:ext>
                  </a:extLst>
                </p:cNvPr>
                <p:cNvSpPr>
                  <a:spLocks/>
                </p:cNvSpPr>
                <p:nvPr/>
              </p:nvSpPr>
              <p:spPr bwMode="auto">
                <a:xfrm>
                  <a:off x="4774" y="4246"/>
                  <a:ext cx="106" cy="201"/>
                </a:xfrm>
                <a:custGeom>
                  <a:avLst/>
                  <a:gdLst>
                    <a:gd name="T0" fmla="*/ 105 w 106"/>
                    <a:gd name="T1" fmla="*/ 200 h 201"/>
                    <a:gd name="T2" fmla="*/ 105 w 106"/>
                    <a:gd name="T3" fmla="*/ 0 h 201"/>
                    <a:gd name="T4" fmla="*/ 0 w 106"/>
                    <a:gd name="T5" fmla="*/ 0 h 201"/>
                    <a:gd name="T6" fmla="*/ 0 w 106"/>
                    <a:gd name="T7" fmla="*/ 200 h 201"/>
                    <a:gd name="T8" fmla="*/ 105 w 106"/>
                    <a:gd name="T9" fmla="*/ 200 h 201"/>
                    <a:gd name="T10" fmla="*/ 105 w 106"/>
                    <a:gd name="T11" fmla="*/ 200 h 201"/>
                    <a:gd name="T12" fmla="*/ 0 60000 65536"/>
                    <a:gd name="T13" fmla="*/ 0 60000 65536"/>
                    <a:gd name="T14" fmla="*/ 0 60000 65536"/>
                    <a:gd name="T15" fmla="*/ 0 60000 65536"/>
                    <a:gd name="T16" fmla="*/ 0 60000 65536"/>
                    <a:gd name="T17" fmla="*/ 0 60000 65536"/>
                    <a:gd name="T18" fmla="*/ 0 w 106"/>
                    <a:gd name="T19" fmla="*/ 0 h 201"/>
                    <a:gd name="T20" fmla="*/ 106 w 106"/>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106" h="201">
                      <a:moveTo>
                        <a:pt x="105" y="200"/>
                      </a:moveTo>
                      <a:lnTo>
                        <a:pt x="105" y="0"/>
                      </a:lnTo>
                      <a:lnTo>
                        <a:pt x="0" y="0"/>
                      </a:lnTo>
                      <a:lnTo>
                        <a:pt x="0" y="200"/>
                      </a:lnTo>
                      <a:lnTo>
                        <a:pt x="105" y="200"/>
                      </a:lnTo>
                    </a:path>
                  </a:pathLst>
                </a:custGeom>
                <a:solidFill>
                  <a:srgbClr val="000000"/>
                </a:solidFill>
                <a:ln w="9525" cap="flat" cmpd="sng">
                  <a:solidFill>
                    <a:srgbClr val="000000"/>
                  </a:solidFill>
                  <a:prstDash val="solid"/>
                  <a:round/>
                  <a:headEnd type="none" w="med" len="med"/>
                  <a:tailEnd type="none" w="med" len="med"/>
                </a:ln>
              </p:spPr>
              <p:txBody>
                <a:bodyPr/>
                <a:lstStyle/>
                <a:p>
                  <a:endParaRPr lang="zh-CN" altLang="en-US"/>
                </a:p>
              </p:txBody>
            </p:sp>
            <p:sp>
              <p:nvSpPr>
                <p:cNvPr id="130" name="Freeform 203">
                  <a:extLst>
                    <a:ext uri="{FF2B5EF4-FFF2-40B4-BE49-F238E27FC236}">
                      <a16:creationId xmlns:a16="http://schemas.microsoft.com/office/drawing/2014/main" id="{3E3CF835-C3BE-4E44-81E5-4A1BCA5F0688}"/>
                    </a:ext>
                  </a:extLst>
                </p:cNvPr>
                <p:cNvSpPr>
                  <a:spLocks/>
                </p:cNvSpPr>
                <p:nvPr/>
              </p:nvSpPr>
              <p:spPr bwMode="auto">
                <a:xfrm>
                  <a:off x="4752" y="4093"/>
                  <a:ext cx="597" cy="122"/>
                </a:xfrm>
                <a:custGeom>
                  <a:avLst/>
                  <a:gdLst>
                    <a:gd name="T0" fmla="*/ 0 w 597"/>
                    <a:gd name="T1" fmla="*/ 121 h 122"/>
                    <a:gd name="T2" fmla="*/ 0 w 597"/>
                    <a:gd name="T3" fmla="*/ 0 h 122"/>
                    <a:gd name="T4" fmla="*/ 596 w 597"/>
                    <a:gd name="T5" fmla="*/ 0 h 122"/>
                    <a:gd name="T6" fmla="*/ 596 w 597"/>
                    <a:gd name="T7" fmla="*/ 121 h 122"/>
                    <a:gd name="T8" fmla="*/ 0 w 597"/>
                    <a:gd name="T9" fmla="*/ 121 h 122"/>
                    <a:gd name="T10" fmla="*/ 0 w 597"/>
                    <a:gd name="T11" fmla="*/ 121 h 122"/>
                    <a:gd name="T12" fmla="*/ 0 60000 65536"/>
                    <a:gd name="T13" fmla="*/ 0 60000 65536"/>
                    <a:gd name="T14" fmla="*/ 0 60000 65536"/>
                    <a:gd name="T15" fmla="*/ 0 60000 65536"/>
                    <a:gd name="T16" fmla="*/ 0 60000 65536"/>
                    <a:gd name="T17" fmla="*/ 0 60000 65536"/>
                    <a:gd name="T18" fmla="*/ 0 w 597"/>
                    <a:gd name="T19" fmla="*/ 0 h 122"/>
                    <a:gd name="T20" fmla="*/ 597 w 597"/>
                    <a:gd name="T21" fmla="*/ 122 h 122"/>
                  </a:gdLst>
                  <a:ahLst/>
                  <a:cxnLst>
                    <a:cxn ang="T12">
                      <a:pos x="T0" y="T1"/>
                    </a:cxn>
                    <a:cxn ang="T13">
                      <a:pos x="T2" y="T3"/>
                    </a:cxn>
                    <a:cxn ang="T14">
                      <a:pos x="T4" y="T5"/>
                    </a:cxn>
                    <a:cxn ang="T15">
                      <a:pos x="T6" y="T7"/>
                    </a:cxn>
                    <a:cxn ang="T16">
                      <a:pos x="T8" y="T9"/>
                    </a:cxn>
                    <a:cxn ang="T17">
                      <a:pos x="T10" y="T11"/>
                    </a:cxn>
                  </a:cxnLst>
                  <a:rect l="T18" t="T19" r="T20" b="T21"/>
                  <a:pathLst>
                    <a:path w="597" h="122">
                      <a:moveTo>
                        <a:pt x="0" y="121"/>
                      </a:moveTo>
                      <a:lnTo>
                        <a:pt x="0" y="0"/>
                      </a:lnTo>
                      <a:lnTo>
                        <a:pt x="596" y="0"/>
                      </a:lnTo>
                      <a:lnTo>
                        <a:pt x="596" y="121"/>
                      </a:lnTo>
                      <a:lnTo>
                        <a:pt x="0" y="121"/>
                      </a:lnTo>
                    </a:path>
                  </a:pathLst>
                </a:custGeom>
                <a:solidFill>
                  <a:srgbClr val="FFFF00"/>
                </a:solidFill>
                <a:ln w="9525" cap="flat" cmpd="sng">
                  <a:solidFill>
                    <a:srgbClr val="000000"/>
                  </a:solidFill>
                  <a:prstDash val="solid"/>
                  <a:round/>
                  <a:headEnd type="none" w="med" len="med"/>
                  <a:tailEnd type="none" w="med" len="med"/>
                </a:ln>
              </p:spPr>
              <p:txBody>
                <a:bodyPr/>
                <a:lstStyle/>
                <a:p>
                  <a:endParaRPr lang="zh-CN" altLang="en-US"/>
                </a:p>
              </p:txBody>
            </p:sp>
            <p:sp>
              <p:nvSpPr>
                <p:cNvPr id="131" name="Line 204">
                  <a:extLst>
                    <a:ext uri="{FF2B5EF4-FFF2-40B4-BE49-F238E27FC236}">
                      <a16:creationId xmlns:a16="http://schemas.microsoft.com/office/drawing/2014/main" id="{E873E523-5F10-4D71-AEA3-3FF99175A4C2}"/>
                    </a:ext>
                  </a:extLst>
                </p:cNvPr>
                <p:cNvSpPr>
                  <a:spLocks noChangeShapeType="1"/>
                </p:cNvSpPr>
                <p:nvPr/>
              </p:nvSpPr>
              <p:spPr bwMode="auto">
                <a:xfrm>
                  <a:off x="5304"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205">
                  <a:extLst>
                    <a:ext uri="{FF2B5EF4-FFF2-40B4-BE49-F238E27FC236}">
                      <a16:creationId xmlns:a16="http://schemas.microsoft.com/office/drawing/2014/main" id="{610E5824-7E4E-4F04-A626-45304E52E208}"/>
                    </a:ext>
                  </a:extLst>
                </p:cNvPr>
                <p:cNvSpPr>
                  <a:spLocks noChangeShapeType="1"/>
                </p:cNvSpPr>
                <p:nvPr/>
              </p:nvSpPr>
              <p:spPr bwMode="auto">
                <a:xfrm>
                  <a:off x="5256"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206">
                  <a:extLst>
                    <a:ext uri="{FF2B5EF4-FFF2-40B4-BE49-F238E27FC236}">
                      <a16:creationId xmlns:a16="http://schemas.microsoft.com/office/drawing/2014/main" id="{FF98E9D2-DDD6-43CE-8C49-2E1AC9FE790B}"/>
                    </a:ext>
                  </a:extLst>
                </p:cNvPr>
                <p:cNvSpPr>
                  <a:spLocks noChangeShapeType="1"/>
                </p:cNvSpPr>
                <p:nvPr/>
              </p:nvSpPr>
              <p:spPr bwMode="auto">
                <a:xfrm>
                  <a:off x="5212"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207">
                  <a:extLst>
                    <a:ext uri="{FF2B5EF4-FFF2-40B4-BE49-F238E27FC236}">
                      <a16:creationId xmlns:a16="http://schemas.microsoft.com/office/drawing/2014/main" id="{207B3406-8AD2-4321-8A79-7E57D4897FD7}"/>
                    </a:ext>
                  </a:extLst>
                </p:cNvPr>
                <p:cNvSpPr>
                  <a:spLocks noChangeShapeType="1"/>
                </p:cNvSpPr>
                <p:nvPr/>
              </p:nvSpPr>
              <p:spPr bwMode="auto">
                <a:xfrm>
                  <a:off x="5167"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208">
                  <a:extLst>
                    <a:ext uri="{FF2B5EF4-FFF2-40B4-BE49-F238E27FC236}">
                      <a16:creationId xmlns:a16="http://schemas.microsoft.com/office/drawing/2014/main" id="{0547072C-2C89-45AC-9E38-1D6EBB13D82E}"/>
                    </a:ext>
                  </a:extLst>
                </p:cNvPr>
                <p:cNvSpPr>
                  <a:spLocks noChangeShapeType="1"/>
                </p:cNvSpPr>
                <p:nvPr/>
              </p:nvSpPr>
              <p:spPr bwMode="auto">
                <a:xfrm>
                  <a:off x="5119"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209">
                  <a:extLst>
                    <a:ext uri="{FF2B5EF4-FFF2-40B4-BE49-F238E27FC236}">
                      <a16:creationId xmlns:a16="http://schemas.microsoft.com/office/drawing/2014/main" id="{2E851C3D-81CC-465D-A108-2477A9511965}"/>
                    </a:ext>
                  </a:extLst>
                </p:cNvPr>
                <p:cNvSpPr>
                  <a:spLocks noChangeShapeType="1"/>
                </p:cNvSpPr>
                <p:nvPr/>
              </p:nvSpPr>
              <p:spPr bwMode="auto">
                <a:xfrm>
                  <a:off x="5073"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210">
                  <a:extLst>
                    <a:ext uri="{FF2B5EF4-FFF2-40B4-BE49-F238E27FC236}">
                      <a16:creationId xmlns:a16="http://schemas.microsoft.com/office/drawing/2014/main" id="{7C79099F-C12D-486E-BDF4-2D59EC18E359}"/>
                    </a:ext>
                  </a:extLst>
                </p:cNvPr>
                <p:cNvSpPr>
                  <a:spLocks noChangeShapeType="1"/>
                </p:cNvSpPr>
                <p:nvPr/>
              </p:nvSpPr>
              <p:spPr bwMode="auto">
                <a:xfrm>
                  <a:off x="5027"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211">
                  <a:extLst>
                    <a:ext uri="{FF2B5EF4-FFF2-40B4-BE49-F238E27FC236}">
                      <a16:creationId xmlns:a16="http://schemas.microsoft.com/office/drawing/2014/main" id="{D1B9BF80-3206-4A11-98EE-1F8D3E8F67F7}"/>
                    </a:ext>
                  </a:extLst>
                </p:cNvPr>
                <p:cNvSpPr>
                  <a:spLocks noChangeShapeType="1"/>
                </p:cNvSpPr>
                <p:nvPr/>
              </p:nvSpPr>
              <p:spPr bwMode="auto">
                <a:xfrm>
                  <a:off x="4982"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212">
                  <a:extLst>
                    <a:ext uri="{FF2B5EF4-FFF2-40B4-BE49-F238E27FC236}">
                      <a16:creationId xmlns:a16="http://schemas.microsoft.com/office/drawing/2014/main" id="{12AD70F7-BF76-4087-BAB4-90653955D519}"/>
                    </a:ext>
                  </a:extLst>
                </p:cNvPr>
                <p:cNvSpPr>
                  <a:spLocks noChangeShapeType="1"/>
                </p:cNvSpPr>
                <p:nvPr/>
              </p:nvSpPr>
              <p:spPr bwMode="auto">
                <a:xfrm>
                  <a:off x="4936"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213">
                  <a:extLst>
                    <a:ext uri="{FF2B5EF4-FFF2-40B4-BE49-F238E27FC236}">
                      <a16:creationId xmlns:a16="http://schemas.microsoft.com/office/drawing/2014/main" id="{AF74F434-6CE8-498D-BC9F-72B292F6A530}"/>
                    </a:ext>
                  </a:extLst>
                </p:cNvPr>
                <p:cNvSpPr>
                  <a:spLocks noChangeShapeType="1"/>
                </p:cNvSpPr>
                <p:nvPr/>
              </p:nvSpPr>
              <p:spPr bwMode="auto">
                <a:xfrm>
                  <a:off x="4889"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214">
                  <a:extLst>
                    <a:ext uri="{FF2B5EF4-FFF2-40B4-BE49-F238E27FC236}">
                      <a16:creationId xmlns:a16="http://schemas.microsoft.com/office/drawing/2014/main" id="{87D5A8AF-0D27-4840-A279-817F30D100E5}"/>
                    </a:ext>
                  </a:extLst>
                </p:cNvPr>
                <p:cNvSpPr>
                  <a:spLocks noChangeShapeType="1"/>
                </p:cNvSpPr>
                <p:nvPr/>
              </p:nvSpPr>
              <p:spPr bwMode="auto">
                <a:xfrm>
                  <a:off x="4843"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215">
                  <a:extLst>
                    <a:ext uri="{FF2B5EF4-FFF2-40B4-BE49-F238E27FC236}">
                      <a16:creationId xmlns:a16="http://schemas.microsoft.com/office/drawing/2014/main" id="{BDBD9517-75B2-40C5-8A54-E6D3F9F0535A}"/>
                    </a:ext>
                  </a:extLst>
                </p:cNvPr>
                <p:cNvSpPr>
                  <a:spLocks noChangeShapeType="1"/>
                </p:cNvSpPr>
                <p:nvPr/>
              </p:nvSpPr>
              <p:spPr bwMode="auto">
                <a:xfrm>
                  <a:off x="4798" y="4093"/>
                  <a:ext cx="0"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216">
                  <a:extLst>
                    <a:ext uri="{FF2B5EF4-FFF2-40B4-BE49-F238E27FC236}">
                      <a16:creationId xmlns:a16="http://schemas.microsoft.com/office/drawing/2014/main" id="{35F0719E-A17C-40D8-B7F4-2BC92B34C55C}"/>
                    </a:ext>
                  </a:extLst>
                </p:cNvPr>
                <p:cNvSpPr>
                  <a:spLocks noChangeShapeType="1"/>
                </p:cNvSpPr>
                <p:nvPr/>
              </p:nvSpPr>
              <p:spPr bwMode="auto">
                <a:xfrm flipH="1">
                  <a:off x="4752" y="4152"/>
                  <a:ext cx="5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Freeform 217">
                  <a:extLst>
                    <a:ext uri="{FF2B5EF4-FFF2-40B4-BE49-F238E27FC236}">
                      <a16:creationId xmlns:a16="http://schemas.microsoft.com/office/drawing/2014/main" id="{4D2D2E92-93F1-43E5-A309-A53935F7AADD}"/>
                    </a:ext>
                  </a:extLst>
                </p:cNvPr>
                <p:cNvSpPr>
                  <a:spLocks/>
                </p:cNvSpPr>
                <p:nvPr/>
              </p:nvSpPr>
              <p:spPr bwMode="auto">
                <a:xfrm>
                  <a:off x="4931" y="4247"/>
                  <a:ext cx="415" cy="112"/>
                </a:xfrm>
                <a:custGeom>
                  <a:avLst/>
                  <a:gdLst>
                    <a:gd name="T0" fmla="*/ 0 w 415"/>
                    <a:gd name="T1" fmla="*/ 111 h 112"/>
                    <a:gd name="T2" fmla="*/ 0 w 415"/>
                    <a:gd name="T3" fmla="*/ 0 h 112"/>
                    <a:gd name="T4" fmla="*/ 414 w 415"/>
                    <a:gd name="T5" fmla="*/ 0 h 112"/>
                    <a:gd name="T6" fmla="*/ 414 w 415"/>
                    <a:gd name="T7" fmla="*/ 111 h 112"/>
                    <a:gd name="T8" fmla="*/ 0 w 415"/>
                    <a:gd name="T9" fmla="*/ 111 h 112"/>
                    <a:gd name="T10" fmla="*/ 0 w 415"/>
                    <a:gd name="T11" fmla="*/ 111 h 112"/>
                    <a:gd name="T12" fmla="*/ 0 60000 65536"/>
                    <a:gd name="T13" fmla="*/ 0 60000 65536"/>
                    <a:gd name="T14" fmla="*/ 0 60000 65536"/>
                    <a:gd name="T15" fmla="*/ 0 60000 65536"/>
                    <a:gd name="T16" fmla="*/ 0 60000 65536"/>
                    <a:gd name="T17" fmla="*/ 0 60000 65536"/>
                    <a:gd name="T18" fmla="*/ 0 w 415"/>
                    <a:gd name="T19" fmla="*/ 0 h 112"/>
                    <a:gd name="T20" fmla="*/ 415 w 4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415" h="112">
                      <a:moveTo>
                        <a:pt x="0" y="111"/>
                      </a:moveTo>
                      <a:lnTo>
                        <a:pt x="0" y="0"/>
                      </a:lnTo>
                      <a:lnTo>
                        <a:pt x="414" y="0"/>
                      </a:lnTo>
                      <a:lnTo>
                        <a:pt x="414" y="111"/>
                      </a:lnTo>
                      <a:lnTo>
                        <a:pt x="0" y="111"/>
                      </a:lnTo>
                    </a:path>
                  </a:pathLst>
                </a:custGeom>
                <a:solidFill>
                  <a:srgbClr val="FFFF00"/>
                </a:solidFill>
                <a:ln w="9525" cap="flat" cmpd="sng">
                  <a:solidFill>
                    <a:srgbClr val="000000"/>
                  </a:solidFill>
                  <a:prstDash val="solid"/>
                  <a:round/>
                  <a:headEnd type="none" w="med" len="med"/>
                  <a:tailEnd type="none" w="med" len="med"/>
                </a:ln>
              </p:spPr>
              <p:txBody>
                <a:bodyPr/>
                <a:lstStyle/>
                <a:p>
                  <a:endParaRPr lang="zh-CN" altLang="en-US"/>
                </a:p>
              </p:txBody>
            </p:sp>
            <p:sp>
              <p:nvSpPr>
                <p:cNvPr id="145" name="Line 218">
                  <a:extLst>
                    <a:ext uri="{FF2B5EF4-FFF2-40B4-BE49-F238E27FC236}">
                      <a16:creationId xmlns:a16="http://schemas.microsoft.com/office/drawing/2014/main" id="{D26874B3-6EEA-4664-989B-EC1612722C95}"/>
                    </a:ext>
                  </a:extLst>
                </p:cNvPr>
                <p:cNvSpPr>
                  <a:spLocks noChangeShapeType="1"/>
                </p:cNvSpPr>
                <p:nvPr/>
              </p:nvSpPr>
              <p:spPr bwMode="auto">
                <a:xfrm>
                  <a:off x="5300"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219">
                  <a:extLst>
                    <a:ext uri="{FF2B5EF4-FFF2-40B4-BE49-F238E27FC236}">
                      <a16:creationId xmlns:a16="http://schemas.microsoft.com/office/drawing/2014/main" id="{D9E16C4B-BB86-457B-90CB-0A35CFC622DE}"/>
                    </a:ext>
                  </a:extLst>
                </p:cNvPr>
                <p:cNvSpPr>
                  <a:spLocks noChangeShapeType="1"/>
                </p:cNvSpPr>
                <p:nvPr/>
              </p:nvSpPr>
              <p:spPr bwMode="auto">
                <a:xfrm>
                  <a:off x="5253"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220">
                  <a:extLst>
                    <a:ext uri="{FF2B5EF4-FFF2-40B4-BE49-F238E27FC236}">
                      <a16:creationId xmlns:a16="http://schemas.microsoft.com/office/drawing/2014/main" id="{8256B8DC-C18D-4361-9E11-69C527D8FE52}"/>
                    </a:ext>
                  </a:extLst>
                </p:cNvPr>
                <p:cNvSpPr>
                  <a:spLocks noChangeShapeType="1"/>
                </p:cNvSpPr>
                <p:nvPr/>
              </p:nvSpPr>
              <p:spPr bwMode="auto">
                <a:xfrm>
                  <a:off x="5207"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221">
                  <a:extLst>
                    <a:ext uri="{FF2B5EF4-FFF2-40B4-BE49-F238E27FC236}">
                      <a16:creationId xmlns:a16="http://schemas.microsoft.com/office/drawing/2014/main" id="{8F5815A3-7633-48E4-8E31-5101F941DD2E}"/>
                    </a:ext>
                  </a:extLst>
                </p:cNvPr>
                <p:cNvSpPr>
                  <a:spLocks noChangeShapeType="1"/>
                </p:cNvSpPr>
                <p:nvPr/>
              </p:nvSpPr>
              <p:spPr bwMode="auto">
                <a:xfrm>
                  <a:off x="5163"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222">
                  <a:extLst>
                    <a:ext uri="{FF2B5EF4-FFF2-40B4-BE49-F238E27FC236}">
                      <a16:creationId xmlns:a16="http://schemas.microsoft.com/office/drawing/2014/main" id="{3C35F089-80D8-47C0-9973-F7E7FC2D9046}"/>
                    </a:ext>
                  </a:extLst>
                </p:cNvPr>
                <p:cNvSpPr>
                  <a:spLocks noChangeShapeType="1"/>
                </p:cNvSpPr>
                <p:nvPr/>
              </p:nvSpPr>
              <p:spPr bwMode="auto">
                <a:xfrm>
                  <a:off x="5114"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223">
                  <a:extLst>
                    <a:ext uri="{FF2B5EF4-FFF2-40B4-BE49-F238E27FC236}">
                      <a16:creationId xmlns:a16="http://schemas.microsoft.com/office/drawing/2014/main" id="{511EFE95-C3A5-4AD7-843A-1DFE5C93B035}"/>
                    </a:ext>
                  </a:extLst>
                </p:cNvPr>
                <p:cNvSpPr>
                  <a:spLocks noChangeShapeType="1"/>
                </p:cNvSpPr>
                <p:nvPr/>
              </p:nvSpPr>
              <p:spPr bwMode="auto">
                <a:xfrm>
                  <a:off x="5069"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224">
                  <a:extLst>
                    <a:ext uri="{FF2B5EF4-FFF2-40B4-BE49-F238E27FC236}">
                      <a16:creationId xmlns:a16="http://schemas.microsoft.com/office/drawing/2014/main" id="{7DE04BCB-E178-45AA-8B5B-C4AD36677248}"/>
                    </a:ext>
                  </a:extLst>
                </p:cNvPr>
                <p:cNvSpPr>
                  <a:spLocks noChangeShapeType="1"/>
                </p:cNvSpPr>
                <p:nvPr/>
              </p:nvSpPr>
              <p:spPr bwMode="auto">
                <a:xfrm>
                  <a:off x="5023"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225">
                  <a:extLst>
                    <a:ext uri="{FF2B5EF4-FFF2-40B4-BE49-F238E27FC236}">
                      <a16:creationId xmlns:a16="http://schemas.microsoft.com/office/drawing/2014/main" id="{C7A867CB-C425-412E-B7B2-52FFA98B81D6}"/>
                    </a:ext>
                  </a:extLst>
                </p:cNvPr>
                <p:cNvSpPr>
                  <a:spLocks noChangeShapeType="1"/>
                </p:cNvSpPr>
                <p:nvPr/>
              </p:nvSpPr>
              <p:spPr bwMode="auto">
                <a:xfrm>
                  <a:off x="4977" y="4247"/>
                  <a:ext cx="0" cy="1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226">
                  <a:extLst>
                    <a:ext uri="{FF2B5EF4-FFF2-40B4-BE49-F238E27FC236}">
                      <a16:creationId xmlns:a16="http://schemas.microsoft.com/office/drawing/2014/main" id="{BBDC31F0-0520-4190-939F-D94334696D5C}"/>
                    </a:ext>
                  </a:extLst>
                </p:cNvPr>
                <p:cNvSpPr>
                  <a:spLocks noChangeShapeType="1"/>
                </p:cNvSpPr>
                <p:nvPr/>
              </p:nvSpPr>
              <p:spPr bwMode="auto">
                <a:xfrm flipH="1">
                  <a:off x="4931" y="4302"/>
                  <a:ext cx="4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4" name="Text Box 227">
              <a:extLst>
                <a:ext uri="{FF2B5EF4-FFF2-40B4-BE49-F238E27FC236}">
                  <a16:creationId xmlns:a16="http://schemas.microsoft.com/office/drawing/2014/main" id="{7CD7BE46-37C9-4B59-AE6E-D6261AD287A7}"/>
                </a:ext>
              </a:extLst>
            </p:cNvPr>
            <p:cNvSpPr txBox="1">
              <a:spLocks noChangeArrowheads="1"/>
            </p:cNvSpPr>
            <p:nvPr/>
          </p:nvSpPr>
          <p:spPr bwMode="auto">
            <a:xfrm>
              <a:off x="3139" y="3770"/>
              <a:ext cx="10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eaLnBrk="0" hangingPunct="0">
                <a:defRPr sz="1400">
                  <a:solidFill>
                    <a:schemeClr val="tx1"/>
                  </a:solidFill>
                  <a:latin typeface="Arial Narrow" panose="020B0606020202030204" pitchFamily="34" charset="0"/>
                  <a:ea typeface="SimSun" panose="02010600030101010101" pitchFamily="2" charset="-122"/>
                </a:defRPr>
              </a:lvl1pPr>
              <a:lvl2pPr marL="742950" indent="-285750" defTabSz="457200" eaLnBrk="0" hangingPunct="0">
                <a:defRPr sz="1400">
                  <a:solidFill>
                    <a:schemeClr val="tx1"/>
                  </a:solidFill>
                  <a:latin typeface="Arial Narrow" panose="020B0606020202030204" pitchFamily="34" charset="0"/>
                  <a:ea typeface="SimSun" panose="02010600030101010101" pitchFamily="2" charset="-122"/>
                </a:defRPr>
              </a:lvl2pPr>
              <a:lvl3pPr marL="1143000" indent="-228600" defTabSz="4572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defTabSz="4572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defTabSz="4572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defTabSz="457200"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eaLnBrk="1" hangingPunct="1">
                <a:spcBef>
                  <a:spcPct val="0"/>
                </a:spcBef>
                <a:buClr>
                  <a:srgbClr val="0000FF"/>
                </a:buClr>
                <a:buSzPct val="90000"/>
                <a:buFont typeface="Monotype Sorts" pitchFamily="2" charset="2"/>
                <a:buNone/>
              </a:pPr>
              <a:r>
                <a:rPr kumimoji="1" lang="zh-CN" altLang="en-US" sz="1700" b="1">
                  <a:solidFill>
                    <a:srgbClr val="0000FF"/>
                  </a:solidFill>
                  <a:latin typeface="Helvetica" panose="020B0604020202020204" pitchFamily="34" charset="0"/>
                </a:rPr>
                <a:t>企业数据仓库</a:t>
              </a:r>
              <a:endParaRPr kumimoji="1" lang="zh-CN" altLang="en-US" sz="2400">
                <a:latin typeface="Times New Roman" panose="02020603050405020304" pitchFamily="18" charset="0"/>
              </a:endParaRPr>
            </a:p>
          </p:txBody>
        </p:sp>
        <p:grpSp>
          <p:nvGrpSpPr>
            <p:cNvPr id="25" name="Group 228">
              <a:extLst>
                <a:ext uri="{FF2B5EF4-FFF2-40B4-BE49-F238E27FC236}">
                  <a16:creationId xmlns:a16="http://schemas.microsoft.com/office/drawing/2014/main" id="{6B8F5C0A-D255-4302-865E-9CE68C3A2981}"/>
                </a:ext>
              </a:extLst>
            </p:cNvPr>
            <p:cNvGrpSpPr>
              <a:grpSpLocks/>
            </p:cNvGrpSpPr>
            <p:nvPr/>
          </p:nvGrpSpPr>
          <p:grpSpPr bwMode="auto">
            <a:xfrm>
              <a:off x="3203" y="3229"/>
              <a:ext cx="628" cy="540"/>
              <a:chOff x="3925" y="3694"/>
              <a:chExt cx="628" cy="540"/>
            </a:xfrm>
          </p:grpSpPr>
          <p:grpSp>
            <p:nvGrpSpPr>
              <p:cNvPr id="42" name="Group 229">
                <a:extLst>
                  <a:ext uri="{FF2B5EF4-FFF2-40B4-BE49-F238E27FC236}">
                    <a16:creationId xmlns:a16="http://schemas.microsoft.com/office/drawing/2014/main" id="{3EB0EFAA-D800-45E1-97BC-89C56A12CCA4}"/>
                  </a:ext>
                </a:extLst>
              </p:cNvPr>
              <p:cNvGrpSpPr>
                <a:grpSpLocks/>
              </p:cNvGrpSpPr>
              <p:nvPr/>
            </p:nvGrpSpPr>
            <p:grpSpPr bwMode="auto">
              <a:xfrm>
                <a:off x="4238" y="3753"/>
                <a:ext cx="244" cy="226"/>
                <a:chOff x="4238" y="3753"/>
                <a:chExt cx="244" cy="226"/>
              </a:xfrm>
            </p:grpSpPr>
            <p:sp>
              <p:nvSpPr>
                <p:cNvPr id="121" name="Freeform 230">
                  <a:extLst>
                    <a:ext uri="{FF2B5EF4-FFF2-40B4-BE49-F238E27FC236}">
                      <a16:creationId xmlns:a16="http://schemas.microsoft.com/office/drawing/2014/main" id="{40A7FA51-83EA-464F-A70A-277C64FF89F6}"/>
                    </a:ext>
                  </a:extLst>
                </p:cNvPr>
                <p:cNvSpPr>
                  <a:spLocks/>
                </p:cNvSpPr>
                <p:nvPr/>
              </p:nvSpPr>
              <p:spPr bwMode="auto">
                <a:xfrm>
                  <a:off x="4238" y="3753"/>
                  <a:ext cx="244" cy="226"/>
                </a:xfrm>
                <a:custGeom>
                  <a:avLst/>
                  <a:gdLst>
                    <a:gd name="T0" fmla="*/ 0 w 244"/>
                    <a:gd name="T1" fmla="*/ 225 h 226"/>
                    <a:gd name="T2" fmla="*/ 0 w 244"/>
                    <a:gd name="T3" fmla="*/ 0 h 226"/>
                    <a:gd name="T4" fmla="*/ 243 w 244"/>
                    <a:gd name="T5" fmla="*/ 0 h 226"/>
                    <a:gd name="T6" fmla="*/ 243 w 244"/>
                    <a:gd name="T7" fmla="*/ 225 h 226"/>
                    <a:gd name="T8" fmla="*/ 0 w 244"/>
                    <a:gd name="T9" fmla="*/ 225 h 226"/>
                    <a:gd name="T10" fmla="*/ 0 w 244"/>
                    <a:gd name="T11" fmla="*/ 225 h 226"/>
                    <a:gd name="T12" fmla="*/ 0 60000 65536"/>
                    <a:gd name="T13" fmla="*/ 0 60000 65536"/>
                    <a:gd name="T14" fmla="*/ 0 60000 65536"/>
                    <a:gd name="T15" fmla="*/ 0 60000 65536"/>
                    <a:gd name="T16" fmla="*/ 0 60000 65536"/>
                    <a:gd name="T17" fmla="*/ 0 60000 65536"/>
                    <a:gd name="T18" fmla="*/ 0 w 244"/>
                    <a:gd name="T19" fmla="*/ 0 h 226"/>
                    <a:gd name="T20" fmla="*/ 244 w 244"/>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244" h="226">
                      <a:moveTo>
                        <a:pt x="0" y="225"/>
                      </a:moveTo>
                      <a:lnTo>
                        <a:pt x="0" y="0"/>
                      </a:lnTo>
                      <a:lnTo>
                        <a:pt x="243" y="0"/>
                      </a:lnTo>
                      <a:lnTo>
                        <a:pt x="243" y="225"/>
                      </a:lnTo>
                      <a:lnTo>
                        <a:pt x="0" y="225"/>
                      </a:lnTo>
                    </a:path>
                  </a:pathLst>
                </a:custGeom>
                <a:solidFill>
                  <a:srgbClr val="D2D2D2"/>
                </a:solidFill>
                <a:ln w="9525" cap="flat" cmpd="sng">
                  <a:solidFill>
                    <a:srgbClr val="000000"/>
                  </a:solidFill>
                  <a:prstDash val="solid"/>
                  <a:round/>
                  <a:headEnd type="none" w="med" len="med"/>
                  <a:tailEnd type="none" w="med" len="med"/>
                </a:ln>
              </p:spPr>
              <p:txBody>
                <a:bodyPr/>
                <a:lstStyle/>
                <a:p>
                  <a:endParaRPr lang="zh-CN" altLang="en-US"/>
                </a:p>
              </p:txBody>
            </p:sp>
            <p:sp>
              <p:nvSpPr>
                <p:cNvPr id="122" name="Freeform 231">
                  <a:extLst>
                    <a:ext uri="{FF2B5EF4-FFF2-40B4-BE49-F238E27FC236}">
                      <a16:creationId xmlns:a16="http://schemas.microsoft.com/office/drawing/2014/main" id="{1AB04464-9148-4788-8DEF-E99B3853B593}"/>
                    </a:ext>
                  </a:extLst>
                </p:cNvPr>
                <p:cNvSpPr>
                  <a:spLocks/>
                </p:cNvSpPr>
                <p:nvPr/>
              </p:nvSpPr>
              <p:spPr bwMode="auto">
                <a:xfrm>
                  <a:off x="4247" y="3762"/>
                  <a:ext cx="227" cy="208"/>
                </a:xfrm>
                <a:custGeom>
                  <a:avLst/>
                  <a:gdLst>
                    <a:gd name="T0" fmla="*/ 0 w 227"/>
                    <a:gd name="T1" fmla="*/ 207 h 208"/>
                    <a:gd name="T2" fmla="*/ 0 w 227"/>
                    <a:gd name="T3" fmla="*/ 0 h 208"/>
                    <a:gd name="T4" fmla="*/ 226 w 227"/>
                    <a:gd name="T5" fmla="*/ 0 h 208"/>
                    <a:gd name="T6" fmla="*/ 226 w 227"/>
                    <a:gd name="T7" fmla="*/ 207 h 208"/>
                    <a:gd name="T8" fmla="*/ 0 w 227"/>
                    <a:gd name="T9" fmla="*/ 207 h 208"/>
                    <a:gd name="T10" fmla="*/ 0 w 227"/>
                    <a:gd name="T11" fmla="*/ 207 h 208"/>
                    <a:gd name="T12" fmla="*/ 0 60000 65536"/>
                    <a:gd name="T13" fmla="*/ 0 60000 65536"/>
                    <a:gd name="T14" fmla="*/ 0 60000 65536"/>
                    <a:gd name="T15" fmla="*/ 0 60000 65536"/>
                    <a:gd name="T16" fmla="*/ 0 60000 65536"/>
                    <a:gd name="T17" fmla="*/ 0 60000 65536"/>
                    <a:gd name="T18" fmla="*/ 0 w 227"/>
                    <a:gd name="T19" fmla="*/ 0 h 208"/>
                    <a:gd name="T20" fmla="*/ 227 w 227"/>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227" h="208">
                      <a:moveTo>
                        <a:pt x="0" y="207"/>
                      </a:moveTo>
                      <a:lnTo>
                        <a:pt x="0" y="0"/>
                      </a:lnTo>
                      <a:lnTo>
                        <a:pt x="226" y="0"/>
                      </a:lnTo>
                      <a:lnTo>
                        <a:pt x="226" y="207"/>
                      </a:lnTo>
                      <a:lnTo>
                        <a:pt x="0" y="207"/>
                      </a:lnTo>
                    </a:path>
                  </a:pathLst>
                </a:custGeom>
                <a:solidFill>
                  <a:srgbClr val="808080"/>
                </a:solidFill>
                <a:ln w="9525" cap="flat" cmpd="sng">
                  <a:solidFill>
                    <a:srgbClr val="000000"/>
                  </a:solidFill>
                  <a:prstDash val="solid"/>
                  <a:round/>
                  <a:headEnd type="none" w="med" len="med"/>
                  <a:tailEnd type="none" w="med" len="med"/>
                </a:ln>
              </p:spPr>
              <p:txBody>
                <a:bodyPr/>
                <a:lstStyle/>
                <a:p>
                  <a:endParaRPr lang="zh-CN" altLang="en-US"/>
                </a:p>
              </p:txBody>
            </p:sp>
            <p:sp>
              <p:nvSpPr>
                <p:cNvPr id="123" name="Freeform 232">
                  <a:extLst>
                    <a:ext uri="{FF2B5EF4-FFF2-40B4-BE49-F238E27FC236}">
                      <a16:creationId xmlns:a16="http://schemas.microsoft.com/office/drawing/2014/main" id="{8E5099D2-69D6-4E57-A2F4-8C1CA4C8B0E3}"/>
                    </a:ext>
                  </a:extLst>
                </p:cNvPr>
                <p:cNvSpPr>
                  <a:spLocks/>
                </p:cNvSpPr>
                <p:nvPr/>
              </p:nvSpPr>
              <p:spPr bwMode="auto">
                <a:xfrm>
                  <a:off x="4258" y="3776"/>
                  <a:ext cx="204" cy="178"/>
                </a:xfrm>
                <a:custGeom>
                  <a:avLst/>
                  <a:gdLst>
                    <a:gd name="T0" fmla="*/ 0 w 204"/>
                    <a:gd name="T1" fmla="*/ 177 h 178"/>
                    <a:gd name="T2" fmla="*/ 0 w 204"/>
                    <a:gd name="T3" fmla="*/ 0 h 178"/>
                    <a:gd name="T4" fmla="*/ 203 w 204"/>
                    <a:gd name="T5" fmla="*/ 0 h 178"/>
                    <a:gd name="T6" fmla="*/ 203 w 204"/>
                    <a:gd name="T7" fmla="*/ 177 h 178"/>
                    <a:gd name="T8" fmla="*/ 0 w 204"/>
                    <a:gd name="T9" fmla="*/ 177 h 178"/>
                    <a:gd name="T10" fmla="*/ 0 w 204"/>
                    <a:gd name="T11" fmla="*/ 177 h 178"/>
                    <a:gd name="T12" fmla="*/ 0 60000 65536"/>
                    <a:gd name="T13" fmla="*/ 0 60000 65536"/>
                    <a:gd name="T14" fmla="*/ 0 60000 65536"/>
                    <a:gd name="T15" fmla="*/ 0 60000 65536"/>
                    <a:gd name="T16" fmla="*/ 0 60000 65536"/>
                    <a:gd name="T17" fmla="*/ 0 60000 65536"/>
                    <a:gd name="T18" fmla="*/ 0 w 204"/>
                    <a:gd name="T19" fmla="*/ 0 h 178"/>
                    <a:gd name="T20" fmla="*/ 204 w 204"/>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204" h="178">
                      <a:moveTo>
                        <a:pt x="0" y="177"/>
                      </a:moveTo>
                      <a:lnTo>
                        <a:pt x="0" y="0"/>
                      </a:lnTo>
                      <a:lnTo>
                        <a:pt x="203" y="0"/>
                      </a:lnTo>
                      <a:lnTo>
                        <a:pt x="203" y="177"/>
                      </a:lnTo>
                      <a:lnTo>
                        <a:pt x="0" y="177"/>
                      </a:lnTo>
                    </a:path>
                  </a:pathLst>
                </a:custGeom>
                <a:gradFill rotWithShape="0">
                  <a:gsLst>
                    <a:gs pos="0">
                      <a:srgbClr val="FFFFFF"/>
                    </a:gs>
                    <a:gs pos="100000">
                      <a:srgbClr val="00FFFF"/>
                    </a:gs>
                  </a:gsLst>
                  <a:path path="rect">
                    <a:fillToRect l="50000" t="50000" r="50000" b="50000"/>
                  </a:path>
                </a:gradFill>
                <a:ln w="9525" cap="flat" cmpd="sng">
                  <a:solidFill>
                    <a:srgbClr val="000000"/>
                  </a:solidFill>
                  <a:prstDash val="solid"/>
                  <a:round/>
                  <a:headEnd type="none" w="med" len="med"/>
                  <a:tailEnd type="none" w="med" len="med"/>
                </a:ln>
              </p:spPr>
              <p:txBody>
                <a:bodyPr/>
                <a:lstStyle/>
                <a:p>
                  <a:endParaRPr lang="zh-CN" altLang="en-US"/>
                </a:p>
              </p:txBody>
            </p:sp>
          </p:grpSp>
          <p:grpSp>
            <p:nvGrpSpPr>
              <p:cNvPr id="43" name="Group 233">
                <a:extLst>
                  <a:ext uri="{FF2B5EF4-FFF2-40B4-BE49-F238E27FC236}">
                    <a16:creationId xmlns:a16="http://schemas.microsoft.com/office/drawing/2014/main" id="{7B5C6613-9FCA-4E2C-B27D-2353F4F5822D}"/>
                  </a:ext>
                </a:extLst>
              </p:cNvPr>
              <p:cNvGrpSpPr>
                <a:grpSpLocks/>
              </p:cNvGrpSpPr>
              <p:nvPr/>
            </p:nvGrpSpPr>
            <p:grpSpPr bwMode="auto">
              <a:xfrm>
                <a:off x="4265" y="3795"/>
                <a:ext cx="187" cy="143"/>
                <a:chOff x="4265" y="3795"/>
                <a:chExt cx="187" cy="143"/>
              </a:xfrm>
            </p:grpSpPr>
            <p:sp>
              <p:nvSpPr>
                <p:cNvPr id="116" name="Freeform 234">
                  <a:extLst>
                    <a:ext uri="{FF2B5EF4-FFF2-40B4-BE49-F238E27FC236}">
                      <a16:creationId xmlns:a16="http://schemas.microsoft.com/office/drawing/2014/main" id="{EAD5A6F8-3B20-440B-99E5-93786E203B61}"/>
                    </a:ext>
                  </a:extLst>
                </p:cNvPr>
                <p:cNvSpPr>
                  <a:spLocks/>
                </p:cNvSpPr>
                <p:nvPr/>
              </p:nvSpPr>
              <p:spPr bwMode="auto">
                <a:xfrm>
                  <a:off x="4265" y="3795"/>
                  <a:ext cx="187" cy="143"/>
                </a:xfrm>
                <a:custGeom>
                  <a:avLst/>
                  <a:gdLst>
                    <a:gd name="T0" fmla="*/ 0 w 187"/>
                    <a:gd name="T1" fmla="*/ 0 h 143"/>
                    <a:gd name="T2" fmla="*/ 186 w 187"/>
                    <a:gd name="T3" fmla="*/ 0 h 143"/>
                    <a:gd name="T4" fmla="*/ 186 w 187"/>
                    <a:gd name="T5" fmla="*/ 142 h 143"/>
                    <a:gd name="T6" fmla="*/ 0 w 187"/>
                    <a:gd name="T7" fmla="*/ 142 h 143"/>
                    <a:gd name="T8" fmla="*/ 0 w 187"/>
                    <a:gd name="T9" fmla="*/ 0 h 143"/>
                    <a:gd name="T10" fmla="*/ 0 w 187"/>
                    <a:gd name="T11" fmla="*/ 0 h 143"/>
                    <a:gd name="T12" fmla="*/ 0 60000 65536"/>
                    <a:gd name="T13" fmla="*/ 0 60000 65536"/>
                    <a:gd name="T14" fmla="*/ 0 60000 65536"/>
                    <a:gd name="T15" fmla="*/ 0 60000 65536"/>
                    <a:gd name="T16" fmla="*/ 0 60000 65536"/>
                    <a:gd name="T17" fmla="*/ 0 60000 65536"/>
                    <a:gd name="T18" fmla="*/ 0 w 187"/>
                    <a:gd name="T19" fmla="*/ 0 h 143"/>
                    <a:gd name="T20" fmla="*/ 187 w 187"/>
                    <a:gd name="T21" fmla="*/ 143 h 143"/>
                  </a:gdLst>
                  <a:ahLst/>
                  <a:cxnLst>
                    <a:cxn ang="T12">
                      <a:pos x="T0" y="T1"/>
                    </a:cxn>
                    <a:cxn ang="T13">
                      <a:pos x="T2" y="T3"/>
                    </a:cxn>
                    <a:cxn ang="T14">
                      <a:pos x="T4" y="T5"/>
                    </a:cxn>
                    <a:cxn ang="T15">
                      <a:pos x="T6" y="T7"/>
                    </a:cxn>
                    <a:cxn ang="T16">
                      <a:pos x="T8" y="T9"/>
                    </a:cxn>
                    <a:cxn ang="T17">
                      <a:pos x="T10" y="T11"/>
                    </a:cxn>
                  </a:cxnLst>
                  <a:rect l="T18" t="T19" r="T20" b="T21"/>
                  <a:pathLst>
                    <a:path w="187" h="143">
                      <a:moveTo>
                        <a:pt x="0" y="0"/>
                      </a:moveTo>
                      <a:lnTo>
                        <a:pt x="186" y="0"/>
                      </a:lnTo>
                      <a:lnTo>
                        <a:pt x="186" y="142"/>
                      </a:lnTo>
                      <a:lnTo>
                        <a:pt x="0" y="142"/>
                      </a:lnTo>
                      <a:lnTo>
                        <a:pt x="0" y="0"/>
                      </a:lnTo>
                    </a:path>
                  </a:pathLst>
                </a:custGeom>
                <a:solidFill>
                  <a:srgbClr val="FFFFFF"/>
                </a:solidFill>
                <a:ln w="19050" cap="flat" cmpd="sng">
                  <a:solidFill>
                    <a:srgbClr val="000000"/>
                  </a:solidFill>
                  <a:prstDash val="solid"/>
                  <a:round/>
                  <a:headEnd type="none" w="med" len="med"/>
                  <a:tailEnd type="none" w="med" len="med"/>
                </a:ln>
              </p:spPr>
              <p:txBody>
                <a:bodyPr/>
                <a:lstStyle/>
                <a:p>
                  <a:endParaRPr lang="zh-CN" altLang="en-US"/>
                </a:p>
              </p:txBody>
            </p:sp>
            <p:sp>
              <p:nvSpPr>
                <p:cNvPr id="117" name="AutoShape 235">
                  <a:extLst>
                    <a:ext uri="{FF2B5EF4-FFF2-40B4-BE49-F238E27FC236}">
                      <a16:creationId xmlns:a16="http://schemas.microsoft.com/office/drawing/2014/main" id="{00692396-35A7-4884-94D7-34F75662E2C9}"/>
                    </a:ext>
                  </a:extLst>
                </p:cNvPr>
                <p:cNvSpPr>
                  <a:spLocks noChangeArrowheads="1"/>
                </p:cNvSpPr>
                <p:nvPr/>
              </p:nvSpPr>
              <p:spPr bwMode="auto">
                <a:xfrm flipV="1">
                  <a:off x="4406" y="3867"/>
                  <a:ext cx="33" cy="70"/>
                </a:xfrm>
                <a:prstGeom prst="roundRect">
                  <a:avLst>
                    <a:gd name="adj" fmla="val 0"/>
                  </a:avLst>
                </a:prstGeom>
                <a:solidFill>
                  <a:srgbClr val="00008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18" name="AutoShape 236">
                  <a:extLst>
                    <a:ext uri="{FF2B5EF4-FFF2-40B4-BE49-F238E27FC236}">
                      <a16:creationId xmlns:a16="http://schemas.microsoft.com/office/drawing/2014/main" id="{ADBDF009-19FB-48A4-A8D1-41E828FBEF44}"/>
                    </a:ext>
                  </a:extLst>
                </p:cNvPr>
                <p:cNvSpPr>
                  <a:spLocks noChangeArrowheads="1"/>
                </p:cNvSpPr>
                <p:nvPr/>
              </p:nvSpPr>
              <p:spPr bwMode="auto">
                <a:xfrm flipV="1">
                  <a:off x="4361" y="3832"/>
                  <a:ext cx="35" cy="105"/>
                </a:xfrm>
                <a:prstGeom prst="roundRect">
                  <a:avLst>
                    <a:gd name="adj" fmla="val 0"/>
                  </a:avLst>
                </a:prstGeom>
                <a:solidFill>
                  <a:srgbClr val="FFFF0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19" name="AutoShape 237">
                  <a:extLst>
                    <a:ext uri="{FF2B5EF4-FFF2-40B4-BE49-F238E27FC236}">
                      <a16:creationId xmlns:a16="http://schemas.microsoft.com/office/drawing/2014/main" id="{4FB09C26-FF18-470D-8910-14B0054DEFAE}"/>
                    </a:ext>
                  </a:extLst>
                </p:cNvPr>
                <p:cNvSpPr>
                  <a:spLocks noChangeArrowheads="1"/>
                </p:cNvSpPr>
                <p:nvPr/>
              </p:nvSpPr>
              <p:spPr bwMode="auto">
                <a:xfrm flipV="1">
                  <a:off x="4318" y="3867"/>
                  <a:ext cx="33" cy="70"/>
                </a:xfrm>
                <a:prstGeom prst="roundRect">
                  <a:avLst>
                    <a:gd name="adj" fmla="val 0"/>
                  </a:avLst>
                </a:prstGeom>
                <a:solidFill>
                  <a:srgbClr val="F52B97"/>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20" name="AutoShape 238">
                  <a:extLst>
                    <a:ext uri="{FF2B5EF4-FFF2-40B4-BE49-F238E27FC236}">
                      <a16:creationId xmlns:a16="http://schemas.microsoft.com/office/drawing/2014/main" id="{F64132D1-DE26-4C33-9C10-66E92DE6A09F}"/>
                    </a:ext>
                  </a:extLst>
                </p:cNvPr>
                <p:cNvSpPr>
                  <a:spLocks noChangeArrowheads="1"/>
                </p:cNvSpPr>
                <p:nvPr/>
              </p:nvSpPr>
              <p:spPr bwMode="auto">
                <a:xfrm flipV="1">
                  <a:off x="4274" y="3811"/>
                  <a:ext cx="34" cy="126"/>
                </a:xfrm>
                <a:prstGeom prst="roundRect">
                  <a:avLst>
                    <a:gd name="adj" fmla="val 0"/>
                  </a:avLst>
                </a:prstGeom>
                <a:solidFill>
                  <a:srgbClr val="008000"/>
                </a:soli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44" name="Freeform 239">
                <a:extLst>
                  <a:ext uri="{FF2B5EF4-FFF2-40B4-BE49-F238E27FC236}">
                    <a16:creationId xmlns:a16="http://schemas.microsoft.com/office/drawing/2014/main" id="{993A3E93-7705-45F7-8C52-3FAC9EA5FAC9}"/>
                  </a:ext>
                </a:extLst>
              </p:cNvPr>
              <p:cNvSpPr>
                <a:spLocks/>
              </p:cNvSpPr>
              <p:nvPr/>
            </p:nvSpPr>
            <p:spPr bwMode="auto">
              <a:xfrm>
                <a:off x="4420" y="4141"/>
                <a:ext cx="71" cy="39"/>
              </a:xfrm>
              <a:custGeom>
                <a:avLst/>
                <a:gdLst>
                  <a:gd name="T0" fmla="*/ 39 w 71"/>
                  <a:gd name="T1" fmla="*/ 0 h 39"/>
                  <a:gd name="T2" fmla="*/ 59 w 71"/>
                  <a:gd name="T3" fmla="*/ 0 h 39"/>
                  <a:gd name="T4" fmla="*/ 70 w 71"/>
                  <a:gd name="T5" fmla="*/ 27 h 39"/>
                  <a:gd name="T6" fmla="*/ 68 w 71"/>
                  <a:gd name="T7" fmla="*/ 38 h 39"/>
                  <a:gd name="T8" fmla="*/ 0 w 71"/>
                  <a:gd name="T9" fmla="*/ 38 h 39"/>
                  <a:gd name="T10" fmla="*/ 0 w 71"/>
                  <a:gd name="T11" fmla="*/ 27 h 39"/>
                  <a:gd name="T12" fmla="*/ 39 w 71"/>
                  <a:gd name="T13" fmla="*/ 0 h 39"/>
                  <a:gd name="T14" fmla="*/ 39 w 71"/>
                  <a:gd name="T15" fmla="*/ 0 h 39"/>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39"/>
                  <a:gd name="T26" fmla="*/ 71 w 71"/>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39">
                    <a:moveTo>
                      <a:pt x="39" y="0"/>
                    </a:moveTo>
                    <a:lnTo>
                      <a:pt x="59" y="0"/>
                    </a:lnTo>
                    <a:lnTo>
                      <a:pt x="70" y="27"/>
                    </a:lnTo>
                    <a:lnTo>
                      <a:pt x="68" y="38"/>
                    </a:lnTo>
                    <a:lnTo>
                      <a:pt x="0" y="38"/>
                    </a:lnTo>
                    <a:lnTo>
                      <a:pt x="0" y="27"/>
                    </a:lnTo>
                    <a:lnTo>
                      <a:pt x="39"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45" name="Freeform 240">
                <a:extLst>
                  <a:ext uri="{FF2B5EF4-FFF2-40B4-BE49-F238E27FC236}">
                    <a16:creationId xmlns:a16="http://schemas.microsoft.com/office/drawing/2014/main" id="{75C1B4A6-C86F-4030-8DC3-70BF822B7579}"/>
                  </a:ext>
                </a:extLst>
              </p:cNvPr>
              <p:cNvSpPr>
                <a:spLocks/>
              </p:cNvSpPr>
              <p:nvPr/>
            </p:nvSpPr>
            <p:spPr bwMode="auto">
              <a:xfrm>
                <a:off x="4222" y="4054"/>
                <a:ext cx="97" cy="54"/>
              </a:xfrm>
              <a:custGeom>
                <a:avLst/>
                <a:gdLst>
                  <a:gd name="T0" fmla="*/ 81 w 97"/>
                  <a:gd name="T1" fmla="*/ 53 h 54"/>
                  <a:gd name="T2" fmla="*/ 84 w 97"/>
                  <a:gd name="T3" fmla="*/ 46 h 54"/>
                  <a:gd name="T4" fmla="*/ 89 w 97"/>
                  <a:gd name="T5" fmla="*/ 45 h 54"/>
                  <a:gd name="T6" fmla="*/ 96 w 97"/>
                  <a:gd name="T7" fmla="*/ 42 h 54"/>
                  <a:gd name="T8" fmla="*/ 96 w 97"/>
                  <a:gd name="T9" fmla="*/ 26 h 54"/>
                  <a:gd name="T10" fmla="*/ 76 w 97"/>
                  <a:gd name="T11" fmla="*/ 0 h 54"/>
                  <a:gd name="T12" fmla="*/ 23 w 97"/>
                  <a:gd name="T13" fmla="*/ 0 h 54"/>
                  <a:gd name="T14" fmla="*/ 0 w 97"/>
                  <a:gd name="T15" fmla="*/ 12 h 54"/>
                  <a:gd name="T16" fmla="*/ 51 w 97"/>
                  <a:gd name="T17" fmla="*/ 42 h 54"/>
                  <a:gd name="T18" fmla="*/ 67 w 97"/>
                  <a:gd name="T19" fmla="*/ 46 h 54"/>
                  <a:gd name="T20" fmla="*/ 81 w 97"/>
                  <a:gd name="T21" fmla="*/ 53 h 54"/>
                  <a:gd name="T22" fmla="*/ 81 w 97"/>
                  <a:gd name="T23" fmla="*/ 53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
                  <a:gd name="T37" fmla="*/ 0 h 54"/>
                  <a:gd name="T38" fmla="*/ 97 w 97"/>
                  <a:gd name="T39" fmla="*/ 54 h 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 h="54">
                    <a:moveTo>
                      <a:pt x="81" y="53"/>
                    </a:moveTo>
                    <a:lnTo>
                      <a:pt x="84" y="46"/>
                    </a:lnTo>
                    <a:lnTo>
                      <a:pt x="89" y="45"/>
                    </a:lnTo>
                    <a:lnTo>
                      <a:pt x="96" y="42"/>
                    </a:lnTo>
                    <a:lnTo>
                      <a:pt x="96" y="26"/>
                    </a:lnTo>
                    <a:lnTo>
                      <a:pt x="76" y="0"/>
                    </a:lnTo>
                    <a:lnTo>
                      <a:pt x="23" y="0"/>
                    </a:lnTo>
                    <a:lnTo>
                      <a:pt x="0" y="12"/>
                    </a:lnTo>
                    <a:lnTo>
                      <a:pt x="51" y="42"/>
                    </a:lnTo>
                    <a:lnTo>
                      <a:pt x="67" y="46"/>
                    </a:lnTo>
                    <a:lnTo>
                      <a:pt x="81" y="53"/>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46" name="Freeform 241">
                <a:extLst>
                  <a:ext uri="{FF2B5EF4-FFF2-40B4-BE49-F238E27FC236}">
                    <a16:creationId xmlns:a16="http://schemas.microsoft.com/office/drawing/2014/main" id="{2A08B195-2696-4B9C-901A-734F0CAFA648}"/>
                  </a:ext>
                </a:extLst>
              </p:cNvPr>
              <p:cNvSpPr>
                <a:spLocks/>
              </p:cNvSpPr>
              <p:nvPr/>
            </p:nvSpPr>
            <p:spPr bwMode="auto">
              <a:xfrm>
                <a:off x="4387" y="4107"/>
                <a:ext cx="80" cy="65"/>
              </a:xfrm>
              <a:custGeom>
                <a:avLst/>
                <a:gdLst>
                  <a:gd name="T0" fmla="*/ 60 w 80"/>
                  <a:gd name="T1" fmla="*/ 64 h 65"/>
                  <a:gd name="T2" fmla="*/ 64 w 80"/>
                  <a:gd name="T3" fmla="*/ 59 h 65"/>
                  <a:gd name="T4" fmla="*/ 76 w 80"/>
                  <a:gd name="T5" fmla="*/ 64 h 65"/>
                  <a:gd name="T6" fmla="*/ 79 w 80"/>
                  <a:gd name="T7" fmla="*/ 64 h 65"/>
                  <a:gd name="T8" fmla="*/ 79 w 80"/>
                  <a:gd name="T9" fmla="*/ 64 h 65"/>
                  <a:gd name="T10" fmla="*/ 79 w 80"/>
                  <a:gd name="T11" fmla="*/ 57 h 65"/>
                  <a:gd name="T12" fmla="*/ 75 w 80"/>
                  <a:gd name="T13" fmla="*/ 38 h 65"/>
                  <a:gd name="T14" fmla="*/ 50 w 80"/>
                  <a:gd name="T15" fmla="*/ 16 h 65"/>
                  <a:gd name="T16" fmla="*/ 17 w 80"/>
                  <a:gd name="T17" fmla="*/ 0 h 65"/>
                  <a:gd name="T18" fmla="*/ 0 w 80"/>
                  <a:gd name="T19" fmla="*/ 9 h 65"/>
                  <a:gd name="T20" fmla="*/ 0 w 80"/>
                  <a:gd name="T21" fmla="*/ 46 h 65"/>
                  <a:gd name="T22" fmla="*/ 18 w 80"/>
                  <a:gd name="T23" fmla="*/ 58 h 65"/>
                  <a:gd name="T24" fmla="*/ 40 w 80"/>
                  <a:gd name="T25" fmla="*/ 61 h 65"/>
                  <a:gd name="T26" fmla="*/ 54 w 80"/>
                  <a:gd name="T27" fmla="*/ 64 h 65"/>
                  <a:gd name="T28" fmla="*/ 60 w 80"/>
                  <a:gd name="T29" fmla="*/ 64 h 65"/>
                  <a:gd name="T30" fmla="*/ 60 w 80"/>
                  <a:gd name="T31" fmla="*/ 64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65"/>
                  <a:gd name="T50" fmla="*/ 80 w 8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65">
                    <a:moveTo>
                      <a:pt x="60" y="64"/>
                    </a:moveTo>
                    <a:lnTo>
                      <a:pt x="64" y="59"/>
                    </a:lnTo>
                    <a:lnTo>
                      <a:pt x="76" y="64"/>
                    </a:lnTo>
                    <a:lnTo>
                      <a:pt x="79" y="64"/>
                    </a:lnTo>
                    <a:lnTo>
                      <a:pt x="79" y="57"/>
                    </a:lnTo>
                    <a:lnTo>
                      <a:pt x="75" y="38"/>
                    </a:lnTo>
                    <a:lnTo>
                      <a:pt x="50" y="16"/>
                    </a:lnTo>
                    <a:lnTo>
                      <a:pt x="17" y="0"/>
                    </a:lnTo>
                    <a:lnTo>
                      <a:pt x="0" y="9"/>
                    </a:lnTo>
                    <a:lnTo>
                      <a:pt x="0" y="46"/>
                    </a:lnTo>
                    <a:lnTo>
                      <a:pt x="18" y="58"/>
                    </a:lnTo>
                    <a:lnTo>
                      <a:pt x="40" y="61"/>
                    </a:lnTo>
                    <a:lnTo>
                      <a:pt x="54" y="64"/>
                    </a:lnTo>
                    <a:lnTo>
                      <a:pt x="60" y="64"/>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47" name="Freeform 242">
                <a:extLst>
                  <a:ext uri="{FF2B5EF4-FFF2-40B4-BE49-F238E27FC236}">
                    <a16:creationId xmlns:a16="http://schemas.microsoft.com/office/drawing/2014/main" id="{713DDD31-909C-4302-855C-402E6DA8ED25}"/>
                  </a:ext>
                </a:extLst>
              </p:cNvPr>
              <p:cNvSpPr>
                <a:spLocks/>
              </p:cNvSpPr>
              <p:nvPr/>
            </p:nvSpPr>
            <p:spPr bwMode="auto">
              <a:xfrm>
                <a:off x="3925" y="3835"/>
                <a:ext cx="410" cy="371"/>
              </a:xfrm>
              <a:custGeom>
                <a:avLst/>
                <a:gdLst>
                  <a:gd name="T0" fmla="*/ 375 w 410"/>
                  <a:gd name="T1" fmla="*/ 350 h 371"/>
                  <a:gd name="T2" fmla="*/ 382 w 410"/>
                  <a:gd name="T3" fmla="*/ 350 h 371"/>
                  <a:gd name="T4" fmla="*/ 394 w 410"/>
                  <a:gd name="T5" fmla="*/ 342 h 371"/>
                  <a:gd name="T6" fmla="*/ 409 w 410"/>
                  <a:gd name="T7" fmla="*/ 303 h 371"/>
                  <a:gd name="T8" fmla="*/ 409 w 410"/>
                  <a:gd name="T9" fmla="*/ 289 h 371"/>
                  <a:gd name="T10" fmla="*/ 382 w 410"/>
                  <a:gd name="T11" fmla="*/ 284 h 371"/>
                  <a:gd name="T12" fmla="*/ 307 w 410"/>
                  <a:gd name="T13" fmla="*/ 239 h 371"/>
                  <a:gd name="T14" fmla="*/ 307 w 410"/>
                  <a:gd name="T15" fmla="*/ 225 h 371"/>
                  <a:gd name="T16" fmla="*/ 319 w 410"/>
                  <a:gd name="T17" fmla="*/ 218 h 371"/>
                  <a:gd name="T18" fmla="*/ 300 w 410"/>
                  <a:gd name="T19" fmla="*/ 218 h 371"/>
                  <a:gd name="T20" fmla="*/ 286 w 410"/>
                  <a:gd name="T21" fmla="*/ 213 h 371"/>
                  <a:gd name="T22" fmla="*/ 255 w 410"/>
                  <a:gd name="T23" fmla="*/ 213 h 371"/>
                  <a:gd name="T24" fmla="*/ 226 w 410"/>
                  <a:gd name="T25" fmla="*/ 195 h 371"/>
                  <a:gd name="T26" fmla="*/ 217 w 410"/>
                  <a:gd name="T27" fmla="*/ 166 h 371"/>
                  <a:gd name="T28" fmla="*/ 199 w 410"/>
                  <a:gd name="T29" fmla="*/ 157 h 371"/>
                  <a:gd name="T30" fmla="*/ 185 w 410"/>
                  <a:gd name="T31" fmla="*/ 114 h 371"/>
                  <a:gd name="T32" fmla="*/ 185 w 410"/>
                  <a:gd name="T33" fmla="*/ 97 h 371"/>
                  <a:gd name="T34" fmla="*/ 176 w 410"/>
                  <a:gd name="T35" fmla="*/ 71 h 371"/>
                  <a:gd name="T36" fmla="*/ 168 w 410"/>
                  <a:gd name="T37" fmla="*/ 61 h 371"/>
                  <a:gd name="T38" fmla="*/ 163 w 410"/>
                  <a:gd name="T39" fmla="*/ 49 h 371"/>
                  <a:gd name="T40" fmla="*/ 151 w 410"/>
                  <a:gd name="T41" fmla="*/ 36 h 371"/>
                  <a:gd name="T42" fmla="*/ 83 w 410"/>
                  <a:gd name="T43" fmla="*/ 0 h 371"/>
                  <a:gd name="T44" fmla="*/ 67 w 410"/>
                  <a:gd name="T45" fmla="*/ 6 h 371"/>
                  <a:gd name="T46" fmla="*/ 63 w 410"/>
                  <a:gd name="T47" fmla="*/ 20 h 371"/>
                  <a:gd name="T48" fmla="*/ 50 w 410"/>
                  <a:gd name="T49" fmla="*/ 23 h 371"/>
                  <a:gd name="T50" fmla="*/ 44 w 410"/>
                  <a:gd name="T51" fmla="*/ 30 h 371"/>
                  <a:gd name="T52" fmla="*/ 44 w 410"/>
                  <a:gd name="T53" fmla="*/ 36 h 371"/>
                  <a:gd name="T54" fmla="*/ 35 w 410"/>
                  <a:gd name="T55" fmla="*/ 44 h 371"/>
                  <a:gd name="T56" fmla="*/ 35 w 410"/>
                  <a:gd name="T57" fmla="*/ 53 h 371"/>
                  <a:gd name="T58" fmla="*/ 16 w 410"/>
                  <a:gd name="T59" fmla="*/ 75 h 371"/>
                  <a:gd name="T60" fmla="*/ 1 w 410"/>
                  <a:gd name="T61" fmla="*/ 124 h 371"/>
                  <a:gd name="T62" fmla="*/ 0 w 410"/>
                  <a:gd name="T63" fmla="*/ 151 h 371"/>
                  <a:gd name="T64" fmla="*/ 4 w 410"/>
                  <a:gd name="T65" fmla="*/ 200 h 371"/>
                  <a:gd name="T66" fmla="*/ 4 w 410"/>
                  <a:gd name="T67" fmla="*/ 243 h 371"/>
                  <a:gd name="T68" fmla="*/ 7 w 410"/>
                  <a:gd name="T69" fmla="*/ 254 h 371"/>
                  <a:gd name="T70" fmla="*/ 20 w 410"/>
                  <a:gd name="T71" fmla="*/ 281 h 371"/>
                  <a:gd name="T72" fmla="*/ 54 w 410"/>
                  <a:gd name="T73" fmla="*/ 329 h 371"/>
                  <a:gd name="T74" fmla="*/ 65 w 410"/>
                  <a:gd name="T75" fmla="*/ 366 h 371"/>
                  <a:gd name="T76" fmla="*/ 72 w 410"/>
                  <a:gd name="T77" fmla="*/ 370 h 371"/>
                  <a:gd name="T78" fmla="*/ 83 w 410"/>
                  <a:gd name="T79" fmla="*/ 370 h 371"/>
                  <a:gd name="T80" fmla="*/ 315 w 410"/>
                  <a:gd name="T81" fmla="*/ 327 h 371"/>
                  <a:gd name="T82" fmla="*/ 358 w 410"/>
                  <a:gd name="T83" fmla="*/ 340 h 371"/>
                  <a:gd name="T84" fmla="*/ 375 w 410"/>
                  <a:gd name="T85" fmla="*/ 350 h 371"/>
                  <a:gd name="T86" fmla="*/ 375 w 410"/>
                  <a:gd name="T87" fmla="*/ 350 h 3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0"/>
                  <a:gd name="T133" fmla="*/ 0 h 371"/>
                  <a:gd name="T134" fmla="*/ 410 w 410"/>
                  <a:gd name="T135" fmla="*/ 371 h 3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0" h="371">
                    <a:moveTo>
                      <a:pt x="375" y="350"/>
                    </a:moveTo>
                    <a:lnTo>
                      <a:pt x="382" y="350"/>
                    </a:lnTo>
                    <a:lnTo>
                      <a:pt x="394" y="342"/>
                    </a:lnTo>
                    <a:lnTo>
                      <a:pt x="409" y="303"/>
                    </a:lnTo>
                    <a:lnTo>
                      <a:pt x="409" y="289"/>
                    </a:lnTo>
                    <a:lnTo>
                      <a:pt x="382" y="284"/>
                    </a:lnTo>
                    <a:lnTo>
                      <a:pt x="307" y="239"/>
                    </a:lnTo>
                    <a:lnTo>
                      <a:pt x="307" y="225"/>
                    </a:lnTo>
                    <a:lnTo>
                      <a:pt x="319" y="218"/>
                    </a:lnTo>
                    <a:lnTo>
                      <a:pt x="300" y="218"/>
                    </a:lnTo>
                    <a:lnTo>
                      <a:pt x="286" y="213"/>
                    </a:lnTo>
                    <a:lnTo>
                      <a:pt x="255" y="213"/>
                    </a:lnTo>
                    <a:lnTo>
                      <a:pt x="226" y="195"/>
                    </a:lnTo>
                    <a:lnTo>
                      <a:pt x="217" y="166"/>
                    </a:lnTo>
                    <a:lnTo>
                      <a:pt x="199" y="157"/>
                    </a:lnTo>
                    <a:lnTo>
                      <a:pt x="185" y="114"/>
                    </a:lnTo>
                    <a:lnTo>
                      <a:pt x="185" y="97"/>
                    </a:lnTo>
                    <a:lnTo>
                      <a:pt x="176" y="71"/>
                    </a:lnTo>
                    <a:lnTo>
                      <a:pt x="168" y="61"/>
                    </a:lnTo>
                    <a:lnTo>
                      <a:pt x="163" y="49"/>
                    </a:lnTo>
                    <a:lnTo>
                      <a:pt x="151" y="36"/>
                    </a:lnTo>
                    <a:lnTo>
                      <a:pt x="83" y="0"/>
                    </a:lnTo>
                    <a:lnTo>
                      <a:pt x="67" y="6"/>
                    </a:lnTo>
                    <a:lnTo>
                      <a:pt x="63" y="20"/>
                    </a:lnTo>
                    <a:lnTo>
                      <a:pt x="50" y="23"/>
                    </a:lnTo>
                    <a:lnTo>
                      <a:pt x="44" y="30"/>
                    </a:lnTo>
                    <a:lnTo>
                      <a:pt x="44" y="36"/>
                    </a:lnTo>
                    <a:lnTo>
                      <a:pt x="35" y="44"/>
                    </a:lnTo>
                    <a:lnTo>
                      <a:pt x="35" y="53"/>
                    </a:lnTo>
                    <a:lnTo>
                      <a:pt x="16" y="75"/>
                    </a:lnTo>
                    <a:lnTo>
                      <a:pt x="1" y="124"/>
                    </a:lnTo>
                    <a:lnTo>
                      <a:pt x="0" y="151"/>
                    </a:lnTo>
                    <a:lnTo>
                      <a:pt x="4" y="200"/>
                    </a:lnTo>
                    <a:lnTo>
                      <a:pt x="4" y="243"/>
                    </a:lnTo>
                    <a:lnTo>
                      <a:pt x="7" y="254"/>
                    </a:lnTo>
                    <a:lnTo>
                      <a:pt x="20" y="281"/>
                    </a:lnTo>
                    <a:lnTo>
                      <a:pt x="54" y="329"/>
                    </a:lnTo>
                    <a:lnTo>
                      <a:pt x="65" y="366"/>
                    </a:lnTo>
                    <a:lnTo>
                      <a:pt x="72" y="370"/>
                    </a:lnTo>
                    <a:lnTo>
                      <a:pt x="83" y="370"/>
                    </a:lnTo>
                    <a:lnTo>
                      <a:pt x="315" y="327"/>
                    </a:lnTo>
                    <a:lnTo>
                      <a:pt x="358" y="340"/>
                    </a:lnTo>
                    <a:lnTo>
                      <a:pt x="375" y="35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48" name="Freeform 243">
                <a:extLst>
                  <a:ext uri="{FF2B5EF4-FFF2-40B4-BE49-F238E27FC236}">
                    <a16:creationId xmlns:a16="http://schemas.microsoft.com/office/drawing/2014/main" id="{6984B37C-CE65-4BEA-83DD-39E4D7D1BE79}"/>
                  </a:ext>
                </a:extLst>
              </p:cNvPr>
              <p:cNvSpPr>
                <a:spLocks/>
              </p:cNvSpPr>
              <p:nvPr/>
            </p:nvSpPr>
            <p:spPr bwMode="auto">
              <a:xfrm>
                <a:off x="3998" y="3871"/>
                <a:ext cx="91" cy="119"/>
              </a:xfrm>
              <a:custGeom>
                <a:avLst/>
                <a:gdLst>
                  <a:gd name="T0" fmla="*/ 0 w 91"/>
                  <a:gd name="T1" fmla="*/ 0 h 119"/>
                  <a:gd name="T2" fmla="*/ 6 w 91"/>
                  <a:gd name="T3" fmla="*/ 9 h 119"/>
                  <a:gd name="T4" fmla="*/ 6 w 91"/>
                  <a:gd name="T5" fmla="*/ 19 h 119"/>
                  <a:gd name="T6" fmla="*/ 32 w 91"/>
                  <a:gd name="T7" fmla="*/ 49 h 119"/>
                  <a:gd name="T8" fmla="*/ 47 w 91"/>
                  <a:gd name="T9" fmla="*/ 49 h 119"/>
                  <a:gd name="T10" fmla="*/ 64 w 91"/>
                  <a:gd name="T11" fmla="*/ 78 h 119"/>
                  <a:gd name="T12" fmla="*/ 71 w 91"/>
                  <a:gd name="T13" fmla="*/ 58 h 119"/>
                  <a:gd name="T14" fmla="*/ 71 w 91"/>
                  <a:gd name="T15" fmla="*/ 72 h 119"/>
                  <a:gd name="T16" fmla="*/ 79 w 91"/>
                  <a:gd name="T17" fmla="*/ 96 h 119"/>
                  <a:gd name="T18" fmla="*/ 80 w 91"/>
                  <a:gd name="T19" fmla="*/ 110 h 119"/>
                  <a:gd name="T20" fmla="*/ 90 w 91"/>
                  <a:gd name="T21" fmla="*/ 118 h 119"/>
                  <a:gd name="T22" fmla="*/ 78 w 91"/>
                  <a:gd name="T23" fmla="*/ 46 h 119"/>
                  <a:gd name="T24" fmla="*/ 71 w 91"/>
                  <a:gd name="T25" fmla="*/ 41 h 119"/>
                  <a:gd name="T26" fmla="*/ 64 w 91"/>
                  <a:gd name="T27" fmla="*/ 60 h 119"/>
                  <a:gd name="T28" fmla="*/ 50 w 91"/>
                  <a:gd name="T29" fmla="*/ 39 h 119"/>
                  <a:gd name="T30" fmla="*/ 12 w 91"/>
                  <a:gd name="T31" fmla="*/ 8 h 119"/>
                  <a:gd name="T32" fmla="*/ 0 w 91"/>
                  <a:gd name="T33" fmla="*/ 0 h 119"/>
                  <a:gd name="T34" fmla="*/ 0 w 91"/>
                  <a:gd name="T35" fmla="*/ 0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1"/>
                  <a:gd name="T55" fmla="*/ 0 h 119"/>
                  <a:gd name="T56" fmla="*/ 91 w 91"/>
                  <a:gd name="T57" fmla="*/ 119 h 1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1" h="119">
                    <a:moveTo>
                      <a:pt x="0" y="0"/>
                    </a:moveTo>
                    <a:lnTo>
                      <a:pt x="6" y="9"/>
                    </a:lnTo>
                    <a:lnTo>
                      <a:pt x="6" y="19"/>
                    </a:lnTo>
                    <a:lnTo>
                      <a:pt x="32" y="49"/>
                    </a:lnTo>
                    <a:lnTo>
                      <a:pt x="47" y="49"/>
                    </a:lnTo>
                    <a:lnTo>
                      <a:pt x="64" y="78"/>
                    </a:lnTo>
                    <a:lnTo>
                      <a:pt x="71" y="58"/>
                    </a:lnTo>
                    <a:lnTo>
                      <a:pt x="71" y="72"/>
                    </a:lnTo>
                    <a:lnTo>
                      <a:pt x="79" y="96"/>
                    </a:lnTo>
                    <a:lnTo>
                      <a:pt x="80" y="110"/>
                    </a:lnTo>
                    <a:lnTo>
                      <a:pt x="90" y="118"/>
                    </a:lnTo>
                    <a:lnTo>
                      <a:pt x="78" y="46"/>
                    </a:lnTo>
                    <a:lnTo>
                      <a:pt x="71" y="41"/>
                    </a:lnTo>
                    <a:lnTo>
                      <a:pt x="64" y="60"/>
                    </a:lnTo>
                    <a:lnTo>
                      <a:pt x="50" y="39"/>
                    </a:lnTo>
                    <a:lnTo>
                      <a:pt x="12" y="8"/>
                    </a:lnTo>
                    <a:lnTo>
                      <a:pt x="0"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49" name="Freeform 244">
                <a:extLst>
                  <a:ext uri="{FF2B5EF4-FFF2-40B4-BE49-F238E27FC236}">
                    <a16:creationId xmlns:a16="http://schemas.microsoft.com/office/drawing/2014/main" id="{F86C607A-996D-4951-8655-9A4955B65486}"/>
                  </a:ext>
                </a:extLst>
              </p:cNvPr>
              <p:cNvSpPr>
                <a:spLocks/>
              </p:cNvSpPr>
              <p:nvPr/>
            </p:nvSpPr>
            <p:spPr bwMode="auto">
              <a:xfrm>
                <a:off x="3960" y="3838"/>
                <a:ext cx="38" cy="51"/>
              </a:xfrm>
              <a:custGeom>
                <a:avLst/>
                <a:gdLst>
                  <a:gd name="T0" fmla="*/ 0 w 38"/>
                  <a:gd name="T1" fmla="*/ 50 h 51"/>
                  <a:gd name="T2" fmla="*/ 2 w 38"/>
                  <a:gd name="T3" fmla="*/ 42 h 51"/>
                  <a:gd name="T4" fmla="*/ 16 w 38"/>
                  <a:gd name="T5" fmla="*/ 33 h 51"/>
                  <a:gd name="T6" fmla="*/ 16 w 38"/>
                  <a:gd name="T7" fmla="*/ 25 h 51"/>
                  <a:gd name="T8" fmla="*/ 27 w 38"/>
                  <a:gd name="T9" fmla="*/ 25 h 51"/>
                  <a:gd name="T10" fmla="*/ 37 w 38"/>
                  <a:gd name="T11" fmla="*/ 37 h 51"/>
                  <a:gd name="T12" fmla="*/ 33 w 38"/>
                  <a:gd name="T13" fmla="*/ 23 h 51"/>
                  <a:gd name="T14" fmla="*/ 33 w 38"/>
                  <a:gd name="T15" fmla="*/ 13 h 51"/>
                  <a:gd name="T16" fmla="*/ 37 w 38"/>
                  <a:gd name="T17" fmla="*/ 3 h 51"/>
                  <a:gd name="T18" fmla="*/ 33 w 38"/>
                  <a:gd name="T19" fmla="*/ 0 h 51"/>
                  <a:gd name="T20" fmla="*/ 28 w 38"/>
                  <a:gd name="T21" fmla="*/ 15 h 51"/>
                  <a:gd name="T22" fmla="*/ 15 w 38"/>
                  <a:gd name="T23" fmla="*/ 20 h 51"/>
                  <a:gd name="T24" fmla="*/ 9 w 38"/>
                  <a:gd name="T25" fmla="*/ 26 h 51"/>
                  <a:gd name="T26" fmla="*/ 9 w 38"/>
                  <a:gd name="T27" fmla="*/ 33 h 51"/>
                  <a:gd name="T28" fmla="*/ 0 w 38"/>
                  <a:gd name="T29" fmla="*/ 41 h 51"/>
                  <a:gd name="T30" fmla="*/ 0 w 38"/>
                  <a:gd name="T31" fmla="*/ 50 h 51"/>
                  <a:gd name="T32" fmla="*/ 0 w 38"/>
                  <a:gd name="T33" fmla="*/ 5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51"/>
                  <a:gd name="T53" fmla="*/ 38 w 38"/>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51">
                    <a:moveTo>
                      <a:pt x="0" y="50"/>
                    </a:moveTo>
                    <a:lnTo>
                      <a:pt x="2" y="42"/>
                    </a:lnTo>
                    <a:lnTo>
                      <a:pt x="16" y="33"/>
                    </a:lnTo>
                    <a:lnTo>
                      <a:pt x="16" y="25"/>
                    </a:lnTo>
                    <a:lnTo>
                      <a:pt x="27" y="25"/>
                    </a:lnTo>
                    <a:lnTo>
                      <a:pt x="37" y="37"/>
                    </a:lnTo>
                    <a:lnTo>
                      <a:pt x="33" y="23"/>
                    </a:lnTo>
                    <a:lnTo>
                      <a:pt x="33" y="13"/>
                    </a:lnTo>
                    <a:lnTo>
                      <a:pt x="37" y="3"/>
                    </a:lnTo>
                    <a:lnTo>
                      <a:pt x="33" y="0"/>
                    </a:lnTo>
                    <a:lnTo>
                      <a:pt x="28" y="15"/>
                    </a:lnTo>
                    <a:lnTo>
                      <a:pt x="15" y="20"/>
                    </a:lnTo>
                    <a:lnTo>
                      <a:pt x="9" y="26"/>
                    </a:lnTo>
                    <a:lnTo>
                      <a:pt x="9" y="33"/>
                    </a:lnTo>
                    <a:lnTo>
                      <a:pt x="0" y="41"/>
                    </a:lnTo>
                    <a:lnTo>
                      <a:pt x="0" y="5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0" name="Freeform 245">
                <a:extLst>
                  <a:ext uri="{FF2B5EF4-FFF2-40B4-BE49-F238E27FC236}">
                    <a16:creationId xmlns:a16="http://schemas.microsoft.com/office/drawing/2014/main" id="{1C34FFE9-BA41-46E9-88EB-A0AC27B362F3}"/>
                  </a:ext>
                </a:extLst>
              </p:cNvPr>
              <p:cNvSpPr>
                <a:spLocks/>
              </p:cNvSpPr>
              <p:nvPr/>
            </p:nvSpPr>
            <p:spPr bwMode="auto">
              <a:xfrm>
                <a:off x="3931" y="3919"/>
                <a:ext cx="389" cy="287"/>
              </a:xfrm>
              <a:custGeom>
                <a:avLst/>
                <a:gdLst>
                  <a:gd name="T0" fmla="*/ 36 w 389"/>
                  <a:gd name="T1" fmla="*/ 17 h 287"/>
                  <a:gd name="T2" fmla="*/ 130 w 389"/>
                  <a:gd name="T3" fmla="*/ 57 h 287"/>
                  <a:gd name="T4" fmla="*/ 123 w 389"/>
                  <a:gd name="T5" fmla="*/ 70 h 287"/>
                  <a:gd name="T6" fmla="*/ 160 w 389"/>
                  <a:gd name="T7" fmla="*/ 80 h 287"/>
                  <a:gd name="T8" fmla="*/ 181 w 389"/>
                  <a:gd name="T9" fmla="*/ 117 h 287"/>
                  <a:gd name="T10" fmla="*/ 223 w 389"/>
                  <a:gd name="T11" fmla="*/ 130 h 287"/>
                  <a:gd name="T12" fmla="*/ 238 w 389"/>
                  <a:gd name="T13" fmla="*/ 141 h 287"/>
                  <a:gd name="T14" fmla="*/ 256 w 389"/>
                  <a:gd name="T15" fmla="*/ 159 h 287"/>
                  <a:gd name="T16" fmla="*/ 309 w 389"/>
                  <a:gd name="T17" fmla="*/ 174 h 287"/>
                  <a:gd name="T18" fmla="*/ 311 w 389"/>
                  <a:gd name="T19" fmla="*/ 188 h 287"/>
                  <a:gd name="T20" fmla="*/ 299 w 389"/>
                  <a:gd name="T21" fmla="*/ 222 h 287"/>
                  <a:gd name="T22" fmla="*/ 330 w 389"/>
                  <a:gd name="T23" fmla="*/ 207 h 287"/>
                  <a:gd name="T24" fmla="*/ 335 w 389"/>
                  <a:gd name="T25" fmla="*/ 230 h 287"/>
                  <a:gd name="T26" fmla="*/ 347 w 389"/>
                  <a:gd name="T27" fmla="*/ 184 h 287"/>
                  <a:gd name="T28" fmla="*/ 350 w 389"/>
                  <a:gd name="T29" fmla="*/ 219 h 287"/>
                  <a:gd name="T30" fmla="*/ 374 w 389"/>
                  <a:gd name="T31" fmla="*/ 196 h 287"/>
                  <a:gd name="T32" fmla="*/ 388 w 389"/>
                  <a:gd name="T33" fmla="*/ 256 h 287"/>
                  <a:gd name="T34" fmla="*/ 368 w 389"/>
                  <a:gd name="T35" fmla="*/ 266 h 287"/>
                  <a:gd name="T36" fmla="*/ 333 w 389"/>
                  <a:gd name="T37" fmla="*/ 258 h 287"/>
                  <a:gd name="T38" fmla="*/ 201 w 389"/>
                  <a:gd name="T39" fmla="*/ 231 h 287"/>
                  <a:gd name="T40" fmla="*/ 168 w 389"/>
                  <a:gd name="T41" fmla="*/ 227 h 287"/>
                  <a:gd name="T42" fmla="*/ 115 w 389"/>
                  <a:gd name="T43" fmla="*/ 260 h 287"/>
                  <a:gd name="T44" fmla="*/ 143 w 389"/>
                  <a:gd name="T45" fmla="*/ 185 h 287"/>
                  <a:gd name="T46" fmla="*/ 88 w 389"/>
                  <a:gd name="T47" fmla="*/ 245 h 287"/>
                  <a:gd name="T48" fmla="*/ 76 w 389"/>
                  <a:gd name="T49" fmla="*/ 262 h 287"/>
                  <a:gd name="T50" fmla="*/ 64 w 389"/>
                  <a:gd name="T51" fmla="*/ 207 h 287"/>
                  <a:gd name="T52" fmla="*/ 68 w 389"/>
                  <a:gd name="T53" fmla="*/ 276 h 287"/>
                  <a:gd name="T54" fmla="*/ 72 w 389"/>
                  <a:gd name="T55" fmla="*/ 286 h 287"/>
                  <a:gd name="T56" fmla="*/ 57 w 389"/>
                  <a:gd name="T57" fmla="*/ 281 h 287"/>
                  <a:gd name="T58" fmla="*/ 13 w 389"/>
                  <a:gd name="T59" fmla="*/ 194 h 287"/>
                  <a:gd name="T60" fmla="*/ 14 w 389"/>
                  <a:gd name="T61" fmla="*/ 187 h 287"/>
                  <a:gd name="T62" fmla="*/ 9 w 389"/>
                  <a:gd name="T63" fmla="*/ 155 h 287"/>
                  <a:gd name="T64" fmla="*/ 23 w 389"/>
                  <a:gd name="T65" fmla="*/ 131 h 287"/>
                  <a:gd name="T66" fmla="*/ 23 w 389"/>
                  <a:gd name="T67" fmla="*/ 111 h 287"/>
                  <a:gd name="T68" fmla="*/ 17 w 389"/>
                  <a:gd name="T69" fmla="*/ 89 h 287"/>
                  <a:gd name="T70" fmla="*/ 30 w 389"/>
                  <a:gd name="T71" fmla="*/ 17 h 287"/>
                  <a:gd name="T72" fmla="*/ 48 w 389"/>
                  <a:gd name="T73" fmla="*/ 0 h 2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9"/>
                  <a:gd name="T112" fmla="*/ 0 h 287"/>
                  <a:gd name="T113" fmla="*/ 389 w 389"/>
                  <a:gd name="T114" fmla="*/ 287 h 2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9" h="287">
                    <a:moveTo>
                      <a:pt x="48" y="0"/>
                    </a:moveTo>
                    <a:lnTo>
                      <a:pt x="36" y="17"/>
                    </a:lnTo>
                    <a:lnTo>
                      <a:pt x="36" y="24"/>
                    </a:lnTo>
                    <a:lnTo>
                      <a:pt x="130" y="57"/>
                    </a:lnTo>
                    <a:lnTo>
                      <a:pt x="109" y="63"/>
                    </a:lnTo>
                    <a:lnTo>
                      <a:pt x="123" y="70"/>
                    </a:lnTo>
                    <a:lnTo>
                      <a:pt x="135" y="80"/>
                    </a:lnTo>
                    <a:lnTo>
                      <a:pt x="160" y="80"/>
                    </a:lnTo>
                    <a:lnTo>
                      <a:pt x="127" y="103"/>
                    </a:lnTo>
                    <a:lnTo>
                      <a:pt x="181" y="117"/>
                    </a:lnTo>
                    <a:lnTo>
                      <a:pt x="152" y="139"/>
                    </a:lnTo>
                    <a:lnTo>
                      <a:pt x="223" y="130"/>
                    </a:lnTo>
                    <a:lnTo>
                      <a:pt x="230" y="131"/>
                    </a:lnTo>
                    <a:lnTo>
                      <a:pt x="238" y="141"/>
                    </a:lnTo>
                    <a:lnTo>
                      <a:pt x="233" y="159"/>
                    </a:lnTo>
                    <a:lnTo>
                      <a:pt x="256" y="159"/>
                    </a:lnTo>
                    <a:lnTo>
                      <a:pt x="298" y="181"/>
                    </a:lnTo>
                    <a:lnTo>
                      <a:pt x="309" y="174"/>
                    </a:lnTo>
                    <a:lnTo>
                      <a:pt x="325" y="174"/>
                    </a:lnTo>
                    <a:lnTo>
                      <a:pt x="311" y="188"/>
                    </a:lnTo>
                    <a:lnTo>
                      <a:pt x="311" y="203"/>
                    </a:lnTo>
                    <a:lnTo>
                      <a:pt x="299" y="222"/>
                    </a:lnTo>
                    <a:lnTo>
                      <a:pt x="318" y="207"/>
                    </a:lnTo>
                    <a:lnTo>
                      <a:pt x="330" y="207"/>
                    </a:lnTo>
                    <a:lnTo>
                      <a:pt x="327" y="214"/>
                    </a:lnTo>
                    <a:lnTo>
                      <a:pt x="335" y="230"/>
                    </a:lnTo>
                    <a:lnTo>
                      <a:pt x="335" y="197"/>
                    </a:lnTo>
                    <a:lnTo>
                      <a:pt x="347" y="184"/>
                    </a:lnTo>
                    <a:lnTo>
                      <a:pt x="357" y="188"/>
                    </a:lnTo>
                    <a:lnTo>
                      <a:pt x="350" y="219"/>
                    </a:lnTo>
                    <a:lnTo>
                      <a:pt x="366" y="194"/>
                    </a:lnTo>
                    <a:lnTo>
                      <a:pt x="374" y="196"/>
                    </a:lnTo>
                    <a:lnTo>
                      <a:pt x="362" y="245"/>
                    </a:lnTo>
                    <a:lnTo>
                      <a:pt x="388" y="256"/>
                    </a:lnTo>
                    <a:lnTo>
                      <a:pt x="378" y="266"/>
                    </a:lnTo>
                    <a:lnTo>
                      <a:pt x="368" y="266"/>
                    </a:lnTo>
                    <a:lnTo>
                      <a:pt x="351" y="258"/>
                    </a:lnTo>
                    <a:lnTo>
                      <a:pt x="333" y="258"/>
                    </a:lnTo>
                    <a:lnTo>
                      <a:pt x="313" y="254"/>
                    </a:lnTo>
                    <a:lnTo>
                      <a:pt x="201" y="231"/>
                    </a:lnTo>
                    <a:lnTo>
                      <a:pt x="150" y="241"/>
                    </a:lnTo>
                    <a:lnTo>
                      <a:pt x="168" y="227"/>
                    </a:lnTo>
                    <a:lnTo>
                      <a:pt x="168" y="209"/>
                    </a:lnTo>
                    <a:lnTo>
                      <a:pt x="115" y="260"/>
                    </a:lnTo>
                    <a:lnTo>
                      <a:pt x="157" y="197"/>
                    </a:lnTo>
                    <a:lnTo>
                      <a:pt x="143" y="185"/>
                    </a:lnTo>
                    <a:lnTo>
                      <a:pt x="125" y="218"/>
                    </a:lnTo>
                    <a:lnTo>
                      <a:pt x="88" y="245"/>
                    </a:lnTo>
                    <a:lnTo>
                      <a:pt x="88" y="227"/>
                    </a:lnTo>
                    <a:lnTo>
                      <a:pt x="76" y="262"/>
                    </a:lnTo>
                    <a:lnTo>
                      <a:pt x="81" y="187"/>
                    </a:lnTo>
                    <a:lnTo>
                      <a:pt x="64" y="207"/>
                    </a:lnTo>
                    <a:lnTo>
                      <a:pt x="68" y="230"/>
                    </a:lnTo>
                    <a:lnTo>
                      <a:pt x="68" y="276"/>
                    </a:lnTo>
                    <a:lnTo>
                      <a:pt x="111" y="265"/>
                    </a:lnTo>
                    <a:lnTo>
                      <a:pt x="72" y="286"/>
                    </a:lnTo>
                    <a:lnTo>
                      <a:pt x="62" y="286"/>
                    </a:lnTo>
                    <a:lnTo>
                      <a:pt x="57" y="281"/>
                    </a:lnTo>
                    <a:lnTo>
                      <a:pt x="47" y="246"/>
                    </a:lnTo>
                    <a:lnTo>
                      <a:pt x="13" y="194"/>
                    </a:lnTo>
                    <a:lnTo>
                      <a:pt x="0" y="165"/>
                    </a:lnTo>
                    <a:lnTo>
                      <a:pt x="14" y="187"/>
                    </a:lnTo>
                    <a:lnTo>
                      <a:pt x="22" y="192"/>
                    </a:lnTo>
                    <a:lnTo>
                      <a:pt x="9" y="155"/>
                    </a:lnTo>
                    <a:lnTo>
                      <a:pt x="1" y="142"/>
                    </a:lnTo>
                    <a:lnTo>
                      <a:pt x="23" y="131"/>
                    </a:lnTo>
                    <a:lnTo>
                      <a:pt x="8" y="121"/>
                    </a:lnTo>
                    <a:lnTo>
                      <a:pt x="23" y="111"/>
                    </a:lnTo>
                    <a:lnTo>
                      <a:pt x="1" y="89"/>
                    </a:lnTo>
                    <a:lnTo>
                      <a:pt x="17" y="89"/>
                    </a:lnTo>
                    <a:lnTo>
                      <a:pt x="17" y="53"/>
                    </a:lnTo>
                    <a:lnTo>
                      <a:pt x="30" y="17"/>
                    </a:lnTo>
                    <a:lnTo>
                      <a:pt x="48"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1" name="Freeform 246">
                <a:extLst>
                  <a:ext uri="{FF2B5EF4-FFF2-40B4-BE49-F238E27FC236}">
                    <a16:creationId xmlns:a16="http://schemas.microsoft.com/office/drawing/2014/main" id="{641F0232-4E5A-44EC-87FE-2DCFCFFCD51B}"/>
                  </a:ext>
                </a:extLst>
              </p:cNvPr>
              <p:cNvSpPr>
                <a:spLocks/>
              </p:cNvSpPr>
              <p:nvPr/>
            </p:nvSpPr>
            <p:spPr bwMode="auto">
              <a:xfrm>
                <a:off x="4102" y="3987"/>
                <a:ext cx="84" cy="78"/>
              </a:xfrm>
              <a:custGeom>
                <a:avLst/>
                <a:gdLst>
                  <a:gd name="T0" fmla="*/ 10 w 84"/>
                  <a:gd name="T1" fmla="*/ 0 h 78"/>
                  <a:gd name="T2" fmla="*/ 18 w 84"/>
                  <a:gd name="T3" fmla="*/ 30 h 78"/>
                  <a:gd name="T4" fmla="*/ 21 w 84"/>
                  <a:gd name="T5" fmla="*/ 30 h 78"/>
                  <a:gd name="T6" fmla="*/ 21 w 84"/>
                  <a:gd name="T7" fmla="*/ 2 h 78"/>
                  <a:gd name="T8" fmla="*/ 38 w 84"/>
                  <a:gd name="T9" fmla="*/ 24 h 78"/>
                  <a:gd name="T10" fmla="*/ 38 w 84"/>
                  <a:gd name="T11" fmla="*/ 33 h 78"/>
                  <a:gd name="T12" fmla="*/ 56 w 84"/>
                  <a:gd name="T13" fmla="*/ 49 h 78"/>
                  <a:gd name="T14" fmla="*/ 83 w 84"/>
                  <a:gd name="T15" fmla="*/ 63 h 78"/>
                  <a:gd name="T16" fmla="*/ 72 w 84"/>
                  <a:gd name="T17" fmla="*/ 77 h 78"/>
                  <a:gd name="T18" fmla="*/ 37 w 84"/>
                  <a:gd name="T19" fmla="*/ 48 h 78"/>
                  <a:gd name="T20" fmla="*/ 8 w 84"/>
                  <a:gd name="T21" fmla="*/ 28 h 78"/>
                  <a:gd name="T22" fmla="*/ 0 w 84"/>
                  <a:gd name="T23" fmla="*/ 0 h 78"/>
                  <a:gd name="T24" fmla="*/ 10 w 84"/>
                  <a:gd name="T25" fmla="*/ 0 h 78"/>
                  <a:gd name="T26" fmla="*/ 10 w 8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
                  <a:gd name="T43" fmla="*/ 0 h 78"/>
                  <a:gd name="T44" fmla="*/ 84 w 8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 h="78">
                    <a:moveTo>
                      <a:pt x="10" y="0"/>
                    </a:moveTo>
                    <a:lnTo>
                      <a:pt x="18" y="30"/>
                    </a:lnTo>
                    <a:lnTo>
                      <a:pt x="21" y="30"/>
                    </a:lnTo>
                    <a:lnTo>
                      <a:pt x="21" y="2"/>
                    </a:lnTo>
                    <a:lnTo>
                      <a:pt x="38" y="24"/>
                    </a:lnTo>
                    <a:lnTo>
                      <a:pt x="38" y="33"/>
                    </a:lnTo>
                    <a:lnTo>
                      <a:pt x="56" y="49"/>
                    </a:lnTo>
                    <a:lnTo>
                      <a:pt x="83" y="63"/>
                    </a:lnTo>
                    <a:lnTo>
                      <a:pt x="72" y="77"/>
                    </a:lnTo>
                    <a:lnTo>
                      <a:pt x="37" y="48"/>
                    </a:lnTo>
                    <a:lnTo>
                      <a:pt x="8" y="28"/>
                    </a:lnTo>
                    <a:lnTo>
                      <a:pt x="0" y="0"/>
                    </a:lnTo>
                    <a:lnTo>
                      <a:pt x="10" y="0"/>
                    </a:lnTo>
                  </a:path>
                </a:pathLst>
              </a:custGeom>
              <a:solidFill>
                <a:srgbClr val="B2B2B2"/>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2" name="Freeform 247">
                <a:extLst>
                  <a:ext uri="{FF2B5EF4-FFF2-40B4-BE49-F238E27FC236}">
                    <a16:creationId xmlns:a16="http://schemas.microsoft.com/office/drawing/2014/main" id="{77C15FC8-7EC2-4638-B3D8-FE1324C8742B}"/>
                  </a:ext>
                </a:extLst>
              </p:cNvPr>
              <p:cNvSpPr>
                <a:spLocks/>
              </p:cNvSpPr>
              <p:nvPr/>
            </p:nvSpPr>
            <p:spPr bwMode="auto">
              <a:xfrm>
                <a:off x="4066" y="3888"/>
                <a:ext cx="52" cy="133"/>
              </a:xfrm>
              <a:custGeom>
                <a:avLst/>
                <a:gdLst>
                  <a:gd name="T0" fmla="*/ 0 w 52"/>
                  <a:gd name="T1" fmla="*/ 0 h 133"/>
                  <a:gd name="T2" fmla="*/ 4 w 52"/>
                  <a:gd name="T3" fmla="*/ 11 h 133"/>
                  <a:gd name="T4" fmla="*/ 4 w 52"/>
                  <a:gd name="T5" fmla="*/ 20 h 133"/>
                  <a:gd name="T6" fmla="*/ 10 w 52"/>
                  <a:gd name="T7" fmla="*/ 35 h 133"/>
                  <a:gd name="T8" fmla="*/ 19 w 52"/>
                  <a:gd name="T9" fmla="*/ 80 h 133"/>
                  <a:gd name="T10" fmla="*/ 21 w 52"/>
                  <a:gd name="T11" fmla="*/ 99 h 133"/>
                  <a:gd name="T12" fmla="*/ 41 w 52"/>
                  <a:gd name="T13" fmla="*/ 124 h 133"/>
                  <a:gd name="T14" fmla="*/ 51 w 52"/>
                  <a:gd name="T15" fmla="*/ 132 h 133"/>
                  <a:gd name="T16" fmla="*/ 31 w 52"/>
                  <a:gd name="T17" fmla="*/ 71 h 133"/>
                  <a:gd name="T18" fmla="*/ 28 w 52"/>
                  <a:gd name="T19" fmla="*/ 48 h 133"/>
                  <a:gd name="T20" fmla="*/ 20 w 52"/>
                  <a:gd name="T21" fmla="*/ 34 h 133"/>
                  <a:gd name="T22" fmla="*/ 20 w 52"/>
                  <a:gd name="T23" fmla="*/ 29 h 133"/>
                  <a:gd name="T24" fmla="*/ 14 w 52"/>
                  <a:gd name="T25" fmla="*/ 12 h 133"/>
                  <a:gd name="T26" fmla="*/ 4 w 52"/>
                  <a:gd name="T27" fmla="*/ 0 h 133"/>
                  <a:gd name="T28" fmla="*/ 0 w 52"/>
                  <a:gd name="T29" fmla="*/ 0 h 133"/>
                  <a:gd name="T30" fmla="*/ 0 w 52"/>
                  <a:gd name="T31" fmla="*/ 0 h 1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133"/>
                  <a:gd name="T50" fmla="*/ 52 w 52"/>
                  <a:gd name="T51" fmla="*/ 133 h 1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133">
                    <a:moveTo>
                      <a:pt x="0" y="0"/>
                    </a:moveTo>
                    <a:lnTo>
                      <a:pt x="4" y="11"/>
                    </a:lnTo>
                    <a:lnTo>
                      <a:pt x="4" y="20"/>
                    </a:lnTo>
                    <a:lnTo>
                      <a:pt x="10" y="35"/>
                    </a:lnTo>
                    <a:lnTo>
                      <a:pt x="19" y="80"/>
                    </a:lnTo>
                    <a:lnTo>
                      <a:pt x="21" y="99"/>
                    </a:lnTo>
                    <a:lnTo>
                      <a:pt x="41" y="124"/>
                    </a:lnTo>
                    <a:lnTo>
                      <a:pt x="51" y="132"/>
                    </a:lnTo>
                    <a:lnTo>
                      <a:pt x="31" y="71"/>
                    </a:lnTo>
                    <a:lnTo>
                      <a:pt x="28" y="48"/>
                    </a:lnTo>
                    <a:lnTo>
                      <a:pt x="20" y="34"/>
                    </a:lnTo>
                    <a:lnTo>
                      <a:pt x="20" y="29"/>
                    </a:lnTo>
                    <a:lnTo>
                      <a:pt x="14" y="12"/>
                    </a:lnTo>
                    <a:lnTo>
                      <a:pt x="4" y="0"/>
                    </a:lnTo>
                    <a:lnTo>
                      <a:pt x="0" y="0"/>
                    </a:lnTo>
                  </a:path>
                </a:pathLst>
              </a:custGeom>
              <a:solidFill>
                <a:srgbClr val="FF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3" name="Freeform 248">
                <a:extLst>
                  <a:ext uri="{FF2B5EF4-FFF2-40B4-BE49-F238E27FC236}">
                    <a16:creationId xmlns:a16="http://schemas.microsoft.com/office/drawing/2014/main" id="{ACC76AF3-1FCE-46FD-B8C2-C7774E90E0CC}"/>
                  </a:ext>
                </a:extLst>
              </p:cNvPr>
              <p:cNvSpPr>
                <a:spLocks/>
              </p:cNvSpPr>
              <p:nvPr/>
            </p:nvSpPr>
            <p:spPr bwMode="auto">
              <a:xfrm>
                <a:off x="4070" y="3899"/>
                <a:ext cx="27" cy="100"/>
              </a:xfrm>
              <a:custGeom>
                <a:avLst/>
                <a:gdLst>
                  <a:gd name="T0" fmla="*/ 0 w 27"/>
                  <a:gd name="T1" fmla="*/ 0 h 100"/>
                  <a:gd name="T2" fmla="*/ 0 w 27"/>
                  <a:gd name="T3" fmla="*/ 8 h 100"/>
                  <a:gd name="T4" fmla="*/ 6 w 27"/>
                  <a:gd name="T5" fmla="*/ 24 h 100"/>
                  <a:gd name="T6" fmla="*/ 15 w 27"/>
                  <a:gd name="T7" fmla="*/ 69 h 100"/>
                  <a:gd name="T8" fmla="*/ 18 w 27"/>
                  <a:gd name="T9" fmla="*/ 89 h 100"/>
                  <a:gd name="T10" fmla="*/ 26 w 27"/>
                  <a:gd name="T11" fmla="*/ 99 h 100"/>
                  <a:gd name="T12" fmla="*/ 20 w 27"/>
                  <a:gd name="T13" fmla="*/ 56 h 100"/>
                  <a:gd name="T14" fmla="*/ 12 w 27"/>
                  <a:gd name="T15" fmla="*/ 31 h 100"/>
                  <a:gd name="T16" fmla="*/ 15 w 27"/>
                  <a:gd name="T17" fmla="*/ 24 h 100"/>
                  <a:gd name="T18" fmla="*/ 13 w 27"/>
                  <a:gd name="T19" fmla="*/ 24 h 100"/>
                  <a:gd name="T20" fmla="*/ 8 w 27"/>
                  <a:gd name="T21" fmla="*/ 10 h 100"/>
                  <a:gd name="T22" fmla="*/ 2 w 27"/>
                  <a:gd name="T23" fmla="*/ 1 h 100"/>
                  <a:gd name="T24" fmla="*/ 0 w 27"/>
                  <a:gd name="T25" fmla="*/ 0 h 100"/>
                  <a:gd name="T26" fmla="*/ 0 w 27"/>
                  <a:gd name="T27" fmla="*/ 0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00"/>
                  <a:gd name="T44" fmla="*/ 27 w 27"/>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00">
                    <a:moveTo>
                      <a:pt x="0" y="0"/>
                    </a:moveTo>
                    <a:lnTo>
                      <a:pt x="0" y="8"/>
                    </a:lnTo>
                    <a:lnTo>
                      <a:pt x="6" y="24"/>
                    </a:lnTo>
                    <a:lnTo>
                      <a:pt x="15" y="69"/>
                    </a:lnTo>
                    <a:lnTo>
                      <a:pt x="18" y="89"/>
                    </a:lnTo>
                    <a:lnTo>
                      <a:pt x="26" y="99"/>
                    </a:lnTo>
                    <a:lnTo>
                      <a:pt x="20" y="56"/>
                    </a:lnTo>
                    <a:lnTo>
                      <a:pt x="12" y="31"/>
                    </a:lnTo>
                    <a:lnTo>
                      <a:pt x="15" y="24"/>
                    </a:lnTo>
                    <a:lnTo>
                      <a:pt x="13" y="24"/>
                    </a:lnTo>
                    <a:lnTo>
                      <a:pt x="8" y="10"/>
                    </a:lnTo>
                    <a:lnTo>
                      <a:pt x="2" y="1"/>
                    </a:lnTo>
                    <a:lnTo>
                      <a:pt x="0" y="0"/>
                    </a:lnTo>
                  </a:path>
                </a:pathLst>
              </a:custGeom>
              <a:solidFill>
                <a:srgbClr val="622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4" name="Freeform 249">
                <a:extLst>
                  <a:ext uri="{FF2B5EF4-FFF2-40B4-BE49-F238E27FC236}">
                    <a16:creationId xmlns:a16="http://schemas.microsoft.com/office/drawing/2014/main" id="{BABCA619-82B4-4986-B658-BFF78D3ABE11}"/>
                  </a:ext>
                </a:extLst>
              </p:cNvPr>
              <p:cNvSpPr>
                <a:spLocks/>
              </p:cNvSpPr>
              <p:nvPr/>
            </p:nvSpPr>
            <p:spPr bwMode="auto">
              <a:xfrm>
                <a:off x="4010" y="3694"/>
                <a:ext cx="110" cy="42"/>
              </a:xfrm>
              <a:custGeom>
                <a:avLst/>
                <a:gdLst>
                  <a:gd name="T0" fmla="*/ 109 w 110"/>
                  <a:gd name="T1" fmla="*/ 31 h 42"/>
                  <a:gd name="T2" fmla="*/ 98 w 110"/>
                  <a:gd name="T3" fmla="*/ 19 h 42"/>
                  <a:gd name="T4" fmla="*/ 70 w 110"/>
                  <a:gd name="T5" fmla="*/ 6 h 42"/>
                  <a:gd name="T6" fmla="*/ 43 w 110"/>
                  <a:gd name="T7" fmla="*/ 0 h 42"/>
                  <a:gd name="T8" fmla="*/ 17 w 110"/>
                  <a:gd name="T9" fmla="*/ 0 h 42"/>
                  <a:gd name="T10" fmla="*/ 0 w 110"/>
                  <a:gd name="T11" fmla="*/ 15 h 42"/>
                  <a:gd name="T12" fmla="*/ 44 w 110"/>
                  <a:gd name="T13" fmla="*/ 35 h 42"/>
                  <a:gd name="T14" fmla="*/ 59 w 110"/>
                  <a:gd name="T15" fmla="*/ 27 h 42"/>
                  <a:gd name="T16" fmla="*/ 90 w 110"/>
                  <a:gd name="T17" fmla="*/ 41 h 42"/>
                  <a:gd name="T18" fmla="*/ 108 w 110"/>
                  <a:gd name="T19" fmla="*/ 37 h 42"/>
                  <a:gd name="T20" fmla="*/ 109 w 110"/>
                  <a:gd name="T21" fmla="*/ 31 h 42"/>
                  <a:gd name="T22" fmla="*/ 109 w 110"/>
                  <a:gd name="T23" fmla="*/ 31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42"/>
                  <a:gd name="T38" fmla="*/ 110 w 110"/>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42">
                    <a:moveTo>
                      <a:pt x="109" y="31"/>
                    </a:moveTo>
                    <a:lnTo>
                      <a:pt x="98" y="19"/>
                    </a:lnTo>
                    <a:lnTo>
                      <a:pt x="70" y="6"/>
                    </a:lnTo>
                    <a:lnTo>
                      <a:pt x="43" y="0"/>
                    </a:lnTo>
                    <a:lnTo>
                      <a:pt x="17" y="0"/>
                    </a:lnTo>
                    <a:lnTo>
                      <a:pt x="0" y="15"/>
                    </a:lnTo>
                    <a:lnTo>
                      <a:pt x="44" y="35"/>
                    </a:lnTo>
                    <a:lnTo>
                      <a:pt x="59" y="27"/>
                    </a:lnTo>
                    <a:lnTo>
                      <a:pt x="90" y="41"/>
                    </a:lnTo>
                    <a:lnTo>
                      <a:pt x="108" y="37"/>
                    </a:lnTo>
                    <a:lnTo>
                      <a:pt x="109" y="31"/>
                    </a:lnTo>
                  </a:path>
                </a:pathLst>
              </a:custGeom>
              <a:solidFill>
                <a:srgbClr val="6221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5" name="Freeform 250">
                <a:extLst>
                  <a:ext uri="{FF2B5EF4-FFF2-40B4-BE49-F238E27FC236}">
                    <a16:creationId xmlns:a16="http://schemas.microsoft.com/office/drawing/2014/main" id="{46456D01-5F73-4B85-976C-20E51A1FF26D}"/>
                  </a:ext>
                </a:extLst>
              </p:cNvPr>
              <p:cNvSpPr>
                <a:spLocks/>
              </p:cNvSpPr>
              <p:nvPr/>
            </p:nvSpPr>
            <p:spPr bwMode="auto">
              <a:xfrm>
                <a:off x="4105" y="3835"/>
                <a:ext cx="8" cy="4"/>
              </a:xfrm>
              <a:custGeom>
                <a:avLst/>
                <a:gdLst>
                  <a:gd name="T0" fmla="*/ 7 w 8"/>
                  <a:gd name="T1" fmla="*/ 0 h 4"/>
                  <a:gd name="T2" fmla="*/ 7 w 8"/>
                  <a:gd name="T3" fmla="*/ 3 h 4"/>
                  <a:gd name="T4" fmla="*/ 0 w 8"/>
                  <a:gd name="T5" fmla="*/ 3 h 4"/>
                  <a:gd name="T6" fmla="*/ 7 w 8"/>
                  <a:gd name="T7" fmla="*/ 0 h 4"/>
                  <a:gd name="T8" fmla="*/ 7 w 8"/>
                  <a:gd name="T9" fmla="*/ 0 h 4"/>
                  <a:gd name="T10" fmla="*/ 0 60000 65536"/>
                  <a:gd name="T11" fmla="*/ 0 60000 65536"/>
                  <a:gd name="T12" fmla="*/ 0 60000 65536"/>
                  <a:gd name="T13" fmla="*/ 0 60000 65536"/>
                  <a:gd name="T14" fmla="*/ 0 60000 65536"/>
                  <a:gd name="T15" fmla="*/ 0 w 8"/>
                  <a:gd name="T16" fmla="*/ 0 h 4"/>
                  <a:gd name="T17" fmla="*/ 8 w 8"/>
                  <a:gd name="T18" fmla="*/ 4 h 4"/>
                </a:gdLst>
                <a:ahLst/>
                <a:cxnLst>
                  <a:cxn ang="T10">
                    <a:pos x="T0" y="T1"/>
                  </a:cxn>
                  <a:cxn ang="T11">
                    <a:pos x="T2" y="T3"/>
                  </a:cxn>
                  <a:cxn ang="T12">
                    <a:pos x="T4" y="T5"/>
                  </a:cxn>
                  <a:cxn ang="T13">
                    <a:pos x="T6" y="T7"/>
                  </a:cxn>
                  <a:cxn ang="T14">
                    <a:pos x="T8" y="T9"/>
                  </a:cxn>
                </a:cxnLst>
                <a:rect l="T15" t="T16" r="T17" b="T18"/>
                <a:pathLst>
                  <a:path w="8" h="4">
                    <a:moveTo>
                      <a:pt x="7" y="0"/>
                    </a:moveTo>
                    <a:lnTo>
                      <a:pt x="7" y="3"/>
                    </a:lnTo>
                    <a:lnTo>
                      <a:pt x="0" y="3"/>
                    </a:lnTo>
                    <a:lnTo>
                      <a:pt x="7" y="0"/>
                    </a:lnTo>
                  </a:path>
                </a:pathLst>
              </a:custGeom>
              <a:solidFill>
                <a:srgbClr val="FFFFFF"/>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6" name="Freeform 251">
                <a:extLst>
                  <a:ext uri="{FF2B5EF4-FFF2-40B4-BE49-F238E27FC236}">
                    <a16:creationId xmlns:a16="http://schemas.microsoft.com/office/drawing/2014/main" id="{A0D0AADD-DC4B-4130-983C-32F2C96C54CE}"/>
                  </a:ext>
                </a:extLst>
              </p:cNvPr>
              <p:cNvSpPr>
                <a:spLocks/>
              </p:cNvSpPr>
              <p:nvPr/>
            </p:nvSpPr>
            <p:spPr bwMode="auto">
              <a:xfrm>
                <a:off x="4012" y="3757"/>
                <a:ext cx="118" cy="128"/>
              </a:xfrm>
              <a:custGeom>
                <a:avLst/>
                <a:gdLst>
                  <a:gd name="T0" fmla="*/ 111 w 118"/>
                  <a:gd name="T1" fmla="*/ 24 h 128"/>
                  <a:gd name="T2" fmla="*/ 104 w 118"/>
                  <a:gd name="T3" fmla="*/ 0 h 128"/>
                  <a:gd name="T4" fmla="*/ 14 w 118"/>
                  <a:gd name="T5" fmla="*/ 26 h 128"/>
                  <a:gd name="T6" fmla="*/ 0 w 118"/>
                  <a:gd name="T7" fmla="*/ 84 h 128"/>
                  <a:gd name="T8" fmla="*/ 16 w 118"/>
                  <a:gd name="T9" fmla="*/ 95 h 128"/>
                  <a:gd name="T10" fmla="*/ 34 w 118"/>
                  <a:gd name="T11" fmla="*/ 113 h 128"/>
                  <a:gd name="T12" fmla="*/ 54 w 118"/>
                  <a:gd name="T13" fmla="*/ 127 h 128"/>
                  <a:gd name="T14" fmla="*/ 61 w 118"/>
                  <a:gd name="T15" fmla="*/ 114 h 128"/>
                  <a:gd name="T16" fmla="*/ 92 w 118"/>
                  <a:gd name="T17" fmla="*/ 114 h 128"/>
                  <a:gd name="T18" fmla="*/ 98 w 118"/>
                  <a:gd name="T19" fmla="*/ 107 h 128"/>
                  <a:gd name="T20" fmla="*/ 98 w 118"/>
                  <a:gd name="T21" fmla="*/ 100 h 128"/>
                  <a:gd name="T22" fmla="*/ 96 w 118"/>
                  <a:gd name="T23" fmla="*/ 94 h 128"/>
                  <a:gd name="T24" fmla="*/ 102 w 118"/>
                  <a:gd name="T25" fmla="*/ 85 h 128"/>
                  <a:gd name="T26" fmla="*/ 102 w 118"/>
                  <a:gd name="T27" fmla="*/ 81 h 128"/>
                  <a:gd name="T28" fmla="*/ 93 w 118"/>
                  <a:gd name="T29" fmla="*/ 81 h 128"/>
                  <a:gd name="T30" fmla="*/ 104 w 118"/>
                  <a:gd name="T31" fmla="*/ 75 h 128"/>
                  <a:gd name="T32" fmla="*/ 106 w 118"/>
                  <a:gd name="T33" fmla="*/ 64 h 128"/>
                  <a:gd name="T34" fmla="*/ 111 w 118"/>
                  <a:gd name="T35" fmla="*/ 61 h 128"/>
                  <a:gd name="T36" fmla="*/ 117 w 118"/>
                  <a:gd name="T37" fmla="*/ 60 h 128"/>
                  <a:gd name="T38" fmla="*/ 117 w 118"/>
                  <a:gd name="T39" fmla="*/ 58 h 128"/>
                  <a:gd name="T40" fmla="*/ 116 w 118"/>
                  <a:gd name="T41" fmla="*/ 54 h 128"/>
                  <a:gd name="T42" fmla="*/ 106 w 118"/>
                  <a:gd name="T43" fmla="*/ 33 h 128"/>
                  <a:gd name="T44" fmla="*/ 105 w 118"/>
                  <a:gd name="T45" fmla="*/ 31 h 128"/>
                  <a:gd name="T46" fmla="*/ 109 w 118"/>
                  <a:gd name="T47" fmla="*/ 26 h 128"/>
                  <a:gd name="T48" fmla="*/ 111 w 118"/>
                  <a:gd name="T49" fmla="*/ 24 h 128"/>
                  <a:gd name="T50" fmla="*/ 111 w 118"/>
                  <a:gd name="T51" fmla="*/ 24 h 1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28"/>
                  <a:gd name="T80" fmla="*/ 118 w 118"/>
                  <a:gd name="T81" fmla="*/ 128 h 1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28">
                    <a:moveTo>
                      <a:pt x="111" y="24"/>
                    </a:moveTo>
                    <a:lnTo>
                      <a:pt x="104" y="0"/>
                    </a:lnTo>
                    <a:lnTo>
                      <a:pt x="14" y="26"/>
                    </a:lnTo>
                    <a:lnTo>
                      <a:pt x="0" y="84"/>
                    </a:lnTo>
                    <a:lnTo>
                      <a:pt x="16" y="95"/>
                    </a:lnTo>
                    <a:lnTo>
                      <a:pt x="34" y="113"/>
                    </a:lnTo>
                    <a:lnTo>
                      <a:pt x="54" y="127"/>
                    </a:lnTo>
                    <a:lnTo>
                      <a:pt x="61" y="114"/>
                    </a:lnTo>
                    <a:lnTo>
                      <a:pt x="92" y="114"/>
                    </a:lnTo>
                    <a:lnTo>
                      <a:pt x="98" y="107"/>
                    </a:lnTo>
                    <a:lnTo>
                      <a:pt x="98" y="100"/>
                    </a:lnTo>
                    <a:lnTo>
                      <a:pt x="96" y="94"/>
                    </a:lnTo>
                    <a:lnTo>
                      <a:pt x="102" y="85"/>
                    </a:lnTo>
                    <a:lnTo>
                      <a:pt x="102" y="81"/>
                    </a:lnTo>
                    <a:lnTo>
                      <a:pt x="93" y="81"/>
                    </a:lnTo>
                    <a:lnTo>
                      <a:pt x="104" y="75"/>
                    </a:lnTo>
                    <a:lnTo>
                      <a:pt x="106" y="64"/>
                    </a:lnTo>
                    <a:lnTo>
                      <a:pt x="111" y="61"/>
                    </a:lnTo>
                    <a:lnTo>
                      <a:pt x="117" y="60"/>
                    </a:lnTo>
                    <a:lnTo>
                      <a:pt x="117" y="58"/>
                    </a:lnTo>
                    <a:lnTo>
                      <a:pt x="116" y="54"/>
                    </a:lnTo>
                    <a:lnTo>
                      <a:pt x="106" y="33"/>
                    </a:lnTo>
                    <a:lnTo>
                      <a:pt x="105" y="31"/>
                    </a:lnTo>
                    <a:lnTo>
                      <a:pt x="109" y="26"/>
                    </a:lnTo>
                    <a:lnTo>
                      <a:pt x="111" y="24"/>
                    </a:lnTo>
                  </a:path>
                </a:pathLst>
              </a:custGeom>
              <a:solidFill>
                <a:srgbClr val="FFC281"/>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7" name="Freeform 252">
                <a:extLst>
                  <a:ext uri="{FF2B5EF4-FFF2-40B4-BE49-F238E27FC236}">
                    <a16:creationId xmlns:a16="http://schemas.microsoft.com/office/drawing/2014/main" id="{EF93E1BD-DEB1-429F-89AC-FC275D0352D7}"/>
                  </a:ext>
                </a:extLst>
              </p:cNvPr>
              <p:cNvSpPr>
                <a:spLocks/>
              </p:cNvSpPr>
              <p:nvPr/>
            </p:nvSpPr>
            <p:spPr bwMode="auto">
              <a:xfrm>
                <a:off x="4114" y="3808"/>
                <a:ext cx="16" cy="17"/>
              </a:xfrm>
              <a:custGeom>
                <a:avLst/>
                <a:gdLst>
                  <a:gd name="T0" fmla="*/ 5 w 16"/>
                  <a:gd name="T1" fmla="*/ 0 h 17"/>
                  <a:gd name="T2" fmla="*/ 7 w 16"/>
                  <a:gd name="T3" fmla="*/ 5 h 17"/>
                  <a:gd name="T4" fmla="*/ 3 w 16"/>
                  <a:gd name="T5" fmla="*/ 5 h 17"/>
                  <a:gd name="T6" fmla="*/ 3 w 16"/>
                  <a:gd name="T7" fmla="*/ 13 h 17"/>
                  <a:gd name="T8" fmla="*/ 9 w 16"/>
                  <a:gd name="T9" fmla="*/ 9 h 17"/>
                  <a:gd name="T10" fmla="*/ 15 w 16"/>
                  <a:gd name="T11" fmla="*/ 9 h 17"/>
                  <a:gd name="T12" fmla="*/ 15 w 16"/>
                  <a:gd name="T13" fmla="*/ 10 h 17"/>
                  <a:gd name="T14" fmla="*/ 13 w 16"/>
                  <a:gd name="T15" fmla="*/ 11 h 17"/>
                  <a:gd name="T16" fmla="*/ 9 w 16"/>
                  <a:gd name="T17" fmla="*/ 12 h 17"/>
                  <a:gd name="T18" fmla="*/ 4 w 16"/>
                  <a:gd name="T19" fmla="*/ 16 h 17"/>
                  <a:gd name="T20" fmla="*/ 3 w 16"/>
                  <a:gd name="T21" fmla="*/ 16 h 17"/>
                  <a:gd name="T22" fmla="*/ 0 w 16"/>
                  <a:gd name="T23" fmla="*/ 11 h 17"/>
                  <a:gd name="T24" fmla="*/ 2 w 16"/>
                  <a:gd name="T25" fmla="*/ 4 h 17"/>
                  <a:gd name="T26" fmla="*/ 4 w 16"/>
                  <a:gd name="T27" fmla="*/ 3 h 17"/>
                  <a:gd name="T28" fmla="*/ 5 w 16"/>
                  <a:gd name="T29" fmla="*/ 0 h 17"/>
                  <a:gd name="T30" fmla="*/ 5 w 16"/>
                  <a:gd name="T31" fmla="*/ 0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17"/>
                  <a:gd name="T50" fmla="*/ 16 w 16"/>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17">
                    <a:moveTo>
                      <a:pt x="5" y="0"/>
                    </a:moveTo>
                    <a:lnTo>
                      <a:pt x="7" y="5"/>
                    </a:lnTo>
                    <a:lnTo>
                      <a:pt x="3" y="5"/>
                    </a:lnTo>
                    <a:lnTo>
                      <a:pt x="3" y="13"/>
                    </a:lnTo>
                    <a:lnTo>
                      <a:pt x="9" y="9"/>
                    </a:lnTo>
                    <a:lnTo>
                      <a:pt x="15" y="9"/>
                    </a:lnTo>
                    <a:lnTo>
                      <a:pt x="15" y="10"/>
                    </a:lnTo>
                    <a:lnTo>
                      <a:pt x="13" y="11"/>
                    </a:lnTo>
                    <a:lnTo>
                      <a:pt x="9" y="12"/>
                    </a:lnTo>
                    <a:lnTo>
                      <a:pt x="4" y="16"/>
                    </a:lnTo>
                    <a:lnTo>
                      <a:pt x="3" y="16"/>
                    </a:lnTo>
                    <a:lnTo>
                      <a:pt x="0" y="11"/>
                    </a:lnTo>
                    <a:lnTo>
                      <a:pt x="2" y="4"/>
                    </a:lnTo>
                    <a:lnTo>
                      <a:pt x="4" y="3"/>
                    </a:lnTo>
                    <a:lnTo>
                      <a:pt x="5"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8" name="Freeform 253">
                <a:extLst>
                  <a:ext uri="{FF2B5EF4-FFF2-40B4-BE49-F238E27FC236}">
                    <a16:creationId xmlns:a16="http://schemas.microsoft.com/office/drawing/2014/main" id="{FCCD9FAB-6B61-4A6D-8972-B8F66AAC36D6}"/>
                  </a:ext>
                </a:extLst>
              </p:cNvPr>
              <p:cNvSpPr>
                <a:spLocks/>
              </p:cNvSpPr>
              <p:nvPr/>
            </p:nvSpPr>
            <p:spPr bwMode="auto">
              <a:xfrm>
                <a:off x="4110" y="3841"/>
                <a:ext cx="5" cy="10"/>
              </a:xfrm>
              <a:custGeom>
                <a:avLst/>
                <a:gdLst>
                  <a:gd name="T0" fmla="*/ 2 w 5"/>
                  <a:gd name="T1" fmla="*/ 0 h 10"/>
                  <a:gd name="T2" fmla="*/ 2 w 5"/>
                  <a:gd name="T3" fmla="*/ 1 h 10"/>
                  <a:gd name="T4" fmla="*/ 0 w 5"/>
                  <a:gd name="T5" fmla="*/ 9 h 10"/>
                  <a:gd name="T6" fmla="*/ 4 w 5"/>
                  <a:gd name="T7" fmla="*/ 1 h 10"/>
                  <a:gd name="T8" fmla="*/ 4 w 5"/>
                  <a:gd name="T9" fmla="*/ 0 h 10"/>
                  <a:gd name="T10" fmla="*/ 2 w 5"/>
                  <a:gd name="T11" fmla="*/ 0 h 10"/>
                  <a:gd name="T12" fmla="*/ 2 w 5"/>
                  <a:gd name="T13" fmla="*/ 0 h 10"/>
                  <a:gd name="T14" fmla="*/ 0 60000 65536"/>
                  <a:gd name="T15" fmla="*/ 0 60000 65536"/>
                  <a:gd name="T16" fmla="*/ 0 60000 65536"/>
                  <a:gd name="T17" fmla="*/ 0 60000 65536"/>
                  <a:gd name="T18" fmla="*/ 0 60000 65536"/>
                  <a:gd name="T19" fmla="*/ 0 60000 65536"/>
                  <a:gd name="T20" fmla="*/ 0 60000 65536"/>
                  <a:gd name="T21" fmla="*/ 0 w 5"/>
                  <a:gd name="T22" fmla="*/ 0 h 10"/>
                  <a:gd name="T23" fmla="*/ 5 w 5"/>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10">
                    <a:moveTo>
                      <a:pt x="2" y="0"/>
                    </a:moveTo>
                    <a:lnTo>
                      <a:pt x="2" y="1"/>
                    </a:lnTo>
                    <a:lnTo>
                      <a:pt x="0" y="9"/>
                    </a:lnTo>
                    <a:lnTo>
                      <a:pt x="4" y="1"/>
                    </a:lnTo>
                    <a:lnTo>
                      <a:pt x="4" y="0"/>
                    </a:lnTo>
                    <a:lnTo>
                      <a:pt x="2"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59" name="Freeform 254">
                <a:extLst>
                  <a:ext uri="{FF2B5EF4-FFF2-40B4-BE49-F238E27FC236}">
                    <a16:creationId xmlns:a16="http://schemas.microsoft.com/office/drawing/2014/main" id="{A83DE012-FB26-453A-B05B-4049EB76285B}"/>
                  </a:ext>
                </a:extLst>
              </p:cNvPr>
              <p:cNvSpPr>
                <a:spLocks/>
              </p:cNvSpPr>
              <p:nvPr/>
            </p:nvSpPr>
            <p:spPr bwMode="auto">
              <a:xfrm>
                <a:off x="4106" y="3832"/>
                <a:ext cx="12" cy="10"/>
              </a:xfrm>
              <a:custGeom>
                <a:avLst/>
                <a:gdLst>
                  <a:gd name="T0" fmla="*/ 6 w 12"/>
                  <a:gd name="T1" fmla="*/ 9 h 10"/>
                  <a:gd name="T2" fmla="*/ 0 w 12"/>
                  <a:gd name="T3" fmla="*/ 9 h 10"/>
                  <a:gd name="T4" fmla="*/ 11 w 12"/>
                  <a:gd name="T5" fmla="*/ 0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6" y="9"/>
                    </a:moveTo>
                    <a:lnTo>
                      <a:pt x="0" y="9"/>
                    </a:lnTo>
                    <a:lnTo>
                      <a:pt x="11"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Line 255">
                <a:extLst>
                  <a:ext uri="{FF2B5EF4-FFF2-40B4-BE49-F238E27FC236}">
                    <a16:creationId xmlns:a16="http://schemas.microsoft.com/office/drawing/2014/main" id="{733789A6-751B-4B65-B58E-185704DC7B9D}"/>
                  </a:ext>
                </a:extLst>
              </p:cNvPr>
              <p:cNvSpPr>
                <a:spLocks noChangeShapeType="1"/>
              </p:cNvSpPr>
              <p:nvPr/>
            </p:nvSpPr>
            <p:spPr bwMode="auto">
              <a:xfrm flipV="1">
                <a:off x="4112" y="3838"/>
                <a:ext cx="0"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Freeform 256">
                <a:extLst>
                  <a:ext uri="{FF2B5EF4-FFF2-40B4-BE49-F238E27FC236}">
                    <a16:creationId xmlns:a16="http://schemas.microsoft.com/office/drawing/2014/main" id="{37873A17-9BA8-4FAB-AB17-7A813A5E88CB}"/>
                  </a:ext>
                </a:extLst>
              </p:cNvPr>
              <p:cNvSpPr>
                <a:spLocks/>
              </p:cNvSpPr>
              <p:nvPr/>
            </p:nvSpPr>
            <p:spPr bwMode="auto">
              <a:xfrm>
                <a:off x="4106" y="3789"/>
                <a:ext cx="12" cy="11"/>
              </a:xfrm>
              <a:custGeom>
                <a:avLst/>
                <a:gdLst>
                  <a:gd name="T0" fmla="*/ 0 w 12"/>
                  <a:gd name="T1" fmla="*/ 6 h 11"/>
                  <a:gd name="T2" fmla="*/ 5 w 12"/>
                  <a:gd name="T3" fmla="*/ 10 h 11"/>
                  <a:gd name="T4" fmla="*/ 5 w 12"/>
                  <a:gd name="T5" fmla="*/ 6 h 11"/>
                  <a:gd name="T6" fmla="*/ 11 w 12"/>
                  <a:gd name="T7" fmla="*/ 2 h 11"/>
                  <a:gd name="T8" fmla="*/ 8 w 12"/>
                  <a:gd name="T9" fmla="*/ 0 h 11"/>
                  <a:gd name="T10" fmla="*/ 0 w 12"/>
                  <a:gd name="T11" fmla="*/ 6 h 11"/>
                  <a:gd name="T12" fmla="*/ 0 w 12"/>
                  <a:gd name="T13" fmla="*/ 6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6"/>
                    </a:moveTo>
                    <a:lnTo>
                      <a:pt x="5" y="10"/>
                    </a:lnTo>
                    <a:lnTo>
                      <a:pt x="5" y="6"/>
                    </a:lnTo>
                    <a:lnTo>
                      <a:pt x="11" y="2"/>
                    </a:lnTo>
                    <a:lnTo>
                      <a:pt x="8" y="0"/>
                    </a:lnTo>
                    <a:lnTo>
                      <a:pt x="0" y="6"/>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2" name="Freeform 257">
                <a:extLst>
                  <a:ext uri="{FF2B5EF4-FFF2-40B4-BE49-F238E27FC236}">
                    <a16:creationId xmlns:a16="http://schemas.microsoft.com/office/drawing/2014/main" id="{B352E327-79E7-4CB9-B4A5-6CC7D0C44F5A}"/>
                  </a:ext>
                </a:extLst>
              </p:cNvPr>
              <p:cNvSpPr>
                <a:spLocks/>
              </p:cNvSpPr>
              <p:nvPr/>
            </p:nvSpPr>
            <p:spPr bwMode="auto">
              <a:xfrm>
                <a:off x="4100" y="3780"/>
                <a:ext cx="25" cy="10"/>
              </a:xfrm>
              <a:custGeom>
                <a:avLst/>
                <a:gdLst>
                  <a:gd name="T0" fmla="*/ 24 w 25"/>
                  <a:gd name="T1" fmla="*/ 0 h 10"/>
                  <a:gd name="T2" fmla="*/ 24 w 25"/>
                  <a:gd name="T3" fmla="*/ 3 h 10"/>
                  <a:gd name="T4" fmla="*/ 17 w 25"/>
                  <a:gd name="T5" fmla="*/ 5 h 10"/>
                  <a:gd name="T6" fmla="*/ 11 w 25"/>
                  <a:gd name="T7" fmla="*/ 5 h 10"/>
                  <a:gd name="T8" fmla="*/ 3 w 25"/>
                  <a:gd name="T9" fmla="*/ 9 h 10"/>
                  <a:gd name="T10" fmla="*/ 0 w 25"/>
                  <a:gd name="T11" fmla="*/ 9 h 10"/>
                  <a:gd name="T12" fmla="*/ 11 w 25"/>
                  <a:gd name="T13" fmla="*/ 3 h 10"/>
                  <a:gd name="T14" fmla="*/ 17 w 25"/>
                  <a:gd name="T15" fmla="*/ 3 h 10"/>
                  <a:gd name="T16" fmla="*/ 24 w 25"/>
                  <a:gd name="T17" fmla="*/ 0 h 10"/>
                  <a:gd name="T18" fmla="*/ 24 w 2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0"/>
                  <a:gd name="T32" fmla="*/ 25 w 2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0">
                    <a:moveTo>
                      <a:pt x="24" y="0"/>
                    </a:moveTo>
                    <a:lnTo>
                      <a:pt x="24" y="3"/>
                    </a:lnTo>
                    <a:lnTo>
                      <a:pt x="17" y="5"/>
                    </a:lnTo>
                    <a:lnTo>
                      <a:pt x="11" y="5"/>
                    </a:lnTo>
                    <a:lnTo>
                      <a:pt x="3" y="9"/>
                    </a:lnTo>
                    <a:lnTo>
                      <a:pt x="0" y="9"/>
                    </a:lnTo>
                    <a:lnTo>
                      <a:pt x="11" y="3"/>
                    </a:lnTo>
                    <a:lnTo>
                      <a:pt x="17" y="3"/>
                    </a:lnTo>
                    <a:lnTo>
                      <a:pt x="24"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3" name="Freeform 258">
                <a:extLst>
                  <a:ext uri="{FF2B5EF4-FFF2-40B4-BE49-F238E27FC236}">
                    <a16:creationId xmlns:a16="http://schemas.microsoft.com/office/drawing/2014/main" id="{2874AFE8-BCDA-4CCA-B5AA-DCB8AE98A259}"/>
                  </a:ext>
                </a:extLst>
              </p:cNvPr>
              <p:cNvSpPr>
                <a:spLocks/>
              </p:cNvSpPr>
              <p:nvPr/>
            </p:nvSpPr>
            <p:spPr bwMode="auto">
              <a:xfrm>
                <a:off x="3975" y="3695"/>
                <a:ext cx="153" cy="152"/>
              </a:xfrm>
              <a:custGeom>
                <a:avLst/>
                <a:gdLst>
                  <a:gd name="T0" fmla="*/ 125 w 153"/>
                  <a:gd name="T1" fmla="*/ 71 h 152"/>
                  <a:gd name="T2" fmla="*/ 133 w 153"/>
                  <a:gd name="T3" fmla="*/ 71 h 152"/>
                  <a:gd name="T4" fmla="*/ 147 w 153"/>
                  <a:gd name="T5" fmla="*/ 62 h 152"/>
                  <a:gd name="T6" fmla="*/ 152 w 153"/>
                  <a:gd name="T7" fmla="*/ 44 h 152"/>
                  <a:gd name="T8" fmla="*/ 146 w 153"/>
                  <a:gd name="T9" fmla="*/ 31 h 152"/>
                  <a:gd name="T10" fmla="*/ 132 w 153"/>
                  <a:gd name="T11" fmla="*/ 37 h 152"/>
                  <a:gd name="T12" fmla="*/ 125 w 153"/>
                  <a:gd name="T13" fmla="*/ 37 h 152"/>
                  <a:gd name="T14" fmla="*/ 129 w 153"/>
                  <a:gd name="T15" fmla="*/ 26 h 152"/>
                  <a:gd name="T16" fmla="*/ 120 w 153"/>
                  <a:gd name="T17" fmla="*/ 26 h 152"/>
                  <a:gd name="T18" fmla="*/ 117 w 153"/>
                  <a:gd name="T19" fmla="*/ 28 h 152"/>
                  <a:gd name="T20" fmla="*/ 110 w 153"/>
                  <a:gd name="T21" fmla="*/ 31 h 152"/>
                  <a:gd name="T22" fmla="*/ 114 w 153"/>
                  <a:gd name="T23" fmla="*/ 26 h 152"/>
                  <a:gd name="T24" fmla="*/ 97 w 153"/>
                  <a:gd name="T25" fmla="*/ 23 h 152"/>
                  <a:gd name="T26" fmla="*/ 101 w 153"/>
                  <a:gd name="T27" fmla="*/ 18 h 152"/>
                  <a:gd name="T28" fmla="*/ 89 w 153"/>
                  <a:gd name="T29" fmla="*/ 16 h 152"/>
                  <a:gd name="T30" fmla="*/ 75 w 153"/>
                  <a:gd name="T31" fmla="*/ 26 h 152"/>
                  <a:gd name="T32" fmla="*/ 79 w 153"/>
                  <a:gd name="T33" fmla="*/ 13 h 152"/>
                  <a:gd name="T34" fmla="*/ 68 w 153"/>
                  <a:gd name="T35" fmla="*/ 20 h 152"/>
                  <a:gd name="T36" fmla="*/ 67 w 153"/>
                  <a:gd name="T37" fmla="*/ 14 h 152"/>
                  <a:gd name="T38" fmla="*/ 61 w 153"/>
                  <a:gd name="T39" fmla="*/ 14 h 152"/>
                  <a:gd name="T40" fmla="*/ 57 w 153"/>
                  <a:gd name="T41" fmla="*/ 17 h 152"/>
                  <a:gd name="T42" fmla="*/ 57 w 153"/>
                  <a:gd name="T43" fmla="*/ 10 h 152"/>
                  <a:gd name="T44" fmla="*/ 51 w 153"/>
                  <a:gd name="T45" fmla="*/ 14 h 152"/>
                  <a:gd name="T46" fmla="*/ 48 w 153"/>
                  <a:gd name="T47" fmla="*/ 14 h 152"/>
                  <a:gd name="T48" fmla="*/ 51 w 153"/>
                  <a:gd name="T49" fmla="*/ 0 h 152"/>
                  <a:gd name="T50" fmla="*/ 40 w 153"/>
                  <a:gd name="T51" fmla="*/ 0 h 152"/>
                  <a:gd name="T52" fmla="*/ 28 w 153"/>
                  <a:gd name="T53" fmla="*/ 2 h 152"/>
                  <a:gd name="T54" fmla="*/ 15 w 153"/>
                  <a:gd name="T55" fmla="*/ 16 h 152"/>
                  <a:gd name="T56" fmla="*/ 4 w 153"/>
                  <a:gd name="T57" fmla="*/ 37 h 152"/>
                  <a:gd name="T58" fmla="*/ 0 w 153"/>
                  <a:gd name="T59" fmla="*/ 62 h 152"/>
                  <a:gd name="T60" fmla="*/ 0 w 153"/>
                  <a:gd name="T61" fmla="*/ 75 h 152"/>
                  <a:gd name="T62" fmla="*/ 11 w 153"/>
                  <a:gd name="T63" fmla="*/ 123 h 152"/>
                  <a:gd name="T64" fmla="*/ 15 w 153"/>
                  <a:gd name="T65" fmla="*/ 140 h 152"/>
                  <a:gd name="T66" fmla="*/ 21 w 153"/>
                  <a:gd name="T67" fmla="*/ 147 h 152"/>
                  <a:gd name="T68" fmla="*/ 28 w 153"/>
                  <a:gd name="T69" fmla="*/ 151 h 152"/>
                  <a:gd name="T70" fmla="*/ 35 w 153"/>
                  <a:gd name="T71" fmla="*/ 151 h 152"/>
                  <a:gd name="T72" fmla="*/ 41 w 153"/>
                  <a:gd name="T73" fmla="*/ 146 h 152"/>
                  <a:gd name="T74" fmla="*/ 41 w 153"/>
                  <a:gd name="T75" fmla="*/ 151 h 152"/>
                  <a:gd name="T76" fmla="*/ 48 w 153"/>
                  <a:gd name="T77" fmla="*/ 147 h 152"/>
                  <a:gd name="T78" fmla="*/ 55 w 153"/>
                  <a:gd name="T79" fmla="*/ 133 h 152"/>
                  <a:gd name="T80" fmla="*/ 55 w 153"/>
                  <a:gd name="T81" fmla="*/ 116 h 152"/>
                  <a:gd name="T82" fmla="*/ 57 w 153"/>
                  <a:gd name="T83" fmla="*/ 108 h 152"/>
                  <a:gd name="T84" fmla="*/ 61 w 153"/>
                  <a:gd name="T85" fmla="*/ 99 h 152"/>
                  <a:gd name="T86" fmla="*/ 67 w 153"/>
                  <a:gd name="T87" fmla="*/ 96 h 152"/>
                  <a:gd name="T88" fmla="*/ 75 w 153"/>
                  <a:gd name="T89" fmla="*/ 96 h 152"/>
                  <a:gd name="T90" fmla="*/ 82 w 153"/>
                  <a:gd name="T91" fmla="*/ 102 h 152"/>
                  <a:gd name="T92" fmla="*/ 86 w 153"/>
                  <a:gd name="T93" fmla="*/ 112 h 152"/>
                  <a:gd name="T94" fmla="*/ 98 w 153"/>
                  <a:gd name="T95" fmla="*/ 111 h 152"/>
                  <a:gd name="T96" fmla="*/ 98 w 153"/>
                  <a:gd name="T97" fmla="*/ 98 h 152"/>
                  <a:gd name="T98" fmla="*/ 106 w 153"/>
                  <a:gd name="T99" fmla="*/ 85 h 152"/>
                  <a:gd name="T100" fmla="*/ 118 w 153"/>
                  <a:gd name="T101" fmla="*/ 79 h 152"/>
                  <a:gd name="T102" fmla="*/ 121 w 153"/>
                  <a:gd name="T103" fmla="*/ 74 h 152"/>
                  <a:gd name="T104" fmla="*/ 113 w 153"/>
                  <a:gd name="T105" fmla="*/ 74 h 152"/>
                  <a:gd name="T106" fmla="*/ 118 w 153"/>
                  <a:gd name="T107" fmla="*/ 70 h 152"/>
                  <a:gd name="T108" fmla="*/ 131 w 153"/>
                  <a:gd name="T109" fmla="*/ 67 h 152"/>
                  <a:gd name="T110" fmla="*/ 129 w 153"/>
                  <a:gd name="T111" fmla="*/ 71 h 152"/>
                  <a:gd name="T112" fmla="*/ 125 w 153"/>
                  <a:gd name="T113" fmla="*/ 71 h 152"/>
                  <a:gd name="T114" fmla="*/ 125 w 153"/>
                  <a:gd name="T115" fmla="*/ 71 h 1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3"/>
                  <a:gd name="T175" fmla="*/ 0 h 152"/>
                  <a:gd name="T176" fmla="*/ 153 w 153"/>
                  <a:gd name="T177" fmla="*/ 152 h 15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3" h="152">
                    <a:moveTo>
                      <a:pt x="125" y="71"/>
                    </a:moveTo>
                    <a:lnTo>
                      <a:pt x="133" y="71"/>
                    </a:lnTo>
                    <a:lnTo>
                      <a:pt x="147" y="62"/>
                    </a:lnTo>
                    <a:lnTo>
                      <a:pt x="152" y="44"/>
                    </a:lnTo>
                    <a:lnTo>
                      <a:pt x="146" y="31"/>
                    </a:lnTo>
                    <a:lnTo>
                      <a:pt x="132" y="37"/>
                    </a:lnTo>
                    <a:lnTo>
                      <a:pt x="125" y="37"/>
                    </a:lnTo>
                    <a:lnTo>
                      <a:pt x="129" y="26"/>
                    </a:lnTo>
                    <a:lnTo>
                      <a:pt x="120" y="26"/>
                    </a:lnTo>
                    <a:lnTo>
                      <a:pt x="117" y="28"/>
                    </a:lnTo>
                    <a:lnTo>
                      <a:pt x="110" y="31"/>
                    </a:lnTo>
                    <a:lnTo>
                      <a:pt x="114" y="26"/>
                    </a:lnTo>
                    <a:lnTo>
                      <a:pt x="97" y="23"/>
                    </a:lnTo>
                    <a:lnTo>
                      <a:pt x="101" y="18"/>
                    </a:lnTo>
                    <a:lnTo>
                      <a:pt x="89" y="16"/>
                    </a:lnTo>
                    <a:lnTo>
                      <a:pt x="75" y="26"/>
                    </a:lnTo>
                    <a:lnTo>
                      <a:pt x="79" y="13"/>
                    </a:lnTo>
                    <a:lnTo>
                      <a:pt x="68" y="20"/>
                    </a:lnTo>
                    <a:lnTo>
                      <a:pt x="67" y="14"/>
                    </a:lnTo>
                    <a:lnTo>
                      <a:pt x="61" y="14"/>
                    </a:lnTo>
                    <a:lnTo>
                      <a:pt x="57" y="17"/>
                    </a:lnTo>
                    <a:lnTo>
                      <a:pt x="57" y="10"/>
                    </a:lnTo>
                    <a:lnTo>
                      <a:pt x="51" y="14"/>
                    </a:lnTo>
                    <a:lnTo>
                      <a:pt x="48" y="14"/>
                    </a:lnTo>
                    <a:lnTo>
                      <a:pt x="51" y="0"/>
                    </a:lnTo>
                    <a:lnTo>
                      <a:pt x="40" y="0"/>
                    </a:lnTo>
                    <a:lnTo>
                      <a:pt x="28" y="2"/>
                    </a:lnTo>
                    <a:lnTo>
                      <a:pt x="15" y="16"/>
                    </a:lnTo>
                    <a:lnTo>
                      <a:pt x="4" y="37"/>
                    </a:lnTo>
                    <a:lnTo>
                      <a:pt x="0" y="62"/>
                    </a:lnTo>
                    <a:lnTo>
                      <a:pt x="0" y="75"/>
                    </a:lnTo>
                    <a:lnTo>
                      <a:pt x="11" y="123"/>
                    </a:lnTo>
                    <a:lnTo>
                      <a:pt x="15" y="140"/>
                    </a:lnTo>
                    <a:lnTo>
                      <a:pt x="21" y="147"/>
                    </a:lnTo>
                    <a:lnTo>
                      <a:pt x="28" y="151"/>
                    </a:lnTo>
                    <a:lnTo>
                      <a:pt x="35" y="151"/>
                    </a:lnTo>
                    <a:lnTo>
                      <a:pt x="41" y="146"/>
                    </a:lnTo>
                    <a:lnTo>
                      <a:pt x="41" y="151"/>
                    </a:lnTo>
                    <a:lnTo>
                      <a:pt x="48" y="147"/>
                    </a:lnTo>
                    <a:lnTo>
                      <a:pt x="55" y="133"/>
                    </a:lnTo>
                    <a:lnTo>
                      <a:pt x="55" y="116"/>
                    </a:lnTo>
                    <a:lnTo>
                      <a:pt x="57" y="108"/>
                    </a:lnTo>
                    <a:lnTo>
                      <a:pt x="61" y="99"/>
                    </a:lnTo>
                    <a:lnTo>
                      <a:pt x="67" y="96"/>
                    </a:lnTo>
                    <a:lnTo>
                      <a:pt x="75" y="96"/>
                    </a:lnTo>
                    <a:lnTo>
                      <a:pt x="82" y="102"/>
                    </a:lnTo>
                    <a:lnTo>
                      <a:pt x="86" y="112"/>
                    </a:lnTo>
                    <a:lnTo>
                      <a:pt x="98" y="111"/>
                    </a:lnTo>
                    <a:lnTo>
                      <a:pt x="98" y="98"/>
                    </a:lnTo>
                    <a:lnTo>
                      <a:pt x="106" y="85"/>
                    </a:lnTo>
                    <a:lnTo>
                      <a:pt x="118" y="79"/>
                    </a:lnTo>
                    <a:lnTo>
                      <a:pt x="121" y="74"/>
                    </a:lnTo>
                    <a:lnTo>
                      <a:pt x="113" y="74"/>
                    </a:lnTo>
                    <a:lnTo>
                      <a:pt x="118" y="70"/>
                    </a:lnTo>
                    <a:lnTo>
                      <a:pt x="131" y="67"/>
                    </a:lnTo>
                    <a:lnTo>
                      <a:pt x="129" y="71"/>
                    </a:lnTo>
                    <a:lnTo>
                      <a:pt x="125" y="71"/>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4" name="Freeform 259">
                <a:extLst>
                  <a:ext uri="{FF2B5EF4-FFF2-40B4-BE49-F238E27FC236}">
                    <a16:creationId xmlns:a16="http://schemas.microsoft.com/office/drawing/2014/main" id="{1A818004-66DE-4FB3-B440-4F199DF9ED51}"/>
                  </a:ext>
                </a:extLst>
              </p:cNvPr>
              <p:cNvSpPr>
                <a:spLocks/>
              </p:cNvSpPr>
              <p:nvPr/>
            </p:nvSpPr>
            <p:spPr bwMode="auto">
              <a:xfrm>
                <a:off x="4020" y="3694"/>
                <a:ext cx="102" cy="39"/>
              </a:xfrm>
              <a:custGeom>
                <a:avLst/>
                <a:gdLst>
                  <a:gd name="T0" fmla="*/ 99 w 102"/>
                  <a:gd name="T1" fmla="*/ 29 h 39"/>
                  <a:gd name="T2" fmla="*/ 88 w 102"/>
                  <a:gd name="T3" fmla="*/ 19 h 39"/>
                  <a:gd name="T4" fmla="*/ 61 w 102"/>
                  <a:gd name="T5" fmla="*/ 6 h 39"/>
                  <a:gd name="T6" fmla="*/ 34 w 102"/>
                  <a:gd name="T7" fmla="*/ 0 h 39"/>
                  <a:gd name="T8" fmla="*/ 4 w 102"/>
                  <a:gd name="T9" fmla="*/ 0 h 39"/>
                  <a:gd name="T10" fmla="*/ 0 w 102"/>
                  <a:gd name="T11" fmla="*/ 5 h 39"/>
                  <a:gd name="T12" fmla="*/ 10 w 102"/>
                  <a:gd name="T13" fmla="*/ 5 h 39"/>
                  <a:gd name="T14" fmla="*/ 15 w 102"/>
                  <a:gd name="T15" fmla="*/ 8 h 39"/>
                  <a:gd name="T16" fmla="*/ 20 w 102"/>
                  <a:gd name="T17" fmla="*/ 6 h 39"/>
                  <a:gd name="T18" fmla="*/ 28 w 102"/>
                  <a:gd name="T19" fmla="*/ 6 h 39"/>
                  <a:gd name="T20" fmla="*/ 30 w 102"/>
                  <a:gd name="T21" fmla="*/ 12 h 39"/>
                  <a:gd name="T22" fmla="*/ 40 w 102"/>
                  <a:gd name="T23" fmla="*/ 6 h 39"/>
                  <a:gd name="T24" fmla="*/ 46 w 102"/>
                  <a:gd name="T25" fmla="*/ 12 h 39"/>
                  <a:gd name="T26" fmla="*/ 53 w 102"/>
                  <a:gd name="T27" fmla="*/ 9 h 39"/>
                  <a:gd name="T28" fmla="*/ 67 w 102"/>
                  <a:gd name="T29" fmla="*/ 15 h 39"/>
                  <a:gd name="T30" fmla="*/ 74 w 102"/>
                  <a:gd name="T31" fmla="*/ 15 h 39"/>
                  <a:gd name="T32" fmla="*/ 75 w 102"/>
                  <a:gd name="T33" fmla="*/ 20 h 39"/>
                  <a:gd name="T34" fmla="*/ 72 w 102"/>
                  <a:gd name="T35" fmla="*/ 24 h 39"/>
                  <a:gd name="T36" fmla="*/ 80 w 102"/>
                  <a:gd name="T37" fmla="*/ 24 h 39"/>
                  <a:gd name="T38" fmla="*/ 74 w 102"/>
                  <a:gd name="T39" fmla="*/ 28 h 39"/>
                  <a:gd name="T40" fmla="*/ 80 w 102"/>
                  <a:gd name="T41" fmla="*/ 38 h 39"/>
                  <a:gd name="T42" fmla="*/ 88 w 102"/>
                  <a:gd name="T43" fmla="*/ 25 h 39"/>
                  <a:gd name="T44" fmla="*/ 101 w 102"/>
                  <a:gd name="T45" fmla="*/ 34 h 39"/>
                  <a:gd name="T46" fmla="*/ 99 w 102"/>
                  <a:gd name="T47" fmla="*/ 29 h 39"/>
                  <a:gd name="T48" fmla="*/ 99 w 102"/>
                  <a:gd name="T49" fmla="*/ 29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39"/>
                  <a:gd name="T77" fmla="*/ 102 w 102"/>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39">
                    <a:moveTo>
                      <a:pt x="99" y="29"/>
                    </a:moveTo>
                    <a:lnTo>
                      <a:pt x="88" y="19"/>
                    </a:lnTo>
                    <a:lnTo>
                      <a:pt x="61" y="6"/>
                    </a:lnTo>
                    <a:lnTo>
                      <a:pt x="34" y="0"/>
                    </a:lnTo>
                    <a:lnTo>
                      <a:pt x="4" y="0"/>
                    </a:lnTo>
                    <a:lnTo>
                      <a:pt x="0" y="5"/>
                    </a:lnTo>
                    <a:lnTo>
                      <a:pt x="10" y="5"/>
                    </a:lnTo>
                    <a:lnTo>
                      <a:pt x="15" y="8"/>
                    </a:lnTo>
                    <a:lnTo>
                      <a:pt x="20" y="6"/>
                    </a:lnTo>
                    <a:lnTo>
                      <a:pt x="28" y="6"/>
                    </a:lnTo>
                    <a:lnTo>
                      <a:pt x="30" y="12"/>
                    </a:lnTo>
                    <a:lnTo>
                      <a:pt x="40" y="6"/>
                    </a:lnTo>
                    <a:lnTo>
                      <a:pt x="46" y="12"/>
                    </a:lnTo>
                    <a:lnTo>
                      <a:pt x="53" y="9"/>
                    </a:lnTo>
                    <a:lnTo>
                      <a:pt x="67" y="15"/>
                    </a:lnTo>
                    <a:lnTo>
                      <a:pt x="74" y="15"/>
                    </a:lnTo>
                    <a:lnTo>
                      <a:pt x="75" y="20"/>
                    </a:lnTo>
                    <a:lnTo>
                      <a:pt x="72" y="24"/>
                    </a:lnTo>
                    <a:lnTo>
                      <a:pt x="80" y="24"/>
                    </a:lnTo>
                    <a:lnTo>
                      <a:pt x="74" y="28"/>
                    </a:lnTo>
                    <a:lnTo>
                      <a:pt x="80" y="38"/>
                    </a:lnTo>
                    <a:lnTo>
                      <a:pt x="88" y="25"/>
                    </a:lnTo>
                    <a:lnTo>
                      <a:pt x="101" y="34"/>
                    </a:lnTo>
                    <a:lnTo>
                      <a:pt x="99" y="29"/>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5" name="Freeform 260">
                <a:extLst>
                  <a:ext uri="{FF2B5EF4-FFF2-40B4-BE49-F238E27FC236}">
                    <a16:creationId xmlns:a16="http://schemas.microsoft.com/office/drawing/2014/main" id="{54C44DEF-1419-42DD-BE12-C724CA63BFE9}"/>
                  </a:ext>
                </a:extLst>
              </p:cNvPr>
              <p:cNvSpPr>
                <a:spLocks/>
              </p:cNvSpPr>
              <p:nvPr/>
            </p:nvSpPr>
            <p:spPr bwMode="auto">
              <a:xfrm>
                <a:off x="4030" y="3797"/>
                <a:ext cx="82" cy="90"/>
              </a:xfrm>
              <a:custGeom>
                <a:avLst/>
                <a:gdLst>
                  <a:gd name="T0" fmla="*/ 3 w 82"/>
                  <a:gd name="T1" fmla="*/ 4 h 90"/>
                  <a:gd name="T2" fmla="*/ 2 w 82"/>
                  <a:gd name="T3" fmla="*/ 7 h 90"/>
                  <a:gd name="T4" fmla="*/ 2 w 82"/>
                  <a:gd name="T5" fmla="*/ 12 h 90"/>
                  <a:gd name="T6" fmla="*/ 8 w 82"/>
                  <a:gd name="T7" fmla="*/ 28 h 90"/>
                  <a:gd name="T8" fmla="*/ 20 w 82"/>
                  <a:gd name="T9" fmla="*/ 36 h 90"/>
                  <a:gd name="T10" fmla="*/ 24 w 82"/>
                  <a:gd name="T11" fmla="*/ 36 h 90"/>
                  <a:gd name="T12" fmla="*/ 30 w 82"/>
                  <a:gd name="T13" fmla="*/ 26 h 90"/>
                  <a:gd name="T14" fmla="*/ 30 w 82"/>
                  <a:gd name="T15" fmla="*/ 6 h 90"/>
                  <a:gd name="T16" fmla="*/ 43 w 82"/>
                  <a:gd name="T17" fmla="*/ 3 h 90"/>
                  <a:gd name="T18" fmla="*/ 61 w 82"/>
                  <a:gd name="T19" fmla="*/ 28 h 90"/>
                  <a:gd name="T20" fmla="*/ 63 w 82"/>
                  <a:gd name="T21" fmla="*/ 53 h 90"/>
                  <a:gd name="T22" fmla="*/ 64 w 82"/>
                  <a:gd name="T23" fmla="*/ 61 h 90"/>
                  <a:gd name="T24" fmla="*/ 62 w 82"/>
                  <a:gd name="T25" fmla="*/ 52 h 90"/>
                  <a:gd name="T26" fmla="*/ 60 w 82"/>
                  <a:gd name="T27" fmla="*/ 36 h 90"/>
                  <a:gd name="T28" fmla="*/ 51 w 82"/>
                  <a:gd name="T29" fmla="*/ 31 h 90"/>
                  <a:gd name="T30" fmla="*/ 48 w 82"/>
                  <a:gd name="T31" fmla="*/ 38 h 90"/>
                  <a:gd name="T32" fmla="*/ 48 w 82"/>
                  <a:gd name="T33" fmla="*/ 44 h 90"/>
                  <a:gd name="T34" fmla="*/ 51 w 82"/>
                  <a:gd name="T35" fmla="*/ 65 h 90"/>
                  <a:gd name="T36" fmla="*/ 70 w 82"/>
                  <a:gd name="T37" fmla="*/ 72 h 90"/>
                  <a:gd name="T38" fmla="*/ 72 w 82"/>
                  <a:gd name="T39" fmla="*/ 73 h 90"/>
                  <a:gd name="T40" fmla="*/ 76 w 82"/>
                  <a:gd name="T41" fmla="*/ 73 h 90"/>
                  <a:gd name="T42" fmla="*/ 81 w 82"/>
                  <a:gd name="T43" fmla="*/ 67 h 90"/>
                  <a:gd name="T44" fmla="*/ 81 w 82"/>
                  <a:gd name="T45" fmla="*/ 68 h 90"/>
                  <a:gd name="T46" fmla="*/ 75 w 82"/>
                  <a:gd name="T47" fmla="*/ 76 h 90"/>
                  <a:gd name="T48" fmla="*/ 73 w 82"/>
                  <a:gd name="T49" fmla="*/ 77 h 90"/>
                  <a:gd name="T50" fmla="*/ 48 w 82"/>
                  <a:gd name="T51" fmla="*/ 77 h 90"/>
                  <a:gd name="T52" fmla="*/ 42 w 82"/>
                  <a:gd name="T53" fmla="*/ 78 h 90"/>
                  <a:gd name="T54" fmla="*/ 36 w 82"/>
                  <a:gd name="T55" fmla="*/ 89 h 90"/>
                  <a:gd name="T56" fmla="*/ 21 w 82"/>
                  <a:gd name="T57" fmla="*/ 77 h 90"/>
                  <a:gd name="T58" fmla="*/ 36 w 82"/>
                  <a:gd name="T59" fmla="*/ 86 h 90"/>
                  <a:gd name="T60" fmla="*/ 41 w 82"/>
                  <a:gd name="T61" fmla="*/ 77 h 90"/>
                  <a:gd name="T62" fmla="*/ 30 w 82"/>
                  <a:gd name="T63" fmla="*/ 70 h 90"/>
                  <a:gd name="T64" fmla="*/ 13 w 82"/>
                  <a:gd name="T65" fmla="*/ 35 h 90"/>
                  <a:gd name="T66" fmla="*/ 6 w 82"/>
                  <a:gd name="T67" fmla="*/ 30 h 90"/>
                  <a:gd name="T68" fmla="*/ 0 w 82"/>
                  <a:gd name="T69" fmla="*/ 13 h 90"/>
                  <a:gd name="T70" fmla="*/ 2 w 82"/>
                  <a:gd name="T71" fmla="*/ 0 h 90"/>
                  <a:gd name="T72" fmla="*/ 3 w 82"/>
                  <a:gd name="T73" fmla="*/ 4 h 90"/>
                  <a:gd name="T74" fmla="*/ 3 w 82"/>
                  <a:gd name="T75" fmla="*/ 4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2"/>
                  <a:gd name="T115" fmla="*/ 0 h 90"/>
                  <a:gd name="T116" fmla="*/ 82 w 82"/>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2" h="90">
                    <a:moveTo>
                      <a:pt x="3" y="4"/>
                    </a:moveTo>
                    <a:lnTo>
                      <a:pt x="2" y="7"/>
                    </a:lnTo>
                    <a:lnTo>
                      <a:pt x="2" y="12"/>
                    </a:lnTo>
                    <a:lnTo>
                      <a:pt x="8" y="28"/>
                    </a:lnTo>
                    <a:lnTo>
                      <a:pt x="20" y="36"/>
                    </a:lnTo>
                    <a:lnTo>
                      <a:pt x="24" y="36"/>
                    </a:lnTo>
                    <a:lnTo>
                      <a:pt x="30" y="26"/>
                    </a:lnTo>
                    <a:lnTo>
                      <a:pt x="30" y="6"/>
                    </a:lnTo>
                    <a:lnTo>
                      <a:pt x="43" y="3"/>
                    </a:lnTo>
                    <a:lnTo>
                      <a:pt x="61" y="28"/>
                    </a:lnTo>
                    <a:lnTo>
                      <a:pt x="63" y="53"/>
                    </a:lnTo>
                    <a:lnTo>
                      <a:pt x="64" y="61"/>
                    </a:lnTo>
                    <a:lnTo>
                      <a:pt x="62" y="52"/>
                    </a:lnTo>
                    <a:lnTo>
                      <a:pt x="60" y="36"/>
                    </a:lnTo>
                    <a:lnTo>
                      <a:pt x="51" y="31"/>
                    </a:lnTo>
                    <a:lnTo>
                      <a:pt x="48" y="38"/>
                    </a:lnTo>
                    <a:lnTo>
                      <a:pt x="48" y="44"/>
                    </a:lnTo>
                    <a:lnTo>
                      <a:pt x="51" y="65"/>
                    </a:lnTo>
                    <a:lnTo>
                      <a:pt x="70" y="72"/>
                    </a:lnTo>
                    <a:lnTo>
                      <a:pt x="72" y="73"/>
                    </a:lnTo>
                    <a:lnTo>
                      <a:pt x="76" y="73"/>
                    </a:lnTo>
                    <a:lnTo>
                      <a:pt x="81" y="67"/>
                    </a:lnTo>
                    <a:lnTo>
                      <a:pt x="81" y="68"/>
                    </a:lnTo>
                    <a:lnTo>
                      <a:pt x="75" y="76"/>
                    </a:lnTo>
                    <a:lnTo>
                      <a:pt x="73" y="77"/>
                    </a:lnTo>
                    <a:lnTo>
                      <a:pt x="48" y="77"/>
                    </a:lnTo>
                    <a:lnTo>
                      <a:pt x="42" y="78"/>
                    </a:lnTo>
                    <a:lnTo>
                      <a:pt x="36" y="89"/>
                    </a:lnTo>
                    <a:lnTo>
                      <a:pt x="21" y="77"/>
                    </a:lnTo>
                    <a:lnTo>
                      <a:pt x="36" y="86"/>
                    </a:lnTo>
                    <a:lnTo>
                      <a:pt x="41" y="77"/>
                    </a:lnTo>
                    <a:lnTo>
                      <a:pt x="30" y="70"/>
                    </a:lnTo>
                    <a:lnTo>
                      <a:pt x="13" y="35"/>
                    </a:lnTo>
                    <a:lnTo>
                      <a:pt x="6" y="30"/>
                    </a:lnTo>
                    <a:lnTo>
                      <a:pt x="0" y="13"/>
                    </a:lnTo>
                    <a:lnTo>
                      <a:pt x="2" y="0"/>
                    </a:lnTo>
                    <a:lnTo>
                      <a:pt x="3" y="4"/>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6" name="Freeform 261">
                <a:extLst>
                  <a:ext uri="{FF2B5EF4-FFF2-40B4-BE49-F238E27FC236}">
                    <a16:creationId xmlns:a16="http://schemas.microsoft.com/office/drawing/2014/main" id="{A0611641-D12F-40AC-9F7C-57DF58DB0842}"/>
                  </a:ext>
                </a:extLst>
              </p:cNvPr>
              <p:cNvSpPr>
                <a:spLocks/>
              </p:cNvSpPr>
              <p:nvPr/>
            </p:nvSpPr>
            <p:spPr bwMode="auto">
              <a:xfrm>
                <a:off x="4036" y="3799"/>
                <a:ext cx="19" cy="21"/>
              </a:xfrm>
              <a:custGeom>
                <a:avLst/>
                <a:gdLst>
                  <a:gd name="T0" fmla="*/ 18 w 19"/>
                  <a:gd name="T1" fmla="*/ 20 h 21"/>
                  <a:gd name="T2" fmla="*/ 14 w 19"/>
                  <a:gd name="T3" fmla="*/ 14 h 21"/>
                  <a:gd name="T4" fmla="*/ 14 w 19"/>
                  <a:gd name="T5" fmla="*/ 10 h 21"/>
                  <a:gd name="T6" fmla="*/ 17 w 19"/>
                  <a:gd name="T7" fmla="*/ 4 h 21"/>
                  <a:gd name="T8" fmla="*/ 14 w 19"/>
                  <a:gd name="T9" fmla="*/ 0 h 21"/>
                  <a:gd name="T10" fmla="*/ 8 w 19"/>
                  <a:gd name="T11" fmla="*/ 0 h 21"/>
                  <a:gd name="T12" fmla="*/ 2 w 19"/>
                  <a:gd name="T13" fmla="*/ 3 h 21"/>
                  <a:gd name="T14" fmla="*/ 0 w 19"/>
                  <a:gd name="T15" fmla="*/ 10 h 21"/>
                  <a:gd name="T16" fmla="*/ 9 w 19"/>
                  <a:gd name="T17" fmla="*/ 1 h 21"/>
                  <a:gd name="T18" fmla="*/ 13 w 19"/>
                  <a:gd name="T19" fmla="*/ 1 h 21"/>
                  <a:gd name="T20" fmla="*/ 7 w 19"/>
                  <a:gd name="T21" fmla="*/ 16 h 21"/>
                  <a:gd name="T22" fmla="*/ 13 w 19"/>
                  <a:gd name="T23" fmla="*/ 20 h 21"/>
                  <a:gd name="T24" fmla="*/ 18 w 19"/>
                  <a:gd name="T25" fmla="*/ 20 h 21"/>
                  <a:gd name="T26" fmla="*/ 18 w 19"/>
                  <a:gd name="T27" fmla="*/ 2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1"/>
                  <a:gd name="T44" fmla="*/ 19 w 19"/>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1">
                    <a:moveTo>
                      <a:pt x="18" y="20"/>
                    </a:moveTo>
                    <a:lnTo>
                      <a:pt x="14" y="14"/>
                    </a:lnTo>
                    <a:lnTo>
                      <a:pt x="14" y="10"/>
                    </a:lnTo>
                    <a:lnTo>
                      <a:pt x="17" y="4"/>
                    </a:lnTo>
                    <a:lnTo>
                      <a:pt x="14" y="0"/>
                    </a:lnTo>
                    <a:lnTo>
                      <a:pt x="8" y="0"/>
                    </a:lnTo>
                    <a:lnTo>
                      <a:pt x="2" y="3"/>
                    </a:lnTo>
                    <a:lnTo>
                      <a:pt x="0" y="10"/>
                    </a:lnTo>
                    <a:lnTo>
                      <a:pt x="9" y="1"/>
                    </a:lnTo>
                    <a:lnTo>
                      <a:pt x="13" y="1"/>
                    </a:lnTo>
                    <a:lnTo>
                      <a:pt x="7" y="16"/>
                    </a:lnTo>
                    <a:lnTo>
                      <a:pt x="13" y="20"/>
                    </a:lnTo>
                    <a:lnTo>
                      <a:pt x="18" y="2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7" name="Freeform 262">
                <a:extLst>
                  <a:ext uri="{FF2B5EF4-FFF2-40B4-BE49-F238E27FC236}">
                    <a16:creationId xmlns:a16="http://schemas.microsoft.com/office/drawing/2014/main" id="{9419D33D-8540-4B49-AD6A-7B2B79C330F1}"/>
                  </a:ext>
                </a:extLst>
              </p:cNvPr>
              <p:cNvSpPr>
                <a:spLocks/>
              </p:cNvSpPr>
              <p:nvPr/>
            </p:nvSpPr>
            <p:spPr bwMode="auto">
              <a:xfrm>
                <a:off x="4038" y="3811"/>
                <a:ext cx="6" cy="13"/>
              </a:xfrm>
              <a:custGeom>
                <a:avLst/>
                <a:gdLst>
                  <a:gd name="T0" fmla="*/ 0 w 6"/>
                  <a:gd name="T1" fmla="*/ 2 h 13"/>
                  <a:gd name="T2" fmla="*/ 4 w 6"/>
                  <a:gd name="T3" fmla="*/ 12 h 13"/>
                  <a:gd name="T4" fmla="*/ 5 w 6"/>
                  <a:gd name="T5" fmla="*/ 12 h 13"/>
                  <a:gd name="T6" fmla="*/ 0 w 6"/>
                  <a:gd name="T7" fmla="*/ 0 h 13"/>
                  <a:gd name="T8" fmla="*/ 0 w 6"/>
                  <a:gd name="T9" fmla="*/ 2 h 13"/>
                  <a:gd name="T10" fmla="*/ 0 w 6"/>
                  <a:gd name="T11" fmla="*/ 2 h 13"/>
                  <a:gd name="T12" fmla="*/ 0 60000 65536"/>
                  <a:gd name="T13" fmla="*/ 0 60000 65536"/>
                  <a:gd name="T14" fmla="*/ 0 60000 65536"/>
                  <a:gd name="T15" fmla="*/ 0 60000 65536"/>
                  <a:gd name="T16" fmla="*/ 0 60000 65536"/>
                  <a:gd name="T17" fmla="*/ 0 60000 65536"/>
                  <a:gd name="T18" fmla="*/ 0 w 6"/>
                  <a:gd name="T19" fmla="*/ 0 h 13"/>
                  <a:gd name="T20" fmla="*/ 6 w 6"/>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6" h="13">
                    <a:moveTo>
                      <a:pt x="0" y="2"/>
                    </a:moveTo>
                    <a:lnTo>
                      <a:pt x="4" y="12"/>
                    </a:lnTo>
                    <a:lnTo>
                      <a:pt x="5" y="12"/>
                    </a:lnTo>
                    <a:lnTo>
                      <a:pt x="0" y="0"/>
                    </a:lnTo>
                    <a:lnTo>
                      <a:pt x="0" y="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8" name="Freeform 263">
                <a:extLst>
                  <a:ext uri="{FF2B5EF4-FFF2-40B4-BE49-F238E27FC236}">
                    <a16:creationId xmlns:a16="http://schemas.microsoft.com/office/drawing/2014/main" id="{0D9F34F2-0596-46B2-AACE-FF15BC991B7E}"/>
                  </a:ext>
                </a:extLst>
              </p:cNvPr>
              <p:cNvSpPr>
                <a:spLocks/>
              </p:cNvSpPr>
              <p:nvPr/>
            </p:nvSpPr>
            <p:spPr bwMode="auto">
              <a:xfrm>
                <a:off x="4018" y="3846"/>
                <a:ext cx="31" cy="26"/>
              </a:xfrm>
              <a:custGeom>
                <a:avLst/>
                <a:gdLst>
                  <a:gd name="T0" fmla="*/ 0 w 31"/>
                  <a:gd name="T1" fmla="*/ 0 h 26"/>
                  <a:gd name="T2" fmla="*/ 10 w 31"/>
                  <a:gd name="T3" fmla="*/ 13 h 26"/>
                  <a:gd name="T4" fmla="*/ 30 w 31"/>
                  <a:gd name="T5" fmla="*/ 25 h 26"/>
                  <a:gd name="T6" fmla="*/ 10 w 31"/>
                  <a:gd name="T7" fmla="*/ 5 h 26"/>
                  <a:gd name="T8" fmla="*/ 0 w 31"/>
                  <a:gd name="T9" fmla="*/ 0 h 26"/>
                  <a:gd name="T10" fmla="*/ 0 w 31"/>
                  <a:gd name="T11" fmla="*/ 0 h 26"/>
                  <a:gd name="T12" fmla="*/ 0 60000 65536"/>
                  <a:gd name="T13" fmla="*/ 0 60000 65536"/>
                  <a:gd name="T14" fmla="*/ 0 60000 65536"/>
                  <a:gd name="T15" fmla="*/ 0 60000 65536"/>
                  <a:gd name="T16" fmla="*/ 0 60000 65536"/>
                  <a:gd name="T17" fmla="*/ 0 60000 65536"/>
                  <a:gd name="T18" fmla="*/ 0 w 31"/>
                  <a:gd name="T19" fmla="*/ 0 h 26"/>
                  <a:gd name="T20" fmla="*/ 31 w 3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31" h="26">
                    <a:moveTo>
                      <a:pt x="0" y="0"/>
                    </a:moveTo>
                    <a:lnTo>
                      <a:pt x="10" y="13"/>
                    </a:lnTo>
                    <a:lnTo>
                      <a:pt x="30" y="25"/>
                    </a:lnTo>
                    <a:lnTo>
                      <a:pt x="10" y="5"/>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69" name="Freeform 264">
                <a:extLst>
                  <a:ext uri="{FF2B5EF4-FFF2-40B4-BE49-F238E27FC236}">
                    <a16:creationId xmlns:a16="http://schemas.microsoft.com/office/drawing/2014/main" id="{FF72B1D3-AA7F-4243-B90D-7B5651F0340E}"/>
                  </a:ext>
                </a:extLst>
              </p:cNvPr>
              <p:cNvSpPr>
                <a:spLocks/>
              </p:cNvSpPr>
              <p:nvPr/>
            </p:nvSpPr>
            <p:spPr bwMode="auto">
              <a:xfrm>
                <a:off x="3990" y="3838"/>
                <a:ext cx="8" cy="38"/>
              </a:xfrm>
              <a:custGeom>
                <a:avLst/>
                <a:gdLst>
                  <a:gd name="T0" fmla="*/ 2 w 8"/>
                  <a:gd name="T1" fmla="*/ 2 h 38"/>
                  <a:gd name="T2" fmla="*/ 0 w 8"/>
                  <a:gd name="T3" fmla="*/ 16 h 38"/>
                  <a:gd name="T4" fmla="*/ 0 w 8"/>
                  <a:gd name="T5" fmla="*/ 23 h 38"/>
                  <a:gd name="T6" fmla="*/ 7 w 8"/>
                  <a:gd name="T7" fmla="*/ 37 h 38"/>
                  <a:gd name="T8" fmla="*/ 1 w 8"/>
                  <a:gd name="T9" fmla="*/ 23 h 38"/>
                  <a:gd name="T10" fmla="*/ 1 w 8"/>
                  <a:gd name="T11" fmla="*/ 14 h 38"/>
                  <a:gd name="T12" fmla="*/ 5 w 8"/>
                  <a:gd name="T13" fmla="*/ 0 h 38"/>
                  <a:gd name="T14" fmla="*/ 2 w 8"/>
                  <a:gd name="T15" fmla="*/ 2 h 38"/>
                  <a:gd name="T16" fmla="*/ 2 w 8"/>
                  <a:gd name="T17" fmla="*/ 2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38"/>
                  <a:gd name="T29" fmla="*/ 8 w 8"/>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38">
                    <a:moveTo>
                      <a:pt x="2" y="2"/>
                    </a:moveTo>
                    <a:lnTo>
                      <a:pt x="0" y="16"/>
                    </a:lnTo>
                    <a:lnTo>
                      <a:pt x="0" y="23"/>
                    </a:lnTo>
                    <a:lnTo>
                      <a:pt x="7" y="37"/>
                    </a:lnTo>
                    <a:lnTo>
                      <a:pt x="1" y="23"/>
                    </a:lnTo>
                    <a:lnTo>
                      <a:pt x="1" y="14"/>
                    </a:lnTo>
                    <a:lnTo>
                      <a:pt x="5" y="0"/>
                    </a:lnTo>
                    <a:lnTo>
                      <a:pt x="2" y="2"/>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0" name="Freeform 265">
                <a:extLst>
                  <a:ext uri="{FF2B5EF4-FFF2-40B4-BE49-F238E27FC236}">
                    <a16:creationId xmlns:a16="http://schemas.microsoft.com/office/drawing/2014/main" id="{C00FBC08-05EE-4D54-9C96-4DA15F1A2BF9}"/>
                  </a:ext>
                </a:extLst>
              </p:cNvPr>
              <p:cNvSpPr>
                <a:spLocks/>
              </p:cNvSpPr>
              <p:nvPr/>
            </p:nvSpPr>
            <p:spPr bwMode="auto">
              <a:xfrm>
                <a:off x="3999" y="3871"/>
                <a:ext cx="103" cy="135"/>
              </a:xfrm>
              <a:custGeom>
                <a:avLst/>
                <a:gdLst>
                  <a:gd name="T0" fmla="*/ 0 w 103"/>
                  <a:gd name="T1" fmla="*/ 0 h 135"/>
                  <a:gd name="T2" fmla="*/ 27 w 103"/>
                  <a:gd name="T3" fmla="*/ 17 h 135"/>
                  <a:gd name="T4" fmla="*/ 55 w 103"/>
                  <a:gd name="T5" fmla="*/ 45 h 135"/>
                  <a:gd name="T6" fmla="*/ 65 w 103"/>
                  <a:gd name="T7" fmla="*/ 58 h 135"/>
                  <a:gd name="T8" fmla="*/ 72 w 103"/>
                  <a:gd name="T9" fmla="*/ 35 h 135"/>
                  <a:gd name="T10" fmla="*/ 78 w 103"/>
                  <a:gd name="T11" fmla="*/ 42 h 135"/>
                  <a:gd name="T12" fmla="*/ 82 w 103"/>
                  <a:gd name="T13" fmla="*/ 53 h 135"/>
                  <a:gd name="T14" fmla="*/ 79 w 103"/>
                  <a:gd name="T15" fmla="*/ 53 h 135"/>
                  <a:gd name="T16" fmla="*/ 88 w 103"/>
                  <a:gd name="T17" fmla="*/ 91 h 135"/>
                  <a:gd name="T18" fmla="*/ 91 w 103"/>
                  <a:gd name="T19" fmla="*/ 118 h 135"/>
                  <a:gd name="T20" fmla="*/ 102 w 103"/>
                  <a:gd name="T21" fmla="*/ 134 h 135"/>
                  <a:gd name="T22" fmla="*/ 82 w 103"/>
                  <a:gd name="T23" fmla="*/ 113 h 135"/>
                  <a:gd name="T24" fmla="*/ 54 w 103"/>
                  <a:gd name="T25" fmla="*/ 95 h 135"/>
                  <a:gd name="T26" fmla="*/ 87 w 103"/>
                  <a:gd name="T27" fmla="*/ 113 h 135"/>
                  <a:gd name="T28" fmla="*/ 83 w 103"/>
                  <a:gd name="T29" fmla="*/ 95 h 135"/>
                  <a:gd name="T30" fmla="*/ 75 w 103"/>
                  <a:gd name="T31" fmla="*/ 65 h 135"/>
                  <a:gd name="T32" fmla="*/ 75 w 103"/>
                  <a:gd name="T33" fmla="*/ 51 h 135"/>
                  <a:gd name="T34" fmla="*/ 71 w 103"/>
                  <a:gd name="T35" fmla="*/ 46 h 135"/>
                  <a:gd name="T36" fmla="*/ 65 w 103"/>
                  <a:gd name="T37" fmla="*/ 69 h 135"/>
                  <a:gd name="T38" fmla="*/ 49 w 103"/>
                  <a:gd name="T39" fmla="*/ 41 h 135"/>
                  <a:gd name="T40" fmla="*/ 41 w 103"/>
                  <a:gd name="T41" fmla="*/ 38 h 135"/>
                  <a:gd name="T42" fmla="*/ 34 w 103"/>
                  <a:gd name="T43" fmla="*/ 38 h 135"/>
                  <a:gd name="T44" fmla="*/ 13 w 103"/>
                  <a:gd name="T45" fmla="*/ 15 h 135"/>
                  <a:gd name="T46" fmla="*/ 11 w 103"/>
                  <a:gd name="T47" fmla="*/ 9 h 135"/>
                  <a:gd name="T48" fmla="*/ 0 w 103"/>
                  <a:gd name="T49" fmla="*/ 0 h 135"/>
                  <a:gd name="T50" fmla="*/ 0 w 103"/>
                  <a:gd name="T51" fmla="*/ 0 h 1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3"/>
                  <a:gd name="T79" fmla="*/ 0 h 135"/>
                  <a:gd name="T80" fmla="*/ 103 w 103"/>
                  <a:gd name="T81" fmla="*/ 135 h 13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3" h="135">
                    <a:moveTo>
                      <a:pt x="0" y="0"/>
                    </a:moveTo>
                    <a:lnTo>
                      <a:pt x="27" y="17"/>
                    </a:lnTo>
                    <a:lnTo>
                      <a:pt x="55" y="45"/>
                    </a:lnTo>
                    <a:lnTo>
                      <a:pt x="65" y="58"/>
                    </a:lnTo>
                    <a:lnTo>
                      <a:pt x="72" y="35"/>
                    </a:lnTo>
                    <a:lnTo>
                      <a:pt x="78" y="42"/>
                    </a:lnTo>
                    <a:lnTo>
                      <a:pt x="82" y="53"/>
                    </a:lnTo>
                    <a:lnTo>
                      <a:pt x="79" y="53"/>
                    </a:lnTo>
                    <a:lnTo>
                      <a:pt x="88" y="91"/>
                    </a:lnTo>
                    <a:lnTo>
                      <a:pt x="91" y="118"/>
                    </a:lnTo>
                    <a:lnTo>
                      <a:pt x="102" y="134"/>
                    </a:lnTo>
                    <a:lnTo>
                      <a:pt x="82" y="113"/>
                    </a:lnTo>
                    <a:lnTo>
                      <a:pt x="54" y="95"/>
                    </a:lnTo>
                    <a:lnTo>
                      <a:pt x="87" y="113"/>
                    </a:lnTo>
                    <a:lnTo>
                      <a:pt x="83" y="95"/>
                    </a:lnTo>
                    <a:lnTo>
                      <a:pt x="75" y="65"/>
                    </a:lnTo>
                    <a:lnTo>
                      <a:pt x="75" y="51"/>
                    </a:lnTo>
                    <a:lnTo>
                      <a:pt x="71" y="46"/>
                    </a:lnTo>
                    <a:lnTo>
                      <a:pt x="65" y="69"/>
                    </a:lnTo>
                    <a:lnTo>
                      <a:pt x="49" y="41"/>
                    </a:lnTo>
                    <a:lnTo>
                      <a:pt x="41" y="38"/>
                    </a:lnTo>
                    <a:lnTo>
                      <a:pt x="34" y="38"/>
                    </a:lnTo>
                    <a:lnTo>
                      <a:pt x="13" y="15"/>
                    </a:lnTo>
                    <a:lnTo>
                      <a:pt x="11" y="9"/>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1" name="Freeform 266">
                <a:extLst>
                  <a:ext uri="{FF2B5EF4-FFF2-40B4-BE49-F238E27FC236}">
                    <a16:creationId xmlns:a16="http://schemas.microsoft.com/office/drawing/2014/main" id="{0FDB1E7D-7B53-47A3-88B4-1E91E535212F}"/>
                  </a:ext>
                </a:extLst>
              </p:cNvPr>
              <p:cNvSpPr>
                <a:spLocks/>
              </p:cNvSpPr>
              <p:nvPr/>
            </p:nvSpPr>
            <p:spPr bwMode="auto">
              <a:xfrm>
                <a:off x="4064" y="3884"/>
                <a:ext cx="24" cy="39"/>
              </a:xfrm>
              <a:custGeom>
                <a:avLst/>
                <a:gdLst>
                  <a:gd name="T0" fmla="*/ 0 w 24"/>
                  <a:gd name="T1" fmla="*/ 0 h 39"/>
                  <a:gd name="T2" fmla="*/ 7 w 24"/>
                  <a:gd name="T3" fmla="*/ 15 h 39"/>
                  <a:gd name="T4" fmla="*/ 7 w 24"/>
                  <a:gd name="T5" fmla="*/ 10 h 39"/>
                  <a:gd name="T6" fmla="*/ 5 w 24"/>
                  <a:gd name="T7" fmla="*/ 4 h 39"/>
                  <a:gd name="T8" fmla="*/ 16 w 24"/>
                  <a:gd name="T9" fmla="*/ 20 h 39"/>
                  <a:gd name="T10" fmla="*/ 23 w 24"/>
                  <a:gd name="T11" fmla="*/ 38 h 39"/>
                  <a:gd name="T12" fmla="*/ 23 w 24"/>
                  <a:gd name="T13" fmla="*/ 32 h 39"/>
                  <a:gd name="T14" fmla="*/ 17 w 24"/>
                  <a:gd name="T15" fmla="*/ 18 h 39"/>
                  <a:gd name="T16" fmla="*/ 7 w 24"/>
                  <a:gd name="T17" fmla="*/ 2 h 39"/>
                  <a:gd name="T18" fmla="*/ 0 w 24"/>
                  <a:gd name="T19" fmla="*/ 0 h 39"/>
                  <a:gd name="T20" fmla="*/ 0 w 24"/>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9"/>
                  <a:gd name="T35" fmla="*/ 24 w 24"/>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9">
                    <a:moveTo>
                      <a:pt x="0" y="0"/>
                    </a:moveTo>
                    <a:lnTo>
                      <a:pt x="7" y="15"/>
                    </a:lnTo>
                    <a:lnTo>
                      <a:pt x="7" y="10"/>
                    </a:lnTo>
                    <a:lnTo>
                      <a:pt x="5" y="4"/>
                    </a:lnTo>
                    <a:lnTo>
                      <a:pt x="16" y="20"/>
                    </a:lnTo>
                    <a:lnTo>
                      <a:pt x="23" y="38"/>
                    </a:lnTo>
                    <a:lnTo>
                      <a:pt x="23" y="32"/>
                    </a:lnTo>
                    <a:lnTo>
                      <a:pt x="17" y="18"/>
                    </a:lnTo>
                    <a:lnTo>
                      <a:pt x="7" y="2"/>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2" name="Freeform 267">
                <a:extLst>
                  <a:ext uri="{FF2B5EF4-FFF2-40B4-BE49-F238E27FC236}">
                    <a16:creationId xmlns:a16="http://schemas.microsoft.com/office/drawing/2014/main" id="{969821FC-1832-4CB0-93EC-3CA7C572BDD0}"/>
                  </a:ext>
                </a:extLst>
              </p:cNvPr>
              <p:cNvSpPr>
                <a:spLocks/>
              </p:cNvSpPr>
              <p:nvPr/>
            </p:nvSpPr>
            <p:spPr bwMode="auto">
              <a:xfrm>
                <a:off x="4085" y="3922"/>
                <a:ext cx="33" cy="99"/>
              </a:xfrm>
              <a:custGeom>
                <a:avLst/>
                <a:gdLst>
                  <a:gd name="T0" fmla="*/ 0 w 33"/>
                  <a:gd name="T1" fmla="*/ 0 h 99"/>
                  <a:gd name="T2" fmla="*/ 8 w 33"/>
                  <a:gd name="T3" fmla="*/ 16 h 99"/>
                  <a:gd name="T4" fmla="*/ 14 w 33"/>
                  <a:gd name="T5" fmla="*/ 44 h 99"/>
                  <a:gd name="T6" fmla="*/ 27 w 33"/>
                  <a:gd name="T7" fmla="*/ 93 h 99"/>
                  <a:gd name="T8" fmla="*/ 32 w 33"/>
                  <a:gd name="T9" fmla="*/ 98 h 99"/>
                  <a:gd name="T10" fmla="*/ 18 w 33"/>
                  <a:gd name="T11" fmla="*/ 50 h 99"/>
                  <a:gd name="T12" fmla="*/ 9 w 33"/>
                  <a:gd name="T13" fmla="*/ 17 h 99"/>
                  <a:gd name="T14" fmla="*/ 5 w 33"/>
                  <a:gd name="T15" fmla="*/ 2 h 99"/>
                  <a:gd name="T16" fmla="*/ 3 w 33"/>
                  <a:gd name="T17" fmla="*/ 0 h 99"/>
                  <a:gd name="T18" fmla="*/ 0 w 33"/>
                  <a:gd name="T19" fmla="*/ 0 h 99"/>
                  <a:gd name="T20" fmla="*/ 0 w 33"/>
                  <a:gd name="T21" fmla="*/ 0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99"/>
                  <a:gd name="T35" fmla="*/ 33 w 33"/>
                  <a:gd name="T36" fmla="*/ 99 h 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99">
                    <a:moveTo>
                      <a:pt x="0" y="0"/>
                    </a:moveTo>
                    <a:lnTo>
                      <a:pt x="8" y="16"/>
                    </a:lnTo>
                    <a:lnTo>
                      <a:pt x="14" y="44"/>
                    </a:lnTo>
                    <a:lnTo>
                      <a:pt x="27" y="93"/>
                    </a:lnTo>
                    <a:lnTo>
                      <a:pt x="32" y="98"/>
                    </a:lnTo>
                    <a:lnTo>
                      <a:pt x="18" y="50"/>
                    </a:lnTo>
                    <a:lnTo>
                      <a:pt x="9" y="17"/>
                    </a:lnTo>
                    <a:lnTo>
                      <a:pt x="5" y="2"/>
                    </a:lnTo>
                    <a:lnTo>
                      <a:pt x="3" y="0"/>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3" name="Freeform 268">
                <a:extLst>
                  <a:ext uri="{FF2B5EF4-FFF2-40B4-BE49-F238E27FC236}">
                    <a16:creationId xmlns:a16="http://schemas.microsoft.com/office/drawing/2014/main" id="{5DE346A1-30CD-4DFC-8D7A-F18D6BBBAB94}"/>
                  </a:ext>
                </a:extLst>
              </p:cNvPr>
              <p:cNvSpPr>
                <a:spLocks/>
              </p:cNvSpPr>
              <p:nvPr/>
            </p:nvSpPr>
            <p:spPr bwMode="auto">
              <a:xfrm>
                <a:off x="4106" y="3976"/>
                <a:ext cx="12" cy="13"/>
              </a:xfrm>
              <a:custGeom>
                <a:avLst/>
                <a:gdLst>
                  <a:gd name="T0" fmla="*/ 11 w 12"/>
                  <a:gd name="T1" fmla="*/ 0 h 13"/>
                  <a:gd name="T2" fmla="*/ 8 w 12"/>
                  <a:gd name="T3" fmla="*/ 6 h 13"/>
                  <a:gd name="T4" fmla="*/ 0 w 12"/>
                  <a:gd name="T5" fmla="*/ 12 h 13"/>
                  <a:gd name="T6" fmla="*/ 6 w 12"/>
                  <a:gd name="T7" fmla="*/ 12 h 13"/>
                  <a:gd name="T8" fmla="*/ 11 w 12"/>
                  <a:gd name="T9" fmla="*/ 6 h 13"/>
                  <a:gd name="T10" fmla="*/ 11 w 12"/>
                  <a:gd name="T11" fmla="*/ 0 h 13"/>
                  <a:gd name="T12" fmla="*/ 11 w 12"/>
                  <a:gd name="T13" fmla="*/ 0 h 13"/>
                  <a:gd name="T14" fmla="*/ 0 60000 65536"/>
                  <a:gd name="T15" fmla="*/ 0 60000 65536"/>
                  <a:gd name="T16" fmla="*/ 0 60000 65536"/>
                  <a:gd name="T17" fmla="*/ 0 60000 65536"/>
                  <a:gd name="T18" fmla="*/ 0 60000 65536"/>
                  <a:gd name="T19" fmla="*/ 0 60000 65536"/>
                  <a:gd name="T20" fmla="*/ 0 60000 65536"/>
                  <a:gd name="T21" fmla="*/ 0 w 12"/>
                  <a:gd name="T22" fmla="*/ 0 h 13"/>
                  <a:gd name="T23" fmla="*/ 12 w 1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3">
                    <a:moveTo>
                      <a:pt x="11" y="0"/>
                    </a:moveTo>
                    <a:lnTo>
                      <a:pt x="8" y="6"/>
                    </a:lnTo>
                    <a:lnTo>
                      <a:pt x="0" y="12"/>
                    </a:lnTo>
                    <a:lnTo>
                      <a:pt x="6" y="12"/>
                    </a:lnTo>
                    <a:lnTo>
                      <a:pt x="11" y="6"/>
                    </a:lnTo>
                    <a:lnTo>
                      <a:pt x="11"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4" name="Freeform 269">
                <a:extLst>
                  <a:ext uri="{FF2B5EF4-FFF2-40B4-BE49-F238E27FC236}">
                    <a16:creationId xmlns:a16="http://schemas.microsoft.com/office/drawing/2014/main" id="{CAD1E1CF-74FF-45C2-A350-841575CDAC73}"/>
                  </a:ext>
                </a:extLst>
              </p:cNvPr>
              <p:cNvSpPr>
                <a:spLocks/>
              </p:cNvSpPr>
              <p:nvPr/>
            </p:nvSpPr>
            <p:spPr bwMode="auto">
              <a:xfrm>
                <a:off x="3983" y="3929"/>
                <a:ext cx="66" cy="21"/>
              </a:xfrm>
              <a:custGeom>
                <a:avLst/>
                <a:gdLst>
                  <a:gd name="T0" fmla="*/ 0 w 66"/>
                  <a:gd name="T1" fmla="*/ 0 h 21"/>
                  <a:gd name="T2" fmla="*/ 45 w 66"/>
                  <a:gd name="T3" fmla="*/ 20 h 21"/>
                  <a:gd name="T4" fmla="*/ 65 w 66"/>
                  <a:gd name="T5" fmla="*/ 20 h 21"/>
                  <a:gd name="T6" fmla="*/ 37 w 66"/>
                  <a:gd name="T7" fmla="*/ 7 h 21"/>
                  <a:gd name="T8" fmla="*/ 25 w 66"/>
                  <a:gd name="T9" fmla="*/ 7 h 21"/>
                  <a:gd name="T10" fmla="*/ 4 w 66"/>
                  <a:gd name="T11" fmla="*/ 0 h 21"/>
                  <a:gd name="T12" fmla="*/ 0 w 66"/>
                  <a:gd name="T13" fmla="*/ 0 h 21"/>
                  <a:gd name="T14" fmla="*/ 0 w 66"/>
                  <a:gd name="T15" fmla="*/ 0 h 21"/>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21"/>
                  <a:gd name="T26" fmla="*/ 66 w 66"/>
                  <a:gd name="T27" fmla="*/ 21 h 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21">
                    <a:moveTo>
                      <a:pt x="0" y="0"/>
                    </a:moveTo>
                    <a:lnTo>
                      <a:pt x="45" y="20"/>
                    </a:lnTo>
                    <a:lnTo>
                      <a:pt x="65" y="20"/>
                    </a:lnTo>
                    <a:lnTo>
                      <a:pt x="37" y="7"/>
                    </a:lnTo>
                    <a:lnTo>
                      <a:pt x="25" y="7"/>
                    </a:lnTo>
                    <a:lnTo>
                      <a:pt x="4" y="0"/>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5" name="Freeform 270">
                <a:extLst>
                  <a:ext uri="{FF2B5EF4-FFF2-40B4-BE49-F238E27FC236}">
                    <a16:creationId xmlns:a16="http://schemas.microsoft.com/office/drawing/2014/main" id="{FCD4C606-F314-43F6-9168-76B5C1D6136D}"/>
                  </a:ext>
                </a:extLst>
              </p:cNvPr>
              <p:cNvSpPr>
                <a:spLocks/>
              </p:cNvSpPr>
              <p:nvPr/>
            </p:nvSpPr>
            <p:spPr bwMode="auto">
              <a:xfrm>
                <a:off x="3987" y="3916"/>
                <a:ext cx="36" cy="14"/>
              </a:xfrm>
              <a:custGeom>
                <a:avLst/>
                <a:gdLst>
                  <a:gd name="T0" fmla="*/ 35 w 36"/>
                  <a:gd name="T1" fmla="*/ 13 h 14"/>
                  <a:gd name="T2" fmla="*/ 10 w 36"/>
                  <a:gd name="T3" fmla="*/ 1 h 14"/>
                  <a:gd name="T4" fmla="*/ 0 w 36"/>
                  <a:gd name="T5" fmla="*/ 1 h 14"/>
                  <a:gd name="T6" fmla="*/ 11 w 36"/>
                  <a:gd name="T7" fmla="*/ 0 h 14"/>
                  <a:gd name="T8" fmla="*/ 21 w 36"/>
                  <a:gd name="T9" fmla="*/ 0 h 14"/>
                  <a:gd name="T10" fmla="*/ 35 w 36"/>
                  <a:gd name="T11" fmla="*/ 13 h 14"/>
                  <a:gd name="T12" fmla="*/ 35 w 36"/>
                  <a:gd name="T13" fmla="*/ 13 h 14"/>
                  <a:gd name="T14" fmla="*/ 0 60000 65536"/>
                  <a:gd name="T15" fmla="*/ 0 60000 65536"/>
                  <a:gd name="T16" fmla="*/ 0 60000 65536"/>
                  <a:gd name="T17" fmla="*/ 0 60000 65536"/>
                  <a:gd name="T18" fmla="*/ 0 60000 65536"/>
                  <a:gd name="T19" fmla="*/ 0 60000 65536"/>
                  <a:gd name="T20" fmla="*/ 0 60000 65536"/>
                  <a:gd name="T21" fmla="*/ 0 w 36"/>
                  <a:gd name="T22" fmla="*/ 0 h 14"/>
                  <a:gd name="T23" fmla="*/ 36 w 36"/>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14">
                    <a:moveTo>
                      <a:pt x="35" y="13"/>
                    </a:moveTo>
                    <a:lnTo>
                      <a:pt x="10" y="1"/>
                    </a:lnTo>
                    <a:lnTo>
                      <a:pt x="0" y="1"/>
                    </a:lnTo>
                    <a:lnTo>
                      <a:pt x="11" y="0"/>
                    </a:lnTo>
                    <a:lnTo>
                      <a:pt x="21" y="0"/>
                    </a:lnTo>
                    <a:lnTo>
                      <a:pt x="35" y="1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6" name="Freeform 271">
                <a:extLst>
                  <a:ext uri="{FF2B5EF4-FFF2-40B4-BE49-F238E27FC236}">
                    <a16:creationId xmlns:a16="http://schemas.microsoft.com/office/drawing/2014/main" id="{AC5E1224-CBD2-45FE-9AA6-DEB8A4232043}"/>
                  </a:ext>
                </a:extLst>
              </p:cNvPr>
              <p:cNvSpPr>
                <a:spLocks/>
              </p:cNvSpPr>
              <p:nvPr/>
            </p:nvSpPr>
            <p:spPr bwMode="auto">
              <a:xfrm>
                <a:off x="3939" y="3921"/>
                <a:ext cx="273" cy="251"/>
              </a:xfrm>
              <a:custGeom>
                <a:avLst/>
                <a:gdLst>
                  <a:gd name="T0" fmla="*/ 18 w 273"/>
                  <a:gd name="T1" fmla="*/ 28 h 251"/>
                  <a:gd name="T2" fmla="*/ 41 w 273"/>
                  <a:gd name="T3" fmla="*/ 0 h 251"/>
                  <a:gd name="T4" fmla="*/ 9 w 273"/>
                  <a:gd name="T5" fmla="*/ 49 h 251"/>
                  <a:gd name="T6" fmla="*/ 13 w 273"/>
                  <a:gd name="T7" fmla="*/ 55 h 251"/>
                  <a:gd name="T8" fmla="*/ 33 w 273"/>
                  <a:gd name="T9" fmla="*/ 102 h 251"/>
                  <a:gd name="T10" fmla="*/ 22 w 273"/>
                  <a:gd name="T11" fmla="*/ 96 h 251"/>
                  <a:gd name="T12" fmla="*/ 16 w 273"/>
                  <a:gd name="T13" fmla="*/ 102 h 251"/>
                  <a:gd name="T14" fmla="*/ 20 w 273"/>
                  <a:gd name="T15" fmla="*/ 120 h 251"/>
                  <a:gd name="T16" fmla="*/ 19 w 273"/>
                  <a:gd name="T17" fmla="*/ 125 h 251"/>
                  <a:gd name="T18" fmla="*/ 39 w 273"/>
                  <a:gd name="T19" fmla="*/ 129 h 251"/>
                  <a:gd name="T20" fmla="*/ 40 w 273"/>
                  <a:gd name="T21" fmla="*/ 133 h 251"/>
                  <a:gd name="T22" fmla="*/ 56 w 273"/>
                  <a:gd name="T23" fmla="*/ 154 h 251"/>
                  <a:gd name="T24" fmla="*/ 58 w 273"/>
                  <a:gd name="T25" fmla="*/ 175 h 251"/>
                  <a:gd name="T26" fmla="*/ 68 w 273"/>
                  <a:gd name="T27" fmla="*/ 174 h 251"/>
                  <a:gd name="T28" fmla="*/ 77 w 273"/>
                  <a:gd name="T29" fmla="*/ 165 h 251"/>
                  <a:gd name="T30" fmla="*/ 93 w 273"/>
                  <a:gd name="T31" fmla="*/ 145 h 251"/>
                  <a:gd name="T32" fmla="*/ 91 w 273"/>
                  <a:gd name="T33" fmla="*/ 164 h 251"/>
                  <a:gd name="T34" fmla="*/ 77 w 273"/>
                  <a:gd name="T35" fmla="*/ 216 h 251"/>
                  <a:gd name="T36" fmla="*/ 81 w 273"/>
                  <a:gd name="T37" fmla="*/ 212 h 251"/>
                  <a:gd name="T38" fmla="*/ 106 w 273"/>
                  <a:gd name="T39" fmla="*/ 179 h 251"/>
                  <a:gd name="T40" fmla="*/ 127 w 273"/>
                  <a:gd name="T41" fmla="*/ 169 h 251"/>
                  <a:gd name="T42" fmla="*/ 85 w 273"/>
                  <a:gd name="T43" fmla="*/ 233 h 251"/>
                  <a:gd name="T44" fmla="*/ 132 w 273"/>
                  <a:gd name="T45" fmla="*/ 174 h 251"/>
                  <a:gd name="T46" fmla="*/ 114 w 273"/>
                  <a:gd name="T47" fmla="*/ 250 h 251"/>
                  <a:gd name="T48" fmla="*/ 178 w 273"/>
                  <a:gd name="T49" fmla="*/ 209 h 251"/>
                  <a:gd name="T50" fmla="*/ 215 w 273"/>
                  <a:gd name="T51" fmla="*/ 223 h 251"/>
                  <a:gd name="T52" fmla="*/ 264 w 273"/>
                  <a:gd name="T53" fmla="*/ 233 h 251"/>
                  <a:gd name="T54" fmla="*/ 254 w 273"/>
                  <a:gd name="T55" fmla="*/ 207 h 251"/>
                  <a:gd name="T56" fmla="*/ 243 w 273"/>
                  <a:gd name="T57" fmla="*/ 192 h 251"/>
                  <a:gd name="T58" fmla="*/ 272 w 273"/>
                  <a:gd name="T59" fmla="*/ 186 h 251"/>
                  <a:gd name="T60" fmla="*/ 227 w 273"/>
                  <a:gd name="T61" fmla="*/ 172 h 251"/>
                  <a:gd name="T62" fmla="*/ 195 w 273"/>
                  <a:gd name="T63" fmla="*/ 172 h 251"/>
                  <a:gd name="T64" fmla="*/ 158 w 273"/>
                  <a:gd name="T65" fmla="*/ 144 h 251"/>
                  <a:gd name="T66" fmla="*/ 96 w 273"/>
                  <a:gd name="T67" fmla="*/ 120 h 251"/>
                  <a:gd name="T68" fmla="*/ 137 w 273"/>
                  <a:gd name="T69" fmla="*/ 123 h 251"/>
                  <a:gd name="T70" fmla="*/ 117 w 273"/>
                  <a:gd name="T71" fmla="*/ 109 h 251"/>
                  <a:gd name="T72" fmla="*/ 64 w 273"/>
                  <a:gd name="T73" fmla="*/ 77 h 251"/>
                  <a:gd name="T74" fmla="*/ 127 w 273"/>
                  <a:gd name="T75" fmla="*/ 87 h 251"/>
                  <a:gd name="T76" fmla="*/ 122 w 273"/>
                  <a:gd name="T77" fmla="*/ 84 h 251"/>
                  <a:gd name="T78" fmla="*/ 75 w 273"/>
                  <a:gd name="T79" fmla="*/ 57 h 251"/>
                  <a:gd name="T80" fmla="*/ 87 w 273"/>
                  <a:gd name="T81" fmla="*/ 55 h 251"/>
                  <a:gd name="T82" fmla="*/ 114 w 273"/>
                  <a:gd name="T83" fmla="*/ 55 h 2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3"/>
                  <a:gd name="T127" fmla="*/ 0 h 251"/>
                  <a:gd name="T128" fmla="*/ 273 w 273"/>
                  <a:gd name="T129" fmla="*/ 251 h 2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3" h="251">
                    <a:moveTo>
                      <a:pt x="114" y="55"/>
                    </a:moveTo>
                    <a:lnTo>
                      <a:pt x="18" y="28"/>
                    </a:lnTo>
                    <a:lnTo>
                      <a:pt x="23" y="15"/>
                    </a:lnTo>
                    <a:lnTo>
                      <a:pt x="41" y="0"/>
                    </a:lnTo>
                    <a:lnTo>
                      <a:pt x="22" y="15"/>
                    </a:lnTo>
                    <a:lnTo>
                      <a:pt x="9" y="49"/>
                    </a:lnTo>
                    <a:lnTo>
                      <a:pt x="9" y="77"/>
                    </a:lnTo>
                    <a:lnTo>
                      <a:pt x="13" y="55"/>
                    </a:lnTo>
                    <a:lnTo>
                      <a:pt x="33" y="90"/>
                    </a:lnTo>
                    <a:lnTo>
                      <a:pt x="33" y="102"/>
                    </a:lnTo>
                    <a:lnTo>
                      <a:pt x="16" y="87"/>
                    </a:lnTo>
                    <a:lnTo>
                      <a:pt x="22" y="96"/>
                    </a:lnTo>
                    <a:lnTo>
                      <a:pt x="0" y="91"/>
                    </a:lnTo>
                    <a:lnTo>
                      <a:pt x="16" y="102"/>
                    </a:lnTo>
                    <a:lnTo>
                      <a:pt x="37" y="107"/>
                    </a:lnTo>
                    <a:lnTo>
                      <a:pt x="20" y="120"/>
                    </a:lnTo>
                    <a:lnTo>
                      <a:pt x="9" y="120"/>
                    </a:lnTo>
                    <a:lnTo>
                      <a:pt x="19" y="125"/>
                    </a:lnTo>
                    <a:lnTo>
                      <a:pt x="48" y="116"/>
                    </a:lnTo>
                    <a:lnTo>
                      <a:pt x="39" y="129"/>
                    </a:lnTo>
                    <a:lnTo>
                      <a:pt x="13" y="142"/>
                    </a:lnTo>
                    <a:lnTo>
                      <a:pt x="40" y="133"/>
                    </a:lnTo>
                    <a:lnTo>
                      <a:pt x="32" y="144"/>
                    </a:lnTo>
                    <a:lnTo>
                      <a:pt x="56" y="154"/>
                    </a:lnTo>
                    <a:lnTo>
                      <a:pt x="64" y="143"/>
                    </a:lnTo>
                    <a:lnTo>
                      <a:pt x="58" y="175"/>
                    </a:lnTo>
                    <a:lnTo>
                      <a:pt x="58" y="185"/>
                    </a:lnTo>
                    <a:lnTo>
                      <a:pt x="68" y="174"/>
                    </a:lnTo>
                    <a:lnTo>
                      <a:pt x="81" y="143"/>
                    </a:lnTo>
                    <a:lnTo>
                      <a:pt x="77" y="165"/>
                    </a:lnTo>
                    <a:lnTo>
                      <a:pt x="77" y="177"/>
                    </a:lnTo>
                    <a:lnTo>
                      <a:pt x="93" y="145"/>
                    </a:lnTo>
                    <a:lnTo>
                      <a:pt x="97" y="149"/>
                    </a:lnTo>
                    <a:lnTo>
                      <a:pt x="91" y="164"/>
                    </a:lnTo>
                    <a:lnTo>
                      <a:pt x="89" y="182"/>
                    </a:lnTo>
                    <a:lnTo>
                      <a:pt x="77" y="216"/>
                    </a:lnTo>
                    <a:lnTo>
                      <a:pt x="71" y="246"/>
                    </a:lnTo>
                    <a:lnTo>
                      <a:pt x="81" y="212"/>
                    </a:lnTo>
                    <a:lnTo>
                      <a:pt x="106" y="164"/>
                    </a:lnTo>
                    <a:lnTo>
                      <a:pt x="106" y="179"/>
                    </a:lnTo>
                    <a:lnTo>
                      <a:pt x="117" y="161"/>
                    </a:lnTo>
                    <a:lnTo>
                      <a:pt x="127" y="169"/>
                    </a:lnTo>
                    <a:lnTo>
                      <a:pt x="111" y="200"/>
                    </a:lnTo>
                    <a:lnTo>
                      <a:pt x="85" y="233"/>
                    </a:lnTo>
                    <a:lnTo>
                      <a:pt x="117" y="211"/>
                    </a:lnTo>
                    <a:lnTo>
                      <a:pt x="132" y="174"/>
                    </a:lnTo>
                    <a:lnTo>
                      <a:pt x="160" y="197"/>
                    </a:lnTo>
                    <a:lnTo>
                      <a:pt x="114" y="250"/>
                    </a:lnTo>
                    <a:lnTo>
                      <a:pt x="161" y="198"/>
                    </a:lnTo>
                    <a:lnTo>
                      <a:pt x="178" y="209"/>
                    </a:lnTo>
                    <a:lnTo>
                      <a:pt x="192" y="212"/>
                    </a:lnTo>
                    <a:lnTo>
                      <a:pt x="215" y="223"/>
                    </a:lnTo>
                    <a:lnTo>
                      <a:pt x="230" y="223"/>
                    </a:lnTo>
                    <a:lnTo>
                      <a:pt x="264" y="233"/>
                    </a:lnTo>
                    <a:lnTo>
                      <a:pt x="254" y="216"/>
                    </a:lnTo>
                    <a:lnTo>
                      <a:pt x="254" y="207"/>
                    </a:lnTo>
                    <a:lnTo>
                      <a:pt x="248" y="207"/>
                    </a:lnTo>
                    <a:lnTo>
                      <a:pt x="243" y="192"/>
                    </a:lnTo>
                    <a:lnTo>
                      <a:pt x="254" y="186"/>
                    </a:lnTo>
                    <a:lnTo>
                      <a:pt x="272" y="186"/>
                    </a:lnTo>
                    <a:lnTo>
                      <a:pt x="245" y="172"/>
                    </a:lnTo>
                    <a:lnTo>
                      <a:pt x="227" y="172"/>
                    </a:lnTo>
                    <a:lnTo>
                      <a:pt x="212" y="165"/>
                    </a:lnTo>
                    <a:lnTo>
                      <a:pt x="195" y="172"/>
                    </a:lnTo>
                    <a:lnTo>
                      <a:pt x="195" y="149"/>
                    </a:lnTo>
                    <a:lnTo>
                      <a:pt x="158" y="144"/>
                    </a:lnTo>
                    <a:lnTo>
                      <a:pt x="121" y="134"/>
                    </a:lnTo>
                    <a:lnTo>
                      <a:pt x="96" y="120"/>
                    </a:lnTo>
                    <a:lnTo>
                      <a:pt x="117" y="123"/>
                    </a:lnTo>
                    <a:lnTo>
                      <a:pt x="137" y="123"/>
                    </a:lnTo>
                    <a:lnTo>
                      <a:pt x="161" y="116"/>
                    </a:lnTo>
                    <a:lnTo>
                      <a:pt x="117" y="109"/>
                    </a:lnTo>
                    <a:lnTo>
                      <a:pt x="71" y="89"/>
                    </a:lnTo>
                    <a:lnTo>
                      <a:pt x="64" y="77"/>
                    </a:lnTo>
                    <a:lnTo>
                      <a:pt x="103" y="87"/>
                    </a:lnTo>
                    <a:lnTo>
                      <a:pt x="127" y="87"/>
                    </a:lnTo>
                    <a:lnTo>
                      <a:pt x="137" y="84"/>
                    </a:lnTo>
                    <a:lnTo>
                      <a:pt x="122" y="84"/>
                    </a:lnTo>
                    <a:lnTo>
                      <a:pt x="103" y="68"/>
                    </a:lnTo>
                    <a:lnTo>
                      <a:pt x="75" y="57"/>
                    </a:lnTo>
                    <a:lnTo>
                      <a:pt x="69" y="49"/>
                    </a:lnTo>
                    <a:lnTo>
                      <a:pt x="87" y="55"/>
                    </a:lnTo>
                    <a:lnTo>
                      <a:pt x="114" y="55"/>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7" name="Freeform 272">
                <a:extLst>
                  <a:ext uri="{FF2B5EF4-FFF2-40B4-BE49-F238E27FC236}">
                    <a16:creationId xmlns:a16="http://schemas.microsoft.com/office/drawing/2014/main" id="{FB98733F-47FF-4075-9556-4AA2A9905BFC}"/>
                  </a:ext>
                </a:extLst>
              </p:cNvPr>
              <p:cNvSpPr>
                <a:spLocks/>
              </p:cNvSpPr>
              <p:nvPr/>
            </p:nvSpPr>
            <p:spPr bwMode="auto">
              <a:xfrm>
                <a:off x="3931" y="4046"/>
                <a:ext cx="78" cy="162"/>
              </a:xfrm>
              <a:custGeom>
                <a:avLst/>
                <a:gdLst>
                  <a:gd name="T0" fmla="*/ 72 w 78"/>
                  <a:gd name="T1" fmla="*/ 20 h 162"/>
                  <a:gd name="T2" fmla="*/ 60 w 78"/>
                  <a:gd name="T3" fmla="*/ 40 h 162"/>
                  <a:gd name="T4" fmla="*/ 60 w 78"/>
                  <a:gd name="T5" fmla="*/ 69 h 162"/>
                  <a:gd name="T6" fmla="*/ 52 w 78"/>
                  <a:gd name="T7" fmla="*/ 64 h 162"/>
                  <a:gd name="T8" fmla="*/ 64 w 78"/>
                  <a:gd name="T9" fmla="*/ 100 h 162"/>
                  <a:gd name="T10" fmla="*/ 67 w 78"/>
                  <a:gd name="T11" fmla="*/ 131 h 162"/>
                  <a:gd name="T12" fmla="*/ 62 w 78"/>
                  <a:gd name="T13" fmla="*/ 108 h 162"/>
                  <a:gd name="T14" fmla="*/ 48 w 78"/>
                  <a:gd name="T15" fmla="*/ 91 h 162"/>
                  <a:gd name="T16" fmla="*/ 28 w 78"/>
                  <a:gd name="T17" fmla="*/ 80 h 162"/>
                  <a:gd name="T18" fmla="*/ 48 w 78"/>
                  <a:gd name="T19" fmla="*/ 112 h 162"/>
                  <a:gd name="T20" fmla="*/ 61 w 78"/>
                  <a:gd name="T21" fmla="*/ 156 h 162"/>
                  <a:gd name="T22" fmla="*/ 71 w 78"/>
                  <a:gd name="T23" fmla="*/ 161 h 162"/>
                  <a:gd name="T24" fmla="*/ 57 w 78"/>
                  <a:gd name="T25" fmla="*/ 160 h 162"/>
                  <a:gd name="T26" fmla="*/ 48 w 78"/>
                  <a:gd name="T27" fmla="*/ 125 h 162"/>
                  <a:gd name="T28" fmla="*/ 16 w 78"/>
                  <a:gd name="T29" fmla="*/ 75 h 162"/>
                  <a:gd name="T30" fmla="*/ 0 w 78"/>
                  <a:gd name="T31" fmla="*/ 39 h 162"/>
                  <a:gd name="T32" fmla="*/ 14 w 78"/>
                  <a:gd name="T33" fmla="*/ 66 h 162"/>
                  <a:gd name="T34" fmla="*/ 45 w 78"/>
                  <a:gd name="T35" fmla="*/ 86 h 162"/>
                  <a:gd name="T36" fmla="*/ 33 w 78"/>
                  <a:gd name="T37" fmla="*/ 70 h 162"/>
                  <a:gd name="T38" fmla="*/ 24 w 78"/>
                  <a:gd name="T39" fmla="*/ 54 h 162"/>
                  <a:gd name="T40" fmla="*/ 30 w 78"/>
                  <a:gd name="T41" fmla="*/ 57 h 162"/>
                  <a:gd name="T42" fmla="*/ 35 w 78"/>
                  <a:gd name="T43" fmla="*/ 54 h 162"/>
                  <a:gd name="T44" fmla="*/ 26 w 78"/>
                  <a:gd name="T45" fmla="*/ 45 h 162"/>
                  <a:gd name="T46" fmla="*/ 45 w 78"/>
                  <a:gd name="T47" fmla="*/ 45 h 162"/>
                  <a:gd name="T48" fmla="*/ 35 w 78"/>
                  <a:gd name="T49" fmla="*/ 36 h 162"/>
                  <a:gd name="T50" fmla="*/ 22 w 78"/>
                  <a:gd name="T51" fmla="*/ 34 h 162"/>
                  <a:gd name="T52" fmla="*/ 14 w 78"/>
                  <a:gd name="T53" fmla="*/ 22 h 162"/>
                  <a:gd name="T54" fmla="*/ 4 w 78"/>
                  <a:gd name="T55" fmla="*/ 17 h 162"/>
                  <a:gd name="T56" fmla="*/ 26 w 78"/>
                  <a:gd name="T57" fmla="*/ 26 h 162"/>
                  <a:gd name="T58" fmla="*/ 41 w 78"/>
                  <a:gd name="T59" fmla="*/ 34 h 162"/>
                  <a:gd name="T60" fmla="*/ 52 w 78"/>
                  <a:gd name="T61" fmla="*/ 34 h 162"/>
                  <a:gd name="T62" fmla="*/ 77 w 78"/>
                  <a:gd name="T63" fmla="*/ 0 h 162"/>
                  <a:gd name="T64" fmla="*/ 72 w 78"/>
                  <a:gd name="T65" fmla="*/ 20 h 162"/>
                  <a:gd name="T66" fmla="*/ 72 w 78"/>
                  <a:gd name="T67" fmla="*/ 20 h 1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8"/>
                  <a:gd name="T103" fmla="*/ 0 h 162"/>
                  <a:gd name="T104" fmla="*/ 78 w 78"/>
                  <a:gd name="T105" fmla="*/ 162 h 1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8" h="162">
                    <a:moveTo>
                      <a:pt x="72" y="20"/>
                    </a:moveTo>
                    <a:lnTo>
                      <a:pt x="60" y="40"/>
                    </a:lnTo>
                    <a:lnTo>
                      <a:pt x="60" y="69"/>
                    </a:lnTo>
                    <a:lnTo>
                      <a:pt x="52" y="64"/>
                    </a:lnTo>
                    <a:lnTo>
                      <a:pt x="64" y="100"/>
                    </a:lnTo>
                    <a:lnTo>
                      <a:pt x="67" y="131"/>
                    </a:lnTo>
                    <a:lnTo>
                      <a:pt x="62" y="108"/>
                    </a:lnTo>
                    <a:lnTo>
                      <a:pt x="48" y="91"/>
                    </a:lnTo>
                    <a:lnTo>
                      <a:pt x="28" y="80"/>
                    </a:lnTo>
                    <a:lnTo>
                      <a:pt x="48" y="112"/>
                    </a:lnTo>
                    <a:lnTo>
                      <a:pt x="61" y="156"/>
                    </a:lnTo>
                    <a:lnTo>
                      <a:pt x="71" y="161"/>
                    </a:lnTo>
                    <a:lnTo>
                      <a:pt x="57" y="160"/>
                    </a:lnTo>
                    <a:lnTo>
                      <a:pt x="48" y="125"/>
                    </a:lnTo>
                    <a:lnTo>
                      <a:pt x="16" y="75"/>
                    </a:lnTo>
                    <a:lnTo>
                      <a:pt x="0" y="39"/>
                    </a:lnTo>
                    <a:lnTo>
                      <a:pt x="14" y="66"/>
                    </a:lnTo>
                    <a:lnTo>
                      <a:pt x="45" y="86"/>
                    </a:lnTo>
                    <a:lnTo>
                      <a:pt x="33" y="70"/>
                    </a:lnTo>
                    <a:lnTo>
                      <a:pt x="24" y="54"/>
                    </a:lnTo>
                    <a:lnTo>
                      <a:pt x="30" y="57"/>
                    </a:lnTo>
                    <a:lnTo>
                      <a:pt x="35" y="54"/>
                    </a:lnTo>
                    <a:lnTo>
                      <a:pt x="26" y="45"/>
                    </a:lnTo>
                    <a:lnTo>
                      <a:pt x="45" y="45"/>
                    </a:lnTo>
                    <a:lnTo>
                      <a:pt x="35" y="36"/>
                    </a:lnTo>
                    <a:lnTo>
                      <a:pt x="22" y="34"/>
                    </a:lnTo>
                    <a:lnTo>
                      <a:pt x="14" y="22"/>
                    </a:lnTo>
                    <a:lnTo>
                      <a:pt x="4" y="17"/>
                    </a:lnTo>
                    <a:lnTo>
                      <a:pt x="26" y="26"/>
                    </a:lnTo>
                    <a:lnTo>
                      <a:pt x="41" y="34"/>
                    </a:lnTo>
                    <a:lnTo>
                      <a:pt x="52" y="34"/>
                    </a:lnTo>
                    <a:lnTo>
                      <a:pt x="77" y="0"/>
                    </a:lnTo>
                    <a:lnTo>
                      <a:pt x="72" y="2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78" name="Freeform 273">
                <a:extLst>
                  <a:ext uri="{FF2B5EF4-FFF2-40B4-BE49-F238E27FC236}">
                    <a16:creationId xmlns:a16="http://schemas.microsoft.com/office/drawing/2014/main" id="{821A865F-5226-440F-BAFC-7CD2998CEB15}"/>
                  </a:ext>
                </a:extLst>
              </p:cNvPr>
              <p:cNvSpPr>
                <a:spLocks/>
              </p:cNvSpPr>
              <p:nvPr/>
            </p:nvSpPr>
            <p:spPr bwMode="auto">
              <a:xfrm>
                <a:off x="3926" y="3855"/>
                <a:ext cx="61" cy="221"/>
              </a:xfrm>
              <a:custGeom>
                <a:avLst/>
                <a:gdLst>
                  <a:gd name="T0" fmla="*/ 4 w 61"/>
                  <a:gd name="T1" fmla="*/ 220 h 221"/>
                  <a:gd name="T2" fmla="*/ 4 w 61"/>
                  <a:gd name="T3" fmla="*/ 183 h 221"/>
                  <a:gd name="T4" fmla="*/ 0 w 61"/>
                  <a:gd name="T5" fmla="*/ 134 h 221"/>
                  <a:gd name="T6" fmla="*/ 0 w 61"/>
                  <a:gd name="T7" fmla="*/ 105 h 221"/>
                  <a:gd name="T8" fmla="*/ 16 w 61"/>
                  <a:gd name="T9" fmla="*/ 56 h 221"/>
                  <a:gd name="T10" fmla="*/ 35 w 61"/>
                  <a:gd name="T11" fmla="*/ 33 h 221"/>
                  <a:gd name="T12" fmla="*/ 35 w 61"/>
                  <a:gd name="T13" fmla="*/ 25 h 221"/>
                  <a:gd name="T14" fmla="*/ 45 w 61"/>
                  <a:gd name="T15" fmla="*/ 16 h 221"/>
                  <a:gd name="T16" fmla="*/ 45 w 61"/>
                  <a:gd name="T17" fmla="*/ 10 h 221"/>
                  <a:gd name="T18" fmla="*/ 50 w 61"/>
                  <a:gd name="T19" fmla="*/ 4 h 221"/>
                  <a:gd name="T20" fmla="*/ 60 w 61"/>
                  <a:gd name="T21" fmla="*/ 0 h 2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221"/>
                  <a:gd name="T35" fmla="*/ 61 w 61"/>
                  <a:gd name="T36" fmla="*/ 221 h 2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221">
                    <a:moveTo>
                      <a:pt x="4" y="220"/>
                    </a:moveTo>
                    <a:lnTo>
                      <a:pt x="4" y="183"/>
                    </a:lnTo>
                    <a:lnTo>
                      <a:pt x="0" y="134"/>
                    </a:lnTo>
                    <a:lnTo>
                      <a:pt x="0" y="105"/>
                    </a:lnTo>
                    <a:lnTo>
                      <a:pt x="16" y="56"/>
                    </a:lnTo>
                    <a:lnTo>
                      <a:pt x="35" y="33"/>
                    </a:lnTo>
                    <a:lnTo>
                      <a:pt x="35" y="25"/>
                    </a:lnTo>
                    <a:lnTo>
                      <a:pt x="45" y="16"/>
                    </a:lnTo>
                    <a:lnTo>
                      <a:pt x="45" y="10"/>
                    </a:lnTo>
                    <a:lnTo>
                      <a:pt x="50" y="4"/>
                    </a:lnTo>
                    <a:lnTo>
                      <a:pt x="6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Freeform 274">
                <a:extLst>
                  <a:ext uri="{FF2B5EF4-FFF2-40B4-BE49-F238E27FC236}">
                    <a16:creationId xmlns:a16="http://schemas.microsoft.com/office/drawing/2014/main" id="{517DF8EA-D2A8-4723-89C6-B5BCA408B6A0}"/>
                  </a:ext>
                </a:extLst>
              </p:cNvPr>
              <p:cNvSpPr>
                <a:spLocks/>
              </p:cNvSpPr>
              <p:nvPr/>
            </p:nvSpPr>
            <p:spPr bwMode="auto">
              <a:xfrm>
                <a:off x="4078" y="3874"/>
                <a:ext cx="47" cy="151"/>
              </a:xfrm>
              <a:custGeom>
                <a:avLst/>
                <a:gdLst>
                  <a:gd name="T0" fmla="*/ 0 w 47"/>
                  <a:gd name="T1" fmla="*/ 0 h 151"/>
                  <a:gd name="T2" fmla="*/ 12 w 47"/>
                  <a:gd name="T3" fmla="*/ 11 h 151"/>
                  <a:gd name="T4" fmla="*/ 15 w 47"/>
                  <a:gd name="T5" fmla="*/ 22 h 151"/>
                  <a:gd name="T6" fmla="*/ 25 w 47"/>
                  <a:gd name="T7" fmla="*/ 34 h 151"/>
                  <a:gd name="T8" fmla="*/ 33 w 47"/>
                  <a:gd name="T9" fmla="*/ 60 h 151"/>
                  <a:gd name="T10" fmla="*/ 33 w 47"/>
                  <a:gd name="T11" fmla="*/ 73 h 151"/>
                  <a:gd name="T12" fmla="*/ 46 w 47"/>
                  <a:gd name="T13" fmla="*/ 115 h 151"/>
                  <a:gd name="T14" fmla="*/ 46 w 47"/>
                  <a:gd name="T15" fmla="*/ 150 h 151"/>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151"/>
                  <a:gd name="T26" fmla="*/ 47 w 47"/>
                  <a:gd name="T27" fmla="*/ 151 h 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151">
                    <a:moveTo>
                      <a:pt x="0" y="0"/>
                    </a:moveTo>
                    <a:lnTo>
                      <a:pt x="12" y="11"/>
                    </a:lnTo>
                    <a:lnTo>
                      <a:pt x="15" y="22"/>
                    </a:lnTo>
                    <a:lnTo>
                      <a:pt x="25" y="34"/>
                    </a:lnTo>
                    <a:lnTo>
                      <a:pt x="33" y="60"/>
                    </a:lnTo>
                    <a:lnTo>
                      <a:pt x="33" y="73"/>
                    </a:lnTo>
                    <a:lnTo>
                      <a:pt x="46" y="115"/>
                    </a:lnTo>
                    <a:lnTo>
                      <a:pt x="46" y="15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Freeform 275">
                <a:extLst>
                  <a:ext uri="{FF2B5EF4-FFF2-40B4-BE49-F238E27FC236}">
                    <a16:creationId xmlns:a16="http://schemas.microsoft.com/office/drawing/2014/main" id="{42D4129F-92F4-4677-AED5-13D533CF0385}"/>
                  </a:ext>
                </a:extLst>
              </p:cNvPr>
              <p:cNvSpPr>
                <a:spLocks/>
              </p:cNvSpPr>
              <p:nvPr/>
            </p:nvSpPr>
            <p:spPr bwMode="auto">
              <a:xfrm>
                <a:off x="4124" y="3989"/>
                <a:ext cx="18" cy="48"/>
              </a:xfrm>
              <a:custGeom>
                <a:avLst/>
                <a:gdLst>
                  <a:gd name="T0" fmla="*/ 0 w 18"/>
                  <a:gd name="T1" fmla="*/ 0 h 48"/>
                  <a:gd name="T2" fmla="*/ 10 w 18"/>
                  <a:gd name="T3" fmla="*/ 19 h 48"/>
                  <a:gd name="T4" fmla="*/ 10 w 18"/>
                  <a:gd name="T5" fmla="*/ 38 h 48"/>
                  <a:gd name="T6" fmla="*/ 1 w 18"/>
                  <a:gd name="T7" fmla="*/ 38 h 48"/>
                  <a:gd name="T8" fmla="*/ 17 w 18"/>
                  <a:gd name="T9" fmla="*/ 47 h 48"/>
                  <a:gd name="T10" fmla="*/ 11 w 18"/>
                  <a:gd name="T11" fmla="*/ 41 h 48"/>
                  <a:gd name="T12" fmla="*/ 17 w 18"/>
                  <a:gd name="T13" fmla="*/ 31 h 48"/>
                  <a:gd name="T14" fmla="*/ 17 w 18"/>
                  <a:gd name="T15" fmla="*/ 21 h 48"/>
                  <a:gd name="T16" fmla="*/ 0 w 18"/>
                  <a:gd name="T17" fmla="*/ 0 h 48"/>
                  <a:gd name="T18" fmla="*/ 0 w 18"/>
                  <a:gd name="T19" fmla="*/ 0 h 48"/>
                  <a:gd name="T20" fmla="*/ 0 w 18"/>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48"/>
                  <a:gd name="T35" fmla="*/ 18 w 1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48">
                    <a:moveTo>
                      <a:pt x="0" y="0"/>
                    </a:moveTo>
                    <a:lnTo>
                      <a:pt x="10" y="19"/>
                    </a:lnTo>
                    <a:lnTo>
                      <a:pt x="10" y="38"/>
                    </a:lnTo>
                    <a:lnTo>
                      <a:pt x="1" y="38"/>
                    </a:lnTo>
                    <a:lnTo>
                      <a:pt x="17" y="47"/>
                    </a:lnTo>
                    <a:lnTo>
                      <a:pt x="11" y="41"/>
                    </a:lnTo>
                    <a:lnTo>
                      <a:pt x="17" y="31"/>
                    </a:lnTo>
                    <a:lnTo>
                      <a:pt x="17" y="21"/>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1" name="Freeform 276">
                <a:extLst>
                  <a:ext uri="{FF2B5EF4-FFF2-40B4-BE49-F238E27FC236}">
                    <a16:creationId xmlns:a16="http://schemas.microsoft.com/office/drawing/2014/main" id="{131F2A32-CBE1-4571-A81B-63F729B14B9C}"/>
                  </a:ext>
                </a:extLst>
              </p:cNvPr>
              <p:cNvSpPr>
                <a:spLocks/>
              </p:cNvSpPr>
              <p:nvPr/>
            </p:nvSpPr>
            <p:spPr bwMode="auto">
              <a:xfrm>
                <a:off x="4128" y="3994"/>
                <a:ext cx="27" cy="39"/>
              </a:xfrm>
              <a:custGeom>
                <a:avLst/>
                <a:gdLst>
                  <a:gd name="T0" fmla="*/ 0 w 27"/>
                  <a:gd name="T1" fmla="*/ 0 h 39"/>
                  <a:gd name="T2" fmla="*/ 14 w 27"/>
                  <a:gd name="T3" fmla="*/ 7 h 39"/>
                  <a:gd name="T4" fmla="*/ 26 w 27"/>
                  <a:gd name="T5" fmla="*/ 38 h 39"/>
                  <a:gd name="T6" fmla="*/ 0 60000 65536"/>
                  <a:gd name="T7" fmla="*/ 0 60000 65536"/>
                  <a:gd name="T8" fmla="*/ 0 60000 65536"/>
                  <a:gd name="T9" fmla="*/ 0 w 27"/>
                  <a:gd name="T10" fmla="*/ 0 h 39"/>
                  <a:gd name="T11" fmla="*/ 27 w 27"/>
                  <a:gd name="T12" fmla="*/ 39 h 39"/>
                </a:gdLst>
                <a:ahLst/>
                <a:cxnLst>
                  <a:cxn ang="T6">
                    <a:pos x="T0" y="T1"/>
                  </a:cxn>
                  <a:cxn ang="T7">
                    <a:pos x="T2" y="T3"/>
                  </a:cxn>
                  <a:cxn ang="T8">
                    <a:pos x="T4" y="T5"/>
                  </a:cxn>
                </a:cxnLst>
                <a:rect l="T9" t="T10" r="T11" b="T12"/>
                <a:pathLst>
                  <a:path w="27" h="39">
                    <a:moveTo>
                      <a:pt x="0" y="0"/>
                    </a:moveTo>
                    <a:lnTo>
                      <a:pt x="14" y="7"/>
                    </a:lnTo>
                    <a:lnTo>
                      <a:pt x="26" y="38"/>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Freeform 277">
                <a:extLst>
                  <a:ext uri="{FF2B5EF4-FFF2-40B4-BE49-F238E27FC236}">
                    <a16:creationId xmlns:a16="http://schemas.microsoft.com/office/drawing/2014/main" id="{BCA69154-B20E-49DB-9252-F2BAED6CEBAA}"/>
                  </a:ext>
                </a:extLst>
              </p:cNvPr>
              <p:cNvSpPr>
                <a:spLocks/>
              </p:cNvSpPr>
              <p:nvPr/>
            </p:nvSpPr>
            <p:spPr bwMode="auto">
              <a:xfrm>
                <a:off x="4154" y="4032"/>
                <a:ext cx="40" cy="27"/>
              </a:xfrm>
              <a:custGeom>
                <a:avLst/>
                <a:gdLst>
                  <a:gd name="T0" fmla="*/ 0 w 40"/>
                  <a:gd name="T1" fmla="*/ 0 h 27"/>
                  <a:gd name="T2" fmla="*/ 6 w 40"/>
                  <a:gd name="T3" fmla="*/ 10 h 27"/>
                  <a:gd name="T4" fmla="*/ 28 w 40"/>
                  <a:gd name="T5" fmla="*/ 20 h 27"/>
                  <a:gd name="T6" fmla="*/ 24 w 40"/>
                  <a:gd name="T7" fmla="*/ 26 h 27"/>
                  <a:gd name="T8" fmla="*/ 39 w 40"/>
                  <a:gd name="T9" fmla="*/ 17 h 27"/>
                  <a:gd name="T10" fmla="*/ 5 w 40"/>
                  <a:gd name="T11" fmla="*/ 0 h 27"/>
                  <a:gd name="T12" fmla="*/ 0 w 40"/>
                  <a:gd name="T13" fmla="*/ 0 h 27"/>
                  <a:gd name="T14" fmla="*/ 0 w 40"/>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7"/>
                  <a:gd name="T26" fmla="*/ 40 w 40"/>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7">
                    <a:moveTo>
                      <a:pt x="0" y="0"/>
                    </a:moveTo>
                    <a:lnTo>
                      <a:pt x="6" y="10"/>
                    </a:lnTo>
                    <a:lnTo>
                      <a:pt x="28" y="20"/>
                    </a:lnTo>
                    <a:lnTo>
                      <a:pt x="24" y="26"/>
                    </a:lnTo>
                    <a:lnTo>
                      <a:pt x="39" y="17"/>
                    </a:lnTo>
                    <a:lnTo>
                      <a:pt x="5" y="0"/>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3" name="Freeform 278">
                <a:extLst>
                  <a:ext uri="{FF2B5EF4-FFF2-40B4-BE49-F238E27FC236}">
                    <a16:creationId xmlns:a16="http://schemas.microsoft.com/office/drawing/2014/main" id="{ABC7C5BB-088B-47B3-B18C-C56F8B467841}"/>
                  </a:ext>
                </a:extLst>
              </p:cNvPr>
              <p:cNvSpPr>
                <a:spLocks/>
              </p:cNvSpPr>
              <p:nvPr/>
            </p:nvSpPr>
            <p:spPr bwMode="auto">
              <a:xfrm>
                <a:off x="4154" y="4050"/>
                <a:ext cx="103" cy="78"/>
              </a:xfrm>
              <a:custGeom>
                <a:avLst/>
                <a:gdLst>
                  <a:gd name="T0" fmla="*/ 0 w 103"/>
                  <a:gd name="T1" fmla="*/ 0 h 78"/>
                  <a:gd name="T2" fmla="*/ 10 w 103"/>
                  <a:gd name="T3" fmla="*/ 0 h 78"/>
                  <a:gd name="T4" fmla="*/ 23 w 103"/>
                  <a:gd name="T5" fmla="*/ 9 h 78"/>
                  <a:gd name="T6" fmla="*/ 30 w 103"/>
                  <a:gd name="T7" fmla="*/ 4 h 78"/>
                  <a:gd name="T8" fmla="*/ 45 w 103"/>
                  <a:gd name="T9" fmla="*/ 4 h 78"/>
                  <a:gd name="T10" fmla="*/ 67 w 103"/>
                  <a:gd name="T11" fmla="*/ 13 h 78"/>
                  <a:gd name="T12" fmla="*/ 75 w 103"/>
                  <a:gd name="T13" fmla="*/ 13 h 78"/>
                  <a:gd name="T14" fmla="*/ 73 w 103"/>
                  <a:gd name="T15" fmla="*/ 20 h 78"/>
                  <a:gd name="T16" fmla="*/ 73 w 103"/>
                  <a:gd name="T17" fmla="*/ 28 h 78"/>
                  <a:gd name="T18" fmla="*/ 102 w 103"/>
                  <a:gd name="T19" fmla="*/ 43 h 78"/>
                  <a:gd name="T20" fmla="*/ 86 w 103"/>
                  <a:gd name="T21" fmla="*/ 54 h 78"/>
                  <a:gd name="T22" fmla="*/ 82 w 103"/>
                  <a:gd name="T23" fmla="*/ 68 h 78"/>
                  <a:gd name="T24" fmla="*/ 70 w 103"/>
                  <a:gd name="T25" fmla="*/ 77 h 78"/>
                  <a:gd name="T26" fmla="*/ 90 w 103"/>
                  <a:gd name="T27" fmla="*/ 48 h 78"/>
                  <a:gd name="T28" fmla="*/ 68 w 103"/>
                  <a:gd name="T29" fmla="*/ 36 h 78"/>
                  <a:gd name="T30" fmla="*/ 52 w 103"/>
                  <a:gd name="T31" fmla="*/ 22 h 78"/>
                  <a:gd name="T32" fmla="*/ 35 w 103"/>
                  <a:gd name="T33" fmla="*/ 14 h 78"/>
                  <a:gd name="T34" fmla="*/ 19 w 103"/>
                  <a:gd name="T35" fmla="*/ 14 h 78"/>
                  <a:gd name="T36" fmla="*/ 6 w 103"/>
                  <a:gd name="T37" fmla="*/ 2 h 78"/>
                  <a:gd name="T38" fmla="*/ 0 w 103"/>
                  <a:gd name="T39" fmla="*/ 0 h 78"/>
                  <a:gd name="T40" fmla="*/ 0 w 103"/>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78"/>
                  <a:gd name="T65" fmla="*/ 103 w 103"/>
                  <a:gd name="T66" fmla="*/ 78 h 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78">
                    <a:moveTo>
                      <a:pt x="0" y="0"/>
                    </a:moveTo>
                    <a:lnTo>
                      <a:pt x="10" y="0"/>
                    </a:lnTo>
                    <a:lnTo>
                      <a:pt x="23" y="9"/>
                    </a:lnTo>
                    <a:lnTo>
                      <a:pt x="30" y="4"/>
                    </a:lnTo>
                    <a:lnTo>
                      <a:pt x="45" y="4"/>
                    </a:lnTo>
                    <a:lnTo>
                      <a:pt x="67" y="13"/>
                    </a:lnTo>
                    <a:lnTo>
                      <a:pt x="75" y="13"/>
                    </a:lnTo>
                    <a:lnTo>
                      <a:pt x="73" y="20"/>
                    </a:lnTo>
                    <a:lnTo>
                      <a:pt x="73" y="28"/>
                    </a:lnTo>
                    <a:lnTo>
                      <a:pt x="102" y="43"/>
                    </a:lnTo>
                    <a:lnTo>
                      <a:pt x="86" y="54"/>
                    </a:lnTo>
                    <a:lnTo>
                      <a:pt x="82" y="68"/>
                    </a:lnTo>
                    <a:lnTo>
                      <a:pt x="70" y="77"/>
                    </a:lnTo>
                    <a:lnTo>
                      <a:pt x="90" y="48"/>
                    </a:lnTo>
                    <a:lnTo>
                      <a:pt x="68" y="36"/>
                    </a:lnTo>
                    <a:lnTo>
                      <a:pt x="52" y="22"/>
                    </a:lnTo>
                    <a:lnTo>
                      <a:pt x="35" y="14"/>
                    </a:lnTo>
                    <a:lnTo>
                      <a:pt x="19" y="14"/>
                    </a:lnTo>
                    <a:lnTo>
                      <a:pt x="6" y="2"/>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4" name="Freeform 279">
                <a:extLst>
                  <a:ext uri="{FF2B5EF4-FFF2-40B4-BE49-F238E27FC236}">
                    <a16:creationId xmlns:a16="http://schemas.microsoft.com/office/drawing/2014/main" id="{C1C290B3-0123-4A83-949E-891ABEB0548C}"/>
                  </a:ext>
                </a:extLst>
              </p:cNvPr>
              <p:cNvSpPr>
                <a:spLocks/>
              </p:cNvSpPr>
              <p:nvPr/>
            </p:nvSpPr>
            <p:spPr bwMode="auto">
              <a:xfrm>
                <a:off x="4140" y="4058"/>
                <a:ext cx="17" cy="17"/>
              </a:xfrm>
              <a:custGeom>
                <a:avLst/>
                <a:gdLst>
                  <a:gd name="T0" fmla="*/ 0 w 17"/>
                  <a:gd name="T1" fmla="*/ 16 h 17"/>
                  <a:gd name="T2" fmla="*/ 2 w 17"/>
                  <a:gd name="T3" fmla="*/ 7 h 17"/>
                  <a:gd name="T4" fmla="*/ 16 w 17"/>
                  <a:gd name="T5" fmla="*/ 0 h 17"/>
                  <a:gd name="T6" fmla="*/ 9 w 17"/>
                  <a:gd name="T7" fmla="*/ 7 h 17"/>
                  <a:gd name="T8" fmla="*/ 0 w 17"/>
                  <a:gd name="T9" fmla="*/ 16 h 17"/>
                  <a:gd name="T10" fmla="*/ 0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6"/>
                    </a:moveTo>
                    <a:lnTo>
                      <a:pt x="2" y="7"/>
                    </a:lnTo>
                    <a:lnTo>
                      <a:pt x="16" y="0"/>
                    </a:lnTo>
                    <a:lnTo>
                      <a:pt x="9" y="7"/>
                    </a:lnTo>
                    <a:lnTo>
                      <a:pt x="0" y="16"/>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5" name="Freeform 280">
                <a:extLst>
                  <a:ext uri="{FF2B5EF4-FFF2-40B4-BE49-F238E27FC236}">
                    <a16:creationId xmlns:a16="http://schemas.microsoft.com/office/drawing/2014/main" id="{B01828C3-4931-4343-A36D-0366937D7C76}"/>
                  </a:ext>
                </a:extLst>
              </p:cNvPr>
              <p:cNvSpPr>
                <a:spLocks/>
              </p:cNvSpPr>
              <p:nvPr/>
            </p:nvSpPr>
            <p:spPr bwMode="auto">
              <a:xfrm>
                <a:off x="4227" y="4059"/>
                <a:ext cx="92" cy="49"/>
              </a:xfrm>
              <a:custGeom>
                <a:avLst/>
                <a:gdLst>
                  <a:gd name="T0" fmla="*/ 78 w 92"/>
                  <a:gd name="T1" fmla="*/ 48 h 49"/>
                  <a:gd name="T2" fmla="*/ 58 w 92"/>
                  <a:gd name="T3" fmla="*/ 37 h 49"/>
                  <a:gd name="T4" fmla="*/ 44 w 92"/>
                  <a:gd name="T5" fmla="*/ 32 h 49"/>
                  <a:gd name="T6" fmla="*/ 28 w 92"/>
                  <a:gd name="T7" fmla="*/ 17 h 49"/>
                  <a:gd name="T8" fmla="*/ 28 w 92"/>
                  <a:gd name="T9" fmla="*/ 9 h 49"/>
                  <a:gd name="T10" fmla="*/ 62 w 92"/>
                  <a:gd name="T11" fmla="*/ 32 h 49"/>
                  <a:gd name="T12" fmla="*/ 67 w 92"/>
                  <a:gd name="T13" fmla="*/ 32 h 49"/>
                  <a:gd name="T14" fmla="*/ 79 w 92"/>
                  <a:gd name="T15" fmla="*/ 44 h 49"/>
                  <a:gd name="T16" fmla="*/ 83 w 92"/>
                  <a:gd name="T17" fmla="*/ 41 h 49"/>
                  <a:gd name="T18" fmla="*/ 87 w 92"/>
                  <a:gd name="T19" fmla="*/ 44 h 49"/>
                  <a:gd name="T20" fmla="*/ 91 w 92"/>
                  <a:gd name="T21" fmla="*/ 39 h 49"/>
                  <a:gd name="T22" fmla="*/ 84 w 92"/>
                  <a:gd name="T23" fmla="*/ 39 h 49"/>
                  <a:gd name="T24" fmla="*/ 78 w 92"/>
                  <a:gd name="T25" fmla="*/ 21 h 49"/>
                  <a:gd name="T26" fmla="*/ 81 w 92"/>
                  <a:gd name="T27" fmla="*/ 15 h 49"/>
                  <a:gd name="T28" fmla="*/ 76 w 92"/>
                  <a:gd name="T29" fmla="*/ 15 h 49"/>
                  <a:gd name="T30" fmla="*/ 76 w 92"/>
                  <a:gd name="T31" fmla="*/ 17 h 49"/>
                  <a:gd name="T32" fmla="*/ 64 w 92"/>
                  <a:gd name="T33" fmla="*/ 4 h 49"/>
                  <a:gd name="T34" fmla="*/ 64 w 92"/>
                  <a:gd name="T35" fmla="*/ 15 h 49"/>
                  <a:gd name="T36" fmla="*/ 61 w 92"/>
                  <a:gd name="T37" fmla="*/ 15 h 49"/>
                  <a:gd name="T38" fmla="*/ 51 w 92"/>
                  <a:gd name="T39" fmla="*/ 0 h 49"/>
                  <a:gd name="T40" fmla="*/ 54 w 92"/>
                  <a:gd name="T41" fmla="*/ 7 h 49"/>
                  <a:gd name="T42" fmla="*/ 38 w 92"/>
                  <a:gd name="T43" fmla="*/ 1 h 49"/>
                  <a:gd name="T44" fmla="*/ 3 w 92"/>
                  <a:gd name="T45" fmla="*/ 1 h 49"/>
                  <a:gd name="T46" fmla="*/ 0 w 92"/>
                  <a:gd name="T47" fmla="*/ 6 h 49"/>
                  <a:gd name="T48" fmla="*/ 0 w 92"/>
                  <a:gd name="T49" fmla="*/ 11 h 49"/>
                  <a:gd name="T50" fmla="*/ 0 w 92"/>
                  <a:gd name="T51" fmla="*/ 17 h 49"/>
                  <a:gd name="T52" fmla="*/ 33 w 92"/>
                  <a:gd name="T53" fmla="*/ 35 h 49"/>
                  <a:gd name="T54" fmla="*/ 38 w 92"/>
                  <a:gd name="T55" fmla="*/ 42 h 49"/>
                  <a:gd name="T56" fmla="*/ 56 w 92"/>
                  <a:gd name="T57" fmla="*/ 42 h 49"/>
                  <a:gd name="T58" fmla="*/ 76 w 92"/>
                  <a:gd name="T59" fmla="*/ 48 h 49"/>
                  <a:gd name="T60" fmla="*/ 78 w 92"/>
                  <a:gd name="T61" fmla="*/ 48 h 49"/>
                  <a:gd name="T62" fmla="*/ 78 w 92"/>
                  <a:gd name="T63" fmla="*/ 48 h 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2"/>
                  <a:gd name="T97" fmla="*/ 0 h 49"/>
                  <a:gd name="T98" fmla="*/ 92 w 92"/>
                  <a:gd name="T99" fmla="*/ 49 h 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2" h="49">
                    <a:moveTo>
                      <a:pt x="78" y="48"/>
                    </a:moveTo>
                    <a:lnTo>
                      <a:pt x="58" y="37"/>
                    </a:lnTo>
                    <a:lnTo>
                      <a:pt x="44" y="32"/>
                    </a:lnTo>
                    <a:lnTo>
                      <a:pt x="28" y="17"/>
                    </a:lnTo>
                    <a:lnTo>
                      <a:pt x="28" y="9"/>
                    </a:lnTo>
                    <a:lnTo>
                      <a:pt x="62" y="32"/>
                    </a:lnTo>
                    <a:lnTo>
                      <a:pt x="67" y="32"/>
                    </a:lnTo>
                    <a:lnTo>
                      <a:pt x="79" y="44"/>
                    </a:lnTo>
                    <a:lnTo>
                      <a:pt x="83" y="41"/>
                    </a:lnTo>
                    <a:lnTo>
                      <a:pt x="87" y="44"/>
                    </a:lnTo>
                    <a:lnTo>
                      <a:pt x="91" y="39"/>
                    </a:lnTo>
                    <a:lnTo>
                      <a:pt x="84" y="39"/>
                    </a:lnTo>
                    <a:lnTo>
                      <a:pt x="78" y="21"/>
                    </a:lnTo>
                    <a:lnTo>
                      <a:pt x="81" y="15"/>
                    </a:lnTo>
                    <a:lnTo>
                      <a:pt x="76" y="15"/>
                    </a:lnTo>
                    <a:lnTo>
                      <a:pt x="76" y="17"/>
                    </a:lnTo>
                    <a:lnTo>
                      <a:pt x="64" y="4"/>
                    </a:lnTo>
                    <a:lnTo>
                      <a:pt x="64" y="15"/>
                    </a:lnTo>
                    <a:lnTo>
                      <a:pt x="61" y="15"/>
                    </a:lnTo>
                    <a:lnTo>
                      <a:pt x="51" y="0"/>
                    </a:lnTo>
                    <a:lnTo>
                      <a:pt x="54" y="7"/>
                    </a:lnTo>
                    <a:lnTo>
                      <a:pt x="38" y="1"/>
                    </a:lnTo>
                    <a:lnTo>
                      <a:pt x="3" y="1"/>
                    </a:lnTo>
                    <a:lnTo>
                      <a:pt x="0" y="6"/>
                    </a:lnTo>
                    <a:lnTo>
                      <a:pt x="0" y="11"/>
                    </a:lnTo>
                    <a:lnTo>
                      <a:pt x="0" y="17"/>
                    </a:lnTo>
                    <a:lnTo>
                      <a:pt x="33" y="35"/>
                    </a:lnTo>
                    <a:lnTo>
                      <a:pt x="38" y="42"/>
                    </a:lnTo>
                    <a:lnTo>
                      <a:pt x="56" y="42"/>
                    </a:lnTo>
                    <a:lnTo>
                      <a:pt x="76" y="48"/>
                    </a:lnTo>
                    <a:lnTo>
                      <a:pt x="78" y="48"/>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6" name="Freeform 281">
                <a:extLst>
                  <a:ext uri="{FF2B5EF4-FFF2-40B4-BE49-F238E27FC236}">
                    <a16:creationId xmlns:a16="http://schemas.microsoft.com/office/drawing/2014/main" id="{72F4C153-2A8D-4083-BFA8-29B50EAD01F1}"/>
                  </a:ext>
                </a:extLst>
              </p:cNvPr>
              <p:cNvSpPr>
                <a:spLocks/>
              </p:cNvSpPr>
              <p:nvPr/>
            </p:nvSpPr>
            <p:spPr bwMode="auto">
              <a:xfrm>
                <a:off x="4230" y="4052"/>
                <a:ext cx="90" cy="45"/>
              </a:xfrm>
              <a:custGeom>
                <a:avLst/>
                <a:gdLst>
                  <a:gd name="T0" fmla="*/ 89 w 90"/>
                  <a:gd name="T1" fmla="*/ 44 h 45"/>
                  <a:gd name="T2" fmla="*/ 89 w 90"/>
                  <a:gd name="T3" fmla="*/ 28 h 45"/>
                  <a:gd name="T4" fmla="*/ 69 w 90"/>
                  <a:gd name="T5" fmla="*/ 0 h 45"/>
                  <a:gd name="T6" fmla="*/ 15 w 90"/>
                  <a:gd name="T7" fmla="*/ 0 h 45"/>
                  <a:gd name="T8" fmla="*/ 0 w 90"/>
                  <a:gd name="T9" fmla="*/ 10 h 45"/>
                  <a:gd name="T10" fmla="*/ 17 w 90"/>
                  <a:gd name="T11" fmla="*/ 2 h 45"/>
                  <a:gd name="T12" fmla="*/ 68 w 90"/>
                  <a:gd name="T13" fmla="*/ 2 h 45"/>
                  <a:gd name="T14" fmla="*/ 87 w 90"/>
                  <a:gd name="T15" fmla="*/ 28 h 45"/>
                  <a:gd name="T16" fmla="*/ 89 w 90"/>
                  <a:gd name="T17" fmla="*/ 44 h 45"/>
                  <a:gd name="T18" fmla="*/ 89 w 90"/>
                  <a:gd name="T19" fmla="*/ 44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45"/>
                  <a:gd name="T32" fmla="*/ 90 w 90"/>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45">
                    <a:moveTo>
                      <a:pt x="89" y="44"/>
                    </a:moveTo>
                    <a:lnTo>
                      <a:pt x="89" y="28"/>
                    </a:lnTo>
                    <a:lnTo>
                      <a:pt x="69" y="0"/>
                    </a:lnTo>
                    <a:lnTo>
                      <a:pt x="15" y="0"/>
                    </a:lnTo>
                    <a:lnTo>
                      <a:pt x="0" y="10"/>
                    </a:lnTo>
                    <a:lnTo>
                      <a:pt x="17" y="2"/>
                    </a:lnTo>
                    <a:lnTo>
                      <a:pt x="68" y="2"/>
                    </a:lnTo>
                    <a:lnTo>
                      <a:pt x="87" y="28"/>
                    </a:lnTo>
                    <a:lnTo>
                      <a:pt x="89" y="44"/>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7" name="Freeform 282">
                <a:extLst>
                  <a:ext uri="{FF2B5EF4-FFF2-40B4-BE49-F238E27FC236}">
                    <a16:creationId xmlns:a16="http://schemas.microsoft.com/office/drawing/2014/main" id="{236C9225-5CCA-498F-A9F0-67231C19B4CF}"/>
                  </a:ext>
                </a:extLst>
              </p:cNvPr>
              <p:cNvSpPr>
                <a:spLocks/>
              </p:cNvSpPr>
              <p:nvPr/>
            </p:nvSpPr>
            <p:spPr bwMode="auto">
              <a:xfrm>
                <a:off x="4190" y="4049"/>
                <a:ext cx="56" cy="6"/>
              </a:xfrm>
              <a:custGeom>
                <a:avLst/>
                <a:gdLst>
                  <a:gd name="T0" fmla="*/ 0 w 56"/>
                  <a:gd name="T1" fmla="*/ 0 h 6"/>
                  <a:gd name="T2" fmla="*/ 22 w 56"/>
                  <a:gd name="T3" fmla="*/ 0 h 6"/>
                  <a:gd name="T4" fmla="*/ 37 w 56"/>
                  <a:gd name="T5" fmla="*/ 5 h 6"/>
                  <a:gd name="T6" fmla="*/ 55 w 56"/>
                  <a:gd name="T7" fmla="*/ 5 h 6"/>
                  <a:gd name="T8" fmla="*/ 0 60000 65536"/>
                  <a:gd name="T9" fmla="*/ 0 60000 65536"/>
                  <a:gd name="T10" fmla="*/ 0 60000 65536"/>
                  <a:gd name="T11" fmla="*/ 0 60000 65536"/>
                  <a:gd name="T12" fmla="*/ 0 w 56"/>
                  <a:gd name="T13" fmla="*/ 0 h 6"/>
                  <a:gd name="T14" fmla="*/ 56 w 56"/>
                  <a:gd name="T15" fmla="*/ 6 h 6"/>
                </a:gdLst>
                <a:ahLst/>
                <a:cxnLst>
                  <a:cxn ang="T8">
                    <a:pos x="T0" y="T1"/>
                  </a:cxn>
                  <a:cxn ang="T9">
                    <a:pos x="T2" y="T3"/>
                  </a:cxn>
                  <a:cxn ang="T10">
                    <a:pos x="T4" y="T5"/>
                  </a:cxn>
                  <a:cxn ang="T11">
                    <a:pos x="T6" y="T7"/>
                  </a:cxn>
                </a:cxnLst>
                <a:rect l="T12" t="T13" r="T14" b="T15"/>
                <a:pathLst>
                  <a:path w="56" h="6">
                    <a:moveTo>
                      <a:pt x="0" y="0"/>
                    </a:moveTo>
                    <a:lnTo>
                      <a:pt x="22" y="0"/>
                    </a:lnTo>
                    <a:lnTo>
                      <a:pt x="37" y="5"/>
                    </a:lnTo>
                    <a:lnTo>
                      <a:pt x="55" y="5"/>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 name="Freeform 283">
                <a:extLst>
                  <a:ext uri="{FF2B5EF4-FFF2-40B4-BE49-F238E27FC236}">
                    <a16:creationId xmlns:a16="http://schemas.microsoft.com/office/drawing/2014/main" id="{2B47F091-2831-4E92-AB2B-759FC6724E3E}"/>
                  </a:ext>
                </a:extLst>
              </p:cNvPr>
              <p:cNvSpPr>
                <a:spLocks/>
              </p:cNvSpPr>
              <p:nvPr/>
            </p:nvSpPr>
            <p:spPr bwMode="auto">
              <a:xfrm>
                <a:off x="4189" y="4121"/>
                <a:ext cx="113" cy="65"/>
              </a:xfrm>
              <a:custGeom>
                <a:avLst/>
                <a:gdLst>
                  <a:gd name="T0" fmla="*/ 10 w 113"/>
                  <a:gd name="T1" fmla="*/ 33 h 65"/>
                  <a:gd name="T2" fmla="*/ 82 w 113"/>
                  <a:gd name="T3" fmla="*/ 58 h 65"/>
                  <a:gd name="T4" fmla="*/ 94 w 113"/>
                  <a:gd name="T5" fmla="*/ 58 h 65"/>
                  <a:gd name="T6" fmla="*/ 112 w 113"/>
                  <a:gd name="T7" fmla="*/ 64 h 65"/>
                  <a:gd name="T8" fmla="*/ 94 w 113"/>
                  <a:gd name="T9" fmla="*/ 53 h 65"/>
                  <a:gd name="T10" fmla="*/ 103 w 113"/>
                  <a:gd name="T11" fmla="*/ 21 h 65"/>
                  <a:gd name="T12" fmla="*/ 108 w 113"/>
                  <a:gd name="T13" fmla="*/ 0 h 65"/>
                  <a:gd name="T14" fmla="*/ 100 w 113"/>
                  <a:gd name="T15" fmla="*/ 15 h 65"/>
                  <a:gd name="T16" fmla="*/ 94 w 113"/>
                  <a:gd name="T17" fmla="*/ 33 h 65"/>
                  <a:gd name="T18" fmla="*/ 94 w 113"/>
                  <a:gd name="T19" fmla="*/ 46 h 65"/>
                  <a:gd name="T20" fmla="*/ 86 w 113"/>
                  <a:gd name="T21" fmla="*/ 41 h 65"/>
                  <a:gd name="T22" fmla="*/ 78 w 113"/>
                  <a:gd name="T23" fmla="*/ 44 h 65"/>
                  <a:gd name="T24" fmla="*/ 74 w 113"/>
                  <a:gd name="T25" fmla="*/ 41 h 65"/>
                  <a:gd name="T26" fmla="*/ 68 w 113"/>
                  <a:gd name="T27" fmla="*/ 17 h 65"/>
                  <a:gd name="T28" fmla="*/ 62 w 113"/>
                  <a:gd name="T29" fmla="*/ 33 h 65"/>
                  <a:gd name="T30" fmla="*/ 58 w 113"/>
                  <a:gd name="T31" fmla="*/ 33 h 65"/>
                  <a:gd name="T32" fmla="*/ 58 w 113"/>
                  <a:gd name="T33" fmla="*/ 23 h 65"/>
                  <a:gd name="T34" fmla="*/ 62 w 113"/>
                  <a:gd name="T35" fmla="*/ 11 h 65"/>
                  <a:gd name="T36" fmla="*/ 59 w 113"/>
                  <a:gd name="T37" fmla="*/ 11 h 65"/>
                  <a:gd name="T38" fmla="*/ 38 w 113"/>
                  <a:gd name="T39" fmla="*/ 31 h 65"/>
                  <a:gd name="T40" fmla="*/ 34 w 113"/>
                  <a:gd name="T41" fmla="*/ 31 h 65"/>
                  <a:gd name="T42" fmla="*/ 34 w 113"/>
                  <a:gd name="T43" fmla="*/ 20 h 65"/>
                  <a:gd name="T44" fmla="*/ 30 w 113"/>
                  <a:gd name="T45" fmla="*/ 20 h 65"/>
                  <a:gd name="T46" fmla="*/ 0 w 113"/>
                  <a:gd name="T47" fmla="*/ 29 h 65"/>
                  <a:gd name="T48" fmla="*/ 10 w 113"/>
                  <a:gd name="T49" fmla="*/ 33 h 65"/>
                  <a:gd name="T50" fmla="*/ 10 w 113"/>
                  <a:gd name="T51" fmla="*/ 33 h 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65"/>
                  <a:gd name="T80" fmla="*/ 113 w 113"/>
                  <a:gd name="T81" fmla="*/ 65 h 6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65">
                    <a:moveTo>
                      <a:pt x="10" y="33"/>
                    </a:moveTo>
                    <a:lnTo>
                      <a:pt x="82" y="58"/>
                    </a:lnTo>
                    <a:lnTo>
                      <a:pt x="94" y="58"/>
                    </a:lnTo>
                    <a:lnTo>
                      <a:pt x="112" y="64"/>
                    </a:lnTo>
                    <a:lnTo>
                      <a:pt x="94" y="53"/>
                    </a:lnTo>
                    <a:lnTo>
                      <a:pt x="103" y="21"/>
                    </a:lnTo>
                    <a:lnTo>
                      <a:pt x="108" y="0"/>
                    </a:lnTo>
                    <a:lnTo>
                      <a:pt x="100" y="15"/>
                    </a:lnTo>
                    <a:lnTo>
                      <a:pt x="94" y="33"/>
                    </a:lnTo>
                    <a:lnTo>
                      <a:pt x="94" y="46"/>
                    </a:lnTo>
                    <a:lnTo>
                      <a:pt x="86" y="41"/>
                    </a:lnTo>
                    <a:lnTo>
                      <a:pt x="78" y="44"/>
                    </a:lnTo>
                    <a:lnTo>
                      <a:pt x="74" y="41"/>
                    </a:lnTo>
                    <a:lnTo>
                      <a:pt x="68" y="17"/>
                    </a:lnTo>
                    <a:lnTo>
                      <a:pt x="62" y="33"/>
                    </a:lnTo>
                    <a:lnTo>
                      <a:pt x="58" y="33"/>
                    </a:lnTo>
                    <a:lnTo>
                      <a:pt x="58" y="23"/>
                    </a:lnTo>
                    <a:lnTo>
                      <a:pt x="62" y="11"/>
                    </a:lnTo>
                    <a:lnTo>
                      <a:pt x="59" y="11"/>
                    </a:lnTo>
                    <a:lnTo>
                      <a:pt x="38" y="31"/>
                    </a:lnTo>
                    <a:lnTo>
                      <a:pt x="34" y="31"/>
                    </a:lnTo>
                    <a:lnTo>
                      <a:pt x="34" y="20"/>
                    </a:lnTo>
                    <a:lnTo>
                      <a:pt x="30" y="20"/>
                    </a:lnTo>
                    <a:lnTo>
                      <a:pt x="0" y="29"/>
                    </a:lnTo>
                    <a:lnTo>
                      <a:pt x="10" y="3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89" name="Freeform 284">
                <a:extLst>
                  <a:ext uri="{FF2B5EF4-FFF2-40B4-BE49-F238E27FC236}">
                    <a16:creationId xmlns:a16="http://schemas.microsoft.com/office/drawing/2014/main" id="{F02607B0-0C6A-49FC-918F-43EE45506CD5}"/>
                  </a:ext>
                </a:extLst>
              </p:cNvPr>
              <p:cNvSpPr>
                <a:spLocks/>
              </p:cNvSpPr>
              <p:nvPr/>
            </p:nvSpPr>
            <p:spPr bwMode="auto">
              <a:xfrm>
                <a:off x="4272" y="4109"/>
                <a:ext cx="10" cy="37"/>
              </a:xfrm>
              <a:custGeom>
                <a:avLst/>
                <a:gdLst>
                  <a:gd name="T0" fmla="*/ 0 w 10"/>
                  <a:gd name="T1" fmla="*/ 10 h 37"/>
                  <a:gd name="T2" fmla="*/ 0 w 10"/>
                  <a:gd name="T3" fmla="*/ 36 h 37"/>
                  <a:gd name="T4" fmla="*/ 9 w 10"/>
                  <a:gd name="T5" fmla="*/ 11 h 37"/>
                  <a:gd name="T6" fmla="*/ 9 w 10"/>
                  <a:gd name="T7" fmla="*/ 0 h 37"/>
                  <a:gd name="T8" fmla="*/ 7 w 10"/>
                  <a:gd name="T9" fmla="*/ 10 h 37"/>
                  <a:gd name="T10" fmla="*/ 3 w 10"/>
                  <a:gd name="T11" fmla="*/ 23 h 37"/>
                  <a:gd name="T12" fmla="*/ 0 w 10"/>
                  <a:gd name="T13" fmla="*/ 10 h 37"/>
                  <a:gd name="T14" fmla="*/ 0 w 10"/>
                  <a:gd name="T15" fmla="*/ 10 h 37"/>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37"/>
                  <a:gd name="T26" fmla="*/ 10 w 10"/>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37">
                    <a:moveTo>
                      <a:pt x="0" y="10"/>
                    </a:moveTo>
                    <a:lnTo>
                      <a:pt x="0" y="36"/>
                    </a:lnTo>
                    <a:lnTo>
                      <a:pt x="9" y="11"/>
                    </a:lnTo>
                    <a:lnTo>
                      <a:pt x="9" y="0"/>
                    </a:lnTo>
                    <a:lnTo>
                      <a:pt x="7" y="10"/>
                    </a:lnTo>
                    <a:lnTo>
                      <a:pt x="3" y="23"/>
                    </a:lnTo>
                    <a:lnTo>
                      <a:pt x="0" y="1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0" name="Freeform 285">
                <a:extLst>
                  <a:ext uri="{FF2B5EF4-FFF2-40B4-BE49-F238E27FC236}">
                    <a16:creationId xmlns:a16="http://schemas.microsoft.com/office/drawing/2014/main" id="{085FA3B5-0C2F-44B8-8F44-F114DFA5F498}"/>
                  </a:ext>
                </a:extLst>
              </p:cNvPr>
              <p:cNvSpPr>
                <a:spLocks/>
              </p:cNvSpPr>
              <p:nvPr/>
            </p:nvSpPr>
            <p:spPr bwMode="auto">
              <a:xfrm>
                <a:off x="4275" y="4101"/>
                <a:ext cx="192" cy="85"/>
              </a:xfrm>
              <a:custGeom>
                <a:avLst/>
                <a:gdLst>
                  <a:gd name="T0" fmla="*/ 0 w 192"/>
                  <a:gd name="T1" fmla="*/ 0 h 85"/>
                  <a:gd name="T2" fmla="*/ 33 w 192"/>
                  <a:gd name="T3" fmla="*/ 19 h 85"/>
                  <a:gd name="T4" fmla="*/ 59 w 192"/>
                  <a:gd name="T5" fmla="*/ 25 h 85"/>
                  <a:gd name="T6" fmla="*/ 59 w 192"/>
                  <a:gd name="T7" fmla="*/ 37 h 85"/>
                  <a:gd name="T8" fmla="*/ 44 w 192"/>
                  <a:gd name="T9" fmla="*/ 76 h 85"/>
                  <a:gd name="T10" fmla="*/ 32 w 192"/>
                  <a:gd name="T11" fmla="*/ 84 h 85"/>
                  <a:gd name="T12" fmla="*/ 34 w 192"/>
                  <a:gd name="T13" fmla="*/ 84 h 85"/>
                  <a:gd name="T14" fmla="*/ 46 w 192"/>
                  <a:gd name="T15" fmla="*/ 78 h 85"/>
                  <a:gd name="T16" fmla="*/ 51 w 192"/>
                  <a:gd name="T17" fmla="*/ 67 h 85"/>
                  <a:gd name="T18" fmla="*/ 76 w 192"/>
                  <a:gd name="T19" fmla="*/ 75 h 85"/>
                  <a:gd name="T20" fmla="*/ 90 w 192"/>
                  <a:gd name="T21" fmla="*/ 76 h 85"/>
                  <a:gd name="T22" fmla="*/ 104 w 192"/>
                  <a:gd name="T23" fmla="*/ 76 h 85"/>
                  <a:gd name="T24" fmla="*/ 134 w 192"/>
                  <a:gd name="T25" fmla="*/ 69 h 85"/>
                  <a:gd name="T26" fmla="*/ 149 w 192"/>
                  <a:gd name="T27" fmla="*/ 69 h 85"/>
                  <a:gd name="T28" fmla="*/ 166 w 192"/>
                  <a:gd name="T29" fmla="*/ 73 h 85"/>
                  <a:gd name="T30" fmla="*/ 174 w 192"/>
                  <a:gd name="T31" fmla="*/ 70 h 85"/>
                  <a:gd name="T32" fmla="*/ 166 w 192"/>
                  <a:gd name="T33" fmla="*/ 73 h 85"/>
                  <a:gd name="T34" fmla="*/ 139 w 192"/>
                  <a:gd name="T35" fmla="*/ 61 h 85"/>
                  <a:gd name="T36" fmla="*/ 132 w 192"/>
                  <a:gd name="T37" fmla="*/ 61 h 85"/>
                  <a:gd name="T38" fmla="*/ 126 w 192"/>
                  <a:gd name="T39" fmla="*/ 53 h 85"/>
                  <a:gd name="T40" fmla="*/ 149 w 192"/>
                  <a:gd name="T41" fmla="*/ 53 h 85"/>
                  <a:gd name="T42" fmla="*/ 186 w 192"/>
                  <a:gd name="T43" fmla="*/ 73 h 85"/>
                  <a:gd name="T44" fmla="*/ 189 w 192"/>
                  <a:gd name="T45" fmla="*/ 73 h 85"/>
                  <a:gd name="T46" fmla="*/ 152 w 192"/>
                  <a:gd name="T47" fmla="*/ 49 h 85"/>
                  <a:gd name="T48" fmla="*/ 137 w 192"/>
                  <a:gd name="T49" fmla="*/ 43 h 85"/>
                  <a:gd name="T50" fmla="*/ 123 w 192"/>
                  <a:gd name="T51" fmla="*/ 41 h 85"/>
                  <a:gd name="T52" fmla="*/ 121 w 192"/>
                  <a:gd name="T53" fmla="*/ 38 h 85"/>
                  <a:gd name="T54" fmla="*/ 120 w 192"/>
                  <a:gd name="T55" fmla="*/ 33 h 85"/>
                  <a:gd name="T56" fmla="*/ 158 w 192"/>
                  <a:gd name="T57" fmla="*/ 36 h 85"/>
                  <a:gd name="T58" fmla="*/ 191 w 192"/>
                  <a:gd name="T59" fmla="*/ 64 h 85"/>
                  <a:gd name="T60" fmla="*/ 183 w 192"/>
                  <a:gd name="T61" fmla="*/ 49 h 85"/>
                  <a:gd name="T62" fmla="*/ 160 w 192"/>
                  <a:gd name="T63" fmla="*/ 32 h 85"/>
                  <a:gd name="T64" fmla="*/ 117 w 192"/>
                  <a:gd name="T65" fmla="*/ 22 h 85"/>
                  <a:gd name="T66" fmla="*/ 117 w 192"/>
                  <a:gd name="T67" fmla="*/ 17 h 85"/>
                  <a:gd name="T68" fmla="*/ 129 w 192"/>
                  <a:gd name="T69" fmla="*/ 7 h 85"/>
                  <a:gd name="T70" fmla="*/ 122 w 192"/>
                  <a:gd name="T71" fmla="*/ 7 h 85"/>
                  <a:gd name="T72" fmla="*/ 74 w 192"/>
                  <a:gd name="T73" fmla="*/ 25 h 85"/>
                  <a:gd name="T74" fmla="*/ 60 w 192"/>
                  <a:gd name="T75" fmla="*/ 25 h 85"/>
                  <a:gd name="T76" fmla="*/ 54 w 192"/>
                  <a:gd name="T77" fmla="*/ 19 h 85"/>
                  <a:gd name="T78" fmla="*/ 40 w 192"/>
                  <a:gd name="T79" fmla="*/ 19 h 85"/>
                  <a:gd name="T80" fmla="*/ 3 w 192"/>
                  <a:gd name="T81" fmla="*/ 0 h 85"/>
                  <a:gd name="T82" fmla="*/ 0 w 192"/>
                  <a:gd name="T83" fmla="*/ 0 h 85"/>
                  <a:gd name="T84" fmla="*/ 0 w 192"/>
                  <a:gd name="T85" fmla="*/ 0 h 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85"/>
                  <a:gd name="T131" fmla="*/ 192 w 192"/>
                  <a:gd name="T132" fmla="*/ 85 h 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85">
                    <a:moveTo>
                      <a:pt x="0" y="0"/>
                    </a:moveTo>
                    <a:lnTo>
                      <a:pt x="33" y="19"/>
                    </a:lnTo>
                    <a:lnTo>
                      <a:pt x="59" y="25"/>
                    </a:lnTo>
                    <a:lnTo>
                      <a:pt x="59" y="37"/>
                    </a:lnTo>
                    <a:lnTo>
                      <a:pt x="44" y="76"/>
                    </a:lnTo>
                    <a:lnTo>
                      <a:pt x="32" y="84"/>
                    </a:lnTo>
                    <a:lnTo>
                      <a:pt x="34" y="84"/>
                    </a:lnTo>
                    <a:lnTo>
                      <a:pt x="46" y="78"/>
                    </a:lnTo>
                    <a:lnTo>
                      <a:pt x="51" y="67"/>
                    </a:lnTo>
                    <a:lnTo>
                      <a:pt x="76" y="75"/>
                    </a:lnTo>
                    <a:lnTo>
                      <a:pt x="90" y="76"/>
                    </a:lnTo>
                    <a:lnTo>
                      <a:pt x="104" y="76"/>
                    </a:lnTo>
                    <a:lnTo>
                      <a:pt x="134" y="69"/>
                    </a:lnTo>
                    <a:lnTo>
                      <a:pt x="149" y="69"/>
                    </a:lnTo>
                    <a:lnTo>
                      <a:pt x="166" y="73"/>
                    </a:lnTo>
                    <a:lnTo>
                      <a:pt x="174" y="70"/>
                    </a:lnTo>
                    <a:lnTo>
                      <a:pt x="166" y="73"/>
                    </a:lnTo>
                    <a:lnTo>
                      <a:pt x="139" y="61"/>
                    </a:lnTo>
                    <a:lnTo>
                      <a:pt x="132" y="61"/>
                    </a:lnTo>
                    <a:lnTo>
                      <a:pt x="126" y="53"/>
                    </a:lnTo>
                    <a:lnTo>
                      <a:pt x="149" y="53"/>
                    </a:lnTo>
                    <a:lnTo>
                      <a:pt x="186" y="73"/>
                    </a:lnTo>
                    <a:lnTo>
                      <a:pt x="189" y="73"/>
                    </a:lnTo>
                    <a:lnTo>
                      <a:pt x="152" y="49"/>
                    </a:lnTo>
                    <a:lnTo>
                      <a:pt x="137" y="43"/>
                    </a:lnTo>
                    <a:lnTo>
                      <a:pt x="123" y="41"/>
                    </a:lnTo>
                    <a:lnTo>
                      <a:pt x="121" y="38"/>
                    </a:lnTo>
                    <a:lnTo>
                      <a:pt x="120" y="33"/>
                    </a:lnTo>
                    <a:lnTo>
                      <a:pt x="158" y="36"/>
                    </a:lnTo>
                    <a:lnTo>
                      <a:pt x="191" y="64"/>
                    </a:lnTo>
                    <a:lnTo>
                      <a:pt x="183" y="49"/>
                    </a:lnTo>
                    <a:lnTo>
                      <a:pt x="160" y="32"/>
                    </a:lnTo>
                    <a:lnTo>
                      <a:pt x="117" y="22"/>
                    </a:lnTo>
                    <a:lnTo>
                      <a:pt x="117" y="17"/>
                    </a:lnTo>
                    <a:lnTo>
                      <a:pt x="129" y="7"/>
                    </a:lnTo>
                    <a:lnTo>
                      <a:pt x="122" y="7"/>
                    </a:lnTo>
                    <a:lnTo>
                      <a:pt x="74" y="25"/>
                    </a:lnTo>
                    <a:lnTo>
                      <a:pt x="60" y="25"/>
                    </a:lnTo>
                    <a:lnTo>
                      <a:pt x="54" y="19"/>
                    </a:lnTo>
                    <a:lnTo>
                      <a:pt x="40" y="19"/>
                    </a:lnTo>
                    <a:lnTo>
                      <a:pt x="3" y="0"/>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1" name="Freeform 286">
                <a:extLst>
                  <a:ext uri="{FF2B5EF4-FFF2-40B4-BE49-F238E27FC236}">
                    <a16:creationId xmlns:a16="http://schemas.microsoft.com/office/drawing/2014/main" id="{F198CF1E-5BB9-41AE-B8ED-0BC898C00EE1}"/>
                  </a:ext>
                </a:extLst>
              </p:cNvPr>
              <p:cNvSpPr>
                <a:spLocks/>
              </p:cNvSpPr>
              <p:nvPr/>
            </p:nvSpPr>
            <p:spPr bwMode="auto">
              <a:xfrm>
                <a:off x="4407" y="4109"/>
                <a:ext cx="61" cy="66"/>
              </a:xfrm>
              <a:custGeom>
                <a:avLst/>
                <a:gdLst>
                  <a:gd name="T0" fmla="*/ 0 w 61"/>
                  <a:gd name="T1" fmla="*/ 0 h 66"/>
                  <a:gd name="T2" fmla="*/ 32 w 61"/>
                  <a:gd name="T3" fmla="*/ 14 h 66"/>
                  <a:gd name="T4" fmla="*/ 56 w 61"/>
                  <a:gd name="T5" fmla="*/ 37 h 66"/>
                  <a:gd name="T6" fmla="*/ 60 w 61"/>
                  <a:gd name="T7" fmla="*/ 56 h 66"/>
                  <a:gd name="T8" fmla="*/ 60 w 61"/>
                  <a:gd name="T9" fmla="*/ 62 h 66"/>
                  <a:gd name="T10" fmla="*/ 59 w 61"/>
                  <a:gd name="T11" fmla="*/ 65 h 66"/>
                  <a:gd name="T12" fmla="*/ 59 w 61"/>
                  <a:gd name="T13" fmla="*/ 62 h 66"/>
                  <a:gd name="T14" fmla="*/ 59 w 61"/>
                  <a:gd name="T15" fmla="*/ 55 h 66"/>
                  <a:gd name="T16" fmla="*/ 55 w 61"/>
                  <a:gd name="T17" fmla="*/ 38 h 66"/>
                  <a:gd name="T18" fmla="*/ 31 w 61"/>
                  <a:gd name="T19" fmla="*/ 15 h 66"/>
                  <a:gd name="T20" fmla="*/ 0 w 61"/>
                  <a:gd name="T21" fmla="*/ 0 h 66"/>
                  <a:gd name="T22" fmla="*/ 0 w 61"/>
                  <a:gd name="T23" fmla="*/ 0 h 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6"/>
                  <a:gd name="T38" fmla="*/ 61 w 61"/>
                  <a:gd name="T39" fmla="*/ 66 h 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6">
                    <a:moveTo>
                      <a:pt x="0" y="0"/>
                    </a:moveTo>
                    <a:lnTo>
                      <a:pt x="32" y="14"/>
                    </a:lnTo>
                    <a:lnTo>
                      <a:pt x="56" y="37"/>
                    </a:lnTo>
                    <a:lnTo>
                      <a:pt x="60" y="56"/>
                    </a:lnTo>
                    <a:lnTo>
                      <a:pt x="60" y="62"/>
                    </a:lnTo>
                    <a:lnTo>
                      <a:pt x="59" y="65"/>
                    </a:lnTo>
                    <a:lnTo>
                      <a:pt x="59" y="62"/>
                    </a:lnTo>
                    <a:lnTo>
                      <a:pt x="59" y="55"/>
                    </a:lnTo>
                    <a:lnTo>
                      <a:pt x="55" y="38"/>
                    </a:lnTo>
                    <a:lnTo>
                      <a:pt x="31" y="15"/>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2" name="Freeform 287">
                <a:extLst>
                  <a:ext uri="{FF2B5EF4-FFF2-40B4-BE49-F238E27FC236}">
                    <a16:creationId xmlns:a16="http://schemas.microsoft.com/office/drawing/2014/main" id="{1269D29E-B488-4775-9586-9BA8A14FD5C8}"/>
                  </a:ext>
                </a:extLst>
              </p:cNvPr>
              <p:cNvSpPr>
                <a:spLocks/>
              </p:cNvSpPr>
              <p:nvPr/>
            </p:nvSpPr>
            <p:spPr bwMode="auto">
              <a:xfrm>
                <a:off x="4398" y="4112"/>
                <a:ext cx="42" cy="15"/>
              </a:xfrm>
              <a:custGeom>
                <a:avLst/>
                <a:gdLst>
                  <a:gd name="T0" fmla="*/ 0 w 42"/>
                  <a:gd name="T1" fmla="*/ 0 h 15"/>
                  <a:gd name="T2" fmla="*/ 41 w 42"/>
                  <a:gd name="T3" fmla="*/ 14 h 15"/>
                  <a:gd name="T4" fmla="*/ 38 w 42"/>
                  <a:gd name="T5" fmla="*/ 11 h 15"/>
                  <a:gd name="T6" fmla="*/ 0 w 42"/>
                  <a:gd name="T7" fmla="*/ 0 h 15"/>
                  <a:gd name="T8" fmla="*/ 0 w 42"/>
                  <a:gd name="T9" fmla="*/ 0 h 15"/>
                  <a:gd name="T10" fmla="*/ 0 60000 65536"/>
                  <a:gd name="T11" fmla="*/ 0 60000 65536"/>
                  <a:gd name="T12" fmla="*/ 0 60000 65536"/>
                  <a:gd name="T13" fmla="*/ 0 60000 65536"/>
                  <a:gd name="T14" fmla="*/ 0 60000 65536"/>
                  <a:gd name="T15" fmla="*/ 0 w 42"/>
                  <a:gd name="T16" fmla="*/ 0 h 15"/>
                  <a:gd name="T17" fmla="*/ 42 w 42"/>
                  <a:gd name="T18" fmla="*/ 15 h 15"/>
                </a:gdLst>
                <a:ahLst/>
                <a:cxnLst>
                  <a:cxn ang="T10">
                    <a:pos x="T0" y="T1"/>
                  </a:cxn>
                  <a:cxn ang="T11">
                    <a:pos x="T2" y="T3"/>
                  </a:cxn>
                  <a:cxn ang="T12">
                    <a:pos x="T4" y="T5"/>
                  </a:cxn>
                  <a:cxn ang="T13">
                    <a:pos x="T6" y="T7"/>
                  </a:cxn>
                  <a:cxn ang="T14">
                    <a:pos x="T8" y="T9"/>
                  </a:cxn>
                </a:cxnLst>
                <a:rect l="T15" t="T16" r="T17" b="T18"/>
                <a:pathLst>
                  <a:path w="42" h="15">
                    <a:moveTo>
                      <a:pt x="0" y="0"/>
                    </a:moveTo>
                    <a:lnTo>
                      <a:pt x="41" y="14"/>
                    </a:lnTo>
                    <a:lnTo>
                      <a:pt x="38" y="11"/>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3" name="Freeform 288">
                <a:extLst>
                  <a:ext uri="{FF2B5EF4-FFF2-40B4-BE49-F238E27FC236}">
                    <a16:creationId xmlns:a16="http://schemas.microsoft.com/office/drawing/2014/main" id="{163F67CD-E0ED-4719-8413-9D22CB255D2B}"/>
                  </a:ext>
                </a:extLst>
              </p:cNvPr>
              <p:cNvSpPr>
                <a:spLocks/>
              </p:cNvSpPr>
              <p:nvPr/>
            </p:nvSpPr>
            <p:spPr bwMode="auto">
              <a:xfrm>
                <a:off x="4420" y="4142"/>
                <a:ext cx="72" cy="38"/>
              </a:xfrm>
              <a:custGeom>
                <a:avLst/>
                <a:gdLst>
                  <a:gd name="T0" fmla="*/ 0 w 72"/>
                  <a:gd name="T1" fmla="*/ 26 h 38"/>
                  <a:gd name="T2" fmla="*/ 0 w 72"/>
                  <a:gd name="T3" fmla="*/ 37 h 38"/>
                  <a:gd name="T4" fmla="*/ 68 w 72"/>
                  <a:gd name="T5" fmla="*/ 37 h 38"/>
                  <a:gd name="T6" fmla="*/ 71 w 72"/>
                  <a:gd name="T7" fmla="*/ 34 h 38"/>
                  <a:gd name="T8" fmla="*/ 71 w 72"/>
                  <a:gd name="T9" fmla="*/ 26 h 38"/>
                  <a:gd name="T10" fmla="*/ 59 w 72"/>
                  <a:gd name="T11" fmla="*/ 0 h 38"/>
                  <a:gd name="T12" fmla="*/ 39 w 72"/>
                  <a:gd name="T13" fmla="*/ 0 h 38"/>
                  <a:gd name="T14" fmla="*/ 0 60000 65536"/>
                  <a:gd name="T15" fmla="*/ 0 60000 65536"/>
                  <a:gd name="T16" fmla="*/ 0 60000 65536"/>
                  <a:gd name="T17" fmla="*/ 0 60000 65536"/>
                  <a:gd name="T18" fmla="*/ 0 60000 65536"/>
                  <a:gd name="T19" fmla="*/ 0 60000 65536"/>
                  <a:gd name="T20" fmla="*/ 0 60000 65536"/>
                  <a:gd name="T21" fmla="*/ 0 w 72"/>
                  <a:gd name="T22" fmla="*/ 0 h 38"/>
                  <a:gd name="T23" fmla="*/ 72 w 7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38">
                    <a:moveTo>
                      <a:pt x="0" y="26"/>
                    </a:moveTo>
                    <a:lnTo>
                      <a:pt x="0" y="37"/>
                    </a:lnTo>
                    <a:lnTo>
                      <a:pt x="68" y="37"/>
                    </a:lnTo>
                    <a:lnTo>
                      <a:pt x="71" y="34"/>
                    </a:lnTo>
                    <a:lnTo>
                      <a:pt x="71" y="26"/>
                    </a:lnTo>
                    <a:lnTo>
                      <a:pt x="59" y="0"/>
                    </a:lnTo>
                    <a:lnTo>
                      <a:pt x="39"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Freeform 289">
                <a:extLst>
                  <a:ext uri="{FF2B5EF4-FFF2-40B4-BE49-F238E27FC236}">
                    <a16:creationId xmlns:a16="http://schemas.microsoft.com/office/drawing/2014/main" id="{20E6D601-CE83-4CB1-87F1-373F970D9443}"/>
                  </a:ext>
                </a:extLst>
              </p:cNvPr>
              <p:cNvSpPr>
                <a:spLocks/>
              </p:cNvSpPr>
              <p:nvPr/>
            </p:nvSpPr>
            <p:spPr bwMode="auto">
              <a:xfrm>
                <a:off x="4488" y="4168"/>
                <a:ext cx="4" cy="12"/>
              </a:xfrm>
              <a:custGeom>
                <a:avLst/>
                <a:gdLst>
                  <a:gd name="T0" fmla="*/ 0 w 4"/>
                  <a:gd name="T1" fmla="*/ 11 h 12"/>
                  <a:gd name="T2" fmla="*/ 0 w 4"/>
                  <a:gd name="T3" fmla="*/ 3 h 12"/>
                  <a:gd name="T4" fmla="*/ 3 w 4"/>
                  <a:gd name="T5" fmla="*/ 0 h 12"/>
                  <a:gd name="T6" fmla="*/ 3 w 4"/>
                  <a:gd name="T7" fmla="*/ 8 h 12"/>
                  <a:gd name="T8" fmla="*/ 0 w 4"/>
                  <a:gd name="T9" fmla="*/ 11 h 12"/>
                  <a:gd name="T10" fmla="*/ 0 w 4"/>
                  <a:gd name="T11" fmla="*/ 11 h 12"/>
                  <a:gd name="T12" fmla="*/ 0 60000 65536"/>
                  <a:gd name="T13" fmla="*/ 0 60000 65536"/>
                  <a:gd name="T14" fmla="*/ 0 60000 65536"/>
                  <a:gd name="T15" fmla="*/ 0 60000 65536"/>
                  <a:gd name="T16" fmla="*/ 0 60000 65536"/>
                  <a:gd name="T17" fmla="*/ 0 60000 65536"/>
                  <a:gd name="T18" fmla="*/ 0 w 4"/>
                  <a:gd name="T19" fmla="*/ 0 h 12"/>
                  <a:gd name="T20" fmla="*/ 4 w 4"/>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4" h="12">
                    <a:moveTo>
                      <a:pt x="0" y="11"/>
                    </a:moveTo>
                    <a:lnTo>
                      <a:pt x="0" y="3"/>
                    </a:lnTo>
                    <a:lnTo>
                      <a:pt x="3" y="0"/>
                    </a:lnTo>
                    <a:lnTo>
                      <a:pt x="3" y="8"/>
                    </a:lnTo>
                    <a:lnTo>
                      <a:pt x="0" y="11"/>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5" name="Line 290">
                <a:extLst>
                  <a:ext uri="{FF2B5EF4-FFF2-40B4-BE49-F238E27FC236}">
                    <a16:creationId xmlns:a16="http://schemas.microsoft.com/office/drawing/2014/main" id="{78A2E9ED-1CD7-46A4-AD43-94CFC6B54554}"/>
                  </a:ext>
                </a:extLst>
              </p:cNvPr>
              <p:cNvSpPr>
                <a:spLocks noChangeShapeType="1"/>
              </p:cNvSpPr>
              <p:nvPr/>
            </p:nvSpPr>
            <p:spPr bwMode="auto">
              <a:xfrm flipH="1">
                <a:off x="4469" y="4171"/>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Freeform 291">
                <a:extLst>
                  <a:ext uri="{FF2B5EF4-FFF2-40B4-BE49-F238E27FC236}">
                    <a16:creationId xmlns:a16="http://schemas.microsoft.com/office/drawing/2014/main" id="{1B21E451-5CDF-4396-9B65-BD63D472FB61}"/>
                  </a:ext>
                </a:extLst>
              </p:cNvPr>
              <p:cNvSpPr>
                <a:spLocks/>
              </p:cNvSpPr>
              <p:nvPr/>
            </p:nvSpPr>
            <p:spPr bwMode="auto">
              <a:xfrm>
                <a:off x="4467" y="4163"/>
                <a:ext cx="17" cy="4"/>
              </a:xfrm>
              <a:custGeom>
                <a:avLst/>
                <a:gdLst>
                  <a:gd name="T0" fmla="*/ 0 w 17"/>
                  <a:gd name="T1" fmla="*/ 3 h 4"/>
                  <a:gd name="T2" fmla="*/ 16 w 17"/>
                  <a:gd name="T3" fmla="*/ 3 h 4"/>
                  <a:gd name="T4" fmla="*/ 16 w 17"/>
                  <a:gd name="T5" fmla="*/ 0 h 4"/>
                  <a:gd name="T6" fmla="*/ 0 w 17"/>
                  <a:gd name="T7" fmla="*/ 0 h 4"/>
                  <a:gd name="T8" fmla="*/ 0 w 17"/>
                  <a:gd name="T9" fmla="*/ 3 h 4"/>
                  <a:gd name="T10" fmla="*/ 0 w 17"/>
                  <a:gd name="T11" fmla="*/ 3 h 4"/>
                  <a:gd name="T12" fmla="*/ 0 60000 65536"/>
                  <a:gd name="T13" fmla="*/ 0 60000 65536"/>
                  <a:gd name="T14" fmla="*/ 0 60000 65536"/>
                  <a:gd name="T15" fmla="*/ 0 60000 65536"/>
                  <a:gd name="T16" fmla="*/ 0 60000 65536"/>
                  <a:gd name="T17" fmla="*/ 0 60000 65536"/>
                  <a:gd name="T18" fmla="*/ 0 w 17"/>
                  <a:gd name="T19" fmla="*/ 0 h 4"/>
                  <a:gd name="T20" fmla="*/ 17 w 17"/>
                  <a:gd name="T21" fmla="*/ 4 h 4"/>
                </a:gdLst>
                <a:ahLst/>
                <a:cxnLst>
                  <a:cxn ang="T12">
                    <a:pos x="T0" y="T1"/>
                  </a:cxn>
                  <a:cxn ang="T13">
                    <a:pos x="T2" y="T3"/>
                  </a:cxn>
                  <a:cxn ang="T14">
                    <a:pos x="T4" y="T5"/>
                  </a:cxn>
                  <a:cxn ang="T15">
                    <a:pos x="T6" y="T7"/>
                  </a:cxn>
                  <a:cxn ang="T16">
                    <a:pos x="T8" y="T9"/>
                  </a:cxn>
                  <a:cxn ang="T17">
                    <a:pos x="T10" y="T11"/>
                  </a:cxn>
                </a:cxnLst>
                <a:rect l="T18" t="T19" r="T20" b="T21"/>
                <a:pathLst>
                  <a:path w="17" h="4">
                    <a:moveTo>
                      <a:pt x="0" y="3"/>
                    </a:moveTo>
                    <a:lnTo>
                      <a:pt x="16" y="3"/>
                    </a:lnTo>
                    <a:lnTo>
                      <a:pt x="16" y="0"/>
                    </a:lnTo>
                    <a:lnTo>
                      <a:pt x="0" y="0"/>
                    </a:lnTo>
                    <a:lnTo>
                      <a:pt x="0" y="3"/>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7" name="Freeform 292">
                <a:extLst>
                  <a:ext uri="{FF2B5EF4-FFF2-40B4-BE49-F238E27FC236}">
                    <a16:creationId xmlns:a16="http://schemas.microsoft.com/office/drawing/2014/main" id="{0742E3B0-DE6A-42FD-A77D-F00E55AAC80D}"/>
                  </a:ext>
                </a:extLst>
              </p:cNvPr>
              <p:cNvSpPr>
                <a:spLocks/>
              </p:cNvSpPr>
              <p:nvPr/>
            </p:nvSpPr>
            <p:spPr bwMode="auto">
              <a:xfrm>
                <a:off x="4463" y="4146"/>
                <a:ext cx="21" cy="18"/>
              </a:xfrm>
              <a:custGeom>
                <a:avLst/>
                <a:gdLst>
                  <a:gd name="T0" fmla="*/ 20 w 21"/>
                  <a:gd name="T1" fmla="*/ 17 h 18"/>
                  <a:gd name="T2" fmla="*/ 12 w 21"/>
                  <a:gd name="T3" fmla="*/ 0 h 18"/>
                  <a:gd name="T4" fmla="*/ 0 w 21"/>
                  <a:gd name="T5" fmla="*/ 0 h 18"/>
                  <a:gd name="T6" fmla="*/ 0 60000 65536"/>
                  <a:gd name="T7" fmla="*/ 0 60000 65536"/>
                  <a:gd name="T8" fmla="*/ 0 60000 65536"/>
                  <a:gd name="T9" fmla="*/ 0 w 21"/>
                  <a:gd name="T10" fmla="*/ 0 h 18"/>
                  <a:gd name="T11" fmla="*/ 21 w 21"/>
                  <a:gd name="T12" fmla="*/ 18 h 18"/>
                </a:gdLst>
                <a:ahLst/>
                <a:cxnLst>
                  <a:cxn ang="T6">
                    <a:pos x="T0" y="T1"/>
                  </a:cxn>
                  <a:cxn ang="T7">
                    <a:pos x="T2" y="T3"/>
                  </a:cxn>
                  <a:cxn ang="T8">
                    <a:pos x="T4" y="T5"/>
                  </a:cxn>
                </a:cxnLst>
                <a:rect l="T9" t="T10" r="T11" b="T12"/>
                <a:pathLst>
                  <a:path w="21" h="18">
                    <a:moveTo>
                      <a:pt x="20" y="17"/>
                    </a:moveTo>
                    <a:lnTo>
                      <a:pt x="12" y="0"/>
                    </a:ln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Freeform 293">
                <a:extLst>
                  <a:ext uri="{FF2B5EF4-FFF2-40B4-BE49-F238E27FC236}">
                    <a16:creationId xmlns:a16="http://schemas.microsoft.com/office/drawing/2014/main" id="{A965948C-81CA-4591-AC17-A7A3A1E2A0EE}"/>
                  </a:ext>
                </a:extLst>
              </p:cNvPr>
              <p:cNvSpPr>
                <a:spLocks/>
              </p:cNvSpPr>
              <p:nvPr/>
            </p:nvSpPr>
            <p:spPr bwMode="auto">
              <a:xfrm>
                <a:off x="4003" y="4123"/>
                <a:ext cx="273" cy="111"/>
              </a:xfrm>
              <a:custGeom>
                <a:avLst/>
                <a:gdLst>
                  <a:gd name="T0" fmla="*/ 272 w 273"/>
                  <a:gd name="T1" fmla="*/ 110 h 111"/>
                  <a:gd name="T2" fmla="*/ 242 w 273"/>
                  <a:gd name="T3" fmla="*/ 49 h 111"/>
                  <a:gd name="T4" fmla="*/ 173 w 273"/>
                  <a:gd name="T5" fmla="*/ 25 h 111"/>
                  <a:gd name="T6" fmla="*/ 143 w 273"/>
                  <a:gd name="T7" fmla="*/ 25 h 111"/>
                  <a:gd name="T8" fmla="*/ 116 w 273"/>
                  <a:gd name="T9" fmla="*/ 11 h 111"/>
                  <a:gd name="T10" fmla="*/ 109 w 273"/>
                  <a:gd name="T11" fmla="*/ 0 h 111"/>
                  <a:gd name="T12" fmla="*/ 111 w 273"/>
                  <a:gd name="T13" fmla="*/ 18 h 111"/>
                  <a:gd name="T14" fmla="*/ 100 w 273"/>
                  <a:gd name="T15" fmla="*/ 29 h 111"/>
                  <a:gd name="T16" fmla="*/ 77 w 273"/>
                  <a:gd name="T17" fmla="*/ 39 h 111"/>
                  <a:gd name="T18" fmla="*/ 47 w 273"/>
                  <a:gd name="T19" fmla="*/ 61 h 111"/>
                  <a:gd name="T20" fmla="*/ 37 w 273"/>
                  <a:gd name="T21" fmla="*/ 61 h 111"/>
                  <a:gd name="T22" fmla="*/ 10 w 273"/>
                  <a:gd name="T23" fmla="*/ 74 h 111"/>
                  <a:gd name="T24" fmla="*/ 0 w 273"/>
                  <a:gd name="T25" fmla="*/ 84 h 111"/>
                  <a:gd name="T26" fmla="*/ 5 w 273"/>
                  <a:gd name="T27" fmla="*/ 96 h 111"/>
                  <a:gd name="T28" fmla="*/ 5 w 273"/>
                  <a:gd name="T29" fmla="*/ 110 h 111"/>
                  <a:gd name="T30" fmla="*/ 272 w 273"/>
                  <a:gd name="T31" fmla="*/ 110 h 111"/>
                  <a:gd name="T32" fmla="*/ 272 w 273"/>
                  <a:gd name="T33" fmla="*/ 11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3"/>
                  <a:gd name="T52" fmla="*/ 0 h 111"/>
                  <a:gd name="T53" fmla="*/ 273 w 273"/>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3" h="111">
                    <a:moveTo>
                      <a:pt x="272" y="110"/>
                    </a:moveTo>
                    <a:lnTo>
                      <a:pt x="242" y="49"/>
                    </a:lnTo>
                    <a:lnTo>
                      <a:pt x="173" y="25"/>
                    </a:lnTo>
                    <a:lnTo>
                      <a:pt x="143" y="25"/>
                    </a:lnTo>
                    <a:lnTo>
                      <a:pt x="116" y="11"/>
                    </a:lnTo>
                    <a:lnTo>
                      <a:pt x="109" y="0"/>
                    </a:lnTo>
                    <a:lnTo>
                      <a:pt x="111" y="18"/>
                    </a:lnTo>
                    <a:lnTo>
                      <a:pt x="100" y="29"/>
                    </a:lnTo>
                    <a:lnTo>
                      <a:pt x="77" y="39"/>
                    </a:lnTo>
                    <a:lnTo>
                      <a:pt x="47" y="61"/>
                    </a:lnTo>
                    <a:lnTo>
                      <a:pt x="37" y="61"/>
                    </a:lnTo>
                    <a:lnTo>
                      <a:pt x="10" y="74"/>
                    </a:lnTo>
                    <a:lnTo>
                      <a:pt x="0" y="84"/>
                    </a:lnTo>
                    <a:lnTo>
                      <a:pt x="5" y="96"/>
                    </a:lnTo>
                    <a:lnTo>
                      <a:pt x="5" y="110"/>
                    </a:lnTo>
                    <a:lnTo>
                      <a:pt x="272" y="11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99" name="Freeform 294">
                <a:extLst>
                  <a:ext uri="{FF2B5EF4-FFF2-40B4-BE49-F238E27FC236}">
                    <a16:creationId xmlns:a16="http://schemas.microsoft.com/office/drawing/2014/main" id="{1C9BFC38-176C-4C3B-9D1F-B3FB453D7E3C}"/>
                  </a:ext>
                </a:extLst>
              </p:cNvPr>
              <p:cNvSpPr>
                <a:spLocks/>
              </p:cNvSpPr>
              <p:nvPr/>
            </p:nvSpPr>
            <p:spPr bwMode="auto">
              <a:xfrm>
                <a:off x="4166" y="3996"/>
                <a:ext cx="22" cy="53"/>
              </a:xfrm>
              <a:custGeom>
                <a:avLst/>
                <a:gdLst>
                  <a:gd name="T0" fmla="*/ 0 w 22"/>
                  <a:gd name="T1" fmla="*/ 0 h 53"/>
                  <a:gd name="T2" fmla="*/ 21 w 22"/>
                  <a:gd name="T3" fmla="*/ 52 h 53"/>
                  <a:gd name="T4" fmla="*/ 0 w 22"/>
                  <a:gd name="T5" fmla="*/ 39 h 53"/>
                  <a:gd name="T6" fmla="*/ 0 w 22"/>
                  <a:gd name="T7" fmla="*/ 0 h 53"/>
                  <a:gd name="T8" fmla="*/ 0 w 22"/>
                  <a:gd name="T9" fmla="*/ 0 h 53"/>
                  <a:gd name="T10" fmla="*/ 0 60000 65536"/>
                  <a:gd name="T11" fmla="*/ 0 60000 65536"/>
                  <a:gd name="T12" fmla="*/ 0 60000 65536"/>
                  <a:gd name="T13" fmla="*/ 0 60000 65536"/>
                  <a:gd name="T14" fmla="*/ 0 60000 65536"/>
                  <a:gd name="T15" fmla="*/ 0 w 22"/>
                  <a:gd name="T16" fmla="*/ 0 h 53"/>
                  <a:gd name="T17" fmla="*/ 22 w 22"/>
                  <a:gd name="T18" fmla="*/ 53 h 53"/>
                </a:gdLst>
                <a:ahLst/>
                <a:cxnLst>
                  <a:cxn ang="T10">
                    <a:pos x="T0" y="T1"/>
                  </a:cxn>
                  <a:cxn ang="T11">
                    <a:pos x="T2" y="T3"/>
                  </a:cxn>
                  <a:cxn ang="T12">
                    <a:pos x="T4" y="T5"/>
                  </a:cxn>
                  <a:cxn ang="T13">
                    <a:pos x="T6" y="T7"/>
                  </a:cxn>
                  <a:cxn ang="T14">
                    <a:pos x="T8" y="T9"/>
                  </a:cxn>
                </a:cxnLst>
                <a:rect l="T15" t="T16" r="T17" b="T18"/>
                <a:pathLst>
                  <a:path w="22" h="53">
                    <a:moveTo>
                      <a:pt x="0" y="0"/>
                    </a:moveTo>
                    <a:lnTo>
                      <a:pt x="21" y="52"/>
                    </a:lnTo>
                    <a:lnTo>
                      <a:pt x="0" y="39"/>
                    </a:lnTo>
                    <a:lnTo>
                      <a:pt x="0" y="0"/>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00" name="Freeform 295">
                <a:extLst>
                  <a:ext uri="{FF2B5EF4-FFF2-40B4-BE49-F238E27FC236}">
                    <a16:creationId xmlns:a16="http://schemas.microsoft.com/office/drawing/2014/main" id="{539FE144-827E-44A9-9679-1305195C25FC}"/>
                  </a:ext>
                </a:extLst>
              </p:cNvPr>
              <p:cNvSpPr>
                <a:spLocks/>
              </p:cNvSpPr>
              <p:nvPr/>
            </p:nvSpPr>
            <p:spPr bwMode="auto">
              <a:xfrm>
                <a:off x="4159" y="3968"/>
                <a:ext cx="39" cy="82"/>
              </a:xfrm>
              <a:custGeom>
                <a:avLst/>
                <a:gdLst>
                  <a:gd name="T0" fmla="*/ 28 w 39"/>
                  <a:gd name="T1" fmla="*/ 80 h 82"/>
                  <a:gd name="T2" fmla="*/ 0 w 39"/>
                  <a:gd name="T3" fmla="*/ 14 h 82"/>
                  <a:gd name="T4" fmla="*/ 0 w 39"/>
                  <a:gd name="T5" fmla="*/ 0 h 82"/>
                  <a:gd name="T6" fmla="*/ 38 w 39"/>
                  <a:gd name="T7" fmla="*/ 81 h 82"/>
                  <a:gd name="T8" fmla="*/ 0 60000 65536"/>
                  <a:gd name="T9" fmla="*/ 0 60000 65536"/>
                  <a:gd name="T10" fmla="*/ 0 60000 65536"/>
                  <a:gd name="T11" fmla="*/ 0 60000 65536"/>
                  <a:gd name="T12" fmla="*/ 0 w 39"/>
                  <a:gd name="T13" fmla="*/ 0 h 82"/>
                  <a:gd name="T14" fmla="*/ 39 w 39"/>
                  <a:gd name="T15" fmla="*/ 82 h 82"/>
                </a:gdLst>
                <a:ahLst/>
                <a:cxnLst>
                  <a:cxn ang="T8">
                    <a:pos x="T0" y="T1"/>
                  </a:cxn>
                  <a:cxn ang="T9">
                    <a:pos x="T2" y="T3"/>
                  </a:cxn>
                  <a:cxn ang="T10">
                    <a:pos x="T4" y="T5"/>
                  </a:cxn>
                  <a:cxn ang="T11">
                    <a:pos x="T6" y="T7"/>
                  </a:cxn>
                </a:cxnLst>
                <a:rect l="T12" t="T13" r="T14" b="T15"/>
                <a:pathLst>
                  <a:path w="39" h="82">
                    <a:moveTo>
                      <a:pt x="28" y="80"/>
                    </a:moveTo>
                    <a:lnTo>
                      <a:pt x="0" y="14"/>
                    </a:lnTo>
                    <a:lnTo>
                      <a:pt x="0" y="0"/>
                    </a:lnTo>
                    <a:lnTo>
                      <a:pt x="38" y="81"/>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Line 296">
                <a:extLst>
                  <a:ext uri="{FF2B5EF4-FFF2-40B4-BE49-F238E27FC236}">
                    <a16:creationId xmlns:a16="http://schemas.microsoft.com/office/drawing/2014/main" id="{98D1F92D-CE66-47DE-B776-B9F6AD546920}"/>
                  </a:ext>
                </a:extLst>
              </p:cNvPr>
              <p:cNvSpPr>
                <a:spLocks noChangeShapeType="1"/>
              </p:cNvSpPr>
              <p:nvPr/>
            </p:nvSpPr>
            <p:spPr bwMode="auto">
              <a:xfrm>
                <a:off x="4260" y="4179"/>
                <a:ext cx="27" cy="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297">
                <a:extLst>
                  <a:ext uri="{FF2B5EF4-FFF2-40B4-BE49-F238E27FC236}">
                    <a16:creationId xmlns:a16="http://schemas.microsoft.com/office/drawing/2014/main" id="{23F9FCE0-4728-42F4-8BE6-22DFD1ECF2FC}"/>
                  </a:ext>
                </a:extLst>
              </p:cNvPr>
              <p:cNvSpPr>
                <a:spLocks noChangeShapeType="1"/>
              </p:cNvSpPr>
              <p:nvPr/>
            </p:nvSpPr>
            <p:spPr bwMode="auto">
              <a:xfrm>
                <a:off x="4159" y="3968"/>
                <a:ext cx="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Freeform 298">
                <a:extLst>
                  <a:ext uri="{FF2B5EF4-FFF2-40B4-BE49-F238E27FC236}">
                    <a16:creationId xmlns:a16="http://schemas.microsoft.com/office/drawing/2014/main" id="{267D58AE-9064-455E-93C8-2B8126DF82C8}"/>
                  </a:ext>
                </a:extLst>
              </p:cNvPr>
              <p:cNvSpPr>
                <a:spLocks/>
              </p:cNvSpPr>
              <p:nvPr/>
            </p:nvSpPr>
            <p:spPr bwMode="auto">
              <a:xfrm>
                <a:off x="4222" y="4033"/>
                <a:ext cx="57" cy="21"/>
              </a:xfrm>
              <a:custGeom>
                <a:avLst/>
                <a:gdLst>
                  <a:gd name="T0" fmla="*/ 56 w 57"/>
                  <a:gd name="T1" fmla="*/ 20 h 21"/>
                  <a:gd name="T2" fmla="*/ 0 w 57"/>
                  <a:gd name="T3" fmla="*/ 0 h 21"/>
                  <a:gd name="T4" fmla="*/ 0 w 57"/>
                  <a:gd name="T5" fmla="*/ 2 h 21"/>
                  <a:gd name="T6" fmla="*/ 46 w 57"/>
                  <a:gd name="T7" fmla="*/ 20 h 21"/>
                  <a:gd name="T8" fmla="*/ 0 60000 65536"/>
                  <a:gd name="T9" fmla="*/ 0 60000 65536"/>
                  <a:gd name="T10" fmla="*/ 0 60000 65536"/>
                  <a:gd name="T11" fmla="*/ 0 60000 65536"/>
                  <a:gd name="T12" fmla="*/ 0 w 57"/>
                  <a:gd name="T13" fmla="*/ 0 h 21"/>
                  <a:gd name="T14" fmla="*/ 57 w 57"/>
                  <a:gd name="T15" fmla="*/ 21 h 21"/>
                </a:gdLst>
                <a:ahLst/>
                <a:cxnLst>
                  <a:cxn ang="T8">
                    <a:pos x="T0" y="T1"/>
                  </a:cxn>
                  <a:cxn ang="T9">
                    <a:pos x="T2" y="T3"/>
                  </a:cxn>
                  <a:cxn ang="T10">
                    <a:pos x="T4" y="T5"/>
                  </a:cxn>
                  <a:cxn ang="T11">
                    <a:pos x="T6" y="T7"/>
                  </a:cxn>
                </a:cxnLst>
                <a:rect l="T12" t="T13" r="T14" b="T15"/>
                <a:pathLst>
                  <a:path w="57" h="21">
                    <a:moveTo>
                      <a:pt x="56" y="20"/>
                    </a:moveTo>
                    <a:lnTo>
                      <a:pt x="0" y="0"/>
                    </a:lnTo>
                    <a:lnTo>
                      <a:pt x="0" y="2"/>
                    </a:lnTo>
                    <a:lnTo>
                      <a:pt x="46" y="2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Freeform 299">
                <a:extLst>
                  <a:ext uri="{FF2B5EF4-FFF2-40B4-BE49-F238E27FC236}">
                    <a16:creationId xmlns:a16="http://schemas.microsoft.com/office/drawing/2014/main" id="{61859EAE-E88A-4EBE-BEDD-0E6DB3C8B418}"/>
                  </a:ext>
                </a:extLst>
              </p:cNvPr>
              <p:cNvSpPr>
                <a:spLocks/>
              </p:cNvSpPr>
              <p:nvPr/>
            </p:nvSpPr>
            <p:spPr bwMode="auto">
              <a:xfrm>
                <a:off x="4303" y="4056"/>
                <a:ext cx="220" cy="61"/>
              </a:xfrm>
              <a:custGeom>
                <a:avLst/>
                <a:gdLst>
                  <a:gd name="T0" fmla="*/ 0 w 220"/>
                  <a:gd name="T1" fmla="*/ 5 h 61"/>
                  <a:gd name="T2" fmla="*/ 143 w 220"/>
                  <a:gd name="T3" fmla="*/ 54 h 61"/>
                  <a:gd name="T4" fmla="*/ 219 w 220"/>
                  <a:gd name="T5" fmla="*/ 0 h 61"/>
                  <a:gd name="T6" fmla="*/ 219 w 220"/>
                  <a:gd name="T7" fmla="*/ 4 h 61"/>
                  <a:gd name="T8" fmla="*/ 143 w 220"/>
                  <a:gd name="T9" fmla="*/ 60 h 61"/>
                  <a:gd name="T10" fmla="*/ 4 w 220"/>
                  <a:gd name="T11" fmla="*/ 10 h 61"/>
                  <a:gd name="T12" fmla="*/ 0 60000 65536"/>
                  <a:gd name="T13" fmla="*/ 0 60000 65536"/>
                  <a:gd name="T14" fmla="*/ 0 60000 65536"/>
                  <a:gd name="T15" fmla="*/ 0 60000 65536"/>
                  <a:gd name="T16" fmla="*/ 0 60000 65536"/>
                  <a:gd name="T17" fmla="*/ 0 60000 65536"/>
                  <a:gd name="T18" fmla="*/ 0 w 220"/>
                  <a:gd name="T19" fmla="*/ 0 h 61"/>
                  <a:gd name="T20" fmla="*/ 220 w 220"/>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220" h="61">
                    <a:moveTo>
                      <a:pt x="0" y="5"/>
                    </a:moveTo>
                    <a:lnTo>
                      <a:pt x="143" y="54"/>
                    </a:lnTo>
                    <a:lnTo>
                      <a:pt x="219" y="0"/>
                    </a:lnTo>
                    <a:lnTo>
                      <a:pt x="219" y="4"/>
                    </a:lnTo>
                    <a:lnTo>
                      <a:pt x="143" y="60"/>
                    </a:lnTo>
                    <a:lnTo>
                      <a:pt x="4" y="1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Line 300">
                <a:extLst>
                  <a:ext uri="{FF2B5EF4-FFF2-40B4-BE49-F238E27FC236}">
                    <a16:creationId xmlns:a16="http://schemas.microsoft.com/office/drawing/2014/main" id="{9B0E860C-AB76-4645-93C3-5BD7380F21C9}"/>
                  </a:ext>
                </a:extLst>
              </p:cNvPr>
              <p:cNvSpPr>
                <a:spLocks noChangeShapeType="1"/>
              </p:cNvSpPr>
              <p:nvPr/>
            </p:nvSpPr>
            <p:spPr bwMode="auto">
              <a:xfrm flipV="1">
                <a:off x="4446" y="4112"/>
                <a:ext cx="0"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Freeform 301">
                <a:extLst>
                  <a:ext uri="{FF2B5EF4-FFF2-40B4-BE49-F238E27FC236}">
                    <a16:creationId xmlns:a16="http://schemas.microsoft.com/office/drawing/2014/main" id="{03D8F71B-3FF2-4402-A04C-D40CB370C0FB}"/>
                  </a:ext>
                </a:extLst>
              </p:cNvPr>
              <p:cNvSpPr>
                <a:spLocks/>
              </p:cNvSpPr>
              <p:nvPr/>
            </p:nvSpPr>
            <p:spPr bwMode="auto">
              <a:xfrm>
                <a:off x="4222" y="3990"/>
                <a:ext cx="301" cy="67"/>
              </a:xfrm>
              <a:custGeom>
                <a:avLst/>
                <a:gdLst>
                  <a:gd name="T0" fmla="*/ 0 w 301"/>
                  <a:gd name="T1" fmla="*/ 43 h 67"/>
                  <a:gd name="T2" fmla="*/ 75 w 301"/>
                  <a:gd name="T3" fmla="*/ 0 h 67"/>
                  <a:gd name="T4" fmla="*/ 300 w 301"/>
                  <a:gd name="T5" fmla="*/ 66 h 67"/>
                  <a:gd name="T6" fmla="*/ 0 60000 65536"/>
                  <a:gd name="T7" fmla="*/ 0 60000 65536"/>
                  <a:gd name="T8" fmla="*/ 0 60000 65536"/>
                  <a:gd name="T9" fmla="*/ 0 w 301"/>
                  <a:gd name="T10" fmla="*/ 0 h 67"/>
                  <a:gd name="T11" fmla="*/ 301 w 301"/>
                  <a:gd name="T12" fmla="*/ 67 h 67"/>
                </a:gdLst>
                <a:ahLst/>
                <a:cxnLst>
                  <a:cxn ang="T6">
                    <a:pos x="T0" y="T1"/>
                  </a:cxn>
                  <a:cxn ang="T7">
                    <a:pos x="T2" y="T3"/>
                  </a:cxn>
                  <a:cxn ang="T8">
                    <a:pos x="T4" y="T5"/>
                  </a:cxn>
                </a:cxnLst>
                <a:rect l="T9" t="T10" r="T11" b="T12"/>
                <a:pathLst>
                  <a:path w="301" h="67">
                    <a:moveTo>
                      <a:pt x="0" y="43"/>
                    </a:moveTo>
                    <a:lnTo>
                      <a:pt x="75" y="0"/>
                    </a:lnTo>
                    <a:lnTo>
                      <a:pt x="300" y="66"/>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Freeform 302">
                <a:extLst>
                  <a:ext uri="{FF2B5EF4-FFF2-40B4-BE49-F238E27FC236}">
                    <a16:creationId xmlns:a16="http://schemas.microsoft.com/office/drawing/2014/main" id="{C4CA75AC-ADE9-45D6-A125-31CC9A2931FD}"/>
                  </a:ext>
                </a:extLst>
              </p:cNvPr>
              <p:cNvSpPr>
                <a:spLocks/>
              </p:cNvSpPr>
              <p:nvPr/>
            </p:nvSpPr>
            <p:spPr bwMode="auto">
              <a:xfrm>
                <a:off x="4446" y="4070"/>
                <a:ext cx="80" cy="47"/>
              </a:xfrm>
              <a:custGeom>
                <a:avLst/>
                <a:gdLst>
                  <a:gd name="T0" fmla="*/ 0 w 80"/>
                  <a:gd name="T1" fmla="*/ 46 h 47"/>
                  <a:gd name="T2" fmla="*/ 79 w 80"/>
                  <a:gd name="T3" fmla="*/ 4 h 47"/>
                  <a:gd name="T4" fmla="*/ 61 w 80"/>
                  <a:gd name="T5" fmla="*/ 0 h 47"/>
                  <a:gd name="T6" fmla="*/ 0 w 80"/>
                  <a:gd name="T7" fmla="*/ 46 h 47"/>
                  <a:gd name="T8" fmla="*/ 0 w 80"/>
                  <a:gd name="T9" fmla="*/ 46 h 47"/>
                  <a:gd name="T10" fmla="*/ 0 60000 65536"/>
                  <a:gd name="T11" fmla="*/ 0 60000 65536"/>
                  <a:gd name="T12" fmla="*/ 0 60000 65536"/>
                  <a:gd name="T13" fmla="*/ 0 60000 65536"/>
                  <a:gd name="T14" fmla="*/ 0 60000 65536"/>
                  <a:gd name="T15" fmla="*/ 0 w 80"/>
                  <a:gd name="T16" fmla="*/ 0 h 47"/>
                  <a:gd name="T17" fmla="*/ 80 w 80"/>
                  <a:gd name="T18" fmla="*/ 47 h 47"/>
                </a:gdLst>
                <a:ahLst/>
                <a:cxnLst>
                  <a:cxn ang="T10">
                    <a:pos x="T0" y="T1"/>
                  </a:cxn>
                  <a:cxn ang="T11">
                    <a:pos x="T2" y="T3"/>
                  </a:cxn>
                  <a:cxn ang="T12">
                    <a:pos x="T4" y="T5"/>
                  </a:cxn>
                  <a:cxn ang="T13">
                    <a:pos x="T6" y="T7"/>
                  </a:cxn>
                  <a:cxn ang="T14">
                    <a:pos x="T8" y="T9"/>
                  </a:cxn>
                </a:cxnLst>
                <a:rect l="T15" t="T16" r="T17" b="T18"/>
                <a:pathLst>
                  <a:path w="80" h="47">
                    <a:moveTo>
                      <a:pt x="0" y="46"/>
                    </a:moveTo>
                    <a:lnTo>
                      <a:pt x="79" y="4"/>
                    </a:lnTo>
                    <a:lnTo>
                      <a:pt x="61" y="0"/>
                    </a:lnTo>
                    <a:lnTo>
                      <a:pt x="0" y="46"/>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08" name="Freeform 303">
                <a:extLst>
                  <a:ext uri="{FF2B5EF4-FFF2-40B4-BE49-F238E27FC236}">
                    <a16:creationId xmlns:a16="http://schemas.microsoft.com/office/drawing/2014/main" id="{3120F139-1F9C-4A19-B49C-A7EFAC999645}"/>
                  </a:ext>
                </a:extLst>
              </p:cNvPr>
              <p:cNvSpPr>
                <a:spLocks/>
              </p:cNvSpPr>
              <p:nvPr/>
            </p:nvSpPr>
            <p:spPr bwMode="auto">
              <a:xfrm>
                <a:off x="4261" y="4008"/>
                <a:ext cx="217" cy="79"/>
              </a:xfrm>
              <a:custGeom>
                <a:avLst/>
                <a:gdLst>
                  <a:gd name="T0" fmla="*/ 0 w 217"/>
                  <a:gd name="T1" fmla="*/ 19 h 79"/>
                  <a:gd name="T2" fmla="*/ 181 w 217"/>
                  <a:gd name="T3" fmla="*/ 78 h 79"/>
                  <a:gd name="T4" fmla="*/ 216 w 217"/>
                  <a:gd name="T5" fmla="*/ 54 h 79"/>
                  <a:gd name="T6" fmla="*/ 32 w 217"/>
                  <a:gd name="T7" fmla="*/ 0 h 79"/>
                  <a:gd name="T8" fmla="*/ 0 w 217"/>
                  <a:gd name="T9" fmla="*/ 19 h 79"/>
                  <a:gd name="T10" fmla="*/ 0 w 217"/>
                  <a:gd name="T11" fmla="*/ 19 h 79"/>
                  <a:gd name="T12" fmla="*/ 0 60000 65536"/>
                  <a:gd name="T13" fmla="*/ 0 60000 65536"/>
                  <a:gd name="T14" fmla="*/ 0 60000 65536"/>
                  <a:gd name="T15" fmla="*/ 0 60000 65536"/>
                  <a:gd name="T16" fmla="*/ 0 60000 65536"/>
                  <a:gd name="T17" fmla="*/ 0 60000 65536"/>
                  <a:gd name="T18" fmla="*/ 0 w 217"/>
                  <a:gd name="T19" fmla="*/ 0 h 79"/>
                  <a:gd name="T20" fmla="*/ 217 w 217"/>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217" h="79">
                    <a:moveTo>
                      <a:pt x="0" y="19"/>
                    </a:moveTo>
                    <a:lnTo>
                      <a:pt x="181" y="78"/>
                    </a:lnTo>
                    <a:lnTo>
                      <a:pt x="216" y="54"/>
                    </a:lnTo>
                    <a:lnTo>
                      <a:pt x="32" y="0"/>
                    </a:lnTo>
                    <a:lnTo>
                      <a:pt x="0" y="19"/>
                    </a:lnTo>
                  </a:path>
                </a:pathLst>
              </a:custGeom>
              <a:solidFill>
                <a:srgbClr val="D2D2D2"/>
              </a:solidFill>
              <a:ln w="9525" cap="flat" cmpd="sng">
                <a:solidFill>
                  <a:srgbClr val="000000"/>
                </a:solidFill>
                <a:prstDash val="solid"/>
                <a:round/>
                <a:headEnd type="none" w="med" len="med"/>
                <a:tailEnd type="none" w="med" len="med"/>
              </a:ln>
            </p:spPr>
            <p:txBody>
              <a:bodyPr/>
              <a:lstStyle/>
              <a:p>
                <a:endParaRPr lang="zh-CN" altLang="en-US"/>
              </a:p>
            </p:txBody>
          </p:sp>
          <p:sp>
            <p:nvSpPr>
              <p:cNvPr id="109" name="Freeform 304">
                <a:extLst>
                  <a:ext uri="{FF2B5EF4-FFF2-40B4-BE49-F238E27FC236}">
                    <a16:creationId xmlns:a16="http://schemas.microsoft.com/office/drawing/2014/main" id="{303F139F-7C9A-4713-892C-7DD65405A99E}"/>
                  </a:ext>
                </a:extLst>
              </p:cNvPr>
              <p:cNvSpPr>
                <a:spLocks/>
              </p:cNvSpPr>
              <p:nvPr/>
            </p:nvSpPr>
            <p:spPr bwMode="auto">
              <a:xfrm>
                <a:off x="4265" y="3996"/>
                <a:ext cx="21" cy="7"/>
              </a:xfrm>
              <a:custGeom>
                <a:avLst/>
                <a:gdLst>
                  <a:gd name="T0" fmla="*/ 10 w 21"/>
                  <a:gd name="T1" fmla="*/ 6 h 7"/>
                  <a:gd name="T2" fmla="*/ 0 w 21"/>
                  <a:gd name="T3" fmla="*/ 6 h 7"/>
                  <a:gd name="T4" fmla="*/ 0 w 21"/>
                  <a:gd name="T5" fmla="*/ 0 h 7"/>
                  <a:gd name="T6" fmla="*/ 20 w 21"/>
                  <a:gd name="T7" fmla="*/ 0 h 7"/>
                  <a:gd name="T8" fmla="*/ 0 60000 65536"/>
                  <a:gd name="T9" fmla="*/ 0 60000 65536"/>
                  <a:gd name="T10" fmla="*/ 0 60000 65536"/>
                  <a:gd name="T11" fmla="*/ 0 60000 65536"/>
                  <a:gd name="T12" fmla="*/ 0 w 21"/>
                  <a:gd name="T13" fmla="*/ 0 h 7"/>
                  <a:gd name="T14" fmla="*/ 21 w 21"/>
                  <a:gd name="T15" fmla="*/ 7 h 7"/>
                </a:gdLst>
                <a:ahLst/>
                <a:cxnLst>
                  <a:cxn ang="T8">
                    <a:pos x="T0" y="T1"/>
                  </a:cxn>
                  <a:cxn ang="T9">
                    <a:pos x="T2" y="T3"/>
                  </a:cxn>
                  <a:cxn ang="T10">
                    <a:pos x="T4" y="T5"/>
                  </a:cxn>
                  <a:cxn ang="T11">
                    <a:pos x="T6" y="T7"/>
                  </a:cxn>
                </a:cxnLst>
                <a:rect l="T12" t="T13" r="T14" b="T15"/>
                <a:pathLst>
                  <a:path w="21" h="7">
                    <a:moveTo>
                      <a:pt x="10" y="6"/>
                    </a:moveTo>
                    <a:lnTo>
                      <a:pt x="0" y="6"/>
                    </a:lnTo>
                    <a:lnTo>
                      <a:pt x="0" y="0"/>
                    </a:lnTo>
                    <a:lnTo>
                      <a:pt x="2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Freeform 305">
                <a:extLst>
                  <a:ext uri="{FF2B5EF4-FFF2-40B4-BE49-F238E27FC236}">
                    <a16:creationId xmlns:a16="http://schemas.microsoft.com/office/drawing/2014/main" id="{0F9A83CE-4211-44D0-9C54-0E5F5C1D138D}"/>
                  </a:ext>
                </a:extLst>
              </p:cNvPr>
              <p:cNvSpPr>
                <a:spLocks/>
              </p:cNvSpPr>
              <p:nvPr/>
            </p:nvSpPr>
            <p:spPr bwMode="auto">
              <a:xfrm>
                <a:off x="4320" y="3996"/>
                <a:ext cx="137" cy="7"/>
              </a:xfrm>
              <a:custGeom>
                <a:avLst/>
                <a:gdLst>
                  <a:gd name="T0" fmla="*/ 0 w 137"/>
                  <a:gd name="T1" fmla="*/ 0 h 7"/>
                  <a:gd name="T2" fmla="*/ 136 w 137"/>
                  <a:gd name="T3" fmla="*/ 0 h 7"/>
                  <a:gd name="T4" fmla="*/ 136 w 137"/>
                  <a:gd name="T5" fmla="*/ 6 h 7"/>
                  <a:gd name="T6" fmla="*/ 20 w 137"/>
                  <a:gd name="T7" fmla="*/ 6 h 7"/>
                  <a:gd name="T8" fmla="*/ 0 60000 65536"/>
                  <a:gd name="T9" fmla="*/ 0 60000 65536"/>
                  <a:gd name="T10" fmla="*/ 0 60000 65536"/>
                  <a:gd name="T11" fmla="*/ 0 60000 65536"/>
                  <a:gd name="T12" fmla="*/ 0 w 137"/>
                  <a:gd name="T13" fmla="*/ 0 h 7"/>
                  <a:gd name="T14" fmla="*/ 137 w 137"/>
                  <a:gd name="T15" fmla="*/ 7 h 7"/>
                </a:gdLst>
                <a:ahLst/>
                <a:cxnLst>
                  <a:cxn ang="T8">
                    <a:pos x="T0" y="T1"/>
                  </a:cxn>
                  <a:cxn ang="T9">
                    <a:pos x="T2" y="T3"/>
                  </a:cxn>
                  <a:cxn ang="T10">
                    <a:pos x="T4" y="T5"/>
                  </a:cxn>
                  <a:cxn ang="T11">
                    <a:pos x="T6" y="T7"/>
                  </a:cxn>
                </a:cxnLst>
                <a:rect l="T12" t="T13" r="T14" b="T15"/>
                <a:pathLst>
                  <a:path w="137" h="7">
                    <a:moveTo>
                      <a:pt x="0" y="0"/>
                    </a:moveTo>
                    <a:lnTo>
                      <a:pt x="136" y="0"/>
                    </a:lnTo>
                    <a:lnTo>
                      <a:pt x="136" y="6"/>
                    </a:lnTo>
                    <a:lnTo>
                      <a:pt x="20" y="6"/>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Line 306">
                <a:extLst>
                  <a:ext uri="{FF2B5EF4-FFF2-40B4-BE49-F238E27FC236}">
                    <a16:creationId xmlns:a16="http://schemas.microsoft.com/office/drawing/2014/main" id="{7795EC4C-E795-4279-A31F-D10A82A6256A}"/>
                  </a:ext>
                </a:extLst>
              </p:cNvPr>
              <p:cNvSpPr>
                <a:spLocks noChangeShapeType="1"/>
              </p:cNvSpPr>
              <p:nvPr/>
            </p:nvSpPr>
            <p:spPr bwMode="auto">
              <a:xfrm flipV="1">
                <a:off x="4265" y="3978"/>
                <a:ext cx="37" cy="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307">
                <a:extLst>
                  <a:ext uri="{FF2B5EF4-FFF2-40B4-BE49-F238E27FC236}">
                    <a16:creationId xmlns:a16="http://schemas.microsoft.com/office/drawing/2014/main" id="{89FAC684-AB90-4B52-A374-8A052B1E10E5}"/>
                  </a:ext>
                </a:extLst>
              </p:cNvPr>
              <p:cNvSpPr>
                <a:spLocks noChangeShapeType="1"/>
              </p:cNvSpPr>
              <p:nvPr/>
            </p:nvSpPr>
            <p:spPr bwMode="auto">
              <a:xfrm flipH="1" flipV="1">
                <a:off x="4424" y="3978"/>
                <a:ext cx="32" cy="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308">
                <a:extLst>
                  <a:ext uri="{FF2B5EF4-FFF2-40B4-BE49-F238E27FC236}">
                    <a16:creationId xmlns:a16="http://schemas.microsoft.com/office/drawing/2014/main" id="{E5674752-0416-4952-8C0D-A10C4EE92C21}"/>
                  </a:ext>
                </a:extLst>
              </p:cNvPr>
              <p:cNvSpPr>
                <a:spLocks noChangeShapeType="1"/>
              </p:cNvSpPr>
              <p:nvPr/>
            </p:nvSpPr>
            <p:spPr bwMode="auto">
              <a:xfrm>
                <a:off x="4490" y="3990"/>
                <a:ext cx="62" cy="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Freeform 309">
                <a:extLst>
                  <a:ext uri="{FF2B5EF4-FFF2-40B4-BE49-F238E27FC236}">
                    <a16:creationId xmlns:a16="http://schemas.microsoft.com/office/drawing/2014/main" id="{2BE85904-81D1-4F90-BCAA-3672859AB84B}"/>
                  </a:ext>
                </a:extLst>
              </p:cNvPr>
              <p:cNvSpPr>
                <a:spLocks/>
              </p:cNvSpPr>
              <p:nvPr/>
            </p:nvSpPr>
            <p:spPr bwMode="auto">
              <a:xfrm>
                <a:off x="4496" y="4040"/>
                <a:ext cx="57" cy="19"/>
              </a:xfrm>
              <a:custGeom>
                <a:avLst/>
                <a:gdLst>
                  <a:gd name="T0" fmla="*/ 0 w 57"/>
                  <a:gd name="T1" fmla="*/ 8 h 19"/>
                  <a:gd name="T2" fmla="*/ 3 w 57"/>
                  <a:gd name="T3" fmla="*/ 8 h 19"/>
                  <a:gd name="T4" fmla="*/ 7 w 57"/>
                  <a:gd name="T5" fmla="*/ 2 h 19"/>
                  <a:gd name="T6" fmla="*/ 9 w 57"/>
                  <a:gd name="T7" fmla="*/ 0 h 19"/>
                  <a:gd name="T8" fmla="*/ 14 w 57"/>
                  <a:gd name="T9" fmla="*/ 5 h 19"/>
                  <a:gd name="T10" fmla="*/ 17 w 57"/>
                  <a:gd name="T11" fmla="*/ 1 h 19"/>
                  <a:gd name="T12" fmla="*/ 34 w 57"/>
                  <a:gd name="T13" fmla="*/ 4 h 19"/>
                  <a:gd name="T14" fmla="*/ 34 w 57"/>
                  <a:gd name="T15" fmla="*/ 9 h 19"/>
                  <a:gd name="T16" fmla="*/ 37 w 57"/>
                  <a:gd name="T17" fmla="*/ 4 h 19"/>
                  <a:gd name="T18" fmla="*/ 46 w 57"/>
                  <a:gd name="T19" fmla="*/ 5 h 19"/>
                  <a:gd name="T20" fmla="*/ 47 w 57"/>
                  <a:gd name="T21" fmla="*/ 8 h 19"/>
                  <a:gd name="T22" fmla="*/ 52 w 57"/>
                  <a:gd name="T23" fmla="*/ 8 h 19"/>
                  <a:gd name="T24" fmla="*/ 50 w 57"/>
                  <a:gd name="T25" fmla="*/ 6 h 19"/>
                  <a:gd name="T26" fmla="*/ 56 w 57"/>
                  <a:gd name="T27" fmla="*/ 6 h 19"/>
                  <a:gd name="T28" fmla="*/ 56 w 57"/>
                  <a:gd name="T29" fmla="*/ 18 h 19"/>
                  <a:gd name="T30" fmla="*/ 37 w 57"/>
                  <a:gd name="T31" fmla="*/ 16 h 19"/>
                  <a:gd name="T32" fmla="*/ 34 w 57"/>
                  <a:gd name="T33" fmla="*/ 14 h 19"/>
                  <a:gd name="T34" fmla="*/ 32 w 57"/>
                  <a:gd name="T35" fmla="*/ 15 h 19"/>
                  <a:gd name="T36" fmla="*/ 27 w 57"/>
                  <a:gd name="T37" fmla="*/ 15 h 19"/>
                  <a:gd name="T38" fmla="*/ 24 w 57"/>
                  <a:gd name="T39" fmla="*/ 7 h 19"/>
                  <a:gd name="T40" fmla="*/ 24 w 57"/>
                  <a:gd name="T41" fmla="*/ 15 h 19"/>
                  <a:gd name="T42" fmla="*/ 22 w 57"/>
                  <a:gd name="T43" fmla="*/ 15 h 19"/>
                  <a:gd name="T44" fmla="*/ 0 w 57"/>
                  <a:gd name="T45" fmla="*/ 8 h 19"/>
                  <a:gd name="T46" fmla="*/ 0 w 57"/>
                  <a:gd name="T47" fmla="*/ 8 h 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
                  <a:gd name="T73" fmla="*/ 0 h 19"/>
                  <a:gd name="T74" fmla="*/ 57 w 57"/>
                  <a:gd name="T75" fmla="*/ 19 h 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 h="19">
                    <a:moveTo>
                      <a:pt x="0" y="8"/>
                    </a:moveTo>
                    <a:lnTo>
                      <a:pt x="3" y="8"/>
                    </a:lnTo>
                    <a:lnTo>
                      <a:pt x="7" y="2"/>
                    </a:lnTo>
                    <a:lnTo>
                      <a:pt x="9" y="0"/>
                    </a:lnTo>
                    <a:lnTo>
                      <a:pt x="14" y="5"/>
                    </a:lnTo>
                    <a:lnTo>
                      <a:pt x="17" y="1"/>
                    </a:lnTo>
                    <a:lnTo>
                      <a:pt x="34" y="4"/>
                    </a:lnTo>
                    <a:lnTo>
                      <a:pt x="34" y="9"/>
                    </a:lnTo>
                    <a:lnTo>
                      <a:pt x="37" y="4"/>
                    </a:lnTo>
                    <a:lnTo>
                      <a:pt x="46" y="5"/>
                    </a:lnTo>
                    <a:lnTo>
                      <a:pt x="47" y="8"/>
                    </a:lnTo>
                    <a:lnTo>
                      <a:pt x="52" y="8"/>
                    </a:lnTo>
                    <a:lnTo>
                      <a:pt x="50" y="6"/>
                    </a:lnTo>
                    <a:lnTo>
                      <a:pt x="56" y="6"/>
                    </a:lnTo>
                    <a:lnTo>
                      <a:pt x="56" y="18"/>
                    </a:lnTo>
                    <a:lnTo>
                      <a:pt x="37" y="16"/>
                    </a:lnTo>
                    <a:lnTo>
                      <a:pt x="34" y="14"/>
                    </a:lnTo>
                    <a:lnTo>
                      <a:pt x="32" y="15"/>
                    </a:lnTo>
                    <a:lnTo>
                      <a:pt x="27" y="15"/>
                    </a:lnTo>
                    <a:lnTo>
                      <a:pt x="24" y="7"/>
                    </a:lnTo>
                    <a:lnTo>
                      <a:pt x="24" y="15"/>
                    </a:lnTo>
                    <a:lnTo>
                      <a:pt x="22" y="15"/>
                    </a:lnTo>
                    <a:lnTo>
                      <a:pt x="0" y="8"/>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sp>
            <p:nvSpPr>
              <p:cNvPr id="115" name="Freeform 310">
                <a:extLst>
                  <a:ext uri="{FF2B5EF4-FFF2-40B4-BE49-F238E27FC236}">
                    <a16:creationId xmlns:a16="http://schemas.microsoft.com/office/drawing/2014/main" id="{F4B64378-04E8-4C62-87D8-D46916828D62}"/>
                  </a:ext>
                </a:extLst>
              </p:cNvPr>
              <p:cNvSpPr>
                <a:spLocks/>
              </p:cNvSpPr>
              <p:nvPr/>
            </p:nvSpPr>
            <p:spPr bwMode="auto">
              <a:xfrm>
                <a:off x="4486" y="4157"/>
                <a:ext cx="67" cy="8"/>
              </a:xfrm>
              <a:custGeom>
                <a:avLst/>
                <a:gdLst>
                  <a:gd name="T0" fmla="*/ 2 w 67"/>
                  <a:gd name="T1" fmla="*/ 1 h 8"/>
                  <a:gd name="T2" fmla="*/ 19 w 67"/>
                  <a:gd name="T3" fmla="*/ 1 h 8"/>
                  <a:gd name="T4" fmla="*/ 42 w 67"/>
                  <a:gd name="T5" fmla="*/ 6 h 8"/>
                  <a:gd name="T6" fmla="*/ 54 w 67"/>
                  <a:gd name="T7" fmla="*/ 6 h 8"/>
                  <a:gd name="T8" fmla="*/ 66 w 67"/>
                  <a:gd name="T9" fmla="*/ 7 h 8"/>
                  <a:gd name="T10" fmla="*/ 66 w 67"/>
                  <a:gd name="T11" fmla="*/ 5 h 8"/>
                  <a:gd name="T12" fmla="*/ 56 w 67"/>
                  <a:gd name="T13" fmla="*/ 4 h 8"/>
                  <a:gd name="T14" fmla="*/ 44 w 67"/>
                  <a:gd name="T15" fmla="*/ 4 h 8"/>
                  <a:gd name="T16" fmla="*/ 38 w 67"/>
                  <a:gd name="T17" fmla="*/ 3 h 8"/>
                  <a:gd name="T18" fmla="*/ 23 w 67"/>
                  <a:gd name="T19" fmla="*/ 1 h 8"/>
                  <a:gd name="T20" fmla="*/ 19 w 67"/>
                  <a:gd name="T21" fmla="*/ 0 h 8"/>
                  <a:gd name="T22" fmla="*/ 0 w 67"/>
                  <a:gd name="T23" fmla="*/ 0 h 8"/>
                  <a:gd name="T24" fmla="*/ 2 w 67"/>
                  <a:gd name="T25" fmla="*/ 1 h 8"/>
                  <a:gd name="T26" fmla="*/ 2 w 67"/>
                  <a:gd name="T27" fmla="*/ 1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
                  <a:gd name="T43" fmla="*/ 0 h 8"/>
                  <a:gd name="T44" fmla="*/ 67 w 67"/>
                  <a:gd name="T45" fmla="*/ 8 h 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 h="8">
                    <a:moveTo>
                      <a:pt x="2" y="1"/>
                    </a:moveTo>
                    <a:lnTo>
                      <a:pt x="19" y="1"/>
                    </a:lnTo>
                    <a:lnTo>
                      <a:pt x="42" y="6"/>
                    </a:lnTo>
                    <a:lnTo>
                      <a:pt x="54" y="6"/>
                    </a:lnTo>
                    <a:lnTo>
                      <a:pt x="66" y="7"/>
                    </a:lnTo>
                    <a:lnTo>
                      <a:pt x="66" y="5"/>
                    </a:lnTo>
                    <a:lnTo>
                      <a:pt x="56" y="4"/>
                    </a:lnTo>
                    <a:lnTo>
                      <a:pt x="44" y="4"/>
                    </a:lnTo>
                    <a:lnTo>
                      <a:pt x="38" y="3"/>
                    </a:lnTo>
                    <a:lnTo>
                      <a:pt x="23" y="1"/>
                    </a:lnTo>
                    <a:lnTo>
                      <a:pt x="19" y="0"/>
                    </a:lnTo>
                    <a:lnTo>
                      <a:pt x="0" y="0"/>
                    </a:lnTo>
                    <a:lnTo>
                      <a:pt x="2" y="1"/>
                    </a:lnTo>
                  </a:path>
                </a:pathLst>
              </a:custGeom>
              <a:solidFill>
                <a:srgbClr val="000000"/>
              </a:solidFill>
              <a:ln>
                <a:noFill/>
              </a:ln>
              <a:extLs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zh-CN" altLang="en-US"/>
              </a:p>
            </p:txBody>
          </p:sp>
        </p:grpSp>
        <p:sp>
          <p:nvSpPr>
            <p:cNvPr id="26" name="Line 311">
              <a:extLst>
                <a:ext uri="{FF2B5EF4-FFF2-40B4-BE49-F238E27FC236}">
                  <a16:creationId xmlns:a16="http://schemas.microsoft.com/office/drawing/2014/main" id="{A6E26D1A-D273-4983-928C-D73042C5713A}"/>
                </a:ext>
              </a:extLst>
            </p:cNvPr>
            <p:cNvSpPr>
              <a:spLocks noChangeShapeType="1"/>
            </p:cNvSpPr>
            <p:nvPr/>
          </p:nvSpPr>
          <p:spPr bwMode="auto">
            <a:xfrm>
              <a:off x="3727" y="3418"/>
              <a:ext cx="3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Freeform 312">
              <a:extLst>
                <a:ext uri="{FF2B5EF4-FFF2-40B4-BE49-F238E27FC236}">
                  <a16:creationId xmlns:a16="http://schemas.microsoft.com/office/drawing/2014/main" id="{FD8786AE-F6F9-47CD-A549-7C0BE787DCEC}"/>
                </a:ext>
              </a:extLst>
            </p:cNvPr>
            <p:cNvSpPr>
              <a:spLocks/>
            </p:cNvSpPr>
            <p:nvPr/>
          </p:nvSpPr>
          <p:spPr bwMode="auto">
            <a:xfrm>
              <a:off x="4429" y="2844"/>
              <a:ext cx="265" cy="298"/>
            </a:xfrm>
            <a:custGeom>
              <a:avLst/>
              <a:gdLst>
                <a:gd name="T0" fmla="*/ 116 w 265"/>
                <a:gd name="T1" fmla="*/ 0 h 298"/>
                <a:gd name="T2" fmla="*/ 264 w 265"/>
                <a:gd name="T3" fmla="*/ 64 h 298"/>
                <a:gd name="T4" fmla="*/ 0 w 265"/>
                <a:gd name="T5" fmla="*/ 297 h 298"/>
                <a:gd name="T6" fmla="*/ 95 w 265"/>
                <a:gd name="T7" fmla="*/ 0 h 298"/>
                <a:gd name="T8" fmla="*/ 95 w 265"/>
                <a:gd name="T9" fmla="*/ 11 h 298"/>
                <a:gd name="T10" fmla="*/ 116 w 265"/>
                <a:gd name="T11" fmla="*/ 0 h 298"/>
                <a:gd name="T12" fmla="*/ 116 w 265"/>
                <a:gd name="T13" fmla="*/ 0 h 298"/>
                <a:gd name="T14" fmla="*/ 0 60000 65536"/>
                <a:gd name="T15" fmla="*/ 0 60000 65536"/>
                <a:gd name="T16" fmla="*/ 0 60000 65536"/>
                <a:gd name="T17" fmla="*/ 0 60000 65536"/>
                <a:gd name="T18" fmla="*/ 0 60000 65536"/>
                <a:gd name="T19" fmla="*/ 0 60000 65536"/>
                <a:gd name="T20" fmla="*/ 0 60000 65536"/>
                <a:gd name="T21" fmla="*/ 0 w 265"/>
                <a:gd name="T22" fmla="*/ 0 h 298"/>
                <a:gd name="T23" fmla="*/ 265 w 265"/>
                <a:gd name="T24" fmla="*/ 298 h 2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5" h="298">
                  <a:moveTo>
                    <a:pt x="116" y="0"/>
                  </a:moveTo>
                  <a:lnTo>
                    <a:pt x="264" y="64"/>
                  </a:lnTo>
                  <a:lnTo>
                    <a:pt x="0" y="297"/>
                  </a:lnTo>
                  <a:lnTo>
                    <a:pt x="95" y="0"/>
                  </a:lnTo>
                  <a:lnTo>
                    <a:pt x="95" y="11"/>
                  </a:lnTo>
                  <a:lnTo>
                    <a:pt x="116" y="0"/>
                  </a:lnTo>
                </a:path>
              </a:pathLst>
            </a:custGeom>
            <a:gradFill rotWithShape="0">
              <a:gsLst>
                <a:gs pos="0">
                  <a:srgbClr val="80FFFF"/>
                </a:gs>
                <a:gs pos="50000">
                  <a:srgbClr val="FFE1B0"/>
                </a:gs>
                <a:gs pos="100000">
                  <a:srgbClr val="80FFFF"/>
                </a:gs>
              </a:gsLst>
              <a:lin ang="18900000" scaled="1"/>
            </a:gradFill>
            <a:ln w="19050" cap="flat" cmpd="sng">
              <a:solidFill>
                <a:srgbClr val="000000"/>
              </a:solidFill>
              <a:prstDash val="solid"/>
              <a:round/>
              <a:headEnd type="none" w="med" len="med"/>
              <a:tailEnd type="none" w="med" len="med"/>
            </a:ln>
          </p:spPr>
          <p:txBody>
            <a:bodyPr/>
            <a:lstStyle/>
            <a:p>
              <a:endParaRPr lang="zh-CN" altLang="en-US"/>
            </a:p>
          </p:txBody>
        </p:sp>
        <p:sp>
          <p:nvSpPr>
            <p:cNvPr id="28" name="Freeform 313">
              <a:extLst>
                <a:ext uri="{FF2B5EF4-FFF2-40B4-BE49-F238E27FC236}">
                  <a16:creationId xmlns:a16="http://schemas.microsoft.com/office/drawing/2014/main" id="{2FCBA639-953F-4D0A-999F-A3F372A2DB85}"/>
                </a:ext>
              </a:extLst>
            </p:cNvPr>
            <p:cNvSpPr>
              <a:spLocks/>
            </p:cNvSpPr>
            <p:nvPr/>
          </p:nvSpPr>
          <p:spPr bwMode="auto">
            <a:xfrm>
              <a:off x="3462" y="2901"/>
              <a:ext cx="604" cy="244"/>
            </a:xfrm>
            <a:custGeom>
              <a:avLst/>
              <a:gdLst>
                <a:gd name="T0" fmla="*/ 0 w 604"/>
                <a:gd name="T1" fmla="*/ 10 h 244"/>
                <a:gd name="T2" fmla="*/ 138 w 604"/>
                <a:gd name="T3" fmla="*/ 53 h 244"/>
                <a:gd name="T4" fmla="*/ 233 w 604"/>
                <a:gd name="T5" fmla="*/ 0 h 244"/>
                <a:gd name="T6" fmla="*/ 603 w 604"/>
                <a:gd name="T7" fmla="*/ 243 h 244"/>
                <a:gd name="T8" fmla="*/ 11 w 604"/>
                <a:gd name="T9" fmla="*/ 10 h 244"/>
                <a:gd name="T10" fmla="*/ 21 w 604"/>
                <a:gd name="T11" fmla="*/ 21 h 244"/>
                <a:gd name="T12" fmla="*/ 0 w 604"/>
                <a:gd name="T13" fmla="*/ 10 h 244"/>
                <a:gd name="T14" fmla="*/ 0 w 604"/>
                <a:gd name="T15" fmla="*/ 10 h 244"/>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244"/>
                <a:gd name="T26" fmla="*/ 604 w 604"/>
                <a:gd name="T27" fmla="*/ 244 h 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244">
                  <a:moveTo>
                    <a:pt x="0" y="10"/>
                  </a:moveTo>
                  <a:lnTo>
                    <a:pt x="138" y="53"/>
                  </a:lnTo>
                  <a:lnTo>
                    <a:pt x="233" y="0"/>
                  </a:lnTo>
                  <a:lnTo>
                    <a:pt x="603" y="243"/>
                  </a:lnTo>
                  <a:lnTo>
                    <a:pt x="11" y="10"/>
                  </a:lnTo>
                  <a:lnTo>
                    <a:pt x="21" y="21"/>
                  </a:lnTo>
                  <a:lnTo>
                    <a:pt x="0" y="10"/>
                  </a:lnTo>
                </a:path>
              </a:pathLst>
            </a:custGeom>
            <a:gradFill rotWithShape="0">
              <a:gsLst>
                <a:gs pos="0">
                  <a:srgbClr val="82E0FF"/>
                </a:gs>
                <a:gs pos="100000">
                  <a:srgbClr val="FFE1B0"/>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nvGrpSpPr>
            <p:cNvPr id="29" name="Group 314">
              <a:extLst>
                <a:ext uri="{FF2B5EF4-FFF2-40B4-BE49-F238E27FC236}">
                  <a16:creationId xmlns:a16="http://schemas.microsoft.com/office/drawing/2014/main" id="{B092CD5A-A0B6-41E9-A074-AAFFC9B04774}"/>
                </a:ext>
              </a:extLst>
            </p:cNvPr>
            <p:cNvGrpSpPr>
              <a:grpSpLocks/>
            </p:cNvGrpSpPr>
            <p:nvPr/>
          </p:nvGrpSpPr>
          <p:grpSpPr bwMode="auto">
            <a:xfrm>
              <a:off x="4717" y="2412"/>
              <a:ext cx="356" cy="416"/>
              <a:chOff x="5591" y="2885"/>
              <a:chExt cx="356" cy="416"/>
            </a:xfrm>
          </p:grpSpPr>
          <p:grpSp>
            <p:nvGrpSpPr>
              <p:cNvPr id="31" name="Group 315">
                <a:extLst>
                  <a:ext uri="{FF2B5EF4-FFF2-40B4-BE49-F238E27FC236}">
                    <a16:creationId xmlns:a16="http://schemas.microsoft.com/office/drawing/2014/main" id="{C8CF259F-5061-42F4-AD6E-7EB5AE2A6BDE}"/>
                  </a:ext>
                </a:extLst>
              </p:cNvPr>
              <p:cNvGrpSpPr>
                <a:grpSpLocks/>
              </p:cNvGrpSpPr>
              <p:nvPr/>
            </p:nvGrpSpPr>
            <p:grpSpPr bwMode="auto">
              <a:xfrm>
                <a:off x="5591" y="2885"/>
                <a:ext cx="356" cy="416"/>
                <a:chOff x="5591" y="2885"/>
                <a:chExt cx="356" cy="416"/>
              </a:xfrm>
            </p:grpSpPr>
            <p:sp>
              <p:nvSpPr>
                <p:cNvPr id="40" name="Oval 316">
                  <a:extLst>
                    <a:ext uri="{FF2B5EF4-FFF2-40B4-BE49-F238E27FC236}">
                      <a16:creationId xmlns:a16="http://schemas.microsoft.com/office/drawing/2014/main" id="{7BCB7642-7A8D-42AA-B340-2F1F744E4D17}"/>
                    </a:ext>
                  </a:extLst>
                </p:cNvPr>
                <p:cNvSpPr>
                  <a:spLocks noChangeArrowheads="1"/>
                </p:cNvSpPr>
                <p:nvPr/>
              </p:nvSpPr>
              <p:spPr bwMode="auto">
                <a:xfrm>
                  <a:off x="5591" y="2885"/>
                  <a:ext cx="355" cy="129"/>
                </a:xfrm>
                <a:prstGeom prst="ellipse">
                  <a:avLst/>
                </a:prstGeom>
                <a:gradFill rotWithShape="0">
                  <a:gsLst>
                    <a:gs pos="0">
                      <a:srgbClr val="E1E1E1"/>
                    </a:gs>
                    <a:gs pos="50000">
                      <a:srgbClr val="FFFFFF"/>
                    </a:gs>
                    <a:gs pos="100000">
                      <a:srgbClr val="E1E1E1"/>
                    </a:gs>
                  </a:gsLst>
                  <a:lin ang="0" scaled="1"/>
                </a:gradFill>
                <a:ln w="19050">
                  <a:solidFill>
                    <a:srgbClr val="000000"/>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1" name="Freeform 317">
                  <a:extLst>
                    <a:ext uri="{FF2B5EF4-FFF2-40B4-BE49-F238E27FC236}">
                      <a16:creationId xmlns:a16="http://schemas.microsoft.com/office/drawing/2014/main" id="{B427D7E2-878E-48CC-A422-6EA40B07873C}"/>
                    </a:ext>
                  </a:extLst>
                </p:cNvPr>
                <p:cNvSpPr>
                  <a:spLocks/>
                </p:cNvSpPr>
                <p:nvPr/>
              </p:nvSpPr>
              <p:spPr bwMode="auto">
                <a:xfrm>
                  <a:off x="5591" y="2954"/>
                  <a:ext cx="356" cy="347"/>
                </a:xfrm>
                <a:custGeom>
                  <a:avLst/>
                  <a:gdLst>
                    <a:gd name="T0" fmla="*/ 0 w 356"/>
                    <a:gd name="T1" fmla="*/ 288 h 347"/>
                    <a:gd name="T2" fmla="*/ 0 w 356"/>
                    <a:gd name="T3" fmla="*/ 1 h 347"/>
                    <a:gd name="T4" fmla="*/ 0 w 356"/>
                    <a:gd name="T5" fmla="*/ 1 h 347"/>
                    <a:gd name="T6" fmla="*/ 10 w 356"/>
                    <a:gd name="T7" fmla="*/ 17 h 347"/>
                    <a:gd name="T8" fmla="*/ 25 w 356"/>
                    <a:gd name="T9" fmla="*/ 29 h 347"/>
                    <a:gd name="T10" fmla="*/ 44 w 356"/>
                    <a:gd name="T11" fmla="*/ 40 h 347"/>
                    <a:gd name="T12" fmla="*/ 69 w 356"/>
                    <a:gd name="T13" fmla="*/ 48 h 347"/>
                    <a:gd name="T14" fmla="*/ 95 w 356"/>
                    <a:gd name="T15" fmla="*/ 54 h 347"/>
                    <a:gd name="T16" fmla="*/ 125 w 356"/>
                    <a:gd name="T17" fmla="*/ 59 h 347"/>
                    <a:gd name="T18" fmla="*/ 155 w 356"/>
                    <a:gd name="T19" fmla="*/ 61 h 347"/>
                    <a:gd name="T20" fmla="*/ 187 w 356"/>
                    <a:gd name="T21" fmla="*/ 61 h 347"/>
                    <a:gd name="T22" fmla="*/ 216 w 356"/>
                    <a:gd name="T23" fmla="*/ 60 h 347"/>
                    <a:gd name="T24" fmla="*/ 246 w 356"/>
                    <a:gd name="T25" fmla="*/ 57 h 347"/>
                    <a:gd name="T26" fmla="*/ 273 w 356"/>
                    <a:gd name="T27" fmla="*/ 52 h 347"/>
                    <a:gd name="T28" fmla="*/ 298 w 356"/>
                    <a:gd name="T29" fmla="*/ 44 h 347"/>
                    <a:gd name="T30" fmla="*/ 318 w 356"/>
                    <a:gd name="T31" fmla="*/ 36 h 347"/>
                    <a:gd name="T32" fmla="*/ 336 w 356"/>
                    <a:gd name="T33" fmla="*/ 26 h 347"/>
                    <a:gd name="T34" fmla="*/ 348 w 356"/>
                    <a:gd name="T35" fmla="*/ 14 h 347"/>
                    <a:gd name="T36" fmla="*/ 355 w 356"/>
                    <a:gd name="T37" fmla="*/ 0 h 347"/>
                    <a:gd name="T38" fmla="*/ 355 w 356"/>
                    <a:gd name="T39" fmla="*/ 1 h 347"/>
                    <a:gd name="T40" fmla="*/ 355 w 356"/>
                    <a:gd name="T41" fmla="*/ 288 h 347"/>
                    <a:gd name="T42" fmla="*/ 355 w 356"/>
                    <a:gd name="T43" fmla="*/ 286 h 347"/>
                    <a:gd name="T44" fmla="*/ 348 w 356"/>
                    <a:gd name="T45" fmla="*/ 300 h 347"/>
                    <a:gd name="T46" fmla="*/ 336 w 356"/>
                    <a:gd name="T47" fmla="*/ 312 h 347"/>
                    <a:gd name="T48" fmla="*/ 318 w 356"/>
                    <a:gd name="T49" fmla="*/ 322 h 347"/>
                    <a:gd name="T50" fmla="*/ 298 w 356"/>
                    <a:gd name="T51" fmla="*/ 329 h 347"/>
                    <a:gd name="T52" fmla="*/ 273 w 356"/>
                    <a:gd name="T53" fmla="*/ 337 h 347"/>
                    <a:gd name="T54" fmla="*/ 246 w 356"/>
                    <a:gd name="T55" fmla="*/ 342 h 347"/>
                    <a:gd name="T56" fmla="*/ 216 w 356"/>
                    <a:gd name="T57" fmla="*/ 345 h 347"/>
                    <a:gd name="T58" fmla="*/ 187 w 356"/>
                    <a:gd name="T59" fmla="*/ 346 h 347"/>
                    <a:gd name="T60" fmla="*/ 155 w 356"/>
                    <a:gd name="T61" fmla="*/ 346 h 347"/>
                    <a:gd name="T62" fmla="*/ 125 w 356"/>
                    <a:gd name="T63" fmla="*/ 344 h 347"/>
                    <a:gd name="T64" fmla="*/ 95 w 356"/>
                    <a:gd name="T65" fmla="*/ 340 h 347"/>
                    <a:gd name="T66" fmla="*/ 69 w 356"/>
                    <a:gd name="T67" fmla="*/ 333 h 347"/>
                    <a:gd name="T68" fmla="*/ 44 w 356"/>
                    <a:gd name="T69" fmla="*/ 325 h 347"/>
                    <a:gd name="T70" fmla="*/ 25 w 356"/>
                    <a:gd name="T71" fmla="*/ 315 h 347"/>
                    <a:gd name="T72" fmla="*/ 10 w 356"/>
                    <a:gd name="T73" fmla="*/ 303 h 347"/>
                    <a:gd name="T74" fmla="*/ 0 w 356"/>
                    <a:gd name="T75" fmla="*/ 288 h 347"/>
                    <a:gd name="T76" fmla="*/ 0 w 356"/>
                    <a:gd name="T77" fmla="*/ 288 h 347"/>
                    <a:gd name="T78" fmla="*/ 0 w 356"/>
                    <a:gd name="T79" fmla="*/ 288 h 3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6"/>
                    <a:gd name="T121" fmla="*/ 0 h 347"/>
                    <a:gd name="T122" fmla="*/ 356 w 356"/>
                    <a:gd name="T123" fmla="*/ 347 h 3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6" h="347">
                      <a:moveTo>
                        <a:pt x="0" y="288"/>
                      </a:moveTo>
                      <a:lnTo>
                        <a:pt x="0" y="1"/>
                      </a:lnTo>
                      <a:lnTo>
                        <a:pt x="10" y="17"/>
                      </a:lnTo>
                      <a:lnTo>
                        <a:pt x="25" y="29"/>
                      </a:lnTo>
                      <a:lnTo>
                        <a:pt x="44" y="40"/>
                      </a:lnTo>
                      <a:lnTo>
                        <a:pt x="69" y="48"/>
                      </a:lnTo>
                      <a:lnTo>
                        <a:pt x="95" y="54"/>
                      </a:lnTo>
                      <a:lnTo>
                        <a:pt x="125" y="59"/>
                      </a:lnTo>
                      <a:lnTo>
                        <a:pt x="155" y="61"/>
                      </a:lnTo>
                      <a:lnTo>
                        <a:pt x="187" y="61"/>
                      </a:lnTo>
                      <a:lnTo>
                        <a:pt x="216" y="60"/>
                      </a:lnTo>
                      <a:lnTo>
                        <a:pt x="246" y="57"/>
                      </a:lnTo>
                      <a:lnTo>
                        <a:pt x="273" y="52"/>
                      </a:lnTo>
                      <a:lnTo>
                        <a:pt x="298" y="44"/>
                      </a:lnTo>
                      <a:lnTo>
                        <a:pt x="318" y="36"/>
                      </a:lnTo>
                      <a:lnTo>
                        <a:pt x="336" y="26"/>
                      </a:lnTo>
                      <a:lnTo>
                        <a:pt x="348" y="14"/>
                      </a:lnTo>
                      <a:lnTo>
                        <a:pt x="355" y="0"/>
                      </a:lnTo>
                      <a:lnTo>
                        <a:pt x="355" y="1"/>
                      </a:lnTo>
                      <a:lnTo>
                        <a:pt x="355" y="288"/>
                      </a:lnTo>
                      <a:lnTo>
                        <a:pt x="355" y="286"/>
                      </a:lnTo>
                      <a:lnTo>
                        <a:pt x="348" y="300"/>
                      </a:lnTo>
                      <a:lnTo>
                        <a:pt x="336" y="312"/>
                      </a:lnTo>
                      <a:lnTo>
                        <a:pt x="318" y="322"/>
                      </a:lnTo>
                      <a:lnTo>
                        <a:pt x="298" y="329"/>
                      </a:lnTo>
                      <a:lnTo>
                        <a:pt x="273" y="337"/>
                      </a:lnTo>
                      <a:lnTo>
                        <a:pt x="246" y="342"/>
                      </a:lnTo>
                      <a:lnTo>
                        <a:pt x="216" y="345"/>
                      </a:lnTo>
                      <a:lnTo>
                        <a:pt x="187" y="346"/>
                      </a:lnTo>
                      <a:lnTo>
                        <a:pt x="155" y="346"/>
                      </a:lnTo>
                      <a:lnTo>
                        <a:pt x="125" y="344"/>
                      </a:lnTo>
                      <a:lnTo>
                        <a:pt x="95" y="340"/>
                      </a:lnTo>
                      <a:lnTo>
                        <a:pt x="69" y="333"/>
                      </a:lnTo>
                      <a:lnTo>
                        <a:pt x="44" y="325"/>
                      </a:lnTo>
                      <a:lnTo>
                        <a:pt x="25" y="315"/>
                      </a:lnTo>
                      <a:lnTo>
                        <a:pt x="10" y="303"/>
                      </a:lnTo>
                      <a:lnTo>
                        <a:pt x="0" y="288"/>
                      </a:lnTo>
                    </a:path>
                  </a:pathLst>
                </a:custGeom>
                <a:gradFill rotWithShape="0">
                  <a:gsLst>
                    <a:gs pos="0">
                      <a:srgbClr val="E1E1E1"/>
                    </a:gs>
                    <a:gs pos="50000">
                      <a:srgbClr val="FFFFFF"/>
                    </a:gs>
                    <a:gs pos="100000">
                      <a:srgbClr val="E1E1E1"/>
                    </a:gs>
                  </a:gsLst>
                  <a:lin ang="0" scaled="1"/>
                </a:gradFill>
                <a:ln w="19050" cap="flat" cmpd="sng">
                  <a:solidFill>
                    <a:srgbClr val="000000"/>
                  </a:solidFill>
                  <a:prstDash val="solid"/>
                  <a:round/>
                  <a:headEnd type="none" w="med" len="med"/>
                  <a:tailEnd type="none" w="med" len="med"/>
                </a:ln>
              </p:spPr>
              <p:txBody>
                <a:bodyPr/>
                <a:lstStyle/>
                <a:p>
                  <a:endParaRPr lang="zh-CN" altLang="en-US"/>
                </a:p>
              </p:txBody>
            </p:sp>
          </p:grpSp>
          <p:grpSp>
            <p:nvGrpSpPr>
              <p:cNvPr id="32" name="Group 318">
                <a:extLst>
                  <a:ext uri="{FF2B5EF4-FFF2-40B4-BE49-F238E27FC236}">
                    <a16:creationId xmlns:a16="http://schemas.microsoft.com/office/drawing/2014/main" id="{3112D185-ECAF-484A-957C-3E92762EF0D3}"/>
                  </a:ext>
                </a:extLst>
              </p:cNvPr>
              <p:cNvGrpSpPr>
                <a:grpSpLocks/>
              </p:cNvGrpSpPr>
              <p:nvPr/>
            </p:nvGrpSpPr>
            <p:grpSpPr bwMode="auto">
              <a:xfrm>
                <a:off x="5651" y="3042"/>
                <a:ext cx="234" cy="214"/>
                <a:chOff x="5651" y="3042"/>
                <a:chExt cx="234" cy="214"/>
              </a:xfrm>
            </p:grpSpPr>
            <p:sp>
              <p:nvSpPr>
                <p:cNvPr id="33" name="AutoShape 319">
                  <a:extLst>
                    <a:ext uri="{FF2B5EF4-FFF2-40B4-BE49-F238E27FC236}">
                      <a16:creationId xmlns:a16="http://schemas.microsoft.com/office/drawing/2014/main" id="{0BF9A3CF-9D4B-447E-91AE-2C3B1FE5BB47}"/>
                    </a:ext>
                  </a:extLst>
                </p:cNvPr>
                <p:cNvSpPr>
                  <a:spLocks noChangeArrowheads="1"/>
                </p:cNvSpPr>
                <p:nvPr/>
              </p:nvSpPr>
              <p:spPr bwMode="auto">
                <a:xfrm flipV="1">
                  <a:off x="5651" y="3042"/>
                  <a:ext cx="234" cy="214"/>
                </a:xfrm>
                <a:prstGeom prst="roundRect">
                  <a:avLst>
                    <a:gd name="adj" fmla="val 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4" name="Line 320">
                  <a:extLst>
                    <a:ext uri="{FF2B5EF4-FFF2-40B4-BE49-F238E27FC236}">
                      <a16:creationId xmlns:a16="http://schemas.microsoft.com/office/drawing/2014/main" id="{6B7F8152-77B8-4BF5-9060-C1D645779F51}"/>
                    </a:ext>
                  </a:extLst>
                </p:cNvPr>
                <p:cNvSpPr>
                  <a:spLocks noChangeShapeType="1"/>
                </p:cNvSpPr>
                <p:nvPr/>
              </p:nvSpPr>
              <p:spPr bwMode="auto">
                <a:xfrm>
                  <a:off x="5807" y="3044"/>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21">
                  <a:extLst>
                    <a:ext uri="{FF2B5EF4-FFF2-40B4-BE49-F238E27FC236}">
                      <a16:creationId xmlns:a16="http://schemas.microsoft.com/office/drawing/2014/main" id="{681CC7A7-5759-42FA-8536-5E6CBB74B5AB}"/>
                    </a:ext>
                  </a:extLst>
                </p:cNvPr>
                <p:cNvSpPr>
                  <a:spLocks noChangeShapeType="1"/>
                </p:cNvSpPr>
                <p:nvPr/>
              </p:nvSpPr>
              <p:spPr bwMode="auto">
                <a:xfrm>
                  <a:off x="5728" y="3044"/>
                  <a:ext cx="0" cy="207"/>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22">
                  <a:extLst>
                    <a:ext uri="{FF2B5EF4-FFF2-40B4-BE49-F238E27FC236}">
                      <a16:creationId xmlns:a16="http://schemas.microsoft.com/office/drawing/2014/main" id="{EC96843B-E92F-4F48-AB63-4034FA616158}"/>
                    </a:ext>
                  </a:extLst>
                </p:cNvPr>
                <p:cNvSpPr>
                  <a:spLocks noChangeShapeType="1"/>
                </p:cNvSpPr>
                <p:nvPr/>
              </p:nvSpPr>
              <p:spPr bwMode="auto">
                <a:xfrm flipH="1">
                  <a:off x="5655" y="3199"/>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23">
                  <a:extLst>
                    <a:ext uri="{FF2B5EF4-FFF2-40B4-BE49-F238E27FC236}">
                      <a16:creationId xmlns:a16="http://schemas.microsoft.com/office/drawing/2014/main" id="{E7FDF982-CB31-4652-8BE8-421EFC9A8863}"/>
                    </a:ext>
                  </a:extLst>
                </p:cNvPr>
                <p:cNvSpPr>
                  <a:spLocks noChangeShapeType="1"/>
                </p:cNvSpPr>
                <p:nvPr/>
              </p:nvSpPr>
              <p:spPr bwMode="auto">
                <a:xfrm flipH="1">
                  <a:off x="5655" y="3149"/>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4">
                  <a:extLst>
                    <a:ext uri="{FF2B5EF4-FFF2-40B4-BE49-F238E27FC236}">
                      <a16:creationId xmlns:a16="http://schemas.microsoft.com/office/drawing/2014/main" id="{F584B817-F22C-4401-9958-6C8163167BD2}"/>
                    </a:ext>
                  </a:extLst>
                </p:cNvPr>
                <p:cNvSpPr>
                  <a:spLocks noChangeShapeType="1"/>
                </p:cNvSpPr>
                <p:nvPr/>
              </p:nvSpPr>
              <p:spPr bwMode="auto">
                <a:xfrm flipH="1">
                  <a:off x="5655" y="3096"/>
                  <a:ext cx="22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AutoShape 325">
                  <a:extLst>
                    <a:ext uri="{FF2B5EF4-FFF2-40B4-BE49-F238E27FC236}">
                      <a16:creationId xmlns:a16="http://schemas.microsoft.com/office/drawing/2014/main" id="{8B0D2F0E-2CC4-4062-A7C8-3F107FE772D4}"/>
                    </a:ext>
                  </a:extLst>
                </p:cNvPr>
                <p:cNvSpPr>
                  <a:spLocks noChangeArrowheads="1"/>
                </p:cNvSpPr>
                <p:nvPr/>
              </p:nvSpPr>
              <p:spPr bwMode="auto">
                <a:xfrm flipV="1">
                  <a:off x="5655" y="3043"/>
                  <a:ext cx="230" cy="55"/>
                </a:xfrm>
                <a:prstGeom prst="roundRect">
                  <a:avLst>
                    <a:gd name="adj" fmla="val 0"/>
                  </a:avLst>
                </a:prstGeom>
                <a:solidFill>
                  <a:srgbClr val="0000FF"/>
                </a:solidFill>
                <a:ln w="19050">
                  <a:solidFill>
                    <a:srgbClr val="0000FF"/>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grpSp>
        <p:sp>
          <p:nvSpPr>
            <p:cNvPr id="30" name="AutoShape 326">
              <a:extLst>
                <a:ext uri="{FF2B5EF4-FFF2-40B4-BE49-F238E27FC236}">
                  <a16:creationId xmlns:a16="http://schemas.microsoft.com/office/drawing/2014/main" id="{4EAF574E-5D81-417C-B369-4A40C2C2BFC6}"/>
                </a:ext>
              </a:extLst>
            </p:cNvPr>
            <p:cNvSpPr>
              <a:spLocks noChangeArrowheads="1"/>
            </p:cNvSpPr>
            <p:nvPr/>
          </p:nvSpPr>
          <p:spPr bwMode="auto">
            <a:xfrm>
              <a:off x="2653" y="924"/>
              <a:ext cx="288" cy="2112"/>
            </a:xfrm>
            <a:prstGeom prst="downArrow">
              <a:avLst>
                <a:gd name="adj1" fmla="val 50000"/>
                <a:gd name="adj2" fmla="val 183333"/>
              </a:avLst>
            </a:prstGeom>
            <a:solidFill>
              <a:srgbClr val="F09ED9"/>
            </a:solidFill>
            <a:ln w="9525">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62062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1" dirty="0"/>
              <a:t>Data Warehouse: A Multi-Tiered Architecture</a:t>
            </a:r>
            <a:endParaRPr lang="zh-CN" altLang="en-US" sz="2000" b="1" dirty="0"/>
          </a:p>
        </p:txBody>
      </p:sp>
      <p:sp>
        <p:nvSpPr>
          <p:cNvPr id="6" name="Rectangle 4">
            <a:extLst>
              <a:ext uri="{FF2B5EF4-FFF2-40B4-BE49-F238E27FC236}">
                <a16:creationId xmlns:a16="http://schemas.microsoft.com/office/drawing/2014/main" id="{0A090FED-5BAF-45D7-B1A3-D14377022DFA}"/>
              </a:ext>
            </a:extLst>
          </p:cNvPr>
          <p:cNvSpPr>
            <a:spLocks noChangeArrowheads="1"/>
          </p:cNvSpPr>
          <p:nvPr/>
        </p:nvSpPr>
        <p:spPr bwMode="auto">
          <a:xfrm>
            <a:off x="4629150" y="2860675"/>
            <a:ext cx="2362200" cy="1676400"/>
          </a:xfrm>
          <a:prstGeom prst="rect">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7" name="Rectangle 5">
            <a:extLst>
              <a:ext uri="{FF2B5EF4-FFF2-40B4-BE49-F238E27FC236}">
                <a16:creationId xmlns:a16="http://schemas.microsoft.com/office/drawing/2014/main" id="{F53F1156-DD49-49BC-A0CB-B347C3462F11}"/>
              </a:ext>
            </a:extLst>
          </p:cNvPr>
          <p:cNvSpPr>
            <a:spLocks noChangeArrowheads="1"/>
          </p:cNvSpPr>
          <p:nvPr/>
        </p:nvSpPr>
        <p:spPr bwMode="auto">
          <a:xfrm>
            <a:off x="3714750" y="1412875"/>
            <a:ext cx="2971800" cy="1295400"/>
          </a:xfrm>
          <a:prstGeom prst="rect">
            <a:avLst/>
          </a:prstGeom>
          <a:solidFill>
            <a:schemeClr val="accent1"/>
          </a:solidFill>
          <a:ln w="9525">
            <a:solidFill>
              <a:srgbClr val="F09ED9"/>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8" name="AutoShape 6">
            <a:extLst>
              <a:ext uri="{FF2B5EF4-FFF2-40B4-BE49-F238E27FC236}">
                <a16:creationId xmlns:a16="http://schemas.microsoft.com/office/drawing/2014/main" id="{F0CB35A6-C1FE-4654-9B22-F8BF196866E4}"/>
              </a:ext>
            </a:extLst>
          </p:cNvPr>
          <p:cNvSpPr>
            <a:spLocks noChangeArrowheads="1"/>
          </p:cNvSpPr>
          <p:nvPr/>
        </p:nvSpPr>
        <p:spPr bwMode="auto">
          <a:xfrm>
            <a:off x="4781550" y="2860675"/>
            <a:ext cx="2011363" cy="1600200"/>
          </a:xfrm>
          <a:prstGeom prst="flowChartMagneticDisk">
            <a:avLst/>
          </a:prstGeom>
          <a:solidFill>
            <a:srgbClr val="6666FF"/>
          </a:solidFill>
          <a:ln w="9525">
            <a:solidFill>
              <a:srgbClr val="000000"/>
            </a:solidFill>
            <a:round/>
            <a:headEnd/>
            <a:tailEnd/>
          </a:ln>
        </p:spPr>
        <p:txBody>
          <a:bodyPr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9" name="Rectangle 7">
            <a:extLst>
              <a:ext uri="{FF2B5EF4-FFF2-40B4-BE49-F238E27FC236}">
                <a16:creationId xmlns:a16="http://schemas.microsoft.com/office/drawing/2014/main" id="{FAD4BA52-31D9-412B-B889-C4BA9134EAB5}"/>
              </a:ext>
            </a:extLst>
          </p:cNvPr>
          <p:cNvSpPr>
            <a:spLocks noChangeArrowheads="1"/>
          </p:cNvSpPr>
          <p:nvPr/>
        </p:nvSpPr>
        <p:spPr bwMode="auto">
          <a:xfrm>
            <a:off x="2952750" y="803275"/>
            <a:ext cx="6705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0" name="Rectangle 8">
            <a:extLst>
              <a:ext uri="{FF2B5EF4-FFF2-40B4-BE49-F238E27FC236}">
                <a16:creationId xmlns:a16="http://schemas.microsoft.com/office/drawing/2014/main" id="{88395C6C-A413-486F-B0E9-FF166076374C}"/>
              </a:ext>
            </a:extLst>
          </p:cNvPr>
          <p:cNvSpPr>
            <a:spLocks noChangeArrowheads="1"/>
          </p:cNvSpPr>
          <p:nvPr/>
        </p:nvSpPr>
        <p:spPr bwMode="auto">
          <a:xfrm>
            <a:off x="5010150" y="3394075"/>
            <a:ext cx="1554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spcBef>
                <a:spcPct val="0"/>
              </a:spcBef>
              <a:buClrTx/>
              <a:buSzTx/>
              <a:buFontTx/>
              <a:buNone/>
            </a:pPr>
            <a:r>
              <a:rPr lang="en-US" altLang="zh-CN" sz="2400">
                <a:latin typeface="Times New Roman" panose="02020603050405020304" pitchFamily="18" charset="0"/>
              </a:rPr>
              <a:t>Data</a:t>
            </a:r>
          </a:p>
          <a:p>
            <a:pPr>
              <a:spcBef>
                <a:spcPct val="0"/>
              </a:spcBef>
              <a:buClrTx/>
              <a:buSzTx/>
              <a:buFontTx/>
              <a:buNone/>
            </a:pPr>
            <a:r>
              <a:rPr lang="en-US" altLang="zh-CN" sz="2400">
                <a:latin typeface="Times New Roman" panose="02020603050405020304" pitchFamily="18" charset="0"/>
              </a:rPr>
              <a:t>Warehouse</a:t>
            </a:r>
          </a:p>
        </p:txBody>
      </p:sp>
      <p:sp>
        <p:nvSpPr>
          <p:cNvPr id="11" name="Oval 9">
            <a:extLst>
              <a:ext uri="{FF2B5EF4-FFF2-40B4-BE49-F238E27FC236}">
                <a16:creationId xmlns:a16="http://schemas.microsoft.com/office/drawing/2014/main" id="{2C77C4E0-899E-40E8-8F9A-81633557B9F8}"/>
              </a:ext>
            </a:extLst>
          </p:cNvPr>
          <p:cNvSpPr>
            <a:spLocks noChangeArrowheads="1"/>
          </p:cNvSpPr>
          <p:nvPr/>
        </p:nvSpPr>
        <p:spPr bwMode="auto">
          <a:xfrm>
            <a:off x="8439150" y="2022475"/>
            <a:ext cx="1822450" cy="3568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2" name="AutoShape 10">
            <a:extLst>
              <a:ext uri="{FF2B5EF4-FFF2-40B4-BE49-F238E27FC236}">
                <a16:creationId xmlns:a16="http://schemas.microsoft.com/office/drawing/2014/main" id="{01D7CA8E-33E5-4D19-8B23-1F3DF2FA1375}"/>
              </a:ext>
            </a:extLst>
          </p:cNvPr>
          <p:cNvSpPr>
            <a:spLocks noChangeArrowheads="1"/>
          </p:cNvSpPr>
          <p:nvPr/>
        </p:nvSpPr>
        <p:spPr bwMode="auto">
          <a:xfrm>
            <a:off x="7150100" y="3171825"/>
            <a:ext cx="901700" cy="749300"/>
          </a:xfrm>
          <a:prstGeom prst="rightArrow">
            <a:avLst>
              <a:gd name="adj1" fmla="val 75009"/>
              <a:gd name="adj2" fmla="val 6017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nvGrpSpPr>
          <p:cNvPr id="13" name="Group 11">
            <a:extLst>
              <a:ext uri="{FF2B5EF4-FFF2-40B4-BE49-F238E27FC236}">
                <a16:creationId xmlns:a16="http://schemas.microsoft.com/office/drawing/2014/main" id="{6C3E69C5-190C-46C5-B330-55430C96438D}"/>
              </a:ext>
            </a:extLst>
          </p:cNvPr>
          <p:cNvGrpSpPr>
            <a:grpSpLocks/>
          </p:cNvGrpSpPr>
          <p:nvPr/>
        </p:nvGrpSpPr>
        <p:grpSpPr bwMode="auto">
          <a:xfrm>
            <a:off x="3562350" y="2632075"/>
            <a:ext cx="1250950" cy="2197100"/>
            <a:chOff x="1238" y="1876"/>
            <a:chExt cx="788" cy="1384"/>
          </a:xfrm>
        </p:grpSpPr>
        <p:sp>
          <p:nvSpPr>
            <p:cNvPr id="14" name="AutoShape 12">
              <a:extLst>
                <a:ext uri="{FF2B5EF4-FFF2-40B4-BE49-F238E27FC236}">
                  <a16:creationId xmlns:a16="http://schemas.microsoft.com/office/drawing/2014/main" id="{74C106C1-7B98-4E31-957A-D5B9CA7B233D}"/>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15" name="Rectangle 13">
              <a:extLst>
                <a:ext uri="{FF2B5EF4-FFF2-40B4-BE49-F238E27FC236}">
                  <a16:creationId xmlns:a16="http://schemas.microsoft.com/office/drawing/2014/main" id="{4F97CB9C-C6D5-40B6-A0F5-057957E9AC1E}"/>
                </a:ext>
              </a:extLst>
            </p:cNvPr>
            <p:cNvSpPr>
              <a:spLocks noChangeArrowheads="1"/>
            </p:cNvSpPr>
            <p:nvPr/>
          </p:nvSpPr>
          <p:spPr bwMode="auto">
            <a:xfrm>
              <a:off x="1238" y="2193"/>
              <a:ext cx="7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1800" b="1">
                  <a:latin typeface="Times New Roman" panose="02020603050405020304" pitchFamily="18" charset="0"/>
                </a:rPr>
                <a:t>Extract</a:t>
              </a:r>
            </a:p>
            <a:p>
              <a:pPr algn="l">
                <a:spcBef>
                  <a:spcPct val="0"/>
                </a:spcBef>
                <a:buClrTx/>
                <a:buSzTx/>
                <a:buFontTx/>
                <a:buNone/>
              </a:pPr>
              <a:r>
                <a:rPr lang="en-US" altLang="zh-CN" sz="1800" b="1">
                  <a:latin typeface="Times New Roman" panose="02020603050405020304" pitchFamily="18" charset="0"/>
                </a:rPr>
                <a:t>Transform</a:t>
              </a:r>
            </a:p>
            <a:p>
              <a:pPr algn="l">
                <a:spcBef>
                  <a:spcPct val="0"/>
                </a:spcBef>
                <a:buClrTx/>
                <a:buSzTx/>
                <a:buFontTx/>
                <a:buNone/>
              </a:pPr>
              <a:r>
                <a:rPr lang="en-US" altLang="zh-CN" sz="1800" b="1">
                  <a:latin typeface="Times New Roman" panose="02020603050405020304" pitchFamily="18" charset="0"/>
                </a:rPr>
                <a:t>Load</a:t>
              </a:r>
            </a:p>
            <a:p>
              <a:pPr algn="l">
                <a:spcBef>
                  <a:spcPct val="0"/>
                </a:spcBef>
                <a:buClrTx/>
                <a:buSzTx/>
                <a:buFontTx/>
                <a:buNone/>
              </a:pPr>
              <a:r>
                <a:rPr lang="en-US" altLang="zh-CN" sz="1800" b="1">
                  <a:latin typeface="Times New Roman" panose="02020603050405020304" pitchFamily="18" charset="0"/>
                </a:rPr>
                <a:t>Refresh</a:t>
              </a:r>
            </a:p>
          </p:txBody>
        </p:sp>
      </p:grpSp>
      <p:sp>
        <p:nvSpPr>
          <p:cNvPr id="16" name="Rectangle 14">
            <a:extLst>
              <a:ext uri="{FF2B5EF4-FFF2-40B4-BE49-F238E27FC236}">
                <a16:creationId xmlns:a16="http://schemas.microsoft.com/office/drawing/2014/main" id="{61DDFFE7-92DC-4760-AC4B-72AE67288F45}"/>
              </a:ext>
            </a:extLst>
          </p:cNvPr>
          <p:cNvSpPr>
            <a:spLocks noChangeArrowheads="1"/>
          </p:cNvSpPr>
          <p:nvPr/>
        </p:nvSpPr>
        <p:spPr bwMode="auto">
          <a:xfrm>
            <a:off x="6772275" y="6061075"/>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OLAP Engine</a:t>
            </a:r>
          </a:p>
        </p:txBody>
      </p:sp>
      <p:sp>
        <p:nvSpPr>
          <p:cNvPr id="17" name="Rectangle 15">
            <a:extLst>
              <a:ext uri="{FF2B5EF4-FFF2-40B4-BE49-F238E27FC236}">
                <a16:creationId xmlns:a16="http://schemas.microsoft.com/office/drawing/2014/main" id="{4EF12A1D-DE3C-4FD7-A31B-BB6E4E4DA2DE}"/>
              </a:ext>
            </a:extLst>
          </p:cNvPr>
          <p:cNvSpPr>
            <a:spLocks noChangeArrowheads="1"/>
          </p:cNvSpPr>
          <p:nvPr/>
        </p:nvSpPr>
        <p:spPr bwMode="auto">
          <a:xfrm>
            <a:off x="8534400" y="2924175"/>
            <a:ext cx="15303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2000" b="1">
                <a:latin typeface="Times New Roman" panose="02020603050405020304" pitchFamily="18" charset="0"/>
              </a:rPr>
              <a:t>Analysis</a:t>
            </a:r>
          </a:p>
          <a:p>
            <a:pPr algn="l">
              <a:spcBef>
                <a:spcPct val="0"/>
              </a:spcBef>
              <a:buClrTx/>
              <a:buSzTx/>
              <a:buFontTx/>
              <a:buNone/>
            </a:pPr>
            <a:r>
              <a:rPr lang="en-US" altLang="zh-CN" sz="2000" b="1">
                <a:latin typeface="Times New Roman" panose="02020603050405020304" pitchFamily="18" charset="0"/>
              </a:rPr>
              <a:t>Query</a:t>
            </a:r>
          </a:p>
          <a:p>
            <a:pPr algn="l">
              <a:spcBef>
                <a:spcPct val="0"/>
              </a:spcBef>
              <a:buClrTx/>
              <a:buSzTx/>
              <a:buFontTx/>
              <a:buNone/>
            </a:pPr>
            <a:r>
              <a:rPr lang="en-US" altLang="zh-CN" sz="2000" b="1">
                <a:latin typeface="Times New Roman" panose="02020603050405020304" pitchFamily="18" charset="0"/>
              </a:rPr>
              <a:t>Reports</a:t>
            </a:r>
          </a:p>
          <a:p>
            <a:pPr algn="l">
              <a:spcBef>
                <a:spcPct val="0"/>
              </a:spcBef>
              <a:buClrTx/>
              <a:buSzTx/>
              <a:buFontTx/>
              <a:buNone/>
            </a:pPr>
            <a:r>
              <a:rPr lang="en-US" altLang="zh-CN" sz="2000" b="1">
                <a:latin typeface="Times New Roman" panose="02020603050405020304" pitchFamily="18" charset="0"/>
              </a:rPr>
              <a:t>Data mining</a:t>
            </a:r>
          </a:p>
        </p:txBody>
      </p:sp>
      <p:sp>
        <p:nvSpPr>
          <p:cNvPr id="18" name="Rectangle 16">
            <a:extLst>
              <a:ext uri="{FF2B5EF4-FFF2-40B4-BE49-F238E27FC236}">
                <a16:creationId xmlns:a16="http://schemas.microsoft.com/office/drawing/2014/main" id="{686DC917-4366-4C33-826E-F996814FE8EF}"/>
              </a:ext>
            </a:extLst>
          </p:cNvPr>
          <p:cNvSpPr>
            <a:spLocks noChangeArrowheads="1"/>
          </p:cNvSpPr>
          <p:nvPr/>
        </p:nvSpPr>
        <p:spPr bwMode="auto">
          <a:xfrm>
            <a:off x="5383893" y="1641475"/>
            <a:ext cx="1256620" cy="990600"/>
          </a:xfrm>
          <a:prstGeom prst="rect">
            <a:avLst/>
          </a:prstGeom>
          <a:solidFill>
            <a:srgbClr val="FCFEB9"/>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spcBef>
                <a:spcPct val="0"/>
              </a:spcBef>
              <a:buClrTx/>
              <a:buSzTx/>
              <a:buFontTx/>
              <a:buNone/>
            </a:pPr>
            <a:r>
              <a:rPr lang="en-US" altLang="zh-CN" sz="2000" dirty="0">
                <a:latin typeface="Times New Roman" panose="02020603050405020304" pitchFamily="18" charset="0"/>
              </a:rPr>
              <a:t>Monitoring</a:t>
            </a:r>
          </a:p>
          <a:p>
            <a:pPr>
              <a:spcBef>
                <a:spcPct val="0"/>
              </a:spcBef>
              <a:buClrTx/>
              <a:buSzTx/>
              <a:buFontTx/>
              <a:buNone/>
            </a:pPr>
            <a:r>
              <a:rPr lang="en-US" altLang="zh-CN" sz="2000" dirty="0">
                <a:latin typeface="Times New Roman" panose="02020603050405020304" pitchFamily="18" charset="0"/>
              </a:rPr>
              <a:t>&amp;</a:t>
            </a:r>
          </a:p>
          <a:p>
            <a:pPr>
              <a:spcBef>
                <a:spcPct val="0"/>
              </a:spcBef>
              <a:buClrTx/>
              <a:buSzTx/>
              <a:buFontTx/>
              <a:buNone/>
            </a:pPr>
            <a:r>
              <a:rPr lang="en-US" altLang="zh-CN" sz="2000" dirty="0">
                <a:latin typeface="Times New Roman" panose="02020603050405020304" pitchFamily="18" charset="0"/>
              </a:rPr>
              <a:t>Integrating</a:t>
            </a:r>
            <a:endParaRPr lang="en-US" altLang="zh-CN" sz="2400" dirty="0">
              <a:latin typeface="Times New Roman" panose="02020603050405020304" pitchFamily="18" charset="0"/>
            </a:endParaRPr>
          </a:p>
        </p:txBody>
      </p:sp>
      <p:grpSp>
        <p:nvGrpSpPr>
          <p:cNvPr id="19" name="Group 17">
            <a:extLst>
              <a:ext uri="{FF2B5EF4-FFF2-40B4-BE49-F238E27FC236}">
                <a16:creationId xmlns:a16="http://schemas.microsoft.com/office/drawing/2014/main" id="{0D670440-5948-4D70-B195-D7C5F93D6BC9}"/>
              </a:ext>
            </a:extLst>
          </p:cNvPr>
          <p:cNvGrpSpPr>
            <a:grpSpLocks/>
          </p:cNvGrpSpPr>
          <p:nvPr/>
        </p:nvGrpSpPr>
        <p:grpSpPr bwMode="auto">
          <a:xfrm>
            <a:off x="3867150" y="1641475"/>
            <a:ext cx="931863" cy="914400"/>
            <a:chOff x="288" y="1012"/>
            <a:chExt cx="769" cy="664"/>
          </a:xfrm>
        </p:grpSpPr>
        <p:sp>
          <p:nvSpPr>
            <p:cNvPr id="20" name="Oval 18">
              <a:extLst>
                <a:ext uri="{FF2B5EF4-FFF2-40B4-BE49-F238E27FC236}">
                  <a16:creationId xmlns:a16="http://schemas.microsoft.com/office/drawing/2014/main" id="{BB315790-36B1-4085-B97A-27697E2C13FA}"/>
                </a:ext>
              </a:extLst>
            </p:cNvPr>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1" name="Freeform 19">
              <a:extLst>
                <a:ext uri="{FF2B5EF4-FFF2-40B4-BE49-F238E27FC236}">
                  <a16:creationId xmlns:a16="http://schemas.microsoft.com/office/drawing/2014/main" id="{41F2D457-1A86-4D8A-A202-3D422A144D07}"/>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p:spPr>
          <p:txBody>
            <a:bodyPr/>
            <a:lstStyle/>
            <a:p>
              <a:endParaRPr lang="zh-CN" altLang="en-US"/>
            </a:p>
          </p:txBody>
        </p:sp>
        <p:sp>
          <p:nvSpPr>
            <p:cNvPr id="22" name="Oval 20">
              <a:extLst>
                <a:ext uri="{FF2B5EF4-FFF2-40B4-BE49-F238E27FC236}">
                  <a16:creationId xmlns:a16="http://schemas.microsoft.com/office/drawing/2014/main" id="{83C36B96-EFAB-4AD7-A383-CFABE00DC26D}"/>
                </a:ext>
              </a:extLst>
            </p:cNvPr>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23" name="Rectangle 21">
            <a:extLst>
              <a:ext uri="{FF2B5EF4-FFF2-40B4-BE49-F238E27FC236}">
                <a16:creationId xmlns:a16="http://schemas.microsoft.com/office/drawing/2014/main" id="{4DE5B027-6505-46D8-9E27-EEA56A7F5C0B}"/>
              </a:ext>
            </a:extLst>
          </p:cNvPr>
          <p:cNvSpPr>
            <a:spLocks noChangeArrowheads="1"/>
          </p:cNvSpPr>
          <p:nvPr/>
        </p:nvSpPr>
        <p:spPr bwMode="auto">
          <a:xfrm>
            <a:off x="3899808" y="2022475"/>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1800" dirty="0">
                <a:latin typeface="Times New Roman" panose="02020603050405020304" pitchFamily="18" charset="0"/>
              </a:rPr>
              <a:t>Metadata</a:t>
            </a:r>
            <a:endParaRPr lang="en-US" altLang="zh-CN" sz="2400" dirty="0">
              <a:latin typeface="Times New Roman" panose="02020603050405020304" pitchFamily="18" charset="0"/>
            </a:endParaRPr>
          </a:p>
        </p:txBody>
      </p:sp>
      <p:sp>
        <p:nvSpPr>
          <p:cNvPr id="24" name="Line 22">
            <a:extLst>
              <a:ext uri="{FF2B5EF4-FFF2-40B4-BE49-F238E27FC236}">
                <a16:creationId xmlns:a16="http://schemas.microsoft.com/office/drawing/2014/main" id="{57FC1F94-9F67-4145-A500-DF78930A2B93}"/>
              </a:ext>
            </a:extLst>
          </p:cNvPr>
          <p:cNvSpPr>
            <a:spLocks noChangeShapeType="1"/>
          </p:cNvSpPr>
          <p:nvPr/>
        </p:nvSpPr>
        <p:spPr bwMode="auto">
          <a:xfrm>
            <a:off x="4781550" y="2098675"/>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3">
            <a:extLst>
              <a:ext uri="{FF2B5EF4-FFF2-40B4-BE49-F238E27FC236}">
                <a16:creationId xmlns:a16="http://schemas.microsoft.com/office/drawing/2014/main" id="{6F6C0D17-7D19-41CE-A2C0-88B4F39560A8}"/>
              </a:ext>
            </a:extLst>
          </p:cNvPr>
          <p:cNvSpPr>
            <a:spLocks noChangeArrowheads="1"/>
          </p:cNvSpPr>
          <p:nvPr/>
        </p:nvSpPr>
        <p:spPr bwMode="auto">
          <a:xfrm>
            <a:off x="2106613" y="5988050"/>
            <a:ext cx="153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2000">
                <a:latin typeface="Times New Roman" panose="02020603050405020304" pitchFamily="18" charset="0"/>
              </a:rPr>
              <a:t>Data Sources</a:t>
            </a:r>
          </a:p>
        </p:txBody>
      </p:sp>
      <p:sp>
        <p:nvSpPr>
          <p:cNvPr id="26" name="Rectangle 24">
            <a:extLst>
              <a:ext uri="{FF2B5EF4-FFF2-40B4-BE49-F238E27FC236}">
                <a16:creationId xmlns:a16="http://schemas.microsoft.com/office/drawing/2014/main" id="{B08B6A2A-0CE1-4BD9-A938-6781D64B1E6A}"/>
              </a:ext>
            </a:extLst>
          </p:cNvPr>
          <p:cNvSpPr>
            <a:spLocks noChangeArrowheads="1"/>
          </p:cNvSpPr>
          <p:nvPr/>
        </p:nvSpPr>
        <p:spPr bwMode="auto">
          <a:xfrm>
            <a:off x="8591550" y="6061075"/>
            <a:ext cx="1684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2000">
                <a:latin typeface="Times New Roman" panose="02020603050405020304" pitchFamily="18" charset="0"/>
              </a:rPr>
              <a:t>Front-End Tools</a:t>
            </a:r>
          </a:p>
        </p:txBody>
      </p:sp>
      <p:sp>
        <p:nvSpPr>
          <p:cNvPr id="27" name="Rectangle 25">
            <a:extLst>
              <a:ext uri="{FF2B5EF4-FFF2-40B4-BE49-F238E27FC236}">
                <a16:creationId xmlns:a16="http://schemas.microsoft.com/office/drawing/2014/main" id="{96B8EC3B-7AB9-423E-B86A-39143E41A225}"/>
              </a:ext>
            </a:extLst>
          </p:cNvPr>
          <p:cNvSpPr>
            <a:spLocks noChangeArrowheads="1"/>
          </p:cNvSpPr>
          <p:nvPr/>
        </p:nvSpPr>
        <p:spPr bwMode="auto">
          <a:xfrm>
            <a:off x="7127875" y="3302000"/>
            <a:ext cx="90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2000" b="1" dirty="0">
                <a:latin typeface="Times New Roman" panose="02020603050405020304" pitchFamily="18" charset="0"/>
              </a:rPr>
              <a:t>Server</a:t>
            </a:r>
          </a:p>
        </p:txBody>
      </p:sp>
      <p:sp>
        <p:nvSpPr>
          <p:cNvPr id="28" name="AutoShape 26">
            <a:extLst>
              <a:ext uri="{FF2B5EF4-FFF2-40B4-BE49-F238E27FC236}">
                <a16:creationId xmlns:a16="http://schemas.microsoft.com/office/drawing/2014/main" id="{19530EE5-5741-44DD-8C0F-BA5FF84FF8A1}"/>
              </a:ext>
            </a:extLst>
          </p:cNvPr>
          <p:cNvSpPr>
            <a:spLocks noChangeArrowheads="1"/>
          </p:cNvSpPr>
          <p:nvPr/>
        </p:nvSpPr>
        <p:spPr bwMode="auto">
          <a:xfrm>
            <a:off x="7448550" y="2327275"/>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29" name="AutoShape 27">
            <a:extLst>
              <a:ext uri="{FF2B5EF4-FFF2-40B4-BE49-F238E27FC236}">
                <a16:creationId xmlns:a16="http://schemas.microsoft.com/office/drawing/2014/main" id="{34E9E4C5-DD83-42E3-9843-CCC45B13AF0D}"/>
              </a:ext>
            </a:extLst>
          </p:cNvPr>
          <p:cNvSpPr>
            <a:spLocks noChangeArrowheads="1"/>
          </p:cNvSpPr>
          <p:nvPr/>
        </p:nvSpPr>
        <p:spPr bwMode="auto">
          <a:xfrm>
            <a:off x="7524750" y="4308475"/>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0" name="AutoShape 28">
            <a:extLst>
              <a:ext uri="{FF2B5EF4-FFF2-40B4-BE49-F238E27FC236}">
                <a16:creationId xmlns:a16="http://schemas.microsoft.com/office/drawing/2014/main" id="{EA5F12B6-0B9E-4ED9-9D65-7E8D6A6CD2F0}"/>
              </a:ext>
            </a:extLst>
          </p:cNvPr>
          <p:cNvSpPr>
            <a:spLocks noChangeArrowheads="1"/>
          </p:cNvSpPr>
          <p:nvPr/>
        </p:nvSpPr>
        <p:spPr bwMode="auto">
          <a:xfrm>
            <a:off x="4933950" y="4537075"/>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1" name="AutoShape 29">
            <a:extLst>
              <a:ext uri="{FF2B5EF4-FFF2-40B4-BE49-F238E27FC236}">
                <a16:creationId xmlns:a16="http://schemas.microsoft.com/office/drawing/2014/main" id="{E8449C79-112D-490C-AE8D-7F4BA2F09C43}"/>
              </a:ext>
            </a:extLst>
          </p:cNvPr>
          <p:cNvSpPr>
            <a:spLocks noChangeArrowheads="1"/>
          </p:cNvSpPr>
          <p:nvPr/>
        </p:nvSpPr>
        <p:spPr bwMode="auto">
          <a:xfrm>
            <a:off x="6305550" y="4537075"/>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2" name="AutoShape 30">
            <a:extLst>
              <a:ext uri="{FF2B5EF4-FFF2-40B4-BE49-F238E27FC236}">
                <a16:creationId xmlns:a16="http://schemas.microsoft.com/office/drawing/2014/main" id="{A5444A21-4664-4285-8EB4-D41648168975}"/>
              </a:ext>
            </a:extLst>
          </p:cNvPr>
          <p:cNvSpPr>
            <a:spLocks noChangeArrowheads="1"/>
          </p:cNvSpPr>
          <p:nvPr/>
        </p:nvSpPr>
        <p:spPr bwMode="auto">
          <a:xfrm>
            <a:off x="5619750" y="4537075"/>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3" name="Rectangle 31">
            <a:extLst>
              <a:ext uri="{FF2B5EF4-FFF2-40B4-BE49-F238E27FC236}">
                <a16:creationId xmlns:a16="http://schemas.microsoft.com/office/drawing/2014/main" id="{4C13FA44-879D-459F-A79D-52A4B3980AC6}"/>
              </a:ext>
            </a:extLst>
          </p:cNvPr>
          <p:cNvSpPr>
            <a:spLocks noChangeArrowheads="1"/>
          </p:cNvSpPr>
          <p:nvPr/>
        </p:nvSpPr>
        <p:spPr bwMode="auto">
          <a:xfrm>
            <a:off x="5314950" y="5527675"/>
            <a:ext cx="1022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spcBef>
                <a:spcPct val="0"/>
              </a:spcBef>
              <a:buClrTx/>
              <a:buSzTx/>
              <a:buFontTx/>
              <a:buNone/>
            </a:pPr>
            <a:r>
              <a:rPr lang="en-US" altLang="zh-CN" sz="1800">
                <a:latin typeface="Times New Roman" panose="02020603050405020304" pitchFamily="18" charset="0"/>
              </a:rPr>
              <a:t>Data Marts</a:t>
            </a:r>
            <a:endParaRPr lang="en-US" altLang="zh-CN" sz="2400">
              <a:latin typeface="Times New Roman" panose="02020603050405020304" pitchFamily="18" charset="0"/>
            </a:endParaRPr>
          </a:p>
        </p:txBody>
      </p:sp>
      <p:sp>
        <p:nvSpPr>
          <p:cNvPr id="34" name="Line 32">
            <a:extLst>
              <a:ext uri="{FF2B5EF4-FFF2-40B4-BE49-F238E27FC236}">
                <a16:creationId xmlns:a16="http://schemas.microsoft.com/office/drawing/2014/main" id="{2A7A8115-EC6A-4EDA-B65D-4B4D747FB671}"/>
              </a:ext>
            </a:extLst>
          </p:cNvPr>
          <p:cNvSpPr>
            <a:spLocks noChangeShapeType="1"/>
          </p:cNvSpPr>
          <p:nvPr/>
        </p:nvSpPr>
        <p:spPr bwMode="auto">
          <a:xfrm flipV="1">
            <a:off x="6686550" y="2708275"/>
            <a:ext cx="685800" cy="3048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a:extLst>
              <a:ext uri="{FF2B5EF4-FFF2-40B4-BE49-F238E27FC236}">
                <a16:creationId xmlns:a16="http://schemas.microsoft.com/office/drawing/2014/main" id="{B794DF1B-7010-46F3-AD71-B29EDBF42D3E}"/>
              </a:ext>
            </a:extLst>
          </p:cNvPr>
          <p:cNvSpPr>
            <a:spLocks noChangeShapeType="1"/>
          </p:cNvSpPr>
          <p:nvPr/>
        </p:nvSpPr>
        <p:spPr bwMode="auto">
          <a:xfrm flipV="1">
            <a:off x="6991350" y="4841875"/>
            <a:ext cx="457200" cy="45720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AutoShape 34">
            <a:extLst>
              <a:ext uri="{FF2B5EF4-FFF2-40B4-BE49-F238E27FC236}">
                <a16:creationId xmlns:a16="http://schemas.microsoft.com/office/drawing/2014/main" id="{A9344251-9451-4ECB-8779-906114361E40}"/>
              </a:ext>
            </a:extLst>
          </p:cNvPr>
          <p:cNvSpPr>
            <a:spLocks noChangeArrowheads="1"/>
          </p:cNvSpPr>
          <p:nvPr/>
        </p:nvSpPr>
        <p:spPr bwMode="auto">
          <a:xfrm>
            <a:off x="4705350" y="4918075"/>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7" name="AutoShape 35">
            <a:extLst>
              <a:ext uri="{FF2B5EF4-FFF2-40B4-BE49-F238E27FC236}">
                <a16:creationId xmlns:a16="http://schemas.microsoft.com/office/drawing/2014/main" id="{830741E2-3FE2-4D91-ADBC-A5B6B2EBF48D}"/>
              </a:ext>
            </a:extLst>
          </p:cNvPr>
          <p:cNvSpPr>
            <a:spLocks noChangeArrowheads="1"/>
          </p:cNvSpPr>
          <p:nvPr/>
        </p:nvSpPr>
        <p:spPr bwMode="auto">
          <a:xfrm>
            <a:off x="5467350" y="4918075"/>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38" name="AutoShape 36">
            <a:extLst>
              <a:ext uri="{FF2B5EF4-FFF2-40B4-BE49-F238E27FC236}">
                <a16:creationId xmlns:a16="http://schemas.microsoft.com/office/drawing/2014/main" id="{7820CD17-5187-4CB1-9C14-E305EF02610C}"/>
              </a:ext>
            </a:extLst>
          </p:cNvPr>
          <p:cNvSpPr>
            <a:spLocks noChangeArrowheads="1"/>
          </p:cNvSpPr>
          <p:nvPr/>
        </p:nvSpPr>
        <p:spPr bwMode="auto">
          <a:xfrm>
            <a:off x="6229350" y="4918075"/>
            <a:ext cx="671513" cy="609600"/>
          </a:xfrm>
          <a:prstGeom prst="flowChartMagneticDisk">
            <a:avLst/>
          </a:prstGeom>
          <a:solidFill>
            <a:srgbClr val="FFFF00"/>
          </a:solidFill>
          <a:ln w="9525">
            <a:solidFill>
              <a:srgbClr val="000000"/>
            </a:solidFill>
            <a:round/>
            <a:headEnd/>
            <a:tailEnd/>
          </a:ln>
        </p:spPr>
        <p:txBody>
          <a:bodyPr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nvGrpSpPr>
          <p:cNvPr id="39" name="Group 37">
            <a:extLst>
              <a:ext uri="{FF2B5EF4-FFF2-40B4-BE49-F238E27FC236}">
                <a16:creationId xmlns:a16="http://schemas.microsoft.com/office/drawing/2014/main" id="{05357B6A-A155-440B-9A2F-69ECDB9BBA76}"/>
              </a:ext>
            </a:extLst>
          </p:cNvPr>
          <p:cNvGrpSpPr>
            <a:grpSpLocks/>
          </p:cNvGrpSpPr>
          <p:nvPr/>
        </p:nvGrpSpPr>
        <p:grpSpPr bwMode="auto">
          <a:xfrm>
            <a:off x="2085975" y="1489075"/>
            <a:ext cx="1422400" cy="3879850"/>
            <a:chOff x="119" y="1440"/>
            <a:chExt cx="1049" cy="2444"/>
          </a:xfrm>
        </p:grpSpPr>
        <p:sp>
          <p:nvSpPr>
            <p:cNvPr id="40" name="Oval 38">
              <a:extLst>
                <a:ext uri="{FF2B5EF4-FFF2-40B4-BE49-F238E27FC236}">
                  <a16:creationId xmlns:a16="http://schemas.microsoft.com/office/drawing/2014/main" id="{541173B9-1409-4171-9A45-D127BF18B52D}"/>
                </a:ext>
              </a:extLst>
            </p:cNvPr>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1" name="Oval 39">
              <a:extLst>
                <a:ext uri="{FF2B5EF4-FFF2-40B4-BE49-F238E27FC236}">
                  <a16:creationId xmlns:a16="http://schemas.microsoft.com/office/drawing/2014/main" id="{343C5A55-5EDA-4FC2-A7AD-5F1F2A262D40}"/>
                </a:ext>
              </a:extLst>
            </p:cNvPr>
            <p:cNvSpPr>
              <a:spLocks noChangeArrowheads="1"/>
            </p:cNvSpPr>
            <p:nvPr/>
          </p:nvSpPr>
          <p:spPr bwMode="auto">
            <a:xfrm>
              <a:off x="148" y="1440"/>
              <a:ext cx="1000" cy="24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2" name="Oval 40">
              <a:extLst>
                <a:ext uri="{FF2B5EF4-FFF2-40B4-BE49-F238E27FC236}">
                  <a16:creationId xmlns:a16="http://schemas.microsoft.com/office/drawing/2014/main" id="{3C26F4AE-9B45-4F42-BC95-5CD6203E5A14}"/>
                </a:ext>
              </a:extLst>
            </p:cNvPr>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3" name="Rectangle 41">
              <a:extLst>
                <a:ext uri="{FF2B5EF4-FFF2-40B4-BE49-F238E27FC236}">
                  <a16:creationId xmlns:a16="http://schemas.microsoft.com/office/drawing/2014/main" id="{78B7435D-AD0E-4C2E-98E3-69E0CF16B090}"/>
                </a:ext>
              </a:extLst>
            </p:cNvPr>
            <p:cNvSpPr>
              <a:spLocks noChangeArrowheads="1"/>
            </p:cNvSpPr>
            <p:nvPr/>
          </p:nvSpPr>
          <p:spPr bwMode="auto">
            <a:xfrm>
              <a:off x="119" y="2448"/>
              <a:ext cx="10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1800" b="1">
                  <a:latin typeface="Times New Roman" panose="02020603050405020304" pitchFamily="18" charset="0"/>
                </a:rPr>
                <a:t>Operational </a:t>
              </a:r>
            </a:p>
            <a:p>
              <a:pPr algn="l">
                <a:spcBef>
                  <a:spcPct val="0"/>
                </a:spcBef>
                <a:buClrTx/>
                <a:buSzTx/>
                <a:buFontTx/>
                <a:buNone/>
              </a:pPr>
              <a:r>
                <a:rPr lang="en-US" altLang="zh-CN" sz="1800" b="1">
                  <a:latin typeface="Times New Roman" panose="02020603050405020304" pitchFamily="18" charset="0"/>
                </a:rPr>
                <a:t>DBs</a:t>
              </a:r>
            </a:p>
          </p:txBody>
        </p:sp>
        <p:sp>
          <p:nvSpPr>
            <p:cNvPr id="44" name="Rectangle 42">
              <a:extLst>
                <a:ext uri="{FF2B5EF4-FFF2-40B4-BE49-F238E27FC236}">
                  <a16:creationId xmlns:a16="http://schemas.microsoft.com/office/drawing/2014/main" id="{7EA3E885-A6A9-4F0B-B6C5-671DF45F85F9}"/>
                </a:ext>
              </a:extLst>
            </p:cNvPr>
            <p:cNvSpPr>
              <a:spLocks noChangeArrowheads="1"/>
            </p:cNvSpPr>
            <p:nvPr/>
          </p:nvSpPr>
          <p:spPr bwMode="auto">
            <a:xfrm>
              <a:off x="288" y="1776"/>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1800" b="1">
                  <a:latin typeface="Times New Roman" panose="02020603050405020304" pitchFamily="18" charset="0"/>
                </a:rPr>
                <a:t>Other</a:t>
              </a:r>
            </a:p>
            <a:p>
              <a:pPr algn="l">
                <a:spcBef>
                  <a:spcPct val="0"/>
                </a:spcBef>
                <a:buClrTx/>
                <a:buSzTx/>
                <a:buFontTx/>
                <a:buNone/>
              </a:pPr>
              <a:r>
                <a:rPr lang="en-US" altLang="zh-CN" sz="1800" b="1">
                  <a:latin typeface="Times New Roman" panose="02020603050405020304" pitchFamily="18" charset="0"/>
                </a:rPr>
                <a:t>sources</a:t>
              </a:r>
            </a:p>
          </p:txBody>
        </p:sp>
        <p:sp>
          <p:nvSpPr>
            <p:cNvPr id="45" name="AutoShape 43">
              <a:extLst>
                <a:ext uri="{FF2B5EF4-FFF2-40B4-BE49-F238E27FC236}">
                  <a16:creationId xmlns:a16="http://schemas.microsoft.com/office/drawing/2014/main" id="{A5BB04CD-740A-4EF4-A661-CAA4709638E8}"/>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6" name="AutoShape 44">
              <a:extLst>
                <a:ext uri="{FF2B5EF4-FFF2-40B4-BE49-F238E27FC236}">
                  <a16:creationId xmlns:a16="http://schemas.microsoft.com/office/drawing/2014/main" id="{F0ADA785-B85E-4EB0-8712-A517704AEE6C}"/>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47" name="AutoShape 45">
              <a:extLst>
                <a:ext uri="{FF2B5EF4-FFF2-40B4-BE49-F238E27FC236}">
                  <a16:creationId xmlns:a16="http://schemas.microsoft.com/office/drawing/2014/main" id="{375DA797-B0B4-4EEF-8709-B567114A9C80}"/>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grpSp>
      <p:sp>
        <p:nvSpPr>
          <p:cNvPr id="48" name="Line 46">
            <a:extLst>
              <a:ext uri="{FF2B5EF4-FFF2-40B4-BE49-F238E27FC236}">
                <a16:creationId xmlns:a16="http://schemas.microsoft.com/office/drawing/2014/main" id="{94C91F29-0119-4C3E-930D-80A9F0D05643}"/>
              </a:ext>
            </a:extLst>
          </p:cNvPr>
          <p:cNvSpPr>
            <a:spLocks noChangeShapeType="1"/>
          </p:cNvSpPr>
          <p:nvPr/>
        </p:nvSpPr>
        <p:spPr bwMode="auto">
          <a:xfrm>
            <a:off x="3562350" y="1489075"/>
            <a:ext cx="0" cy="4191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a:extLst>
              <a:ext uri="{FF2B5EF4-FFF2-40B4-BE49-F238E27FC236}">
                <a16:creationId xmlns:a16="http://schemas.microsoft.com/office/drawing/2014/main" id="{CE6CBCAC-7C37-44CC-B1F7-F3EAF58206B1}"/>
              </a:ext>
            </a:extLst>
          </p:cNvPr>
          <p:cNvSpPr>
            <a:spLocks noChangeShapeType="1"/>
          </p:cNvSpPr>
          <p:nvPr/>
        </p:nvSpPr>
        <p:spPr bwMode="auto">
          <a:xfrm>
            <a:off x="7067550" y="1565275"/>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a:extLst>
              <a:ext uri="{FF2B5EF4-FFF2-40B4-BE49-F238E27FC236}">
                <a16:creationId xmlns:a16="http://schemas.microsoft.com/office/drawing/2014/main" id="{B96FAF88-8086-4E27-9A99-614AD21332A6}"/>
              </a:ext>
            </a:extLst>
          </p:cNvPr>
          <p:cNvSpPr>
            <a:spLocks noChangeShapeType="1"/>
          </p:cNvSpPr>
          <p:nvPr/>
        </p:nvSpPr>
        <p:spPr bwMode="auto">
          <a:xfrm>
            <a:off x="8286750" y="1565275"/>
            <a:ext cx="0" cy="41148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49">
            <a:extLst>
              <a:ext uri="{FF2B5EF4-FFF2-40B4-BE49-F238E27FC236}">
                <a16:creationId xmlns:a16="http://schemas.microsoft.com/office/drawing/2014/main" id="{97C00D9F-9776-4EDF-9437-3C2146E4B6FC}"/>
              </a:ext>
            </a:extLst>
          </p:cNvPr>
          <p:cNvSpPr txBox="1">
            <a:spLocks noChangeArrowheads="1"/>
          </p:cNvSpPr>
          <p:nvPr/>
        </p:nvSpPr>
        <p:spPr bwMode="auto">
          <a:xfrm>
            <a:off x="4551363" y="6061075"/>
            <a:ext cx="1317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lgn="l">
              <a:spcBef>
                <a:spcPct val="0"/>
              </a:spcBef>
              <a:buClrTx/>
              <a:buSzTx/>
              <a:buFontTx/>
              <a:buNone/>
            </a:pPr>
            <a:r>
              <a:rPr lang="en-US" altLang="zh-CN" sz="2000">
                <a:latin typeface="Times New Roman" panose="02020603050405020304" pitchFamily="18" charset="0"/>
              </a:rPr>
              <a:t>Data Storage</a:t>
            </a:r>
          </a:p>
        </p:txBody>
      </p:sp>
      <p:sp>
        <p:nvSpPr>
          <p:cNvPr id="52" name="AutoShape 50">
            <a:extLst>
              <a:ext uri="{FF2B5EF4-FFF2-40B4-BE49-F238E27FC236}">
                <a16:creationId xmlns:a16="http://schemas.microsoft.com/office/drawing/2014/main" id="{1F4B17E8-7B43-492D-8BDE-D85D801D477D}"/>
              </a:ext>
            </a:extLst>
          </p:cNvPr>
          <p:cNvSpPr>
            <a:spLocks/>
          </p:cNvSpPr>
          <p:nvPr/>
        </p:nvSpPr>
        <p:spPr bwMode="auto">
          <a:xfrm rot="5400000">
            <a:off x="2729707" y="5304631"/>
            <a:ext cx="152400" cy="1360487"/>
          </a:xfrm>
          <a:prstGeom prst="rightBrace">
            <a:avLst>
              <a:gd name="adj1" fmla="val 7439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3" name="AutoShape 51">
            <a:extLst>
              <a:ext uri="{FF2B5EF4-FFF2-40B4-BE49-F238E27FC236}">
                <a16:creationId xmlns:a16="http://schemas.microsoft.com/office/drawing/2014/main" id="{DAE04E79-212C-4F1A-960A-25099087BF17}"/>
              </a:ext>
            </a:extLst>
          </p:cNvPr>
          <p:cNvSpPr>
            <a:spLocks/>
          </p:cNvSpPr>
          <p:nvPr/>
        </p:nvSpPr>
        <p:spPr bwMode="auto">
          <a:xfrm rot="5400000">
            <a:off x="5162550" y="4384675"/>
            <a:ext cx="152400" cy="3200400"/>
          </a:xfrm>
          <a:prstGeom prst="rightBrace">
            <a:avLst>
              <a:gd name="adj1" fmla="val 17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4" name="AutoShape 52">
            <a:extLst>
              <a:ext uri="{FF2B5EF4-FFF2-40B4-BE49-F238E27FC236}">
                <a16:creationId xmlns:a16="http://schemas.microsoft.com/office/drawing/2014/main" id="{8A55BB8B-2CA2-4054-869E-03FA49C3B846}"/>
              </a:ext>
            </a:extLst>
          </p:cNvPr>
          <p:cNvSpPr>
            <a:spLocks/>
          </p:cNvSpPr>
          <p:nvPr/>
        </p:nvSpPr>
        <p:spPr bwMode="auto">
          <a:xfrm rot="5400000">
            <a:off x="7639050" y="5413375"/>
            <a:ext cx="152400" cy="1143000"/>
          </a:xfrm>
          <a:prstGeom prst="rightBrace">
            <a:avLst>
              <a:gd name="adj1" fmla="val 625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5" name="AutoShape 53">
            <a:extLst>
              <a:ext uri="{FF2B5EF4-FFF2-40B4-BE49-F238E27FC236}">
                <a16:creationId xmlns:a16="http://schemas.microsoft.com/office/drawing/2014/main" id="{E40E7BC7-23D7-4F04-A578-D7326ED0C865}"/>
              </a:ext>
            </a:extLst>
          </p:cNvPr>
          <p:cNvSpPr>
            <a:spLocks/>
          </p:cNvSpPr>
          <p:nvPr/>
        </p:nvSpPr>
        <p:spPr bwMode="auto">
          <a:xfrm rot="5400000">
            <a:off x="9274175" y="5073650"/>
            <a:ext cx="152400" cy="1822450"/>
          </a:xfrm>
          <a:prstGeom prst="rightBrace">
            <a:avLst>
              <a:gd name="adj1" fmla="val 9965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eaLnBrk="1" hangingPunct="1"/>
            <a:endParaRPr lang="zh-CN" altLang="en-US"/>
          </a:p>
        </p:txBody>
      </p:sp>
      <p:sp>
        <p:nvSpPr>
          <p:cNvPr id="56" name="Rectangle 54">
            <a:extLst>
              <a:ext uri="{FF2B5EF4-FFF2-40B4-BE49-F238E27FC236}">
                <a16:creationId xmlns:a16="http://schemas.microsoft.com/office/drawing/2014/main" id="{9E4F0A74-5155-4A6C-BD8B-6D90D3CC897D}"/>
              </a:ext>
            </a:extLst>
          </p:cNvPr>
          <p:cNvSpPr>
            <a:spLocks noChangeArrowheads="1"/>
          </p:cNvSpPr>
          <p:nvPr/>
        </p:nvSpPr>
        <p:spPr bwMode="auto">
          <a:xfrm>
            <a:off x="7089587" y="1870075"/>
            <a:ext cx="152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Narrow" panose="020B0606020202030204" pitchFamily="34" charset="0"/>
                <a:ea typeface="SimSun" panose="02010600030101010101" pitchFamily="2" charset="-122"/>
              </a:defRPr>
            </a:lvl1pPr>
            <a:lvl2pPr marL="742950" indent="-285750" eaLnBrk="0" hangingPunct="0">
              <a:defRPr sz="1400">
                <a:solidFill>
                  <a:schemeClr val="tx1"/>
                </a:solidFill>
                <a:latin typeface="Arial Narrow" panose="020B0606020202030204" pitchFamily="34" charset="0"/>
                <a:ea typeface="SimSun" panose="02010600030101010101" pitchFamily="2" charset="-122"/>
              </a:defRPr>
            </a:lvl2pPr>
            <a:lvl3pPr marL="1143000" indent="-228600" eaLnBrk="0" hangingPunct="0">
              <a:defRPr sz="1400">
                <a:solidFill>
                  <a:schemeClr val="tx1"/>
                </a:solidFill>
                <a:latin typeface="Arial Narrow" panose="020B0606020202030204" pitchFamily="34" charset="0"/>
                <a:ea typeface="SimSun" panose="02010600030101010101" pitchFamily="2" charset="-122"/>
              </a:defRPr>
            </a:lvl3pPr>
            <a:lvl4pPr marL="1600200" indent="-228600" eaLnBrk="0" hangingPunct="0">
              <a:defRPr sz="1400">
                <a:solidFill>
                  <a:schemeClr val="tx1"/>
                </a:solidFill>
                <a:latin typeface="Arial Narrow" panose="020B0606020202030204" pitchFamily="34" charset="0"/>
                <a:ea typeface="SimSun" panose="02010600030101010101" pitchFamily="2" charset="-122"/>
              </a:defRPr>
            </a:lvl4pPr>
            <a:lvl5pPr marL="2057400" indent="-228600" eaLnBrk="0" hangingPunct="0">
              <a:defRPr sz="1400">
                <a:solidFill>
                  <a:schemeClr val="tx1"/>
                </a:solidFill>
                <a:latin typeface="Arial Narrow" panose="020B0606020202030204" pitchFamily="34" charset="0"/>
                <a:ea typeface="SimSun" panose="02010600030101010101" pitchFamily="2" charset="-122"/>
              </a:defRPr>
            </a:lvl5pPr>
            <a:lvl6pPr marL="25146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6pPr>
            <a:lvl7pPr marL="29718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7pPr>
            <a:lvl8pPr marL="34290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8pPr>
            <a:lvl9pPr marL="3886200" indent="-228600" algn="ctr" eaLnBrk="0" fontAlgn="base" hangingPunct="0">
              <a:spcBef>
                <a:spcPct val="50000"/>
              </a:spcBef>
              <a:spcAft>
                <a:spcPct val="0"/>
              </a:spcAft>
              <a:buClr>
                <a:schemeClr val="tx1"/>
              </a:buClr>
              <a:buSzPct val="75000"/>
              <a:buFont typeface="Wingdings" panose="05000000000000000000" pitchFamily="2" charset="2"/>
              <a:defRPr sz="1400">
                <a:solidFill>
                  <a:schemeClr val="tx1"/>
                </a:solidFill>
                <a:latin typeface="Arial Narrow" panose="020B0606020202030204" pitchFamily="34" charset="0"/>
                <a:ea typeface="SimSun" panose="02010600030101010101" pitchFamily="2" charset="-122"/>
              </a:defRPr>
            </a:lvl9pPr>
          </a:lstStyle>
          <a:p>
            <a:pPr>
              <a:spcBef>
                <a:spcPct val="0"/>
              </a:spcBef>
              <a:buClrTx/>
              <a:buSzTx/>
              <a:buFontTx/>
              <a:buNone/>
            </a:pPr>
            <a:r>
              <a:rPr lang="en-US" altLang="zh-CN" sz="1600" b="1" dirty="0">
                <a:latin typeface="Times New Roman" panose="02020603050405020304" pitchFamily="18" charset="0"/>
              </a:rPr>
              <a:t>OLAP Server</a:t>
            </a:r>
          </a:p>
        </p:txBody>
      </p:sp>
      <p:sp>
        <p:nvSpPr>
          <p:cNvPr id="57" name="Line 55">
            <a:extLst>
              <a:ext uri="{FF2B5EF4-FFF2-40B4-BE49-F238E27FC236}">
                <a16:creationId xmlns:a16="http://schemas.microsoft.com/office/drawing/2014/main" id="{3AF6BC10-A9A3-479A-8859-6D61DB2C29F8}"/>
              </a:ext>
            </a:extLst>
          </p:cNvPr>
          <p:cNvSpPr>
            <a:spLocks noChangeShapeType="1"/>
          </p:cNvSpPr>
          <p:nvPr/>
        </p:nvSpPr>
        <p:spPr bwMode="auto">
          <a:xfrm>
            <a:off x="4705350" y="2555875"/>
            <a:ext cx="304800" cy="38100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13151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1" dirty="0"/>
              <a:t>附录：关于元数据 </a:t>
            </a:r>
            <a:r>
              <a:rPr lang="en-US" altLang="zh-CN" sz="2000" b="1" dirty="0"/>
              <a:t>—— About Metadata</a:t>
            </a:r>
            <a:endParaRPr lang="zh-CN" altLang="en-US" sz="2000" b="1" dirty="0"/>
          </a:p>
        </p:txBody>
      </p:sp>
      <p:sp>
        <p:nvSpPr>
          <p:cNvPr id="3" name="内容占位符 2"/>
          <p:cNvSpPr>
            <a:spLocks noGrp="1"/>
          </p:cNvSpPr>
          <p:nvPr>
            <p:ph idx="1"/>
          </p:nvPr>
        </p:nvSpPr>
        <p:spPr>
          <a:xfrm>
            <a:off x="563961" y="1404813"/>
            <a:ext cx="11256564" cy="5272212"/>
          </a:xfrm>
        </p:spPr>
        <p:txBody>
          <a:bodyPr>
            <a:normAutofit/>
          </a:bodyPr>
          <a:lstStyle/>
          <a:p>
            <a:pPr>
              <a:lnSpc>
                <a:spcPct val="110000"/>
              </a:lnSpc>
            </a:pPr>
            <a:r>
              <a:rPr lang="zh-CN" altLang="en-US" sz="2000" b="1" dirty="0"/>
              <a:t>元数据</a:t>
            </a:r>
            <a:r>
              <a:rPr lang="en-US" altLang="zh-CN" sz="2000" b="1" dirty="0"/>
              <a:t>(Meta data): data about data (</a:t>
            </a:r>
            <a:r>
              <a:rPr lang="zh-CN" altLang="en-US" sz="2000" b="1" dirty="0"/>
              <a:t>关于数据的数据</a:t>
            </a:r>
            <a:r>
              <a:rPr lang="en-US" altLang="zh-CN" sz="2000" b="1" dirty="0"/>
              <a:t>) </a:t>
            </a:r>
          </a:p>
          <a:p>
            <a:pPr>
              <a:lnSpc>
                <a:spcPct val="105000"/>
              </a:lnSpc>
            </a:pPr>
            <a:r>
              <a:rPr lang="zh-CN" altLang="en-US" sz="2000" b="1" dirty="0"/>
              <a:t>功能：</a:t>
            </a:r>
          </a:p>
          <a:p>
            <a:pPr lvl="1">
              <a:lnSpc>
                <a:spcPct val="105000"/>
              </a:lnSpc>
            </a:pPr>
            <a:r>
              <a:rPr lang="zh-CN" altLang="en-US" sz="1800" dirty="0"/>
              <a:t>元数据能提供基于用户的信息</a:t>
            </a:r>
            <a:r>
              <a:rPr lang="en-US" altLang="zh-CN" sz="1800" dirty="0"/>
              <a:t>,</a:t>
            </a:r>
            <a:r>
              <a:rPr lang="zh-CN" altLang="en-US" sz="1800" dirty="0"/>
              <a:t>如记录数据项的业务描述信息的元数据能帮助用户使用数据。</a:t>
            </a:r>
          </a:p>
          <a:p>
            <a:pPr lvl="1">
              <a:lnSpc>
                <a:spcPct val="105000"/>
              </a:lnSpc>
            </a:pPr>
            <a:r>
              <a:rPr lang="zh-CN" altLang="en-US" sz="1800" dirty="0"/>
              <a:t>元数据能支持系统对数据的管理和维护</a:t>
            </a:r>
            <a:r>
              <a:rPr lang="en-US" altLang="zh-CN" sz="1800" dirty="0"/>
              <a:t>,</a:t>
            </a:r>
            <a:r>
              <a:rPr lang="zh-CN" altLang="en-US" sz="1800" dirty="0"/>
              <a:t>如关于数据项存储方法的元数据能支持系统以最有效的方式访问数据 </a:t>
            </a:r>
          </a:p>
          <a:p>
            <a:pPr>
              <a:lnSpc>
                <a:spcPct val="105000"/>
              </a:lnSpc>
            </a:pPr>
            <a:r>
              <a:rPr lang="zh-CN" altLang="en-US" sz="2000" b="1" dirty="0"/>
              <a:t>对于数据仓库的支持：</a:t>
            </a:r>
          </a:p>
          <a:p>
            <a:pPr lvl="1">
              <a:lnSpc>
                <a:spcPct val="105000"/>
              </a:lnSpc>
            </a:pPr>
            <a:r>
              <a:rPr lang="zh-CN" altLang="en-US" sz="1800" dirty="0"/>
              <a:t>描述哪些数据在数据仓库中；</a:t>
            </a:r>
          </a:p>
          <a:p>
            <a:pPr lvl="1">
              <a:lnSpc>
                <a:spcPct val="105000"/>
              </a:lnSpc>
            </a:pPr>
            <a:r>
              <a:rPr lang="zh-CN" altLang="en-US" sz="1800" dirty="0"/>
              <a:t>定义要进入数据仓库中的数据和从数据仓库中产生的数据；</a:t>
            </a:r>
          </a:p>
          <a:p>
            <a:pPr lvl="1">
              <a:lnSpc>
                <a:spcPct val="105000"/>
              </a:lnSpc>
            </a:pPr>
            <a:r>
              <a:rPr lang="zh-CN" altLang="en-US" sz="1800" dirty="0"/>
              <a:t>记录根据业务事件发生而随之进行的数据抽取工作时间安排；</a:t>
            </a:r>
          </a:p>
          <a:p>
            <a:pPr lvl="1">
              <a:lnSpc>
                <a:spcPct val="105000"/>
              </a:lnSpc>
            </a:pPr>
            <a:r>
              <a:rPr lang="zh-CN" altLang="en-US" sz="1800" dirty="0"/>
              <a:t>记录并检测系统数据一致性的要求和执行情况；</a:t>
            </a:r>
          </a:p>
          <a:p>
            <a:pPr lvl="1">
              <a:lnSpc>
                <a:spcPct val="105000"/>
              </a:lnSpc>
            </a:pPr>
            <a:r>
              <a:rPr lang="zh-CN" altLang="en-US" sz="1800" dirty="0"/>
              <a:t>衡量数据质量。 </a:t>
            </a:r>
            <a:endParaRPr lang="en-US" altLang="zh-CN" sz="1800" dirty="0"/>
          </a:p>
        </p:txBody>
      </p:sp>
    </p:spTree>
    <p:extLst>
      <p:ext uri="{BB962C8B-B14F-4D97-AF65-F5344CB8AC3E}">
        <p14:creationId xmlns:p14="http://schemas.microsoft.com/office/powerpoint/2010/main" val="173626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7237" y="364343"/>
            <a:ext cx="3522652" cy="3522652"/>
            <a:chOff x="2805109" y="1930399"/>
            <a:chExt cx="3522652" cy="3522652"/>
          </a:xfrm>
        </p:grpSpPr>
        <p:sp>
          <p:nvSpPr>
            <p:cNvPr id="4" name="饼形 3"/>
            <p:cNvSpPr/>
            <p:nvPr/>
          </p:nvSpPr>
          <p:spPr>
            <a:xfrm rot="10800000">
              <a:off x="2805109" y="1930399"/>
              <a:ext cx="3522652" cy="3522652"/>
            </a:xfrm>
            <a:prstGeom prst="pie">
              <a:avLst>
                <a:gd name="adj1" fmla="val 2685580"/>
                <a:gd name="adj2" fmla="val 5412860"/>
              </a:avLst>
            </a:prstGeom>
            <a:solidFill>
              <a:srgbClr val="FF82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5" name="饼形 4"/>
            <p:cNvSpPr/>
            <p:nvPr/>
          </p:nvSpPr>
          <p:spPr>
            <a:xfrm rot="10800000">
              <a:off x="3181339" y="2298700"/>
              <a:ext cx="2770185" cy="2770185"/>
            </a:xfrm>
            <a:prstGeom prst="pie">
              <a:avLst>
                <a:gd name="adj1" fmla="val 2668053"/>
                <a:gd name="adj2" fmla="val 5410622"/>
              </a:avLst>
            </a:prstGeom>
            <a:solidFill>
              <a:srgbClr val="FF9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6" name="饼形 5"/>
            <p:cNvSpPr/>
            <p:nvPr/>
          </p:nvSpPr>
          <p:spPr>
            <a:xfrm rot="10800000">
              <a:off x="3432168" y="2549526"/>
              <a:ext cx="2259012" cy="2259012"/>
            </a:xfrm>
            <a:prstGeom prst="pie">
              <a:avLst>
                <a:gd name="adj1" fmla="val 2668053"/>
                <a:gd name="adj2" fmla="val 5428353"/>
              </a:avLst>
            </a:prstGeom>
            <a:solidFill>
              <a:srgbClr val="FFA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 name="饼形 6"/>
            <p:cNvSpPr/>
            <p:nvPr/>
          </p:nvSpPr>
          <p:spPr>
            <a:xfrm rot="10800000">
              <a:off x="3675058" y="2786058"/>
              <a:ext cx="1770063" cy="1770063"/>
            </a:xfrm>
            <a:prstGeom prst="pie">
              <a:avLst>
                <a:gd name="adj1" fmla="val 2668053"/>
                <a:gd name="adj2" fmla="val 5446848"/>
              </a:avLst>
            </a:prstGeom>
            <a:solidFill>
              <a:srgbClr val="F6B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 name="饼形 7"/>
            <p:cNvSpPr/>
            <p:nvPr/>
          </p:nvSpPr>
          <p:spPr>
            <a:xfrm rot="10800000">
              <a:off x="3832228" y="2952747"/>
              <a:ext cx="1458916" cy="1458916"/>
            </a:xfrm>
            <a:prstGeom prst="pie">
              <a:avLst>
                <a:gd name="adj1" fmla="val 2694295"/>
                <a:gd name="adj2" fmla="val 5447314"/>
              </a:avLst>
            </a:prstGeom>
            <a:solidFill>
              <a:srgbClr val="FFC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9" name="组合 8"/>
          <p:cNvGrpSpPr/>
          <p:nvPr/>
        </p:nvGrpSpPr>
        <p:grpSpPr>
          <a:xfrm>
            <a:off x="310601" y="935847"/>
            <a:ext cx="3522652" cy="3522652"/>
            <a:chOff x="4786314" y="1928802"/>
            <a:chExt cx="3522652" cy="3522652"/>
          </a:xfrm>
        </p:grpSpPr>
        <p:sp>
          <p:nvSpPr>
            <p:cNvPr id="10" name="饼形 9"/>
            <p:cNvSpPr/>
            <p:nvPr/>
          </p:nvSpPr>
          <p:spPr>
            <a:xfrm rot="10800000" flipH="1">
              <a:off x="4786314" y="1928802"/>
              <a:ext cx="3522652" cy="3522652"/>
            </a:xfrm>
            <a:prstGeom prst="pie">
              <a:avLst>
                <a:gd name="adj1" fmla="val 2685580"/>
                <a:gd name="adj2" fmla="val 54128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2" name="饼形 11"/>
            <p:cNvSpPr/>
            <p:nvPr/>
          </p:nvSpPr>
          <p:spPr>
            <a:xfrm rot="10800000" flipH="1">
              <a:off x="5162551" y="2297103"/>
              <a:ext cx="2770185" cy="2770185"/>
            </a:xfrm>
            <a:prstGeom prst="pie">
              <a:avLst>
                <a:gd name="adj1" fmla="val 2668053"/>
                <a:gd name="adj2" fmla="val 5410622"/>
              </a:avLst>
            </a:prstGeom>
            <a:solidFill>
              <a:srgbClr val="8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3" name="饼形 12"/>
            <p:cNvSpPr/>
            <p:nvPr/>
          </p:nvSpPr>
          <p:spPr>
            <a:xfrm rot="10800000" flipH="1">
              <a:off x="5422895" y="2547929"/>
              <a:ext cx="2259012" cy="2259012"/>
            </a:xfrm>
            <a:prstGeom prst="pie">
              <a:avLst>
                <a:gd name="adj1" fmla="val 2668053"/>
                <a:gd name="adj2" fmla="val 5428353"/>
              </a:avLst>
            </a:prstGeom>
            <a:solidFill>
              <a:srgbClr val="C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饼形 13"/>
            <p:cNvSpPr/>
            <p:nvPr/>
          </p:nvSpPr>
          <p:spPr>
            <a:xfrm rot="10800000" flipH="1">
              <a:off x="5668954" y="2784461"/>
              <a:ext cx="1770063" cy="1770063"/>
            </a:xfrm>
            <a:prstGeom prst="pie">
              <a:avLst>
                <a:gd name="adj1" fmla="val 2668053"/>
                <a:gd name="adj2" fmla="val 5446848"/>
              </a:avLst>
            </a:prstGeom>
            <a:solidFill>
              <a:srgbClr val="F63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5" name="饼形 14"/>
            <p:cNvSpPr/>
            <p:nvPr/>
          </p:nvSpPr>
          <p:spPr>
            <a:xfrm rot="10800000" flipH="1">
              <a:off x="5822931" y="2951150"/>
              <a:ext cx="1458916" cy="1458916"/>
            </a:xfrm>
            <a:prstGeom prst="pie">
              <a:avLst>
                <a:gd name="adj1" fmla="val 2694295"/>
                <a:gd name="adj2" fmla="val 5447314"/>
              </a:avLst>
            </a:prstGeom>
            <a:solidFill>
              <a:srgbClr val="FE6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6" name="组合 15"/>
          <p:cNvGrpSpPr/>
          <p:nvPr/>
        </p:nvGrpSpPr>
        <p:grpSpPr>
          <a:xfrm>
            <a:off x="148675" y="1293037"/>
            <a:ext cx="3522652" cy="3522652"/>
            <a:chOff x="1549414" y="1928802"/>
            <a:chExt cx="3522652" cy="3522652"/>
          </a:xfrm>
        </p:grpSpPr>
        <p:sp>
          <p:nvSpPr>
            <p:cNvPr id="17" name="饼形 16"/>
            <p:cNvSpPr/>
            <p:nvPr/>
          </p:nvSpPr>
          <p:spPr>
            <a:xfrm rot="10800000" flipV="1">
              <a:off x="1549414" y="1928802"/>
              <a:ext cx="3522652" cy="3522652"/>
            </a:xfrm>
            <a:prstGeom prst="pie">
              <a:avLst>
                <a:gd name="adj1" fmla="val 2685580"/>
                <a:gd name="adj2" fmla="val 5412860"/>
              </a:avLst>
            </a:prstGeom>
            <a:solidFill>
              <a:srgbClr val="017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8" name="饼形 17"/>
            <p:cNvSpPr/>
            <p:nvPr/>
          </p:nvSpPr>
          <p:spPr>
            <a:xfrm rot="10800000" flipV="1">
              <a:off x="1925644" y="2312968"/>
              <a:ext cx="2770185" cy="2770185"/>
            </a:xfrm>
            <a:prstGeom prst="pie">
              <a:avLst>
                <a:gd name="adj1" fmla="val 2668053"/>
                <a:gd name="adj2" fmla="val 5410622"/>
              </a:avLst>
            </a:prstGeom>
            <a:solidFill>
              <a:srgbClr val="0098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9" name="饼形 18"/>
            <p:cNvSpPr/>
            <p:nvPr/>
          </p:nvSpPr>
          <p:spPr>
            <a:xfrm rot="10800000" flipV="1">
              <a:off x="2176473" y="2573315"/>
              <a:ext cx="2259012" cy="2259012"/>
            </a:xfrm>
            <a:prstGeom prst="pie">
              <a:avLst>
                <a:gd name="adj1" fmla="val 2668053"/>
                <a:gd name="adj2" fmla="val 5428353"/>
              </a:avLst>
            </a:prstGeom>
            <a:solidFill>
              <a:srgbClr val="00C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0" name="饼形 19"/>
            <p:cNvSpPr/>
            <p:nvPr/>
          </p:nvSpPr>
          <p:spPr>
            <a:xfrm rot="10800000" flipV="1">
              <a:off x="2419363" y="2825732"/>
              <a:ext cx="1770063" cy="1770063"/>
            </a:xfrm>
            <a:prstGeom prst="pie">
              <a:avLst>
                <a:gd name="adj1" fmla="val 2668053"/>
                <a:gd name="adj2" fmla="val 5446848"/>
              </a:avLst>
            </a:prstGeom>
            <a:solidFill>
              <a:srgbClr val="71FF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1" name="饼形 20"/>
            <p:cNvSpPr/>
            <p:nvPr/>
          </p:nvSpPr>
          <p:spPr>
            <a:xfrm rot="10800000" flipV="1">
              <a:off x="2576533" y="2970190"/>
              <a:ext cx="1458916" cy="1458916"/>
            </a:xfrm>
            <a:prstGeom prst="pie">
              <a:avLst>
                <a:gd name="adj1" fmla="val 2694295"/>
                <a:gd name="adj2" fmla="val 5447314"/>
              </a:avLst>
            </a:prstGeom>
            <a:solidFill>
              <a:srgbClr val="A7FF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2" name="组合 21"/>
          <p:cNvGrpSpPr/>
          <p:nvPr/>
        </p:nvGrpSpPr>
        <p:grpSpPr>
          <a:xfrm>
            <a:off x="305839" y="935847"/>
            <a:ext cx="3522652" cy="3522652"/>
            <a:chOff x="4643438" y="1928802"/>
            <a:chExt cx="3522652" cy="3522652"/>
          </a:xfrm>
        </p:grpSpPr>
        <p:sp>
          <p:nvSpPr>
            <p:cNvPr id="23" name="饼形 22"/>
            <p:cNvSpPr/>
            <p:nvPr/>
          </p:nvSpPr>
          <p:spPr>
            <a:xfrm rot="10800000" flipH="1" flipV="1">
              <a:off x="4643438" y="1928802"/>
              <a:ext cx="3522652" cy="3522652"/>
            </a:xfrm>
            <a:prstGeom prst="pie">
              <a:avLst>
                <a:gd name="adj1" fmla="val 2685580"/>
                <a:gd name="adj2" fmla="val 54128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4" name="饼形 23"/>
            <p:cNvSpPr/>
            <p:nvPr/>
          </p:nvSpPr>
          <p:spPr>
            <a:xfrm rot="10800000" flipH="1" flipV="1">
              <a:off x="5019675" y="2312968"/>
              <a:ext cx="2770185" cy="2770185"/>
            </a:xfrm>
            <a:prstGeom prst="pie">
              <a:avLst>
                <a:gd name="adj1" fmla="val 2668053"/>
                <a:gd name="adj2" fmla="val 5410607"/>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5" name="饼形 24"/>
            <p:cNvSpPr/>
            <p:nvPr/>
          </p:nvSpPr>
          <p:spPr>
            <a:xfrm rot="10800000" flipH="1" flipV="1">
              <a:off x="5280019" y="2573315"/>
              <a:ext cx="2259012" cy="2259012"/>
            </a:xfrm>
            <a:prstGeom prst="pie">
              <a:avLst>
                <a:gd name="adj1" fmla="val 2668053"/>
                <a:gd name="adj2" fmla="val 5428353"/>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6" name="饼形 25"/>
            <p:cNvSpPr/>
            <p:nvPr/>
          </p:nvSpPr>
          <p:spPr>
            <a:xfrm rot="10800000" flipH="1" flipV="1">
              <a:off x="5526078" y="2825732"/>
              <a:ext cx="1770063" cy="1770063"/>
            </a:xfrm>
            <a:prstGeom prst="pie">
              <a:avLst>
                <a:gd name="adj1" fmla="val 2668053"/>
                <a:gd name="adj2" fmla="val 5446848"/>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7" name="饼形 26"/>
            <p:cNvSpPr/>
            <p:nvPr/>
          </p:nvSpPr>
          <p:spPr>
            <a:xfrm rot="10800000" flipH="1" flipV="1">
              <a:off x="5680055" y="2970190"/>
              <a:ext cx="1458916" cy="1458916"/>
            </a:xfrm>
            <a:prstGeom prst="pie">
              <a:avLst>
                <a:gd name="adj1" fmla="val 2694295"/>
                <a:gd name="adj2" fmla="val 5447314"/>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 name="组合 27"/>
          <p:cNvGrpSpPr/>
          <p:nvPr/>
        </p:nvGrpSpPr>
        <p:grpSpPr>
          <a:xfrm rot="16200000">
            <a:off x="301923" y="936694"/>
            <a:ext cx="3522652" cy="3522652"/>
            <a:chOff x="4643438" y="1928802"/>
            <a:chExt cx="3522652" cy="3522652"/>
          </a:xfrm>
        </p:grpSpPr>
        <p:sp>
          <p:nvSpPr>
            <p:cNvPr id="29" name="饼形 28"/>
            <p:cNvSpPr/>
            <p:nvPr/>
          </p:nvSpPr>
          <p:spPr>
            <a:xfrm rot="10800000" flipH="1" flipV="1">
              <a:off x="4643438" y="1928802"/>
              <a:ext cx="3522652" cy="3522652"/>
            </a:xfrm>
            <a:prstGeom prst="pie">
              <a:avLst>
                <a:gd name="adj1" fmla="val 2685580"/>
                <a:gd name="adj2" fmla="val 54128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0" name="饼形 29"/>
            <p:cNvSpPr/>
            <p:nvPr/>
          </p:nvSpPr>
          <p:spPr>
            <a:xfrm rot="10800000" flipH="1" flipV="1">
              <a:off x="5019675" y="2312968"/>
              <a:ext cx="2770185" cy="2770185"/>
            </a:xfrm>
            <a:prstGeom prst="pie">
              <a:avLst>
                <a:gd name="adj1" fmla="val 2668053"/>
                <a:gd name="adj2" fmla="val 5410607"/>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1" name="饼形 30"/>
            <p:cNvSpPr/>
            <p:nvPr/>
          </p:nvSpPr>
          <p:spPr>
            <a:xfrm rot="10800000" flipH="1" flipV="1">
              <a:off x="5280019" y="2573315"/>
              <a:ext cx="2259012" cy="2259012"/>
            </a:xfrm>
            <a:prstGeom prst="pie">
              <a:avLst>
                <a:gd name="adj1" fmla="val 2668053"/>
                <a:gd name="adj2" fmla="val 5428353"/>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2" name="饼形 31"/>
            <p:cNvSpPr/>
            <p:nvPr/>
          </p:nvSpPr>
          <p:spPr>
            <a:xfrm rot="10800000" flipH="1" flipV="1">
              <a:off x="5526078" y="2825732"/>
              <a:ext cx="1770063" cy="1770063"/>
            </a:xfrm>
            <a:prstGeom prst="pie">
              <a:avLst>
                <a:gd name="adj1" fmla="val 2668053"/>
                <a:gd name="adj2" fmla="val 5446848"/>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3" name="饼形 32"/>
            <p:cNvSpPr/>
            <p:nvPr/>
          </p:nvSpPr>
          <p:spPr>
            <a:xfrm rot="10800000" flipH="1" flipV="1">
              <a:off x="5680055" y="2970190"/>
              <a:ext cx="1458916" cy="1458916"/>
            </a:xfrm>
            <a:prstGeom prst="pie">
              <a:avLst>
                <a:gd name="adj1" fmla="val 2694295"/>
                <a:gd name="adj2" fmla="val 5447314"/>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 name="组合 33"/>
          <p:cNvGrpSpPr/>
          <p:nvPr/>
        </p:nvGrpSpPr>
        <p:grpSpPr>
          <a:xfrm>
            <a:off x="307426" y="935847"/>
            <a:ext cx="3522652" cy="3522652"/>
            <a:chOff x="1714480" y="1928802"/>
            <a:chExt cx="3522652" cy="3522652"/>
          </a:xfrm>
        </p:grpSpPr>
        <p:sp>
          <p:nvSpPr>
            <p:cNvPr id="35" name="饼形 34"/>
            <p:cNvSpPr/>
            <p:nvPr/>
          </p:nvSpPr>
          <p:spPr>
            <a:xfrm rot="5400000">
              <a:off x="1714480" y="1928802"/>
              <a:ext cx="3522652" cy="3522652"/>
            </a:xfrm>
            <a:prstGeom prst="pie">
              <a:avLst>
                <a:gd name="adj1" fmla="val 2685580"/>
                <a:gd name="adj2" fmla="val 54128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6" name="饼形 35"/>
            <p:cNvSpPr/>
            <p:nvPr/>
          </p:nvSpPr>
          <p:spPr>
            <a:xfrm rot="5400000">
              <a:off x="2082781" y="2305039"/>
              <a:ext cx="2770185" cy="2770185"/>
            </a:xfrm>
            <a:prstGeom prst="pie">
              <a:avLst>
                <a:gd name="adj1" fmla="val 2668053"/>
                <a:gd name="adj2" fmla="val 5410607"/>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7" name="饼形 36"/>
            <p:cNvSpPr/>
            <p:nvPr/>
          </p:nvSpPr>
          <p:spPr>
            <a:xfrm rot="5400000">
              <a:off x="2333607" y="2565383"/>
              <a:ext cx="2259012" cy="2259012"/>
            </a:xfrm>
            <a:prstGeom prst="pie">
              <a:avLst>
                <a:gd name="adj1" fmla="val 2668053"/>
                <a:gd name="adj2" fmla="val 5428353"/>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8" name="饼形 37"/>
            <p:cNvSpPr/>
            <p:nvPr/>
          </p:nvSpPr>
          <p:spPr>
            <a:xfrm rot="5400000">
              <a:off x="2570139" y="2811442"/>
              <a:ext cx="1770063" cy="1770063"/>
            </a:xfrm>
            <a:prstGeom prst="pie">
              <a:avLst>
                <a:gd name="adj1" fmla="val 2668053"/>
                <a:gd name="adj2" fmla="val 5446848"/>
              </a:avLst>
            </a:prstGeom>
            <a:solidFill>
              <a:srgbClr val="D00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39" name="饼形 38"/>
            <p:cNvSpPr/>
            <p:nvPr/>
          </p:nvSpPr>
          <p:spPr>
            <a:xfrm rot="5400000">
              <a:off x="2736828" y="2965419"/>
              <a:ext cx="1458916" cy="1458916"/>
            </a:xfrm>
            <a:prstGeom prst="pie">
              <a:avLst>
                <a:gd name="adj1" fmla="val 2694295"/>
                <a:gd name="adj2" fmla="val 5447314"/>
              </a:avLst>
            </a:prstGeom>
            <a:solidFill>
              <a:srgbClr val="FF5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40" name="组合 39"/>
          <p:cNvGrpSpPr/>
          <p:nvPr/>
        </p:nvGrpSpPr>
        <p:grpSpPr>
          <a:xfrm>
            <a:off x="648741" y="1078723"/>
            <a:ext cx="3522652" cy="3522652"/>
            <a:chOff x="2798748" y="1928802"/>
            <a:chExt cx="3522652" cy="3522652"/>
          </a:xfrm>
        </p:grpSpPr>
        <p:sp>
          <p:nvSpPr>
            <p:cNvPr id="41" name="饼形 40"/>
            <p:cNvSpPr/>
            <p:nvPr/>
          </p:nvSpPr>
          <p:spPr>
            <a:xfrm rot="16200000" flipH="1">
              <a:off x="2798748" y="1928802"/>
              <a:ext cx="3522652" cy="3522652"/>
            </a:xfrm>
            <a:prstGeom prst="pie">
              <a:avLst>
                <a:gd name="adj1" fmla="val 2685580"/>
                <a:gd name="adj2" fmla="val 541286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2" name="饼形 41"/>
            <p:cNvSpPr/>
            <p:nvPr/>
          </p:nvSpPr>
          <p:spPr>
            <a:xfrm rot="16200000" flipH="1">
              <a:off x="3182914" y="2305039"/>
              <a:ext cx="2770185" cy="2770185"/>
            </a:xfrm>
            <a:prstGeom prst="pie">
              <a:avLst>
                <a:gd name="adj1" fmla="val 2668053"/>
                <a:gd name="adj2" fmla="val 54106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3" name="饼形 42"/>
            <p:cNvSpPr/>
            <p:nvPr/>
          </p:nvSpPr>
          <p:spPr>
            <a:xfrm rot="16200000" flipH="1">
              <a:off x="3443261" y="2565383"/>
              <a:ext cx="2259012" cy="2259012"/>
            </a:xfrm>
            <a:prstGeom prst="pie">
              <a:avLst>
                <a:gd name="adj1" fmla="val 2668053"/>
                <a:gd name="adj2" fmla="val 5428353"/>
              </a:avLst>
            </a:prstGeom>
            <a:solidFill>
              <a:srgbClr val="F4E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4" name="饼形 43"/>
            <p:cNvSpPr/>
            <p:nvPr/>
          </p:nvSpPr>
          <p:spPr>
            <a:xfrm rot="16200000" flipH="1">
              <a:off x="3695678" y="2811442"/>
              <a:ext cx="1770063" cy="1770063"/>
            </a:xfrm>
            <a:prstGeom prst="pie">
              <a:avLst>
                <a:gd name="adj1" fmla="val 2668053"/>
                <a:gd name="adj2" fmla="val 5446848"/>
              </a:avLst>
            </a:prstGeom>
            <a:solidFill>
              <a:srgbClr val="BCF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5" name="饼形 44"/>
            <p:cNvSpPr/>
            <p:nvPr/>
          </p:nvSpPr>
          <p:spPr>
            <a:xfrm rot="16200000" flipH="1">
              <a:off x="3840136" y="2965419"/>
              <a:ext cx="1458916" cy="1458916"/>
            </a:xfrm>
            <a:prstGeom prst="pie">
              <a:avLst>
                <a:gd name="adj1" fmla="val 2666872"/>
                <a:gd name="adj2" fmla="val 5447314"/>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46" name="组合 45"/>
          <p:cNvGrpSpPr/>
          <p:nvPr/>
        </p:nvGrpSpPr>
        <p:grpSpPr>
          <a:xfrm>
            <a:off x="305839" y="927945"/>
            <a:ext cx="3522652" cy="3522652"/>
            <a:chOff x="1357290" y="1285860"/>
            <a:chExt cx="3522652" cy="3522652"/>
          </a:xfrm>
        </p:grpSpPr>
        <p:sp>
          <p:nvSpPr>
            <p:cNvPr id="47" name="饼形 46"/>
            <p:cNvSpPr/>
            <p:nvPr/>
          </p:nvSpPr>
          <p:spPr>
            <a:xfrm rot="16200000" flipV="1">
              <a:off x="1357290" y="1285860"/>
              <a:ext cx="3522652" cy="3522652"/>
            </a:xfrm>
            <a:prstGeom prst="pie">
              <a:avLst>
                <a:gd name="adj1" fmla="val 2685580"/>
                <a:gd name="adj2" fmla="val 54128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8" name="饼形 47"/>
            <p:cNvSpPr/>
            <p:nvPr/>
          </p:nvSpPr>
          <p:spPr>
            <a:xfrm rot="16200000" flipV="1">
              <a:off x="1725591" y="1662090"/>
              <a:ext cx="2770185" cy="2770185"/>
            </a:xfrm>
            <a:prstGeom prst="pie">
              <a:avLst>
                <a:gd name="adj1" fmla="val 2668053"/>
                <a:gd name="adj2" fmla="val 5410607"/>
              </a:avLst>
            </a:prstGeom>
            <a:solidFill>
              <a:srgbClr val="8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49" name="饼形 48"/>
            <p:cNvSpPr/>
            <p:nvPr/>
          </p:nvSpPr>
          <p:spPr>
            <a:xfrm rot="16200000" flipV="1">
              <a:off x="1976417" y="1912919"/>
              <a:ext cx="2259012" cy="2259012"/>
            </a:xfrm>
            <a:prstGeom prst="pie">
              <a:avLst>
                <a:gd name="adj1" fmla="val 2668053"/>
                <a:gd name="adj2" fmla="val 5428353"/>
              </a:avLst>
            </a:prstGeom>
            <a:solidFill>
              <a:srgbClr val="BCFE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50" name="饼形 49"/>
            <p:cNvSpPr/>
            <p:nvPr/>
          </p:nvSpPr>
          <p:spPr>
            <a:xfrm rot="16200000" flipV="1">
              <a:off x="2212949" y="2155809"/>
              <a:ext cx="1770063" cy="1770063"/>
            </a:xfrm>
            <a:prstGeom prst="pie">
              <a:avLst>
                <a:gd name="adj1" fmla="val 2668053"/>
                <a:gd name="adj2" fmla="val 5446848"/>
              </a:avLst>
            </a:prstGeom>
            <a:solidFill>
              <a:srgbClr val="E1F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51" name="饼形 50"/>
            <p:cNvSpPr/>
            <p:nvPr/>
          </p:nvSpPr>
          <p:spPr>
            <a:xfrm rot="16200000" flipV="1">
              <a:off x="2379638" y="2312979"/>
              <a:ext cx="1458916" cy="1458916"/>
            </a:xfrm>
            <a:prstGeom prst="pie">
              <a:avLst>
                <a:gd name="adj1" fmla="val 2694295"/>
                <a:gd name="adj2" fmla="val 5447314"/>
              </a:avLst>
            </a:prstGeom>
            <a:solidFill>
              <a:srgbClr val="ECF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52" name="TextBox 50"/>
          <p:cNvSpPr txBox="1"/>
          <p:nvPr/>
        </p:nvSpPr>
        <p:spPr>
          <a:xfrm>
            <a:off x="5702169" y="3369775"/>
            <a:ext cx="3339376"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5400" b="1">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icrosoft YaHei" charset="-122"/>
              </a:rPr>
              <a:t>Thanks</a:t>
            </a:r>
            <a:r>
              <a:rPr kumimoji="1" lang="zh-TW" altLang="en-US" sz="54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Microsoft YaHei" charset="-122"/>
              </a:rPr>
              <a:t>！</a:t>
            </a:r>
          </a:p>
        </p:txBody>
      </p:sp>
    </p:spTree>
    <p:extLst>
      <p:ext uri="{BB962C8B-B14F-4D97-AF65-F5344CB8AC3E}">
        <p14:creationId xmlns:p14="http://schemas.microsoft.com/office/powerpoint/2010/main" val="1738366351"/>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78929</TotalTime>
  <Words>623</Words>
  <Application>Microsoft Office PowerPoint</Application>
  <PresentationFormat>宽屏</PresentationFormat>
  <Paragraphs>118</Paragraphs>
  <Slides>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Monotype Sorts</vt:lpstr>
      <vt:lpstr>新細明體</vt:lpstr>
      <vt:lpstr>方正粗黑宋简体</vt:lpstr>
      <vt:lpstr>宋体</vt:lpstr>
      <vt:lpstr>宋体</vt:lpstr>
      <vt:lpstr>Microsoft YaHei</vt:lpstr>
      <vt:lpstr>Arial</vt:lpstr>
      <vt:lpstr>Arial Narrow</vt:lpstr>
      <vt:lpstr>Calibri</vt:lpstr>
      <vt:lpstr>Helvetica</vt:lpstr>
      <vt:lpstr>Times New Roman</vt:lpstr>
      <vt:lpstr>Wingdings</vt:lpstr>
      <vt:lpstr>Wingdings 2</vt:lpstr>
      <vt:lpstr>Tsinghua</vt:lpstr>
      <vt:lpstr>Data Warehouse ——Data Warehouse Architecture——</vt:lpstr>
      <vt:lpstr>Data Warehouse Architecture</vt:lpstr>
      <vt:lpstr>Design of Data Warehouse: A Business Analysis Framework</vt:lpstr>
      <vt:lpstr>Data Warehouse Design Process</vt:lpstr>
      <vt:lpstr>Data Warehouse — Subject-Oriented</vt:lpstr>
      <vt:lpstr>Data Warehouse — Integrated</vt:lpstr>
      <vt:lpstr>Data Warehouse: A Multi-Tiered Architecture</vt:lpstr>
      <vt:lpstr>附录：关于元数据 —— About Metadata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xuhua</cp:lastModifiedBy>
  <cp:revision>6124</cp:revision>
  <cp:lastPrinted>2019-04-19T01:46:34Z</cp:lastPrinted>
  <dcterms:created xsi:type="dcterms:W3CDTF">2013-09-16T02:46:25Z</dcterms:created>
  <dcterms:modified xsi:type="dcterms:W3CDTF">2021-03-29T02:32:20Z</dcterms:modified>
</cp:coreProperties>
</file>