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0" r:id="rId3"/>
    <p:sldId id="311" r:id="rId4"/>
    <p:sldId id="294" r:id="rId5"/>
    <p:sldId id="296" r:id="rId6"/>
    <p:sldId id="302" r:id="rId7"/>
    <p:sldId id="312" r:id="rId8"/>
    <p:sldId id="313" r:id="rId9"/>
    <p:sldId id="314" r:id="rId10"/>
    <p:sldId id="315" r:id="rId11"/>
    <p:sldId id="309" r:id="rId12"/>
    <p:sldId id="316" r:id="rId13"/>
  </p:sldIdLst>
  <p:sldSz cx="9144000" cy="6858000" type="screen4x3"/>
  <p:notesSz cx="10234613" cy="70993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Clr>
        <a:schemeClr val="tx1"/>
      </a:buClr>
      <a:buSzPct val="75000"/>
      <a:buFont typeface="Wingdings" pitchFamily="2" charset="2"/>
      <a:defRPr sz="1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>
    <p:present/>
    <p:sldAll/>
    <p:penClr>
      <a:schemeClr val="accent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40"/>
    <a:srgbClr val="200030"/>
    <a:srgbClr val="292929"/>
    <a:srgbClr val="5F5F5F"/>
    <a:srgbClr val="333333"/>
    <a:srgbClr val="99FF99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59" d="100"/>
          <a:sy n="59" d="100"/>
        </p:scale>
        <p:origin x="-6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074" y="-90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B2D7D6F-9954-417D-8D0F-13A9E7526CE9}" type="datetime1">
              <a:rPr lang="zh-CN" altLang="en-US"/>
              <a:pPr>
                <a:defRPr/>
              </a:pPr>
              <a:t>2012/6/21</a:t>
            </a:fld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4C0DF7A-BD1C-4467-904F-0624164C57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9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8DF21FC-551C-400F-8787-ECF331A754B0}" type="datetime1">
              <a:rPr lang="zh-CN" altLang="en-US"/>
              <a:pPr>
                <a:defRPr/>
              </a:pPr>
              <a:t>2012/6/21</a:t>
            </a:fld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15A1468-E382-4CE5-87EC-095D6BEC6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2425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3800" y="4162425"/>
            <a:ext cx="2624138" cy="16430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>
            <a:spAutoFit/>
          </a:bodyPr>
          <a:lstStyle/>
          <a:p>
            <a:pPr algn="r">
              <a:defRPr/>
            </a:pPr>
            <a:r>
              <a:rPr lang="en-US" altLang="zh-CN" b="1" dirty="0" err="1">
                <a:latin typeface="Tahoma" pitchFamily="34" charset="0"/>
                <a:ea typeface="华文仿宋" pitchFamily="2" charset="-122"/>
              </a:rPr>
              <a:t>Hua</a:t>
            </a:r>
            <a:r>
              <a:rPr lang="en-US" altLang="zh-CN" b="1" dirty="0">
                <a:latin typeface="Tahoma" pitchFamily="34" charset="0"/>
                <a:ea typeface="华文仿宋" pitchFamily="2" charset="-122"/>
              </a:rPr>
              <a:t> </a:t>
            </a:r>
            <a:r>
              <a:rPr lang="en-US" altLang="zh-CN" b="1" dirty="0" err="1">
                <a:latin typeface="Tahoma" pitchFamily="34" charset="0"/>
                <a:ea typeface="华文仿宋" pitchFamily="2" charset="-122"/>
              </a:rPr>
              <a:t>Xu</a:t>
            </a:r>
            <a:endParaRPr lang="en-US" altLang="zh-CN" b="1" dirty="0">
              <a:latin typeface="Tahoma" pitchFamily="34" charset="0"/>
              <a:ea typeface="华文仿宋" pitchFamily="2" charset="-122"/>
            </a:endParaRPr>
          </a:p>
          <a:p>
            <a:pPr algn="r">
              <a:spcBef>
                <a:spcPct val="100000"/>
              </a:spcBef>
              <a:defRPr/>
            </a:pPr>
            <a:r>
              <a:rPr lang="en-US" altLang="zh-CN" b="1" dirty="0">
                <a:latin typeface="Tahoma" pitchFamily="34" charset="0"/>
                <a:ea typeface="华文仿宋" pitchFamily="2" charset="-122"/>
              </a:rPr>
              <a:t>xuhua@tsinghua.edu.cn</a:t>
            </a:r>
          </a:p>
          <a:p>
            <a:pPr algn="r">
              <a:spcBef>
                <a:spcPct val="300000"/>
              </a:spcBef>
              <a:defRPr/>
            </a:pPr>
            <a:fld id="{5AB8F118-1707-4C16-9744-DCAECCA73E62}" type="datetime8">
              <a:rPr lang="en-US" altLang="zh-CN" b="1">
                <a:latin typeface="Tahoma" pitchFamily="34" charset="0"/>
                <a:ea typeface="华文仿宋" pitchFamily="2" charset="-122"/>
              </a:rPr>
              <a:pPr algn="r">
                <a:spcBef>
                  <a:spcPct val="300000"/>
                </a:spcBef>
                <a:defRPr/>
              </a:pPr>
              <a:t>6/21/2012 8:03 PM</a:t>
            </a:fld>
            <a:endParaRPr lang="en-US" altLang="zh-CN" b="1" dirty="0">
              <a:latin typeface="Tahoma" pitchFamily="34" charset="0"/>
              <a:ea typeface="华文仿宋" pitchFamily="2" charset="-122"/>
            </a:endParaRPr>
          </a:p>
        </p:txBody>
      </p:sp>
      <p:sp>
        <p:nvSpPr>
          <p:cNvPr id="1441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484313" y="1268413"/>
            <a:ext cx="6400800" cy="72072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72000" tIns="72000" rIns="72000" bIns="72000" anchor="t"/>
          <a:lstStyle>
            <a:lvl1pPr algn="r">
              <a:defRPr sz="2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4313" y="2133600"/>
            <a:ext cx="6400800" cy="503238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91440" tIns="45720" rIns="91440" bIns="45720"/>
          <a:lstStyle>
            <a:lvl1pPr marL="0" indent="0" algn="r" defTabSz="914400">
              <a:spcBef>
                <a:spcPct val="50000"/>
              </a:spcBef>
              <a:spcAft>
                <a:spcPct val="0"/>
              </a:spcAft>
              <a:buSzPct val="75000"/>
              <a:buFont typeface="Wingdings" pitchFamily="2" charset="2"/>
              <a:buNone/>
              <a:defRPr sz="2000">
                <a:ea typeface="新宋体" pitchFamily="49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284163"/>
            <a:ext cx="2081213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2275" y="284163"/>
            <a:ext cx="6092825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2275" y="1052513"/>
            <a:ext cx="40862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900" y="1052513"/>
            <a:ext cx="40878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AutoShape 2"/>
          <p:cNvSpPr>
            <a:spLocks noChangeArrowheads="1"/>
          </p:cNvSpPr>
          <p:nvPr/>
        </p:nvSpPr>
        <p:spPr bwMode="auto">
          <a:xfrm>
            <a:off x="396875" y="549275"/>
            <a:ext cx="8351838" cy="5903913"/>
          </a:xfrm>
          <a:prstGeom prst="roundRect">
            <a:avLst>
              <a:gd name="adj" fmla="val 2472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zh-CN" altLang="en-US">
              <a:latin typeface="Tahoma" pitchFamily="34" charset="0"/>
            </a:endParaRPr>
          </a:p>
        </p:txBody>
      </p:sp>
      <p:sp useBgFill="1">
        <p:nvSpPr>
          <p:cNvPr id="1440771" name="Oval 3"/>
          <p:cNvSpPr>
            <a:spLocks noChangeArrowheads="1"/>
          </p:cNvSpPr>
          <p:nvPr/>
        </p:nvSpPr>
        <p:spPr bwMode="auto">
          <a:xfrm>
            <a:off x="147638" y="6199188"/>
            <a:ext cx="503237" cy="503237"/>
          </a:xfrm>
          <a:prstGeom prst="ellipse">
            <a:avLst/>
          </a:prstGeom>
          <a:ln w="158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1613" y="6253163"/>
            <a:ext cx="395287" cy="395287"/>
            <a:chOff x="180" y="3997"/>
            <a:chExt cx="230" cy="229"/>
          </a:xfrm>
        </p:grpSpPr>
        <p:grpSp>
          <p:nvGrpSpPr>
            <p:cNvPr id="6165" name="Group 5"/>
            <p:cNvGrpSpPr>
              <a:grpSpLocks/>
            </p:cNvGrpSpPr>
            <p:nvPr userDrawn="1"/>
          </p:nvGrpSpPr>
          <p:grpSpPr bwMode="auto">
            <a:xfrm>
              <a:off x="180" y="4111"/>
              <a:ext cx="229" cy="0"/>
              <a:chOff x="633" y="3974"/>
              <a:chExt cx="229" cy="0"/>
            </a:xfrm>
          </p:grpSpPr>
          <p:sp>
            <p:nvSpPr>
              <p:cNvPr id="1440774" name="Line 6"/>
              <p:cNvSpPr>
                <a:spLocks noChangeShapeType="1"/>
              </p:cNvSpPr>
              <p:nvPr userDrawn="1"/>
            </p:nvSpPr>
            <p:spPr bwMode="auto">
              <a:xfrm rot="5400000">
                <a:off x="645" y="2141057510"/>
                <a:ext cx="0" cy="2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40775" name="Line 7"/>
              <p:cNvSpPr>
                <a:spLocks noChangeShapeType="1"/>
              </p:cNvSpPr>
              <p:nvPr userDrawn="1"/>
            </p:nvSpPr>
            <p:spPr bwMode="auto">
              <a:xfrm rot="5400000">
                <a:off x="851" y="2141057510"/>
                <a:ext cx="0" cy="2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166" name="Group 8"/>
            <p:cNvGrpSpPr>
              <a:grpSpLocks/>
            </p:cNvGrpSpPr>
            <p:nvPr userDrawn="1"/>
          </p:nvGrpSpPr>
          <p:grpSpPr bwMode="auto">
            <a:xfrm rot="5400000">
              <a:off x="179" y="4112"/>
              <a:ext cx="229" cy="0"/>
              <a:chOff x="633" y="3974"/>
              <a:chExt cx="229" cy="0"/>
            </a:xfrm>
          </p:grpSpPr>
          <p:sp>
            <p:nvSpPr>
              <p:cNvPr id="1440777" name="Line 9"/>
              <p:cNvSpPr>
                <a:spLocks noChangeShapeType="1"/>
              </p:cNvSpPr>
              <p:nvPr userDrawn="1"/>
            </p:nvSpPr>
            <p:spPr bwMode="auto">
              <a:xfrm rot="5400000">
                <a:off x="639" y="-2147083006"/>
                <a:ext cx="0" cy="2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40778" name="Line 10"/>
              <p:cNvSpPr>
                <a:spLocks noChangeShapeType="1"/>
              </p:cNvSpPr>
              <p:nvPr userDrawn="1"/>
            </p:nvSpPr>
            <p:spPr bwMode="auto">
              <a:xfrm rot="5400000">
                <a:off x="845" y="-2147083006"/>
                <a:ext cx="0" cy="2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167" name="Group 11"/>
            <p:cNvGrpSpPr>
              <a:grpSpLocks/>
            </p:cNvGrpSpPr>
            <p:nvPr userDrawn="1"/>
          </p:nvGrpSpPr>
          <p:grpSpPr bwMode="auto">
            <a:xfrm rot="1800000">
              <a:off x="181" y="4112"/>
              <a:ext cx="229" cy="0"/>
              <a:chOff x="633" y="3974"/>
              <a:chExt cx="229" cy="0"/>
            </a:xfrm>
          </p:grpSpPr>
          <p:sp>
            <p:nvSpPr>
              <p:cNvPr id="1440780" name="Line 12"/>
              <p:cNvSpPr>
                <a:spLocks noChangeShapeType="1"/>
              </p:cNvSpPr>
              <p:nvPr userDrawn="1"/>
            </p:nvSpPr>
            <p:spPr bwMode="auto">
              <a:xfrm rot="5400000">
                <a:off x="-458684" y="2147483647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40781" name="Line 13"/>
              <p:cNvSpPr>
                <a:spLocks noChangeShapeType="1"/>
              </p:cNvSpPr>
              <p:nvPr userDrawn="1"/>
            </p:nvSpPr>
            <p:spPr bwMode="auto">
              <a:xfrm rot="5400000">
                <a:off x="540317" y="1936886660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168" name="Group 14"/>
            <p:cNvGrpSpPr>
              <a:grpSpLocks/>
            </p:cNvGrpSpPr>
            <p:nvPr userDrawn="1"/>
          </p:nvGrpSpPr>
          <p:grpSpPr bwMode="auto">
            <a:xfrm rot="19800000" flipV="1">
              <a:off x="181" y="4112"/>
              <a:ext cx="229" cy="0"/>
              <a:chOff x="633" y="3974"/>
              <a:chExt cx="229" cy="0"/>
            </a:xfrm>
          </p:grpSpPr>
          <p:sp>
            <p:nvSpPr>
              <p:cNvPr id="1440783" name="Line 15"/>
              <p:cNvSpPr>
                <a:spLocks noChangeShapeType="1"/>
              </p:cNvSpPr>
              <p:nvPr userDrawn="1"/>
            </p:nvSpPr>
            <p:spPr bwMode="auto">
              <a:xfrm rot="5400000">
                <a:off x="287085" y="2147483647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40784" name="Line 16"/>
              <p:cNvSpPr>
                <a:spLocks noChangeShapeType="1"/>
              </p:cNvSpPr>
              <p:nvPr userDrawn="1"/>
            </p:nvSpPr>
            <p:spPr bwMode="auto">
              <a:xfrm rot="5400000">
                <a:off x="488570" y="2003086173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169" name="Group 17"/>
            <p:cNvGrpSpPr>
              <a:grpSpLocks/>
            </p:cNvGrpSpPr>
            <p:nvPr userDrawn="1"/>
          </p:nvGrpSpPr>
          <p:grpSpPr bwMode="auto">
            <a:xfrm rot="7200000">
              <a:off x="180" y="4112"/>
              <a:ext cx="229" cy="0"/>
              <a:chOff x="633" y="3974"/>
              <a:chExt cx="229" cy="0"/>
            </a:xfrm>
          </p:grpSpPr>
          <p:sp>
            <p:nvSpPr>
              <p:cNvPr id="1440786" name="Line 18"/>
              <p:cNvSpPr>
                <a:spLocks noChangeShapeType="1"/>
              </p:cNvSpPr>
              <p:nvPr userDrawn="1"/>
            </p:nvSpPr>
            <p:spPr bwMode="auto">
              <a:xfrm rot="5400000">
                <a:off x="-1079696" y="1077558314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40787" name="Line 19"/>
              <p:cNvSpPr>
                <a:spLocks noChangeShapeType="1"/>
              </p:cNvSpPr>
              <p:nvPr userDrawn="1"/>
            </p:nvSpPr>
            <p:spPr bwMode="auto">
              <a:xfrm rot="5400000">
                <a:off x="453006" y="-2147483648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170" name="Group 20"/>
            <p:cNvGrpSpPr>
              <a:grpSpLocks/>
            </p:cNvGrpSpPr>
            <p:nvPr userDrawn="1"/>
          </p:nvGrpSpPr>
          <p:grpSpPr bwMode="auto">
            <a:xfrm rot="3600000" flipV="1">
              <a:off x="180" y="4112"/>
              <a:ext cx="229" cy="0"/>
              <a:chOff x="633" y="3974"/>
              <a:chExt cx="229" cy="0"/>
            </a:xfrm>
          </p:grpSpPr>
          <p:sp>
            <p:nvSpPr>
              <p:cNvPr id="1440789" name="Line 21"/>
              <p:cNvSpPr>
                <a:spLocks noChangeShapeType="1"/>
              </p:cNvSpPr>
              <p:nvPr userDrawn="1"/>
            </p:nvSpPr>
            <p:spPr bwMode="auto">
              <a:xfrm rot="5400000">
                <a:off x="958680" y="-1418101328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40790" name="Line 22"/>
              <p:cNvSpPr>
                <a:spLocks noChangeShapeType="1"/>
              </p:cNvSpPr>
              <p:nvPr userDrawn="1"/>
            </p:nvSpPr>
            <p:spPr bwMode="auto">
              <a:xfrm rot="5400000">
                <a:off x="958680" y="-1418101328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377825" y="6342063"/>
            <a:ext cx="42863" cy="215900"/>
            <a:chOff x="1043" y="3566"/>
            <a:chExt cx="46" cy="181"/>
          </a:xfrm>
        </p:grpSpPr>
        <p:sp>
          <p:nvSpPr>
            <p:cNvPr id="1440792" name="AutoShape 24"/>
            <p:cNvSpPr>
              <a:spLocks noChangeArrowheads="1"/>
            </p:cNvSpPr>
            <p:nvPr userDrawn="1"/>
          </p:nvSpPr>
          <p:spPr bwMode="auto">
            <a:xfrm>
              <a:off x="1043" y="3634"/>
              <a:ext cx="46" cy="1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6600">
                <a:alpha val="0"/>
              </a:srgbClr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0793" name="AutoShape 25"/>
            <p:cNvSpPr>
              <a:spLocks noChangeArrowheads="1"/>
            </p:cNvSpPr>
            <p:nvPr userDrawn="1"/>
          </p:nvSpPr>
          <p:spPr bwMode="auto">
            <a:xfrm flipV="1">
              <a:off x="1043" y="3566"/>
              <a:ext cx="46" cy="1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5F5F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90525" y="6270625"/>
            <a:ext cx="17463" cy="360363"/>
            <a:chOff x="612" y="3976"/>
            <a:chExt cx="45" cy="180"/>
          </a:xfrm>
        </p:grpSpPr>
        <p:sp>
          <p:nvSpPr>
            <p:cNvPr id="1440795" name="AutoShape 27"/>
            <p:cNvSpPr>
              <a:spLocks noChangeArrowheads="1"/>
            </p:cNvSpPr>
            <p:nvPr userDrawn="1"/>
          </p:nvSpPr>
          <p:spPr bwMode="auto">
            <a:xfrm>
              <a:off x="612" y="4043"/>
              <a:ext cx="45" cy="1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CC">
                <a:alpha val="0"/>
              </a:srgbClr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0796" name="AutoShape 28"/>
            <p:cNvSpPr>
              <a:spLocks noChangeArrowheads="1"/>
            </p:cNvSpPr>
            <p:nvPr userDrawn="1"/>
          </p:nvSpPr>
          <p:spPr bwMode="auto">
            <a:xfrm flipV="1">
              <a:off x="612" y="3976"/>
              <a:ext cx="45" cy="1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3333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40797" name="Oval 29"/>
          <p:cNvSpPr>
            <a:spLocks noChangeAspect="1" noChangeArrowheads="1"/>
          </p:cNvSpPr>
          <p:nvPr/>
        </p:nvSpPr>
        <p:spPr bwMode="auto">
          <a:xfrm>
            <a:off x="381000" y="6432550"/>
            <a:ext cx="36513" cy="36513"/>
          </a:xfrm>
          <a:prstGeom prst="ellipse">
            <a:avLst/>
          </a:prstGeom>
          <a:noFill/>
          <a:ln w="6350" cmpd="thinThick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1440798" name="Oval 30"/>
          <p:cNvSpPr>
            <a:spLocks noChangeArrowheads="1"/>
          </p:cNvSpPr>
          <p:nvPr/>
        </p:nvSpPr>
        <p:spPr bwMode="auto">
          <a:xfrm>
            <a:off x="184150" y="6237288"/>
            <a:ext cx="431800" cy="431800"/>
          </a:xfrm>
          <a:prstGeom prst="ellipse">
            <a:avLst/>
          </a:prstGeom>
          <a:ln w="25400" cmpd="thickThin" algn="ctr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zh-CN" altLang="en-US"/>
          </a:p>
        </p:txBody>
      </p:sp>
      <p:sp useBgFill="1">
        <p:nvSpPr>
          <p:cNvPr id="6153" name="AutoShape 31"/>
          <p:cNvSpPr>
            <a:spLocks noGrp="1" noChangeArrowheads="1"/>
          </p:cNvSpPr>
          <p:nvPr>
            <p:ph type="title"/>
          </p:nvPr>
        </p:nvSpPr>
        <p:spPr bwMode="auto">
          <a:xfrm>
            <a:off x="831850" y="284163"/>
            <a:ext cx="4244975" cy="533400"/>
          </a:xfrm>
          <a:prstGeom prst="roundRect">
            <a:avLst>
              <a:gd name="adj" fmla="val 36463"/>
            </a:avLst>
          </a:prstGeom>
          <a:ln w="15875">
            <a:solidFill>
              <a:schemeClr val="tx1"/>
            </a:solidFill>
            <a:round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40800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052513"/>
            <a:ext cx="83264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72000" rIns="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1</a:t>
            </a:r>
          </a:p>
          <a:p>
            <a:pPr lvl="1"/>
            <a:r>
              <a:rPr lang="en-US" altLang="zh-CN" smtClean="0"/>
              <a:t>Level 2</a:t>
            </a:r>
          </a:p>
          <a:p>
            <a:pPr lvl="2"/>
            <a:r>
              <a:rPr lang="en-US" altLang="zh-CN" smtClean="0"/>
              <a:t>level 3</a:t>
            </a:r>
          </a:p>
          <a:p>
            <a:pPr lvl="3"/>
            <a:r>
              <a:rPr lang="en-US" altLang="zh-CN" smtClean="0"/>
              <a:t>level 4</a:t>
            </a:r>
          </a:p>
        </p:txBody>
      </p:sp>
      <p:sp useBgFill="1">
        <p:nvSpPr>
          <p:cNvPr id="1440801" name="AutoShape 33"/>
          <p:cNvSpPr>
            <a:spLocks noChangeArrowheads="1"/>
          </p:cNvSpPr>
          <p:nvPr/>
        </p:nvSpPr>
        <p:spPr bwMode="auto">
          <a:xfrm>
            <a:off x="4572000" y="6342063"/>
            <a:ext cx="3600450" cy="182562"/>
          </a:xfrm>
          <a:prstGeom prst="roundRect">
            <a:avLst>
              <a:gd name="adj" fmla="val 50000"/>
            </a:avLst>
          </a:prstGeom>
          <a:ln w="158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r>
              <a:rPr lang="en-US" altLang="zh-CN" sz="800" dirty="0">
                <a:latin typeface="Tahoma" pitchFamily="34" charset="0"/>
                <a:ea typeface="华文仿宋" pitchFamily="2" charset="-122"/>
              </a:rPr>
              <a:t>Data Mining (Spring 2012), </a:t>
            </a:r>
            <a:r>
              <a:rPr lang="en-US" altLang="zh-CN" sz="800" dirty="0" err="1">
                <a:latin typeface="Tahoma" pitchFamily="34" charset="0"/>
                <a:ea typeface="华文仿宋" pitchFamily="2" charset="-122"/>
              </a:rPr>
              <a:t>Tsinghua</a:t>
            </a:r>
            <a:r>
              <a:rPr lang="en-US" altLang="zh-CN" sz="800" dirty="0">
                <a:latin typeface="Tahoma" pitchFamily="34" charset="0"/>
                <a:ea typeface="华文仿宋" pitchFamily="2" charset="-122"/>
              </a:rPr>
              <a:t> University</a:t>
            </a:r>
          </a:p>
        </p:txBody>
      </p:sp>
      <p:sp>
        <p:nvSpPr>
          <p:cNvPr id="1440802" name="Oval 34"/>
          <p:cNvSpPr>
            <a:spLocks noChangeArrowheads="1"/>
          </p:cNvSpPr>
          <p:nvPr/>
        </p:nvSpPr>
        <p:spPr bwMode="auto">
          <a:xfrm>
            <a:off x="8567738" y="4976813"/>
            <a:ext cx="360362" cy="360362"/>
          </a:xfrm>
          <a:prstGeom prst="ellipse">
            <a:avLst/>
          </a:prstGeom>
          <a:solidFill>
            <a:srgbClr val="EAEAEA"/>
          </a:solidFill>
          <a:ln w="254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fld id="{E1BC62FA-2099-4A59-B22A-EEEBB27B4ED2}" type="slidenum">
              <a:rPr lang="zh-CN" altLang="en-US" sz="1600" b="1">
                <a:latin typeface="FM Falling Leaves Moon BT" pitchFamily="66" charset="0"/>
              </a:rPr>
              <a:pPr>
                <a:defRPr/>
              </a:pPr>
              <a:t>‹#›</a:t>
            </a:fld>
            <a:endParaRPr lang="en-US" altLang="zh-CN" sz="1600" b="1">
              <a:latin typeface="FM Falling Leaves Moon BT" pitchFamily="66" charset="0"/>
            </a:endParaRPr>
          </a:p>
        </p:txBody>
      </p:sp>
      <p:sp>
        <p:nvSpPr>
          <p:cNvPr id="1440803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8639175" y="4652963"/>
            <a:ext cx="215900" cy="215900"/>
          </a:xfrm>
          <a:prstGeom prst="actionButtonBackPrevious">
            <a:avLst/>
          </a:prstGeom>
          <a:solidFill>
            <a:srgbClr val="EAEAEA"/>
          </a:solidFill>
          <a:ln w="3175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40804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8639175" y="5445125"/>
            <a:ext cx="215900" cy="215900"/>
          </a:xfrm>
          <a:prstGeom prst="actionButtonForwardNext">
            <a:avLst/>
          </a:prstGeom>
          <a:solidFill>
            <a:srgbClr val="EAEAEA"/>
          </a:solidFill>
          <a:ln w="3175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40805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8639175" y="4292600"/>
            <a:ext cx="215900" cy="215900"/>
          </a:xfrm>
          <a:prstGeom prst="actionButtonBeginning">
            <a:avLst/>
          </a:prstGeom>
          <a:solidFill>
            <a:srgbClr val="EAEAEA"/>
          </a:solidFill>
          <a:ln w="3175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40806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8639175" y="5805488"/>
            <a:ext cx="215900" cy="215900"/>
          </a:xfrm>
          <a:prstGeom prst="actionButtonEnd">
            <a:avLst/>
          </a:prstGeom>
          <a:solidFill>
            <a:srgbClr val="EAEAEA"/>
          </a:solidFill>
          <a:ln w="3175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7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44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7"/>
                                      </p:to>
                                    </p:set>
                                    <p:animEffect filter="image" prLst="opacity: 0.07">
                                      <p:cBhvr rctx="IE">
                                        <p:cTn id="15" dur="indefinite"/>
                                        <p:tgtEl>
                                          <p:spTgt spid="144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44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7"/>
                                      </p:to>
                                    </p:set>
                                    <p:animEffect filter="image" prLst="opacity: 0.07">
                                      <p:cBhvr rctx="IE">
                                        <p:cTn id="18" dur="indefinite"/>
                                        <p:tgtEl>
                                          <p:spTgt spid="144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44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7"/>
                                      </p:to>
                                    </p:set>
                                    <p:animEffect filter="image" prLst="opacity: 0.07">
                                      <p:cBhvr rctx="IE">
                                        <p:cTn id="21" dur="indefinite"/>
                                        <p:tgtEl>
                                          <p:spTgt spid="144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440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7"/>
                                      </p:to>
                                    </p:set>
                                    <p:animEffect filter="image" prLst="opacity: 0.07">
                                      <p:cBhvr rctx="IE">
                                        <p:cTn id="24" dur="indefinite"/>
                                        <p:tgtEl>
                                          <p:spTgt spid="1440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20000"/>
                            </p:stCondLst>
                            <p:childTnLst>
                              <p:par>
                                <p:cTn id="26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"/>
                                        <p:tgtEl>
                                          <p:spTgt spid="144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/>
                                        <p:tgtEl>
                                          <p:spTgt spid="144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"/>
                                        <p:tgtEl>
                                          <p:spTgt spid="1440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44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4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144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4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0" dur="indefinite"/>
                                        <p:tgtEl>
                                          <p:spTgt spid="144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4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144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440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440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98" grpId="0" animBg="1"/>
      <p:bldP spid="1440800" grpId="0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440800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4408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440800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4408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440800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4408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440800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4408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40800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440800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07"/>
                      </p:to>
                    </p:set>
                    <p:animEffect filter="image" prLst="opacity: 0.07">
                      <p:cBhvr rctx="IE">
                        <p:cTn dur="indefinite"/>
                        <p:tgtEl>
                          <p:spTgt spid="14408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440800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07"/>
                      </p:to>
                    </p:set>
                    <p:animEffect filter="image" prLst="opacity: 0.07">
                      <p:cBhvr rctx="IE">
                        <p:cTn dur="indefinite"/>
                        <p:tgtEl>
                          <p:spTgt spid="14408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440800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07"/>
                      </p:to>
                    </p:set>
                    <p:animEffect filter="image" prLst="opacity: 0.07">
                      <p:cBhvr rctx="IE">
                        <p:cTn dur="indefinite"/>
                        <p:tgtEl>
                          <p:spTgt spid="14408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440800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07"/>
                      </p:to>
                    </p:set>
                    <p:animEffect filter="image" prLst="opacity: 0.07">
                      <p:cBhvr rctx="IE">
                        <p:cTn dur="indefinite"/>
                        <p:tgtEl>
                          <p:spTgt spid="14408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ahoma" pitchFamily="34" charset="0"/>
          <a:ea typeface="宋体" pitchFamily="2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ahoma" pitchFamily="34" charset="0"/>
          <a:ea typeface="宋体" pitchFamily="2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ahoma" pitchFamily="34" charset="0"/>
          <a:ea typeface="宋体" pitchFamily="2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ahoma" pitchFamily="34" charset="0"/>
          <a:ea typeface="宋体" pitchFamily="2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ahoma" pitchFamily="34" charset="0"/>
          <a:ea typeface="宋体" pitchFamily="2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ahoma" pitchFamily="34" charset="0"/>
          <a:ea typeface="宋体" pitchFamily="2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ahoma" pitchFamily="34" charset="0"/>
          <a:ea typeface="宋体" pitchFamily="2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Tahoma" pitchFamily="34" charset="0"/>
          <a:ea typeface="宋体" pitchFamily="2" charset="-122"/>
          <a:cs typeface="Times New Roman" pitchFamily="18" charset="0"/>
        </a:defRPr>
      </a:lvl9pPr>
    </p:titleStyle>
    <p:bodyStyle>
      <a:lvl1pPr marL="263525" indent="-263525" algn="l" defTabSz="193675" rtl="0" eaLnBrk="0" fontAlgn="base" hangingPunct="0">
        <a:lnSpc>
          <a:spcPct val="125000"/>
        </a:lnSpc>
        <a:spcBef>
          <a:spcPct val="60000"/>
        </a:spcBef>
        <a:spcAft>
          <a:spcPct val="10000"/>
        </a:spcAft>
        <a:buClr>
          <a:schemeClr val="tx1"/>
        </a:buClr>
        <a:buFont typeface="Wingdings" pitchFamily="2" charset="2"/>
        <a:buChar char="@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9875" algn="l" defTabSz="193675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600" b="1">
          <a:solidFill>
            <a:schemeClr val="tx1"/>
          </a:solidFill>
          <a:latin typeface="+mn-lt"/>
          <a:ea typeface="+mn-ea"/>
          <a:cs typeface="+mn-cs"/>
        </a:defRPr>
      </a:lvl2pPr>
      <a:lvl3pPr marL="1068388" indent="-176213" algn="l" defTabSz="193675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-"/>
        <a:defRPr sz="1400" b="1">
          <a:solidFill>
            <a:schemeClr val="tx1"/>
          </a:solidFill>
          <a:latin typeface="+mn-lt"/>
          <a:ea typeface="+mn-ea"/>
          <a:cs typeface="+mn-cs"/>
        </a:defRPr>
      </a:lvl3pPr>
      <a:lvl4pPr marL="1331913" indent="-84138" algn="l" defTabSz="193675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-"/>
        <a:defRPr sz="1200" b="1">
          <a:solidFill>
            <a:schemeClr val="tx1"/>
          </a:solidFill>
          <a:latin typeface="+mn-lt"/>
          <a:ea typeface="+mn-ea"/>
          <a:cs typeface="+mn-cs"/>
        </a:defRPr>
      </a:lvl4pPr>
      <a:lvl5pPr marL="2786063" indent="-228600" algn="l" defTabSz="1936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5pPr>
      <a:lvl6pPr marL="3243263" indent="-228600" algn="l" defTabSz="193675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6pPr>
      <a:lvl7pPr marL="3700463" indent="-228600" algn="l" defTabSz="193675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7pPr>
      <a:lvl8pPr marL="4157663" indent="-228600" algn="l" defTabSz="193675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8pPr>
      <a:lvl9pPr marL="4614863" indent="-228600" algn="l" defTabSz="193675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Comic Sans MS" pitchFamily="66" charset="0"/>
          <a:ea typeface="文鼎粗钢笔行楷" pitchFamily="33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4313" y="1268413"/>
            <a:ext cx="6400800" cy="600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mtClean="0"/>
              <a:t>Classification and Prediction</a:t>
            </a:r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ea typeface="宋体" pitchFamily="2" charset="-122"/>
              </a:rPr>
              <a:t>Support Vector Machines (SVM) </a:t>
            </a:r>
            <a:endParaRPr lang="en-US" altLang="zh-CN" sz="1800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66678"/>
            <a:ext cx="4241801" cy="57150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SVM—Linearly Inseparable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7920037" cy="5040312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Transform the original input data into a higher dimensional </a:t>
            </a:r>
            <a:r>
              <a:rPr lang="en-US" altLang="zh-CN" dirty="0" smtClean="0">
                <a:ea typeface="宋体" pitchFamily="2" charset="-122"/>
              </a:rPr>
              <a:t>space</a:t>
            </a:r>
            <a:r>
              <a:rPr lang="zh-CN" altLang="en-US" dirty="0" smtClean="0">
                <a:ea typeface="宋体" pitchFamily="2" charset="-122"/>
              </a:rPr>
              <a:t>将原始输入数据转换为更高维度的空间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Search for a linear separating </a:t>
            </a:r>
            <a:r>
              <a:rPr lang="en-US" altLang="zh-CN" dirty="0" err="1" smtClean="0">
                <a:ea typeface="宋体" pitchFamily="2" charset="-122"/>
              </a:rPr>
              <a:t>hyperplane</a:t>
            </a:r>
            <a:r>
              <a:rPr lang="en-US" altLang="zh-CN" dirty="0" smtClean="0">
                <a:ea typeface="宋体" pitchFamily="2" charset="-122"/>
              </a:rPr>
              <a:t> in the new </a:t>
            </a:r>
            <a:r>
              <a:rPr lang="en-US" altLang="zh-CN" dirty="0" smtClean="0">
                <a:ea typeface="宋体" pitchFamily="2" charset="-122"/>
              </a:rPr>
              <a:t>space</a:t>
            </a:r>
            <a:r>
              <a:rPr lang="zh-CN" altLang="en-US" dirty="0" smtClean="0">
                <a:ea typeface="宋体" pitchFamily="2" charset="-122"/>
              </a:rPr>
              <a:t>在新空间中寻找一个线性的分割超平面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 smtClean="0">
              <a:solidFill>
                <a:schemeClr val="folHlink"/>
              </a:solidFill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488"/>
            <a:ext cx="807249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58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80988"/>
            <a:ext cx="5683250" cy="533400"/>
          </a:xfrm>
        </p:spPr>
        <p:txBody>
          <a:bodyPr/>
          <a:lstStyle/>
          <a:p>
            <a:pPr eaLnBrk="1" hangingPunct="1"/>
            <a:r>
              <a:rPr lang="en-US" altLang="zh-CN" smtClean="0"/>
              <a:t>Network Pruning and Rule Extraction</a:t>
            </a:r>
            <a:endParaRPr lang="zh-CN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7920037" cy="5040312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不去计算转换后的数据元组的点积，而是数学上等价的对原始数据适用核函数</a:t>
            </a:r>
            <a:r>
              <a:rPr lang="en-US" altLang="zh-CN" dirty="0">
                <a:ea typeface="宋体" pitchFamily="2" charset="-122"/>
              </a:rPr>
              <a:t>K(X</a:t>
            </a:r>
            <a:r>
              <a:rPr lang="en-US" altLang="zh-CN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 smtClean="0">
                <a:ea typeface="宋体" pitchFamily="2" charset="-122"/>
              </a:rPr>
              <a:t>X</a:t>
            </a:r>
            <a:r>
              <a:rPr lang="en-US" altLang="zh-CN" baseline="-25000" dirty="0" err="1" smtClean="0">
                <a:ea typeface="宋体" pitchFamily="2" charset="-122"/>
              </a:rPr>
              <a:t>j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zh-CN" altLang="en-US" dirty="0" smtClean="0">
                <a:ea typeface="宋体" pitchFamily="2" charset="-122"/>
              </a:rPr>
              <a:t>即</a:t>
            </a:r>
            <a:r>
              <a:rPr lang="en-US" altLang="zh-CN" dirty="0" smtClean="0">
                <a:ea typeface="宋体" pitchFamily="2" charset="-122"/>
              </a:rPr>
              <a:t>K(X</a:t>
            </a:r>
            <a:r>
              <a:rPr lang="en-US" altLang="zh-CN" baseline="-25000" dirty="0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dirty="0" err="1" smtClean="0">
                <a:ea typeface="宋体" pitchFamily="2" charset="-122"/>
              </a:rPr>
              <a:t>X</a:t>
            </a:r>
            <a:r>
              <a:rPr lang="en-US" altLang="zh-CN" baseline="-25000" dirty="0" err="1" smtClean="0">
                <a:ea typeface="宋体" pitchFamily="2" charset="-122"/>
              </a:rPr>
              <a:t>j</a:t>
            </a:r>
            <a:r>
              <a:rPr lang="en-US" altLang="zh-CN" dirty="0" smtClean="0">
                <a:ea typeface="宋体" pitchFamily="2" charset="-122"/>
              </a:rPr>
              <a:t>) = </a:t>
            </a:r>
            <a:r>
              <a:rPr lang="el-GR" altLang="zh-CN" dirty="0" smtClean="0"/>
              <a:t>Φ</a:t>
            </a:r>
            <a:r>
              <a:rPr lang="en-US" altLang="zh-CN" dirty="0" smtClean="0">
                <a:ea typeface="宋体" pitchFamily="2" charset="-122"/>
              </a:rPr>
              <a:t>(X</a:t>
            </a:r>
            <a:r>
              <a:rPr lang="en-US" altLang="zh-CN" baseline="-25000" dirty="0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el-GR" altLang="zh-CN" dirty="0" smtClean="0"/>
              <a:t>Φ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X</a:t>
            </a:r>
            <a:r>
              <a:rPr lang="en-US" altLang="zh-CN" baseline="-25000" dirty="0" err="1" smtClean="0">
                <a:ea typeface="宋体" pitchFamily="2" charset="-122"/>
              </a:rPr>
              <a:t>j</a:t>
            </a:r>
            <a:r>
              <a:rPr lang="en-US" altLang="zh-CN" dirty="0" smtClean="0">
                <a:ea typeface="宋体" pitchFamily="2" charset="-122"/>
              </a:rPr>
              <a:t>) </a:t>
            </a:r>
            <a:endParaRPr lang="el-GR" altLang="zh-CN" dirty="0" smtClean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Typical Kernel </a:t>
            </a:r>
            <a:r>
              <a:rPr lang="en-US" altLang="zh-CN" dirty="0" smtClean="0">
                <a:ea typeface="宋体" pitchFamily="2" charset="-122"/>
              </a:rPr>
              <a:t>Functions</a:t>
            </a:r>
            <a:r>
              <a:rPr lang="zh-CN" altLang="en-US" dirty="0" smtClean="0">
                <a:ea typeface="宋体" pitchFamily="2" charset="-122"/>
              </a:rPr>
              <a:t>典型核函数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SVM </a:t>
            </a:r>
            <a:r>
              <a:rPr lang="zh-CN" altLang="en-US" dirty="0" smtClean="0">
                <a:ea typeface="宋体" pitchFamily="2" charset="-122"/>
              </a:rPr>
              <a:t>也可以用来对多类别分类</a:t>
            </a:r>
            <a:r>
              <a:rPr lang="en-US" altLang="zh-CN" dirty="0" smtClean="0">
                <a:ea typeface="宋体" pitchFamily="2" charset="-122"/>
              </a:rPr>
              <a:t> (&gt; 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和回归分析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zh-CN" altLang="en-US" dirty="0" smtClean="0">
                <a:ea typeface="宋体" pitchFamily="2" charset="-122"/>
              </a:rPr>
              <a:t>连同</a:t>
            </a:r>
            <a:r>
              <a:rPr lang="zh-CN" altLang="en-US" dirty="0" smtClean="0">
                <a:ea typeface="宋体" pitchFamily="2" charset="-122"/>
              </a:rPr>
              <a:t>其他</a:t>
            </a:r>
            <a:r>
              <a:rPr lang="zh-CN" altLang="en-US" dirty="0">
                <a:ea typeface="宋体" pitchFamily="2" charset="-122"/>
              </a:rPr>
              <a:t>用户</a:t>
            </a:r>
            <a:r>
              <a:rPr lang="zh-CN" altLang="en-US" dirty="0" smtClean="0">
                <a:ea typeface="宋体" pitchFamily="2" charset="-122"/>
              </a:rPr>
              <a:t>参数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73" y="2867021"/>
            <a:ext cx="7929618" cy="169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318781"/>
            <a:ext cx="3455983" cy="505397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SVM vs. Neural Network</a:t>
            </a:r>
            <a:endParaRPr lang="zh-CN" altLang="en-US" sz="2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976330"/>
            <a:ext cx="4191000" cy="4953000"/>
          </a:xfrm>
          <a:prstGeom prst="rect">
            <a:avLst/>
          </a:prstGeom>
        </p:spPr>
        <p:txBody>
          <a:bodyPr/>
          <a:lstStyle/>
          <a:p>
            <a:pPr marL="263525" marR="0" lvl="0" indent="-263525" algn="l" defTabSz="193675" rtl="0" eaLnBrk="0" fontAlgn="base" latinLnBrk="0" hangingPunct="0">
              <a:lnSpc>
                <a:spcPct val="110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itchFamily="2" charset="2"/>
              <a:buChar char="@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SVM	</a:t>
            </a:r>
          </a:p>
          <a:p>
            <a:pPr marL="712788" marR="0" lvl="1" indent="-269875" algn="l" defTabSz="193675" rtl="0" eaLnBrk="0" fontAlgn="base" latinLnBrk="0" hangingPunct="0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相对新的概念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12788" marR="0" lvl="1" indent="-269875" algn="l" defTabSz="193675" rtl="0" eaLnBrk="0" fontAlgn="base" latinLnBrk="0" hangingPunct="0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确定性算法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12788" marR="0" lvl="1" indent="-269875" algn="l" defTabSz="193675" rtl="0" eaLnBrk="0" fontAlgn="base" latinLnBrk="0" hangingPunct="0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很好的概括属性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12788" marR="0" lvl="1" indent="-269875" algn="l" defTabSz="193675" rtl="0" eaLnBrk="0" fontAlgn="base" latinLnBrk="0" hangingPunct="0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难学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–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学会在批处理模式用二次编程技术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12788" lvl="1" indent="-269875" algn="l" defTabSz="193675" eaLnBrk="0" hangingPunct="0">
              <a:lnSpc>
                <a:spcPct val="110000"/>
              </a:lnSpc>
              <a:spcBef>
                <a:spcPct val="35000"/>
              </a:spcBef>
              <a:buSzTx/>
              <a:buFont typeface="Wingdings" pitchFamily="2" charset="2"/>
              <a:buChar char="ü"/>
              <a:defRPr/>
            </a:pPr>
            <a:r>
              <a:rPr lang="zh-CN" altLang="en-US" sz="1800" b="1" kern="0" dirty="0">
                <a:latin typeface="+mn-lt"/>
              </a:rPr>
              <a:t>使用内核可以学习非常复杂的功能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95800" y="1052530"/>
            <a:ext cx="4219604" cy="4800600"/>
          </a:xfrm>
          <a:prstGeom prst="rect">
            <a:avLst/>
          </a:prstGeom>
        </p:spPr>
        <p:txBody>
          <a:bodyPr/>
          <a:lstStyle/>
          <a:p>
            <a:pPr marL="263525" marR="0" lvl="0" indent="-263525" algn="l" defTabSz="193675" rtl="0" eaLnBrk="0" fontAlgn="base" latinLnBrk="0" hangingPunct="0">
              <a:lnSpc>
                <a:spcPct val="90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itchFamily="2" charset="2"/>
              <a:buChar char="@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Neural Network</a:t>
            </a:r>
          </a:p>
          <a:p>
            <a:pPr marL="712788" marR="0" lvl="1" indent="-269875" algn="l" defTabSz="193675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相对老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12788" marR="0" lvl="1" indent="-269875" algn="l" defTabSz="193675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不确定性算法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12788" marR="0" lvl="1" indent="-269875" algn="l" defTabSz="193675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概括性好但是没有很强的算法基础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12788" marR="0" lvl="1" indent="-269875" algn="l" defTabSz="193675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用渐进的方式可以很容易学习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12788" marR="0" lvl="1" indent="-269875" algn="l" defTabSz="193675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学习复杂的功能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—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使用多层次感知器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not that trivial)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18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80988"/>
            <a:ext cx="4314825" cy="533400"/>
          </a:xfrm>
        </p:spPr>
        <p:txBody>
          <a:bodyPr/>
          <a:lstStyle/>
          <a:p>
            <a:pPr eaLnBrk="1" hangingPunct="1"/>
            <a:r>
              <a:rPr lang="en-US" altLang="zh-CN" smtClean="0"/>
              <a:t>Classification and Prediction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7920037" cy="5040312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Basic Concepts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/>
              <a:t>Issues Regarding Classification and Prediction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/>
              <a:t>Decision Tree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/>
              <a:t>Bayesian Classification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/>
              <a:t>Neural Networks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>
                <a:solidFill>
                  <a:schemeClr val="folHlink"/>
                </a:solidFill>
              </a:rPr>
              <a:t>Support Vector Machines (SVM) 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/>
              <a:t>Associative classification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/>
              <a:t>Classification Accuracy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75583"/>
            <a:ext cx="4884743" cy="54421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SVM—Support Vector Machines</a:t>
            </a:r>
            <a:endParaRPr lang="zh-CN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7920037" cy="4968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pitchFamily="2" charset="-122"/>
              </a:rPr>
              <a:t>A new classification method for both linear and nonlinear data</a:t>
            </a:r>
            <a:r>
              <a:rPr lang="zh-CN" altLang="en-US" dirty="0" smtClean="0">
                <a:ea typeface="宋体" pitchFamily="2" charset="-122"/>
              </a:rPr>
              <a:t>一个新的用于线性和非线性数据的分类方法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ea typeface="宋体" pitchFamily="2" charset="-122"/>
              </a:rPr>
              <a:t>它采用了非线性映射将训练数据转换到一个更高的维度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ea typeface="宋体" pitchFamily="2" charset="-122"/>
              </a:rPr>
              <a:t>用新的维度，寻找线性最优分离超平面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即</a:t>
            </a:r>
            <a:r>
              <a:rPr lang="en-US" altLang="zh-CN" dirty="0" smtClean="0">
                <a:ea typeface="宋体" pitchFamily="2" charset="-122"/>
              </a:rPr>
              <a:t>“</a:t>
            </a:r>
            <a:r>
              <a:rPr lang="zh-CN" altLang="en-US" dirty="0" smtClean="0">
                <a:ea typeface="宋体" pitchFamily="2" charset="-122"/>
              </a:rPr>
              <a:t>决策边界</a:t>
            </a:r>
            <a:r>
              <a:rPr lang="en-US" altLang="zh-CN" dirty="0" smtClean="0">
                <a:ea typeface="宋体" pitchFamily="2" charset="-122"/>
              </a:rPr>
              <a:t>”)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pitchFamily="2" charset="-122"/>
              </a:rPr>
              <a:t>With an appropriate nonlinear mapping to a sufficiently high dimension, data from two classes can always be separated by a </a:t>
            </a:r>
            <a:r>
              <a:rPr lang="en-US" altLang="zh-CN" dirty="0" err="1" smtClean="0">
                <a:ea typeface="宋体" pitchFamily="2" charset="-122"/>
              </a:rPr>
              <a:t>hyperplane</a:t>
            </a:r>
            <a:r>
              <a:rPr lang="zh-CN" altLang="en-US" dirty="0" smtClean="0">
                <a:ea typeface="宋体" pitchFamily="2" charset="-122"/>
              </a:rPr>
              <a:t>用一个适当的非线性映射到一个最够高的维度，从两个类别来的数据总是可以被一个超平面分开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pitchFamily="2" charset="-122"/>
              </a:rPr>
              <a:t>SVM </a:t>
            </a:r>
            <a:r>
              <a:rPr lang="zh-CN" altLang="en-US" dirty="0" smtClean="0">
                <a:ea typeface="宋体" pitchFamily="2" charset="-122"/>
              </a:rPr>
              <a:t>用支持向量找到了这个超平面</a:t>
            </a:r>
            <a:r>
              <a:rPr lang="en-US" altLang="zh-CN" dirty="0" smtClean="0">
                <a:ea typeface="宋体" pitchFamily="2" charset="-122"/>
              </a:rPr>
              <a:t> (“</a:t>
            </a:r>
            <a:r>
              <a:rPr lang="en-US" altLang="zh-CN" dirty="0" smtClean="0">
                <a:ea typeface="宋体" pitchFamily="2" charset="-122"/>
              </a:rPr>
              <a:t>essential” training </a:t>
            </a:r>
            <a:r>
              <a:rPr lang="en-US" altLang="zh-CN" dirty="0" smtClean="0">
                <a:ea typeface="宋体" pitchFamily="2" charset="-122"/>
              </a:rPr>
              <a:t>tuples</a:t>
            </a:r>
            <a:r>
              <a:rPr lang="zh-CN" altLang="en-US" dirty="0" smtClean="0">
                <a:ea typeface="宋体" pitchFamily="2" charset="-122"/>
              </a:rPr>
              <a:t>必不可少的训练元组</a:t>
            </a:r>
            <a:r>
              <a:rPr lang="en-US" altLang="zh-CN" dirty="0" smtClean="0">
                <a:ea typeface="宋体" pitchFamily="2" charset="-122"/>
              </a:rPr>
              <a:t>) </a:t>
            </a:r>
            <a:r>
              <a:rPr lang="zh-CN" altLang="en-US" dirty="0" smtClean="0">
                <a:ea typeface="宋体" pitchFamily="2" charset="-122"/>
              </a:rPr>
              <a:t>和边界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zh-CN" altLang="en-US" dirty="0" smtClean="0">
                <a:ea typeface="宋体" pitchFamily="2" charset="-122"/>
              </a:rPr>
              <a:t>用支持向量定义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0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14290"/>
            <a:ext cx="4956181" cy="64294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SVM—History and Applications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7920037" cy="49688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err="1" smtClean="0">
                <a:ea typeface="宋体" pitchFamily="2" charset="-122"/>
              </a:rPr>
              <a:t>Vapnik</a:t>
            </a:r>
            <a:r>
              <a:rPr lang="en-US" altLang="zh-CN" dirty="0" smtClean="0">
                <a:ea typeface="宋体" pitchFamily="2" charset="-122"/>
              </a:rPr>
              <a:t> and colleagues (1992)—groundwork from </a:t>
            </a:r>
            <a:r>
              <a:rPr lang="en-US" altLang="zh-CN" dirty="0" err="1" smtClean="0">
                <a:ea typeface="宋体" pitchFamily="2" charset="-122"/>
              </a:rPr>
              <a:t>Vapnik</a:t>
            </a:r>
            <a:r>
              <a:rPr lang="en-US" altLang="zh-CN" dirty="0" smtClean="0">
                <a:ea typeface="宋体" pitchFamily="2" charset="-122"/>
              </a:rPr>
              <a:t> &amp; </a:t>
            </a:r>
            <a:r>
              <a:rPr lang="en-US" altLang="zh-CN" dirty="0" err="1" smtClean="0">
                <a:ea typeface="宋体" pitchFamily="2" charset="-122"/>
              </a:rPr>
              <a:t>Chervonenkis</a:t>
            </a:r>
            <a:r>
              <a:rPr lang="en-US" altLang="zh-CN" dirty="0" smtClean="0">
                <a:ea typeface="宋体" pitchFamily="2" charset="-122"/>
              </a:rPr>
              <a:t>’ statistical learning theory in 1960s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特点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由于他们模拟复杂非线性决策边界的能力，训练可能会慢，但精度高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zh-CN" altLang="en-US" dirty="0" smtClean="0">
                <a:ea typeface="宋体" pitchFamily="2" charset="-122"/>
              </a:rPr>
              <a:t>边际最大化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ea typeface="宋体" pitchFamily="2" charset="-122"/>
              </a:rPr>
              <a:t>Used both for classification and prediction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应用</a:t>
            </a:r>
            <a:r>
              <a:rPr lang="en-US" altLang="zh-CN" dirty="0" smtClean="0">
                <a:ea typeface="宋体" pitchFamily="2" charset="-122"/>
              </a:rPr>
              <a:t>: 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ea typeface="宋体" pitchFamily="2" charset="-122"/>
              </a:rPr>
              <a:t>手写体数字识别，物体识别，说话人识别，基准时间序列预测试验</a:t>
            </a:r>
            <a:endParaRPr lang="en-US" altLang="zh-CN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309542"/>
            <a:ext cx="4098925" cy="50006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SVM—General Philosophy</a:t>
            </a:r>
            <a:endParaRPr lang="zh-CN" altLang="en-US" dirty="0" smtClean="0"/>
          </a:p>
        </p:txBody>
      </p:sp>
      <p:grpSp>
        <p:nvGrpSpPr>
          <p:cNvPr id="84" name="组合 83"/>
          <p:cNvGrpSpPr/>
          <p:nvPr/>
        </p:nvGrpSpPr>
        <p:grpSpPr>
          <a:xfrm>
            <a:off x="534988" y="1142984"/>
            <a:ext cx="8226425" cy="3995738"/>
            <a:chOff x="534988" y="1142984"/>
            <a:chExt cx="8226425" cy="3995738"/>
          </a:xfrm>
        </p:grpSpPr>
        <p:grpSp>
          <p:nvGrpSpPr>
            <p:cNvPr id="4" name="Group 1027"/>
            <p:cNvGrpSpPr>
              <a:grpSpLocks/>
            </p:cNvGrpSpPr>
            <p:nvPr/>
          </p:nvGrpSpPr>
          <p:grpSpPr bwMode="auto">
            <a:xfrm>
              <a:off x="534988" y="1142984"/>
              <a:ext cx="4114800" cy="2667000"/>
              <a:chOff x="337" y="1296"/>
              <a:chExt cx="2592" cy="1680"/>
            </a:xfrm>
          </p:grpSpPr>
          <p:sp>
            <p:nvSpPr>
              <p:cNvPr id="5" name="Oval 1028"/>
              <p:cNvSpPr>
                <a:spLocks noChangeArrowheads="1"/>
              </p:cNvSpPr>
              <p:nvPr/>
            </p:nvSpPr>
            <p:spPr bwMode="auto">
              <a:xfrm>
                <a:off x="760" y="2622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Oval 1029"/>
              <p:cNvSpPr>
                <a:spLocks noChangeArrowheads="1"/>
              </p:cNvSpPr>
              <p:nvPr/>
            </p:nvSpPr>
            <p:spPr bwMode="auto">
              <a:xfrm>
                <a:off x="813" y="2313"/>
                <a:ext cx="53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1030"/>
              <p:cNvSpPr>
                <a:spLocks noChangeArrowheads="1"/>
              </p:cNvSpPr>
              <p:nvPr/>
            </p:nvSpPr>
            <p:spPr bwMode="auto">
              <a:xfrm>
                <a:off x="522" y="2445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1031"/>
              <p:cNvSpPr>
                <a:spLocks noChangeArrowheads="1"/>
              </p:cNvSpPr>
              <p:nvPr/>
            </p:nvSpPr>
            <p:spPr bwMode="auto">
              <a:xfrm>
                <a:off x="681" y="2224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32"/>
              <p:cNvSpPr>
                <a:spLocks noChangeArrowheads="1"/>
              </p:cNvSpPr>
              <p:nvPr/>
            </p:nvSpPr>
            <p:spPr bwMode="auto">
              <a:xfrm>
                <a:off x="945" y="2534"/>
                <a:ext cx="53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33"/>
              <p:cNvSpPr>
                <a:spLocks noChangeArrowheads="1"/>
              </p:cNvSpPr>
              <p:nvPr/>
            </p:nvSpPr>
            <p:spPr bwMode="auto">
              <a:xfrm>
                <a:off x="840" y="2048"/>
                <a:ext cx="52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034"/>
              <p:cNvSpPr>
                <a:spLocks noChangeArrowheads="1"/>
              </p:cNvSpPr>
              <p:nvPr/>
            </p:nvSpPr>
            <p:spPr bwMode="auto">
              <a:xfrm>
                <a:off x="972" y="2269"/>
                <a:ext cx="53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035"/>
              <p:cNvSpPr>
                <a:spLocks noChangeArrowheads="1"/>
              </p:cNvSpPr>
              <p:nvPr/>
            </p:nvSpPr>
            <p:spPr bwMode="auto">
              <a:xfrm>
                <a:off x="998" y="2003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036"/>
              <p:cNvSpPr>
                <a:spLocks noChangeArrowheads="1"/>
              </p:cNvSpPr>
              <p:nvPr/>
            </p:nvSpPr>
            <p:spPr bwMode="auto">
              <a:xfrm>
                <a:off x="1104" y="2180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1037"/>
              <p:cNvSpPr>
                <a:spLocks noChangeArrowheads="1"/>
              </p:cNvSpPr>
              <p:nvPr/>
            </p:nvSpPr>
            <p:spPr bwMode="auto">
              <a:xfrm>
                <a:off x="1183" y="2445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Oval 1038"/>
              <p:cNvSpPr>
                <a:spLocks noChangeArrowheads="1"/>
              </p:cNvSpPr>
              <p:nvPr/>
            </p:nvSpPr>
            <p:spPr bwMode="auto">
              <a:xfrm>
                <a:off x="1051" y="2711"/>
                <a:ext cx="53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Oval 1039"/>
              <p:cNvSpPr>
                <a:spLocks noChangeArrowheads="1"/>
              </p:cNvSpPr>
              <p:nvPr/>
            </p:nvSpPr>
            <p:spPr bwMode="auto">
              <a:xfrm>
                <a:off x="1369" y="2578"/>
                <a:ext cx="52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Oval 1040"/>
              <p:cNvSpPr>
                <a:spLocks noChangeArrowheads="1"/>
              </p:cNvSpPr>
              <p:nvPr/>
            </p:nvSpPr>
            <p:spPr bwMode="auto">
              <a:xfrm>
                <a:off x="1025" y="1738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Group 1041"/>
              <p:cNvGrpSpPr>
                <a:grpSpLocks/>
              </p:cNvGrpSpPr>
              <p:nvPr/>
            </p:nvGrpSpPr>
            <p:grpSpPr bwMode="auto">
              <a:xfrm>
                <a:off x="1712" y="1473"/>
                <a:ext cx="741" cy="1061"/>
                <a:chOff x="1712" y="1473"/>
                <a:chExt cx="741" cy="1061"/>
              </a:xfrm>
            </p:grpSpPr>
            <p:sp>
              <p:nvSpPr>
                <p:cNvPr id="23" name="Rectangle 1042"/>
                <p:cNvSpPr>
                  <a:spLocks noChangeArrowheads="1"/>
                </p:cNvSpPr>
                <p:nvPr/>
              </p:nvSpPr>
              <p:spPr bwMode="auto">
                <a:xfrm>
                  <a:off x="1871" y="1959"/>
                  <a:ext cx="53" cy="89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1043"/>
                <p:cNvSpPr>
                  <a:spLocks noChangeArrowheads="1"/>
                </p:cNvSpPr>
                <p:nvPr/>
              </p:nvSpPr>
              <p:spPr bwMode="auto">
                <a:xfrm>
                  <a:off x="1712" y="1605"/>
                  <a:ext cx="53" cy="89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1044"/>
                <p:cNvSpPr>
                  <a:spLocks noChangeArrowheads="1"/>
                </p:cNvSpPr>
                <p:nvPr/>
              </p:nvSpPr>
              <p:spPr bwMode="auto">
                <a:xfrm>
                  <a:off x="1924" y="1473"/>
                  <a:ext cx="53" cy="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1045"/>
                <p:cNvSpPr>
                  <a:spLocks noChangeArrowheads="1"/>
                </p:cNvSpPr>
                <p:nvPr/>
              </p:nvSpPr>
              <p:spPr bwMode="auto">
                <a:xfrm>
                  <a:off x="2003" y="2224"/>
                  <a:ext cx="53" cy="89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1046"/>
                <p:cNvSpPr>
                  <a:spLocks noChangeArrowheads="1"/>
                </p:cNvSpPr>
                <p:nvPr/>
              </p:nvSpPr>
              <p:spPr bwMode="auto">
                <a:xfrm>
                  <a:off x="1977" y="1694"/>
                  <a:ext cx="53" cy="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Rectangle 1047"/>
                <p:cNvSpPr>
                  <a:spLocks noChangeArrowheads="1"/>
                </p:cNvSpPr>
                <p:nvPr/>
              </p:nvSpPr>
              <p:spPr bwMode="auto">
                <a:xfrm>
                  <a:off x="2083" y="1915"/>
                  <a:ext cx="53" cy="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Rectangle 1048"/>
                <p:cNvSpPr>
                  <a:spLocks noChangeArrowheads="1"/>
                </p:cNvSpPr>
                <p:nvPr/>
              </p:nvSpPr>
              <p:spPr bwMode="auto">
                <a:xfrm>
                  <a:off x="2056" y="1473"/>
                  <a:ext cx="53" cy="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Rectangle 1049"/>
                <p:cNvSpPr>
                  <a:spLocks noChangeArrowheads="1"/>
                </p:cNvSpPr>
                <p:nvPr/>
              </p:nvSpPr>
              <p:spPr bwMode="auto">
                <a:xfrm>
                  <a:off x="2215" y="1561"/>
                  <a:ext cx="53" cy="89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1050"/>
                <p:cNvSpPr>
                  <a:spLocks noChangeArrowheads="1"/>
                </p:cNvSpPr>
                <p:nvPr/>
              </p:nvSpPr>
              <p:spPr bwMode="auto">
                <a:xfrm>
                  <a:off x="2162" y="2048"/>
                  <a:ext cx="53" cy="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Rectangle 1051"/>
                <p:cNvSpPr>
                  <a:spLocks noChangeArrowheads="1"/>
                </p:cNvSpPr>
                <p:nvPr/>
              </p:nvSpPr>
              <p:spPr bwMode="auto">
                <a:xfrm>
                  <a:off x="2241" y="1827"/>
                  <a:ext cx="53" cy="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Rectangle 1052"/>
                <p:cNvSpPr>
                  <a:spLocks noChangeArrowheads="1"/>
                </p:cNvSpPr>
                <p:nvPr/>
              </p:nvSpPr>
              <p:spPr bwMode="auto">
                <a:xfrm>
                  <a:off x="2215" y="2401"/>
                  <a:ext cx="53" cy="89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Rectangle 1053"/>
                <p:cNvSpPr>
                  <a:spLocks noChangeArrowheads="1"/>
                </p:cNvSpPr>
                <p:nvPr/>
              </p:nvSpPr>
              <p:spPr bwMode="auto">
                <a:xfrm>
                  <a:off x="2374" y="1959"/>
                  <a:ext cx="52" cy="89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Rectangle 1054"/>
                <p:cNvSpPr>
                  <a:spLocks noChangeArrowheads="1"/>
                </p:cNvSpPr>
                <p:nvPr/>
              </p:nvSpPr>
              <p:spPr bwMode="auto">
                <a:xfrm>
                  <a:off x="2374" y="2269"/>
                  <a:ext cx="52" cy="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Rectangle 1055"/>
                <p:cNvSpPr>
                  <a:spLocks noChangeArrowheads="1"/>
                </p:cNvSpPr>
                <p:nvPr/>
              </p:nvSpPr>
              <p:spPr bwMode="auto">
                <a:xfrm>
                  <a:off x="2400" y="2445"/>
                  <a:ext cx="53" cy="89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" name="Rectangle 1056"/>
              <p:cNvSpPr>
                <a:spLocks noChangeArrowheads="1"/>
              </p:cNvSpPr>
              <p:nvPr/>
            </p:nvSpPr>
            <p:spPr bwMode="auto">
              <a:xfrm>
                <a:off x="337" y="1296"/>
                <a:ext cx="2592" cy="1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057"/>
              <p:cNvSpPr>
                <a:spLocks noChangeShapeType="1"/>
              </p:cNvSpPr>
              <p:nvPr/>
            </p:nvSpPr>
            <p:spPr bwMode="auto">
              <a:xfrm>
                <a:off x="1686" y="1384"/>
                <a:ext cx="79" cy="1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058"/>
              <p:cNvSpPr>
                <a:spLocks noChangeShapeType="1"/>
              </p:cNvSpPr>
              <p:nvPr/>
            </p:nvSpPr>
            <p:spPr bwMode="auto">
              <a:xfrm>
                <a:off x="1395" y="1428"/>
                <a:ext cx="79" cy="1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59"/>
              <p:cNvSpPr>
                <a:spLocks noChangeShapeType="1"/>
              </p:cNvSpPr>
              <p:nvPr/>
            </p:nvSpPr>
            <p:spPr bwMode="auto">
              <a:xfrm>
                <a:off x="1554" y="1428"/>
                <a:ext cx="79" cy="1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" name="Group 1060"/>
            <p:cNvGrpSpPr>
              <a:grpSpLocks/>
            </p:cNvGrpSpPr>
            <p:nvPr/>
          </p:nvGrpSpPr>
          <p:grpSpPr bwMode="auto">
            <a:xfrm>
              <a:off x="4648200" y="1142984"/>
              <a:ext cx="4113213" cy="2667000"/>
              <a:chOff x="2929" y="1296"/>
              <a:chExt cx="2591" cy="1680"/>
            </a:xfrm>
          </p:grpSpPr>
          <p:sp>
            <p:nvSpPr>
              <p:cNvPr id="38" name="Oval 1061"/>
              <p:cNvSpPr>
                <a:spLocks noChangeArrowheads="1"/>
              </p:cNvSpPr>
              <p:nvPr/>
            </p:nvSpPr>
            <p:spPr bwMode="auto">
              <a:xfrm>
                <a:off x="3352" y="2622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1062"/>
              <p:cNvSpPr>
                <a:spLocks noChangeArrowheads="1"/>
              </p:cNvSpPr>
              <p:nvPr/>
            </p:nvSpPr>
            <p:spPr bwMode="auto">
              <a:xfrm>
                <a:off x="3405" y="2313"/>
                <a:ext cx="53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1063"/>
              <p:cNvSpPr>
                <a:spLocks noChangeArrowheads="1"/>
              </p:cNvSpPr>
              <p:nvPr/>
            </p:nvSpPr>
            <p:spPr bwMode="auto">
              <a:xfrm>
                <a:off x="3114" y="2445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1064"/>
              <p:cNvSpPr>
                <a:spLocks noChangeArrowheads="1"/>
              </p:cNvSpPr>
              <p:nvPr/>
            </p:nvSpPr>
            <p:spPr bwMode="auto">
              <a:xfrm>
                <a:off x="3273" y="2224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Oval 1065"/>
              <p:cNvSpPr>
                <a:spLocks noChangeArrowheads="1"/>
              </p:cNvSpPr>
              <p:nvPr/>
            </p:nvSpPr>
            <p:spPr bwMode="auto">
              <a:xfrm>
                <a:off x="3537" y="2534"/>
                <a:ext cx="53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Oval 1066"/>
              <p:cNvSpPr>
                <a:spLocks noChangeArrowheads="1"/>
              </p:cNvSpPr>
              <p:nvPr/>
            </p:nvSpPr>
            <p:spPr bwMode="auto">
              <a:xfrm>
                <a:off x="3431" y="2048"/>
                <a:ext cx="53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1067"/>
              <p:cNvSpPr>
                <a:spLocks noChangeArrowheads="1"/>
              </p:cNvSpPr>
              <p:nvPr/>
            </p:nvSpPr>
            <p:spPr bwMode="auto">
              <a:xfrm>
                <a:off x="3564" y="2269"/>
                <a:ext cx="52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Oval 1068"/>
              <p:cNvSpPr>
                <a:spLocks noChangeArrowheads="1"/>
              </p:cNvSpPr>
              <p:nvPr/>
            </p:nvSpPr>
            <p:spPr bwMode="auto">
              <a:xfrm>
                <a:off x="3590" y="2003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1069"/>
              <p:cNvSpPr>
                <a:spLocks noChangeArrowheads="1"/>
              </p:cNvSpPr>
              <p:nvPr/>
            </p:nvSpPr>
            <p:spPr bwMode="auto">
              <a:xfrm>
                <a:off x="3696" y="2180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1070"/>
              <p:cNvSpPr>
                <a:spLocks noChangeArrowheads="1"/>
              </p:cNvSpPr>
              <p:nvPr/>
            </p:nvSpPr>
            <p:spPr bwMode="auto">
              <a:xfrm>
                <a:off x="3775" y="2445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Oval 1071"/>
              <p:cNvSpPr>
                <a:spLocks noChangeArrowheads="1"/>
              </p:cNvSpPr>
              <p:nvPr/>
            </p:nvSpPr>
            <p:spPr bwMode="auto">
              <a:xfrm>
                <a:off x="3643" y="2711"/>
                <a:ext cx="53" cy="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Oval 1072"/>
              <p:cNvSpPr>
                <a:spLocks noChangeArrowheads="1"/>
              </p:cNvSpPr>
              <p:nvPr/>
            </p:nvSpPr>
            <p:spPr bwMode="auto">
              <a:xfrm>
                <a:off x="3960" y="2578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Oval 1073"/>
              <p:cNvSpPr>
                <a:spLocks noChangeArrowheads="1"/>
              </p:cNvSpPr>
              <p:nvPr/>
            </p:nvSpPr>
            <p:spPr bwMode="auto">
              <a:xfrm>
                <a:off x="3616" y="1738"/>
                <a:ext cx="53" cy="8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074"/>
              <p:cNvSpPr>
                <a:spLocks noChangeArrowheads="1"/>
              </p:cNvSpPr>
              <p:nvPr/>
            </p:nvSpPr>
            <p:spPr bwMode="auto">
              <a:xfrm>
                <a:off x="4462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075"/>
              <p:cNvSpPr>
                <a:spLocks noChangeArrowheads="1"/>
              </p:cNvSpPr>
              <p:nvPr/>
            </p:nvSpPr>
            <p:spPr bwMode="auto">
              <a:xfrm>
                <a:off x="4304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1076"/>
              <p:cNvSpPr>
                <a:spLocks noChangeArrowheads="1"/>
              </p:cNvSpPr>
              <p:nvPr/>
            </p:nvSpPr>
            <p:spPr bwMode="auto">
              <a:xfrm>
                <a:off x="4515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077"/>
              <p:cNvSpPr>
                <a:spLocks noChangeArrowheads="1"/>
              </p:cNvSpPr>
              <p:nvPr/>
            </p:nvSpPr>
            <p:spPr bwMode="auto">
              <a:xfrm>
                <a:off x="4595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078"/>
              <p:cNvSpPr>
                <a:spLocks noChangeArrowheads="1"/>
              </p:cNvSpPr>
              <p:nvPr/>
            </p:nvSpPr>
            <p:spPr bwMode="auto">
              <a:xfrm>
                <a:off x="4568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079"/>
              <p:cNvSpPr>
                <a:spLocks noChangeArrowheads="1"/>
              </p:cNvSpPr>
              <p:nvPr/>
            </p:nvSpPr>
            <p:spPr bwMode="auto">
              <a:xfrm>
                <a:off x="4674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1080"/>
              <p:cNvSpPr>
                <a:spLocks noChangeArrowheads="1"/>
              </p:cNvSpPr>
              <p:nvPr/>
            </p:nvSpPr>
            <p:spPr bwMode="auto">
              <a:xfrm>
                <a:off x="4648" y="1473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1081"/>
              <p:cNvSpPr>
                <a:spLocks noChangeArrowheads="1"/>
              </p:cNvSpPr>
              <p:nvPr/>
            </p:nvSpPr>
            <p:spPr bwMode="auto">
              <a:xfrm>
                <a:off x="4806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1082"/>
              <p:cNvSpPr>
                <a:spLocks noChangeArrowheads="1"/>
              </p:cNvSpPr>
              <p:nvPr/>
            </p:nvSpPr>
            <p:spPr bwMode="auto">
              <a:xfrm>
                <a:off x="4753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1083"/>
              <p:cNvSpPr>
                <a:spLocks noChangeArrowheads="1"/>
              </p:cNvSpPr>
              <p:nvPr/>
            </p:nvSpPr>
            <p:spPr bwMode="auto">
              <a:xfrm>
                <a:off x="4833" y="1827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1084"/>
              <p:cNvSpPr>
                <a:spLocks noChangeArrowheads="1"/>
              </p:cNvSpPr>
              <p:nvPr/>
            </p:nvSpPr>
            <p:spPr bwMode="auto">
              <a:xfrm>
                <a:off x="4806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1085"/>
              <p:cNvSpPr>
                <a:spLocks noChangeArrowheads="1"/>
              </p:cNvSpPr>
              <p:nvPr/>
            </p:nvSpPr>
            <p:spPr bwMode="auto">
              <a:xfrm>
                <a:off x="4965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1086"/>
              <p:cNvSpPr>
                <a:spLocks noChangeArrowheads="1"/>
              </p:cNvSpPr>
              <p:nvPr/>
            </p:nvSpPr>
            <p:spPr bwMode="auto">
              <a:xfrm>
                <a:off x="4965" y="2269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1087"/>
              <p:cNvSpPr>
                <a:spLocks noChangeArrowheads="1"/>
              </p:cNvSpPr>
              <p:nvPr/>
            </p:nvSpPr>
            <p:spPr bwMode="auto">
              <a:xfrm>
                <a:off x="4991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Rectangle 1088"/>
              <p:cNvSpPr>
                <a:spLocks noChangeArrowheads="1"/>
              </p:cNvSpPr>
              <p:nvPr/>
            </p:nvSpPr>
            <p:spPr bwMode="auto">
              <a:xfrm>
                <a:off x="2929" y="1296"/>
                <a:ext cx="2591" cy="1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1089"/>
              <p:cNvSpPr>
                <a:spLocks noChangeShapeType="1"/>
              </p:cNvSpPr>
              <p:nvPr/>
            </p:nvSpPr>
            <p:spPr bwMode="auto">
              <a:xfrm>
                <a:off x="3552" y="1392"/>
                <a:ext cx="576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090"/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576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091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576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Group 1092"/>
            <p:cNvGrpSpPr>
              <a:grpSpLocks/>
            </p:cNvGrpSpPr>
            <p:nvPr/>
          </p:nvGrpSpPr>
          <p:grpSpPr bwMode="auto">
            <a:xfrm>
              <a:off x="3489325" y="1752584"/>
              <a:ext cx="3749675" cy="3386138"/>
              <a:chOff x="2198" y="1680"/>
              <a:chExt cx="2362" cy="2133"/>
            </a:xfrm>
          </p:grpSpPr>
          <p:sp>
            <p:nvSpPr>
              <p:cNvPr id="70" name="Text Box 1093"/>
              <p:cNvSpPr txBox="1">
                <a:spLocks noChangeArrowheads="1"/>
              </p:cNvSpPr>
              <p:nvPr/>
            </p:nvSpPr>
            <p:spPr bwMode="auto">
              <a:xfrm>
                <a:off x="2198" y="3525"/>
                <a:ext cx="14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hlink"/>
                    </a:solidFill>
                    <a:ea typeface="宋体" pitchFamily="2" charset="-122"/>
                  </a:rPr>
                  <a:t>Support Vectors</a:t>
                </a:r>
              </a:p>
            </p:txBody>
          </p:sp>
          <p:sp>
            <p:nvSpPr>
              <p:cNvPr id="71" name="Line 1094"/>
              <p:cNvSpPr>
                <a:spLocks noChangeShapeType="1"/>
              </p:cNvSpPr>
              <p:nvPr/>
            </p:nvSpPr>
            <p:spPr bwMode="auto">
              <a:xfrm flipV="1">
                <a:off x="2928" y="1680"/>
                <a:ext cx="1392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1095"/>
              <p:cNvSpPr>
                <a:spLocks noChangeShapeType="1"/>
              </p:cNvSpPr>
              <p:nvPr/>
            </p:nvSpPr>
            <p:spPr bwMode="auto">
              <a:xfrm flipV="1">
                <a:off x="2928" y="2016"/>
                <a:ext cx="1536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1096"/>
              <p:cNvSpPr>
                <a:spLocks noChangeShapeType="1"/>
              </p:cNvSpPr>
              <p:nvPr/>
            </p:nvSpPr>
            <p:spPr bwMode="auto">
              <a:xfrm flipV="1">
                <a:off x="2976" y="2304"/>
                <a:ext cx="158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1097"/>
              <p:cNvSpPr>
                <a:spLocks noChangeShapeType="1"/>
              </p:cNvSpPr>
              <p:nvPr/>
            </p:nvSpPr>
            <p:spPr bwMode="auto">
              <a:xfrm flipV="1">
                <a:off x="2976" y="2640"/>
                <a:ext cx="96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1098"/>
              <p:cNvSpPr>
                <a:spLocks noChangeShapeType="1"/>
              </p:cNvSpPr>
              <p:nvPr/>
            </p:nvSpPr>
            <p:spPr bwMode="auto">
              <a:xfrm flipV="1">
                <a:off x="2976" y="1824"/>
                <a:ext cx="624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6" name="Group 1099"/>
            <p:cNvGrpSpPr>
              <a:grpSpLocks/>
            </p:cNvGrpSpPr>
            <p:nvPr/>
          </p:nvGrpSpPr>
          <p:grpSpPr bwMode="auto">
            <a:xfrm>
              <a:off x="1066800" y="2438384"/>
              <a:ext cx="1917700" cy="2133600"/>
              <a:chOff x="682" y="2112"/>
              <a:chExt cx="1208" cy="1344"/>
            </a:xfrm>
          </p:grpSpPr>
          <p:sp>
            <p:nvSpPr>
              <p:cNvPr id="77" name="Text Box 1100"/>
              <p:cNvSpPr txBox="1">
                <a:spLocks noChangeArrowheads="1"/>
              </p:cNvSpPr>
              <p:nvPr/>
            </p:nvSpPr>
            <p:spPr bwMode="auto">
              <a:xfrm>
                <a:off x="682" y="3168"/>
                <a:ext cx="12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Small Margin</a:t>
                </a:r>
              </a:p>
            </p:txBody>
          </p:sp>
          <p:sp>
            <p:nvSpPr>
              <p:cNvPr id="78" name="Line 1101"/>
              <p:cNvSpPr>
                <a:spLocks noChangeShapeType="1"/>
              </p:cNvSpPr>
              <p:nvPr/>
            </p:nvSpPr>
            <p:spPr bwMode="auto">
              <a:xfrm flipV="1">
                <a:off x="1440" y="2112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1102"/>
              <p:cNvSpPr>
                <a:spLocks noChangeShapeType="1"/>
              </p:cNvSpPr>
              <p:nvPr/>
            </p:nvSpPr>
            <p:spPr bwMode="auto">
              <a:xfrm flipV="1">
                <a:off x="1344" y="2160"/>
                <a:ext cx="240" cy="105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0" name="Group 1103"/>
            <p:cNvGrpSpPr>
              <a:grpSpLocks/>
            </p:cNvGrpSpPr>
            <p:nvPr/>
          </p:nvGrpSpPr>
          <p:grpSpPr bwMode="auto">
            <a:xfrm>
              <a:off x="5349875" y="1752584"/>
              <a:ext cx="1943100" cy="2819400"/>
              <a:chOff x="3370" y="1680"/>
              <a:chExt cx="1224" cy="1776"/>
            </a:xfrm>
          </p:grpSpPr>
          <p:sp>
            <p:nvSpPr>
              <p:cNvPr id="81" name="Text Box 1104"/>
              <p:cNvSpPr txBox="1">
                <a:spLocks noChangeArrowheads="1"/>
              </p:cNvSpPr>
              <p:nvPr/>
            </p:nvSpPr>
            <p:spPr bwMode="auto">
              <a:xfrm>
                <a:off x="3370" y="3168"/>
                <a:ext cx="1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Large Margin</a:t>
                </a:r>
              </a:p>
            </p:txBody>
          </p:sp>
          <p:sp>
            <p:nvSpPr>
              <p:cNvPr id="82" name="Line 1105"/>
              <p:cNvSpPr>
                <a:spLocks noChangeShapeType="1"/>
              </p:cNvSpPr>
              <p:nvPr/>
            </p:nvSpPr>
            <p:spPr bwMode="auto">
              <a:xfrm flipV="1">
                <a:off x="3744" y="168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1106"/>
              <p:cNvSpPr>
                <a:spLocks noChangeShapeType="1"/>
              </p:cNvSpPr>
              <p:nvPr/>
            </p:nvSpPr>
            <p:spPr bwMode="auto">
              <a:xfrm flipV="1">
                <a:off x="4032" y="1728"/>
                <a:ext cx="96" cy="148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300016"/>
            <a:ext cx="5956313" cy="50006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SVM—Margins and Support Vectors</a:t>
            </a:r>
            <a:endParaRPr lang="zh-CN" alt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685220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700" y="2832611"/>
            <a:ext cx="3575065" cy="300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61947" y="266678"/>
            <a:ext cx="6313503" cy="57150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SVM—When Data Is Linearly Separable</a:t>
            </a:r>
            <a:endParaRPr lang="zh-CN" altLang="en-US" dirty="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8788" y="1000108"/>
            <a:ext cx="4114800" cy="2667000"/>
            <a:chOff x="337" y="1296"/>
            <a:chExt cx="2592" cy="168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572000" y="1000108"/>
            <a:ext cx="4113213" cy="2667000"/>
            <a:chOff x="2929" y="1296"/>
            <a:chExt cx="2591" cy="1680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Line 68"/>
          <p:cNvSpPr>
            <a:spLocks noChangeShapeType="1"/>
          </p:cNvSpPr>
          <p:nvPr/>
        </p:nvSpPr>
        <p:spPr bwMode="auto">
          <a:xfrm flipV="1">
            <a:off x="6756400" y="2600308"/>
            <a:ext cx="406400" cy="220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6858000" y="2676508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381000" y="3743308"/>
            <a:ext cx="8305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dirty="0" smtClean="0">
                <a:ea typeface="宋体" pitchFamily="2" charset="-122"/>
              </a:rPr>
              <a:t>设数据</a:t>
            </a:r>
            <a:r>
              <a:rPr lang="en-US" altLang="zh-CN" sz="1800" dirty="0" smtClean="0">
                <a:ea typeface="宋体" pitchFamily="2" charset="-122"/>
              </a:rPr>
              <a:t>D  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b="1" dirty="0">
                <a:ea typeface="宋体" pitchFamily="2" charset="-122"/>
              </a:rPr>
              <a:t>X</a:t>
            </a:r>
            <a:r>
              <a:rPr lang="en-US" altLang="zh-CN" sz="1800" baseline="-25000" dirty="0">
                <a:ea typeface="宋体" pitchFamily="2" charset="-122"/>
              </a:rPr>
              <a:t>1</a:t>
            </a:r>
            <a:r>
              <a:rPr lang="en-US" altLang="zh-CN" sz="1800" dirty="0">
                <a:ea typeface="宋体" pitchFamily="2" charset="-122"/>
              </a:rPr>
              <a:t>, y</a:t>
            </a:r>
            <a:r>
              <a:rPr lang="en-US" altLang="zh-CN" sz="1800" baseline="-25000" dirty="0">
                <a:ea typeface="宋体" pitchFamily="2" charset="-122"/>
              </a:rPr>
              <a:t>1</a:t>
            </a:r>
            <a:r>
              <a:rPr lang="en-US" altLang="zh-CN" sz="1800" dirty="0">
                <a:ea typeface="宋体" pitchFamily="2" charset="-122"/>
              </a:rPr>
              <a:t>), …, (</a:t>
            </a:r>
            <a:r>
              <a:rPr lang="en-US" altLang="zh-CN" sz="1800" b="1" dirty="0">
                <a:ea typeface="宋体" pitchFamily="2" charset="-122"/>
              </a:rPr>
              <a:t>X</a:t>
            </a:r>
            <a:r>
              <a:rPr lang="en-US" altLang="zh-CN" sz="1800" baseline="-25000" dirty="0">
                <a:ea typeface="宋体" pitchFamily="2" charset="-122"/>
              </a:rPr>
              <a:t>|D|</a:t>
            </a:r>
            <a:r>
              <a:rPr lang="en-US" altLang="zh-CN" sz="1800" dirty="0">
                <a:ea typeface="宋体" pitchFamily="2" charset="-122"/>
              </a:rPr>
              <a:t>, </a:t>
            </a:r>
            <a:r>
              <a:rPr lang="en-US" altLang="zh-CN" sz="1800" dirty="0" err="1">
                <a:ea typeface="宋体" pitchFamily="2" charset="-122"/>
              </a:rPr>
              <a:t>y</a:t>
            </a:r>
            <a:r>
              <a:rPr lang="en-US" altLang="zh-CN" sz="1800" baseline="-25000" dirty="0" err="1">
                <a:ea typeface="宋体" pitchFamily="2" charset="-122"/>
              </a:rPr>
              <a:t>|D</a:t>
            </a:r>
            <a:r>
              <a:rPr lang="en-US" altLang="zh-CN" sz="1800" baseline="-25000" dirty="0">
                <a:ea typeface="宋体" pitchFamily="2" charset="-122"/>
              </a:rPr>
              <a:t>|</a:t>
            </a:r>
            <a:r>
              <a:rPr lang="en-US" altLang="zh-CN" sz="1800" dirty="0">
                <a:ea typeface="宋体" pitchFamily="2" charset="-122"/>
              </a:rPr>
              <a:t>), </a:t>
            </a:r>
            <a:r>
              <a:rPr lang="zh-CN" altLang="en-US" sz="1800" dirty="0" smtClean="0">
                <a:ea typeface="宋体" pitchFamily="2" charset="-122"/>
              </a:rPr>
              <a:t>其中</a:t>
            </a:r>
            <a:r>
              <a:rPr lang="en-US" altLang="zh-CN" sz="1800" b="1" dirty="0" smtClean="0">
                <a:ea typeface="宋体" pitchFamily="2" charset="-122"/>
              </a:rPr>
              <a:t>X</a:t>
            </a:r>
            <a:r>
              <a:rPr lang="en-US" altLang="zh-CN" sz="1800" baseline="-25000" dirty="0" smtClean="0">
                <a:ea typeface="宋体" pitchFamily="2" charset="-122"/>
              </a:rPr>
              <a:t>i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zh-CN" altLang="en-US" sz="1800" dirty="0" smtClean="0">
                <a:ea typeface="宋体" pitchFamily="2" charset="-122"/>
              </a:rPr>
              <a:t>是与类标签</a:t>
            </a:r>
            <a:r>
              <a:rPr lang="en-US" altLang="zh-CN" sz="1800" dirty="0" err="1" smtClean="0"/>
              <a:t>y</a:t>
            </a:r>
            <a:r>
              <a:rPr lang="en-US" altLang="zh-CN" sz="1800" baseline="-25000" dirty="0" err="1" smtClean="0"/>
              <a:t>i</a:t>
            </a:r>
            <a:r>
              <a:rPr lang="zh-CN" altLang="en-US" sz="1800" dirty="0" smtClean="0">
                <a:ea typeface="宋体" pitchFamily="2" charset="-122"/>
              </a:rPr>
              <a:t>有关联的训练元组的集合</a:t>
            </a:r>
            <a:endParaRPr lang="en-US" altLang="zh-CN" sz="1800" baseline="-25000" dirty="0" smtClean="0"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ea typeface="宋体" pitchFamily="2" charset="-122"/>
              </a:rPr>
              <a:t>有无限的线（超平面）可以分开这两个类别，但我们想找到最好的那一条</a:t>
            </a:r>
            <a:r>
              <a:rPr lang="en-US" altLang="zh-CN" sz="1800" dirty="0" smtClean="0">
                <a:ea typeface="宋体" pitchFamily="2" charset="-122"/>
              </a:rPr>
              <a:t> (</a:t>
            </a:r>
            <a:r>
              <a:rPr lang="zh-CN" altLang="en-US" sz="1800" dirty="0" smtClean="0">
                <a:ea typeface="宋体" pitchFamily="2" charset="-122"/>
              </a:rPr>
              <a:t>在看不见的数据上分类错误最小化的那一个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 smtClean="0">
                <a:ea typeface="宋体" pitchFamily="2" charset="-122"/>
              </a:rPr>
              <a:t>SVM </a:t>
            </a:r>
            <a:r>
              <a:rPr lang="zh-CN" altLang="en-US" sz="1800" dirty="0" smtClean="0">
                <a:ea typeface="宋体" pitchFamily="2" charset="-122"/>
              </a:rPr>
              <a:t>用最大边界寻找超平面</a:t>
            </a:r>
            <a:r>
              <a:rPr lang="en-US" altLang="zh-CN" sz="1800" dirty="0" smtClean="0">
                <a:ea typeface="宋体" pitchFamily="2" charset="-122"/>
              </a:rPr>
              <a:t>,</a:t>
            </a:r>
            <a:r>
              <a:rPr lang="zh-CN" altLang="en-US" sz="1800" dirty="0" smtClean="0">
                <a:ea typeface="宋体" pitchFamily="2" charset="-122"/>
              </a:rPr>
              <a:t>即</a:t>
            </a:r>
            <a:r>
              <a:rPr lang="en-US" altLang="zh-CN" sz="1800" dirty="0" smtClean="0">
                <a:ea typeface="宋体" pitchFamily="2" charset="-122"/>
              </a:rPr>
              <a:t>,</a:t>
            </a:r>
            <a:r>
              <a:rPr lang="zh-CN" altLang="en-US" sz="1800" dirty="0" smtClean="0">
                <a:ea typeface="宋体" pitchFamily="2" charset="-122"/>
              </a:rPr>
              <a:t>最大边界超平面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b="1" dirty="0">
                <a:ea typeface="宋体" pitchFamily="2" charset="-122"/>
              </a:rPr>
              <a:t>maximum marginal </a:t>
            </a:r>
            <a:r>
              <a:rPr lang="en-US" altLang="zh-CN" sz="1800" b="1" dirty="0" err="1">
                <a:ea typeface="宋体" pitchFamily="2" charset="-122"/>
              </a:rPr>
              <a:t>hyperplane</a:t>
            </a:r>
            <a:r>
              <a:rPr lang="en-US" altLang="zh-CN" sz="1800" dirty="0">
                <a:ea typeface="宋体" pitchFamily="2" charset="-122"/>
              </a:rPr>
              <a:t> (MMH)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71440"/>
            <a:ext cx="4527553" cy="57150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SVM—Linearly Separable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7920037" cy="5040312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一个分隔超平面可以写为</a:t>
            </a:r>
            <a:endParaRPr lang="en-US" altLang="zh-CN" dirty="0" smtClean="0">
              <a:ea typeface="宋体" pitchFamily="2" charset="-122"/>
            </a:endParaRPr>
          </a:p>
          <a:p>
            <a:pPr marL="1143000" lvl="2" indent="-228600">
              <a:lnSpc>
                <a:spcPct val="110000"/>
              </a:lnSpc>
              <a:buClr>
                <a:schemeClr val="folHlink"/>
              </a:buClr>
              <a:buSzPct val="50000"/>
              <a:buNone/>
            </a:pPr>
            <a:r>
              <a:rPr lang="en-US" altLang="zh-CN" sz="1800" dirty="0" smtClean="0">
                <a:ea typeface="宋体" pitchFamily="2" charset="-122"/>
              </a:rPr>
              <a:t>W ● X + b = 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None/>
            </a:pPr>
            <a:r>
              <a:rPr lang="zh-CN" altLang="en-US" sz="1800" dirty="0" smtClean="0">
                <a:ea typeface="宋体" pitchFamily="2" charset="-122"/>
              </a:rPr>
              <a:t>其中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W={w</a:t>
            </a:r>
            <a:r>
              <a:rPr lang="en-US" altLang="zh-CN" sz="1800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, w</a:t>
            </a:r>
            <a:r>
              <a:rPr lang="en-US" altLang="zh-CN" sz="1800" baseline="-25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, …, </a:t>
            </a:r>
            <a:r>
              <a:rPr lang="en-US" altLang="zh-CN" sz="1800" dirty="0" err="1" smtClean="0">
                <a:ea typeface="宋体" pitchFamily="2" charset="-122"/>
              </a:rPr>
              <a:t>w</a:t>
            </a:r>
            <a:r>
              <a:rPr lang="en-US" altLang="zh-CN" sz="1800" baseline="-25000" dirty="0" err="1" smtClean="0">
                <a:ea typeface="宋体" pitchFamily="2" charset="-122"/>
              </a:rPr>
              <a:t>n</a:t>
            </a:r>
            <a:r>
              <a:rPr lang="en-US" altLang="zh-CN" sz="1800" dirty="0" smtClean="0">
                <a:ea typeface="宋体" pitchFamily="2" charset="-122"/>
              </a:rPr>
              <a:t>} </a:t>
            </a:r>
            <a:r>
              <a:rPr lang="zh-CN" altLang="en-US" sz="1800" dirty="0" smtClean="0">
                <a:ea typeface="宋体" pitchFamily="2" charset="-122"/>
              </a:rPr>
              <a:t>是一个权重向量，</a:t>
            </a:r>
            <a:r>
              <a:rPr lang="en-US" altLang="zh-CN" sz="1800" dirty="0" smtClean="0">
                <a:ea typeface="宋体" pitchFamily="2" charset="-122"/>
              </a:rPr>
              <a:t>b</a:t>
            </a:r>
            <a:r>
              <a:rPr lang="zh-CN" altLang="en-US" sz="1800" dirty="0" smtClean="0">
                <a:ea typeface="宋体" pitchFamily="2" charset="-122"/>
              </a:rPr>
              <a:t>是一个标量</a:t>
            </a:r>
            <a:r>
              <a:rPr lang="en-US" altLang="zh-CN" sz="1800" dirty="0" smtClean="0">
                <a:ea typeface="宋体" pitchFamily="2" charset="-122"/>
              </a:rPr>
              <a:t> (</a:t>
            </a:r>
            <a:r>
              <a:rPr lang="zh-CN" altLang="en-US" sz="1800" dirty="0" smtClean="0">
                <a:ea typeface="宋体" pitchFamily="2" charset="-122"/>
              </a:rPr>
              <a:t>偏倚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  <a:endParaRPr lang="en-US" altLang="zh-CN" sz="1800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对于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维可以写为</a:t>
            </a:r>
            <a:endParaRPr lang="en-US" altLang="zh-CN" dirty="0" smtClean="0">
              <a:ea typeface="宋体" pitchFamily="2" charset="-122"/>
            </a:endParaRPr>
          </a:p>
          <a:p>
            <a:pPr marL="1143000" lvl="2" indent="-228600">
              <a:lnSpc>
                <a:spcPct val="110000"/>
              </a:lnSpc>
              <a:buClr>
                <a:schemeClr val="folHlink"/>
              </a:buClr>
              <a:buSzPct val="50000"/>
              <a:buNone/>
            </a:pPr>
            <a:r>
              <a:rPr lang="en-US" altLang="zh-CN" sz="1800" dirty="0" smtClean="0">
                <a:ea typeface="宋体" pitchFamily="2" charset="-122"/>
              </a:rPr>
              <a:t>w</a:t>
            </a:r>
            <a:r>
              <a:rPr lang="en-US" altLang="zh-CN" sz="1800" baseline="-25000" dirty="0" smtClean="0">
                <a:ea typeface="宋体" pitchFamily="2" charset="-122"/>
              </a:rPr>
              <a:t>0</a:t>
            </a:r>
            <a:r>
              <a:rPr lang="en-US" altLang="zh-CN" sz="1800" dirty="0" smtClean="0">
                <a:ea typeface="宋体" pitchFamily="2" charset="-122"/>
              </a:rPr>
              <a:t> + w</a:t>
            </a:r>
            <a:r>
              <a:rPr lang="en-US" altLang="zh-CN" sz="1800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 x</a:t>
            </a:r>
            <a:r>
              <a:rPr lang="en-US" altLang="zh-CN" sz="1800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 + w</a:t>
            </a:r>
            <a:r>
              <a:rPr lang="en-US" altLang="zh-CN" sz="1800" baseline="-25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 x</a:t>
            </a:r>
            <a:r>
              <a:rPr lang="en-US" altLang="zh-CN" sz="1800" baseline="-25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 = 0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超平面确定了边缘的两侧</a:t>
            </a:r>
            <a:r>
              <a:rPr lang="en-US" altLang="zh-CN" dirty="0" smtClean="0">
                <a:ea typeface="宋体" pitchFamily="2" charset="-122"/>
              </a:rPr>
              <a:t>: </a:t>
            </a:r>
            <a:endParaRPr lang="en-US" altLang="zh-CN" dirty="0" smtClean="0">
              <a:ea typeface="宋体" pitchFamily="2" charset="-122"/>
            </a:endParaRPr>
          </a:p>
          <a:p>
            <a:pPr marL="1143000" lvl="2" indent="-228600">
              <a:lnSpc>
                <a:spcPct val="110000"/>
              </a:lnSpc>
              <a:buClr>
                <a:schemeClr val="folHlink"/>
              </a:buClr>
              <a:buSzPct val="50000"/>
              <a:buNone/>
            </a:pPr>
            <a:r>
              <a:rPr lang="en-US" altLang="zh-CN" sz="1800" dirty="0" smtClean="0">
                <a:ea typeface="宋体" pitchFamily="2" charset="-122"/>
              </a:rPr>
              <a:t>H</a:t>
            </a:r>
            <a:r>
              <a:rPr lang="en-US" altLang="zh-CN" sz="1800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: w</a:t>
            </a:r>
            <a:r>
              <a:rPr lang="en-US" altLang="zh-CN" sz="1800" baseline="-25000" dirty="0" smtClean="0">
                <a:ea typeface="宋体" pitchFamily="2" charset="-122"/>
              </a:rPr>
              <a:t>0</a:t>
            </a:r>
            <a:r>
              <a:rPr lang="en-US" altLang="zh-CN" sz="1800" dirty="0" smtClean="0">
                <a:ea typeface="宋体" pitchFamily="2" charset="-122"/>
              </a:rPr>
              <a:t> + w</a:t>
            </a:r>
            <a:r>
              <a:rPr lang="en-US" altLang="zh-CN" sz="1800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 x</a:t>
            </a:r>
            <a:r>
              <a:rPr lang="en-US" altLang="zh-CN" sz="1800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 + w</a:t>
            </a:r>
            <a:r>
              <a:rPr lang="en-US" altLang="zh-CN" sz="1800" baseline="-25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 x</a:t>
            </a:r>
            <a:r>
              <a:rPr lang="en-US" altLang="zh-CN" sz="1800" baseline="-25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 ≥ 1    for </a:t>
            </a:r>
            <a:r>
              <a:rPr lang="en-US" altLang="zh-CN" sz="1800" dirty="0" err="1" smtClean="0">
                <a:ea typeface="宋体" pitchFamily="2" charset="-122"/>
              </a:rPr>
              <a:t>y</a:t>
            </a:r>
            <a:r>
              <a:rPr lang="en-US" altLang="zh-CN" sz="1800" baseline="-25000" dirty="0" err="1" smtClean="0">
                <a:ea typeface="宋体" pitchFamily="2" charset="-122"/>
              </a:rPr>
              <a:t>i</a:t>
            </a:r>
            <a:r>
              <a:rPr lang="en-US" altLang="zh-CN" sz="1800" baseline="-25000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= +1, and</a:t>
            </a:r>
          </a:p>
          <a:p>
            <a:pPr marL="1143000" lvl="2" indent="-228600">
              <a:lnSpc>
                <a:spcPct val="110000"/>
              </a:lnSpc>
              <a:buClr>
                <a:schemeClr val="folHlink"/>
              </a:buClr>
              <a:buSzPct val="50000"/>
              <a:buNone/>
            </a:pPr>
            <a:r>
              <a:rPr lang="en-US" altLang="zh-CN" sz="1800" dirty="0" smtClean="0">
                <a:ea typeface="宋体" pitchFamily="2" charset="-122"/>
              </a:rPr>
              <a:t>H</a:t>
            </a:r>
            <a:r>
              <a:rPr lang="en-US" altLang="zh-CN" sz="1800" baseline="-25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: w</a:t>
            </a:r>
            <a:r>
              <a:rPr lang="en-US" altLang="zh-CN" sz="1800" baseline="-25000" dirty="0" smtClean="0">
                <a:ea typeface="宋体" pitchFamily="2" charset="-122"/>
              </a:rPr>
              <a:t>0</a:t>
            </a:r>
            <a:r>
              <a:rPr lang="en-US" altLang="zh-CN" sz="1800" dirty="0" smtClean="0">
                <a:ea typeface="宋体" pitchFamily="2" charset="-122"/>
              </a:rPr>
              <a:t> + w</a:t>
            </a:r>
            <a:r>
              <a:rPr lang="en-US" altLang="zh-CN" sz="1800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 x</a:t>
            </a:r>
            <a:r>
              <a:rPr lang="en-US" altLang="zh-CN" sz="1800" baseline="-25000" dirty="0" smtClean="0">
                <a:ea typeface="宋体" pitchFamily="2" charset="-122"/>
              </a:rPr>
              <a:t>1</a:t>
            </a:r>
            <a:r>
              <a:rPr lang="en-US" altLang="zh-CN" sz="1800" dirty="0" smtClean="0">
                <a:ea typeface="宋体" pitchFamily="2" charset="-122"/>
              </a:rPr>
              <a:t> + w</a:t>
            </a:r>
            <a:r>
              <a:rPr lang="en-US" altLang="zh-CN" sz="1800" baseline="-25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 x</a:t>
            </a:r>
            <a:r>
              <a:rPr lang="en-US" altLang="zh-CN" sz="1800" baseline="-25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 ≤ – 1 for </a:t>
            </a:r>
            <a:r>
              <a:rPr lang="en-US" altLang="zh-CN" sz="1800" dirty="0" err="1" smtClean="0">
                <a:ea typeface="宋体" pitchFamily="2" charset="-122"/>
              </a:rPr>
              <a:t>y</a:t>
            </a:r>
            <a:r>
              <a:rPr lang="en-US" altLang="zh-CN" sz="1800" baseline="-25000" dirty="0" err="1" smtClean="0">
                <a:ea typeface="宋体" pitchFamily="2" charset="-122"/>
              </a:rPr>
              <a:t>i</a:t>
            </a:r>
            <a:r>
              <a:rPr lang="en-US" altLang="zh-CN" sz="1800" baseline="-25000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= –1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任何落在超平面</a:t>
            </a:r>
            <a:r>
              <a:rPr lang="en-US" altLang="zh-CN" dirty="0" smtClean="0">
                <a:ea typeface="宋体" pitchFamily="2" charset="-122"/>
              </a:rPr>
              <a:t>H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H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上的训练元组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smtClean="0">
                <a:ea typeface="宋体" pitchFamily="2" charset="-122"/>
              </a:rPr>
              <a:t>i.e., the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sides defining the margin) </a:t>
            </a:r>
            <a:r>
              <a:rPr lang="zh-CN" altLang="en-US" dirty="0" smtClean="0">
                <a:ea typeface="宋体" pitchFamily="2" charset="-122"/>
              </a:rPr>
              <a:t>都是支持向量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这变成了一个约束二次优化问题</a:t>
            </a:r>
            <a:r>
              <a:rPr lang="en-US" altLang="zh-CN" dirty="0" smtClean="0">
                <a:ea typeface="宋体" pitchFamily="2" charset="-122"/>
              </a:rPr>
              <a:t>:</a:t>
            </a:r>
            <a:r>
              <a:rPr lang="zh-CN" altLang="en-US" dirty="0">
                <a:ea typeface="宋体" pitchFamily="2" charset="-122"/>
              </a:rPr>
              <a:t>二次目标函数和</a:t>
            </a:r>
            <a:r>
              <a:rPr lang="zh-CN" altLang="en-US" dirty="0" smtClean="0">
                <a:ea typeface="宋体" pitchFamily="2" charset="-122"/>
              </a:rPr>
              <a:t>线性约束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二次规划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(QP) 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</a:t>
            </a:r>
            <a:r>
              <a:rPr lang="zh-CN" altLang="en-US" dirty="0">
                <a:ea typeface="宋体" pitchFamily="2" charset="-122"/>
              </a:rPr>
              <a:t>拉格朗日乘数</a:t>
            </a:r>
            <a:endParaRPr lang="en-US" altLang="zh-CN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8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318781"/>
            <a:ext cx="6670693" cy="505397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Why Is SVM Effective on High Dimensional Data?</a:t>
            </a:r>
            <a:endParaRPr lang="zh-CN" altLang="en-US" sz="20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7920037" cy="5040312"/>
          </a:xfrm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训练分类器的复杂是以支持向量的维度为特征的，而不是数据的维度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支持向量是重要的或关键的训练例子</a:t>
            </a:r>
            <a:r>
              <a:rPr lang="en-US" altLang="zh-CN" dirty="0" smtClean="0">
                <a:ea typeface="宋体" pitchFamily="2" charset="-122"/>
              </a:rPr>
              <a:t>—</a:t>
            </a:r>
            <a:r>
              <a:rPr lang="zh-CN" altLang="en-US" dirty="0" smtClean="0">
                <a:ea typeface="宋体" pitchFamily="2" charset="-122"/>
              </a:rPr>
              <a:t>它们最靠近决策边界</a:t>
            </a:r>
            <a:r>
              <a:rPr lang="en-US" altLang="zh-CN" dirty="0">
                <a:ea typeface="宋体" pitchFamily="2" charset="-122"/>
              </a:rPr>
              <a:t>(MMH)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如果所有其他的训练例子被删除并且训练被重复，同样的分割超平面就会被找到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以</a:t>
            </a:r>
            <a:r>
              <a:rPr lang="en-US" altLang="zh-CN" dirty="0" smtClean="0">
                <a:ea typeface="宋体" pitchFamily="2" charset="-122"/>
              </a:rPr>
              <a:t>SVM</a:t>
            </a:r>
            <a:r>
              <a:rPr lang="zh-CN" altLang="en-US" dirty="0" smtClean="0">
                <a:ea typeface="宋体" pitchFamily="2" charset="-122"/>
              </a:rPr>
              <a:t>分类器预期错误率，使用支持向量的数量来计算一个约束，</a:t>
            </a:r>
            <a:r>
              <a:rPr lang="en-US" altLang="zh-CN" dirty="0">
                <a:ea typeface="宋体" pitchFamily="2" charset="-122"/>
              </a:rPr>
              <a:t> SVM</a:t>
            </a:r>
            <a:r>
              <a:rPr lang="zh-CN" altLang="en-US" dirty="0">
                <a:ea typeface="宋体" pitchFamily="2" charset="-122"/>
              </a:rPr>
              <a:t>分类器预期</a:t>
            </a:r>
            <a:r>
              <a:rPr lang="zh-CN" altLang="en-US" dirty="0" smtClean="0">
                <a:ea typeface="宋体" pitchFamily="2" charset="-122"/>
              </a:rPr>
              <a:t>错误率与数据维度无关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>
                <a:ea typeface="宋体" pitchFamily="2" charset="-122"/>
              </a:rPr>
              <a:t>一个有少量支持向量的</a:t>
            </a:r>
            <a:r>
              <a:rPr lang="en-US" altLang="zh-CN" dirty="0" smtClean="0">
                <a:ea typeface="宋体" pitchFamily="2" charset="-122"/>
              </a:rPr>
              <a:t>SVM</a:t>
            </a:r>
            <a:r>
              <a:rPr lang="zh-CN" altLang="en-US" dirty="0" smtClean="0">
                <a:ea typeface="宋体" pitchFamily="2" charset="-122"/>
              </a:rPr>
              <a:t>拥有好的普及性，甚至当数据维度很高时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theme/theme1.xml><?xml version="1.0" encoding="utf-8"?>
<a:theme xmlns:a="http://schemas.openxmlformats.org/drawingml/2006/main" name="CG 2008, deng@tsinghua.edu.cn (C)">
  <a:themeElements>
    <a:clrScheme name="CG 2008, deng@tsinghua.edu.cn (C) 8">
      <a:dk1>
        <a:srgbClr val="1C1C1C"/>
      </a:dk1>
      <a:lt1>
        <a:srgbClr val="FFFFFF"/>
      </a:lt1>
      <a:dk2>
        <a:srgbClr val="111111"/>
      </a:dk2>
      <a:lt2>
        <a:srgbClr val="B2B2B2"/>
      </a:lt2>
      <a:accent1>
        <a:srgbClr val="0099FF"/>
      </a:accent1>
      <a:accent2>
        <a:srgbClr val="A50021"/>
      </a:accent2>
      <a:accent3>
        <a:srgbClr val="FFFFFF"/>
      </a:accent3>
      <a:accent4>
        <a:srgbClr val="161616"/>
      </a:accent4>
      <a:accent5>
        <a:srgbClr val="AACAFF"/>
      </a:accent5>
      <a:accent6>
        <a:srgbClr val="95001D"/>
      </a:accent6>
      <a:hlink>
        <a:srgbClr val="0417A4"/>
      </a:hlink>
      <a:folHlink>
        <a:srgbClr val="1313E3"/>
      </a:folHlink>
    </a:clrScheme>
    <a:fontScheme name="CG 2008, deng@tsinghua.edu.cn (C)">
      <a:majorFont>
        <a:latin typeface="Tahoma"/>
        <a:ea typeface="宋体"/>
        <a:cs typeface="Times New Roman"/>
      </a:majorFont>
      <a:minorFont>
        <a:latin typeface="Tahoma"/>
        <a:ea typeface="宋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  <a:cs typeface="Times New Roman" pitchFamily="18" charset="0"/>
          </a:defRPr>
        </a:defPPr>
      </a:lstStyle>
    </a:lnDef>
  </a:objectDefaults>
  <a:extraClrSchemeLst>
    <a:extraClrScheme>
      <a:clrScheme name="CG 2008, deng@tsinghua.edu.cn (C) 1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69CF1D"/>
        </a:hlink>
        <a:folHlink>
          <a:srgbClr val="57BA2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 2008, deng@tsinghua.edu.cn (C) 2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445AFA"/>
        </a:hlink>
        <a:folHlink>
          <a:srgbClr val="1313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 2008, deng@tsinghua.edu.cn (C) 3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96A2FC"/>
        </a:hlink>
        <a:folHlink>
          <a:srgbClr val="4A4AF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 2008, deng@tsinghua.edu.cn (C) 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 2008, deng@tsinghua.edu.cn (C) 5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2A2A2A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 2008, deng@tsinghua.edu.cn (C) 6">
        <a:dk1>
          <a:srgbClr val="333333"/>
        </a:dk1>
        <a:lt1>
          <a:srgbClr val="FFFFFF"/>
        </a:lt1>
        <a:dk2>
          <a:srgbClr val="FF00FF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2A2A2A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 2008, deng@tsinghua.edu.cn (C) 7">
        <a:dk1>
          <a:srgbClr val="1C1C1C"/>
        </a:dk1>
        <a:lt1>
          <a:srgbClr val="FFFFFF"/>
        </a:lt1>
        <a:dk2>
          <a:srgbClr val="111111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 2008, deng@tsinghua.edu.cn (C) 8">
        <a:dk1>
          <a:srgbClr val="1C1C1C"/>
        </a:dk1>
        <a:lt1>
          <a:srgbClr val="FFFFFF"/>
        </a:lt1>
        <a:dk2>
          <a:srgbClr val="111111"/>
        </a:dk2>
        <a:lt2>
          <a:srgbClr val="B2B2B2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70240183@2008fall</Template>
  <TotalTime>2477</TotalTime>
  <Words>720</Words>
  <Application>Microsoft Office PowerPoint</Application>
  <PresentationFormat>全屏显示(4:3)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CG 2008, deng@tsinghua.edu.cn (C)</vt:lpstr>
      <vt:lpstr>Classification and Prediction</vt:lpstr>
      <vt:lpstr>Classification and Prediction</vt:lpstr>
      <vt:lpstr>SVM—Support Vector Machines</vt:lpstr>
      <vt:lpstr>SVM—History and Applications</vt:lpstr>
      <vt:lpstr>SVM—General Philosophy</vt:lpstr>
      <vt:lpstr>SVM—Margins and Support Vectors</vt:lpstr>
      <vt:lpstr>SVM—When Data Is Linearly Separable</vt:lpstr>
      <vt:lpstr>SVM—Linearly Separable</vt:lpstr>
      <vt:lpstr>Why Is SVM Effective on High Dimensional Data?</vt:lpstr>
      <vt:lpstr>SVM—Linearly Inseparable</vt:lpstr>
      <vt:lpstr>Network Pruning and Rule Extraction</vt:lpstr>
      <vt:lpstr>SVM vs. Neural Network</vt:lpstr>
    </vt:vector>
  </TitlesOfParts>
  <Company>M$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M$</dc:creator>
  <cp:lastModifiedBy>Power</cp:lastModifiedBy>
  <cp:revision>591</cp:revision>
  <cp:lastPrinted>1601-01-01T00:00:00Z</cp:lastPrinted>
  <dcterms:created xsi:type="dcterms:W3CDTF">2008-08-08T03:22:23Z</dcterms:created>
  <dcterms:modified xsi:type="dcterms:W3CDTF">2012-06-21T13:04:42Z</dcterms:modified>
</cp:coreProperties>
</file>