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2BB45-59B0-C441-82C1-77D19EE7195E}"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E758F-EFD6-1448-A2BE-FEB9C7EFBD16}" type="slidenum">
              <a:rPr lang="en-US" smtClean="0"/>
              <a:t>‹#›</a:t>
            </a:fld>
            <a:endParaRPr lang="en-US"/>
          </a:p>
        </p:txBody>
      </p:sp>
    </p:spTree>
    <p:extLst>
      <p:ext uri="{BB962C8B-B14F-4D97-AF65-F5344CB8AC3E}">
        <p14:creationId xmlns:p14="http://schemas.microsoft.com/office/powerpoint/2010/main" val="273060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BD34-084B-05A9-14B2-CD9FC10715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02B629-EB19-AE06-884E-883E0FE4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98D189E-20AD-7A3B-C4C9-E7EEC80A232F}"/>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9CCA88F7-A991-17AA-7929-042ADD541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E87BE-D1E9-68A1-E027-CC9A213B0D00}"/>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237004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0150-99A2-FF8B-B78F-CA7A740CD29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B7471D-4491-6B90-5F49-A7A27C57891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F446DC-F291-BCD5-A1AC-BC03505CAD69}"/>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B5133CAC-59A6-1872-ED36-93A025801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F0FE-118A-D558-0F16-42202604C74A}"/>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383161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4A48B-B356-694A-D8CB-EB743C6C2A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A38B2D-D42F-BCFD-DCBB-F648452373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03CB4A-F8BC-70C5-94B6-6AA6C91A1983}"/>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B0FD0AE0-494B-6BCF-F32F-B47DA4AC8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360C2-04FC-EC03-0EC9-5DDFCD03798C}"/>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19384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64E4-FEFB-76DD-E82C-A2E7CE9E4E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D96E05-19A5-647C-7859-A6CBDFB2DC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42FC74-3B40-A6A2-CDA3-5193C9F1E80E}"/>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381064D2-BCE0-1464-1600-EF7D64732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E2F0B-DAA3-A2C5-E64D-E85EAE67A7F6}"/>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394297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B18C-6D4A-B0DE-F644-42DA963C18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241AAC6-5BC5-CAC4-E42D-8B30A2473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C0E609-CFDB-21C6-6C34-988C8211285C}"/>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EB66FFAC-B718-1930-4695-806D5C968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4050E-1D85-46FE-3F42-284D06822C3C}"/>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15515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672-440D-DD09-74B7-F48D1B4B9C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EFBC84-0B7F-AE3E-4782-DAFB72719C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0FBCA85-AB70-74BC-FF50-D27CD0397E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6F8624-7054-F002-E3D0-478329744347}"/>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6" name="Footer Placeholder 5">
            <a:extLst>
              <a:ext uri="{FF2B5EF4-FFF2-40B4-BE49-F238E27FC236}">
                <a16:creationId xmlns:a16="http://schemas.microsoft.com/office/drawing/2014/main" id="{98D5D685-F123-DC0C-BE77-D9A8E4F3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A2C4E-9B08-ED4D-5336-3FCCDD203969}"/>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201927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4D5-192A-DF22-B879-42F5B11DA0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D29528-D192-6AD4-97BB-01B8A4BA9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8CE7D6-9A07-5AEF-A78F-1D62F7D479A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905537-9439-BE6F-8DC1-A771DCBE7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2B0897-3FE5-CFC5-D6D2-E05CD91795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DDC98B8-B98D-0B32-D09E-BD9698C89FB5}"/>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8" name="Footer Placeholder 7">
            <a:extLst>
              <a:ext uri="{FF2B5EF4-FFF2-40B4-BE49-F238E27FC236}">
                <a16:creationId xmlns:a16="http://schemas.microsoft.com/office/drawing/2014/main" id="{1B4BC4F4-D6A9-A6F7-BE15-B9A3E72AA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D0204-5E5F-69D6-87E8-E1A0EECA9506}"/>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121767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A4F8-B0A5-2245-28DA-407CBC4ABF3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6B6490-2039-6ABF-0263-1B3C4957BFD3}"/>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4" name="Footer Placeholder 3">
            <a:extLst>
              <a:ext uri="{FF2B5EF4-FFF2-40B4-BE49-F238E27FC236}">
                <a16:creationId xmlns:a16="http://schemas.microsoft.com/office/drawing/2014/main" id="{EADA8D12-033A-9B94-7C1B-728CFAFB2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86DF5-597B-FFF9-BB60-256F1755370C}"/>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33143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435C8-490F-8413-CA43-A787268B2732}"/>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3" name="Footer Placeholder 2">
            <a:extLst>
              <a:ext uri="{FF2B5EF4-FFF2-40B4-BE49-F238E27FC236}">
                <a16:creationId xmlns:a16="http://schemas.microsoft.com/office/drawing/2014/main" id="{19A05352-79B8-8A02-75CC-90BFBA1D1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9D88F-CB01-953B-359C-25D87B793413}"/>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151962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C905-2606-22F5-82FD-034B6AF721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F300827-42AC-9D91-B14F-6638B92B2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17C3E7-66C8-7A66-5540-20DF02E05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CDE1E4-75E8-F8C2-1E25-5D91FCB10F8B}"/>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6" name="Footer Placeholder 5">
            <a:extLst>
              <a:ext uri="{FF2B5EF4-FFF2-40B4-BE49-F238E27FC236}">
                <a16:creationId xmlns:a16="http://schemas.microsoft.com/office/drawing/2014/main" id="{20E69810-A15C-9591-765F-317DEE45A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CF318-7D8D-489A-FEC2-EBD22EA13AC9}"/>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43181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199A-46E5-5322-D65B-98DF1C8907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5C341D5-DFE8-5E1F-CE94-9A409E394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DA3A5-EFA7-6CD3-C7CC-7885E906B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04C1AC-B7C4-9228-DF5B-C49A609BDA09}"/>
              </a:ext>
            </a:extLst>
          </p:cNvPr>
          <p:cNvSpPr>
            <a:spLocks noGrp="1"/>
          </p:cNvSpPr>
          <p:nvPr>
            <p:ph type="dt" sz="half" idx="10"/>
          </p:nvPr>
        </p:nvSpPr>
        <p:spPr/>
        <p:txBody>
          <a:bodyPr/>
          <a:lstStyle/>
          <a:p>
            <a:fld id="{BE49D5B0-BE22-314B-88C3-8B9C368713A6}" type="datetimeFigureOut">
              <a:rPr lang="en-US" smtClean="0"/>
              <a:t>11/28/23</a:t>
            </a:fld>
            <a:endParaRPr lang="en-US"/>
          </a:p>
        </p:txBody>
      </p:sp>
      <p:sp>
        <p:nvSpPr>
          <p:cNvPr id="6" name="Footer Placeholder 5">
            <a:extLst>
              <a:ext uri="{FF2B5EF4-FFF2-40B4-BE49-F238E27FC236}">
                <a16:creationId xmlns:a16="http://schemas.microsoft.com/office/drawing/2014/main" id="{E5F60932-C347-7B42-5BE1-C6D2DCB69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643DD-F330-728E-1437-20491DB8C9C3}"/>
              </a:ext>
            </a:extLst>
          </p:cNvPr>
          <p:cNvSpPr>
            <a:spLocks noGrp="1"/>
          </p:cNvSpPr>
          <p:nvPr>
            <p:ph type="sldNum" sz="quarter" idx="12"/>
          </p:nvPr>
        </p:nvSpPr>
        <p:spPr/>
        <p:txBody>
          <a:bodyPr/>
          <a:lstStyle/>
          <a:p>
            <a:fld id="{6F5B2538-3EF5-9C4C-B434-9BFFFD5B711B}" type="slidenum">
              <a:rPr lang="en-US" smtClean="0"/>
              <a:t>‹#›</a:t>
            </a:fld>
            <a:endParaRPr lang="en-US"/>
          </a:p>
        </p:txBody>
      </p:sp>
    </p:spTree>
    <p:extLst>
      <p:ext uri="{BB962C8B-B14F-4D97-AF65-F5344CB8AC3E}">
        <p14:creationId xmlns:p14="http://schemas.microsoft.com/office/powerpoint/2010/main" val="197639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FBF6A-8C96-49CE-B07E-0C661954F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D7EA6D5-CEE4-B21F-AA05-917A1FFEC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921E11-06B6-4E7E-12F9-69367EFD5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9D5B0-BE22-314B-88C3-8B9C368713A6}" type="datetimeFigureOut">
              <a:rPr lang="en-US" smtClean="0"/>
              <a:t>11/28/23</a:t>
            </a:fld>
            <a:endParaRPr lang="en-US"/>
          </a:p>
        </p:txBody>
      </p:sp>
      <p:sp>
        <p:nvSpPr>
          <p:cNvPr id="5" name="Footer Placeholder 4">
            <a:extLst>
              <a:ext uri="{FF2B5EF4-FFF2-40B4-BE49-F238E27FC236}">
                <a16:creationId xmlns:a16="http://schemas.microsoft.com/office/drawing/2014/main" id="{85182CD6-8395-379B-8BB9-B6C29C0AB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C7EAFB-6FCE-7EE3-0A77-03898B232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B2538-3EF5-9C4C-B434-9BFFFD5B711B}" type="slidenum">
              <a:rPr lang="en-US" smtClean="0"/>
              <a:t>‹#›</a:t>
            </a:fld>
            <a:endParaRPr lang="en-US"/>
          </a:p>
        </p:txBody>
      </p:sp>
    </p:spTree>
    <p:extLst>
      <p:ext uri="{BB962C8B-B14F-4D97-AF65-F5344CB8AC3E}">
        <p14:creationId xmlns:p14="http://schemas.microsoft.com/office/powerpoint/2010/main" val="534970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9347-5CC7-06D3-BD52-132354708C3A}"/>
              </a:ext>
            </a:extLst>
          </p:cNvPr>
          <p:cNvSpPr>
            <a:spLocks noGrp="1"/>
          </p:cNvSpPr>
          <p:nvPr>
            <p:ph type="ctrTitle"/>
          </p:nvPr>
        </p:nvSpPr>
        <p:spPr/>
        <p:txBody>
          <a:bodyPr/>
          <a:lstStyle/>
          <a:p>
            <a:r>
              <a:rPr lang="en-US" dirty="0"/>
              <a:t>LEAD SCORE CASE STUDY</a:t>
            </a:r>
          </a:p>
        </p:txBody>
      </p:sp>
      <p:sp>
        <p:nvSpPr>
          <p:cNvPr id="3" name="Subtitle 2">
            <a:extLst>
              <a:ext uri="{FF2B5EF4-FFF2-40B4-BE49-F238E27FC236}">
                <a16:creationId xmlns:a16="http://schemas.microsoft.com/office/drawing/2014/main" id="{90279DC1-BD89-376C-3C26-A70C09C41F07}"/>
              </a:ext>
            </a:extLst>
          </p:cNvPr>
          <p:cNvSpPr>
            <a:spLocks noGrp="1"/>
          </p:cNvSpPr>
          <p:nvPr>
            <p:ph type="subTitle" idx="1"/>
          </p:nvPr>
        </p:nvSpPr>
        <p:spPr/>
        <p:txBody>
          <a:bodyPr/>
          <a:lstStyle/>
          <a:p>
            <a:r>
              <a:rPr lang="en-US" dirty="0"/>
              <a:t>LOGESTIC REGRESSION</a:t>
            </a:r>
          </a:p>
        </p:txBody>
      </p:sp>
      <p:sp>
        <p:nvSpPr>
          <p:cNvPr id="4" name="Footer Placeholder 3">
            <a:extLst>
              <a:ext uri="{FF2B5EF4-FFF2-40B4-BE49-F238E27FC236}">
                <a16:creationId xmlns:a16="http://schemas.microsoft.com/office/drawing/2014/main" id="{9FFA290C-FB18-6132-EAD4-BB5CEB4FEA0D}"/>
              </a:ext>
            </a:extLst>
          </p:cNvPr>
          <p:cNvSpPr>
            <a:spLocks noGrp="1"/>
          </p:cNvSpPr>
          <p:nvPr>
            <p:ph type="ftr" sz="quarter" idx="11"/>
          </p:nvPr>
        </p:nvSpPr>
        <p:spPr/>
        <p:txBody>
          <a:bodyPr/>
          <a:lstStyle/>
          <a:p>
            <a:r>
              <a:rPr lang="en-US"/>
              <a:t>THULASI KRISHNA</a:t>
            </a:r>
          </a:p>
        </p:txBody>
      </p:sp>
    </p:spTree>
    <p:extLst>
      <p:ext uri="{BB962C8B-B14F-4D97-AF65-F5344CB8AC3E}">
        <p14:creationId xmlns:p14="http://schemas.microsoft.com/office/powerpoint/2010/main" val="419051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CC97-D2CE-DE82-2D5D-6C335183030C}"/>
              </a:ext>
            </a:extLst>
          </p:cNvPr>
          <p:cNvSpPr>
            <a:spLocks noGrp="1"/>
          </p:cNvSpPr>
          <p:nvPr>
            <p:ph type="title"/>
          </p:nvPr>
        </p:nvSpPr>
        <p:spPr>
          <a:xfrm>
            <a:off x="838200" y="365125"/>
            <a:ext cx="10515600" cy="727951"/>
          </a:xfrm>
        </p:spPr>
        <p:txBody>
          <a:bodyPr/>
          <a:lstStyle/>
          <a:p>
            <a:r>
              <a:rPr lang="en-US" dirty="0"/>
              <a:t>EDA Continues</a:t>
            </a:r>
          </a:p>
        </p:txBody>
      </p:sp>
      <p:sp>
        <p:nvSpPr>
          <p:cNvPr id="3" name="Content Placeholder 2">
            <a:extLst>
              <a:ext uri="{FF2B5EF4-FFF2-40B4-BE49-F238E27FC236}">
                <a16:creationId xmlns:a16="http://schemas.microsoft.com/office/drawing/2014/main" id="{F3184CD6-F602-420A-43FA-3CC65DDB75D7}"/>
              </a:ext>
            </a:extLst>
          </p:cNvPr>
          <p:cNvSpPr>
            <a:spLocks noGrp="1"/>
          </p:cNvSpPr>
          <p:nvPr>
            <p:ph idx="1"/>
          </p:nvPr>
        </p:nvSpPr>
        <p:spPr/>
        <p:txBody>
          <a:bodyPr/>
          <a:lstStyle/>
          <a:p>
            <a:r>
              <a:rPr lang="en-US" dirty="0"/>
              <a:t>People spending more time on website are converting to leads</a:t>
            </a:r>
          </a:p>
          <a:p>
            <a:r>
              <a:rPr lang="en-US" dirty="0"/>
              <a:t>More number of visits have slightly more chances to get converted to lead</a:t>
            </a:r>
          </a:p>
          <a:p>
            <a:endParaRPr lang="en-US" dirty="0"/>
          </a:p>
        </p:txBody>
      </p:sp>
      <p:pic>
        <p:nvPicPr>
          <p:cNvPr id="5" name="Picture 4" descr="A graph with a bar and a number&#10;&#10;Description automatically generated with medium confidence">
            <a:extLst>
              <a:ext uri="{FF2B5EF4-FFF2-40B4-BE49-F238E27FC236}">
                <a16:creationId xmlns:a16="http://schemas.microsoft.com/office/drawing/2014/main" id="{3C4B87D7-8C82-A4D3-5CAF-A76CD5AC25B3}"/>
              </a:ext>
            </a:extLst>
          </p:cNvPr>
          <p:cNvPicPr>
            <a:picLocks noChangeAspect="1"/>
          </p:cNvPicPr>
          <p:nvPr/>
        </p:nvPicPr>
        <p:blipFill>
          <a:blip r:embed="rId2"/>
          <a:stretch>
            <a:fillRect/>
          </a:stretch>
        </p:blipFill>
        <p:spPr>
          <a:xfrm>
            <a:off x="1850253" y="4158735"/>
            <a:ext cx="7404100" cy="1778000"/>
          </a:xfrm>
          <a:prstGeom prst="rect">
            <a:avLst/>
          </a:prstGeom>
        </p:spPr>
      </p:pic>
    </p:spTree>
    <p:extLst>
      <p:ext uri="{BB962C8B-B14F-4D97-AF65-F5344CB8AC3E}">
        <p14:creationId xmlns:p14="http://schemas.microsoft.com/office/powerpoint/2010/main" val="308378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066D-06FA-0430-4980-1BC2B3E8238D}"/>
              </a:ext>
            </a:extLst>
          </p:cNvPr>
          <p:cNvSpPr>
            <a:spLocks noGrp="1"/>
          </p:cNvSpPr>
          <p:nvPr>
            <p:ph type="title"/>
          </p:nvPr>
        </p:nvSpPr>
        <p:spPr/>
        <p:txBody>
          <a:bodyPr/>
          <a:lstStyle/>
          <a:p>
            <a:r>
              <a:rPr lang="en-US" dirty="0"/>
              <a:t>Final Model Summary</a:t>
            </a:r>
          </a:p>
        </p:txBody>
      </p:sp>
      <p:pic>
        <p:nvPicPr>
          <p:cNvPr id="5" name="Content Placeholder 4" descr="A screenshot of a computer&#10;&#10;Description automatically generated">
            <a:extLst>
              <a:ext uri="{FF2B5EF4-FFF2-40B4-BE49-F238E27FC236}">
                <a16:creationId xmlns:a16="http://schemas.microsoft.com/office/drawing/2014/main" id="{484EFCD8-E044-F3D9-A9A7-C38D02E5EA05}"/>
              </a:ext>
            </a:extLst>
          </p:cNvPr>
          <p:cNvPicPr>
            <a:picLocks noGrp="1" noChangeAspect="1"/>
          </p:cNvPicPr>
          <p:nvPr>
            <p:ph idx="1"/>
          </p:nvPr>
        </p:nvPicPr>
        <p:blipFill>
          <a:blip r:embed="rId2"/>
          <a:stretch>
            <a:fillRect/>
          </a:stretch>
        </p:blipFill>
        <p:spPr>
          <a:xfrm>
            <a:off x="2819453" y="1825625"/>
            <a:ext cx="6553094" cy="4351338"/>
          </a:xfrm>
        </p:spPr>
      </p:pic>
    </p:spTree>
    <p:extLst>
      <p:ext uri="{BB962C8B-B14F-4D97-AF65-F5344CB8AC3E}">
        <p14:creationId xmlns:p14="http://schemas.microsoft.com/office/powerpoint/2010/main" val="331635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28DE-4C98-BA98-F9DC-2D7D2FE1A68A}"/>
              </a:ext>
            </a:extLst>
          </p:cNvPr>
          <p:cNvSpPr>
            <a:spLocks noGrp="1"/>
          </p:cNvSpPr>
          <p:nvPr>
            <p:ph type="title"/>
          </p:nvPr>
        </p:nvSpPr>
        <p:spPr/>
        <p:txBody>
          <a:bodyPr/>
          <a:lstStyle/>
          <a:p>
            <a:r>
              <a:rPr lang="en-US" dirty="0"/>
              <a:t>              Model Evaluation on Train Data</a:t>
            </a:r>
          </a:p>
        </p:txBody>
      </p:sp>
      <p:sp>
        <p:nvSpPr>
          <p:cNvPr id="3" name="Content Placeholder 2">
            <a:extLst>
              <a:ext uri="{FF2B5EF4-FFF2-40B4-BE49-F238E27FC236}">
                <a16:creationId xmlns:a16="http://schemas.microsoft.com/office/drawing/2014/main" id="{99BF0819-9EE8-AAAF-AC9A-99297F6F2B82}"/>
              </a:ext>
            </a:extLst>
          </p:cNvPr>
          <p:cNvSpPr>
            <a:spLocks noGrp="1"/>
          </p:cNvSpPr>
          <p:nvPr>
            <p:ph sz="half" idx="1"/>
          </p:nvPr>
        </p:nvSpPr>
        <p:spPr/>
        <p:txBody>
          <a:bodyPr/>
          <a:lstStyle/>
          <a:p>
            <a:r>
              <a:rPr lang="en-US" dirty="0"/>
              <a:t>Optimal </a:t>
            </a:r>
            <a:r>
              <a:rPr lang="en-US" dirty="0" err="1"/>
              <a:t>CutOff</a:t>
            </a:r>
            <a:endParaRPr lang="en-US" dirty="0"/>
          </a:p>
        </p:txBody>
      </p:sp>
      <p:sp>
        <p:nvSpPr>
          <p:cNvPr id="4" name="Content Placeholder 3">
            <a:extLst>
              <a:ext uri="{FF2B5EF4-FFF2-40B4-BE49-F238E27FC236}">
                <a16:creationId xmlns:a16="http://schemas.microsoft.com/office/drawing/2014/main" id="{A62BE96F-65B1-7FBD-CC21-7C32E419948F}"/>
              </a:ext>
            </a:extLst>
          </p:cNvPr>
          <p:cNvSpPr>
            <a:spLocks noGrp="1"/>
          </p:cNvSpPr>
          <p:nvPr>
            <p:ph sz="half" idx="2"/>
          </p:nvPr>
        </p:nvSpPr>
        <p:spPr/>
        <p:txBody>
          <a:bodyPr/>
          <a:lstStyle/>
          <a:p>
            <a:r>
              <a:rPr lang="en-US" dirty="0"/>
              <a:t>Precision Recall Tradeoff</a:t>
            </a:r>
          </a:p>
        </p:txBody>
      </p:sp>
      <p:pic>
        <p:nvPicPr>
          <p:cNvPr id="6" name="Picture 5" descr="A graph of different colored lines&#10;&#10;Description automatically generated">
            <a:extLst>
              <a:ext uri="{FF2B5EF4-FFF2-40B4-BE49-F238E27FC236}">
                <a16:creationId xmlns:a16="http://schemas.microsoft.com/office/drawing/2014/main" id="{33BBAF15-6A39-4AB5-535A-4540A8AC953A}"/>
              </a:ext>
            </a:extLst>
          </p:cNvPr>
          <p:cNvPicPr>
            <a:picLocks noChangeAspect="1"/>
          </p:cNvPicPr>
          <p:nvPr/>
        </p:nvPicPr>
        <p:blipFill>
          <a:blip r:embed="rId2"/>
          <a:stretch>
            <a:fillRect/>
          </a:stretch>
        </p:blipFill>
        <p:spPr>
          <a:xfrm>
            <a:off x="965065" y="2870419"/>
            <a:ext cx="4437252" cy="2952312"/>
          </a:xfrm>
          <a:prstGeom prst="rect">
            <a:avLst/>
          </a:prstGeom>
        </p:spPr>
      </p:pic>
      <p:pic>
        <p:nvPicPr>
          <p:cNvPr id="8" name="Picture 7" descr="A graph showing the difference between two different colored lines&#10;&#10;Description automatically generated">
            <a:extLst>
              <a:ext uri="{FF2B5EF4-FFF2-40B4-BE49-F238E27FC236}">
                <a16:creationId xmlns:a16="http://schemas.microsoft.com/office/drawing/2014/main" id="{994A86D2-73EB-627B-CB93-DEF99B3DE76E}"/>
              </a:ext>
            </a:extLst>
          </p:cNvPr>
          <p:cNvPicPr>
            <a:picLocks noChangeAspect="1"/>
          </p:cNvPicPr>
          <p:nvPr/>
        </p:nvPicPr>
        <p:blipFill>
          <a:blip r:embed="rId3"/>
          <a:stretch>
            <a:fillRect/>
          </a:stretch>
        </p:blipFill>
        <p:spPr>
          <a:xfrm>
            <a:off x="6172200" y="2674007"/>
            <a:ext cx="4723086" cy="3148724"/>
          </a:xfrm>
          <a:prstGeom prst="rect">
            <a:avLst/>
          </a:prstGeom>
        </p:spPr>
      </p:pic>
    </p:spTree>
    <p:extLst>
      <p:ext uri="{BB962C8B-B14F-4D97-AF65-F5344CB8AC3E}">
        <p14:creationId xmlns:p14="http://schemas.microsoft.com/office/powerpoint/2010/main" val="48222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47D0-E38D-5965-01AE-E484057EB216}"/>
              </a:ext>
            </a:extLst>
          </p:cNvPr>
          <p:cNvSpPr>
            <a:spLocks noGrp="1"/>
          </p:cNvSpPr>
          <p:nvPr>
            <p:ph type="title"/>
          </p:nvPr>
        </p:nvSpPr>
        <p:spPr/>
        <p:txBody>
          <a:bodyPr/>
          <a:lstStyle/>
          <a:p>
            <a:r>
              <a:rPr lang="en-US" dirty="0"/>
              <a:t>         Model Metrics</a:t>
            </a:r>
          </a:p>
        </p:txBody>
      </p:sp>
      <p:sp>
        <p:nvSpPr>
          <p:cNvPr id="3" name="Content Placeholder 2">
            <a:extLst>
              <a:ext uri="{FF2B5EF4-FFF2-40B4-BE49-F238E27FC236}">
                <a16:creationId xmlns:a16="http://schemas.microsoft.com/office/drawing/2014/main" id="{D4E7B963-21F8-AEDE-9A5E-F1D0F54478CF}"/>
              </a:ext>
            </a:extLst>
          </p:cNvPr>
          <p:cNvSpPr>
            <a:spLocks noGrp="1"/>
          </p:cNvSpPr>
          <p:nvPr>
            <p:ph sz="half" idx="1"/>
          </p:nvPr>
        </p:nvSpPr>
        <p:spPr/>
        <p:txBody>
          <a:bodyPr/>
          <a:lstStyle/>
          <a:p>
            <a:r>
              <a:rPr lang="en-US" dirty="0"/>
              <a:t>Confusion Matrix</a:t>
            </a:r>
          </a:p>
        </p:txBody>
      </p:sp>
      <p:pic>
        <p:nvPicPr>
          <p:cNvPr id="6" name="Content Placeholder 5" descr="A chart of different colored squares&#10;&#10;Description automatically generated">
            <a:extLst>
              <a:ext uri="{FF2B5EF4-FFF2-40B4-BE49-F238E27FC236}">
                <a16:creationId xmlns:a16="http://schemas.microsoft.com/office/drawing/2014/main" id="{CB12A4F7-D062-4F7D-BF30-1936525D9DAE}"/>
              </a:ext>
            </a:extLst>
          </p:cNvPr>
          <p:cNvPicPr>
            <a:picLocks noGrp="1" noChangeAspect="1"/>
          </p:cNvPicPr>
          <p:nvPr>
            <p:ph sz="half" idx="2"/>
          </p:nvPr>
        </p:nvPicPr>
        <p:blipFill>
          <a:blip r:embed="rId2"/>
          <a:stretch>
            <a:fillRect/>
          </a:stretch>
        </p:blipFill>
        <p:spPr>
          <a:xfrm flipV="1">
            <a:off x="1087395" y="2608928"/>
            <a:ext cx="4745846" cy="3065194"/>
          </a:xfrm>
        </p:spPr>
      </p:pic>
      <p:sp>
        <p:nvSpPr>
          <p:cNvPr id="8" name="TextBox 7">
            <a:extLst>
              <a:ext uri="{FF2B5EF4-FFF2-40B4-BE49-F238E27FC236}">
                <a16:creationId xmlns:a16="http://schemas.microsoft.com/office/drawing/2014/main" id="{2B5403C2-EE6E-0E07-D8B7-0FB51F8AAA25}"/>
              </a:ext>
            </a:extLst>
          </p:cNvPr>
          <p:cNvSpPr txBox="1"/>
          <p:nvPr/>
        </p:nvSpPr>
        <p:spPr>
          <a:xfrm>
            <a:off x="6600495" y="3047999"/>
            <a:ext cx="4109545" cy="1477328"/>
          </a:xfrm>
          <a:prstGeom prst="rect">
            <a:avLst/>
          </a:prstGeom>
          <a:noFill/>
        </p:spPr>
        <p:txBody>
          <a:bodyPr wrap="square" rtlCol="0">
            <a:spAutoFit/>
          </a:bodyPr>
          <a:lstStyle/>
          <a:p>
            <a:r>
              <a:rPr lang="en-US" dirty="0"/>
              <a:t>Accuracy:81.5%</a:t>
            </a:r>
          </a:p>
          <a:p>
            <a:r>
              <a:rPr lang="en-US" dirty="0"/>
              <a:t>Sensitivity: 79.8%</a:t>
            </a:r>
          </a:p>
          <a:p>
            <a:r>
              <a:rPr lang="en-US" dirty="0"/>
              <a:t>Specificity:82.6%</a:t>
            </a:r>
          </a:p>
          <a:p>
            <a:r>
              <a:rPr lang="en-US" dirty="0"/>
              <a:t>Precision:80.1%</a:t>
            </a:r>
          </a:p>
          <a:p>
            <a:r>
              <a:rPr lang="en-US" dirty="0"/>
              <a:t>Recall:&amp;1%</a:t>
            </a:r>
          </a:p>
        </p:txBody>
      </p:sp>
    </p:spTree>
    <p:extLst>
      <p:ext uri="{BB962C8B-B14F-4D97-AF65-F5344CB8AC3E}">
        <p14:creationId xmlns:p14="http://schemas.microsoft.com/office/powerpoint/2010/main" val="50243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030C-B751-596F-2BAE-221D51CF7999}"/>
              </a:ext>
            </a:extLst>
          </p:cNvPr>
          <p:cNvSpPr>
            <a:spLocks noGrp="1"/>
          </p:cNvSpPr>
          <p:nvPr>
            <p:ph type="title"/>
          </p:nvPr>
        </p:nvSpPr>
        <p:spPr/>
        <p:txBody>
          <a:bodyPr/>
          <a:lstStyle/>
          <a:p>
            <a:r>
              <a:rPr lang="en-US" dirty="0"/>
              <a:t>Model evaluation test</a:t>
            </a:r>
          </a:p>
        </p:txBody>
      </p:sp>
      <p:sp>
        <p:nvSpPr>
          <p:cNvPr id="3" name="Content Placeholder 2">
            <a:extLst>
              <a:ext uri="{FF2B5EF4-FFF2-40B4-BE49-F238E27FC236}">
                <a16:creationId xmlns:a16="http://schemas.microsoft.com/office/drawing/2014/main" id="{CDE26E07-4156-5131-78CF-E7E584B07E64}"/>
              </a:ext>
            </a:extLst>
          </p:cNvPr>
          <p:cNvSpPr>
            <a:spLocks noGrp="1"/>
          </p:cNvSpPr>
          <p:nvPr>
            <p:ph sz="half" idx="1"/>
          </p:nvPr>
        </p:nvSpPr>
        <p:spPr/>
        <p:txBody>
          <a:bodyPr/>
          <a:lstStyle/>
          <a:p>
            <a:r>
              <a:rPr lang="en-US" dirty="0"/>
              <a:t>Precision recall trade off </a:t>
            </a:r>
          </a:p>
          <a:p>
            <a:endParaRPr lang="en-US" dirty="0"/>
          </a:p>
        </p:txBody>
      </p:sp>
      <p:pic>
        <p:nvPicPr>
          <p:cNvPr id="6" name="Content Placeholder 5" descr="A graph showing the difference between two different colored lines&#10;&#10;Description automatically generated">
            <a:extLst>
              <a:ext uri="{FF2B5EF4-FFF2-40B4-BE49-F238E27FC236}">
                <a16:creationId xmlns:a16="http://schemas.microsoft.com/office/drawing/2014/main" id="{DFFA115B-62B6-B688-8180-65C6C2500FDE}"/>
              </a:ext>
            </a:extLst>
          </p:cNvPr>
          <p:cNvPicPr>
            <a:picLocks noGrp="1" noChangeAspect="1"/>
          </p:cNvPicPr>
          <p:nvPr>
            <p:ph sz="half" idx="2"/>
          </p:nvPr>
        </p:nvPicPr>
        <p:blipFill>
          <a:blip r:embed="rId2"/>
          <a:stretch>
            <a:fillRect/>
          </a:stretch>
        </p:blipFill>
        <p:spPr>
          <a:xfrm>
            <a:off x="642552" y="2310715"/>
            <a:ext cx="4992130" cy="3328086"/>
          </a:xfrm>
        </p:spPr>
      </p:pic>
      <p:sp>
        <p:nvSpPr>
          <p:cNvPr id="7" name="TextBox 6">
            <a:extLst>
              <a:ext uri="{FF2B5EF4-FFF2-40B4-BE49-F238E27FC236}">
                <a16:creationId xmlns:a16="http://schemas.microsoft.com/office/drawing/2014/main" id="{10ADFDE9-C361-0104-03D8-17AD1DD6B04F}"/>
              </a:ext>
            </a:extLst>
          </p:cNvPr>
          <p:cNvSpPr txBox="1"/>
          <p:nvPr/>
        </p:nvSpPr>
        <p:spPr>
          <a:xfrm>
            <a:off x="6672649" y="2639584"/>
            <a:ext cx="4053015" cy="1477328"/>
          </a:xfrm>
          <a:prstGeom prst="rect">
            <a:avLst/>
          </a:prstGeom>
          <a:noFill/>
        </p:spPr>
        <p:txBody>
          <a:bodyPr wrap="square" rtlCol="0">
            <a:spAutoFit/>
          </a:bodyPr>
          <a:lstStyle/>
          <a:p>
            <a:r>
              <a:rPr lang="en-US" dirty="0"/>
              <a:t>Accuracy: 81.2%</a:t>
            </a:r>
          </a:p>
          <a:p>
            <a:r>
              <a:rPr lang="en-US" dirty="0"/>
              <a:t>Sensitivity: 77%</a:t>
            </a:r>
          </a:p>
          <a:p>
            <a:r>
              <a:rPr lang="en-US" dirty="0"/>
              <a:t>Specificity : 84%</a:t>
            </a:r>
          </a:p>
          <a:p>
            <a:r>
              <a:rPr lang="en-US" dirty="0"/>
              <a:t>Precision:75.4</a:t>
            </a:r>
          </a:p>
          <a:p>
            <a:r>
              <a:rPr lang="en-US" dirty="0"/>
              <a:t>Recall:76.6</a:t>
            </a:r>
          </a:p>
        </p:txBody>
      </p:sp>
    </p:spTree>
    <p:extLst>
      <p:ext uri="{BB962C8B-B14F-4D97-AF65-F5344CB8AC3E}">
        <p14:creationId xmlns:p14="http://schemas.microsoft.com/office/powerpoint/2010/main" val="90726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92DE-8221-8D8A-7EED-7A86EEC573C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661C30C6-8812-0D62-673C-3155D1FD061E}"/>
              </a:ext>
            </a:extLst>
          </p:cNvPr>
          <p:cNvSpPr>
            <a:spLocks noGrp="1"/>
          </p:cNvSpPr>
          <p:nvPr>
            <p:ph idx="1"/>
          </p:nvPr>
        </p:nvSpPr>
        <p:spPr/>
        <p:txBody>
          <a:bodyPr/>
          <a:lstStyle/>
          <a:p>
            <a:r>
              <a:rPr lang="en-US" dirty="0"/>
              <a:t>-We have achieved final prediction using Sensitivity and Specificity based on optimal cut off value</a:t>
            </a:r>
          </a:p>
          <a:p>
            <a:endParaRPr lang="en-US" dirty="0"/>
          </a:p>
          <a:p>
            <a:r>
              <a:rPr lang="en-US" dirty="0"/>
              <a:t>Accuracy, Sensitivity and Specificity values of test set are around 81%, 77% and 84% which are approximately closer to the respective values calculated using trained set.</a:t>
            </a:r>
          </a:p>
          <a:p>
            <a:r>
              <a:rPr lang="en-US" dirty="0"/>
              <a:t>Also the lead score calculated in the trained set of data shows the conversion rate on the final predicted model is around 80%</a:t>
            </a:r>
          </a:p>
          <a:p>
            <a:r>
              <a:rPr lang="en-US"/>
              <a:t>Hence overall this model seems to be good.</a:t>
            </a:r>
          </a:p>
        </p:txBody>
      </p:sp>
    </p:spTree>
    <p:extLst>
      <p:ext uri="{BB962C8B-B14F-4D97-AF65-F5344CB8AC3E}">
        <p14:creationId xmlns:p14="http://schemas.microsoft.com/office/powerpoint/2010/main" val="408484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55D7-8DEA-CFBA-830A-31A123736C83}"/>
              </a:ext>
            </a:extLst>
          </p:cNvPr>
          <p:cNvSpPr>
            <a:spLocks noGrp="1"/>
          </p:cNvSpPr>
          <p:nvPr>
            <p:ph type="title"/>
          </p:nvPr>
        </p:nvSpPr>
        <p:spPr/>
        <p:txBody>
          <a:bodyPr/>
          <a:lstStyle/>
          <a:p>
            <a:r>
              <a:rPr lang="en-US" dirty="0"/>
              <a:t>                   Problem statement</a:t>
            </a:r>
          </a:p>
        </p:txBody>
      </p:sp>
      <p:sp>
        <p:nvSpPr>
          <p:cNvPr id="3" name="Content Placeholder 2">
            <a:extLst>
              <a:ext uri="{FF2B5EF4-FFF2-40B4-BE49-F238E27FC236}">
                <a16:creationId xmlns:a16="http://schemas.microsoft.com/office/drawing/2014/main" id="{A4B20B26-3F5E-E6C5-9DAB-2E97FFD9430F}"/>
              </a:ext>
            </a:extLst>
          </p:cNvPr>
          <p:cNvSpPr>
            <a:spLocks noGrp="1"/>
          </p:cNvSpPr>
          <p:nvPr>
            <p:ph idx="1"/>
          </p:nvPr>
        </p:nvSpPr>
        <p:spPr/>
        <p:txBody>
          <a:bodyPr/>
          <a:lstStyle/>
          <a:p>
            <a:r>
              <a:rPr lang="en-US" dirty="0"/>
              <a:t>X-Education is an education company sells online Education courses to professionals and does its marketing through many online advertisements. Company gets information through different channels and if candidates </a:t>
            </a:r>
            <a:r>
              <a:rPr lang="en-US" dirty="0" err="1"/>
              <a:t>enquring</a:t>
            </a:r>
            <a:r>
              <a:rPr lang="en-US" dirty="0"/>
              <a:t> with certain education level it calls lead. Typically lead conversion is 30% of certain education. Company identifying Hot Leads on certain criteria also. Lead conversion ratio is lesser than number of enrollment. </a:t>
            </a:r>
            <a:r>
              <a:rPr lang="en-US" dirty="0" err="1"/>
              <a:t>comapny</a:t>
            </a:r>
            <a:r>
              <a:rPr lang="en-US" dirty="0"/>
              <a:t> given Target to achieve 80% of total enrollment</a:t>
            </a:r>
          </a:p>
        </p:txBody>
      </p:sp>
    </p:spTree>
    <p:extLst>
      <p:ext uri="{BB962C8B-B14F-4D97-AF65-F5344CB8AC3E}">
        <p14:creationId xmlns:p14="http://schemas.microsoft.com/office/powerpoint/2010/main" val="306537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5461-FFA8-4FFD-A657-B0F2DE71FD6C}"/>
              </a:ext>
            </a:extLst>
          </p:cNvPr>
          <p:cNvSpPr>
            <a:spLocks noGrp="1"/>
          </p:cNvSpPr>
          <p:nvPr>
            <p:ph type="title"/>
          </p:nvPr>
        </p:nvSpPr>
        <p:spPr/>
        <p:txBody>
          <a:bodyPr/>
          <a:lstStyle/>
          <a:p>
            <a:r>
              <a:rPr lang="en-US" dirty="0"/>
              <a:t>                    Business Goal</a:t>
            </a:r>
          </a:p>
        </p:txBody>
      </p:sp>
      <p:sp>
        <p:nvSpPr>
          <p:cNvPr id="3" name="Content Placeholder 2">
            <a:extLst>
              <a:ext uri="{FF2B5EF4-FFF2-40B4-BE49-F238E27FC236}">
                <a16:creationId xmlns:a16="http://schemas.microsoft.com/office/drawing/2014/main" id="{FD831000-1143-B2BA-0404-DDF00CDD1EE2}"/>
              </a:ext>
            </a:extLst>
          </p:cNvPr>
          <p:cNvSpPr>
            <a:spLocks noGrp="1"/>
          </p:cNvSpPr>
          <p:nvPr>
            <p:ph idx="1"/>
          </p:nvPr>
        </p:nvSpPr>
        <p:spPr/>
        <p:txBody>
          <a:bodyPr/>
          <a:lstStyle/>
          <a:p>
            <a:r>
              <a:rPr lang="en-US"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 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p:txBody>
      </p:sp>
    </p:spTree>
    <p:extLst>
      <p:ext uri="{BB962C8B-B14F-4D97-AF65-F5344CB8AC3E}">
        <p14:creationId xmlns:p14="http://schemas.microsoft.com/office/powerpoint/2010/main" val="335783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5653-A68C-9E90-AADD-32313BDE8A9E}"/>
              </a:ext>
            </a:extLst>
          </p:cNvPr>
          <p:cNvSpPr>
            <a:spLocks noGrp="1"/>
          </p:cNvSpPr>
          <p:nvPr>
            <p:ph type="title"/>
          </p:nvPr>
        </p:nvSpPr>
        <p:spPr>
          <a:xfrm>
            <a:off x="838200" y="365125"/>
            <a:ext cx="10302766" cy="601827"/>
          </a:xfrm>
        </p:spPr>
        <p:txBody>
          <a:bodyPr>
            <a:normAutofit fontScale="90000"/>
          </a:bodyPr>
          <a:lstStyle/>
          <a:p>
            <a:r>
              <a:rPr lang="en-US" dirty="0"/>
              <a:t>                       Strategy</a:t>
            </a:r>
          </a:p>
        </p:txBody>
      </p:sp>
      <p:sp>
        <p:nvSpPr>
          <p:cNvPr id="3" name="Content Placeholder 2">
            <a:extLst>
              <a:ext uri="{FF2B5EF4-FFF2-40B4-BE49-F238E27FC236}">
                <a16:creationId xmlns:a16="http://schemas.microsoft.com/office/drawing/2014/main" id="{6F8166D5-E4BD-19BC-91A1-7117DE754B63}"/>
              </a:ext>
            </a:extLst>
          </p:cNvPr>
          <p:cNvSpPr>
            <a:spLocks noGrp="1"/>
          </p:cNvSpPr>
          <p:nvPr>
            <p:ph idx="1"/>
          </p:nvPr>
        </p:nvSpPr>
        <p:spPr>
          <a:xfrm>
            <a:off x="838200" y="966952"/>
            <a:ext cx="10515600" cy="5210011"/>
          </a:xfrm>
        </p:spPr>
        <p:txBody>
          <a:bodyPr>
            <a:normAutofit fontScale="70000" lnSpcReduction="20000"/>
          </a:bodyPr>
          <a:lstStyle/>
          <a:p>
            <a:r>
              <a:rPr lang="en-US" dirty="0"/>
              <a:t>Import Data</a:t>
            </a:r>
          </a:p>
          <a:p>
            <a:r>
              <a:rPr lang="en-US" dirty="0"/>
              <a:t>Clean and prepare the required data for future analysis</a:t>
            </a:r>
          </a:p>
          <a:p>
            <a:r>
              <a:rPr lang="en-US" dirty="0"/>
              <a:t>Perform EDA to list out the significant features for lead conversion</a:t>
            </a:r>
          </a:p>
          <a:p>
            <a:r>
              <a:rPr lang="en-US" dirty="0"/>
              <a:t>Select the features using RFE</a:t>
            </a:r>
          </a:p>
          <a:p>
            <a:r>
              <a:rPr lang="en-US" dirty="0"/>
              <a:t>Scale the features using Standard scaling</a:t>
            </a:r>
          </a:p>
          <a:p>
            <a:r>
              <a:rPr lang="en-US" dirty="0"/>
              <a:t>Create the dummy values for categorical variables and prepare the data for creating the model</a:t>
            </a:r>
          </a:p>
          <a:p>
            <a:r>
              <a:rPr lang="en-US" dirty="0"/>
              <a:t>Split the train and test data</a:t>
            </a:r>
          </a:p>
          <a:p>
            <a:r>
              <a:rPr lang="en-US" dirty="0"/>
              <a:t>Build a fine logistic model by dropping the columns with high p-value as they are insignificant for the predictions</a:t>
            </a:r>
          </a:p>
          <a:p>
            <a:r>
              <a:rPr lang="en-US" dirty="0"/>
              <a:t>Assign the lead score for each model based on the final prediction evaluated using optimal cut off value </a:t>
            </a:r>
          </a:p>
          <a:p>
            <a:r>
              <a:rPr lang="en-US" dirty="0"/>
              <a:t>Calculate the metrics like confusion </a:t>
            </a:r>
            <a:r>
              <a:rPr lang="en-US" dirty="0" err="1"/>
              <a:t>matrix,Accuracy,sensitivity,specificity</a:t>
            </a:r>
            <a:endParaRPr lang="en-US" dirty="0"/>
          </a:p>
          <a:p>
            <a:r>
              <a:rPr lang="en-US" dirty="0"/>
              <a:t>Plot ROC curve using the precision and recall values </a:t>
            </a:r>
          </a:p>
          <a:p>
            <a:r>
              <a:rPr lang="en-US" dirty="0"/>
              <a:t>Test the model on test data</a:t>
            </a:r>
          </a:p>
          <a:p>
            <a:r>
              <a:rPr lang="en-US" dirty="0"/>
              <a:t>Repeat the metrics calculations and validate these values with train data metrics</a:t>
            </a:r>
          </a:p>
        </p:txBody>
      </p:sp>
    </p:spTree>
    <p:extLst>
      <p:ext uri="{BB962C8B-B14F-4D97-AF65-F5344CB8AC3E}">
        <p14:creationId xmlns:p14="http://schemas.microsoft.com/office/powerpoint/2010/main" val="366346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3FB-F264-E4EA-33BA-99D95C811633}"/>
              </a:ext>
            </a:extLst>
          </p:cNvPr>
          <p:cNvSpPr>
            <a:spLocks noGrp="1"/>
          </p:cNvSpPr>
          <p:nvPr>
            <p:ph type="title"/>
          </p:nvPr>
        </p:nvSpPr>
        <p:spPr/>
        <p:txBody>
          <a:bodyPr/>
          <a:lstStyle/>
          <a:p>
            <a:r>
              <a:rPr lang="en-US" dirty="0"/>
              <a:t>Exploratory Data Analysis</a:t>
            </a:r>
          </a:p>
        </p:txBody>
      </p:sp>
      <p:pic>
        <p:nvPicPr>
          <p:cNvPr id="9" name="Content Placeholder 8" descr="A screen shot of a video game&#10;&#10;Description automatically generated">
            <a:extLst>
              <a:ext uri="{FF2B5EF4-FFF2-40B4-BE49-F238E27FC236}">
                <a16:creationId xmlns:a16="http://schemas.microsoft.com/office/drawing/2014/main" id="{D9DA6266-02DC-B3E0-7BCE-771851089579}"/>
              </a:ext>
            </a:extLst>
          </p:cNvPr>
          <p:cNvPicPr>
            <a:picLocks noGrp="1" noChangeAspect="1"/>
          </p:cNvPicPr>
          <p:nvPr>
            <p:ph sz="half" idx="1"/>
          </p:nvPr>
        </p:nvPicPr>
        <p:blipFill>
          <a:blip r:embed="rId2"/>
          <a:stretch>
            <a:fillRect/>
          </a:stretch>
        </p:blipFill>
        <p:spPr>
          <a:xfrm>
            <a:off x="838200" y="3102967"/>
            <a:ext cx="5181600" cy="1796654"/>
          </a:xfrm>
        </p:spPr>
      </p:pic>
      <p:pic>
        <p:nvPicPr>
          <p:cNvPr id="12" name="Content Placeholder 11" descr="A graph with different colored squares&#10;&#10;Description automatically generated with medium confidence">
            <a:extLst>
              <a:ext uri="{FF2B5EF4-FFF2-40B4-BE49-F238E27FC236}">
                <a16:creationId xmlns:a16="http://schemas.microsoft.com/office/drawing/2014/main" id="{5ABA2199-7667-B598-5256-20D5361A07B6}"/>
              </a:ext>
            </a:extLst>
          </p:cNvPr>
          <p:cNvPicPr>
            <a:picLocks noGrp="1" noChangeAspect="1"/>
          </p:cNvPicPr>
          <p:nvPr>
            <p:ph sz="half" idx="2"/>
          </p:nvPr>
        </p:nvPicPr>
        <p:blipFill>
          <a:blip r:embed="rId3"/>
          <a:stretch>
            <a:fillRect/>
          </a:stretch>
        </p:blipFill>
        <p:spPr>
          <a:xfrm>
            <a:off x="6172200" y="3038098"/>
            <a:ext cx="5181600" cy="1926391"/>
          </a:xfrm>
        </p:spPr>
      </p:pic>
      <p:sp>
        <p:nvSpPr>
          <p:cNvPr id="10" name="TextBox 9">
            <a:extLst>
              <a:ext uri="{FF2B5EF4-FFF2-40B4-BE49-F238E27FC236}">
                <a16:creationId xmlns:a16="http://schemas.microsoft.com/office/drawing/2014/main" id="{B9846C8E-E514-DA59-9122-01312498CBD9}"/>
              </a:ext>
            </a:extLst>
          </p:cNvPr>
          <p:cNvSpPr txBox="1"/>
          <p:nvPr/>
        </p:nvSpPr>
        <p:spPr>
          <a:xfrm>
            <a:off x="838200" y="2335427"/>
            <a:ext cx="4858407" cy="646331"/>
          </a:xfrm>
          <a:prstGeom prst="rect">
            <a:avLst/>
          </a:prstGeom>
          <a:noFill/>
        </p:spPr>
        <p:txBody>
          <a:bodyPr wrap="square" rtlCol="0">
            <a:spAutoFit/>
          </a:bodyPr>
          <a:lstStyle/>
          <a:p>
            <a:r>
              <a:rPr lang="en-US" dirty="0"/>
              <a:t>Major conversion in the lead source is from google</a:t>
            </a:r>
          </a:p>
        </p:txBody>
      </p:sp>
      <p:sp>
        <p:nvSpPr>
          <p:cNvPr id="13" name="TextBox 12">
            <a:extLst>
              <a:ext uri="{FF2B5EF4-FFF2-40B4-BE49-F238E27FC236}">
                <a16:creationId xmlns:a16="http://schemas.microsoft.com/office/drawing/2014/main" id="{0138540A-2820-8885-6AB2-4B04C18D0D76}"/>
              </a:ext>
            </a:extLst>
          </p:cNvPr>
          <p:cNvSpPr txBox="1"/>
          <p:nvPr/>
        </p:nvSpPr>
        <p:spPr>
          <a:xfrm>
            <a:off x="6306207" y="2335427"/>
            <a:ext cx="5602014" cy="646331"/>
          </a:xfrm>
          <a:prstGeom prst="rect">
            <a:avLst/>
          </a:prstGeom>
          <a:noFill/>
        </p:spPr>
        <p:txBody>
          <a:bodyPr wrap="square" rtlCol="0">
            <a:spAutoFit/>
          </a:bodyPr>
          <a:lstStyle/>
          <a:p>
            <a:r>
              <a:rPr lang="en-US" dirty="0"/>
              <a:t>Maximum conversion happened from Landing Page Submission</a:t>
            </a:r>
          </a:p>
        </p:txBody>
      </p:sp>
    </p:spTree>
    <p:extLst>
      <p:ext uri="{BB962C8B-B14F-4D97-AF65-F5344CB8AC3E}">
        <p14:creationId xmlns:p14="http://schemas.microsoft.com/office/powerpoint/2010/main" val="174531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3FB-F264-E4EA-33BA-99D95C811633}"/>
              </a:ext>
            </a:extLst>
          </p:cNvPr>
          <p:cNvSpPr>
            <a:spLocks noGrp="1"/>
          </p:cNvSpPr>
          <p:nvPr>
            <p:ph type="title"/>
          </p:nvPr>
        </p:nvSpPr>
        <p:spPr>
          <a:xfrm>
            <a:off x="838200" y="365125"/>
            <a:ext cx="10515600" cy="646331"/>
          </a:xfrm>
        </p:spPr>
        <p:txBody>
          <a:bodyPr>
            <a:normAutofit fontScale="90000"/>
          </a:bodyPr>
          <a:lstStyle/>
          <a:p>
            <a:r>
              <a:rPr lang="en-US" dirty="0"/>
              <a:t>EDA Continues…</a:t>
            </a:r>
          </a:p>
        </p:txBody>
      </p:sp>
      <p:pic>
        <p:nvPicPr>
          <p:cNvPr id="9" name="Content Placeholder 8">
            <a:extLst>
              <a:ext uri="{FF2B5EF4-FFF2-40B4-BE49-F238E27FC236}">
                <a16:creationId xmlns:a16="http://schemas.microsoft.com/office/drawing/2014/main" id="{D9DA6266-02DC-B3E0-7BCE-771851089579}"/>
              </a:ext>
            </a:extLst>
          </p:cNvPr>
          <p:cNvPicPr>
            <a:picLocks noGrp="1" noChangeAspect="1"/>
          </p:cNvPicPr>
          <p:nvPr>
            <p:ph sz="half" idx="1"/>
          </p:nvPr>
        </p:nvPicPr>
        <p:blipFill>
          <a:blip r:embed="rId2"/>
          <a:srcRect/>
          <a:stretch/>
        </p:blipFill>
        <p:spPr>
          <a:xfrm>
            <a:off x="838200" y="3102967"/>
            <a:ext cx="5181600" cy="1796654"/>
          </a:xfrm>
        </p:spPr>
      </p:pic>
      <p:pic>
        <p:nvPicPr>
          <p:cNvPr id="12" name="Content Placeholder 11">
            <a:extLst>
              <a:ext uri="{FF2B5EF4-FFF2-40B4-BE49-F238E27FC236}">
                <a16:creationId xmlns:a16="http://schemas.microsoft.com/office/drawing/2014/main" id="{5ABA2199-7667-B598-5256-20D5361A07B6}"/>
              </a:ext>
            </a:extLst>
          </p:cNvPr>
          <p:cNvPicPr>
            <a:picLocks noGrp="1" noChangeAspect="1"/>
          </p:cNvPicPr>
          <p:nvPr>
            <p:ph sz="half" idx="2"/>
          </p:nvPr>
        </p:nvPicPr>
        <p:blipFill>
          <a:blip r:embed="rId3"/>
          <a:srcRect/>
          <a:stretch/>
        </p:blipFill>
        <p:spPr>
          <a:xfrm>
            <a:off x="6172200" y="3038098"/>
            <a:ext cx="5181600" cy="1926391"/>
          </a:xfrm>
        </p:spPr>
      </p:pic>
      <p:sp>
        <p:nvSpPr>
          <p:cNvPr id="10" name="TextBox 9">
            <a:extLst>
              <a:ext uri="{FF2B5EF4-FFF2-40B4-BE49-F238E27FC236}">
                <a16:creationId xmlns:a16="http://schemas.microsoft.com/office/drawing/2014/main" id="{B9846C8E-E514-DA59-9122-01312498CBD9}"/>
              </a:ext>
            </a:extLst>
          </p:cNvPr>
          <p:cNvSpPr txBox="1"/>
          <p:nvPr/>
        </p:nvSpPr>
        <p:spPr>
          <a:xfrm>
            <a:off x="838200" y="2335427"/>
            <a:ext cx="4858407" cy="646331"/>
          </a:xfrm>
          <a:prstGeom prst="rect">
            <a:avLst/>
          </a:prstGeom>
          <a:noFill/>
        </p:spPr>
        <p:txBody>
          <a:bodyPr wrap="square" rtlCol="0">
            <a:spAutoFit/>
          </a:bodyPr>
          <a:lstStyle/>
          <a:p>
            <a:r>
              <a:rPr lang="en-US" dirty="0"/>
              <a:t>Major conversions happened when calls were made</a:t>
            </a:r>
          </a:p>
        </p:txBody>
      </p:sp>
      <p:sp>
        <p:nvSpPr>
          <p:cNvPr id="13" name="TextBox 12">
            <a:extLst>
              <a:ext uri="{FF2B5EF4-FFF2-40B4-BE49-F238E27FC236}">
                <a16:creationId xmlns:a16="http://schemas.microsoft.com/office/drawing/2014/main" id="{0138540A-2820-8885-6AB2-4B04C18D0D76}"/>
              </a:ext>
            </a:extLst>
          </p:cNvPr>
          <p:cNvSpPr txBox="1"/>
          <p:nvPr/>
        </p:nvSpPr>
        <p:spPr>
          <a:xfrm>
            <a:off x="6306207" y="2335427"/>
            <a:ext cx="5602014" cy="646331"/>
          </a:xfrm>
          <a:prstGeom prst="rect">
            <a:avLst/>
          </a:prstGeom>
          <a:noFill/>
        </p:spPr>
        <p:txBody>
          <a:bodyPr wrap="square" rtlCol="0">
            <a:spAutoFit/>
          </a:bodyPr>
          <a:lstStyle/>
          <a:p>
            <a:r>
              <a:rPr lang="en-US" dirty="0"/>
              <a:t>Major conversion has </a:t>
            </a:r>
            <a:r>
              <a:rPr lang="en-US" dirty="0" err="1"/>
              <a:t>happend</a:t>
            </a:r>
            <a:r>
              <a:rPr lang="en-US" dirty="0"/>
              <a:t> from the emails that have been sent</a:t>
            </a:r>
          </a:p>
        </p:txBody>
      </p:sp>
    </p:spTree>
    <p:extLst>
      <p:ext uri="{BB962C8B-B14F-4D97-AF65-F5344CB8AC3E}">
        <p14:creationId xmlns:p14="http://schemas.microsoft.com/office/powerpoint/2010/main" val="351260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3FB-F264-E4EA-33BA-99D95C811633}"/>
              </a:ext>
            </a:extLst>
          </p:cNvPr>
          <p:cNvSpPr>
            <a:spLocks noGrp="1"/>
          </p:cNvSpPr>
          <p:nvPr>
            <p:ph type="title"/>
          </p:nvPr>
        </p:nvSpPr>
        <p:spPr>
          <a:xfrm>
            <a:off x="838200" y="365125"/>
            <a:ext cx="10515600" cy="646331"/>
          </a:xfrm>
        </p:spPr>
        <p:txBody>
          <a:bodyPr>
            <a:normAutofit fontScale="90000"/>
          </a:bodyPr>
          <a:lstStyle/>
          <a:p>
            <a:r>
              <a:rPr lang="en-US" dirty="0"/>
              <a:t>EDA Continues…</a:t>
            </a:r>
          </a:p>
        </p:txBody>
      </p:sp>
      <p:pic>
        <p:nvPicPr>
          <p:cNvPr id="9" name="Content Placeholder 8">
            <a:extLst>
              <a:ext uri="{FF2B5EF4-FFF2-40B4-BE49-F238E27FC236}">
                <a16:creationId xmlns:a16="http://schemas.microsoft.com/office/drawing/2014/main" id="{D9DA6266-02DC-B3E0-7BCE-771851089579}"/>
              </a:ext>
            </a:extLst>
          </p:cNvPr>
          <p:cNvPicPr>
            <a:picLocks noGrp="1" noChangeAspect="1"/>
          </p:cNvPicPr>
          <p:nvPr>
            <p:ph sz="half" idx="1"/>
          </p:nvPr>
        </p:nvPicPr>
        <p:blipFill>
          <a:blip r:embed="rId2"/>
          <a:srcRect/>
          <a:stretch/>
        </p:blipFill>
        <p:spPr>
          <a:xfrm>
            <a:off x="838200" y="3354963"/>
            <a:ext cx="5181600" cy="1796654"/>
          </a:xfrm>
        </p:spPr>
      </p:pic>
      <p:pic>
        <p:nvPicPr>
          <p:cNvPr id="12" name="Content Placeholder 11">
            <a:extLst>
              <a:ext uri="{FF2B5EF4-FFF2-40B4-BE49-F238E27FC236}">
                <a16:creationId xmlns:a16="http://schemas.microsoft.com/office/drawing/2014/main" id="{5ABA2199-7667-B598-5256-20D5361A07B6}"/>
              </a:ext>
            </a:extLst>
          </p:cNvPr>
          <p:cNvPicPr>
            <a:picLocks noGrp="1" noChangeAspect="1"/>
          </p:cNvPicPr>
          <p:nvPr>
            <p:ph sz="half" idx="2"/>
          </p:nvPr>
        </p:nvPicPr>
        <p:blipFill>
          <a:blip r:embed="rId3"/>
          <a:srcRect/>
          <a:stretch/>
        </p:blipFill>
        <p:spPr>
          <a:xfrm>
            <a:off x="6172200" y="3038098"/>
            <a:ext cx="5181600" cy="1926391"/>
          </a:xfrm>
        </p:spPr>
      </p:pic>
      <p:sp>
        <p:nvSpPr>
          <p:cNvPr id="10" name="TextBox 9">
            <a:extLst>
              <a:ext uri="{FF2B5EF4-FFF2-40B4-BE49-F238E27FC236}">
                <a16:creationId xmlns:a16="http://schemas.microsoft.com/office/drawing/2014/main" id="{B9846C8E-E514-DA59-9122-01312498CBD9}"/>
              </a:ext>
            </a:extLst>
          </p:cNvPr>
          <p:cNvSpPr txBox="1"/>
          <p:nvPr/>
        </p:nvSpPr>
        <p:spPr>
          <a:xfrm>
            <a:off x="838200" y="2335427"/>
            <a:ext cx="4847897" cy="923330"/>
          </a:xfrm>
          <a:prstGeom prst="rect">
            <a:avLst/>
          </a:prstGeom>
          <a:noFill/>
        </p:spPr>
        <p:txBody>
          <a:bodyPr wrap="square" rtlCol="0">
            <a:spAutoFit/>
          </a:bodyPr>
          <a:lstStyle/>
          <a:p>
            <a:r>
              <a:rPr lang="en-US" dirty="0"/>
              <a:t>Huge number of </a:t>
            </a:r>
            <a:r>
              <a:rPr lang="en-US" dirty="0" err="1"/>
              <a:t>convertions</a:t>
            </a:r>
            <a:r>
              <a:rPr lang="en-US" dirty="0"/>
              <a:t> happened with Email Opened last activity, but the conversion rate is high for SMS Sent</a:t>
            </a:r>
          </a:p>
        </p:txBody>
      </p:sp>
      <p:sp>
        <p:nvSpPr>
          <p:cNvPr id="13" name="TextBox 12">
            <a:extLst>
              <a:ext uri="{FF2B5EF4-FFF2-40B4-BE49-F238E27FC236}">
                <a16:creationId xmlns:a16="http://schemas.microsoft.com/office/drawing/2014/main" id="{0138540A-2820-8885-6AB2-4B04C18D0D76}"/>
              </a:ext>
            </a:extLst>
          </p:cNvPr>
          <p:cNvSpPr txBox="1"/>
          <p:nvPr/>
        </p:nvSpPr>
        <p:spPr>
          <a:xfrm>
            <a:off x="6306207" y="2335427"/>
            <a:ext cx="5602014" cy="646331"/>
          </a:xfrm>
          <a:prstGeom prst="rect">
            <a:avLst/>
          </a:prstGeom>
          <a:noFill/>
        </p:spPr>
        <p:txBody>
          <a:bodyPr wrap="square" rtlCol="0">
            <a:spAutoFit/>
          </a:bodyPr>
          <a:lstStyle/>
          <a:p>
            <a:r>
              <a:rPr lang="en-US" dirty="0"/>
              <a:t>Conversion rate is high on leads who are not through search</a:t>
            </a:r>
          </a:p>
        </p:txBody>
      </p:sp>
    </p:spTree>
    <p:extLst>
      <p:ext uri="{BB962C8B-B14F-4D97-AF65-F5344CB8AC3E}">
        <p14:creationId xmlns:p14="http://schemas.microsoft.com/office/powerpoint/2010/main" val="411575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3FB-F264-E4EA-33BA-99D95C811633}"/>
              </a:ext>
            </a:extLst>
          </p:cNvPr>
          <p:cNvSpPr>
            <a:spLocks noGrp="1"/>
          </p:cNvSpPr>
          <p:nvPr>
            <p:ph type="title"/>
          </p:nvPr>
        </p:nvSpPr>
        <p:spPr>
          <a:xfrm>
            <a:off x="838200" y="365125"/>
            <a:ext cx="10515600" cy="646331"/>
          </a:xfrm>
        </p:spPr>
        <p:txBody>
          <a:bodyPr>
            <a:normAutofit fontScale="90000"/>
          </a:bodyPr>
          <a:lstStyle/>
          <a:p>
            <a:r>
              <a:rPr lang="en-US" dirty="0"/>
              <a:t>EDA Continues…</a:t>
            </a:r>
          </a:p>
        </p:txBody>
      </p:sp>
      <p:pic>
        <p:nvPicPr>
          <p:cNvPr id="9" name="Content Placeholder 8">
            <a:extLst>
              <a:ext uri="{FF2B5EF4-FFF2-40B4-BE49-F238E27FC236}">
                <a16:creationId xmlns:a16="http://schemas.microsoft.com/office/drawing/2014/main" id="{D9DA6266-02DC-B3E0-7BCE-771851089579}"/>
              </a:ext>
            </a:extLst>
          </p:cNvPr>
          <p:cNvPicPr>
            <a:picLocks noGrp="1" noChangeAspect="1"/>
          </p:cNvPicPr>
          <p:nvPr>
            <p:ph sz="half" idx="1"/>
          </p:nvPr>
        </p:nvPicPr>
        <p:blipFill>
          <a:blip r:embed="rId2"/>
          <a:srcRect/>
          <a:stretch/>
        </p:blipFill>
        <p:spPr>
          <a:xfrm>
            <a:off x="838200" y="3354963"/>
            <a:ext cx="5181600" cy="1796654"/>
          </a:xfrm>
        </p:spPr>
      </p:pic>
      <p:pic>
        <p:nvPicPr>
          <p:cNvPr id="12" name="Content Placeholder 11">
            <a:extLst>
              <a:ext uri="{FF2B5EF4-FFF2-40B4-BE49-F238E27FC236}">
                <a16:creationId xmlns:a16="http://schemas.microsoft.com/office/drawing/2014/main" id="{5ABA2199-7667-B598-5256-20D5361A07B6}"/>
              </a:ext>
            </a:extLst>
          </p:cNvPr>
          <p:cNvPicPr>
            <a:picLocks noGrp="1" noChangeAspect="1"/>
          </p:cNvPicPr>
          <p:nvPr>
            <p:ph sz="half" idx="2"/>
          </p:nvPr>
        </p:nvPicPr>
        <p:blipFill>
          <a:blip r:embed="rId3"/>
          <a:srcRect/>
          <a:stretch/>
        </p:blipFill>
        <p:spPr>
          <a:xfrm>
            <a:off x="6172200" y="3038098"/>
            <a:ext cx="5181600" cy="1926391"/>
          </a:xfrm>
        </p:spPr>
      </p:pic>
      <p:sp>
        <p:nvSpPr>
          <p:cNvPr id="10" name="TextBox 9">
            <a:extLst>
              <a:ext uri="{FF2B5EF4-FFF2-40B4-BE49-F238E27FC236}">
                <a16:creationId xmlns:a16="http://schemas.microsoft.com/office/drawing/2014/main" id="{B9846C8E-E514-DA59-9122-01312498CBD9}"/>
              </a:ext>
            </a:extLst>
          </p:cNvPr>
          <p:cNvSpPr txBox="1"/>
          <p:nvPr/>
        </p:nvSpPr>
        <p:spPr>
          <a:xfrm>
            <a:off x="838200" y="2335427"/>
            <a:ext cx="4847897" cy="646331"/>
          </a:xfrm>
          <a:prstGeom prst="rect">
            <a:avLst/>
          </a:prstGeom>
          <a:noFill/>
        </p:spPr>
        <p:txBody>
          <a:bodyPr wrap="square" rtlCol="0">
            <a:spAutoFit/>
          </a:bodyPr>
          <a:lstStyle/>
          <a:p>
            <a:r>
              <a:rPr lang="en-US" dirty="0"/>
              <a:t>More conversion happened with people who are unemployed</a:t>
            </a:r>
          </a:p>
        </p:txBody>
      </p:sp>
      <p:sp>
        <p:nvSpPr>
          <p:cNvPr id="13" name="TextBox 12">
            <a:extLst>
              <a:ext uri="{FF2B5EF4-FFF2-40B4-BE49-F238E27FC236}">
                <a16:creationId xmlns:a16="http://schemas.microsoft.com/office/drawing/2014/main" id="{0138540A-2820-8885-6AB2-4B04C18D0D76}"/>
              </a:ext>
            </a:extLst>
          </p:cNvPr>
          <p:cNvSpPr txBox="1"/>
          <p:nvPr/>
        </p:nvSpPr>
        <p:spPr>
          <a:xfrm>
            <a:off x="6306207" y="2335427"/>
            <a:ext cx="5602014" cy="646331"/>
          </a:xfrm>
          <a:prstGeom prst="rect">
            <a:avLst/>
          </a:prstGeom>
          <a:noFill/>
        </p:spPr>
        <p:txBody>
          <a:bodyPr wrap="square" rtlCol="0">
            <a:spAutoFit/>
          </a:bodyPr>
          <a:lstStyle/>
          <a:p>
            <a:r>
              <a:rPr lang="en-US" dirty="0"/>
              <a:t>Most Leads are converted with messages , even Emails also include leads</a:t>
            </a:r>
          </a:p>
        </p:txBody>
      </p:sp>
    </p:spTree>
    <p:extLst>
      <p:ext uri="{BB962C8B-B14F-4D97-AF65-F5344CB8AC3E}">
        <p14:creationId xmlns:p14="http://schemas.microsoft.com/office/powerpoint/2010/main" val="252169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43FB-F264-E4EA-33BA-99D95C811633}"/>
              </a:ext>
            </a:extLst>
          </p:cNvPr>
          <p:cNvSpPr>
            <a:spLocks noGrp="1"/>
          </p:cNvSpPr>
          <p:nvPr>
            <p:ph type="title"/>
          </p:nvPr>
        </p:nvSpPr>
        <p:spPr>
          <a:xfrm>
            <a:off x="838200" y="365125"/>
            <a:ext cx="10515600" cy="646331"/>
          </a:xfrm>
        </p:spPr>
        <p:txBody>
          <a:bodyPr>
            <a:normAutofit fontScale="90000"/>
          </a:bodyPr>
          <a:lstStyle/>
          <a:p>
            <a:r>
              <a:rPr lang="en-US" dirty="0"/>
              <a:t>EDA Continues…</a:t>
            </a:r>
          </a:p>
        </p:txBody>
      </p:sp>
      <p:pic>
        <p:nvPicPr>
          <p:cNvPr id="9" name="Content Placeholder 8">
            <a:extLst>
              <a:ext uri="{FF2B5EF4-FFF2-40B4-BE49-F238E27FC236}">
                <a16:creationId xmlns:a16="http://schemas.microsoft.com/office/drawing/2014/main" id="{D9DA6266-02DC-B3E0-7BCE-771851089579}"/>
              </a:ext>
            </a:extLst>
          </p:cNvPr>
          <p:cNvPicPr>
            <a:picLocks noGrp="1" noChangeAspect="1"/>
          </p:cNvPicPr>
          <p:nvPr>
            <p:ph sz="half" idx="1"/>
          </p:nvPr>
        </p:nvPicPr>
        <p:blipFill>
          <a:blip r:embed="rId2"/>
          <a:srcRect/>
          <a:stretch/>
        </p:blipFill>
        <p:spPr>
          <a:xfrm>
            <a:off x="838200" y="3354963"/>
            <a:ext cx="5181600" cy="1796654"/>
          </a:xfrm>
        </p:spPr>
      </p:pic>
      <p:sp>
        <p:nvSpPr>
          <p:cNvPr id="10" name="TextBox 9">
            <a:extLst>
              <a:ext uri="{FF2B5EF4-FFF2-40B4-BE49-F238E27FC236}">
                <a16:creationId xmlns:a16="http://schemas.microsoft.com/office/drawing/2014/main" id="{B9846C8E-E514-DA59-9122-01312498CBD9}"/>
              </a:ext>
            </a:extLst>
          </p:cNvPr>
          <p:cNvSpPr txBox="1"/>
          <p:nvPr/>
        </p:nvSpPr>
        <p:spPr>
          <a:xfrm>
            <a:off x="838200" y="2335427"/>
            <a:ext cx="6529552" cy="369332"/>
          </a:xfrm>
          <a:prstGeom prst="rect">
            <a:avLst/>
          </a:prstGeom>
          <a:noFill/>
        </p:spPr>
        <p:txBody>
          <a:bodyPr wrap="square" rtlCol="0">
            <a:spAutoFit/>
          </a:bodyPr>
          <a:lstStyle/>
          <a:p>
            <a:r>
              <a:rPr lang="en-US" dirty="0"/>
              <a:t>Leads prefer less copy of interviews</a:t>
            </a:r>
          </a:p>
        </p:txBody>
      </p:sp>
      <p:sp>
        <p:nvSpPr>
          <p:cNvPr id="4" name="Content Placeholder 3">
            <a:extLst>
              <a:ext uri="{FF2B5EF4-FFF2-40B4-BE49-F238E27FC236}">
                <a16:creationId xmlns:a16="http://schemas.microsoft.com/office/drawing/2014/main" id="{F8CC8B28-E505-BDB0-CD3C-A2EFCA0BB2C4}"/>
              </a:ext>
            </a:extLst>
          </p:cNvPr>
          <p:cNvSpPr>
            <a:spLocks noGrp="1"/>
          </p:cNvSpPr>
          <p:nvPr>
            <p:ph sz="half" idx="2"/>
          </p:nvPr>
        </p:nvSpPr>
        <p:spPr>
          <a:xfrm>
            <a:off x="8954814" y="4950372"/>
            <a:ext cx="2070538" cy="126126"/>
          </a:xfrm>
        </p:spPr>
        <p:txBody>
          <a:bodyPr>
            <a:normAutofit fontScale="25000" lnSpcReduction="20000"/>
          </a:bodyPr>
          <a:lstStyle/>
          <a:p>
            <a:endParaRPr lang="en-US" dirty="0"/>
          </a:p>
        </p:txBody>
      </p:sp>
    </p:spTree>
    <p:extLst>
      <p:ext uri="{BB962C8B-B14F-4D97-AF65-F5344CB8AC3E}">
        <p14:creationId xmlns:p14="http://schemas.microsoft.com/office/powerpoint/2010/main" val="203195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647</Words>
  <Application>Microsoft Macintosh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LEAD SCORE CASE STUDY</vt:lpstr>
      <vt:lpstr>                   Problem statement</vt:lpstr>
      <vt:lpstr>                    Business Goal</vt:lpstr>
      <vt:lpstr>                       Strategy</vt:lpstr>
      <vt:lpstr>Exploratory Data Analysis</vt:lpstr>
      <vt:lpstr>EDA Continues…</vt:lpstr>
      <vt:lpstr>EDA Continues…</vt:lpstr>
      <vt:lpstr>EDA Continues…</vt:lpstr>
      <vt:lpstr>EDA Continues…</vt:lpstr>
      <vt:lpstr>EDA Continues</vt:lpstr>
      <vt:lpstr>Final Model Summary</vt:lpstr>
      <vt:lpstr>              Model Evaluation on Train Data</vt:lpstr>
      <vt:lpstr>         Model Metrics</vt:lpstr>
      <vt:lpstr>Model evaluation test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Bhaskar Pasupuleti</dc:creator>
  <cp:lastModifiedBy>Bhaskar Pasupuleti</cp:lastModifiedBy>
  <cp:revision>4</cp:revision>
  <dcterms:created xsi:type="dcterms:W3CDTF">2023-11-28T13:59:37Z</dcterms:created>
  <dcterms:modified xsi:type="dcterms:W3CDTF">2023-11-28T16:01:01Z</dcterms:modified>
</cp:coreProperties>
</file>