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AppData\Local\Temp\Temp1_archive.zip\turnover.csv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</c:ser>
        <c:ser>
          <c:idx val="1"/>
          <c:order val="1"/>
          <c:tx>
            <c:strRef>
              <c:f>'SANGEETHA PROJECT'!$C$3:$C$4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</c:ser>
        <c:ser>
          <c:idx val="2"/>
          <c:order val="2"/>
          <c:tx>
            <c:strRef>
              <c:f>'SANGEETHA PROJECT'!$D$3:$D$4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</c:ser>
        <c:ser>
          <c:idx val="3"/>
          <c:order val="3"/>
          <c:tx>
            <c:strRef>
              <c:f>'SANGEETHA PROJECT'!$E$3:$E$4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</c:ser>
        <c:ser>
          <c:idx val="4"/>
          <c:order val="4"/>
          <c:tx>
            <c:strRef>
              <c:f>'SANGEETHA PROJECT'!$F$3:$F$4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</c:ser>
        <c:axId val="66224512"/>
        <c:axId val="66226432"/>
      </c:barChart>
      <c:catAx>
        <c:axId val="66224512"/>
        <c:scaling>
          <c:orientation val="minMax"/>
        </c:scaling>
        <c:axPos val="b"/>
        <c:tickLblPos val="nextTo"/>
        <c:crossAx val="66226432"/>
        <c:crosses val="autoZero"/>
        <c:auto val="1"/>
        <c:lblAlgn val="ctr"/>
        <c:lblOffset val="100"/>
      </c:catAx>
      <c:valAx>
        <c:axId val="66226432"/>
        <c:scaling>
          <c:orientation val="minMax"/>
        </c:scaling>
        <c:axPos val="l"/>
        <c:majorGridlines/>
        <c:numFmt formatCode="General" sourceLinked="1"/>
        <c:tickLblPos val="nextTo"/>
        <c:crossAx val="662245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7"/>
  <c:pivotSource>
    <c:name>[turnover.csv]Sheet1!PivotTable1</c:name>
    <c:fmtId val="1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66429696"/>
        <c:axId val="66839680"/>
      </c:barChart>
      <c:catAx>
        <c:axId val="66429696"/>
        <c:scaling>
          <c:orientation val="minMax"/>
        </c:scaling>
        <c:axPos val="b"/>
        <c:tickLblPos val="nextTo"/>
        <c:crossAx val="66839680"/>
        <c:crosses val="autoZero"/>
        <c:auto val="1"/>
        <c:lblAlgn val="ctr"/>
        <c:lblOffset val="100"/>
      </c:catAx>
      <c:valAx>
        <c:axId val="66839680"/>
        <c:scaling>
          <c:orientation val="minMax"/>
        </c:scaling>
        <c:axPos val="l"/>
        <c:majorGridlines/>
        <c:numFmt formatCode="General" sourceLinked="1"/>
        <c:tickLblPos val="nextTo"/>
        <c:crossAx val="6642969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1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2">
                  <c:v>8175</c:v>
                </c:pt>
                <c:pt idx="3">
                  <c:v>50856</c:v>
                </c:pt>
                <c:pt idx="4">
                  <c:v>31594</c:v>
                </c:pt>
                <c:pt idx="5">
                  <c:v>75058</c:v>
                </c:pt>
                <c:pt idx="6">
                  <c:v>11312</c:v>
                </c:pt>
                <c:pt idx="7">
                  <c:v>26306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130820</c:v>
                </c:pt>
                <c:pt idx="1">
                  <c:v>20305</c:v>
                </c:pt>
                <c:pt idx="2">
                  <c:v>66233</c:v>
                </c:pt>
                <c:pt idx="3">
                  <c:v>235007</c:v>
                </c:pt>
                <c:pt idx="4">
                  <c:v>137554</c:v>
                </c:pt>
                <c:pt idx="5">
                  <c:v>119167</c:v>
                </c:pt>
                <c:pt idx="6">
                  <c:v>108942</c:v>
                </c:pt>
                <c:pt idx="7">
                  <c:v>217181</c:v>
                </c:pt>
                <c:pt idx="8">
                  <c:v>24013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138667</c:v>
                </c:pt>
                <c:pt idx="1">
                  <c:v>41724</c:v>
                </c:pt>
                <c:pt idx="2">
                  <c:v>114521</c:v>
                </c:pt>
                <c:pt idx="3">
                  <c:v>350234</c:v>
                </c:pt>
                <c:pt idx="4">
                  <c:v>216163</c:v>
                </c:pt>
                <c:pt idx="5">
                  <c:v>190075</c:v>
                </c:pt>
                <c:pt idx="6">
                  <c:v>152041</c:v>
                </c:pt>
                <c:pt idx="7">
                  <c:v>354627</c:v>
                </c:pt>
                <c:pt idx="8">
                  <c:v>42459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48662</c:v>
                </c:pt>
                <c:pt idx="1">
                  <c:v>7680</c:v>
                </c:pt>
                <c:pt idx="2">
                  <c:v>61487</c:v>
                </c:pt>
                <c:pt idx="3">
                  <c:v>107539</c:v>
                </c:pt>
                <c:pt idx="4">
                  <c:v>117473</c:v>
                </c:pt>
                <c:pt idx="5">
                  <c:v>83538</c:v>
                </c:pt>
                <c:pt idx="6">
                  <c:v>70635</c:v>
                </c:pt>
                <c:pt idx="7">
                  <c:v>206115</c:v>
                </c:pt>
                <c:pt idx="8">
                  <c:v>18652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60975</c:v>
                </c:pt>
                <c:pt idx="1">
                  <c:v>2942</c:v>
                </c:pt>
                <c:pt idx="2">
                  <c:v>25571</c:v>
                </c:pt>
                <c:pt idx="3">
                  <c:v>51382</c:v>
                </c:pt>
                <c:pt idx="4">
                  <c:v>30676</c:v>
                </c:pt>
                <c:pt idx="5">
                  <c:v>31930</c:v>
                </c:pt>
                <c:pt idx="6">
                  <c:v>38340</c:v>
                </c:pt>
                <c:pt idx="7">
                  <c:v>88660</c:v>
                </c:pt>
                <c:pt idx="8">
                  <c:v>16410</c:v>
                </c:pt>
              </c:numCache>
            </c:numRef>
          </c:val>
        </c:ser>
        <c:axId val="67400448"/>
        <c:axId val="67643264"/>
      </c:barChart>
      <c:catAx>
        <c:axId val="67400448"/>
        <c:scaling>
          <c:orientation val="minMax"/>
        </c:scaling>
        <c:axPos val="b"/>
        <c:tickLblPos val="nextTo"/>
        <c:crossAx val="67643264"/>
        <c:crosses val="autoZero"/>
        <c:auto val="1"/>
        <c:lblAlgn val="ctr"/>
        <c:lblOffset val="100"/>
      </c:catAx>
      <c:valAx>
        <c:axId val="67643264"/>
        <c:scaling>
          <c:orientation val="minMax"/>
        </c:scaling>
        <c:axPos val="l"/>
        <c:majorGridlines/>
        <c:numFmt formatCode="General" sourceLinked="1"/>
        <c:tickLblPos val="nextTo"/>
        <c:crossAx val="67400448"/>
        <c:crosses val="autoZero"/>
        <c:crossBetween val="between"/>
      </c:valAx>
      <c:spPr>
        <a:noFill/>
        <a:ln w="25400">
          <a:noFill/>
        </a:ln>
      </c:spPr>
    </c:plotArea>
    <c:legend>
      <c:legendPos val="r"/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"/>
  <c:pivotSource>
    <c:name>[turnover.csv]Sheet1!PivotTable1</c:name>
    <c:fmtId val="1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3445553648456856E-2"/>
          <c:y val="2.1695261927198856E-2"/>
          <c:w val="0.75317206205703924"/>
          <c:h val="0.72224378872650663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67915136"/>
        <c:axId val="67978752"/>
      </c:barChart>
      <c:catAx>
        <c:axId val="67915136"/>
        <c:scaling>
          <c:orientation val="minMax"/>
        </c:scaling>
        <c:axPos val="b"/>
        <c:tickLblPos val="nextTo"/>
        <c:crossAx val="67978752"/>
        <c:crosses val="autoZero"/>
        <c:auto val="1"/>
        <c:lblAlgn val="ctr"/>
        <c:lblOffset val="100"/>
      </c:catAx>
      <c:valAx>
        <c:axId val="67978752"/>
        <c:scaling>
          <c:orientation val="minMax"/>
        </c:scaling>
        <c:axPos val="l"/>
        <c:majorGridlines/>
        <c:numFmt formatCode="General" sourceLinked="1"/>
        <c:tickLblPos val="nextTo"/>
        <c:crossAx val="6791513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0">
                  <c:v>22509</c:v>
                </c:pt>
                <c:pt idx="1">
                  <c:v>14971</c:v>
                </c:pt>
                <c:pt idx="2">
                  <c:v>14283</c:v>
                </c:pt>
                <c:pt idx="3">
                  <c:v>34788</c:v>
                </c:pt>
                <c:pt idx="4">
                  <c:v>5377</c:v>
                </c:pt>
                <c:pt idx="5">
                  <c:v>32711</c:v>
                </c:pt>
                <c:pt idx="6">
                  <c:v>16121</c:v>
                </c:pt>
                <c:pt idx="7">
                  <c:v>53266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183876</c:v>
                </c:pt>
                <c:pt idx="1">
                  <c:v>28366</c:v>
                </c:pt>
                <c:pt idx="2">
                  <c:v>123364</c:v>
                </c:pt>
                <c:pt idx="3">
                  <c:v>267872</c:v>
                </c:pt>
                <c:pt idx="4">
                  <c:v>132896</c:v>
                </c:pt>
                <c:pt idx="5">
                  <c:v>245401</c:v>
                </c:pt>
                <c:pt idx="6">
                  <c:v>178037</c:v>
                </c:pt>
                <c:pt idx="7">
                  <c:v>477430</c:v>
                </c:pt>
                <c:pt idx="8">
                  <c:v>22832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229836</c:v>
                </c:pt>
                <c:pt idx="1">
                  <c:v>55269</c:v>
                </c:pt>
                <c:pt idx="2">
                  <c:v>221866</c:v>
                </c:pt>
                <c:pt idx="3">
                  <c:v>326867</c:v>
                </c:pt>
                <c:pt idx="4">
                  <c:v>213099</c:v>
                </c:pt>
                <c:pt idx="5">
                  <c:v>304876</c:v>
                </c:pt>
                <c:pt idx="6">
                  <c:v>218625</c:v>
                </c:pt>
                <c:pt idx="7">
                  <c:v>523130</c:v>
                </c:pt>
                <c:pt idx="8">
                  <c:v>33796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100355</c:v>
                </c:pt>
                <c:pt idx="1">
                  <c:v>38061</c:v>
                </c:pt>
                <c:pt idx="2">
                  <c:v>124119</c:v>
                </c:pt>
                <c:pt idx="3">
                  <c:v>226029</c:v>
                </c:pt>
                <c:pt idx="4">
                  <c:v>97681</c:v>
                </c:pt>
                <c:pt idx="5">
                  <c:v>121594</c:v>
                </c:pt>
                <c:pt idx="6">
                  <c:v>82379</c:v>
                </c:pt>
                <c:pt idx="7">
                  <c:v>217496</c:v>
                </c:pt>
                <c:pt idx="8">
                  <c:v>26419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70568</c:v>
                </c:pt>
                <c:pt idx="1">
                  <c:v>10941</c:v>
                </c:pt>
                <c:pt idx="2">
                  <c:v>78808</c:v>
                </c:pt>
                <c:pt idx="3">
                  <c:v>101957</c:v>
                </c:pt>
                <c:pt idx="4">
                  <c:v>75282</c:v>
                </c:pt>
                <c:pt idx="5">
                  <c:v>78334</c:v>
                </c:pt>
                <c:pt idx="6">
                  <c:v>69640</c:v>
                </c:pt>
                <c:pt idx="7">
                  <c:v>93104</c:v>
                </c:pt>
                <c:pt idx="8">
                  <c:v>33377</c:v>
                </c:pt>
              </c:numCache>
            </c:numRef>
          </c:val>
        </c:ser>
        <c:axId val="68464000"/>
        <c:axId val="68471808"/>
      </c:barChart>
      <c:catAx>
        <c:axId val="68464000"/>
        <c:scaling>
          <c:orientation val="minMax"/>
        </c:scaling>
        <c:axPos val="b"/>
        <c:tickLblPos val="nextTo"/>
        <c:crossAx val="68471808"/>
        <c:crosses val="autoZero"/>
        <c:auto val="1"/>
        <c:lblAlgn val="ctr"/>
        <c:lblOffset val="100"/>
      </c:catAx>
      <c:valAx>
        <c:axId val="68471808"/>
        <c:scaling>
          <c:orientation val="minMax"/>
        </c:scaling>
        <c:axPos val="l"/>
        <c:majorGridlines/>
        <c:numFmt formatCode="General" sourceLinked="1"/>
        <c:tickLblPos val="nextTo"/>
        <c:crossAx val="68464000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18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89574400"/>
        <c:axId val="90633344"/>
      </c:barChart>
      <c:catAx>
        <c:axId val="89574400"/>
        <c:scaling>
          <c:orientation val="minMax"/>
        </c:scaling>
        <c:axPos val="b"/>
        <c:tickLblPos val="nextTo"/>
        <c:crossAx val="90633344"/>
        <c:crosses val="autoZero"/>
        <c:auto val="1"/>
        <c:lblAlgn val="ctr"/>
        <c:lblOffset val="100"/>
      </c:catAx>
      <c:valAx>
        <c:axId val="90633344"/>
        <c:scaling>
          <c:orientation val="minMax"/>
        </c:scaling>
        <c:axPos val="l"/>
        <c:majorGridlines/>
        <c:numFmt formatCode="General" sourceLinked="1"/>
        <c:tickLblPos val="nextTo"/>
        <c:crossAx val="89574400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8/28/2024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500438"/>
            <a:ext cx="7572428" cy="2643206"/>
          </a:xfrm>
        </p:spPr>
        <p:txBody>
          <a:bodyPr>
            <a:normAutofit fontScale="40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 : 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THULASIDASS  R</a:t>
            </a:r>
            <a:endParaRPr lang="en-US" sz="4900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                            : 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122CMC46 </a:t>
            </a:r>
          </a:p>
          <a:p>
            <a:pPr algn="l"/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REG NO                              : 312214138</a:t>
            </a:r>
          </a:p>
          <a:p>
            <a:pPr algn="l"/>
            <a:r>
              <a:rPr lang="en-US" sz="4900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900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id   : asUNM1473312214138</a:t>
            </a:r>
            <a:r>
              <a:rPr lang="en-GB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     </a:t>
            </a:r>
          </a:p>
          <a:p>
            <a:pPr marL="274320" indent="-274320" algn="l"/>
            <a:r>
              <a:rPr lang="en-GB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0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            </a:t>
            </a:r>
            <a:r>
              <a:rPr lang="en-GB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  <a:endParaRPr lang="en-GB" sz="4900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marL="274320" indent="-274320" algn="l"/>
            <a:r>
              <a:rPr lang="en-GB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      :</a:t>
            </a:r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ST. THOMAS COLLEGE OF ARTS  			                                           ND SCIENCE</a:t>
            </a:r>
            <a:endParaRPr lang="en-GB" sz="4900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annual income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annual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annual income based on their way, Grey wage, 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71670" y="1357305"/>
          <a:ext cx="4929220" cy="45250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2305"/>
                <a:gridCol w="1232305"/>
                <a:gridCol w="1232305"/>
                <a:gridCol w="1232305"/>
              </a:tblGrid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gender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(All)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Values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081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Row Labels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Count of profession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Count of way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Count of greywage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 HoReCa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Agriculture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Banks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018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Building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/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Consult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etc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manufacture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Mining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Pharma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PowerGeneration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RealEstate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Retail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Telecom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transport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(blank)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84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1116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/>
                        <a:t>1116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/>
                        <a:t>1116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(ALL GENDER)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411481" y="6231988"/>
          <a:ext cx="45719" cy="9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 descr="images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857232"/>
            <a:ext cx="2214578" cy="1190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hart 5"/>
          <p:cNvGraphicFramePr/>
          <p:nvPr/>
        </p:nvGraphicFramePr>
        <p:xfrm>
          <a:off x="428596" y="2057400"/>
          <a:ext cx="7500990" cy="394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 flipV="1">
          <a:off x="411481" y="6324600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785794"/>
            <a:ext cx="2267417" cy="128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642910" y="2057400"/>
          <a:ext cx="7429552" cy="415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>
          <a:off x="411481" y="6278881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642918"/>
            <a:ext cx="2886075" cy="1581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714348" y="2057400"/>
          <a:ext cx="7286676" cy="394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>
                <a:sym typeface="Wingdings"/>
              </a:rPr>
              <a:t>This Project explain the employee’s annual income from different industries like way, </a:t>
            </a:r>
            <a:r>
              <a:rPr lang="en-GB" sz="3200" dirty="0" err="1" smtClean="0">
                <a:sym typeface="Wingdings"/>
              </a:rPr>
              <a:t>greywages</a:t>
            </a:r>
            <a:r>
              <a:rPr lang="en-GB" sz="3200" dirty="0" smtClean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income 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employee’s  annual income from different industries analysis with using of Excel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r>
              <a:rPr lang="en-GB" dirty="0" smtClean="0"/>
              <a:t>			</a:t>
            </a:r>
            <a:r>
              <a:rPr lang="en-US" sz="48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annual income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annual income from different industries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Managers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Profession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Industries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Way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Grey wages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Annual income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Annual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408</TotalTime>
  <Words>400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EMPLOYEE DATASET USING EXCEL</vt:lpstr>
      <vt:lpstr>Employee’s income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RESULT:</vt:lpstr>
      <vt:lpstr>RESULT: (ALL GENDER)</vt:lpstr>
      <vt:lpstr>RESULT: (FEMALE)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Admin</cp:lastModifiedBy>
  <cp:revision>113</cp:revision>
  <dcterms:created xsi:type="dcterms:W3CDTF">2024-08-21T10:11:20Z</dcterms:created>
  <dcterms:modified xsi:type="dcterms:W3CDTF">2024-08-28T11:31:37Z</dcterms:modified>
</cp:coreProperties>
</file>