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53" d="100"/>
          <a:sy n="53" d="100"/>
        </p:scale>
        <p:origin x="1140" y="228"/>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thulasiram558/Thulasi-Ram-T-R-Resume-.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26531405"/>
              </p:ext>
            </p:extLst>
          </p:nvPr>
        </p:nvGraphicFramePr>
        <p:xfrm>
          <a:off x="9242029" y="1223169"/>
          <a:ext cx="2949971" cy="5096253"/>
        </p:xfrm>
        <a:graphic>
          <a:graphicData uri="http://schemas.openxmlformats.org/drawingml/2006/table">
            <a:tbl>
              <a:tblPr firstRow="1" bandRow="1">
                <a:tableStyleId>{0E3FDE45-AF77-4B5C-9715-49D594BDF05E}</a:tableStyleId>
              </a:tblPr>
              <a:tblGrid>
                <a:gridCol w="790115">
                  <a:extLst>
                    <a:ext uri="{9D8B030D-6E8A-4147-A177-3AD203B41FA5}">
                      <a16:colId xmlns:a16="http://schemas.microsoft.com/office/drawing/2014/main" val="3331298770"/>
                    </a:ext>
                  </a:extLst>
                </a:gridCol>
                <a:gridCol w="2159856">
                  <a:extLst>
                    <a:ext uri="{9D8B030D-6E8A-4147-A177-3AD203B41FA5}">
                      <a16:colId xmlns:a16="http://schemas.microsoft.com/office/drawing/2014/main" val="879084521"/>
                    </a:ext>
                  </a:extLst>
                </a:gridCol>
              </a:tblGrid>
              <a:tr h="300831">
                <a:tc>
                  <a:txBody>
                    <a:bodyPr/>
                    <a:lstStyle/>
                    <a:p>
                      <a:r>
                        <a:rPr kumimoji="0" lang="en-US" altLang="en-US" sz="800" b="0" u="none" strike="noStrike" kern="1200" cap="none" spc="0" normalizeH="0" baseline="0" noProof="0" dirty="0">
                          <a:ln>
                            <a:noFill/>
                          </a:ln>
                          <a:effectLst/>
                          <a:uLnTx/>
                          <a:uFillTx/>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Core Java</a:t>
                      </a: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RDBMS - My SQL</a:t>
                      </a:r>
                    </a:p>
                  </a:txBody>
                  <a:tcPr/>
                </a:tc>
                <a:extLst>
                  <a:ext uri="{0D108BD9-81ED-4DB2-BD59-A6C34878D82A}">
                    <a16:rowId xmlns:a16="http://schemas.microsoft.com/office/drawing/2014/main" val="3158575213"/>
                  </a:ext>
                </a:extLst>
              </a:tr>
              <a:tr h="4573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Bootstrap, </a:t>
                      </a:r>
                      <a:r>
                        <a:rPr kumimoji="0" lang="en-US" sz="700" u="none" strike="noStrike" kern="1200" cap="none" spc="0" normalizeH="0" baseline="0" dirty="0" err="1">
                          <a:ln>
                            <a:noFill/>
                          </a:ln>
                          <a:solidFill>
                            <a:schemeClr val="tx1"/>
                          </a:solidFill>
                          <a:effectLst/>
                          <a:uLnTx/>
                          <a:uFillTx/>
                          <a:latin typeface="+mn-lt"/>
                          <a:ea typeface="+mn-ea"/>
                          <a:cs typeface="+mn-cs"/>
                        </a:rPr>
                        <a:t>Reactstrap</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298680090"/>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685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83126" y="3034416"/>
            <a:ext cx="4400549" cy="2712380"/>
          </a:xfrm>
        </p:spPr>
        <p:txBody>
          <a:bodyPr/>
          <a:lstStyle/>
          <a:p>
            <a:pPr marL="171450" indent="-171450" algn="just" eaLnBrk="1" hangingPunct="1">
              <a:lnSpc>
                <a:spcPct val="114000"/>
              </a:lnSpc>
              <a:buFont typeface="Wingdings" panose="05000000000000000000" pitchFamily="2" charset="2"/>
              <a:buChar char="Ø"/>
            </a:pPr>
            <a:r>
              <a:rPr lang="en-US" altLang="en-US" sz="1200" b="1" dirty="0"/>
              <a:t>Online Railway Reservation System</a:t>
            </a:r>
          </a:p>
          <a:p>
            <a:pPr marL="171450" indent="-171450" algn="just" eaLnBrk="1" hangingPunct="1">
              <a:buFont typeface="Wingdings" panose="05000000000000000000" pitchFamily="2" charset="2"/>
              <a:buChar char="ü"/>
            </a:pPr>
            <a:r>
              <a:rPr lang="en-IN" altLang="en-US" sz="1100" dirty="0"/>
              <a:t>Completed end to end case study of Online </a:t>
            </a:r>
            <a:r>
              <a:rPr lang="en-US" altLang="en-US" sz="1100" dirty="0"/>
              <a:t>Railway Reservation System</a:t>
            </a:r>
            <a:r>
              <a:rPr lang="en-IN" altLang="en-US" sz="1100" dirty="0"/>
              <a:t> along with JWT authentication, Swagger and payment, responsive UI with </a:t>
            </a:r>
            <a:r>
              <a:rPr lang="en-US" altLang="en-US" sz="1100" dirty="0"/>
              <a:t>React JS.</a:t>
            </a:r>
            <a:endParaRPr lang="en-IN" altLang="nl-NL" b="1" dirty="0"/>
          </a:p>
          <a:p>
            <a:pPr marL="171450" indent="-171450" algn="just" rtl="0">
              <a:spcBef>
                <a:spcPts val="1000"/>
              </a:spcBef>
              <a:spcAft>
                <a:spcPts val="0"/>
              </a:spcAft>
              <a:buFont typeface="Wingdings" panose="05000000000000000000" pitchFamily="2" charset="2"/>
              <a:buChar char="Ø"/>
            </a:pPr>
            <a:r>
              <a:rPr lang="en-US" sz="1100" b="1" dirty="0">
                <a:solidFill>
                  <a:srgbClr val="000000"/>
                </a:solidFill>
              </a:rPr>
              <a:t>Placement Management System</a:t>
            </a:r>
            <a:endParaRPr lang="en-US" sz="1100" b="0" dirty="0">
              <a:effectLst/>
            </a:endParaRPr>
          </a:p>
          <a:p>
            <a:pPr marL="171450" indent="-171450" algn="just" rtl="0" fontAlgn="base">
              <a:spcBef>
                <a:spcPts val="1000"/>
              </a:spcBef>
              <a:spcAft>
                <a:spcPts val="0"/>
              </a:spcAft>
              <a:buFont typeface="Wingdings" panose="05000000000000000000" pitchFamily="2" charset="2"/>
              <a:buChar char="ü"/>
            </a:pPr>
            <a:r>
              <a:rPr lang="en-US" sz="1100" b="0" i="0" u="none" strike="noStrike" dirty="0">
                <a:solidFill>
                  <a:srgbClr val="000000"/>
                </a:solidFill>
                <a:effectLst/>
              </a:rPr>
              <a:t> Developed backend applications using Monolithic Architecture and implemented all the CRUD operations using Spring Boot, Postman and </a:t>
            </a:r>
            <a:r>
              <a:rPr lang="en-US" sz="1100" b="0" i="0" u="none" strike="noStrike" dirty="0" err="1">
                <a:solidFill>
                  <a:srgbClr val="000000"/>
                </a:solidFill>
                <a:effectLst/>
              </a:rPr>
              <a:t>ReactJs</a:t>
            </a:r>
            <a:r>
              <a:rPr lang="en-US" sz="1100" b="0" i="0" u="none" strike="noStrike" dirty="0">
                <a:solidFill>
                  <a:srgbClr val="000000"/>
                </a:solidFill>
                <a:effectLst/>
              </a:rPr>
              <a:t> for UI.</a:t>
            </a:r>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15230" y="874576"/>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2741" y="1578723"/>
            <a:ext cx="3061529" cy="325438"/>
          </a:xfrm>
        </p:spPr>
        <p:txBody>
          <a:bodyPr/>
          <a:lstStyle/>
          <a:p>
            <a:pPr eaLnBrk="1" hangingPunct="1"/>
            <a:r>
              <a:rPr lang="nl-NL" altLang="nl-NL" dirty="0"/>
              <a:t>Thulasi-ram.t-r@capgemini.com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88402" y="1864893"/>
            <a:ext cx="2382837" cy="330200"/>
          </a:xfrm>
        </p:spPr>
        <p:txBody>
          <a:bodyPr/>
          <a:lstStyle/>
          <a:p>
            <a:pPr eaLnBrk="1" hangingPunct="1"/>
            <a:r>
              <a:rPr lang="nl-NL" altLang="nl-NL" dirty="0"/>
              <a:t>+91 8867863215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885984"/>
            <a:ext cx="4057650" cy="2509043"/>
          </a:xfrm>
        </p:spPr>
        <p:txBody>
          <a:bodyPr/>
          <a:lstStyle/>
          <a:p>
            <a:r>
              <a:rPr lang="en-US" altLang="en-US" sz="1100" b="1" dirty="0"/>
              <a:t>Full Stack Developer</a:t>
            </a:r>
          </a:p>
          <a:p>
            <a:pPr marL="171450" indent="-171450" algn="just" rtl="0" fontAlgn="base">
              <a:spcBef>
                <a:spcPts val="1000"/>
              </a:spcBef>
              <a:spcAft>
                <a:spcPts val="0"/>
              </a:spcAft>
              <a:buFont typeface="Wingdings" panose="05000000000000000000" pitchFamily="2" charset="2"/>
              <a:buChar char="ü"/>
            </a:pPr>
            <a:r>
              <a:rPr lang="en-US" sz="1100" b="0" i="0" u="none" strike="noStrike" dirty="0">
                <a:solidFill>
                  <a:srgbClr val="000000"/>
                </a:solidFill>
                <a:effectLst/>
              </a:rPr>
              <a:t>Hands on experience in creating </a:t>
            </a:r>
            <a:r>
              <a:rPr lang="en-US" sz="1100" b="1" i="0" u="none" strike="noStrike" dirty="0">
                <a:solidFill>
                  <a:srgbClr val="000000"/>
                </a:solidFill>
                <a:effectLst/>
              </a:rPr>
              <a:t>microservices</a:t>
            </a:r>
            <a:r>
              <a:rPr lang="en-US" sz="1100" b="0" i="0" u="none" strike="noStrike" dirty="0">
                <a:solidFill>
                  <a:srgbClr val="000000"/>
                </a:solidFill>
                <a:effectLst/>
              </a:rPr>
              <a:t> with </a:t>
            </a:r>
            <a:r>
              <a:rPr lang="en-US" sz="1100" b="1" i="0" u="none" strike="noStrike" dirty="0" err="1">
                <a:solidFill>
                  <a:srgbClr val="000000"/>
                </a:solidFill>
                <a:effectLst/>
              </a:rPr>
              <a:t>SpringBoot</a:t>
            </a:r>
            <a:r>
              <a:rPr lang="en-US" sz="1100" b="1" i="0" u="none" strike="noStrike" dirty="0">
                <a:solidFill>
                  <a:srgbClr val="000000"/>
                </a:solidFill>
                <a:effectLst/>
              </a:rPr>
              <a:t>, Spring Security, Spring Cloud API Gateway,</a:t>
            </a:r>
            <a:r>
              <a:rPr lang="en-US" sz="1100" b="0" i="0" u="none" strike="noStrike" dirty="0">
                <a:solidFill>
                  <a:srgbClr val="000000"/>
                </a:solidFill>
                <a:effectLst/>
              </a:rPr>
              <a:t> Eureka server.</a:t>
            </a:r>
          </a:p>
          <a:p>
            <a:pPr marL="171450" indent="-171450" algn="just" rtl="0" fontAlgn="base">
              <a:spcBef>
                <a:spcPts val="1000"/>
              </a:spcBef>
              <a:spcAft>
                <a:spcPts val="0"/>
              </a:spcAft>
              <a:buFont typeface="Wingdings" panose="05000000000000000000" pitchFamily="2" charset="2"/>
              <a:buChar char="ü"/>
            </a:pPr>
            <a:r>
              <a:rPr lang="en-US" sz="1100" b="0" i="0" u="none" strike="noStrike" dirty="0">
                <a:solidFill>
                  <a:srgbClr val="000000"/>
                </a:solidFill>
                <a:effectLst/>
              </a:rPr>
              <a:t>Proficient in creating </a:t>
            </a:r>
            <a:r>
              <a:rPr lang="en-US" sz="1100" b="1" i="0" u="none" strike="noStrike" dirty="0">
                <a:solidFill>
                  <a:srgbClr val="000000"/>
                </a:solidFill>
                <a:effectLst/>
              </a:rPr>
              <a:t>Single page Web</a:t>
            </a:r>
            <a:r>
              <a:rPr lang="en-US" sz="1100" b="0" i="0" u="none" strike="noStrike" dirty="0">
                <a:solidFill>
                  <a:srgbClr val="000000"/>
                </a:solidFill>
                <a:effectLst/>
              </a:rPr>
              <a:t> Application in </a:t>
            </a:r>
            <a:r>
              <a:rPr lang="en-US" sz="1100" b="1" i="0" u="none" strike="noStrike" dirty="0">
                <a:solidFill>
                  <a:srgbClr val="000000"/>
                </a:solidFill>
                <a:effectLst/>
              </a:rPr>
              <a:t>React</a:t>
            </a:r>
            <a:r>
              <a:rPr lang="en-US" sz="1100" b="0" i="0" u="none" strike="noStrike" dirty="0">
                <a:solidFill>
                  <a:srgbClr val="000000"/>
                </a:solidFill>
                <a:effectLst/>
              </a:rPr>
              <a:t> .</a:t>
            </a:r>
          </a:p>
          <a:p>
            <a:pPr marL="171450" indent="-171450" algn="just" rtl="0" fontAlgn="base">
              <a:spcBef>
                <a:spcPts val="1000"/>
              </a:spcBef>
              <a:spcAft>
                <a:spcPts val="0"/>
              </a:spcAft>
              <a:buFont typeface="Wingdings" panose="05000000000000000000" pitchFamily="2" charset="2"/>
              <a:buChar char="ü"/>
            </a:pPr>
            <a:r>
              <a:rPr lang="en-US" sz="1100" b="1" i="0" u="none" strike="noStrike" dirty="0">
                <a:solidFill>
                  <a:srgbClr val="000000"/>
                </a:solidFill>
                <a:effectLst/>
              </a:rPr>
              <a:t>React developer </a:t>
            </a:r>
            <a:r>
              <a:rPr lang="en-US" sz="1100" b="0" i="0" u="none" strike="noStrike" dirty="0">
                <a:solidFill>
                  <a:srgbClr val="000000"/>
                </a:solidFill>
                <a:effectLst/>
              </a:rPr>
              <a:t>with working knowledge on ReactJS with react </a:t>
            </a:r>
            <a:r>
              <a:rPr lang="en-US" sz="1100" b="0" i="0" u="none" strike="noStrike" dirty="0" err="1">
                <a:solidFill>
                  <a:srgbClr val="000000"/>
                </a:solidFill>
                <a:effectLst/>
              </a:rPr>
              <a:t>hooks,reactive</a:t>
            </a:r>
            <a:r>
              <a:rPr lang="en-US" sz="1100" b="0" i="0" u="none" strike="noStrike" dirty="0">
                <a:solidFill>
                  <a:srgbClr val="000000"/>
                </a:solidFill>
                <a:effectLst/>
              </a:rPr>
              <a:t> </a:t>
            </a:r>
            <a:r>
              <a:rPr lang="en-US" sz="1100" b="0" i="0" u="none" strike="noStrike" dirty="0" err="1">
                <a:solidFill>
                  <a:srgbClr val="000000"/>
                </a:solidFill>
                <a:effectLst/>
              </a:rPr>
              <a:t>forms,routing</a:t>
            </a:r>
            <a:r>
              <a:rPr lang="en-US" sz="1100" b="0" i="0" u="none" strike="noStrike" dirty="0">
                <a:solidFill>
                  <a:srgbClr val="000000"/>
                </a:solidFill>
                <a:effectLst/>
              </a:rPr>
              <a:t> and Material UI.</a:t>
            </a:r>
            <a:endParaRPr lang="en-US" sz="1100" b="1" i="0" u="none" strike="noStrike" dirty="0">
              <a:solidFill>
                <a:srgbClr val="000000"/>
              </a:solidFill>
              <a:effectLst/>
            </a:endParaRPr>
          </a:p>
          <a:p>
            <a:pPr marL="171450" indent="-171450" algn="just" rtl="0" fontAlgn="base">
              <a:spcBef>
                <a:spcPts val="1000"/>
              </a:spcBef>
              <a:spcAft>
                <a:spcPts val="0"/>
              </a:spcAft>
              <a:buFont typeface="Wingdings" panose="05000000000000000000" pitchFamily="2" charset="2"/>
              <a:buChar char="ü"/>
            </a:pPr>
            <a:r>
              <a:rPr lang="en-US" sz="1100" b="0" i="0" u="none" strike="noStrike" dirty="0">
                <a:solidFill>
                  <a:srgbClr val="000000"/>
                </a:solidFill>
                <a:effectLst/>
              </a:rPr>
              <a:t>Experience in creating documentation with Java docs and swagger and in </a:t>
            </a:r>
            <a:r>
              <a:rPr lang="en-US" sz="1100" b="1" i="0" u="none" strike="noStrike" dirty="0">
                <a:solidFill>
                  <a:srgbClr val="000000"/>
                </a:solidFill>
                <a:effectLst/>
              </a:rPr>
              <a:t>unit testing using Junit, Mockito.</a:t>
            </a:r>
            <a:endParaRPr lang="en-US" sz="1100" b="0" i="0" u="none" strike="noStrike" dirty="0">
              <a:solidFill>
                <a:srgbClr val="000000"/>
              </a:solidFill>
              <a:effectLst/>
            </a:endParaRPr>
          </a:p>
          <a:p>
            <a:pPr marL="171450" indent="-171450" algn="just" rtl="0" fontAlgn="base">
              <a:spcBef>
                <a:spcPts val="1000"/>
              </a:spcBef>
              <a:spcAft>
                <a:spcPts val="0"/>
              </a:spcAft>
              <a:buFont typeface="Wingdings" panose="05000000000000000000" pitchFamily="2" charset="2"/>
              <a:buChar char="ü"/>
            </a:pPr>
            <a:r>
              <a:rPr lang="en-US" sz="1100" b="0" i="0" u="none" strike="noStrike" dirty="0">
                <a:solidFill>
                  <a:srgbClr val="000000"/>
                </a:solidFill>
                <a:effectLst/>
              </a:rPr>
              <a:t>Development experience using </a:t>
            </a:r>
            <a:r>
              <a:rPr lang="en-US" sz="1100" b="0" i="0" u="none" strike="noStrike" dirty="0" err="1">
                <a:solidFill>
                  <a:srgbClr val="000000"/>
                </a:solidFill>
                <a:effectLst/>
              </a:rPr>
              <a:t>Eclipse,intellij,VS</a:t>
            </a:r>
            <a:r>
              <a:rPr lang="en-US" sz="1100" b="0" i="0" u="none" strike="noStrike" dirty="0">
                <a:solidFill>
                  <a:srgbClr val="000000"/>
                </a:solidFill>
                <a:effectLst/>
              </a:rPr>
              <a:t> Code, </a:t>
            </a:r>
            <a:r>
              <a:rPr lang="en-US" sz="1100" b="0" i="0" u="none" strike="noStrike" dirty="0" err="1">
                <a:solidFill>
                  <a:srgbClr val="000000"/>
                </a:solidFill>
                <a:effectLst/>
              </a:rPr>
              <a:t>Codeblocks</a:t>
            </a:r>
            <a:r>
              <a:rPr lang="en-US" sz="1100" b="0" i="0" u="none" strike="noStrike" dirty="0">
                <a:solidFill>
                  <a:srgbClr val="000000"/>
                </a:solidFill>
                <a:effectLst/>
              </a:rPr>
              <a:t>, Postman API connection and </a:t>
            </a:r>
            <a:r>
              <a:rPr lang="en-US" sz="1100" b="0" i="0" u="none" strike="noStrike" dirty="0" err="1">
                <a:solidFill>
                  <a:srgbClr val="000000"/>
                </a:solidFill>
                <a:effectLst/>
              </a:rPr>
              <a:t>MangoDB</a:t>
            </a:r>
            <a:r>
              <a:rPr lang="en-US" sz="1100" b="0" i="0" u="none" strike="noStrike" dirty="0">
                <a:solidFill>
                  <a:srgbClr val="000000"/>
                </a:solidFill>
                <a:effectLst/>
              </a:rPr>
              <a:t>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15230" y="486524"/>
            <a:ext cx="6223000" cy="306387"/>
          </a:xfrm>
        </p:spPr>
        <p:txBody>
          <a:bodyPr/>
          <a:lstStyle/>
          <a:p>
            <a:r>
              <a:rPr lang="en-IN" altLang="en-US" dirty="0" err="1"/>
              <a:t>Thulasi</a:t>
            </a:r>
            <a:r>
              <a:rPr lang="en-IN" altLang="en-US" dirty="0"/>
              <a:t> Ram T 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832625" y="589998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251986" y="6004763"/>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8" y="547041"/>
            <a:ext cx="267443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Mechanical Engineering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in a suit and tie&#10;&#10;Description automatically generated with medium confidence">
            <a:extLst>
              <a:ext uri="{FF2B5EF4-FFF2-40B4-BE49-F238E27FC236}">
                <a16:creationId xmlns:a16="http://schemas.microsoft.com/office/drawing/2014/main" id="{87B4FA36-33EA-4637-B450-61493C2BABCD}"/>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2143" b="2143"/>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2291</TotalTime>
  <Words>334</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 R, THULASI RAM</cp:lastModifiedBy>
  <cp:revision>106</cp:revision>
  <dcterms:created xsi:type="dcterms:W3CDTF">2020-09-22T06:24:34Z</dcterms:created>
  <dcterms:modified xsi:type="dcterms:W3CDTF">2023-01-10T05:59:42Z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