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emf" ContentType="image/x-e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67" r:id="rId4"/>
    <p:sldId id="265" r:id="rId5"/>
    <p:sldId id="260" r:id="rId6"/>
    <p:sldId id="261" r:id="rId7"/>
    <p:sldId id="262" r:id="rId8"/>
    <p:sldId id="268" r:id="rId9"/>
    <p:sldId id="273" r:id="rId10"/>
    <p:sldId id="285" r:id="rId11"/>
    <p:sldId id="269" r:id="rId12"/>
    <p:sldId id="270" r:id="rId13"/>
    <p:sldId id="271" r:id="rId14"/>
    <p:sldId id="272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6" r:id="rId24"/>
    <p:sldId id="287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615" autoAdjust="0"/>
    <p:restoredTop sz="86441" autoAdjust="0"/>
  </p:normalViewPr>
  <p:slideViewPr>
    <p:cSldViewPr>
      <p:cViewPr varScale="1">
        <p:scale>
          <a:sx n="66" d="100"/>
          <a:sy n="66" d="100"/>
        </p:scale>
        <p:origin x="-101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A22D-7C65-4B2E-9693-DF86F3AA4D3D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7DD0-1794-4900-8A48-642B63E411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A22D-7C65-4B2E-9693-DF86F3AA4D3D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7DD0-1794-4900-8A48-642B63E411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A22D-7C65-4B2E-9693-DF86F3AA4D3D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7DD0-1794-4900-8A48-642B63E411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A22D-7C65-4B2E-9693-DF86F3AA4D3D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7DD0-1794-4900-8A48-642B63E411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A22D-7C65-4B2E-9693-DF86F3AA4D3D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7DD0-1794-4900-8A48-642B63E411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A22D-7C65-4B2E-9693-DF86F3AA4D3D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7DD0-1794-4900-8A48-642B63E411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A22D-7C65-4B2E-9693-DF86F3AA4D3D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7DD0-1794-4900-8A48-642B63E411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A22D-7C65-4B2E-9693-DF86F3AA4D3D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7DD0-1794-4900-8A48-642B63E411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A22D-7C65-4B2E-9693-DF86F3AA4D3D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7DD0-1794-4900-8A48-642B63E411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A22D-7C65-4B2E-9693-DF86F3AA4D3D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7DD0-1794-4900-8A48-642B63E411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A22D-7C65-4B2E-9693-DF86F3AA4D3D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7DD0-1794-4900-8A48-642B63E411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FA22D-7C65-4B2E-9693-DF86F3AA4D3D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97DD0-1794-4900-8A48-642B63E411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wm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dmin\Desktop\HNO3\videoplayback.FLV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dmin\Desktop\HNO3\&#272;&#7891;ng%20t&#225;c%20d&#7909;ng%20v&#7899;i%20dung%20d&#7883;ch%20axit%20nitric%20-%20YouTube.FLV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dmin\Desktop\HNO3\Ho&#225;%20h&#7885;c%2011%20v&#224;%2010%20HNO3%20&#273;&#7863;c%20+%20S%20-%20YouTube_3.FLV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.vn/imgres?imgurl=http://vietbao.vn/images/vn2/khoa-hoc/20715559_images1358205_A03_CMS.jpg&amp;imgrefurl=http://vietbao.vn/vi/Khoa-hoc/Trung-Quoc-ngung-ban-thuoc-Methotrexate/20715559/188/&amp;h=400&amp;w=300&amp;sz=65&amp;hl=vi&amp;start=2&amp;um=1&amp;usg=__15w9oro2oZdPxJWCqCoUbRzNaCw=&amp;tbnid=X5ijrzC0hZVIFM:&amp;tbnh=124&amp;tbnw=93&amp;prev=/images?q=d%C2%ADuoc+pham&amp;ndsp=20&amp;um=1&amp;hl=vi&amp;sa=N" TargetMode="External"/><Relationship Id="rId3" Type="http://schemas.openxmlformats.org/officeDocument/2006/relationships/image" Target="../media/image23.jpeg"/><Relationship Id="rId7" Type="http://schemas.openxmlformats.org/officeDocument/2006/relationships/image" Target="../media/image25.jpeg"/><Relationship Id="rId2" Type="http://schemas.openxmlformats.org/officeDocument/2006/relationships/hyperlink" Target="http://images.google.com.vn/imgres?imgurl=http://img.alibaba.com/photo/204210167/Calcium_ammonium_nitrate.summ.jpg&amp;imgrefurl=http://www.alibaba.com/showroom/Ammonium_Nitrate_Fertilizer.html&amp;h=100&amp;w=100&amp;sz=12&amp;hl=vi&amp;start=19&amp;um=1&amp;usg=__2bJ8GgGwvoKn4BLgq6MYdtsWW4A=&amp;tbnid=fM9i5TkpNBkSGM:&amp;tbnh=82&amp;tbnw=82&amp;prev=/images?q=NH4NO3&amp;um=1&amp;hl=vi&amp;sa=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com.vn/imgres?imgurl=http://www.ecvn.com/ROOT/offerUpload/44fffdfffdfffd5234fffdfffd1fffd79dfffd5bfffdfffd.jpg&amp;imgrefurl=http://www.ecvn.com/printViewDetailOffer/offerId/lang/18605/1&amp;h=406&amp;w=336&amp;sz=24&amp;hl=vi&amp;start=3&amp;um=1&amp;usg=__g4sRgsa4ptlYqPij6CusAkTSZ_Q=&amp;tbnid=0-zb1fPNRJ6-aM:&amp;tbnh=124&amp;tbnw=103&amp;prev=/images?q=thuoc+nhuom&amp;um=1&amp;hl=vi" TargetMode="External"/><Relationship Id="rId5" Type="http://schemas.openxmlformats.org/officeDocument/2006/relationships/image" Target="../media/image24.jpeg"/><Relationship Id="rId4" Type="http://schemas.openxmlformats.org/officeDocument/2006/relationships/hyperlink" Target="http://images.google.com.vn/imgres?imgurl=http://wto.thv.vn/Uploads/Pro/18062007/News/20618145815.jpg&amp;imgrefurl=http://wto.thv.vn/VN/?action=Detail&amp;ID=12674&amp;gID=48&amp;h=345&amp;w=350&amp;sz=62&amp;hl=vi&amp;start=2&amp;um=1&amp;usg=__8RJDWuYQPqL2P6vei873QvzCDMw=&amp;tbnid=e2BK7-u0PpzlpM:&amp;tbnh=118&amp;tbnw=120&amp;prev=/images?q=thuoc+no&amp;um=1&amp;hl=vi" TargetMode="External"/><Relationship Id="rId9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://www.glitter-graphic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335sx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214282" y="2408896"/>
            <a:ext cx="8786874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CHÀO</a:t>
            </a: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MỪNG QUÝ </a:t>
            </a: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THẦY CÔ </a:t>
            </a:r>
          </a:p>
          <a:p>
            <a:pPr algn="ctr"/>
            <a:r>
              <a:rPr lang="en-US" sz="6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đến</a:t>
            </a: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6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dự</a:t>
            </a: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6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giờ</a:t>
            </a: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6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lớp</a:t>
            </a: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en-US" sz="6000" dirty="0"/>
          </a:p>
        </p:txBody>
      </p:sp>
      <p:pic>
        <p:nvPicPr>
          <p:cNvPr id="11" name="Picture 7" descr="star025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7078" y="4438188"/>
            <a:ext cx="5929354" cy="409575"/>
          </a:xfrm>
          <a:prstGeom prst="rect">
            <a:avLst/>
          </a:prstGeom>
          <a:noFill/>
        </p:spPr>
      </p:pic>
      <p:pic>
        <p:nvPicPr>
          <p:cNvPr id="12" name="Picture 16" descr="glitter_star9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7926" y="4800836"/>
            <a:ext cx="1071570" cy="1485903"/>
          </a:xfrm>
          <a:prstGeom prst="rect">
            <a:avLst/>
          </a:prstGeom>
          <a:noFill/>
        </p:spPr>
      </p:pic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785786" y="285728"/>
            <a:ext cx="7287314" cy="6091238"/>
            <a:chOff x="499" y="146"/>
            <a:chExt cx="4570" cy="3837"/>
          </a:xfrm>
        </p:grpSpPr>
        <p:pic>
          <p:nvPicPr>
            <p:cNvPr id="16" name="Picture 16" descr="BALLOON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888" y="146"/>
              <a:ext cx="941" cy="1335"/>
            </a:xfrm>
            <a:prstGeom prst="rect">
              <a:avLst/>
            </a:prstGeom>
            <a:noFill/>
          </p:spPr>
        </p:pic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3456" y="1236"/>
              <a:ext cx="630" cy="291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768" y="1056"/>
              <a:ext cx="403" cy="240"/>
            </a:xfrm>
            <a:prstGeom prst="star5">
              <a:avLst/>
            </a:prstGeom>
            <a:solidFill>
              <a:srgbClr val="FFFF00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4352" y="2316"/>
              <a:ext cx="349" cy="228"/>
            </a:xfrm>
            <a:prstGeom prst="star5">
              <a:avLst/>
            </a:prstGeom>
            <a:solidFill>
              <a:srgbClr val="FFFF00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1395" y="3441"/>
              <a:ext cx="448" cy="306"/>
            </a:xfrm>
            <a:prstGeom prst="star5">
              <a:avLst/>
            </a:prstGeom>
            <a:solidFill>
              <a:srgbClr val="66FF33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4608" y="741"/>
              <a:ext cx="461" cy="171"/>
            </a:xfrm>
            <a:prstGeom prst="star5">
              <a:avLst/>
            </a:prstGeom>
            <a:solidFill>
              <a:schemeClr val="accent2"/>
            </a:solidFill>
            <a:ln w="57150">
              <a:solidFill>
                <a:srgbClr val="66FF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2" name="Picture 22" descr="BALLOON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90" y="2774"/>
              <a:ext cx="851" cy="1209"/>
            </a:xfrm>
            <a:prstGeom prst="rect">
              <a:avLst/>
            </a:prstGeom>
            <a:noFill/>
          </p:spPr>
        </p:pic>
        <p:pic>
          <p:nvPicPr>
            <p:cNvPr id="23" name="Picture 23" descr="BALLOON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994" y="561"/>
              <a:ext cx="728" cy="1033"/>
            </a:xfrm>
            <a:prstGeom prst="rect">
              <a:avLst/>
            </a:prstGeom>
            <a:noFill/>
          </p:spPr>
        </p:pic>
        <p:pic>
          <p:nvPicPr>
            <p:cNvPr id="24" name="Picture 24" descr="BALLOON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99" y="2046"/>
              <a:ext cx="704" cy="999"/>
            </a:xfrm>
            <a:prstGeom prst="rect">
              <a:avLst/>
            </a:prstGeom>
            <a:noFill/>
          </p:spPr>
        </p:pic>
      </p:grpSp>
      <p:pic>
        <p:nvPicPr>
          <p:cNvPr id="25" name="Picture 15" descr="bees"/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10800000">
            <a:off x="0" y="0"/>
            <a:ext cx="8929718" cy="372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Admin\Desktop\hno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3290"/>
            <a:ext cx="9144000" cy="6901290"/>
          </a:xfrm>
          <a:prstGeom prst="rect">
            <a:avLst/>
          </a:prstGeom>
          <a:noFill/>
        </p:spPr>
      </p:pic>
      <p:sp>
        <p:nvSpPr>
          <p:cNvPr id="5" name="Action Button: Movie 4">
            <a:hlinkClick r:id="rId3" action="ppaction://program" highlightClick="1"/>
          </p:cNvPr>
          <p:cNvSpPr/>
          <p:nvPr/>
        </p:nvSpPr>
        <p:spPr>
          <a:xfrm>
            <a:off x="8535668" y="6603954"/>
            <a:ext cx="500066" cy="21429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68518"/>
            <a:ext cx="257176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A. AXIT NITRIC</a:t>
            </a:r>
            <a:endParaRPr lang="en-US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00100" y="1428736"/>
            <a:ext cx="7467600" cy="19383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0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</a:rPr>
              <a:t> </a:t>
            </a:r>
            <a:r>
              <a:rPr lang="en-US" sz="3000" b="1" dirty="0">
                <a:solidFill>
                  <a:sysClr val="windowText" lastClr="000000"/>
                </a:solidFill>
                <a:latin typeface="Times New Roman" pitchFamily="18" charset="0"/>
              </a:rPr>
              <a:t>Cho </a:t>
            </a:r>
            <a:r>
              <a:rPr lang="en-US" sz="3000" b="1" dirty="0" err="1">
                <a:solidFill>
                  <a:sysClr val="windowText" lastClr="000000"/>
                </a:solidFill>
                <a:latin typeface="Times New Roman" pitchFamily="18" charset="0"/>
              </a:rPr>
              <a:t>các</a:t>
            </a:r>
            <a:r>
              <a:rPr lang="en-US" sz="3000" b="1" dirty="0">
                <a:solidFill>
                  <a:sysClr val="windowText" lastClr="000000"/>
                </a:solidFill>
                <a:latin typeface="Times New Roman" pitchFamily="18" charset="0"/>
              </a:rPr>
              <a:t> </a:t>
            </a:r>
            <a:r>
              <a:rPr lang="en-US" sz="3000" b="1" dirty="0" err="1">
                <a:solidFill>
                  <a:sysClr val="windowText" lastClr="000000"/>
                </a:solidFill>
                <a:latin typeface="Times New Roman" pitchFamily="18" charset="0"/>
              </a:rPr>
              <a:t>chất</a:t>
            </a:r>
            <a:r>
              <a:rPr lang="en-US" sz="3000" b="1" dirty="0">
                <a:solidFill>
                  <a:sysClr val="windowText" lastClr="000000"/>
                </a:solidFill>
                <a:latin typeface="Times New Roman" pitchFamily="18" charset="0"/>
              </a:rPr>
              <a:t> </a:t>
            </a:r>
            <a:r>
              <a:rPr lang="en-US" sz="3000" b="1" dirty="0" err="1">
                <a:solidFill>
                  <a:sysClr val="windowText" lastClr="000000"/>
                </a:solidFill>
                <a:latin typeface="Times New Roman" pitchFamily="18" charset="0"/>
              </a:rPr>
              <a:t>sau</a:t>
            </a:r>
            <a:r>
              <a:rPr lang="en-US" sz="3000" b="1" dirty="0">
                <a:solidFill>
                  <a:sysClr val="windowText" lastClr="000000"/>
                </a:solidFill>
                <a:latin typeface="Times New Roman" pitchFamily="18" charset="0"/>
              </a:rPr>
              <a:t>: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3000" b="1" dirty="0">
                <a:solidFill>
                  <a:sysClr val="windowText" lastClr="000000"/>
                </a:solidFill>
                <a:latin typeface="Times New Roman" pitchFamily="18" charset="0"/>
              </a:rPr>
              <a:t>N</a:t>
            </a:r>
            <a:r>
              <a:rPr lang="en-US" sz="3000" b="1" baseline="-25000" dirty="0">
                <a:solidFill>
                  <a:sysClr val="windowText" lastClr="000000"/>
                </a:solidFill>
                <a:latin typeface="Times New Roman" pitchFamily="18" charset="0"/>
              </a:rPr>
              <a:t>2</a:t>
            </a:r>
            <a:r>
              <a:rPr lang="en-US" sz="3000" b="1" dirty="0">
                <a:solidFill>
                  <a:sysClr val="windowText" lastClr="000000"/>
                </a:solidFill>
                <a:latin typeface="Times New Roman" pitchFamily="18" charset="0"/>
              </a:rPr>
              <a:t>, HNO</a:t>
            </a:r>
            <a:r>
              <a:rPr lang="en-US" sz="3000" b="1" baseline="-25000" dirty="0">
                <a:solidFill>
                  <a:sysClr val="windowText" lastClr="000000"/>
                </a:solidFill>
                <a:latin typeface="Times New Roman" pitchFamily="18" charset="0"/>
              </a:rPr>
              <a:t>3</a:t>
            </a:r>
            <a:r>
              <a:rPr lang="en-US" sz="3000" b="1" dirty="0">
                <a:solidFill>
                  <a:sysClr val="windowText" lastClr="000000"/>
                </a:solidFill>
                <a:latin typeface="Times New Roman" pitchFamily="18" charset="0"/>
              </a:rPr>
              <a:t>, N</a:t>
            </a:r>
            <a:r>
              <a:rPr lang="en-US" sz="3000" b="1" baseline="-25000" dirty="0">
                <a:solidFill>
                  <a:sysClr val="windowText" lastClr="000000"/>
                </a:solidFill>
                <a:latin typeface="Times New Roman" pitchFamily="18" charset="0"/>
              </a:rPr>
              <a:t>2</a:t>
            </a:r>
            <a:r>
              <a:rPr lang="en-US" sz="3000" b="1" dirty="0">
                <a:solidFill>
                  <a:sysClr val="windowText" lastClr="000000"/>
                </a:solidFill>
                <a:latin typeface="Times New Roman" pitchFamily="18" charset="0"/>
              </a:rPr>
              <a:t>O, NH</a:t>
            </a:r>
            <a:r>
              <a:rPr lang="en-US" sz="3000" b="1" baseline="-25000" dirty="0">
                <a:solidFill>
                  <a:sysClr val="windowText" lastClr="000000"/>
                </a:solidFill>
                <a:latin typeface="Times New Roman" pitchFamily="18" charset="0"/>
              </a:rPr>
              <a:t>4</a:t>
            </a:r>
            <a:r>
              <a:rPr lang="en-US" sz="3000" b="1" dirty="0">
                <a:solidFill>
                  <a:sysClr val="windowText" lastClr="000000"/>
                </a:solidFill>
                <a:latin typeface="Times New Roman" pitchFamily="18" charset="0"/>
              </a:rPr>
              <a:t>NO</a:t>
            </a:r>
            <a:r>
              <a:rPr lang="en-US" sz="3000" b="1" baseline="-25000" dirty="0">
                <a:solidFill>
                  <a:sysClr val="windowText" lastClr="000000"/>
                </a:solidFill>
                <a:latin typeface="Times New Roman" pitchFamily="18" charset="0"/>
              </a:rPr>
              <a:t>3</a:t>
            </a:r>
            <a:r>
              <a:rPr lang="en-US" sz="3000" b="1" dirty="0">
                <a:solidFill>
                  <a:sysClr val="windowText" lastClr="000000"/>
                </a:solidFill>
                <a:latin typeface="Times New Roman" pitchFamily="18" charset="0"/>
              </a:rPr>
              <a:t>, NO, NO</a:t>
            </a:r>
            <a:r>
              <a:rPr lang="en-US" sz="3000" b="1" baseline="-25000" dirty="0">
                <a:solidFill>
                  <a:sysClr val="windowText" lastClr="000000"/>
                </a:solidFill>
                <a:latin typeface="Times New Roman" pitchFamily="18" charset="0"/>
              </a:rPr>
              <a:t>2</a:t>
            </a:r>
          </a:p>
          <a:p>
            <a:pPr eaLnBrk="1" hangingPunct="1">
              <a:spcBef>
                <a:spcPct val="50000"/>
              </a:spcBef>
            </a:pPr>
            <a:r>
              <a:rPr lang="en-US" sz="3000" b="1" dirty="0">
                <a:solidFill>
                  <a:sysClr val="windowText" lastClr="000000"/>
                </a:solidFill>
                <a:latin typeface="Times New Roman" pitchFamily="18" charset="0"/>
              </a:rPr>
              <a:t>  </a:t>
            </a:r>
            <a:r>
              <a:rPr lang="en-US" sz="3000" b="1" dirty="0" err="1">
                <a:solidFill>
                  <a:sysClr val="windowText" lastClr="000000"/>
                </a:solidFill>
                <a:latin typeface="Times New Roman" pitchFamily="18" charset="0"/>
              </a:rPr>
              <a:t>Sắp</a:t>
            </a:r>
            <a:r>
              <a:rPr lang="en-US" sz="3000" b="1" dirty="0">
                <a:solidFill>
                  <a:sysClr val="windowText" lastClr="000000"/>
                </a:solidFill>
                <a:latin typeface="Times New Roman" pitchFamily="18" charset="0"/>
              </a:rPr>
              <a:t> </a:t>
            </a:r>
            <a:r>
              <a:rPr lang="en-US" sz="3000" b="1" dirty="0" err="1">
                <a:solidFill>
                  <a:sysClr val="windowText" lastClr="000000"/>
                </a:solidFill>
                <a:latin typeface="Times New Roman" pitchFamily="18" charset="0"/>
              </a:rPr>
              <a:t>xếp</a:t>
            </a:r>
            <a:r>
              <a:rPr lang="en-US" sz="3000" b="1" dirty="0">
                <a:solidFill>
                  <a:sysClr val="windowText" lastClr="000000"/>
                </a:solidFill>
                <a:latin typeface="Times New Roman" pitchFamily="18" charset="0"/>
              </a:rPr>
              <a:t> </a:t>
            </a:r>
            <a:r>
              <a:rPr lang="en-US" sz="3000" b="1" dirty="0" err="1">
                <a:solidFill>
                  <a:sysClr val="windowText" lastClr="000000"/>
                </a:solidFill>
                <a:latin typeface="Times New Roman" pitchFamily="18" charset="0"/>
              </a:rPr>
              <a:t>số</a:t>
            </a:r>
            <a:r>
              <a:rPr lang="en-US" sz="3000" b="1" dirty="0">
                <a:solidFill>
                  <a:sysClr val="windowText" lastClr="000000"/>
                </a:solidFill>
                <a:latin typeface="Times New Roman" pitchFamily="18" charset="0"/>
              </a:rPr>
              <a:t> </a:t>
            </a:r>
            <a:r>
              <a:rPr lang="en-US" sz="3000" b="1" dirty="0" err="1">
                <a:solidFill>
                  <a:sysClr val="windowText" lastClr="000000"/>
                </a:solidFill>
                <a:latin typeface="Times New Roman" pitchFamily="18" charset="0"/>
              </a:rPr>
              <a:t>oxi</a:t>
            </a:r>
            <a:r>
              <a:rPr lang="en-US" sz="3000" b="1" dirty="0">
                <a:solidFill>
                  <a:sysClr val="windowText" lastClr="000000"/>
                </a:solidFill>
                <a:latin typeface="Times New Roman" pitchFamily="18" charset="0"/>
              </a:rPr>
              <a:t> </a:t>
            </a:r>
            <a:r>
              <a:rPr lang="en-US" sz="3000" b="1" dirty="0" err="1">
                <a:solidFill>
                  <a:sysClr val="windowText" lastClr="000000"/>
                </a:solidFill>
                <a:latin typeface="Times New Roman" pitchFamily="18" charset="0"/>
              </a:rPr>
              <a:t>hóa</a:t>
            </a:r>
            <a:r>
              <a:rPr lang="en-US" sz="3000" b="1" dirty="0">
                <a:solidFill>
                  <a:sysClr val="windowText" lastClr="000000"/>
                </a:solidFill>
                <a:latin typeface="Times New Roman" pitchFamily="18" charset="0"/>
              </a:rPr>
              <a:t> </a:t>
            </a:r>
            <a:r>
              <a:rPr lang="en-US" sz="3000" b="1" dirty="0" err="1">
                <a:solidFill>
                  <a:sysClr val="windowText" lastClr="000000"/>
                </a:solidFill>
                <a:latin typeface="Times New Roman" pitchFamily="18" charset="0"/>
              </a:rPr>
              <a:t>tăng</a:t>
            </a:r>
            <a:r>
              <a:rPr lang="en-US" sz="3000" b="1" dirty="0">
                <a:solidFill>
                  <a:sysClr val="windowText" lastClr="000000"/>
                </a:solidFill>
                <a:latin typeface="Times New Roman" pitchFamily="18" charset="0"/>
              </a:rPr>
              <a:t> </a:t>
            </a:r>
            <a:r>
              <a:rPr lang="en-US" sz="3000" b="1" dirty="0" err="1">
                <a:solidFill>
                  <a:sysClr val="windowText" lastClr="000000"/>
                </a:solidFill>
                <a:latin typeface="Times New Roman" pitchFamily="18" charset="0"/>
              </a:rPr>
              <a:t>dần</a:t>
            </a:r>
            <a:r>
              <a:rPr lang="en-US" sz="3000" b="1" dirty="0">
                <a:solidFill>
                  <a:sysClr val="windowText" lastClr="000000"/>
                </a:solidFill>
                <a:latin typeface="Times New Roman" pitchFamily="18" charset="0"/>
              </a:rPr>
              <a:t> </a:t>
            </a:r>
            <a:r>
              <a:rPr lang="en-US" sz="3000" b="1" dirty="0" err="1">
                <a:solidFill>
                  <a:sysClr val="windowText" lastClr="000000"/>
                </a:solidFill>
                <a:latin typeface="Times New Roman" pitchFamily="18" charset="0"/>
              </a:rPr>
              <a:t>của</a:t>
            </a:r>
            <a:r>
              <a:rPr lang="en-US" sz="3000" b="1" dirty="0">
                <a:solidFill>
                  <a:sysClr val="windowText" lastClr="000000"/>
                </a:solidFill>
                <a:latin typeface="Times New Roman" pitchFamily="18" charset="0"/>
              </a:rPr>
              <a:t> </a:t>
            </a:r>
            <a:r>
              <a:rPr lang="en-US" sz="3000" b="1" dirty="0" err="1">
                <a:solidFill>
                  <a:sysClr val="windowText" lastClr="000000"/>
                </a:solidFill>
                <a:latin typeface="Times New Roman" pitchFamily="18" charset="0"/>
              </a:rPr>
              <a:t>nitơ</a:t>
            </a:r>
            <a:r>
              <a:rPr lang="en-US" sz="3000" b="1" dirty="0">
                <a:solidFill>
                  <a:sysClr val="windowText" lastClr="000000"/>
                </a:solidFill>
                <a:latin typeface="Times New Roman" pitchFamily="18" charset="0"/>
              </a:rPr>
              <a:t>?   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28662" y="4071942"/>
            <a:ext cx="7467600" cy="19389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000" b="1" dirty="0" err="1">
                <a:latin typeface="Times New Roman" pitchFamily="18" charset="0"/>
              </a:rPr>
              <a:t>Số</a:t>
            </a:r>
            <a:r>
              <a:rPr lang="en-US" sz="3000" b="1" dirty="0">
                <a:latin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</a:rPr>
              <a:t>oxi</a:t>
            </a:r>
            <a:r>
              <a:rPr lang="en-US" sz="3000" b="1" dirty="0">
                <a:latin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</a:rPr>
              <a:t>hóa</a:t>
            </a:r>
            <a:r>
              <a:rPr lang="en-US" sz="3000" b="1" dirty="0">
                <a:latin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</a:rPr>
              <a:t>tăng</a:t>
            </a:r>
            <a:r>
              <a:rPr lang="en-US" sz="3000" b="1" dirty="0">
                <a:latin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</a:rPr>
              <a:t>dần</a:t>
            </a:r>
            <a:r>
              <a:rPr lang="en-US" sz="3000" b="1" dirty="0">
                <a:latin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</a:rPr>
              <a:t>của</a:t>
            </a:r>
            <a:r>
              <a:rPr lang="en-US" sz="3000" b="1" dirty="0">
                <a:latin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</a:rPr>
              <a:t>nitơ</a:t>
            </a:r>
            <a:r>
              <a:rPr lang="en-US" sz="3000" b="1" dirty="0">
                <a:latin typeface="Times New Roman" pitchFamily="18" charset="0"/>
              </a:rPr>
              <a:t>: </a:t>
            </a:r>
            <a:endParaRPr lang="en-US" sz="3000" b="1" dirty="0" smtClean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3000" b="1" dirty="0">
              <a:latin typeface="Times New Roman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3000" b="1" dirty="0">
                <a:latin typeface="Times New Roman" pitchFamily="18" charset="0"/>
              </a:rPr>
              <a:t>NH</a:t>
            </a:r>
            <a:r>
              <a:rPr lang="en-US" sz="3000" b="1" baseline="-25000" dirty="0">
                <a:latin typeface="Times New Roman" pitchFamily="18" charset="0"/>
              </a:rPr>
              <a:t>4</a:t>
            </a:r>
            <a:r>
              <a:rPr lang="en-US" sz="3000" b="1" dirty="0">
                <a:latin typeface="Times New Roman" pitchFamily="18" charset="0"/>
              </a:rPr>
              <a:t>NO</a:t>
            </a:r>
            <a:r>
              <a:rPr lang="en-US" sz="3000" b="1" baseline="-25000" dirty="0">
                <a:latin typeface="Times New Roman" pitchFamily="18" charset="0"/>
              </a:rPr>
              <a:t>3</a:t>
            </a:r>
            <a:r>
              <a:rPr lang="en-US" sz="3000" b="1" dirty="0">
                <a:latin typeface="Times New Roman" pitchFamily="18" charset="0"/>
              </a:rPr>
              <a:t>, N</a:t>
            </a:r>
            <a:r>
              <a:rPr lang="en-US" sz="3000" b="1" baseline="-25000" dirty="0">
                <a:latin typeface="Times New Roman" pitchFamily="18" charset="0"/>
              </a:rPr>
              <a:t>2</a:t>
            </a:r>
            <a:r>
              <a:rPr lang="en-US" sz="3000" b="1" dirty="0">
                <a:latin typeface="Times New Roman" pitchFamily="18" charset="0"/>
              </a:rPr>
              <a:t>, N</a:t>
            </a:r>
            <a:r>
              <a:rPr lang="en-US" sz="3000" b="1" baseline="-25000" dirty="0">
                <a:latin typeface="Times New Roman" pitchFamily="18" charset="0"/>
              </a:rPr>
              <a:t>2</a:t>
            </a:r>
            <a:r>
              <a:rPr lang="en-US" sz="3000" b="1" dirty="0">
                <a:latin typeface="Times New Roman" pitchFamily="18" charset="0"/>
              </a:rPr>
              <a:t>O, NO, NO</a:t>
            </a:r>
            <a:r>
              <a:rPr lang="en-US" sz="3000" b="1" baseline="-25000" dirty="0">
                <a:latin typeface="Times New Roman" pitchFamily="18" charset="0"/>
              </a:rPr>
              <a:t>2</a:t>
            </a:r>
            <a:r>
              <a:rPr lang="en-US" sz="3000" b="1" dirty="0">
                <a:latin typeface="Times New Roman" pitchFamily="18" charset="0"/>
              </a:rPr>
              <a:t>, HNO</a:t>
            </a:r>
            <a:r>
              <a:rPr lang="en-US" sz="3000" b="1" baseline="-25000" dirty="0">
                <a:latin typeface="Times New Roman" pitchFamily="18" charset="0"/>
              </a:rPr>
              <a:t>3</a:t>
            </a:r>
            <a:r>
              <a:rPr lang="en-US" sz="3000" b="1" dirty="0">
                <a:latin typeface="Times New Roman" pitchFamily="18" charset="0"/>
              </a:rPr>
              <a:t>  </a:t>
            </a:r>
          </a:p>
        </p:txBody>
      </p:sp>
      <p:sp>
        <p:nvSpPr>
          <p:cNvPr id="9" name="TextBox 27"/>
          <p:cNvSpPr txBox="1">
            <a:spLocks noChangeArrowheads="1"/>
          </p:cNvSpPr>
          <p:nvPr/>
        </p:nvSpPr>
        <p:spPr bwMode="auto">
          <a:xfrm>
            <a:off x="1765984" y="5190840"/>
            <a:ext cx="685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5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-3</a:t>
            </a:r>
          </a:p>
        </p:txBody>
      </p:sp>
      <p:sp>
        <p:nvSpPr>
          <p:cNvPr id="10" name="TextBox 28"/>
          <p:cNvSpPr txBox="1">
            <a:spLocks noChangeArrowheads="1"/>
          </p:cNvSpPr>
          <p:nvPr/>
        </p:nvSpPr>
        <p:spPr bwMode="auto">
          <a:xfrm>
            <a:off x="3351114" y="5178980"/>
            <a:ext cx="685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5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" name="TextBox 29"/>
          <p:cNvSpPr txBox="1">
            <a:spLocks noChangeArrowheads="1"/>
          </p:cNvSpPr>
          <p:nvPr/>
        </p:nvSpPr>
        <p:spPr bwMode="auto">
          <a:xfrm>
            <a:off x="3855096" y="5167362"/>
            <a:ext cx="6858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+1</a:t>
            </a:r>
          </a:p>
        </p:txBody>
      </p:sp>
      <p:sp>
        <p:nvSpPr>
          <p:cNvPr id="12" name="TextBox 30"/>
          <p:cNvSpPr txBox="1">
            <a:spLocks noChangeArrowheads="1"/>
          </p:cNvSpPr>
          <p:nvPr/>
        </p:nvSpPr>
        <p:spPr bwMode="auto">
          <a:xfrm>
            <a:off x="4707081" y="5196093"/>
            <a:ext cx="685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5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+2</a:t>
            </a:r>
          </a:p>
        </p:txBody>
      </p:sp>
      <p:sp>
        <p:nvSpPr>
          <p:cNvPr id="13" name="TextBox 31"/>
          <p:cNvSpPr txBox="1">
            <a:spLocks noChangeArrowheads="1"/>
          </p:cNvSpPr>
          <p:nvPr/>
        </p:nvSpPr>
        <p:spPr bwMode="auto">
          <a:xfrm>
            <a:off x="5461596" y="5173188"/>
            <a:ext cx="685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5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+4</a:t>
            </a: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646098" y="5200629"/>
            <a:ext cx="685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5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+5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950" y="557614"/>
            <a:ext cx="4214842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II. TÍNH CHẤT HÓA HỌC</a:t>
            </a:r>
            <a:endParaRPr lang="en-US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4724" y="161282"/>
            <a:ext cx="257176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A. AXIT NITRIC</a:t>
            </a:r>
            <a:endParaRPr lang="en-US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690" y="650378"/>
            <a:ext cx="4214842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I. TÍNH CHẤT HÓA HỌC</a:t>
            </a:r>
            <a:endParaRPr lang="en-US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983980" y="2594108"/>
            <a:ext cx="7162800" cy="1981200"/>
            <a:chOff x="1447800" y="2209800"/>
            <a:chExt cx="7162800" cy="1981200"/>
          </a:xfrm>
        </p:grpSpPr>
        <p:sp>
          <p:nvSpPr>
            <p:cNvPr id="35" name="Text Box 5"/>
            <p:cNvSpPr txBox="1">
              <a:spLocks noChangeArrowheads="1"/>
            </p:cNvSpPr>
            <p:nvPr/>
          </p:nvSpPr>
          <p:spPr bwMode="auto">
            <a:xfrm>
              <a:off x="1447800" y="3636963"/>
              <a:ext cx="7162800" cy="554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3000" dirty="0">
                  <a:latin typeface="Times New Roman" pitchFamily="18" charset="0"/>
                </a:rPr>
                <a:t>NH</a:t>
              </a:r>
              <a:r>
                <a:rPr lang="en-US" sz="3000" baseline="-25000" dirty="0">
                  <a:latin typeface="Times New Roman" pitchFamily="18" charset="0"/>
                </a:rPr>
                <a:t>4</a:t>
              </a:r>
              <a:r>
                <a:rPr lang="en-US" sz="3000" dirty="0">
                  <a:latin typeface="Times New Roman" pitchFamily="18" charset="0"/>
                </a:rPr>
                <a:t>NO</a:t>
              </a:r>
              <a:r>
                <a:rPr lang="en-US" sz="3000" baseline="-25000" dirty="0">
                  <a:latin typeface="Times New Roman" pitchFamily="18" charset="0"/>
                </a:rPr>
                <a:t>3</a:t>
              </a:r>
              <a:r>
                <a:rPr lang="en-US" sz="3000" dirty="0">
                  <a:latin typeface="Times New Roman" pitchFamily="18" charset="0"/>
                </a:rPr>
                <a:t>, N</a:t>
              </a:r>
              <a:r>
                <a:rPr lang="en-US" sz="3000" baseline="-25000" dirty="0">
                  <a:latin typeface="Times New Roman" pitchFamily="18" charset="0"/>
                </a:rPr>
                <a:t>2</a:t>
              </a:r>
              <a:r>
                <a:rPr lang="en-US" sz="3000" dirty="0">
                  <a:latin typeface="Times New Roman" pitchFamily="18" charset="0"/>
                </a:rPr>
                <a:t>, N</a:t>
              </a:r>
              <a:r>
                <a:rPr lang="en-US" sz="3000" baseline="-25000" dirty="0">
                  <a:latin typeface="Times New Roman" pitchFamily="18" charset="0"/>
                </a:rPr>
                <a:t>2</a:t>
              </a:r>
              <a:r>
                <a:rPr lang="en-US" sz="3000" dirty="0">
                  <a:latin typeface="Times New Roman" pitchFamily="18" charset="0"/>
                </a:rPr>
                <a:t>O, NO, NO</a:t>
              </a:r>
              <a:r>
                <a:rPr lang="en-US" sz="3000" baseline="-25000" dirty="0">
                  <a:latin typeface="Times New Roman" pitchFamily="18" charset="0"/>
                </a:rPr>
                <a:t>2</a:t>
              </a:r>
              <a:r>
                <a:rPr lang="en-US" sz="3000" dirty="0">
                  <a:latin typeface="Times New Roman" pitchFamily="18" charset="0"/>
                </a:rPr>
                <a:t>, HNO</a:t>
              </a:r>
              <a:r>
                <a:rPr lang="en-US" sz="3000" baseline="-25000" dirty="0">
                  <a:latin typeface="Times New Roman" pitchFamily="18" charset="0"/>
                </a:rPr>
                <a:t>3</a:t>
              </a:r>
              <a:r>
                <a:rPr lang="en-US" sz="3000" dirty="0">
                  <a:latin typeface="Times New Roman" pitchFamily="18" charset="0"/>
                </a:rPr>
                <a:t>  </a:t>
              </a:r>
            </a:p>
          </p:txBody>
        </p: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2146300" y="3403600"/>
              <a:ext cx="685800" cy="477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500" b="1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rPr>
                <a:t>-3</a:t>
              </a:r>
            </a:p>
          </p:txBody>
        </p:sp>
        <p:sp>
          <p:nvSpPr>
            <p:cNvPr id="37" name="TextBox 28"/>
            <p:cNvSpPr txBox="1">
              <a:spLocks noChangeArrowheads="1"/>
            </p:cNvSpPr>
            <p:nvPr/>
          </p:nvSpPr>
          <p:spPr bwMode="auto">
            <a:xfrm>
              <a:off x="3741738" y="3430588"/>
              <a:ext cx="685800" cy="477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500" b="1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8" name="TextBox 29"/>
            <p:cNvSpPr txBox="1">
              <a:spLocks noChangeArrowheads="1"/>
            </p:cNvSpPr>
            <p:nvPr/>
          </p:nvSpPr>
          <p:spPr bwMode="auto">
            <a:xfrm>
              <a:off x="4246563" y="3422650"/>
              <a:ext cx="68580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500" b="1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</a:p>
          </p:txBody>
        </p:sp>
        <p:sp>
          <p:nvSpPr>
            <p:cNvPr id="39" name="TextBox 30"/>
            <p:cNvSpPr txBox="1">
              <a:spLocks noChangeArrowheads="1"/>
            </p:cNvSpPr>
            <p:nvPr/>
          </p:nvSpPr>
          <p:spPr bwMode="auto">
            <a:xfrm>
              <a:off x="5118100" y="3414713"/>
              <a:ext cx="685800" cy="477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500" b="1" dirty="0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rPr>
                <a:t>+2</a:t>
              </a:r>
            </a:p>
          </p:txBody>
        </p:sp>
        <p:sp>
          <p:nvSpPr>
            <p:cNvPr id="40" name="TextBox 31"/>
            <p:cNvSpPr txBox="1">
              <a:spLocks noChangeArrowheads="1"/>
            </p:cNvSpPr>
            <p:nvPr/>
          </p:nvSpPr>
          <p:spPr bwMode="auto">
            <a:xfrm>
              <a:off x="5837238" y="3424238"/>
              <a:ext cx="68580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500" b="1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rPr>
                <a:t>+4</a:t>
              </a:r>
            </a:p>
          </p:txBody>
        </p:sp>
        <p:sp>
          <p:nvSpPr>
            <p:cNvPr id="41" name="TextBox 32"/>
            <p:cNvSpPr txBox="1">
              <a:spLocks noChangeArrowheads="1"/>
            </p:cNvSpPr>
            <p:nvPr/>
          </p:nvSpPr>
          <p:spPr bwMode="auto">
            <a:xfrm>
              <a:off x="6980238" y="3422650"/>
              <a:ext cx="685800" cy="477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500" b="1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rPr>
                <a:t>+5</a:t>
              </a:r>
            </a:p>
          </p:txBody>
        </p:sp>
        <p:grpSp>
          <p:nvGrpSpPr>
            <p:cNvPr id="42" name="Group 33"/>
            <p:cNvGrpSpPr>
              <a:grpSpLocks/>
            </p:cNvGrpSpPr>
            <p:nvPr/>
          </p:nvGrpSpPr>
          <p:grpSpPr bwMode="auto">
            <a:xfrm>
              <a:off x="2514600" y="2743200"/>
              <a:ext cx="4724400" cy="982663"/>
              <a:chOff x="2514600" y="2743200"/>
              <a:chExt cx="4724400" cy="982159"/>
            </a:xfrm>
          </p:grpSpPr>
          <p:sp>
            <p:nvSpPr>
              <p:cNvPr id="44" name="Freeform 55"/>
              <p:cNvSpPr>
                <a:spLocks/>
              </p:cNvSpPr>
              <p:nvPr/>
            </p:nvSpPr>
            <p:spPr bwMode="auto">
              <a:xfrm>
                <a:off x="2514600" y="2743200"/>
                <a:ext cx="3657600" cy="837770"/>
              </a:xfrm>
              <a:custGeom>
                <a:avLst/>
                <a:gdLst>
                  <a:gd name="T0" fmla="*/ 1584 w 1584"/>
                  <a:gd name="T1" fmla="*/ 136 h 664"/>
                  <a:gd name="T2" fmla="*/ 816 w 1584"/>
                  <a:gd name="T3" fmla="*/ 88 h 664"/>
                  <a:gd name="T4" fmla="*/ 0 w 1584"/>
                  <a:gd name="T5" fmla="*/ 664 h 664"/>
                  <a:gd name="T6" fmla="*/ 0 60000 65536"/>
                  <a:gd name="T7" fmla="*/ 0 60000 65536"/>
                  <a:gd name="T8" fmla="*/ 0 60000 65536"/>
                  <a:gd name="T9" fmla="*/ 0 w 1584"/>
                  <a:gd name="T10" fmla="*/ 0 h 664"/>
                  <a:gd name="T11" fmla="*/ 1584 w 1584"/>
                  <a:gd name="T12" fmla="*/ 664 h 6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84" h="664">
                    <a:moveTo>
                      <a:pt x="1584" y="136"/>
                    </a:moveTo>
                    <a:cubicBezTo>
                      <a:pt x="1332" y="68"/>
                      <a:pt x="1080" y="0"/>
                      <a:pt x="816" y="88"/>
                    </a:cubicBezTo>
                    <a:cubicBezTo>
                      <a:pt x="552" y="176"/>
                      <a:pt x="276" y="420"/>
                      <a:pt x="0" y="664"/>
                    </a:cubicBezTo>
                  </a:path>
                </a:pathLst>
              </a:custGeom>
              <a:ln>
                <a:headEnd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" name="Freeform 56"/>
              <p:cNvSpPr>
                <a:spLocks/>
              </p:cNvSpPr>
              <p:nvPr/>
            </p:nvSpPr>
            <p:spPr bwMode="auto">
              <a:xfrm>
                <a:off x="3886200" y="2819361"/>
                <a:ext cx="2438400" cy="685448"/>
              </a:xfrm>
              <a:custGeom>
                <a:avLst/>
                <a:gdLst>
                  <a:gd name="T0" fmla="*/ 1200 w 1200"/>
                  <a:gd name="T1" fmla="*/ 120 h 552"/>
                  <a:gd name="T2" fmla="*/ 624 w 1200"/>
                  <a:gd name="T3" fmla="*/ 72 h 552"/>
                  <a:gd name="T4" fmla="*/ 0 w 1200"/>
                  <a:gd name="T5" fmla="*/ 552 h 552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552"/>
                  <a:gd name="T11" fmla="*/ 1200 w 1200"/>
                  <a:gd name="T12" fmla="*/ 552 h 5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552">
                    <a:moveTo>
                      <a:pt x="1200" y="120"/>
                    </a:moveTo>
                    <a:cubicBezTo>
                      <a:pt x="1012" y="60"/>
                      <a:pt x="824" y="0"/>
                      <a:pt x="624" y="72"/>
                    </a:cubicBezTo>
                    <a:cubicBezTo>
                      <a:pt x="424" y="144"/>
                      <a:pt x="212" y="348"/>
                      <a:pt x="0" y="552"/>
                    </a:cubicBezTo>
                  </a:path>
                </a:pathLst>
              </a:custGeom>
              <a:ln>
                <a:headEnd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" name="Freeform 58"/>
              <p:cNvSpPr>
                <a:spLocks/>
              </p:cNvSpPr>
              <p:nvPr/>
            </p:nvSpPr>
            <p:spPr bwMode="auto">
              <a:xfrm>
                <a:off x="4648200" y="2895522"/>
                <a:ext cx="1981200" cy="685448"/>
              </a:xfrm>
              <a:custGeom>
                <a:avLst/>
                <a:gdLst>
                  <a:gd name="T0" fmla="*/ 912 w 912"/>
                  <a:gd name="T1" fmla="*/ 112 h 496"/>
                  <a:gd name="T2" fmla="*/ 480 w 912"/>
                  <a:gd name="T3" fmla="*/ 64 h 496"/>
                  <a:gd name="T4" fmla="*/ 0 w 912"/>
                  <a:gd name="T5" fmla="*/ 496 h 496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496"/>
                  <a:gd name="T11" fmla="*/ 912 w 912"/>
                  <a:gd name="T12" fmla="*/ 496 h 4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496">
                    <a:moveTo>
                      <a:pt x="912" y="112"/>
                    </a:moveTo>
                    <a:cubicBezTo>
                      <a:pt x="772" y="56"/>
                      <a:pt x="632" y="0"/>
                      <a:pt x="480" y="64"/>
                    </a:cubicBezTo>
                    <a:cubicBezTo>
                      <a:pt x="328" y="128"/>
                      <a:pt x="164" y="312"/>
                      <a:pt x="0" y="496"/>
                    </a:cubicBezTo>
                  </a:path>
                </a:pathLst>
              </a:custGeom>
              <a:ln>
                <a:headEnd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" name="Freeform 60"/>
              <p:cNvSpPr>
                <a:spLocks/>
              </p:cNvSpPr>
              <p:nvPr/>
            </p:nvSpPr>
            <p:spPr bwMode="auto">
              <a:xfrm rot="1230413">
                <a:off x="5545138" y="2973270"/>
                <a:ext cx="1635125" cy="752089"/>
              </a:xfrm>
              <a:custGeom>
                <a:avLst/>
                <a:gdLst>
                  <a:gd name="T0" fmla="*/ 0 w 624"/>
                  <a:gd name="T1" fmla="*/ 240 h 240"/>
                  <a:gd name="T2" fmla="*/ 192 w 624"/>
                  <a:gd name="T3" fmla="*/ 48 h 240"/>
                  <a:gd name="T4" fmla="*/ 336 w 624"/>
                  <a:gd name="T5" fmla="*/ 0 h 240"/>
                  <a:gd name="T6" fmla="*/ 624 w 624"/>
                  <a:gd name="T7" fmla="*/ 48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4"/>
                  <a:gd name="T13" fmla="*/ 0 h 240"/>
                  <a:gd name="T14" fmla="*/ 624 w 62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4" h="240">
                    <a:moveTo>
                      <a:pt x="0" y="240"/>
                    </a:moveTo>
                    <a:cubicBezTo>
                      <a:pt x="68" y="164"/>
                      <a:pt x="136" y="88"/>
                      <a:pt x="192" y="48"/>
                    </a:cubicBezTo>
                    <a:cubicBezTo>
                      <a:pt x="248" y="8"/>
                      <a:pt x="264" y="0"/>
                      <a:pt x="336" y="0"/>
                    </a:cubicBezTo>
                    <a:cubicBezTo>
                      <a:pt x="408" y="0"/>
                      <a:pt x="576" y="40"/>
                      <a:pt x="624" y="48"/>
                    </a:cubicBezTo>
                  </a:path>
                </a:pathLst>
              </a:custGeom>
              <a:ln>
                <a:headEnd type="triangle" w="med" len="med"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" name="Freeform 61"/>
              <p:cNvSpPr>
                <a:spLocks/>
              </p:cNvSpPr>
              <p:nvPr/>
            </p:nvSpPr>
            <p:spPr bwMode="auto">
              <a:xfrm>
                <a:off x="6172200" y="3276326"/>
                <a:ext cx="1066800" cy="215789"/>
              </a:xfrm>
              <a:custGeom>
                <a:avLst/>
                <a:gdLst>
                  <a:gd name="T0" fmla="*/ 384 w 384"/>
                  <a:gd name="T1" fmla="*/ 160 h 160"/>
                  <a:gd name="T2" fmla="*/ 288 w 384"/>
                  <a:gd name="T3" fmla="*/ 64 h 160"/>
                  <a:gd name="T4" fmla="*/ 144 w 384"/>
                  <a:gd name="T5" fmla="*/ 16 h 160"/>
                  <a:gd name="T6" fmla="*/ 0 w 384"/>
                  <a:gd name="T7" fmla="*/ 16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60"/>
                  <a:gd name="T14" fmla="*/ 384 w 384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60">
                    <a:moveTo>
                      <a:pt x="384" y="160"/>
                    </a:moveTo>
                    <a:cubicBezTo>
                      <a:pt x="356" y="124"/>
                      <a:pt x="328" y="88"/>
                      <a:pt x="288" y="64"/>
                    </a:cubicBezTo>
                    <a:cubicBezTo>
                      <a:pt x="248" y="40"/>
                      <a:pt x="192" y="0"/>
                      <a:pt x="144" y="16"/>
                    </a:cubicBezTo>
                    <a:cubicBezTo>
                      <a:pt x="96" y="32"/>
                      <a:pt x="24" y="136"/>
                      <a:pt x="0" y="160"/>
                    </a:cubicBezTo>
                  </a:path>
                </a:pathLst>
              </a:custGeom>
              <a:ln>
                <a:headEnd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3" name="Text Box 67"/>
            <p:cNvSpPr txBox="1">
              <a:spLocks noChangeArrowheads="1"/>
            </p:cNvSpPr>
            <p:nvPr/>
          </p:nvSpPr>
          <p:spPr bwMode="auto">
            <a:xfrm>
              <a:off x="3581400" y="2209800"/>
              <a:ext cx="2209800" cy="554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000" b="1" dirty="0">
                  <a:solidFill>
                    <a:srgbClr val="FF0066"/>
                  </a:solidFill>
                  <a:latin typeface="Times New Roman" pitchFamily="18" charset="0"/>
                  <a:cs typeface="Times New Roman" pitchFamily="18" charset="0"/>
                </a:rPr>
                <a:t>+ ne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25542" y="1158518"/>
            <a:ext cx="2214578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oxi</a:t>
            </a:r>
            <a:r>
              <a:rPr lang="en-US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hóa</a:t>
            </a:r>
            <a:endParaRPr lang="en-US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Action Button: Movie 19">
            <a:hlinkClick r:id="rId2" action="ppaction://program" highlightClick="1"/>
          </p:cNvPr>
          <p:cNvSpPr/>
          <p:nvPr/>
        </p:nvSpPr>
        <p:spPr>
          <a:xfrm>
            <a:off x="8633980" y="6442778"/>
            <a:ext cx="428628" cy="35716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197520" y="3741256"/>
            <a:ext cx="858932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     * 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en-US" sz="32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32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dạng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kiềm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mùi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071538" y="1714488"/>
            <a:ext cx="64294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cười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1071538" y="2714620"/>
            <a:ext cx="67151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hấp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cháy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8" name="Picture 17" descr="12ff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6130925"/>
            <a:ext cx="7274652" cy="727075"/>
          </a:xfrm>
          <a:prstGeom prst="rect">
            <a:avLst/>
          </a:prstGeom>
          <a:noFill/>
        </p:spPr>
      </p:pic>
      <p:pic>
        <p:nvPicPr>
          <p:cNvPr id="9" name="Picture 22" descr="bugs-04-june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44" y="1571612"/>
            <a:ext cx="1066800" cy="14478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071802" y="145140"/>
            <a:ext cx="1857388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800" b="1" dirty="0" smtClean="0"/>
              <a:t>LƯU Ý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56320" y="1944336"/>
            <a:ext cx="8715404" cy="427809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3000" dirty="0">
                <a:latin typeface="Times New Roman" pitchFamily="18" charset="0"/>
              </a:rPr>
              <a:t>  </a:t>
            </a:r>
            <a:r>
              <a:rPr lang="en-US" sz="3200" b="1" dirty="0" smtClean="0">
                <a:latin typeface="Times New Roman" pitchFamily="18" charset="0"/>
              </a:rPr>
              <a:t>BTVD: </a:t>
            </a:r>
            <a:r>
              <a:rPr lang="en-US" sz="3200" b="1" dirty="0" err="1" smtClean="0">
                <a:latin typeface="Times New Roman" pitchFamily="18" charset="0"/>
              </a:rPr>
              <a:t>Lập</a:t>
            </a:r>
            <a:r>
              <a:rPr lang="en-US" sz="3200" b="1" dirty="0" smtClean="0">
                <a:latin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</a:rPr>
              <a:t>pt </a:t>
            </a:r>
            <a:r>
              <a:rPr lang="en-US" sz="3200" b="1" dirty="0" err="1">
                <a:latin typeface="Times New Roman" pitchFamily="18" charset="0"/>
              </a:rPr>
              <a:t>hóa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</a:rPr>
              <a:t>học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</a:rPr>
              <a:t>của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</a:rPr>
              <a:t>các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</a:rPr>
              <a:t>pứ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</a:rPr>
              <a:t>sau</a:t>
            </a:r>
            <a:r>
              <a:rPr lang="en-US" sz="3200" b="1" dirty="0">
                <a:latin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</a:rPr>
              <a:t>đây</a:t>
            </a:r>
            <a:r>
              <a:rPr lang="en-US" sz="3200" b="1" dirty="0">
                <a:latin typeface="Times New Roman" pitchFamily="18" charset="0"/>
              </a:rPr>
              <a:t>: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 1/ Fe +  HNO</a:t>
            </a:r>
            <a:r>
              <a:rPr lang="en-US" sz="3200" baseline="-25000" dirty="0">
                <a:latin typeface="Times New Roman" pitchFamily="18" charset="0"/>
              </a:rPr>
              <a:t>3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baseline="-25000" dirty="0" err="1">
                <a:latin typeface="Times New Roman" pitchFamily="18" charset="0"/>
              </a:rPr>
              <a:t>đặc</a:t>
            </a:r>
            <a:r>
              <a:rPr lang="en-US" sz="3200" baseline="-25000" dirty="0">
                <a:latin typeface="Times New Roman" pitchFamily="18" charset="0"/>
              </a:rPr>
              <a:t>, </a:t>
            </a:r>
            <a:r>
              <a:rPr lang="en-US" sz="3200" baseline="-25000" dirty="0" err="1">
                <a:latin typeface="Times New Roman" pitchFamily="18" charset="0"/>
              </a:rPr>
              <a:t>nóng</a:t>
            </a:r>
            <a:r>
              <a:rPr lang="en-US" sz="3200" baseline="-25000" dirty="0">
                <a:latin typeface="Times New Roman" pitchFamily="18" charset="0"/>
              </a:rPr>
              <a:t>                 </a:t>
            </a:r>
            <a:r>
              <a:rPr lang="en-US" sz="3200" dirty="0">
                <a:latin typeface="Times New Roman" pitchFamily="18" charset="0"/>
              </a:rPr>
              <a:t>…… +  ……  +  ……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 2/ Al  + HNO</a:t>
            </a:r>
            <a:r>
              <a:rPr lang="en-US" sz="3200" baseline="-25000" dirty="0">
                <a:latin typeface="Times New Roman" pitchFamily="18" charset="0"/>
              </a:rPr>
              <a:t>3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baseline="-25000" dirty="0" err="1">
                <a:latin typeface="Times New Roman" pitchFamily="18" charset="0"/>
              </a:rPr>
              <a:t>loãng</a:t>
            </a:r>
            <a:r>
              <a:rPr lang="en-US" sz="3200" baseline="-25000" dirty="0">
                <a:latin typeface="Times New Roman" pitchFamily="18" charset="0"/>
              </a:rPr>
              <a:t>                  </a:t>
            </a:r>
            <a:r>
              <a:rPr lang="en-US" sz="3200" dirty="0" smtClean="0">
                <a:latin typeface="Times New Roman" pitchFamily="18" charset="0"/>
              </a:rPr>
              <a:t> ……+  </a:t>
            </a:r>
            <a:r>
              <a:rPr lang="en-US" sz="3200" dirty="0" err="1">
                <a:latin typeface="Times New Roman" pitchFamily="18" charset="0"/>
              </a:rPr>
              <a:t>khí</a:t>
            </a:r>
            <a:r>
              <a:rPr lang="en-US" sz="3200" dirty="0">
                <a:latin typeface="Times New Roman" pitchFamily="18" charset="0"/>
              </a:rPr>
              <a:t> A  +  </a:t>
            </a:r>
            <a:r>
              <a:rPr lang="en-US" sz="3200" dirty="0" smtClean="0">
                <a:latin typeface="Times New Roman" pitchFamily="18" charset="0"/>
              </a:rPr>
              <a:t>…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3200" dirty="0" err="1" smtClean="0">
                <a:latin typeface="Times New Roman" pitchFamily="18" charset="0"/>
              </a:rPr>
              <a:t>Biết</a:t>
            </a:r>
            <a:r>
              <a:rPr lang="en-US" sz="3200" dirty="0" smtClean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khí</a:t>
            </a:r>
            <a:r>
              <a:rPr lang="en-US" sz="3200" dirty="0">
                <a:latin typeface="Times New Roman" pitchFamily="18" charset="0"/>
              </a:rPr>
              <a:t> A </a:t>
            </a:r>
            <a:r>
              <a:rPr lang="en-US" sz="3200" dirty="0" err="1">
                <a:latin typeface="Times New Roman" pitchFamily="18" charset="0"/>
              </a:rPr>
              <a:t>hơi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nhẹ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hơn</a:t>
            </a:r>
            <a:r>
              <a:rPr lang="en-US" sz="3200" dirty="0">
                <a:latin typeface="Times New Roman" pitchFamily="18" charset="0"/>
              </a:rPr>
              <a:t> k/</a:t>
            </a:r>
            <a:r>
              <a:rPr lang="en-US" sz="3200" dirty="0" err="1">
                <a:latin typeface="Times New Roman" pitchFamily="18" charset="0"/>
              </a:rPr>
              <a:t>khí</a:t>
            </a:r>
            <a:r>
              <a:rPr lang="en-US" sz="3200" dirty="0">
                <a:latin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</a:rPr>
              <a:t>không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duy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trì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sự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cháy</a:t>
            </a:r>
            <a:r>
              <a:rPr lang="en-US" sz="3200" dirty="0">
                <a:latin typeface="Times New Roman" pitchFamily="18" charset="0"/>
              </a:rPr>
              <a:t>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3200" dirty="0" smtClean="0">
                <a:latin typeface="Times New Roman" pitchFamily="18" charset="0"/>
              </a:rPr>
              <a:t>3/ Mg </a:t>
            </a:r>
            <a:r>
              <a:rPr lang="en-US" sz="3200" dirty="0">
                <a:latin typeface="Times New Roman" pitchFamily="18" charset="0"/>
              </a:rPr>
              <a:t>+HNO</a:t>
            </a:r>
            <a:r>
              <a:rPr lang="en-US" sz="3200" baseline="-25000" dirty="0">
                <a:latin typeface="Times New Roman" pitchFamily="18" charset="0"/>
              </a:rPr>
              <a:t>3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baseline="-25000" dirty="0" err="1">
                <a:latin typeface="Times New Roman" pitchFamily="18" charset="0"/>
              </a:rPr>
              <a:t>loãng</a:t>
            </a:r>
            <a:r>
              <a:rPr lang="en-US" sz="3200" baseline="-25000" dirty="0">
                <a:latin typeface="Times New Roman" pitchFamily="18" charset="0"/>
              </a:rPr>
              <a:t>                        </a:t>
            </a:r>
            <a:r>
              <a:rPr lang="en-US" sz="3200" dirty="0">
                <a:latin typeface="Times New Roman" pitchFamily="18" charset="0"/>
              </a:rPr>
              <a:t> …… +  </a:t>
            </a:r>
            <a:r>
              <a:rPr lang="en-US" sz="3200" dirty="0" err="1">
                <a:latin typeface="Times New Roman" pitchFamily="18" charset="0"/>
              </a:rPr>
              <a:t>khí</a:t>
            </a:r>
            <a:r>
              <a:rPr lang="en-US" sz="3200" dirty="0">
                <a:latin typeface="Times New Roman" pitchFamily="18" charset="0"/>
              </a:rPr>
              <a:t> B  + ……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</a:rPr>
              <a:t>       </a:t>
            </a:r>
            <a:r>
              <a:rPr lang="en-US" sz="3200" dirty="0" smtClean="0">
                <a:latin typeface="Times New Roman" pitchFamily="18" charset="0"/>
              </a:rPr>
              <a:t>                               </a:t>
            </a:r>
            <a:r>
              <a:rPr lang="en-US" sz="3200" dirty="0" err="1">
                <a:latin typeface="Times New Roman" pitchFamily="18" charset="0"/>
              </a:rPr>
              <a:t>Biết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khí</a:t>
            </a:r>
            <a:r>
              <a:rPr lang="en-US" sz="3200" dirty="0">
                <a:latin typeface="Times New Roman" pitchFamily="18" charset="0"/>
              </a:rPr>
              <a:t> B </a:t>
            </a:r>
            <a:r>
              <a:rPr lang="en-US" sz="3200" dirty="0" err="1">
                <a:latin typeface="Times New Roman" pitchFamily="18" charset="0"/>
              </a:rPr>
              <a:t>có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thể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gây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</a:rPr>
              <a:t>cười</a:t>
            </a:r>
            <a:endParaRPr lang="en-US" sz="3200" dirty="0">
              <a:latin typeface="Times New Roman" pitchFamily="18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956834" y="1145266"/>
            <a:ext cx="2743200" cy="55399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sz="3000" b="1" dirty="0">
                <a:latin typeface="Times New Roman" pitchFamily="18" charset="0"/>
              </a:rPr>
              <a:t>a. </a:t>
            </a:r>
            <a:r>
              <a:rPr lang="en-US" sz="3000" b="1" dirty="0" err="1">
                <a:latin typeface="Times New Roman" pitchFamily="18" charset="0"/>
              </a:rPr>
              <a:t>Với</a:t>
            </a:r>
            <a:r>
              <a:rPr lang="en-US" sz="3000" b="1" dirty="0">
                <a:latin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</a:rPr>
              <a:t>kim</a:t>
            </a:r>
            <a:r>
              <a:rPr lang="en-US" sz="3000" b="1" dirty="0">
                <a:latin typeface="Times New Roman" pitchFamily="18" charset="0"/>
              </a:rPr>
              <a:t> </a:t>
            </a:r>
            <a:r>
              <a:rPr lang="en-US" sz="3000" b="1" dirty="0" err="1">
                <a:latin typeface="Times New Roman" pitchFamily="18" charset="0"/>
              </a:rPr>
              <a:t>loại</a:t>
            </a:r>
            <a:endParaRPr lang="en-US" sz="3000" dirty="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89844"/>
            <a:ext cx="4214842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I. TÍNH CHẤT HÓA HỌC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568" y="624488"/>
            <a:ext cx="2214578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2.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oxi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08510" y="297770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57620" y="371475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86182" y="524737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4282" y="500042"/>
            <a:ext cx="8929718" cy="613345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endParaRPr lang="en-US" sz="2400" b="1">
              <a:solidFill>
                <a:schemeClr val="bg1"/>
              </a:solidFill>
              <a:latin typeface=".VnArial" pitchFamily="34" charset="0"/>
            </a:endParaRPr>
          </a:p>
        </p:txBody>
      </p:sp>
      <p:sp>
        <p:nvSpPr>
          <p:cNvPr id="5" name="Rectangle 65"/>
          <p:cNvSpPr>
            <a:spLocks noChangeArrowheads="1"/>
          </p:cNvSpPr>
          <p:nvPr/>
        </p:nvSpPr>
        <p:spPr bwMode="auto">
          <a:xfrm>
            <a:off x="1643042" y="928670"/>
            <a:ext cx="6192837" cy="8382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kim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n: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</a:t>
            </a:r>
          </a:p>
        </p:txBody>
      </p:sp>
      <p:sp>
        <p:nvSpPr>
          <p:cNvPr id="6" name="Rectangle 67"/>
          <p:cNvSpPr>
            <a:spLocks noChangeArrowheads="1"/>
          </p:cNvSpPr>
          <p:nvPr/>
        </p:nvSpPr>
        <p:spPr bwMode="auto">
          <a:xfrm>
            <a:off x="989130" y="3106388"/>
            <a:ext cx="1031875" cy="1517650"/>
          </a:xfrm>
          <a:prstGeom prst="rect">
            <a:avLst/>
          </a:prstGeom>
          <a:ln>
            <a:solidFill>
              <a:srgbClr val="FF0066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 </a:t>
            </a:r>
          </a:p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HNO</a:t>
            </a:r>
            <a:r>
              <a:rPr lang="en-US" sz="25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en-US" sz="2500" b="1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68"/>
          <p:cNvSpPr>
            <a:spLocks noChangeShapeType="1"/>
          </p:cNvSpPr>
          <p:nvPr/>
        </p:nvSpPr>
        <p:spPr bwMode="auto">
          <a:xfrm>
            <a:off x="2040147" y="3832713"/>
            <a:ext cx="685800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69"/>
          <p:cNvSpPr>
            <a:spLocks noChangeArrowheads="1"/>
          </p:cNvSpPr>
          <p:nvPr/>
        </p:nvSpPr>
        <p:spPr bwMode="auto">
          <a:xfrm>
            <a:off x="2774124" y="3589342"/>
            <a:ext cx="1625600" cy="568325"/>
          </a:xfrm>
          <a:prstGeom prst="rect">
            <a:avLst/>
          </a:prstGeom>
          <a:ln>
            <a:solidFill>
              <a:srgbClr val="FF0066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5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M(NO</a:t>
            </a:r>
            <a:r>
              <a:rPr lang="en-US" sz="25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5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5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5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9" name="Line 68"/>
          <p:cNvSpPr>
            <a:spLocks noChangeShapeType="1"/>
          </p:cNvSpPr>
          <p:nvPr/>
        </p:nvSpPr>
        <p:spPr bwMode="auto">
          <a:xfrm flipV="1">
            <a:off x="4426712" y="2594116"/>
            <a:ext cx="1725612" cy="1322388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66"/>
          <p:cNvSpPr>
            <a:spLocks noChangeArrowheads="1"/>
          </p:cNvSpPr>
          <p:nvPr/>
        </p:nvSpPr>
        <p:spPr bwMode="auto">
          <a:xfrm>
            <a:off x="6212718" y="2232996"/>
            <a:ext cx="1122362" cy="4572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5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25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1" name="Line 68"/>
          <p:cNvSpPr>
            <a:spLocks noChangeShapeType="1"/>
          </p:cNvSpPr>
          <p:nvPr/>
        </p:nvSpPr>
        <p:spPr bwMode="auto">
          <a:xfrm>
            <a:off x="4461153" y="3946183"/>
            <a:ext cx="1738313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6403975" y="3658293"/>
            <a:ext cx="971550" cy="492125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5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en-US" sz="2500" b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80"/>
          <p:cNvSpPr>
            <a:spLocks noChangeArrowheads="1"/>
          </p:cNvSpPr>
          <p:nvPr/>
        </p:nvSpPr>
        <p:spPr bwMode="auto">
          <a:xfrm>
            <a:off x="7840937" y="3674168"/>
            <a:ext cx="879475" cy="512763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5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5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5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4" name="Rectangle 81"/>
          <p:cNvSpPr>
            <a:spLocks noChangeArrowheads="1"/>
          </p:cNvSpPr>
          <p:nvPr/>
        </p:nvSpPr>
        <p:spPr bwMode="auto">
          <a:xfrm>
            <a:off x="7442889" y="3717031"/>
            <a:ext cx="609600" cy="685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5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15" name="Rectangle 73"/>
          <p:cNvSpPr>
            <a:spLocks noChangeArrowheads="1"/>
          </p:cNvSpPr>
          <p:nvPr/>
        </p:nvSpPr>
        <p:spPr bwMode="auto">
          <a:xfrm>
            <a:off x="4712667" y="3570981"/>
            <a:ext cx="16764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HNO</a:t>
            </a:r>
            <a:r>
              <a:rPr lang="en-US" sz="2000" b="1" baseline="-2500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000" b="1" baseline="-25000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loãng</a:t>
            </a:r>
            <a:endParaRPr lang="en-US" sz="2000" b="1" baseline="-25000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73"/>
          <p:cNvSpPr>
            <a:spLocks noChangeArrowheads="1"/>
          </p:cNvSpPr>
          <p:nvPr/>
        </p:nvSpPr>
        <p:spPr bwMode="auto">
          <a:xfrm rot="19435639">
            <a:off x="4395651" y="2840525"/>
            <a:ext cx="167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HNO</a:t>
            </a:r>
            <a:r>
              <a:rPr lang="en-US" sz="2000" b="1" baseline="-2500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000" b="1" baseline="-25000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endParaRPr lang="en-US" sz="2000" b="1" baseline="-25000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74"/>
          <p:cNvSpPr>
            <a:spLocks noChangeArrowheads="1"/>
          </p:cNvSpPr>
          <p:nvPr/>
        </p:nvSpPr>
        <p:spPr bwMode="auto">
          <a:xfrm>
            <a:off x="4569104" y="3962416"/>
            <a:ext cx="17399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khử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ctr"/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Cu,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, Ag…</a:t>
            </a:r>
            <a:endParaRPr lang="en-US" sz="15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85"/>
          <p:cNvSpPr>
            <a:spLocks noChangeArrowheads="1"/>
          </p:cNvSpPr>
          <p:nvPr/>
        </p:nvSpPr>
        <p:spPr bwMode="auto">
          <a:xfrm rot="2379428">
            <a:off x="4621696" y="4867622"/>
            <a:ext cx="14954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HNO</a:t>
            </a:r>
            <a:r>
              <a:rPr lang="en-US" sz="2000" b="1" baseline="-2500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000" b="1" baseline="-25000" dirty="0" err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loãng</a:t>
            </a:r>
            <a:r>
              <a:rPr lang="en-US" sz="20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baseline="-25000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86"/>
          <p:cNvSpPr>
            <a:spLocks noChangeArrowheads="1"/>
          </p:cNvSpPr>
          <p:nvPr/>
        </p:nvSpPr>
        <p:spPr bwMode="auto">
          <a:xfrm rot="2518551">
            <a:off x="4081741" y="5065370"/>
            <a:ext cx="1868487" cy="6746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 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khử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Al, Mg, Zn…</a:t>
            </a:r>
            <a:endParaRPr lang="en-US" sz="1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88"/>
          <p:cNvSpPr>
            <a:spLocks noChangeArrowheads="1"/>
          </p:cNvSpPr>
          <p:nvPr/>
        </p:nvSpPr>
        <p:spPr bwMode="auto">
          <a:xfrm>
            <a:off x="6254545" y="4818618"/>
            <a:ext cx="1398587" cy="142876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6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3600" b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6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endParaRPr lang="en-US" sz="3600" b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en-US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32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600" b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68"/>
          <p:cNvSpPr>
            <a:spLocks noChangeShapeType="1"/>
          </p:cNvSpPr>
          <p:nvPr/>
        </p:nvSpPr>
        <p:spPr bwMode="auto">
          <a:xfrm>
            <a:off x="4452732" y="3982764"/>
            <a:ext cx="1752600" cy="1497012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500166" y="760958"/>
            <a:ext cx="2743200" cy="55399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sz="3000" b="1" dirty="0" smtClean="0">
                <a:latin typeface="Times New Roman" pitchFamily="18" charset="0"/>
              </a:rPr>
              <a:t>a. </a:t>
            </a:r>
            <a:r>
              <a:rPr lang="en-US" sz="3000" b="1" dirty="0" err="1">
                <a:latin typeface="Times New Roman" pitchFamily="18" charset="0"/>
              </a:rPr>
              <a:t>Với</a:t>
            </a:r>
            <a:r>
              <a:rPr lang="en-US" sz="3000" b="1" dirty="0">
                <a:latin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</a:rPr>
              <a:t>kim</a:t>
            </a:r>
            <a:r>
              <a:rPr lang="en-US" sz="3000" b="1" dirty="0" smtClean="0">
                <a:latin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</a:rPr>
              <a:t>loại</a:t>
            </a:r>
            <a:endParaRPr lang="en-US" sz="30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568" y="94408"/>
            <a:ext cx="2214578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oxi</a:t>
            </a:r>
            <a:r>
              <a:rPr lang="en-US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hóa</a:t>
            </a:r>
            <a:endParaRPr lang="en-US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480290" y="1377178"/>
            <a:ext cx="2743200" cy="55399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sz="3000" b="1" dirty="0" smtClean="0">
                <a:latin typeface="Times New Roman" pitchFamily="18" charset="0"/>
              </a:rPr>
              <a:t>b. </a:t>
            </a:r>
            <a:r>
              <a:rPr lang="en-US" sz="3000" b="1" dirty="0" err="1">
                <a:latin typeface="Times New Roman" pitchFamily="18" charset="0"/>
              </a:rPr>
              <a:t>Với</a:t>
            </a:r>
            <a:r>
              <a:rPr lang="en-US" sz="3000" b="1" dirty="0">
                <a:latin typeface="Times New Roman" pitchFamily="18" charset="0"/>
              </a:rPr>
              <a:t> </a:t>
            </a:r>
            <a:r>
              <a:rPr lang="en-US" sz="3000" b="1" dirty="0" smtClean="0">
                <a:latin typeface="Times New Roman" pitchFamily="18" charset="0"/>
              </a:rPr>
              <a:t>phi </a:t>
            </a:r>
            <a:r>
              <a:rPr lang="en-US" sz="3000" b="1" dirty="0" err="1" smtClean="0">
                <a:latin typeface="Times New Roman" pitchFamily="18" charset="0"/>
              </a:rPr>
              <a:t>kim</a:t>
            </a:r>
            <a:endParaRPr lang="en-US" sz="3000" dirty="0">
              <a:latin typeface="Times New Roman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291426" y="1436810"/>
            <a:ext cx="29718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3000" b="1" dirty="0">
                <a:latin typeface="Times New Roman" pitchFamily="18" charset="0"/>
              </a:rPr>
              <a:t>(C, S, P, …)</a:t>
            </a:r>
            <a:endParaRPr lang="en-US" sz="3000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71538" y="2428868"/>
            <a:ext cx="7467600" cy="124618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3000" b="1" u="sng" dirty="0">
                <a:latin typeface="Times New Roman" pitchFamily="18" charset="0"/>
              </a:rPr>
              <a:t>TN </a:t>
            </a:r>
            <a:r>
              <a:rPr lang="en-US" sz="3000" b="1" u="sng" baseline="-25000" dirty="0">
                <a:latin typeface="Times New Roman" pitchFamily="18" charset="0"/>
              </a:rPr>
              <a:t>2</a:t>
            </a:r>
            <a:r>
              <a:rPr lang="en-US" sz="3000" b="1" dirty="0">
                <a:latin typeface="Times New Roman" pitchFamily="18" charset="0"/>
              </a:rPr>
              <a:t>: </a:t>
            </a:r>
            <a:r>
              <a:rPr lang="en-US" sz="3000" dirty="0">
                <a:latin typeface="Times New Roman" pitchFamily="18" charset="0"/>
              </a:rPr>
              <a:t>S </a:t>
            </a:r>
            <a:r>
              <a:rPr lang="en-US" sz="3000" dirty="0" err="1">
                <a:latin typeface="Times New Roman" pitchFamily="18" charset="0"/>
              </a:rPr>
              <a:t>phản</a:t>
            </a:r>
            <a:r>
              <a:rPr lang="en-US" sz="3000" dirty="0">
                <a:latin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</a:rPr>
              <a:t>ứng</a:t>
            </a:r>
            <a:r>
              <a:rPr lang="en-US" sz="3000" dirty="0">
                <a:latin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</a:rPr>
              <a:t>với</a:t>
            </a:r>
            <a:r>
              <a:rPr lang="en-US" sz="3000" dirty="0">
                <a:latin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</a:rPr>
              <a:t>dd</a:t>
            </a:r>
            <a:r>
              <a:rPr lang="en-US" sz="3000" dirty="0">
                <a:latin typeface="Times New Roman" pitchFamily="18" charset="0"/>
              </a:rPr>
              <a:t> HNO</a:t>
            </a:r>
            <a:r>
              <a:rPr lang="en-US" sz="3000" baseline="-25000" dirty="0">
                <a:latin typeface="Times New Roman" pitchFamily="18" charset="0"/>
              </a:rPr>
              <a:t>3</a:t>
            </a:r>
            <a:r>
              <a:rPr lang="en-US" sz="3000" dirty="0">
                <a:latin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</a:rPr>
              <a:t>đặc</a:t>
            </a:r>
            <a:r>
              <a:rPr lang="en-US" sz="3000" dirty="0">
                <a:latin typeface="Times New Roman" pitchFamily="18" charset="0"/>
              </a:rPr>
              <a:t>, </a:t>
            </a:r>
            <a:r>
              <a:rPr lang="en-US" sz="3000" dirty="0" err="1">
                <a:latin typeface="Times New Roman" pitchFamily="18" charset="0"/>
              </a:rPr>
              <a:t>nóng</a:t>
            </a:r>
            <a:r>
              <a:rPr lang="en-US" sz="3000" dirty="0">
                <a:latin typeface="Times New Roman" pitchFamily="18" charset="0"/>
              </a:rPr>
              <a:t>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3000" dirty="0" err="1">
                <a:latin typeface="Times New Roman" pitchFamily="18" charset="0"/>
              </a:rPr>
              <a:t>Quan</a:t>
            </a:r>
            <a:r>
              <a:rPr lang="en-US" sz="3000" dirty="0">
                <a:latin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</a:rPr>
              <a:t>sát</a:t>
            </a:r>
            <a:r>
              <a:rPr lang="en-US" sz="3000" dirty="0">
                <a:latin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</a:rPr>
              <a:t>và</a:t>
            </a:r>
            <a:r>
              <a:rPr lang="en-US" sz="3000" dirty="0">
                <a:latin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</a:rPr>
              <a:t>nêu</a:t>
            </a:r>
            <a:r>
              <a:rPr lang="en-US" sz="3000" dirty="0">
                <a:latin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</a:rPr>
              <a:t>hiện</a:t>
            </a:r>
            <a:r>
              <a:rPr lang="en-US" sz="3000" dirty="0">
                <a:latin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</a:rPr>
              <a:t>tượng</a:t>
            </a:r>
            <a:r>
              <a:rPr lang="en-US" sz="3000" dirty="0">
                <a:latin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</a:rPr>
              <a:t>xảy</a:t>
            </a:r>
            <a:r>
              <a:rPr lang="en-US" sz="3000" dirty="0">
                <a:latin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</a:rPr>
              <a:t>ra</a:t>
            </a:r>
            <a:r>
              <a:rPr lang="en-US" sz="3000" dirty="0">
                <a:latin typeface="Times New Roman" pitchFamily="18" charset="0"/>
              </a:rPr>
              <a:t>, </a:t>
            </a:r>
            <a:r>
              <a:rPr lang="en-US" sz="3000" dirty="0" err="1">
                <a:latin typeface="Times New Roman" pitchFamily="18" charset="0"/>
              </a:rPr>
              <a:t>nhận</a:t>
            </a:r>
            <a:r>
              <a:rPr lang="en-US" sz="3000" dirty="0">
                <a:latin typeface="Times New Roman" pitchFamily="18" charset="0"/>
              </a:rPr>
              <a:t> </a:t>
            </a:r>
            <a:r>
              <a:rPr lang="en-US" sz="3000" dirty="0" err="1">
                <a:latin typeface="Times New Roman" pitchFamily="18" charset="0"/>
              </a:rPr>
              <a:t>xét</a:t>
            </a:r>
            <a:r>
              <a:rPr lang="en-US" sz="3000" dirty="0">
                <a:latin typeface="Times New Roman" pitchFamily="18" charset="0"/>
              </a:rPr>
              <a:t>?</a:t>
            </a:r>
          </a:p>
        </p:txBody>
      </p:sp>
      <p:sp>
        <p:nvSpPr>
          <p:cNvPr id="10" name="Action Button: Movie 9">
            <a:hlinkClick r:id="rId2" action="ppaction://program" highlightClick="1"/>
          </p:cNvPr>
          <p:cNvSpPr/>
          <p:nvPr/>
        </p:nvSpPr>
        <p:spPr>
          <a:xfrm>
            <a:off x="8532382" y="6400368"/>
            <a:ext cx="571504" cy="428604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0"/>
            <a:ext cx="2766424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2.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oxi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57290" y="629536"/>
            <a:ext cx="2743200" cy="55399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sz="3000" b="1" dirty="0" smtClean="0">
                <a:latin typeface="Times New Roman" pitchFamily="18" charset="0"/>
              </a:rPr>
              <a:t>b. </a:t>
            </a:r>
            <a:r>
              <a:rPr lang="en-US" sz="3000" b="1" dirty="0" err="1">
                <a:latin typeface="Times New Roman" pitchFamily="18" charset="0"/>
              </a:rPr>
              <a:t>Với</a:t>
            </a:r>
            <a:r>
              <a:rPr lang="en-US" sz="3000" b="1" dirty="0">
                <a:latin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</a:rPr>
              <a:t>hợp</a:t>
            </a:r>
            <a:r>
              <a:rPr lang="en-US" sz="3000" b="1" dirty="0" smtClean="0">
                <a:latin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</a:rPr>
              <a:t>chất</a:t>
            </a:r>
            <a:endParaRPr lang="en-US" sz="3000" dirty="0">
              <a:latin typeface="Times New Roman" pitchFamily="18" charset="0"/>
            </a:endParaRP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428596" y="1500174"/>
            <a:ext cx="8143932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S, HI, Fe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FeO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Fe(NO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FeS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Fe(OH)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nhiêu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khử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30" descr="TYFAQ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2500306"/>
            <a:ext cx="642942" cy="6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3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3768280"/>
            <a:ext cx="1706563" cy="2519363"/>
          </a:xfrm>
          <a:prstGeom prst="rect">
            <a:avLst/>
          </a:prstGeom>
          <a:noFill/>
        </p:spPr>
      </p:pic>
      <p:sp>
        <p:nvSpPr>
          <p:cNvPr id="10" name="Flowchart: Sequential Access Storage 9"/>
          <p:cNvSpPr/>
          <p:nvPr/>
        </p:nvSpPr>
        <p:spPr>
          <a:xfrm>
            <a:off x="0" y="3857628"/>
            <a:ext cx="7000892" cy="2214578"/>
          </a:xfrm>
          <a:prstGeom prst="flowChartMagnetic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khử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: H</a:t>
            </a:r>
            <a:r>
              <a:rPr lang="en-US" sz="3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S, HI,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FeO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Fe(NO</a:t>
            </a:r>
            <a:r>
              <a:rPr lang="en-US" sz="30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FeS</a:t>
            </a:r>
            <a:r>
              <a:rPr lang="en-US" sz="3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5344" y="1766684"/>
            <a:ext cx="8858280" cy="29700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sz="3400" b="1" u="sng" dirty="0" smtClean="0">
                <a:latin typeface="Times New Roman" pitchFamily="18" charset="0"/>
              </a:rPr>
              <a:t>BTVD 2:</a:t>
            </a:r>
            <a:r>
              <a:rPr lang="en-US" sz="3400" b="1" dirty="0" smtClean="0">
                <a:latin typeface="Times New Roman" pitchFamily="18" charset="0"/>
              </a:rPr>
              <a:t> </a:t>
            </a:r>
            <a:r>
              <a:rPr lang="en-US" sz="3400" b="1" dirty="0" err="1" smtClean="0">
                <a:latin typeface="Times New Roman" pitchFamily="18" charset="0"/>
              </a:rPr>
              <a:t>Lập</a:t>
            </a:r>
            <a:r>
              <a:rPr lang="en-US" sz="3400" b="1" dirty="0" smtClean="0">
                <a:latin typeface="Times New Roman" pitchFamily="18" charset="0"/>
              </a:rPr>
              <a:t> PT </a:t>
            </a:r>
            <a:r>
              <a:rPr lang="en-US" sz="3400" b="1" dirty="0" err="1">
                <a:latin typeface="Times New Roman" pitchFamily="18" charset="0"/>
              </a:rPr>
              <a:t>hóa</a:t>
            </a:r>
            <a:r>
              <a:rPr lang="en-US" sz="3400" b="1" dirty="0">
                <a:latin typeface="Times New Roman" pitchFamily="18" charset="0"/>
              </a:rPr>
              <a:t> </a:t>
            </a:r>
            <a:r>
              <a:rPr lang="en-US" sz="3400" b="1" dirty="0" err="1">
                <a:latin typeface="Times New Roman" pitchFamily="18" charset="0"/>
              </a:rPr>
              <a:t>học</a:t>
            </a:r>
            <a:r>
              <a:rPr lang="en-US" sz="3400" b="1" dirty="0">
                <a:latin typeface="Times New Roman" pitchFamily="18" charset="0"/>
              </a:rPr>
              <a:t> </a:t>
            </a:r>
            <a:r>
              <a:rPr lang="en-US" sz="3400" b="1" dirty="0" err="1">
                <a:latin typeface="Times New Roman" pitchFamily="18" charset="0"/>
              </a:rPr>
              <a:t>của</a:t>
            </a:r>
            <a:r>
              <a:rPr lang="en-US" sz="3400" b="1" dirty="0">
                <a:latin typeface="Times New Roman" pitchFamily="18" charset="0"/>
              </a:rPr>
              <a:t> </a:t>
            </a:r>
            <a:r>
              <a:rPr lang="en-US" sz="3400" b="1" dirty="0" err="1">
                <a:latin typeface="Times New Roman" pitchFamily="18" charset="0"/>
              </a:rPr>
              <a:t>các</a:t>
            </a:r>
            <a:r>
              <a:rPr lang="en-US" sz="3400" b="1" dirty="0">
                <a:latin typeface="Times New Roman" pitchFamily="18" charset="0"/>
              </a:rPr>
              <a:t> </a:t>
            </a:r>
            <a:r>
              <a:rPr lang="en-US" sz="3400" b="1" dirty="0" err="1">
                <a:latin typeface="Times New Roman" pitchFamily="18" charset="0"/>
              </a:rPr>
              <a:t>pứ</a:t>
            </a:r>
            <a:r>
              <a:rPr lang="en-US" sz="3400" b="1" dirty="0">
                <a:latin typeface="Times New Roman" pitchFamily="18" charset="0"/>
              </a:rPr>
              <a:t> </a:t>
            </a:r>
            <a:r>
              <a:rPr lang="en-US" sz="3400" b="1" dirty="0" err="1">
                <a:latin typeface="Times New Roman" pitchFamily="18" charset="0"/>
              </a:rPr>
              <a:t>sau</a:t>
            </a:r>
            <a:r>
              <a:rPr lang="en-US" sz="3400" b="1" dirty="0">
                <a:latin typeface="Times New Roman" pitchFamily="18" charset="0"/>
              </a:rPr>
              <a:t> </a:t>
            </a:r>
            <a:r>
              <a:rPr lang="en-US" sz="3400" b="1" dirty="0" err="1">
                <a:latin typeface="Times New Roman" pitchFamily="18" charset="0"/>
              </a:rPr>
              <a:t>đây</a:t>
            </a:r>
            <a:r>
              <a:rPr lang="en-US" sz="3400" b="1" dirty="0">
                <a:latin typeface="Times New Roman" pitchFamily="18" charset="0"/>
              </a:rPr>
              <a:t>: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3400" b="1" dirty="0">
                <a:latin typeface="Times New Roman" pitchFamily="18" charset="0"/>
              </a:rPr>
              <a:t> 1/ </a:t>
            </a:r>
            <a:r>
              <a:rPr lang="en-US" sz="3400" b="1" dirty="0" err="1">
                <a:latin typeface="Times New Roman" pitchFamily="18" charset="0"/>
              </a:rPr>
              <a:t>FeO</a:t>
            </a:r>
            <a:r>
              <a:rPr lang="en-US" sz="3400" b="1" dirty="0">
                <a:latin typeface="Times New Roman" pitchFamily="18" charset="0"/>
              </a:rPr>
              <a:t> +  HNO</a:t>
            </a:r>
            <a:r>
              <a:rPr lang="en-US" sz="3400" b="1" baseline="-25000" dirty="0">
                <a:latin typeface="Times New Roman" pitchFamily="18" charset="0"/>
              </a:rPr>
              <a:t>3</a:t>
            </a:r>
            <a:r>
              <a:rPr lang="en-US" sz="3400" b="1" dirty="0">
                <a:latin typeface="Times New Roman" pitchFamily="18" charset="0"/>
              </a:rPr>
              <a:t> </a:t>
            </a:r>
            <a:r>
              <a:rPr lang="en-US" sz="3400" b="1" baseline="-25000" dirty="0" err="1">
                <a:latin typeface="Times New Roman" pitchFamily="18" charset="0"/>
              </a:rPr>
              <a:t>đặc</a:t>
            </a:r>
            <a:r>
              <a:rPr lang="en-US" sz="3400" b="1" baseline="-25000" dirty="0">
                <a:latin typeface="Times New Roman" pitchFamily="18" charset="0"/>
              </a:rPr>
              <a:t>, </a:t>
            </a:r>
            <a:r>
              <a:rPr lang="en-US" sz="3400" b="1" baseline="-25000" dirty="0" err="1" smtClean="0">
                <a:latin typeface="Times New Roman" pitchFamily="18" charset="0"/>
              </a:rPr>
              <a:t>nóng</a:t>
            </a:r>
            <a:r>
              <a:rPr lang="en-US" sz="3400" b="1" baseline="-25000" dirty="0" smtClean="0">
                <a:latin typeface="Times New Roman" pitchFamily="18" charset="0"/>
              </a:rPr>
              <a:t>                    </a:t>
            </a:r>
            <a:r>
              <a:rPr lang="en-US" sz="3400" b="1" dirty="0" smtClean="0">
                <a:latin typeface="Times New Roman" pitchFamily="18" charset="0"/>
              </a:rPr>
              <a:t> ?  +   NO</a:t>
            </a:r>
            <a:r>
              <a:rPr lang="en-US" sz="3400" b="1" baseline="-25000" dirty="0" smtClean="0">
                <a:latin typeface="Times New Roman" pitchFamily="18" charset="0"/>
              </a:rPr>
              <a:t>2 </a:t>
            </a:r>
            <a:r>
              <a:rPr lang="en-US" sz="3400" b="1" dirty="0" smtClean="0">
                <a:latin typeface="Times New Roman" pitchFamily="18" charset="0"/>
              </a:rPr>
              <a:t> + ?</a:t>
            </a:r>
            <a:endParaRPr lang="en-US" sz="3400" b="1" dirty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sz="3400" b="1" dirty="0">
                <a:latin typeface="Times New Roman" pitchFamily="18" charset="0"/>
              </a:rPr>
              <a:t> </a:t>
            </a:r>
            <a:r>
              <a:rPr lang="en-US" sz="3400" b="1" dirty="0" smtClean="0">
                <a:latin typeface="Times New Roman" pitchFamily="18" charset="0"/>
              </a:rPr>
              <a:t>2/H</a:t>
            </a:r>
            <a:r>
              <a:rPr lang="en-US" sz="3400" b="1" baseline="-25000" dirty="0" smtClean="0">
                <a:latin typeface="Times New Roman" pitchFamily="18" charset="0"/>
              </a:rPr>
              <a:t>2</a:t>
            </a:r>
            <a:r>
              <a:rPr lang="en-US" sz="3400" b="1" dirty="0" smtClean="0">
                <a:latin typeface="Times New Roman" pitchFamily="18" charset="0"/>
              </a:rPr>
              <a:t>S + HNO</a:t>
            </a:r>
            <a:r>
              <a:rPr lang="en-US" sz="3400" b="1" baseline="-25000" dirty="0" smtClean="0">
                <a:latin typeface="Times New Roman" pitchFamily="18" charset="0"/>
              </a:rPr>
              <a:t>3</a:t>
            </a:r>
            <a:r>
              <a:rPr lang="en-US" sz="3400" b="1" dirty="0" smtClean="0">
                <a:latin typeface="Times New Roman" pitchFamily="18" charset="0"/>
              </a:rPr>
              <a:t> </a:t>
            </a:r>
            <a:r>
              <a:rPr lang="en-US" sz="3400" b="1" baseline="-25000" dirty="0" err="1" smtClean="0">
                <a:latin typeface="Times New Roman" pitchFamily="18" charset="0"/>
              </a:rPr>
              <a:t>loãng</a:t>
            </a:r>
            <a:r>
              <a:rPr lang="en-US" sz="3400" b="1" baseline="-25000" dirty="0" smtClean="0">
                <a:latin typeface="Times New Roman" pitchFamily="18" charset="0"/>
              </a:rPr>
              <a:t>                       </a:t>
            </a:r>
            <a:r>
              <a:rPr lang="en-US" sz="3400" b="1" baseline="30000" dirty="0" smtClean="0">
                <a:latin typeface="Times New Roman" pitchFamily="18" charset="0"/>
              </a:rPr>
              <a:t> </a:t>
            </a:r>
            <a:r>
              <a:rPr lang="en-US" sz="3400" b="1" dirty="0" smtClean="0">
                <a:latin typeface="Times New Roman" pitchFamily="18" charset="0"/>
              </a:rPr>
              <a:t>      S   +  NO  +  ? </a:t>
            </a:r>
            <a:endParaRPr lang="en-US" sz="3400" b="1" dirty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sz="3400" b="1" dirty="0">
                <a:latin typeface="Times New Roman" pitchFamily="18" charset="0"/>
              </a:rPr>
              <a:t> 3/ </a:t>
            </a:r>
            <a:r>
              <a:rPr lang="en-US" sz="3400" b="1" dirty="0" smtClean="0">
                <a:latin typeface="Times New Roman" pitchFamily="18" charset="0"/>
              </a:rPr>
              <a:t>Fe</a:t>
            </a:r>
            <a:r>
              <a:rPr lang="en-US" sz="3400" b="1" baseline="-25000" dirty="0" smtClean="0">
                <a:latin typeface="Times New Roman" pitchFamily="18" charset="0"/>
              </a:rPr>
              <a:t>2</a:t>
            </a:r>
            <a:r>
              <a:rPr lang="en-US" sz="3400" b="1" dirty="0" smtClean="0">
                <a:latin typeface="Times New Roman" pitchFamily="18" charset="0"/>
              </a:rPr>
              <a:t>O</a:t>
            </a:r>
            <a:r>
              <a:rPr lang="en-US" sz="3400" b="1" baseline="-25000" dirty="0" smtClean="0">
                <a:latin typeface="Times New Roman" pitchFamily="18" charset="0"/>
              </a:rPr>
              <a:t>3</a:t>
            </a:r>
            <a:r>
              <a:rPr lang="en-US" sz="3400" b="1" dirty="0" smtClean="0">
                <a:latin typeface="Times New Roman" pitchFamily="18" charset="0"/>
              </a:rPr>
              <a:t>  + HNO</a:t>
            </a:r>
            <a:r>
              <a:rPr lang="en-US" sz="3400" b="1" baseline="-25000" dirty="0" smtClean="0">
                <a:latin typeface="Times New Roman" pitchFamily="18" charset="0"/>
              </a:rPr>
              <a:t>3</a:t>
            </a:r>
            <a:r>
              <a:rPr lang="en-US" sz="3400" b="1" dirty="0" smtClean="0">
                <a:latin typeface="Times New Roman" pitchFamily="18" charset="0"/>
              </a:rPr>
              <a:t> </a:t>
            </a:r>
            <a:r>
              <a:rPr lang="en-US" sz="3400" b="1" baseline="-25000" dirty="0" err="1" smtClean="0">
                <a:latin typeface="Times New Roman" pitchFamily="18" charset="0"/>
              </a:rPr>
              <a:t>loãng</a:t>
            </a:r>
            <a:endParaRPr lang="en-US" sz="3600" b="1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568" y="94408"/>
            <a:ext cx="2214578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oxi</a:t>
            </a:r>
            <a:r>
              <a:rPr lang="en-US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hóa</a:t>
            </a:r>
            <a:endParaRPr lang="en-US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28662" y="642918"/>
            <a:ext cx="2743200" cy="55399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sz="3000" b="1" dirty="0" smtClean="0">
                <a:latin typeface="Times New Roman" pitchFamily="18" charset="0"/>
              </a:rPr>
              <a:t>c. </a:t>
            </a:r>
            <a:r>
              <a:rPr lang="en-US" sz="3000" b="1" dirty="0" err="1">
                <a:latin typeface="Times New Roman" pitchFamily="18" charset="0"/>
              </a:rPr>
              <a:t>Với</a:t>
            </a:r>
            <a:r>
              <a:rPr lang="en-US" sz="3000" b="1" dirty="0">
                <a:latin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</a:rPr>
              <a:t>hợp</a:t>
            </a:r>
            <a:r>
              <a:rPr lang="en-US" sz="3000" b="1" dirty="0" smtClean="0">
                <a:latin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</a:rPr>
              <a:t>chất</a:t>
            </a:r>
            <a:endParaRPr lang="en-US" sz="3000" dirty="0">
              <a:latin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18206" y="435656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780978" y="291674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30088" y="3643314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857232"/>
            <a:ext cx="9144000" cy="60007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C230A6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 b="1">
              <a:solidFill>
                <a:schemeClr val="bg1"/>
              </a:solidFill>
              <a:latin typeface=".Vn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12708" y="3528392"/>
            <a:ext cx="1381132" cy="6302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5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HNO</a:t>
            </a:r>
            <a:r>
              <a:rPr lang="en-US" sz="3500" b="1" baseline="-250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3500" b="1" dirty="0">
              <a:solidFill>
                <a:schemeClr val="accent5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6" descr="Calcium_ammonium_nitrate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1359" y="1121658"/>
            <a:ext cx="4068791" cy="2290779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</p:spPr>
      </p:pic>
      <p:pic>
        <p:nvPicPr>
          <p:cNvPr id="9" name="Picture 10" descr="20618145815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1726" y="1127230"/>
            <a:ext cx="3946823" cy="2294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" name="Picture 15" descr="44fffdfffdfffd5234fffdfffd1fffd79dfffd5bfffdfffd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24012" y="4343399"/>
            <a:ext cx="4000528" cy="20955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172200" y="3482975"/>
            <a:ext cx="2590800" cy="708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 err="1">
                <a:latin typeface="Times New Roman" pitchFamily="18" charset="0"/>
              </a:rPr>
              <a:t>Sản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xuất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phân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đạm</a:t>
            </a:r>
            <a:r>
              <a:rPr lang="en-US" sz="2000" b="1" dirty="0">
                <a:latin typeface="Times New Roman" pitchFamily="18" charset="0"/>
              </a:rPr>
              <a:t>: NH</a:t>
            </a:r>
            <a:r>
              <a:rPr lang="en-US" sz="2000" b="1" baseline="-25000" dirty="0">
                <a:latin typeface="Times New Roman" pitchFamily="18" charset="0"/>
              </a:rPr>
              <a:t>4</a:t>
            </a:r>
            <a:r>
              <a:rPr lang="en-US" sz="2000" b="1" dirty="0">
                <a:latin typeface="Times New Roman" pitchFamily="18" charset="0"/>
              </a:rPr>
              <a:t>NO</a:t>
            </a:r>
            <a:r>
              <a:rPr lang="en-US" sz="2000" b="1" baseline="-25000" dirty="0">
                <a:latin typeface="Times New Roman" pitchFamily="18" charset="0"/>
              </a:rPr>
              <a:t>3</a:t>
            </a:r>
            <a:r>
              <a:rPr lang="en-US" sz="2000" b="1" dirty="0">
                <a:latin typeface="Times New Roman" pitchFamily="18" charset="0"/>
              </a:rPr>
              <a:t> ,Ca(NO</a:t>
            </a:r>
            <a:r>
              <a:rPr lang="en-US" sz="2000" b="1" baseline="-25000" dirty="0">
                <a:latin typeface="Times New Roman" pitchFamily="18" charset="0"/>
              </a:rPr>
              <a:t>3</a:t>
            </a:r>
            <a:r>
              <a:rPr lang="en-US" sz="2000" b="1" dirty="0">
                <a:latin typeface="Times New Roman" pitchFamily="18" charset="0"/>
              </a:rPr>
              <a:t>)</a:t>
            </a:r>
            <a:r>
              <a:rPr lang="en-US" sz="2000" b="1" baseline="-25000" dirty="0">
                <a:latin typeface="Times New Roman" pitchFamily="18" charset="0"/>
              </a:rPr>
              <a:t>2</a:t>
            </a:r>
            <a:r>
              <a:rPr lang="en-US" sz="2000" b="1" dirty="0">
                <a:latin typeface="Times New Roman" pitchFamily="18" charset="0"/>
              </a:rPr>
              <a:t>…</a:t>
            </a:r>
            <a:r>
              <a:rPr lang="en-US" sz="2000" b="1" dirty="0"/>
              <a:t>   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87844" y="3688248"/>
            <a:ext cx="2492368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b="1" dirty="0" err="1">
                <a:latin typeface="Times New Roman" pitchFamily="18" charset="0"/>
              </a:rPr>
              <a:t>Sản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xuất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</a:rPr>
              <a:t>thuốc</a:t>
            </a:r>
            <a:r>
              <a:rPr lang="en-US" sz="2000" b="1" dirty="0" smtClean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nổ</a:t>
            </a:r>
            <a:endParaRPr lang="en-US" sz="2000" b="1" dirty="0">
              <a:latin typeface="Times New Roman" pitchFamily="18" charset="0"/>
            </a:endParaRPr>
          </a:p>
        </p:txBody>
      </p:sp>
      <p:pic>
        <p:nvPicPr>
          <p:cNvPr id="13" name="Picture 18" descr="20715559_images1358205_A03_CMS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43068" y="4297020"/>
            <a:ext cx="4067204" cy="19712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1000100" y="6338682"/>
            <a:ext cx="220980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/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Dược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715008" y="6457950"/>
            <a:ext cx="2444750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/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Thuốc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nhuộm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0"/>
            <a:ext cx="3143272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IV. 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dụng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47800" y="50292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81800" y="50292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8400" y="50292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15000" y="50292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81600" y="50292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48200" y="50292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14800" y="50292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581400" y="50292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8000" y="50292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514600" y="50292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81200" y="50292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0" y="44958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81400" y="44958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048000" y="44958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4600" y="44958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981200" y="44958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447800" y="39624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48400" y="39624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15000" y="39624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181600" y="39624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648200" y="39624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114800" y="39624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581400" y="39624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048000" y="39624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514600" y="39624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981200" y="39624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4478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1148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5814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0480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5146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981200" y="3429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447800" y="28956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514600" y="28956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981200" y="28956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447800" y="23622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048000" y="23622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14600" y="23622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1981200" y="23622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447800" y="18288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514600" y="18288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981200" y="18288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AutoShape 45"/>
          <p:cNvSpPr>
            <a:spLocks noChangeArrowheads="1"/>
          </p:cNvSpPr>
          <p:nvPr/>
        </p:nvSpPr>
        <p:spPr bwMode="auto">
          <a:xfrm>
            <a:off x="661988" y="1793875"/>
            <a:ext cx="577850" cy="552450"/>
          </a:xfrm>
          <a:prstGeom prst="diamond">
            <a:avLst/>
          </a:prstGeom>
          <a:gradFill rotWithShape="1">
            <a:gsLst>
              <a:gs pos="0">
                <a:srgbClr val="FFFF99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501650" y="1809750"/>
            <a:ext cx="449263" cy="552450"/>
          </a:xfrm>
          <a:prstGeom prst="ellipse">
            <a:avLst/>
          </a:prstGeom>
          <a:gradFill rotWithShape="1">
            <a:gsLst>
              <a:gs pos="0">
                <a:srgbClr val="CCFF99"/>
              </a:gs>
              <a:gs pos="100000">
                <a:srgbClr val="28EE28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8" name="AutoShape 47"/>
          <p:cNvSpPr>
            <a:spLocks noChangeArrowheads="1"/>
          </p:cNvSpPr>
          <p:nvPr/>
        </p:nvSpPr>
        <p:spPr bwMode="auto">
          <a:xfrm>
            <a:off x="658813" y="2341563"/>
            <a:ext cx="577850" cy="552450"/>
          </a:xfrm>
          <a:prstGeom prst="diamond">
            <a:avLst/>
          </a:prstGeom>
          <a:gradFill rotWithShape="1">
            <a:gsLst>
              <a:gs pos="0">
                <a:srgbClr val="FFFF99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498475" y="2357438"/>
            <a:ext cx="449263" cy="552450"/>
          </a:xfrm>
          <a:prstGeom prst="ellipse">
            <a:avLst/>
          </a:prstGeom>
          <a:gradFill rotWithShape="1">
            <a:gsLst>
              <a:gs pos="0">
                <a:srgbClr val="CCFF99"/>
              </a:gs>
              <a:gs pos="100000">
                <a:srgbClr val="28EE28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0" name="AutoShape 49"/>
          <p:cNvSpPr>
            <a:spLocks noChangeArrowheads="1"/>
          </p:cNvSpPr>
          <p:nvPr/>
        </p:nvSpPr>
        <p:spPr bwMode="auto">
          <a:xfrm>
            <a:off x="679450" y="2895600"/>
            <a:ext cx="577850" cy="552450"/>
          </a:xfrm>
          <a:prstGeom prst="diamond">
            <a:avLst/>
          </a:prstGeom>
          <a:gradFill rotWithShape="1">
            <a:gsLst>
              <a:gs pos="0">
                <a:srgbClr val="FFFF99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519113" y="2911475"/>
            <a:ext cx="449262" cy="552450"/>
          </a:xfrm>
          <a:prstGeom prst="ellipse">
            <a:avLst/>
          </a:prstGeom>
          <a:gradFill rotWithShape="1">
            <a:gsLst>
              <a:gs pos="0">
                <a:srgbClr val="CCFF99"/>
              </a:gs>
              <a:gs pos="100000">
                <a:srgbClr val="28EE28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2" name="AutoShape 51"/>
          <p:cNvSpPr>
            <a:spLocks noChangeArrowheads="1"/>
          </p:cNvSpPr>
          <p:nvPr/>
        </p:nvSpPr>
        <p:spPr bwMode="auto">
          <a:xfrm>
            <a:off x="693738" y="3429000"/>
            <a:ext cx="577850" cy="552450"/>
          </a:xfrm>
          <a:prstGeom prst="diamond">
            <a:avLst/>
          </a:prstGeom>
          <a:gradFill rotWithShape="1">
            <a:gsLst>
              <a:gs pos="0">
                <a:srgbClr val="FFFF99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533400" y="3444875"/>
            <a:ext cx="449263" cy="552450"/>
          </a:xfrm>
          <a:prstGeom prst="ellipse">
            <a:avLst/>
          </a:prstGeom>
          <a:gradFill rotWithShape="1">
            <a:gsLst>
              <a:gs pos="0">
                <a:srgbClr val="CCFF99"/>
              </a:gs>
              <a:gs pos="100000">
                <a:srgbClr val="28EE28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4" name="AutoShape 53"/>
          <p:cNvSpPr>
            <a:spLocks noChangeArrowheads="1"/>
          </p:cNvSpPr>
          <p:nvPr/>
        </p:nvSpPr>
        <p:spPr bwMode="auto">
          <a:xfrm>
            <a:off x="714375" y="3941763"/>
            <a:ext cx="577850" cy="552450"/>
          </a:xfrm>
          <a:prstGeom prst="diamond">
            <a:avLst/>
          </a:prstGeom>
          <a:gradFill rotWithShape="1">
            <a:gsLst>
              <a:gs pos="0">
                <a:srgbClr val="FFFF99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554038" y="3957638"/>
            <a:ext cx="449262" cy="552450"/>
          </a:xfrm>
          <a:prstGeom prst="ellipse">
            <a:avLst/>
          </a:prstGeom>
          <a:gradFill rotWithShape="1">
            <a:gsLst>
              <a:gs pos="0">
                <a:srgbClr val="CCFF99"/>
              </a:gs>
              <a:gs pos="100000">
                <a:srgbClr val="28EE28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56" name="AutoShape 55"/>
          <p:cNvSpPr>
            <a:spLocks noChangeArrowheads="1"/>
          </p:cNvSpPr>
          <p:nvPr/>
        </p:nvSpPr>
        <p:spPr bwMode="auto">
          <a:xfrm>
            <a:off x="708025" y="4475163"/>
            <a:ext cx="577850" cy="552450"/>
          </a:xfrm>
          <a:prstGeom prst="diamond">
            <a:avLst/>
          </a:prstGeom>
          <a:gradFill rotWithShape="1">
            <a:gsLst>
              <a:gs pos="0">
                <a:srgbClr val="FFFF99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47688" y="4491038"/>
            <a:ext cx="449262" cy="552450"/>
          </a:xfrm>
          <a:prstGeom prst="ellipse">
            <a:avLst/>
          </a:prstGeom>
          <a:gradFill rotWithShape="1">
            <a:gsLst>
              <a:gs pos="0">
                <a:srgbClr val="CCFF99"/>
              </a:gs>
              <a:gs pos="100000">
                <a:srgbClr val="28EE28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8" name="AutoShape 57"/>
          <p:cNvSpPr>
            <a:spLocks noChangeArrowheads="1"/>
          </p:cNvSpPr>
          <p:nvPr/>
        </p:nvSpPr>
        <p:spPr bwMode="auto">
          <a:xfrm>
            <a:off x="714375" y="5000625"/>
            <a:ext cx="577850" cy="552450"/>
          </a:xfrm>
          <a:prstGeom prst="diamond">
            <a:avLst/>
          </a:prstGeom>
          <a:gradFill rotWithShape="1">
            <a:gsLst>
              <a:gs pos="0">
                <a:srgbClr val="FFFF99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554038" y="5016500"/>
            <a:ext cx="449262" cy="552450"/>
          </a:xfrm>
          <a:prstGeom prst="ellipse">
            <a:avLst/>
          </a:prstGeom>
          <a:gradFill rotWithShape="1">
            <a:gsLst>
              <a:gs pos="0">
                <a:srgbClr val="CCFF99"/>
              </a:gs>
              <a:gs pos="100000">
                <a:srgbClr val="28EE28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4343400" y="0"/>
            <a:ext cx="4495800" cy="2971800"/>
            <a:chOff x="2640" y="192"/>
            <a:chExt cx="2832" cy="1872"/>
          </a:xfrm>
        </p:grpSpPr>
        <p:sp>
          <p:nvSpPr>
            <p:cNvPr id="61" name="AutoShape 60"/>
            <p:cNvSpPr>
              <a:spLocks noChangeArrowheads="1"/>
            </p:cNvSpPr>
            <p:nvPr/>
          </p:nvSpPr>
          <p:spPr bwMode="auto">
            <a:xfrm>
              <a:off x="2640" y="192"/>
              <a:ext cx="2832" cy="1872"/>
            </a:xfrm>
            <a:prstGeom prst="cloudCallout">
              <a:avLst>
                <a:gd name="adj1" fmla="val -61370"/>
                <a:gd name="adj2" fmla="val 47278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rgbClr val="FFFF99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3110" y="460"/>
              <a:ext cx="1930" cy="1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32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ứ</a:t>
              </a:r>
              <a:r>
                <a:rPr lang="en-US" sz="32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 oxi hóa cao nh</a:t>
              </a:r>
              <a:r>
                <a:rPr lang="en-US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ấ</a:t>
              </a:r>
              <a:r>
                <a:rPr lang="en-US" sz="32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 của các nguyên t</a:t>
              </a:r>
              <a:r>
                <a:rPr lang="en-US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ố </a:t>
              </a:r>
              <a:r>
                <a:rPr lang="en-US" sz="32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nhóm VA</a:t>
              </a: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1447800" y="1828800"/>
            <a:ext cx="1600200" cy="539750"/>
            <a:chOff x="912" y="1152"/>
            <a:chExt cx="1008" cy="340"/>
          </a:xfrm>
        </p:grpSpPr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912" y="1156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584" y="1152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1248" y="1152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Ă</a:t>
              </a:r>
            </a:p>
          </p:txBody>
        </p:sp>
      </p:grp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3962400" y="0"/>
            <a:ext cx="5181600" cy="3124200"/>
            <a:chOff x="2496" y="192"/>
            <a:chExt cx="3264" cy="1968"/>
          </a:xfrm>
        </p:grpSpPr>
        <p:sp>
          <p:nvSpPr>
            <p:cNvPr id="68" name="AutoShape 67"/>
            <p:cNvSpPr>
              <a:spLocks noChangeArrowheads="1"/>
            </p:cNvSpPr>
            <p:nvPr/>
          </p:nvSpPr>
          <p:spPr bwMode="auto">
            <a:xfrm>
              <a:off x="2496" y="192"/>
              <a:ext cx="3264" cy="1968"/>
            </a:xfrm>
            <a:prstGeom prst="cloudCallout">
              <a:avLst>
                <a:gd name="adj1" fmla="val -53463"/>
                <a:gd name="adj2" fmla="val 42176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CCECFF"/>
                </a:gs>
                <a:gs pos="100000">
                  <a:srgbClr val="0000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 Box 68"/>
            <p:cNvSpPr txBox="1">
              <a:spLocks noChangeArrowheads="1"/>
            </p:cNvSpPr>
            <p:nvPr/>
          </p:nvSpPr>
          <p:spPr bwMode="auto">
            <a:xfrm>
              <a:off x="3062" y="375"/>
              <a:ext cx="2410" cy="1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Để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nhận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biết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muối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amoni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điều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chế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NH</a:t>
              </a:r>
              <a:r>
                <a:rPr lang="en-US" sz="3200" i="1" baseline="-25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32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32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ta</a:t>
              </a:r>
              <a:r>
                <a:rPr lang="en-US" sz="32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cho</a:t>
              </a:r>
              <a:r>
                <a:rPr lang="en-US" sz="32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muối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amoni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tác</a:t>
              </a:r>
              <a:r>
                <a:rPr lang="en-US" sz="32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dụng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với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?</a:t>
              </a:r>
              <a:endParaRPr lang="en-US" sz="3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447800" y="2362200"/>
            <a:ext cx="2133600" cy="533400"/>
            <a:chOff x="912" y="1488"/>
            <a:chExt cx="1344" cy="336"/>
          </a:xfrm>
        </p:grpSpPr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912" y="1488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1248" y="1488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1584" y="1488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Ề</a:t>
              </a: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1920" y="1488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4286248" y="0"/>
            <a:ext cx="5181600" cy="2743200"/>
            <a:chOff x="3216" y="-3293"/>
            <a:chExt cx="3264" cy="1968"/>
          </a:xfrm>
        </p:grpSpPr>
        <p:sp>
          <p:nvSpPr>
            <p:cNvPr id="76" name="AutoShape 75"/>
            <p:cNvSpPr>
              <a:spLocks noChangeArrowheads="1"/>
            </p:cNvSpPr>
            <p:nvPr/>
          </p:nvSpPr>
          <p:spPr bwMode="auto">
            <a:xfrm>
              <a:off x="3216" y="-3293"/>
              <a:ext cx="3264" cy="1968"/>
            </a:xfrm>
            <a:prstGeom prst="cloudCallout">
              <a:avLst>
                <a:gd name="adj1" fmla="val -53463"/>
                <a:gd name="adj2" fmla="val 42176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CCECFF"/>
                </a:gs>
                <a:gs pos="100000">
                  <a:srgbClr val="0000FF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 Box 76"/>
            <p:cNvSpPr txBox="1">
              <a:spLocks noChangeArrowheads="1"/>
            </p:cNvSpPr>
            <p:nvPr/>
          </p:nvSpPr>
          <p:spPr bwMode="auto">
            <a:xfrm>
              <a:off x="3576" y="-3065"/>
              <a:ext cx="2410" cy="1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3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Nitơ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nằm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ở </a:t>
              </a:r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chu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kỳ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này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?</a:t>
              </a:r>
              <a:endParaRPr lang="en-US" sz="3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1447800" y="2895600"/>
            <a:ext cx="1600200" cy="533400"/>
            <a:chOff x="912" y="1824"/>
            <a:chExt cx="1008" cy="336"/>
          </a:xfrm>
        </p:grpSpPr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84" y="1824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912" y="1824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1248" y="1824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4071934" y="0"/>
            <a:ext cx="5486400" cy="2514600"/>
            <a:chOff x="2112" y="240"/>
            <a:chExt cx="3456" cy="1584"/>
          </a:xfrm>
        </p:grpSpPr>
        <p:sp>
          <p:nvSpPr>
            <p:cNvPr id="83" name="AutoShape 82"/>
            <p:cNvSpPr>
              <a:spLocks noChangeArrowheads="1"/>
            </p:cNvSpPr>
            <p:nvPr/>
          </p:nvSpPr>
          <p:spPr bwMode="auto">
            <a:xfrm>
              <a:off x="2112" y="240"/>
              <a:ext cx="3456" cy="1584"/>
            </a:xfrm>
            <a:prstGeom prst="cloudCallout">
              <a:avLst>
                <a:gd name="adj1" fmla="val -45602"/>
                <a:gd name="adj2" fmla="val 59722"/>
              </a:avLst>
            </a:prstGeom>
            <a:gradFill rotWithShape="1">
              <a:gsLst>
                <a:gs pos="0">
                  <a:srgbClr val="FFFF99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Text Box 83"/>
            <p:cNvSpPr txBox="1">
              <a:spLocks noChangeArrowheads="1"/>
            </p:cNvSpPr>
            <p:nvPr/>
          </p:nvSpPr>
          <p:spPr bwMode="auto">
            <a:xfrm>
              <a:off x="2630" y="652"/>
              <a:ext cx="2506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Khi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tác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dụng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với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H</a:t>
              </a:r>
              <a:r>
                <a:rPr lang="en-US" sz="3200" i="1" baseline="-25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2,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N</a:t>
              </a:r>
              <a:r>
                <a:rPr lang="en-US" sz="3200" i="1" baseline="-25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thể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hiện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tính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chất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gì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?</a:t>
              </a:r>
              <a:r>
                <a:rPr lang="en-US" sz="3200" i="1" baseline="-25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32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1447800" y="3429000"/>
            <a:ext cx="3200400" cy="533400"/>
            <a:chOff x="912" y="2160"/>
            <a:chExt cx="2016" cy="336"/>
          </a:xfrm>
        </p:grpSpPr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912" y="2160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2592" y="2160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2265" y="2160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Ó</a:t>
              </a: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1920" y="2160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1584" y="2160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1248" y="2160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4143372" y="-214338"/>
            <a:ext cx="5410200" cy="3048000"/>
            <a:chOff x="2352" y="192"/>
            <a:chExt cx="3408" cy="1920"/>
          </a:xfrm>
        </p:grpSpPr>
        <p:sp>
          <p:nvSpPr>
            <p:cNvPr id="93" name="AutoShape 92"/>
            <p:cNvSpPr>
              <a:spLocks noChangeArrowheads="1"/>
            </p:cNvSpPr>
            <p:nvPr/>
          </p:nvSpPr>
          <p:spPr bwMode="auto">
            <a:xfrm>
              <a:off x="2352" y="192"/>
              <a:ext cx="3408" cy="1920"/>
            </a:xfrm>
            <a:prstGeom prst="cloudCallout">
              <a:avLst>
                <a:gd name="adj1" fmla="val -23472"/>
                <a:gd name="adj2" fmla="val 62343"/>
              </a:avLst>
            </a:prstGeom>
            <a:gradFill rotWithShape="1">
              <a:gsLst>
                <a:gs pos="0">
                  <a:srgbClr val="FF99FF"/>
                </a:gs>
                <a:gs pos="100000">
                  <a:srgbClr val="FFCCFF"/>
                </a:gs>
              </a:gsLst>
              <a:lin ang="2700000" scaled="1"/>
            </a:gradFill>
            <a:ln w="9525">
              <a:solidFill>
                <a:srgbClr val="660033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 Box 93"/>
            <p:cNvSpPr txBox="1">
              <a:spLocks noChangeArrowheads="1"/>
            </p:cNvSpPr>
            <p:nvPr/>
          </p:nvSpPr>
          <p:spPr bwMode="auto">
            <a:xfrm>
              <a:off x="2870" y="656"/>
              <a:ext cx="2650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3000" i="1" dirty="0" err="1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Sản</a:t>
              </a:r>
              <a:r>
                <a:rPr lang="en-US" sz="3000" i="1" dirty="0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i="1" dirty="0" err="1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phẩm</a:t>
              </a:r>
              <a:r>
                <a:rPr lang="en-US" sz="3000" i="1" dirty="0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i="1" dirty="0" err="1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3000" i="1" dirty="0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i="1" dirty="0" err="1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phản</a:t>
              </a:r>
              <a:r>
                <a:rPr lang="en-US" sz="3000" i="1" dirty="0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i="1" dirty="0" err="1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ứng</a:t>
              </a:r>
              <a:r>
                <a:rPr lang="en-US" sz="3000" i="1" dirty="0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i="1" dirty="0" err="1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giữa</a:t>
              </a:r>
              <a:r>
                <a:rPr lang="en-US" sz="3000" i="1" dirty="0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i="1" dirty="0" err="1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nito</a:t>
              </a:r>
              <a:r>
                <a:rPr lang="en-US" sz="3000" i="1" dirty="0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i="1" dirty="0" err="1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và</a:t>
              </a:r>
              <a:r>
                <a:rPr lang="en-US" sz="3000" i="1" dirty="0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i="1" dirty="0" err="1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kim</a:t>
              </a:r>
              <a:r>
                <a:rPr lang="en-US" sz="3000" i="1" dirty="0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i="1" dirty="0" err="1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loại</a:t>
              </a:r>
              <a:endParaRPr lang="en-US" sz="3000" i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1447800" y="3962400"/>
            <a:ext cx="5334000" cy="533400"/>
            <a:chOff x="912" y="2496"/>
            <a:chExt cx="3360" cy="336"/>
          </a:xfrm>
        </p:grpSpPr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3936" y="2496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3264" y="2496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2928" y="2496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2592" y="2496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2256" y="2496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1920" y="2496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1584" y="2496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Ố</a:t>
              </a: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1248" y="2496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912" y="2496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3600" y="2496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</p:grpSp>
      <p:grpSp>
        <p:nvGrpSpPr>
          <p:cNvPr id="106" name="Group 105"/>
          <p:cNvGrpSpPr>
            <a:grpSpLocks/>
          </p:cNvGrpSpPr>
          <p:nvPr/>
        </p:nvGrpSpPr>
        <p:grpSpPr bwMode="auto">
          <a:xfrm>
            <a:off x="4214810" y="-285776"/>
            <a:ext cx="5410200" cy="2362200"/>
            <a:chOff x="2475" y="525"/>
            <a:chExt cx="3408" cy="1488"/>
          </a:xfrm>
        </p:grpSpPr>
        <p:sp>
          <p:nvSpPr>
            <p:cNvPr id="107" name="AutoShape 106"/>
            <p:cNvSpPr>
              <a:spLocks noChangeArrowheads="1"/>
            </p:cNvSpPr>
            <p:nvPr/>
          </p:nvSpPr>
          <p:spPr bwMode="auto">
            <a:xfrm>
              <a:off x="2475" y="525"/>
              <a:ext cx="3408" cy="1488"/>
            </a:xfrm>
            <a:prstGeom prst="cloudCallout">
              <a:avLst>
                <a:gd name="adj1" fmla="val 15935"/>
                <a:gd name="adj2" fmla="val 121171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rgbClr val="FFFF99"/>
                </a:gs>
                <a:gs pos="100000">
                  <a:schemeClr val="accent2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 Box 107"/>
            <p:cNvSpPr txBox="1">
              <a:spLocks noChangeArrowheads="1"/>
            </p:cNvSpPr>
            <p:nvPr/>
          </p:nvSpPr>
          <p:spPr bwMode="auto">
            <a:xfrm>
              <a:off x="2880" y="795"/>
              <a:ext cx="2506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3200" i="1" dirty="0" err="1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Bột</a:t>
              </a:r>
              <a:r>
                <a:rPr lang="en-US" sz="3200" i="1" dirty="0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nở</a:t>
              </a:r>
              <a:r>
                <a:rPr lang="en-US" sz="3200" i="1" dirty="0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có</a:t>
              </a:r>
              <a:r>
                <a:rPr lang="en-US" sz="3200" i="1" dirty="0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công</a:t>
              </a:r>
              <a:r>
                <a:rPr lang="en-US" sz="3200" i="1" dirty="0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thức</a:t>
              </a:r>
              <a:r>
                <a:rPr lang="en-US" sz="3200" i="1" dirty="0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hóa</a:t>
              </a:r>
              <a:r>
                <a:rPr lang="en-US" sz="3200" i="1" dirty="0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học</a:t>
              </a:r>
              <a:r>
                <a:rPr lang="en-US" sz="3200" i="1" dirty="0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là</a:t>
              </a:r>
              <a:r>
                <a:rPr lang="en-US" sz="3200" i="1" dirty="0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gì</a:t>
              </a:r>
              <a:r>
                <a:rPr lang="en-US" sz="3200" i="1" dirty="0" smtClean="0">
                  <a:solidFill>
                    <a:srgbClr val="660033"/>
                  </a:solidFill>
                  <a:latin typeface="Times New Roman" pitchFamily="18" charset="0"/>
                  <a:cs typeface="Times New Roman" pitchFamily="18" charset="0"/>
                </a:rPr>
                <a:t>?</a:t>
              </a:r>
            </a:p>
            <a:p>
              <a:pPr algn="ctr"/>
              <a:endParaRPr lang="en-US" sz="3200" i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9" name="Group 108"/>
          <p:cNvGrpSpPr>
            <a:grpSpLocks/>
          </p:cNvGrpSpPr>
          <p:nvPr/>
        </p:nvGrpSpPr>
        <p:grpSpPr bwMode="auto">
          <a:xfrm>
            <a:off x="1447800" y="4495800"/>
            <a:ext cx="2667000" cy="533400"/>
            <a:chOff x="912" y="2832"/>
            <a:chExt cx="1680" cy="336"/>
          </a:xfrm>
        </p:grpSpPr>
        <p:sp>
          <p:nvSpPr>
            <p:cNvPr id="112" name="Rectangle 111"/>
            <p:cNvSpPr>
              <a:spLocks noChangeArrowheads="1"/>
            </p:cNvSpPr>
            <p:nvPr/>
          </p:nvSpPr>
          <p:spPr bwMode="auto">
            <a:xfrm>
              <a:off x="2256" y="2832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3200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1920" y="2832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1584" y="2832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1248" y="2832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32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32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912" y="2832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</p:grpSp>
      <p:grpSp>
        <p:nvGrpSpPr>
          <p:cNvPr id="117" name="Group 116"/>
          <p:cNvGrpSpPr>
            <a:grpSpLocks/>
          </p:cNvGrpSpPr>
          <p:nvPr/>
        </p:nvGrpSpPr>
        <p:grpSpPr bwMode="auto">
          <a:xfrm>
            <a:off x="4214790" y="-358031"/>
            <a:ext cx="5257800" cy="3124201"/>
            <a:chOff x="3636" y="-1685"/>
            <a:chExt cx="3312" cy="1728"/>
          </a:xfrm>
        </p:grpSpPr>
        <p:sp>
          <p:nvSpPr>
            <p:cNvPr id="118" name="AutoShape 117"/>
            <p:cNvSpPr>
              <a:spLocks noChangeArrowheads="1"/>
            </p:cNvSpPr>
            <p:nvPr/>
          </p:nvSpPr>
          <p:spPr bwMode="auto">
            <a:xfrm>
              <a:off x="3636" y="-1685"/>
              <a:ext cx="3312" cy="1728"/>
            </a:xfrm>
            <a:prstGeom prst="cloudCallout">
              <a:avLst>
                <a:gd name="adj1" fmla="val -26356"/>
                <a:gd name="adj2" fmla="val 57236"/>
              </a:avLst>
            </a:prstGeom>
            <a:gradFill rotWithShape="1">
              <a:gsLst>
                <a:gs pos="0">
                  <a:srgbClr val="0000FF"/>
                </a:gs>
                <a:gs pos="100000">
                  <a:srgbClr val="CCECF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Text Box 118"/>
            <p:cNvSpPr txBox="1">
              <a:spLocks noChangeArrowheads="1"/>
            </p:cNvSpPr>
            <p:nvPr/>
          </p:nvSpPr>
          <p:spPr bwMode="auto">
            <a:xfrm>
              <a:off x="4139" y="-1171"/>
              <a:ext cx="260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Một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tính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chất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khác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của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NH</a:t>
              </a:r>
              <a:r>
                <a:rPr lang="en-US" sz="3200" i="1" baseline="-25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  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ngoài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tính</a:t>
              </a:r>
              <a:r>
                <a:rPr lang="en-US" sz="3200" i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khử</a:t>
              </a:r>
              <a:endParaRPr lang="en-US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0" name="Group 119"/>
          <p:cNvGrpSpPr>
            <a:grpSpLocks/>
          </p:cNvGrpSpPr>
          <p:nvPr/>
        </p:nvGrpSpPr>
        <p:grpSpPr bwMode="auto">
          <a:xfrm>
            <a:off x="1447800" y="5029200"/>
            <a:ext cx="5867400" cy="533400"/>
            <a:chOff x="912" y="3168"/>
            <a:chExt cx="3696" cy="336"/>
          </a:xfrm>
        </p:grpSpPr>
        <p:sp>
          <p:nvSpPr>
            <p:cNvPr id="121" name="Rectangle 120"/>
            <p:cNvSpPr>
              <a:spLocks noChangeArrowheads="1"/>
            </p:cNvSpPr>
            <p:nvPr/>
          </p:nvSpPr>
          <p:spPr bwMode="auto">
            <a:xfrm>
              <a:off x="4272" y="3168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auto">
            <a:xfrm>
              <a:off x="3936" y="3168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Ế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auto">
            <a:xfrm>
              <a:off x="3600" y="3168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auto">
            <a:xfrm>
              <a:off x="3264" y="3168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Ơ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2928" y="3168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auto">
            <a:xfrm>
              <a:off x="2592" y="3168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2256" y="3168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1920" y="3168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1584" y="3168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1248" y="3168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Í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auto">
            <a:xfrm>
              <a:off x="912" y="3168"/>
              <a:ext cx="33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</a:p>
          </p:txBody>
        </p:sp>
      </p:grpSp>
      <p:sp>
        <p:nvSpPr>
          <p:cNvPr id="132" name="Text Box 131"/>
          <p:cNvSpPr txBox="1">
            <a:spLocks noChangeArrowheads="1"/>
          </p:cNvSpPr>
          <p:nvPr/>
        </p:nvSpPr>
        <p:spPr bwMode="auto">
          <a:xfrm>
            <a:off x="3214678" y="5857892"/>
            <a:ext cx="3581400" cy="58896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AXIT HNO</a:t>
            </a:r>
            <a:r>
              <a:rPr lang="en-US" sz="3200" baseline="-25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Text Box 132"/>
          <p:cNvSpPr txBox="1">
            <a:spLocks noChangeArrowheads="1"/>
          </p:cNvSpPr>
          <p:nvPr/>
        </p:nvSpPr>
        <p:spPr bwMode="auto">
          <a:xfrm>
            <a:off x="500034" y="5929330"/>
            <a:ext cx="1857388" cy="461665"/>
          </a:xfrm>
          <a:prstGeom prst="rect">
            <a:avLst/>
          </a:prstGeom>
          <a:solidFill>
            <a:srgbClr val="FF6600"/>
          </a:solidFill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TỪ KHÓA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Bevel 133"/>
          <p:cNvSpPr>
            <a:spLocks noChangeArrowheads="1"/>
          </p:cNvSpPr>
          <p:nvPr/>
        </p:nvSpPr>
        <p:spPr bwMode="auto">
          <a:xfrm>
            <a:off x="417626" y="264402"/>
            <a:ext cx="3133725" cy="1011222"/>
          </a:xfrm>
          <a:prstGeom prst="bevel">
            <a:avLst>
              <a:gd name="adj" fmla="val 12500"/>
            </a:avLst>
          </a:prstGeom>
          <a:solidFill>
            <a:srgbClr val="FF66FF">
              <a:alpha val="8392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n-US" sz="35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KHỞI </a:t>
            </a:r>
            <a:r>
              <a:rPr lang="en-US" sz="35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ĐỘNG</a:t>
            </a:r>
          </a:p>
        </p:txBody>
      </p:sp>
      <p:pic>
        <p:nvPicPr>
          <p:cNvPr id="135" name="Picture 16" descr="1174645oad7z9n2ir">
            <a:hlinkClick r:id="rId2"/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6315" y="5702824"/>
            <a:ext cx="1397495" cy="1142984"/>
          </a:xfrm>
          <a:prstGeom prst="rect">
            <a:avLst/>
          </a:prstGeom>
          <a:noFill/>
        </p:spPr>
      </p:pic>
      <p:pic>
        <p:nvPicPr>
          <p:cNvPr id="136" name="Picture 8" descr="1st-01-june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86776" y="3500438"/>
            <a:ext cx="571500" cy="933450"/>
          </a:xfrm>
          <a:prstGeom prst="rect">
            <a:avLst/>
          </a:prstGeom>
          <a:noFill/>
        </p:spPr>
      </p:pic>
      <p:pic>
        <p:nvPicPr>
          <p:cNvPr id="137" name="Picture 9" descr="2nd-03-june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15338" y="4714884"/>
            <a:ext cx="666750" cy="933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</p:childTnLst>
        </p:cTn>
      </p:par>
    </p:tnLst>
    <p:bldLst>
      <p:bldP spid="132" grpId="0" animBg="1"/>
      <p:bldP spid="1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00232" y="142852"/>
            <a:ext cx="4643470" cy="5539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BÀI TẬP TRẮC NGHIỆM</a:t>
            </a:r>
            <a:endParaRPr 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28596" y="1070414"/>
            <a:ext cx="8143932" cy="175432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u="sng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3600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Axit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oxi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l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7570" y="3059560"/>
            <a:ext cx="1857388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HCl</a:t>
            </a:r>
            <a:endParaRPr lang="en-US" sz="3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7730" y="4904698"/>
            <a:ext cx="1638590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sz="3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HNO</a:t>
            </a:r>
            <a:r>
              <a:rPr lang="en-US" sz="30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3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4348" y="5676002"/>
            <a:ext cx="4075155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HNO</a:t>
            </a:r>
            <a:r>
              <a:rPr lang="en-US" sz="30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en-US" sz="30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sz="30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3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3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348" y="3786190"/>
            <a:ext cx="2375971" cy="553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3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30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sz="30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3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endParaRPr lang="en-US" sz="30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2" descr="funface2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5572140"/>
            <a:ext cx="777135" cy="66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 descr="funface6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86116" y="3000372"/>
            <a:ext cx="709836" cy="66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 descr="funface6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3786190"/>
            <a:ext cx="678087" cy="637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 descr="funface6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71802" y="4929198"/>
            <a:ext cx="683797" cy="6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14480" y="0"/>
            <a:ext cx="571504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BÀI TẬP TRẮC NGHIỆM</a:t>
            </a:r>
            <a:endParaRPr lang="en-US" sz="3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90280" y="1071546"/>
            <a:ext cx="8853720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u="sng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3600" b="1" u="sng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2: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HNO</a:t>
            </a:r>
            <a:r>
              <a:rPr lang="en-US" sz="3600" b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nguội</a:t>
            </a:r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3600" b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9168" y="2632064"/>
            <a:ext cx="305845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A. Fe, Cu, Zn </a:t>
            </a:r>
            <a:endParaRPr lang="en-US" sz="3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2358" y="4483036"/>
            <a:ext cx="314720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 Cu, Mg, Au </a:t>
            </a:r>
            <a:endParaRPr lang="en-US" sz="3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5078" y="5466966"/>
            <a:ext cx="290355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Mg, Al, Cu</a:t>
            </a:r>
            <a:endParaRPr lang="en-US" sz="3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314324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7224" y="3571876"/>
            <a:ext cx="312136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Cu, Zn, Mg </a:t>
            </a:r>
          </a:p>
        </p:txBody>
      </p:sp>
      <p:pic>
        <p:nvPicPr>
          <p:cNvPr id="17" name="Picture 2" descr="funface2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3500438"/>
            <a:ext cx="914400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 descr="funface6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2570865"/>
            <a:ext cx="785818" cy="73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 descr="funface6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87712" y="4375600"/>
            <a:ext cx="857256" cy="806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 descr="funface6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2226" y="5429517"/>
            <a:ext cx="785818" cy="73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214282" y="1000108"/>
            <a:ext cx="8715436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sng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Câu 3.</a:t>
            </a:r>
            <a:r>
              <a:rPr kumimoji="0" lang="de-DE" sz="3600" b="1" i="0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de-DE" sz="36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Cho HNO</a:t>
            </a:r>
            <a:r>
              <a:rPr kumimoji="0" lang="de-DE" sz="3600" b="1" i="0" u="none" strike="noStrike" cap="none" normalizeH="0" baseline="-3000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de-DE" sz="36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đậm đặc vào than nung đỏ có khí bay ra là: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7422" y="58056"/>
            <a:ext cx="5500726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BÀI TẬP TRẮC NGHIỆM</a:t>
            </a:r>
            <a:endParaRPr lang="en-US" sz="3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348" y="3082928"/>
            <a:ext cx="16430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4348" y="5429264"/>
            <a:ext cx="477566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3600" dirty="0" smtClean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D. </a:t>
            </a:r>
            <a:r>
              <a:rPr lang="de-DE" sz="3600" b="1" dirty="0" smtClean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Không có khí bay r</a:t>
            </a:r>
            <a:r>
              <a:rPr lang="en-US" sz="3600" b="1" dirty="0" smtClean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endParaRPr lang="en-US" sz="3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3216" y="2444514"/>
            <a:ext cx="171072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3600" dirty="0" smtClean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A. </a:t>
            </a:r>
            <a:r>
              <a:rPr lang="de-DE" sz="3600" b="1" dirty="0" smtClean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</a:t>
            </a:r>
            <a:r>
              <a:rPr lang="de-DE" sz="3600" b="1" baseline="-30000" dirty="0" smtClean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de-DE" sz="3600" b="1" dirty="0" smtClean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696438" y="3388854"/>
            <a:ext cx="168507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3600" dirty="0" smtClean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B. </a:t>
            </a:r>
            <a:r>
              <a:rPr lang="de-DE" sz="3600" b="1" dirty="0" smtClean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NO</a:t>
            </a:r>
            <a:r>
              <a:rPr lang="de-DE" sz="3600" b="1" baseline="-30000" dirty="0" smtClean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de-DE" sz="3600" b="1" dirty="0" smtClean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714348" y="4428000"/>
            <a:ext cx="4953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3600" dirty="0" smtClean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lang="de-DE" sz="3600" b="1" dirty="0" smtClean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Hỗn hợp CO</a:t>
            </a:r>
            <a:r>
              <a:rPr lang="de-DE" sz="3600" b="1" baseline="-30000" dirty="0" smtClean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de-DE" sz="3600" b="1" dirty="0" smtClean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và NO</a:t>
            </a:r>
            <a:r>
              <a:rPr lang="de-DE" sz="3600" b="1" baseline="-30000" dirty="0" smtClean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en-US" sz="3600" dirty="0"/>
          </a:p>
        </p:txBody>
      </p:sp>
      <p:pic>
        <p:nvPicPr>
          <p:cNvPr id="11" name="Picture 2" descr="funface2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72313" y="4353166"/>
            <a:ext cx="821652" cy="70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 descr="funface6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12000" y="2420622"/>
            <a:ext cx="746148" cy="70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 descr="funface6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01341" y="3267082"/>
            <a:ext cx="783678" cy="73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 descr="funface6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15855" y="5449456"/>
            <a:ext cx="785835" cy="7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0481" grpId="0" animBg="1"/>
      <p:bldP spid="3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214282" y="972212"/>
            <a:ext cx="8929718" cy="24314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3800" b="1" i="0" u="sng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Câu</a:t>
            </a:r>
            <a:r>
              <a:rPr kumimoji="0" lang="fr-FR" sz="3800" b="1" i="0" u="sng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4.</a:t>
            </a:r>
            <a:r>
              <a:rPr kumimoji="0" lang="fr-FR" sz="3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t-BR" sz="3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Cho các chất sau: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3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pt-BR" sz="3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FeO, Fe</a:t>
            </a:r>
            <a:r>
              <a:rPr kumimoji="0" lang="pt-BR" sz="3800" b="1" i="0" u="none" strike="noStrike" cap="none" normalizeH="0" baseline="-3000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pt-BR" sz="3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pt-BR" sz="3800" b="1" i="0" u="none" strike="noStrike" cap="none" normalizeH="0" baseline="-3000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pt-BR" sz="3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Fe(NO</a:t>
            </a:r>
            <a:r>
              <a:rPr kumimoji="0" lang="pt-BR" sz="3800" b="1" i="0" u="none" strike="noStrike" cap="none" normalizeH="0" baseline="-3000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pt-BR" sz="3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kumimoji="0" lang="pt-BR" sz="3800" b="1" i="0" u="none" strike="noStrike" cap="none" normalizeH="0" baseline="-3000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pt-BR" sz="3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CuO, FeS</a:t>
            </a:r>
            <a:r>
              <a:rPr kumimoji="0" lang="pt-BR" sz="3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t-BR" sz="3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Số chất tác dụng được với </a:t>
            </a:r>
            <a:r>
              <a:rPr kumimoji="0" lang="pt-BR" sz="3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HNO</a:t>
            </a:r>
            <a:r>
              <a:rPr kumimoji="0" lang="pt-BR" sz="3800" b="1" i="0" u="none" strike="noStrike" cap="none" normalizeH="0" baseline="-3000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sz="3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t-BR" sz="3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giải</a:t>
            </a:r>
            <a:r>
              <a:rPr kumimoji="0" lang="pt-BR" sz="3800" b="0" i="0" u="none" strike="noStrike" cap="none" normalizeH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t-BR" sz="3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phóng khí </a:t>
            </a:r>
            <a:r>
              <a:rPr kumimoji="0" lang="pt-BR" sz="3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NO </a:t>
            </a:r>
            <a:r>
              <a:rPr kumimoji="0" lang="pt-BR" sz="380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</a:t>
            </a:r>
            <a:r>
              <a:rPr kumimoji="0" lang="pt-BR" sz="3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à:</a:t>
            </a:r>
            <a:endParaRPr kumimoji="0" lang="en-US" sz="3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7422" y="101598"/>
            <a:ext cx="5500726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BÀI TẬP TRẮC NGHIỆM</a:t>
            </a:r>
            <a:endParaRPr lang="en-US" sz="3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86118" y="4046310"/>
            <a:ext cx="109517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3600" b="1" dirty="0" smtClean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A. 3 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5715008" y="4016150"/>
            <a:ext cx="106952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3600" b="1" dirty="0" smtClean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B. 4 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1590646" y="5160290"/>
            <a:ext cx="109517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3600" b="1" dirty="0" smtClean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C. 5 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5786446" y="5128998"/>
            <a:ext cx="97975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600" b="1" dirty="0" smtClean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D. 6</a:t>
            </a:r>
            <a:endParaRPr lang="pt-BR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2" descr="funface2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4000504"/>
            <a:ext cx="914400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 descr="funface6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86116" y="5156894"/>
            <a:ext cx="8763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 descr="funface6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00958" y="3929066"/>
            <a:ext cx="8763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 descr="funface6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00958" y="5143512"/>
            <a:ext cx="8763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36866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285720" y="928670"/>
            <a:ext cx="8643998" cy="175432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525" algn="l"/>
              </a:tabLst>
            </a:pPr>
            <a:r>
              <a:rPr kumimoji="0" lang="pt-BR" sz="3600" b="1" i="0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Câu 5</a:t>
            </a:r>
            <a:r>
              <a:rPr kumimoji="0" lang="pt-BR" sz="3600" b="1" i="0" u="sng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pt-BR" sz="36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de-DE" sz="36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Hoà tan m gam Fe vào dung dịch HNO</a:t>
            </a:r>
            <a:r>
              <a:rPr kumimoji="0" lang="de-DE" sz="3600" b="1" i="0" u="none" strike="noStrike" cap="none" normalizeH="0" baseline="-3000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de-DE" sz="36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loãng, dư thu được 0,448 </a:t>
            </a:r>
            <a:r>
              <a:rPr lang="de-DE" sz="36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lí</a:t>
            </a:r>
            <a:r>
              <a:rPr kumimoji="0" lang="de-DE" sz="36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 khí NO duy nhất (đktc). Giá trị của m là: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8860" y="29028"/>
            <a:ext cx="5500726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BÀI TẬP TRẮC NGHIỆM</a:t>
            </a:r>
            <a:endParaRPr lang="en-US" sz="3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72066" y="5072074"/>
            <a:ext cx="240322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3600" b="1" dirty="0" smtClean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D. 5,6 gam.</a:t>
            </a:r>
            <a:endParaRPr lang="en-US" sz="3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1578" y="3444646"/>
            <a:ext cx="251863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3600" b="1" dirty="0" smtClean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A. 1,12 gam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5058684" y="3398840"/>
            <a:ext cx="295465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3600" b="1" dirty="0" smtClean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B. 11,2 gam.</a:t>
            </a:r>
            <a:r>
              <a:rPr lang="de-DE" sz="36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916412" y="5114484"/>
            <a:ext cx="274947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sz="3600" b="1" dirty="0" smtClean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C. 0,56 gam. </a:t>
            </a:r>
            <a:endParaRPr lang="en-US" sz="3600" dirty="0"/>
          </a:p>
        </p:txBody>
      </p:sp>
      <p:pic>
        <p:nvPicPr>
          <p:cNvPr id="13" name="Picture 2" descr="funface2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3500438"/>
            <a:ext cx="778589" cy="66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 descr="funface6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14744" y="5143512"/>
            <a:ext cx="746148" cy="70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 descr="funface6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72462" y="3429000"/>
            <a:ext cx="746148" cy="70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 descr="funface6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72396" y="5072074"/>
            <a:ext cx="746148" cy="70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37889" grpId="0" animBg="1"/>
      <p:bldP spid="5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ket thuc cop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88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3" descr="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8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263f157d-e15e-41cb-ba66-7007ab4e4cea_acid-rain-1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262036"/>
            <a:ext cx="8572560" cy="610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63332" y="27621"/>
          <a:ext cx="9001156" cy="6750867"/>
        </p:xfrm>
        <a:graphic>
          <a:graphicData uri="http://schemas.openxmlformats.org/presentationml/2006/ole">
            <p:oleObj spid="_x0000_s1025" name="Slide" r:id="rId3" imgW="4572049" imgH="3429015" progId="PowerPoint.Slide.8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3571868" y="92764"/>
            <a:ext cx="157163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Mưa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axit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409" name="Object 1"/>
          <p:cNvGraphicFramePr>
            <a:graphicFrameLocks noChangeAspect="1"/>
          </p:cNvGraphicFramePr>
          <p:nvPr/>
        </p:nvGraphicFramePr>
        <p:xfrm>
          <a:off x="120903" y="106016"/>
          <a:ext cx="8926644" cy="6694983"/>
        </p:xfrm>
        <a:graphic>
          <a:graphicData uri="http://schemas.openxmlformats.org/presentationml/2006/ole">
            <p:oleObj spid="_x0000_s17409" name="Slide" r:id="rId3" imgW="4572049" imgH="3429015" progId="PowerPoint.Slid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20570" y="0"/>
            <a:ext cx="3857652" cy="73866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Ăn mòn tượng đá do HNO</a:t>
            </a:r>
            <a:r>
              <a:rPr lang="pt-BR" sz="2400" baseline="-25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b="1" dirty="0"/>
          </a:p>
        </p:txBody>
      </p:sp>
      <p:pic>
        <p:nvPicPr>
          <p:cNvPr id="9" name="Picture 4" descr="acid5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72" y="956638"/>
            <a:ext cx="9021403" cy="5795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28728" y="81888"/>
            <a:ext cx="7215238" cy="1285884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 err="1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Trường</a:t>
            </a:r>
            <a:r>
              <a:rPr kumimoji="0" lang="en-US" sz="3200" b="1" i="0" u="none" strike="noStrike" kern="1200" cap="all" spc="0" normalizeH="0" baseline="0" noProof="0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200" b="1" i="0" u="none" strike="noStrike" kern="1200" cap="all" spc="0" normalizeH="0" baseline="0" noProof="0" dirty="0" err="1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thpt</a:t>
            </a:r>
            <a:r>
              <a:rPr kumimoji="0" lang="en-US" sz="3200" b="1" i="0" u="none" strike="noStrike" kern="1200" cap="all" spc="0" normalizeH="0" baseline="0" noProof="0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200" b="1" i="0" u="none" strike="noStrike" kern="1200" cap="all" spc="0" normalizeH="0" baseline="0" noProof="0" dirty="0" err="1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chế</a:t>
            </a:r>
            <a:r>
              <a:rPr kumimoji="0" lang="en-US" sz="3200" b="1" i="0" u="none" strike="noStrike" kern="1200" cap="all" spc="0" normalizeH="0" baseline="0" noProof="0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200" b="1" i="0" u="none" strike="noStrike" kern="1200" cap="all" spc="0" normalizeH="0" baseline="0" noProof="0" dirty="0" err="1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lan</a:t>
            </a:r>
            <a:r>
              <a:rPr kumimoji="0" lang="en-US" sz="3200" b="1" i="0" u="none" strike="noStrike" kern="1200" cap="all" spc="0" normalizeH="0" baseline="0" noProof="0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3200" b="1" i="0" u="none" strike="noStrike" kern="1200" cap="all" spc="0" normalizeH="0" baseline="0" noProof="0" dirty="0" err="1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viên</a:t>
            </a:r>
            <a:endParaRPr kumimoji="0" lang="en-US" sz="3200" b="1" i="0" u="none" strike="noStrike" kern="1200" cap="all" spc="0" normalizeH="0" baseline="0" noProof="0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036" y="1036968"/>
            <a:ext cx="22860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BÀI 9</a:t>
            </a:r>
          </a:p>
          <a:p>
            <a:r>
              <a:rPr 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      </a:t>
            </a:r>
            <a:r>
              <a:rPr lang="en-US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Tiết</a:t>
            </a: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14</a:t>
            </a:r>
          </a:p>
          <a:p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1883868"/>
            <a:ext cx="90011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Axit</a:t>
            </a: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nitric </a:t>
            </a:r>
            <a:r>
              <a:rPr lang="en-US" sz="5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và</a:t>
            </a: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5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muối</a:t>
            </a:r>
            <a:r>
              <a:rPr lang="en-US" sz="5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5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nitrat</a:t>
            </a:r>
            <a:endParaRPr lang="en-US" sz="5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5828946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Giáo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viên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thực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hiện</a:t>
            </a:r>
            <a:r>
              <a:rPr lang="en-US" sz="2800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 </a:t>
            </a:r>
            <a:r>
              <a:rPr lang="en-US" sz="2800" b="1" i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Võ</a:t>
            </a:r>
            <a:r>
              <a:rPr lang="en-US" sz="2800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Thị</a:t>
            </a:r>
            <a:r>
              <a:rPr lang="en-US" sz="2800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Thu </a:t>
            </a:r>
            <a:r>
              <a:rPr lang="en-US" sz="2800" b="1" i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Hằng</a:t>
            </a:r>
            <a:endParaRPr lang="en-US" sz="2800" b="1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8" name="Picture 51" descr="HNO3 (2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143248"/>
            <a:ext cx="3929090" cy="2299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6" descr="BAR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4572" y="705364"/>
            <a:ext cx="4886130" cy="85223"/>
          </a:xfrm>
          <a:prstGeom prst="rect">
            <a:avLst/>
          </a:prstGeom>
          <a:noFill/>
        </p:spPr>
      </p:pic>
      <p:pic>
        <p:nvPicPr>
          <p:cNvPr id="12" name="Picture 28" descr="Frames PPT 0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4724" y="161282"/>
            <a:ext cx="257176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A. AXIT NITRIC</a:t>
            </a:r>
            <a:endParaRPr lang="en-US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690" y="743142"/>
            <a:ext cx="4214842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I. CẤU TẠO PHÂN TỬ</a:t>
            </a:r>
            <a:endParaRPr lang="en-US" sz="2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4" descr="D:\BAI GIANG DU THI E-LEARNING\AXIT HNO3\MO HINH PHAN TU HNO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7" y="2000240"/>
            <a:ext cx="7305989" cy="27146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>
            <p:custDataLst>
              <p:tags r:id="rId1"/>
            </p:custDataLst>
          </p:nvPr>
        </p:nvSpPr>
        <p:spPr>
          <a:xfrm>
            <a:off x="1301498" y="4915816"/>
            <a:ext cx="304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VNI-Times"/>
              </a:rPr>
              <a:t>(</a:t>
            </a:r>
            <a:r>
              <a:rPr lang="en-US" sz="2800" i="1" dirty="0" err="1" smtClean="0">
                <a:solidFill>
                  <a:srgbClr val="000000"/>
                </a:solidFill>
                <a:latin typeface="VNI-Times"/>
              </a:rPr>
              <a:t>coâng</a:t>
            </a:r>
            <a:r>
              <a:rPr lang="en-US" sz="2800" i="1" dirty="0" smtClean="0">
                <a:solidFill>
                  <a:srgbClr val="000000"/>
                </a:solidFill>
                <a:latin typeface="VNI-Times"/>
              </a:rPr>
              <a:t> </a:t>
            </a:r>
            <a:r>
              <a:rPr lang="en-US" sz="2800" i="1" dirty="0" err="1" smtClean="0">
                <a:solidFill>
                  <a:srgbClr val="000000"/>
                </a:solidFill>
                <a:latin typeface="VNI-Times"/>
              </a:rPr>
              <a:t>thöùc</a:t>
            </a:r>
            <a:r>
              <a:rPr lang="en-US" sz="2800" i="1" dirty="0" smtClean="0">
                <a:solidFill>
                  <a:srgbClr val="000000"/>
                </a:solidFill>
                <a:latin typeface="VNI-Times"/>
              </a:rPr>
              <a:t> </a:t>
            </a:r>
            <a:r>
              <a:rPr lang="en-US" sz="2800" i="1" dirty="0" err="1" smtClean="0">
                <a:solidFill>
                  <a:srgbClr val="000000"/>
                </a:solidFill>
                <a:latin typeface="VNI-Times"/>
              </a:rPr>
              <a:t>caáu</a:t>
            </a:r>
            <a:r>
              <a:rPr lang="en-US" sz="2800" i="1" dirty="0" smtClean="0">
                <a:solidFill>
                  <a:srgbClr val="000000"/>
                </a:solidFill>
                <a:latin typeface="VNI-Times"/>
              </a:rPr>
              <a:t> </a:t>
            </a:r>
            <a:r>
              <a:rPr lang="en-US" sz="2800" i="1" dirty="0" err="1" smtClean="0">
                <a:solidFill>
                  <a:srgbClr val="000000"/>
                </a:solidFill>
                <a:latin typeface="VNI-Times"/>
              </a:rPr>
              <a:t>taïo</a:t>
            </a:r>
            <a:r>
              <a:rPr lang="en-US" sz="2800" i="1" dirty="0" smtClean="0">
                <a:solidFill>
                  <a:srgbClr val="000000"/>
                </a:solidFill>
                <a:latin typeface="VNI-Times"/>
              </a:rPr>
              <a:t>)</a:t>
            </a:r>
            <a:endParaRPr lang="en-US" sz="2800" i="1" dirty="0">
              <a:solidFill>
                <a:srgbClr val="000000"/>
              </a:solidFill>
              <a:latin typeface="VNI-Times"/>
            </a:endParaRPr>
          </a:p>
        </p:txBody>
      </p:sp>
      <p:sp>
        <p:nvSpPr>
          <p:cNvPr id="13" name="TextBox 12"/>
          <p:cNvSpPr txBox="1"/>
          <p:nvPr>
            <p:custDataLst>
              <p:tags r:id="rId2"/>
            </p:custDataLst>
          </p:nvPr>
        </p:nvSpPr>
        <p:spPr>
          <a:xfrm>
            <a:off x="5557618" y="4939184"/>
            <a:ext cx="2834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VNI-Times"/>
              </a:rPr>
              <a:t>(</a:t>
            </a:r>
            <a:r>
              <a:rPr lang="en-US" sz="2800" i="1" dirty="0" err="1" smtClean="0">
                <a:solidFill>
                  <a:srgbClr val="000000"/>
                </a:solidFill>
                <a:latin typeface="VNI-Times"/>
              </a:rPr>
              <a:t>moâ</a:t>
            </a:r>
            <a:r>
              <a:rPr lang="en-US" sz="2800" i="1" dirty="0" smtClean="0">
                <a:solidFill>
                  <a:srgbClr val="000000"/>
                </a:solidFill>
                <a:latin typeface="VNI-Times"/>
              </a:rPr>
              <a:t> </a:t>
            </a:r>
            <a:r>
              <a:rPr lang="en-US" sz="2800" i="1" dirty="0" err="1" smtClean="0">
                <a:solidFill>
                  <a:srgbClr val="000000"/>
                </a:solidFill>
                <a:latin typeface="VNI-Times"/>
              </a:rPr>
              <a:t>hình</a:t>
            </a:r>
            <a:r>
              <a:rPr lang="en-US" sz="2800" i="1" dirty="0" smtClean="0">
                <a:solidFill>
                  <a:srgbClr val="000000"/>
                </a:solidFill>
                <a:latin typeface="VNI-Times"/>
              </a:rPr>
              <a:t> </a:t>
            </a:r>
            <a:r>
              <a:rPr lang="en-US" sz="2800" i="1" dirty="0" err="1" smtClean="0">
                <a:solidFill>
                  <a:srgbClr val="000000"/>
                </a:solidFill>
                <a:latin typeface="VNI-Times"/>
              </a:rPr>
              <a:t>phaân</a:t>
            </a:r>
            <a:r>
              <a:rPr lang="en-US" sz="2800" i="1" dirty="0" smtClean="0">
                <a:solidFill>
                  <a:srgbClr val="000000"/>
                </a:solidFill>
                <a:latin typeface="VNI-Times"/>
              </a:rPr>
              <a:t> </a:t>
            </a:r>
            <a:r>
              <a:rPr lang="en-US" sz="2800" i="1" dirty="0" err="1" smtClean="0">
                <a:solidFill>
                  <a:srgbClr val="000000"/>
                </a:solidFill>
                <a:latin typeface="VNI-Times"/>
              </a:rPr>
              <a:t>töû</a:t>
            </a:r>
            <a:r>
              <a:rPr lang="en-US" sz="2800" i="1" dirty="0" smtClean="0">
                <a:solidFill>
                  <a:srgbClr val="000000"/>
                </a:solidFill>
                <a:latin typeface="VNI-Times"/>
              </a:rPr>
              <a:t>)</a:t>
            </a:r>
            <a:endParaRPr lang="en-US" sz="2800" i="1" dirty="0">
              <a:solidFill>
                <a:srgbClr val="000000"/>
              </a:solidFill>
              <a:latin typeface="VNI-Time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45704" y="3134394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+5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1120</TotalTime>
  <Words>922</Words>
  <Application>Microsoft Office PowerPoint</Application>
  <PresentationFormat>On-screen Show (4:3)</PresentationFormat>
  <Paragraphs>189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Slide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113</cp:revision>
  <dcterms:created xsi:type="dcterms:W3CDTF">2013-10-01T12:22:11Z</dcterms:created>
  <dcterms:modified xsi:type="dcterms:W3CDTF">2013-10-07T05:32:51Z</dcterms:modified>
</cp:coreProperties>
</file>