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308" r:id="rId3"/>
    <p:sldId id="309" r:id="rId4"/>
    <p:sldId id="279" r:id="rId5"/>
    <p:sldId id="280"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3" r:id="rId38"/>
    <p:sldId id="301" r:id="rId39"/>
    <p:sldId id="302" r:id="rId40"/>
    <p:sldId id="282" r:id="rId41"/>
    <p:sldId id="304" r:id="rId42"/>
    <p:sldId id="305" r:id="rId43"/>
    <p:sldId id="306" r:id="rId44"/>
    <p:sldId id="307" r:id="rId45"/>
    <p:sldId id="27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9" autoAdjust="0"/>
    <p:restoredTop sz="93333"/>
  </p:normalViewPr>
  <p:slideViewPr>
    <p:cSldViewPr snapToGrid="0" snapToObjects="1">
      <p:cViewPr varScale="1">
        <p:scale>
          <a:sx n="93" d="100"/>
          <a:sy n="93" d="100"/>
        </p:scale>
        <p:origin x="27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24405-62D1-2A49-92F1-DB46F7430F90}" type="datetimeFigureOut">
              <a:rPr lang="nl-NL" smtClean="0"/>
              <a:t>17-3-2022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D39E5-124A-C642-B760-9A911EB90A5E}" type="slidenum">
              <a:rPr lang="nl-NL" smtClean="0"/>
              <a:t>‹#›</a:t>
            </a:fld>
            <a:endParaRPr lang="nl-NL"/>
          </a:p>
        </p:txBody>
      </p:sp>
    </p:spTree>
    <p:extLst>
      <p:ext uri="{BB962C8B-B14F-4D97-AF65-F5344CB8AC3E}">
        <p14:creationId xmlns:p14="http://schemas.microsoft.com/office/powerpoint/2010/main" val="210281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7369368" cy="1475013"/>
          </a:xfrm>
          <a:effectLst/>
        </p:spPr>
        <p:txBody>
          <a:bodyPr anchor="t">
            <a:normAutofit/>
          </a:bodyPr>
          <a:lstStyle>
            <a:lvl1pPr>
              <a:defRPr sz="2800">
                <a:solidFill>
                  <a:schemeClr val="accent1"/>
                </a:solidFill>
              </a:defRPr>
            </a:lvl1pPr>
          </a:lstStyle>
          <a:p>
            <a:r>
              <a:rPr lang="nl-NL"/>
              <a:t>Klikken om de titelstijl van het model te bewerken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Klikken om de ondertitelstijl van het model te bewerken</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5220" y="623572"/>
            <a:ext cx="3624179" cy="931166"/>
          </a:xfrm>
          <a:prstGeom prst="rect">
            <a:avLst/>
          </a:prstGeom>
        </p:spPr>
      </p:pic>
      <p:sp>
        <p:nvSpPr>
          <p:cNvPr id="10" name="Tijdelijke aanduiding voor datum 9"/>
          <p:cNvSpPr>
            <a:spLocks noGrp="1"/>
          </p:cNvSpPr>
          <p:nvPr>
            <p:ph type="dt" sz="half" idx="10"/>
          </p:nvPr>
        </p:nvSpPr>
        <p:spPr/>
        <p:txBody>
          <a:bodyPr/>
          <a:lstStyle/>
          <a:p>
            <a:fld id="{99EB2323-1E11-674A-9053-217304FE4226}" type="datetime1">
              <a:rPr lang="nl-NL" smtClean="0"/>
              <a:t>17-3-2022</a:t>
            </a:fld>
            <a:endParaRPr lang="en-US" dirty="0"/>
          </a:p>
        </p:txBody>
      </p:sp>
      <p:sp>
        <p:nvSpPr>
          <p:cNvPr id="11" name="Tijdelijke aanduiding voor voettekst 10"/>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2" name="Tijdelijke aanduiding voor dianummer 11"/>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nl-NL"/>
              <a:t>Klikken om de titelstijl van het model te bewerken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348BA54-B671-2646-A8F6-8932D650505A}" type="datetime1">
              <a:rPr lang="nl-NL" smtClean="0"/>
              <a:t>17-3-2022</a:t>
            </a:fld>
            <a:endParaRPr lang="en-US" dirty="0"/>
          </a:p>
        </p:txBody>
      </p:sp>
      <p:sp>
        <p:nvSpPr>
          <p:cNvPr id="5" name="Footer Placeholder 4"/>
          <p:cNvSpPr>
            <a:spLocks noGrp="1"/>
          </p:cNvSpPr>
          <p:nvPr>
            <p:ph type="ftr" sz="quarter" idx="11"/>
          </p:nvPr>
        </p:nvSpPr>
        <p:spPr/>
        <p:txBody>
          <a:bodyPr/>
          <a:lstStyle/>
          <a:p>
            <a:r>
              <a:rPr lang="en-US"/>
              <a:t>“Samen sterker, Beter en slimmer!”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nl-NL"/>
              <a:t>Klikken om de titelstijl van het model te bewerken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26F30D-E693-0740-96CE-8DBA4F25929E}" type="datetime1">
              <a:rPr lang="nl-NL" smtClean="0"/>
              <a:t>17-3-2022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“Samen sterker, Beter en slimmer!”</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idx="1"/>
          </p:nvPr>
        </p:nvSpPr>
        <p:spPr>
          <a:xfrm>
            <a:off x="581192" y="2180496"/>
            <a:ext cx="11029615" cy="3678303"/>
          </a:xfrm>
        </p:spPr>
        <p:txBody>
          <a:bodyPr lIns="108000" anchor="t" anchorCtr="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pic>
        <p:nvPicPr>
          <p:cNvPr id="8" name="Afbeelding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
        <p:nvSpPr>
          <p:cNvPr id="9" name="Tijdelijke aanduiding voor datum 8"/>
          <p:cNvSpPr>
            <a:spLocks noGrp="1"/>
          </p:cNvSpPr>
          <p:nvPr>
            <p:ph type="dt" sz="half" idx="10"/>
          </p:nvPr>
        </p:nvSpPr>
        <p:spPr/>
        <p:txBody>
          <a:bodyPr/>
          <a:lstStyle/>
          <a:p>
            <a:fld id="{30982E46-163F-534D-B244-A5ED1410340B}" type="datetime1">
              <a:rPr lang="nl-NL" smtClean="0"/>
              <a:t>17-3-2022</a:t>
            </a:fld>
            <a:endParaRPr lang="en-US" dirty="0"/>
          </a:p>
        </p:txBody>
      </p:sp>
      <p:sp>
        <p:nvSpPr>
          <p:cNvPr id="10" name="Tijdelijke aanduiding voor voettekst 9"/>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11" name="Tijdelijke aanduiding voor dianummer 1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nl-NL"/>
              <a:t>Klikken om de titelstijl van het model te bewerken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C101937-DAB2-8C47-A9A5-CFB560495C78}" type="datetime1">
              <a:rPr lang="nl-NL" smtClean="0"/>
              <a:t>17-3-2022</a:t>
            </a:fld>
            <a:endParaRPr lang="en-US" dirty="0"/>
          </a:p>
        </p:txBody>
      </p:sp>
      <p:sp>
        <p:nvSpPr>
          <p:cNvPr id="5" name="Footer Placeholder 4"/>
          <p:cNvSpPr>
            <a:spLocks noGrp="1"/>
          </p:cNvSpPr>
          <p:nvPr>
            <p:ph type="ftr" sz="quarter" idx="11"/>
          </p:nvPr>
        </p:nvSpPr>
        <p:spPr/>
        <p:txBody>
          <a:bodyPr/>
          <a:lstStyle>
            <a:lvl1pPr>
              <a:defRPr i="1">
                <a:solidFill>
                  <a:schemeClr val="accent1">
                    <a:lumMod val="75000"/>
                    <a:lumOff val="25000"/>
                  </a:schemeClr>
                </a:solidFill>
              </a:defRPr>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9480" y="655974"/>
            <a:ext cx="3579197" cy="91960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Content Placeholder 2"/>
          <p:cNvSpPr>
            <a:spLocks noGrp="1"/>
          </p:cNvSpPr>
          <p:nvPr>
            <p:ph sz="half" idx="1"/>
          </p:nvPr>
        </p:nvSpPr>
        <p:spPr>
          <a:xfrm>
            <a:off x="581193" y="2228003"/>
            <a:ext cx="5422390"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Content Placeholder 3"/>
          <p:cNvSpPr>
            <a:spLocks noGrp="1"/>
          </p:cNvSpPr>
          <p:nvPr>
            <p:ph sz="half" idx="2"/>
          </p:nvPr>
        </p:nvSpPr>
        <p:spPr>
          <a:xfrm>
            <a:off x="6188417" y="2228003"/>
            <a:ext cx="5422392" cy="3633047"/>
          </a:xfrm>
        </p:spPr>
        <p:txBody>
          <a:bodyPr anchor="t" anchorCtr="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5" name="Date Placeholder 4"/>
          <p:cNvSpPr>
            <a:spLocks noGrp="1"/>
          </p:cNvSpPr>
          <p:nvPr>
            <p:ph type="dt" sz="half" idx="10"/>
          </p:nvPr>
        </p:nvSpPr>
        <p:spPr/>
        <p:txBody>
          <a:bodyPr/>
          <a:lstStyle/>
          <a:p>
            <a:fld id="{8176AF9D-6F14-F848-8298-7D0B2FC71B5E}" type="datetime1">
              <a:rPr lang="nl-NL" smtClean="0"/>
              <a:t>17-3-2022</a:t>
            </a:fld>
            <a:endParaRPr lang="en-US" dirty="0"/>
          </a:p>
        </p:txBody>
      </p:sp>
      <p:sp>
        <p:nvSpPr>
          <p:cNvPr id="6" name="Footer Placeholder 5"/>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5490A270-04AA-A440-98F2-A0B4A7228EB5}" type="datetime1">
              <a:rPr lang="nl-NL" smtClean="0"/>
              <a:t>17-3-2022</a:t>
            </a:fld>
            <a:endParaRPr lang="en-US" dirty="0"/>
          </a:p>
        </p:txBody>
      </p:sp>
      <p:sp>
        <p:nvSpPr>
          <p:cNvPr id="8" name="Footer Placeholder 7"/>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FF9300"/>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tx1"/>
                </a:solidFill>
              </a:defRPr>
            </a:lvl1pPr>
          </a:lstStyle>
          <a:p>
            <a:r>
              <a:rPr lang="nl-NL" dirty="0"/>
              <a:t>Klikken om de titelstijl van het model te bewerken</a:t>
            </a:r>
            <a:endParaRPr lang="en-US" dirty="0"/>
          </a:p>
        </p:txBody>
      </p:sp>
      <p:sp>
        <p:nvSpPr>
          <p:cNvPr id="3" name="Date Placeholder 2"/>
          <p:cNvSpPr>
            <a:spLocks noGrp="1"/>
          </p:cNvSpPr>
          <p:nvPr>
            <p:ph type="dt" sz="half" idx="10"/>
          </p:nvPr>
        </p:nvSpPr>
        <p:spPr/>
        <p:txBody>
          <a:bodyPr/>
          <a:lstStyle/>
          <a:p>
            <a:fld id="{03346077-D1D9-E946-814E-BE6BC3E27797}" type="datetime1">
              <a:rPr lang="nl-NL" smtClean="0"/>
              <a:t>17-3-2022</a:t>
            </a:fld>
            <a:endParaRPr lang="en-US" dirty="0"/>
          </a:p>
        </p:txBody>
      </p:sp>
      <p:sp>
        <p:nvSpPr>
          <p:cNvPr id="4" name="Footer Placeholder 3"/>
          <p:cNvSpPr>
            <a:spLocks noGrp="1"/>
          </p:cNvSpPr>
          <p:nvPr>
            <p:ph type="ftr" sz="quarter" idx="11"/>
          </p:nvPr>
        </p:nvSpPr>
        <p:spPr/>
        <p:txBody>
          <a:bodyPr/>
          <a:lstStyle>
            <a:lvl1pPr>
              <a:defRPr i="1"/>
            </a:lvl1pPr>
          </a:lstStyle>
          <a:p>
            <a:r>
              <a:rPr lang="en-US" dirty="0"/>
              <a:t>“</a:t>
            </a:r>
            <a:r>
              <a:rPr lang="en-US" dirty="0" err="1"/>
              <a:t>Samen</a:t>
            </a:r>
            <a:r>
              <a:rPr lang="en-US" dirty="0"/>
              <a:t> </a:t>
            </a:r>
            <a:r>
              <a:rPr lang="en-US" dirty="0" err="1"/>
              <a:t>sterker</a:t>
            </a:r>
            <a:r>
              <a:rPr lang="en-US" dirty="0"/>
              <a:t>, </a:t>
            </a:r>
            <a:r>
              <a:rPr lang="en-US" dirty="0" err="1"/>
              <a:t>Beter</a:t>
            </a:r>
            <a:r>
              <a:rPr lang="en-US" dirty="0"/>
              <a:t> </a:t>
            </a:r>
            <a:r>
              <a:rPr lang="en-US" dirty="0" err="1"/>
              <a:t>en</a:t>
            </a:r>
            <a:r>
              <a:rPr lang="en-US" dirty="0"/>
              <a:t> slimmer!”</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1414" y="6001698"/>
            <a:ext cx="1226936" cy="31523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6EC6A-82B8-5143-9726-BCB0D9A81C4E}" type="datetime1">
              <a:rPr lang="nl-NL" smtClean="0"/>
              <a:t>17-3-2022</a:t>
            </a:fld>
            <a:endParaRPr lang="en-US" dirty="0"/>
          </a:p>
        </p:txBody>
      </p:sp>
      <p:sp>
        <p:nvSpPr>
          <p:cNvPr id="3" name="Footer Placeholder 2"/>
          <p:cNvSpPr>
            <a:spLocks noGrp="1"/>
          </p:cNvSpPr>
          <p:nvPr>
            <p:ph type="ftr" sz="quarter" idx="11"/>
          </p:nvPr>
        </p:nvSpPr>
        <p:spPr/>
        <p:txBody>
          <a:bodyPr/>
          <a:lstStyle/>
          <a:p>
            <a:r>
              <a:rPr lang="en-US"/>
              <a:t>“Samen sterker, Beter en slimmer!”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nl-NL"/>
              <a:t>Klikken om de titelstijl van het model te bewerken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F6FF965-E5FC-D240-9C54-C7E2031FF948}" type="datetime1">
              <a:rPr lang="nl-NL" smtClean="0"/>
              <a:t>17-3-2022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nl-NL"/>
              <a:t>Klikken om de titelstijl van het model te bewerken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Sleep de afbeelding naar de tijdelijke aanduiding of klik op het pictogram als u een afbeelding wilt toevoegen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D243C2F4-155D-1D40-8098-107F41235122}" type="datetime1">
              <a:rPr lang="nl-NL" smtClean="0"/>
              <a:t>17-3-2022</a:t>
            </a:fld>
            <a:endParaRPr lang="en-US" dirty="0"/>
          </a:p>
        </p:txBody>
      </p:sp>
      <p:sp>
        <p:nvSpPr>
          <p:cNvPr id="6" name="Footer Placeholder 5"/>
          <p:cNvSpPr>
            <a:spLocks noGrp="1"/>
          </p:cNvSpPr>
          <p:nvPr>
            <p:ph type="ftr" sz="quarter" idx="11"/>
          </p:nvPr>
        </p:nvSpPr>
        <p:spPr/>
        <p:txBody>
          <a:bodyPr/>
          <a:lstStyle/>
          <a:p>
            <a:r>
              <a:rPr lang="en-US"/>
              <a:t>“Samen sterker, Beter en slimmer!”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nl-NL"/>
              <a:t>Klikken om de titelstijl van het model te bewerken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F15EFB5-87CC-9F47-A5FF-BC4BC6E74B50}" type="datetime1">
              <a:rPr lang="nl-NL" smtClean="0"/>
              <a:t>17-3-2022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“Samen sterker, Beter en slimmer!”</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torage.googleapis.com/kubernetes-release/release/stable.txt%60/bin/linux/amd64/kubect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st.github.com/darinpope/cbdc036cec4cd49ae2548a4d2d050abd"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iiF2iQV-3eM" TargetMode="External"/><Relationship Id="rId2" Type="http://schemas.openxmlformats.org/officeDocument/2006/relationships/hyperlink" Target="https://jhooq.com/aws-kubernetes-jenkins-pipeline/" TargetMode="External"/><Relationship Id="rId1" Type="http://schemas.openxmlformats.org/officeDocument/2006/relationships/slideLayout" Target="../slideLayouts/slideLayout2.xml"/><Relationship Id="rId5" Type="http://schemas.openxmlformats.org/officeDocument/2006/relationships/hyperlink" Target="https://www.digitalocean.com/community/questions/how-to-fix-docker-got-permission-denied-while-trying-to-connect-to-the-docker-daemon-socket" TargetMode="External"/><Relationship Id="rId4" Type="http://schemas.openxmlformats.org/officeDocument/2006/relationships/hyperlink" Target="https://docs.docker.com/engine/install/ubuntu/"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b="1"/>
              <a:t>How to use Jenkins to deploy workloads in Kubernetes</a:t>
            </a:r>
            <a:endParaRPr lang="nl-NL" dirty="0"/>
          </a:p>
        </p:txBody>
      </p:sp>
      <p:sp>
        <p:nvSpPr>
          <p:cNvPr id="3" name="Ondertitel 2"/>
          <p:cNvSpPr>
            <a:spLocks noGrp="1"/>
          </p:cNvSpPr>
          <p:nvPr>
            <p:ph type="subTitle" idx="1"/>
          </p:nvPr>
        </p:nvSpPr>
        <p:spPr/>
        <p:txBody>
          <a:bodyPr/>
          <a:lstStyle/>
          <a:p>
            <a:r>
              <a:rPr lang="nl-NL"/>
              <a:t>Thulsi Krishnan</a:t>
            </a:r>
            <a:endParaRPr lang="nl-NL" dirty="0"/>
          </a:p>
        </p:txBody>
      </p:sp>
      <p:sp>
        <p:nvSpPr>
          <p:cNvPr id="4" name="Tijdelijke aanduiding voor datum 3"/>
          <p:cNvSpPr>
            <a:spLocks noGrp="1"/>
          </p:cNvSpPr>
          <p:nvPr>
            <p:ph type="dt" sz="half" idx="10"/>
          </p:nvPr>
        </p:nvSpPr>
        <p:spPr/>
        <p:txBody>
          <a:bodyPr/>
          <a:lstStyle/>
          <a:p>
            <a:fld id="{8A3ADC9F-F93D-5A48-AE26-5AE76686AE83}" type="datetime1">
              <a:rPr lang="nl-NL" smtClean="0"/>
              <a:t>17-3-2022</a:t>
            </a:fld>
            <a:endParaRPr lang="en-US" dirty="0"/>
          </a:p>
        </p:txBody>
      </p:sp>
      <p:sp>
        <p:nvSpPr>
          <p:cNvPr id="5" name="Tijdelijke aanduiding voor voettekst 4"/>
          <p:cNvSpPr>
            <a:spLocks noGrp="1"/>
          </p:cNvSpPr>
          <p:nvPr>
            <p:ph type="ftr" sz="quarter" idx="11"/>
          </p:nvPr>
        </p:nvSpPr>
        <p:spPr/>
        <p:txBody>
          <a:bodyPr/>
          <a:lstStyle/>
          <a:p>
            <a:r>
              <a:rPr lang="en-US"/>
              <a:t>“Together stronger better and smarter”</a:t>
            </a:r>
            <a:endParaRPr lang="en-US" dirty="0"/>
          </a:p>
        </p:txBody>
      </p:sp>
      <p:sp>
        <p:nvSpPr>
          <p:cNvPr id="6" name="Tijdelijke aanduiding voor dianumm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2262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9A80-6CD1-409E-A085-9BAE6A43D12C}"/>
              </a:ext>
            </a:extLst>
          </p:cNvPr>
          <p:cNvSpPr>
            <a:spLocks noGrp="1"/>
          </p:cNvSpPr>
          <p:nvPr>
            <p:ph type="title"/>
          </p:nvPr>
        </p:nvSpPr>
        <p:spPr/>
        <p:txBody>
          <a:bodyPr/>
          <a:lstStyle/>
          <a:p>
            <a:r>
              <a:rPr lang="en-IN" dirty="0"/>
              <a:t>EKS-CLUSTER-STEP5</a:t>
            </a:r>
          </a:p>
        </p:txBody>
      </p:sp>
      <p:pic>
        <p:nvPicPr>
          <p:cNvPr id="5" name="Content Placeholder 4">
            <a:extLst>
              <a:ext uri="{FF2B5EF4-FFF2-40B4-BE49-F238E27FC236}">
                <a16:creationId xmlns:a16="http://schemas.microsoft.com/office/drawing/2014/main" id="{4FB3E627-50CC-4EB8-B1F1-468983595A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874" y="1974543"/>
            <a:ext cx="6336661" cy="4579837"/>
          </a:xfrm>
        </p:spPr>
      </p:pic>
    </p:spTree>
    <p:extLst>
      <p:ext uri="{BB962C8B-B14F-4D97-AF65-F5344CB8AC3E}">
        <p14:creationId xmlns:p14="http://schemas.microsoft.com/office/powerpoint/2010/main" val="163370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7490-8DFF-4EEB-89F4-AB207C4C846E}"/>
              </a:ext>
            </a:extLst>
          </p:cNvPr>
          <p:cNvSpPr>
            <a:spLocks noGrp="1"/>
          </p:cNvSpPr>
          <p:nvPr>
            <p:ph type="title"/>
          </p:nvPr>
        </p:nvSpPr>
        <p:spPr/>
        <p:txBody>
          <a:bodyPr/>
          <a:lstStyle/>
          <a:p>
            <a:r>
              <a:rPr lang="en-IN" dirty="0"/>
              <a:t>EKS-CLUSTER-STEP6</a:t>
            </a:r>
          </a:p>
        </p:txBody>
      </p:sp>
      <p:pic>
        <p:nvPicPr>
          <p:cNvPr id="5" name="Content Placeholder 4">
            <a:extLst>
              <a:ext uri="{FF2B5EF4-FFF2-40B4-BE49-F238E27FC236}">
                <a16:creationId xmlns:a16="http://schemas.microsoft.com/office/drawing/2014/main" id="{B73EF184-7248-4F32-B5CB-F8B6B65398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15" y="1948638"/>
            <a:ext cx="7346143" cy="4351338"/>
          </a:xfrm>
        </p:spPr>
      </p:pic>
    </p:spTree>
    <p:extLst>
      <p:ext uri="{BB962C8B-B14F-4D97-AF65-F5344CB8AC3E}">
        <p14:creationId xmlns:p14="http://schemas.microsoft.com/office/powerpoint/2010/main" val="159799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2848-6E98-477D-B37B-4BA455CB52FE}"/>
              </a:ext>
            </a:extLst>
          </p:cNvPr>
          <p:cNvSpPr>
            <a:spLocks noGrp="1"/>
          </p:cNvSpPr>
          <p:nvPr>
            <p:ph type="title"/>
          </p:nvPr>
        </p:nvSpPr>
        <p:spPr/>
        <p:txBody>
          <a:bodyPr/>
          <a:lstStyle/>
          <a:p>
            <a:r>
              <a:rPr lang="en-IN" dirty="0"/>
              <a:t>EKS-CLUSTER-STEP7</a:t>
            </a:r>
          </a:p>
        </p:txBody>
      </p:sp>
      <p:pic>
        <p:nvPicPr>
          <p:cNvPr id="5" name="Content Placeholder 4">
            <a:extLst>
              <a:ext uri="{FF2B5EF4-FFF2-40B4-BE49-F238E27FC236}">
                <a16:creationId xmlns:a16="http://schemas.microsoft.com/office/drawing/2014/main" id="{A8E5C27A-1AD4-44A6-AA8D-F2DE892117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912" y="1940438"/>
            <a:ext cx="7892210" cy="4351338"/>
          </a:xfrm>
        </p:spPr>
      </p:pic>
    </p:spTree>
    <p:extLst>
      <p:ext uri="{BB962C8B-B14F-4D97-AF65-F5344CB8AC3E}">
        <p14:creationId xmlns:p14="http://schemas.microsoft.com/office/powerpoint/2010/main" val="197122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4A46-939F-4201-B5B1-D7D62A00126C}"/>
              </a:ext>
            </a:extLst>
          </p:cNvPr>
          <p:cNvSpPr>
            <a:spLocks noGrp="1"/>
          </p:cNvSpPr>
          <p:nvPr>
            <p:ph type="title"/>
          </p:nvPr>
        </p:nvSpPr>
        <p:spPr/>
        <p:txBody>
          <a:bodyPr/>
          <a:lstStyle/>
          <a:p>
            <a:r>
              <a:rPr lang="en-IN" dirty="0"/>
              <a:t>EKS-CLUSTER-STEP8</a:t>
            </a:r>
          </a:p>
        </p:txBody>
      </p:sp>
      <p:pic>
        <p:nvPicPr>
          <p:cNvPr id="5" name="Content Placeholder 4">
            <a:extLst>
              <a:ext uri="{FF2B5EF4-FFF2-40B4-BE49-F238E27FC236}">
                <a16:creationId xmlns:a16="http://schemas.microsoft.com/office/drawing/2014/main" id="{FE52AAA0-9AC6-4E0A-8288-7387D22E9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360" y="1891017"/>
            <a:ext cx="7375480" cy="4814550"/>
          </a:xfrm>
        </p:spPr>
      </p:pic>
    </p:spTree>
    <p:extLst>
      <p:ext uri="{BB962C8B-B14F-4D97-AF65-F5344CB8AC3E}">
        <p14:creationId xmlns:p14="http://schemas.microsoft.com/office/powerpoint/2010/main" val="57706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232C-03B7-40F8-A6C7-76B6ABE6E9C9}"/>
              </a:ext>
            </a:extLst>
          </p:cNvPr>
          <p:cNvSpPr>
            <a:spLocks noGrp="1"/>
          </p:cNvSpPr>
          <p:nvPr>
            <p:ph type="title"/>
          </p:nvPr>
        </p:nvSpPr>
        <p:spPr/>
        <p:txBody>
          <a:bodyPr/>
          <a:lstStyle/>
          <a:p>
            <a:r>
              <a:rPr lang="en-IN" dirty="0"/>
              <a:t>EKS-CLUSTER-STEP9</a:t>
            </a:r>
          </a:p>
        </p:txBody>
      </p:sp>
      <p:pic>
        <p:nvPicPr>
          <p:cNvPr id="5" name="Content Placeholder 4">
            <a:extLst>
              <a:ext uri="{FF2B5EF4-FFF2-40B4-BE49-F238E27FC236}">
                <a16:creationId xmlns:a16="http://schemas.microsoft.com/office/drawing/2014/main" id="{A50392B4-0127-4E57-A969-9C03729118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577" y="1997844"/>
            <a:ext cx="9342037" cy="4351338"/>
          </a:xfrm>
        </p:spPr>
      </p:pic>
    </p:spTree>
    <p:extLst>
      <p:ext uri="{BB962C8B-B14F-4D97-AF65-F5344CB8AC3E}">
        <p14:creationId xmlns:p14="http://schemas.microsoft.com/office/powerpoint/2010/main" val="309089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F493-E4F1-4C84-8CED-DAE2F6001911}"/>
              </a:ext>
            </a:extLst>
          </p:cNvPr>
          <p:cNvSpPr>
            <a:spLocks noGrp="1"/>
          </p:cNvSpPr>
          <p:nvPr>
            <p:ph type="title"/>
          </p:nvPr>
        </p:nvSpPr>
        <p:spPr/>
        <p:txBody>
          <a:bodyPr/>
          <a:lstStyle/>
          <a:p>
            <a:r>
              <a:rPr lang="en-IN" dirty="0"/>
              <a:t>EKS-CLUSTER-STEP10</a:t>
            </a:r>
          </a:p>
        </p:txBody>
      </p:sp>
      <p:pic>
        <p:nvPicPr>
          <p:cNvPr id="5" name="Content Placeholder 4">
            <a:extLst>
              <a:ext uri="{FF2B5EF4-FFF2-40B4-BE49-F238E27FC236}">
                <a16:creationId xmlns:a16="http://schemas.microsoft.com/office/drawing/2014/main" id="{DB985E5E-036B-48BB-BC12-6CDF33BA0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155" y="1907391"/>
            <a:ext cx="10515600" cy="3999186"/>
          </a:xfrm>
        </p:spPr>
      </p:pic>
    </p:spTree>
    <p:extLst>
      <p:ext uri="{BB962C8B-B14F-4D97-AF65-F5344CB8AC3E}">
        <p14:creationId xmlns:p14="http://schemas.microsoft.com/office/powerpoint/2010/main" val="50623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6AD1-DF72-4EFE-9F05-8CE9F6CF5CCF}"/>
              </a:ext>
            </a:extLst>
          </p:cNvPr>
          <p:cNvSpPr>
            <a:spLocks noGrp="1"/>
          </p:cNvSpPr>
          <p:nvPr>
            <p:ph type="title"/>
          </p:nvPr>
        </p:nvSpPr>
        <p:spPr/>
        <p:txBody>
          <a:bodyPr/>
          <a:lstStyle/>
          <a:p>
            <a:r>
              <a:rPr lang="en-IN" dirty="0"/>
              <a:t>EKS-CLUSTER-STEP11</a:t>
            </a:r>
          </a:p>
        </p:txBody>
      </p:sp>
      <p:pic>
        <p:nvPicPr>
          <p:cNvPr id="5" name="Content Placeholder 4">
            <a:extLst>
              <a:ext uri="{FF2B5EF4-FFF2-40B4-BE49-F238E27FC236}">
                <a16:creationId xmlns:a16="http://schemas.microsoft.com/office/drawing/2014/main" id="{E414DC9B-830A-4AB7-8C4A-B97322CEE4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871" y="1977341"/>
            <a:ext cx="4940372" cy="4351338"/>
          </a:xfrm>
        </p:spPr>
      </p:pic>
    </p:spTree>
    <p:extLst>
      <p:ext uri="{BB962C8B-B14F-4D97-AF65-F5344CB8AC3E}">
        <p14:creationId xmlns:p14="http://schemas.microsoft.com/office/powerpoint/2010/main" val="12169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08A9-5388-4567-A24D-20F7C618D9AB}"/>
              </a:ext>
            </a:extLst>
          </p:cNvPr>
          <p:cNvSpPr>
            <a:spLocks noGrp="1"/>
          </p:cNvSpPr>
          <p:nvPr>
            <p:ph type="title"/>
          </p:nvPr>
        </p:nvSpPr>
        <p:spPr>
          <a:xfrm>
            <a:off x="810610" y="69521"/>
            <a:ext cx="10515600" cy="1325563"/>
          </a:xfrm>
        </p:spPr>
        <p:txBody>
          <a:bodyPr/>
          <a:lstStyle/>
          <a:p>
            <a:r>
              <a:rPr lang="en-IN" dirty="0"/>
              <a:t>Create a new EC2 instance </a:t>
            </a:r>
          </a:p>
        </p:txBody>
      </p:sp>
      <p:sp>
        <p:nvSpPr>
          <p:cNvPr id="3" name="Content Placeholder 2">
            <a:extLst>
              <a:ext uri="{FF2B5EF4-FFF2-40B4-BE49-F238E27FC236}">
                <a16:creationId xmlns:a16="http://schemas.microsoft.com/office/drawing/2014/main" id="{5C006209-9D33-4C88-A161-8969342C96D6}"/>
              </a:ext>
            </a:extLst>
          </p:cNvPr>
          <p:cNvSpPr>
            <a:spLocks noGrp="1"/>
          </p:cNvSpPr>
          <p:nvPr>
            <p:ph idx="1"/>
          </p:nvPr>
        </p:nvSpPr>
        <p:spPr>
          <a:xfrm>
            <a:off x="941824" y="1909603"/>
            <a:ext cx="9634045" cy="1670378"/>
          </a:xfrm>
        </p:spPr>
        <p:txBody>
          <a:bodyPr>
            <a:normAutofit/>
          </a:bodyPr>
          <a:lstStyle/>
          <a:p>
            <a:r>
              <a:rPr lang="en-IN" dirty="0"/>
              <a:t>Use the EC2 dashboard to create a new EC2 instance which will have the Jenkins installed.</a:t>
            </a:r>
          </a:p>
          <a:p>
            <a:r>
              <a:rPr lang="en-IN" dirty="0"/>
              <a:t>You are free to choose a existing key pair or already created one.</a:t>
            </a:r>
          </a:p>
          <a:p>
            <a:endParaRPr lang="en-IN" dirty="0"/>
          </a:p>
        </p:txBody>
      </p:sp>
      <p:pic>
        <p:nvPicPr>
          <p:cNvPr id="5" name="Picture 4">
            <a:extLst>
              <a:ext uri="{FF2B5EF4-FFF2-40B4-BE49-F238E27FC236}">
                <a16:creationId xmlns:a16="http://schemas.microsoft.com/office/drawing/2014/main" id="{4C141A20-6E05-4225-95ED-662A3D2FF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03" y="2843092"/>
            <a:ext cx="8823469" cy="4062203"/>
          </a:xfrm>
          <a:prstGeom prst="rect">
            <a:avLst/>
          </a:prstGeom>
        </p:spPr>
      </p:pic>
    </p:spTree>
    <p:extLst>
      <p:ext uri="{BB962C8B-B14F-4D97-AF65-F5344CB8AC3E}">
        <p14:creationId xmlns:p14="http://schemas.microsoft.com/office/powerpoint/2010/main" val="2744191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3B40-6B89-4F0B-B2B3-A212D9014FAB}"/>
              </a:ext>
            </a:extLst>
          </p:cNvPr>
          <p:cNvSpPr>
            <a:spLocks noGrp="1"/>
          </p:cNvSpPr>
          <p:nvPr>
            <p:ph type="title"/>
          </p:nvPr>
        </p:nvSpPr>
        <p:spPr/>
        <p:txBody>
          <a:bodyPr/>
          <a:lstStyle/>
          <a:p>
            <a:r>
              <a:rPr lang="en-IN" dirty="0"/>
              <a:t>Accessing the EC2 instance</a:t>
            </a:r>
          </a:p>
        </p:txBody>
      </p:sp>
      <p:sp>
        <p:nvSpPr>
          <p:cNvPr id="3" name="Content Placeholder 2">
            <a:extLst>
              <a:ext uri="{FF2B5EF4-FFF2-40B4-BE49-F238E27FC236}">
                <a16:creationId xmlns:a16="http://schemas.microsoft.com/office/drawing/2014/main" id="{D0104734-0FCD-4674-926C-7447361C8BF3}"/>
              </a:ext>
            </a:extLst>
          </p:cNvPr>
          <p:cNvSpPr>
            <a:spLocks noGrp="1"/>
          </p:cNvSpPr>
          <p:nvPr>
            <p:ph idx="1"/>
          </p:nvPr>
        </p:nvSpPr>
        <p:spPr/>
        <p:txBody>
          <a:bodyPr/>
          <a:lstStyle/>
          <a:p>
            <a:r>
              <a:rPr lang="en-IN" dirty="0" err="1"/>
              <a:t>ssh</a:t>
            </a:r>
            <a:r>
              <a:rPr lang="en-IN" dirty="0"/>
              <a:t> -</a:t>
            </a:r>
            <a:r>
              <a:rPr lang="en-IN" dirty="0" err="1"/>
              <a:t>i</a:t>
            </a:r>
            <a:r>
              <a:rPr lang="en-IN" dirty="0"/>
              <a:t> </a:t>
            </a:r>
            <a:r>
              <a:rPr lang="en-IN" dirty="0" err="1"/>
              <a:t>lakshminarsimha.pem</a:t>
            </a:r>
            <a:r>
              <a:rPr lang="en-IN" dirty="0"/>
              <a:t> ubuntu@ec2-3-142-74-37.us-east-2.compute.amazonaws.com</a:t>
            </a:r>
          </a:p>
          <a:p>
            <a:r>
              <a:rPr lang="en-IN" dirty="0" err="1"/>
              <a:t>Ssh</a:t>
            </a:r>
            <a:r>
              <a:rPr lang="en-IN" dirty="0"/>
              <a:t> -</a:t>
            </a:r>
            <a:r>
              <a:rPr lang="en-IN" dirty="0" err="1"/>
              <a:t>i</a:t>
            </a:r>
            <a:r>
              <a:rPr lang="en-IN" dirty="0"/>
              <a:t> &lt;&lt;</a:t>
            </a:r>
            <a:r>
              <a:rPr lang="en-IN" dirty="0" err="1"/>
              <a:t>pem</a:t>
            </a:r>
            <a:r>
              <a:rPr lang="en-IN" dirty="0"/>
              <a:t>&gt;&gt; </a:t>
            </a:r>
            <a:r>
              <a:rPr lang="en-IN" dirty="0" err="1"/>
              <a:t>role@public</a:t>
            </a:r>
            <a:r>
              <a:rPr lang="en-IN" dirty="0"/>
              <a:t> DNS</a:t>
            </a:r>
          </a:p>
          <a:p>
            <a:endParaRPr lang="en-IN" dirty="0"/>
          </a:p>
        </p:txBody>
      </p:sp>
      <p:pic>
        <p:nvPicPr>
          <p:cNvPr id="5" name="Picture 4">
            <a:extLst>
              <a:ext uri="{FF2B5EF4-FFF2-40B4-BE49-F238E27FC236}">
                <a16:creationId xmlns:a16="http://schemas.microsoft.com/office/drawing/2014/main" id="{74888C02-1B94-4E31-9E57-8A63804D6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286" y="3187400"/>
            <a:ext cx="5441812" cy="3065603"/>
          </a:xfrm>
          <a:prstGeom prst="rect">
            <a:avLst/>
          </a:prstGeom>
        </p:spPr>
      </p:pic>
    </p:spTree>
    <p:extLst>
      <p:ext uri="{BB962C8B-B14F-4D97-AF65-F5344CB8AC3E}">
        <p14:creationId xmlns:p14="http://schemas.microsoft.com/office/powerpoint/2010/main" val="179774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7AE3-CD53-4D13-9C8C-5B8160983813}"/>
              </a:ext>
            </a:extLst>
          </p:cNvPr>
          <p:cNvSpPr>
            <a:spLocks noGrp="1"/>
          </p:cNvSpPr>
          <p:nvPr>
            <p:ph type="title"/>
          </p:nvPr>
        </p:nvSpPr>
        <p:spPr/>
        <p:txBody>
          <a:bodyPr/>
          <a:lstStyle/>
          <a:p>
            <a:r>
              <a:rPr lang="en-IN" dirty="0"/>
              <a:t>Install Docker Instance on EC2</a:t>
            </a:r>
          </a:p>
        </p:txBody>
      </p:sp>
      <p:sp>
        <p:nvSpPr>
          <p:cNvPr id="3" name="Content Placeholder 2">
            <a:extLst>
              <a:ext uri="{FF2B5EF4-FFF2-40B4-BE49-F238E27FC236}">
                <a16:creationId xmlns:a16="http://schemas.microsoft.com/office/drawing/2014/main" id="{1EFA6A17-91E2-4822-AB0D-F168CEFE4C54}"/>
              </a:ext>
            </a:extLst>
          </p:cNvPr>
          <p:cNvSpPr>
            <a:spLocks noGrp="1"/>
          </p:cNvSpPr>
          <p:nvPr>
            <p:ph idx="1"/>
          </p:nvPr>
        </p:nvSpPr>
        <p:spPr/>
        <p:txBody>
          <a:bodyPr>
            <a:normAutofit/>
          </a:bodyPr>
          <a:lstStyle/>
          <a:p>
            <a:r>
              <a:rPr lang="en-IN" dirty="0">
                <a:hlinkClick r:id="rId2"/>
              </a:rPr>
              <a:t>https://docs.docker.com/engine/install/ubuntu/</a:t>
            </a:r>
            <a:endParaRPr lang="en-IN" dirty="0"/>
          </a:p>
          <a:p>
            <a:r>
              <a:rPr lang="en-IN" dirty="0"/>
              <a:t>$ </a:t>
            </a:r>
            <a:r>
              <a:rPr lang="en-IN" dirty="0" err="1"/>
              <a:t>sudo</a:t>
            </a:r>
            <a:r>
              <a:rPr lang="en-IN" dirty="0"/>
              <a:t> apt-get update</a:t>
            </a:r>
          </a:p>
          <a:p>
            <a:r>
              <a:rPr lang="en-IN" dirty="0"/>
              <a:t>$ </a:t>
            </a:r>
            <a:r>
              <a:rPr lang="en-US" dirty="0" err="1"/>
              <a:t>sudo</a:t>
            </a:r>
            <a:r>
              <a:rPr lang="en-US" dirty="0"/>
              <a:t> apt-get install \</a:t>
            </a:r>
          </a:p>
          <a:p>
            <a:pPr marL="0" indent="0">
              <a:buNone/>
            </a:pPr>
            <a:r>
              <a:rPr lang="en-US" dirty="0"/>
              <a:t>      ca-certificates \</a:t>
            </a:r>
          </a:p>
          <a:p>
            <a:pPr marL="0" indent="0">
              <a:buNone/>
            </a:pPr>
            <a:r>
              <a:rPr lang="en-US" dirty="0"/>
              <a:t>      curl \</a:t>
            </a:r>
          </a:p>
          <a:p>
            <a:pPr marL="0" indent="0">
              <a:buNone/>
            </a:pPr>
            <a:r>
              <a:rPr lang="en-US" dirty="0"/>
              <a:t>      </a:t>
            </a:r>
            <a:r>
              <a:rPr lang="en-US" dirty="0" err="1"/>
              <a:t>gnupg</a:t>
            </a:r>
            <a:r>
              <a:rPr lang="en-US" dirty="0"/>
              <a:t> \</a:t>
            </a:r>
          </a:p>
          <a:p>
            <a:pPr marL="0" indent="0">
              <a:buNone/>
            </a:pPr>
            <a:r>
              <a:rPr lang="en-US" dirty="0"/>
              <a:t>      </a:t>
            </a:r>
            <a:r>
              <a:rPr lang="en-US" dirty="0" err="1"/>
              <a:t>lsb</a:t>
            </a:r>
            <a:r>
              <a:rPr lang="en-US" dirty="0"/>
              <a:t>-release</a:t>
            </a:r>
          </a:p>
          <a:p>
            <a:r>
              <a:rPr lang="en-IN" dirty="0"/>
              <a:t>$ curl -</a:t>
            </a:r>
            <a:r>
              <a:rPr lang="en-IN" dirty="0" err="1"/>
              <a:t>fsSL</a:t>
            </a:r>
            <a:r>
              <a:rPr lang="en-IN" dirty="0"/>
              <a:t> https://download.docker.com/linux/ubuntu/gpg | </a:t>
            </a:r>
            <a:r>
              <a:rPr lang="en-IN" dirty="0" err="1"/>
              <a:t>sudo</a:t>
            </a:r>
            <a:r>
              <a:rPr lang="en-IN" dirty="0"/>
              <a:t>  </a:t>
            </a:r>
            <a:r>
              <a:rPr lang="en-IN" dirty="0" err="1"/>
              <a:t>gpg</a:t>
            </a:r>
            <a:r>
              <a:rPr lang="en-IN" dirty="0"/>
              <a:t> --</a:t>
            </a:r>
            <a:r>
              <a:rPr lang="en-IN" dirty="0" err="1"/>
              <a:t>dearmor</a:t>
            </a:r>
            <a:r>
              <a:rPr lang="en-IN" dirty="0"/>
              <a:t> -o /</a:t>
            </a:r>
            <a:r>
              <a:rPr lang="en-IN" dirty="0" err="1"/>
              <a:t>usr</a:t>
            </a:r>
            <a:r>
              <a:rPr lang="en-IN" dirty="0"/>
              <a:t>/share/keyrings/docker-archive-</a:t>
            </a:r>
            <a:r>
              <a:rPr lang="en-IN" dirty="0" err="1"/>
              <a:t>keyring.gpg</a:t>
            </a:r>
            <a:endParaRPr lang="en-IN" dirty="0"/>
          </a:p>
        </p:txBody>
      </p:sp>
    </p:spTree>
    <p:extLst>
      <p:ext uri="{BB962C8B-B14F-4D97-AF65-F5344CB8AC3E}">
        <p14:creationId xmlns:p14="http://schemas.microsoft.com/office/powerpoint/2010/main" val="208818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474D-AD00-43D2-9F29-2D3DCC94256D}"/>
              </a:ext>
            </a:extLst>
          </p:cNvPr>
          <p:cNvSpPr>
            <a:spLocks noGrp="1"/>
          </p:cNvSpPr>
          <p:nvPr>
            <p:ph type="title"/>
          </p:nvPr>
        </p:nvSpPr>
        <p:spPr/>
        <p:txBody>
          <a:bodyPr/>
          <a:lstStyle/>
          <a:p>
            <a:r>
              <a:rPr lang="en-IN" dirty="0" err="1"/>
              <a:t>LEarning</a:t>
            </a:r>
            <a:endParaRPr lang="en-IN" dirty="0"/>
          </a:p>
        </p:txBody>
      </p:sp>
      <p:sp>
        <p:nvSpPr>
          <p:cNvPr id="4" name="Date Placeholder 3">
            <a:extLst>
              <a:ext uri="{FF2B5EF4-FFF2-40B4-BE49-F238E27FC236}">
                <a16:creationId xmlns:a16="http://schemas.microsoft.com/office/drawing/2014/main" id="{63868FE6-3266-4875-9D4C-63955148DF1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DF3E9C3D-A34D-4CD9-8840-7F6D82FBA9E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5CB3A1B2-4C7E-4C9B-A69B-F1465D2D568F}"/>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1026" name="Picture 2">
            <a:extLst>
              <a:ext uri="{FF2B5EF4-FFF2-40B4-BE49-F238E27FC236}">
                <a16:creationId xmlns:a16="http://schemas.microsoft.com/office/drawing/2014/main" id="{4BAD77E6-1F4F-4778-BE09-14358BB7B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212" y="200962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966DA8C-927A-43F9-A397-5C644967B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284" y="1821112"/>
            <a:ext cx="6667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326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F85D-E912-44CE-A1AA-B5D0E759A891}"/>
              </a:ext>
            </a:extLst>
          </p:cNvPr>
          <p:cNvSpPr>
            <a:spLocks noGrp="1"/>
          </p:cNvSpPr>
          <p:nvPr>
            <p:ph type="title"/>
          </p:nvPr>
        </p:nvSpPr>
        <p:spPr/>
        <p:txBody>
          <a:bodyPr/>
          <a:lstStyle/>
          <a:p>
            <a:r>
              <a:rPr lang="en-IN" dirty="0"/>
              <a:t>Docker -</a:t>
            </a:r>
            <a:r>
              <a:rPr lang="en-IN" dirty="0" err="1"/>
              <a:t>contd</a:t>
            </a:r>
            <a:endParaRPr lang="en-IN" dirty="0"/>
          </a:p>
        </p:txBody>
      </p:sp>
      <p:sp>
        <p:nvSpPr>
          <p:cNvPr id="3" name="Content Placeholder 2">
            <a:extLst>
              <a:ext uri="{FF2B5EF4-FFF2-40B4-BE49-F238E27FC236}">
                <a16:creationId xmlns:a16="http://schemas.microsoft.com/office/drawing/2014/main" id="{0BD33A82-B9FB-45C2-AF26-D5B2728368B7}"/>
              </a:ext>
            </a:extLst>
          </p:cNvPr>
          <p:cNvSpPr>
            <a:spLocks noGrp="1"/>
          </p:cNvSpPr>
          <p:nvPr>
            <p:ph idx="1"/>
          </p:nvPr>
        </p:nvSpPr>
        <p:spPr/>
        <p:txBody>
          <a:bodyPr>
            <a:normAutofit/>
          </a:bodyPr>
          <a:lstStyle/>
          <a:p>
            <a:r>
              <a:rPr lang="en-IN" dirty="0"/>
              <a:t>echo \</a:t>
            </a:r>
          </a:p>
          <a:p>
            <a:pPr marL="0" indent="0">
              <a:buNone/>
            </a:pPr>
            <a:r>
              <a:rPr lang="en-IN" dirty="0"/>
              <a:t>  "deb [arch=$(</a:t>
            </a:r>
            <a:r>
              <a:rPr lang="en-IN" dirty="0" err="1"/>
              <a:t>dpkg</a:t>
            </a:r>
            <a:r>
              <a:rPr lang="en-IN" dirty="0"/>
              <a:t> --print-architecture) signed-by=/</a:t>
            </a:r>
            <a:r>
              <a:rPr lang="en-IN" dirty="0" err="1"/>
              <a:t>usr</a:t>
            </a:r>
            <a:r>
              <a:rPr lang="en-IN" dirty="0"/>
              <a:t>/share/keyrings/docker-archive-</a:t>
            </a:r>
            <a:r>
              <a:rPr lang="en-IN" dirty="0" err="1"/>
              <a:t>keyring.gpg</a:t>
            </a:r>
            <a:r>
              <a:rPr lang="en-IN" dirty="0"/>
              <a:t>] https://download.docker.com/linux/ubuntu \</a:t>
            </a:r>
          </a:p>
          <a:p>
            <a:pPr marL="0" indent="0">
              <a:buNone/>
            </a:pPr>
            <a:r>
              <a:rPr lang="en-IN" dirty="0"/>
              <a:t>  $(</a:t>
            </a:r>
            <a:r>
              <a:rPr lang="en-IN" dirty="0" err="1"/>
              <a:t>lsb_release</a:t>
            </a:r>
            <a:r>
              <a:rPr lang="en-IN" dirty="0"/>
              <a:t> -cs) stable" | </a:t>
            </a:r>
            <a:r>
              <a:rPr lang="en-IN" dirty="0" err="1"/>
              <a:t>sudo</a:t>
            </a:r>
            <a:r>
              <a:rPr lang="en-IN" dirty="0"/>
              <a:t> tee /etc/apt/</a:t>
            </a:r>
            <a:r>
              <a:rPr lang="en-IN" dirty="0" err="1"/>
              <a:t>sources.list.d</a:t>
            </a:r>
            <a:r>
              <a:rPr lang="en-IN" dirty="0"/>
              <a:t>/</a:t>
            </a:r>
            <a:r>
              <a:rPr lang="en-IN" dirty="0" err="1"/>
              <a:t>docker.list</a:t>
            </a:r>
            <a:r>
              <a:rPr lang="en-IN" dirty="0"/>
              <a:t> &gt; /dev/null</a:t>
            </a:r>
          </a:p>
          <a:p>
            <a:pPr marL="0" indent="0">
              <a:buNone/>
            </a:pPr>
            <a:r>
              <a:rPr lang="en-IN" dirty="0" err="1"/>
              <a:t>sudo</a:t>
            </a:r>
            <a:r>
              <a:rPr lang="en-IN" dirty="0"/>
              <a:t> apt-get update</a:t>
            </a:r>
          </a:p>
          <a:p>
            <a:pPr marL="0" indent="0">
              <a:buNone/>
            </a:pPr>
            <a:r>
              <a:rPr lang="fr-FR" dirty="0" err="1"/>
              <a:t>sudo</a:t>
            </a:r>
            <a:r>
              <a:rPr lang="fr-FR" dirty="0"/>
              <a:t> apt-get </a:t>
            </a:r>
            <a:r>
              <a:rPr lang="fr-FR" dirty="0" err="1"/>
              <a:t>install</a:t>
            </a:r>
            <a:r>
              <a:rPr lang="fr-FR" dirty="0"/>
              <a:t> docker-ce docker-ce-cli containerd.io</a:t>
            </a:r>
          </a:p>
          <a:p>
            <a:r>
              <a:rPr lang="en-IN" dirty="0"/>
              <a:t>https://www.digitalocean.com/community/questions/how-to-fix-docker-got-permission-denied-while-trying-to-connect-to-the-docker-daemon-socket</a:t>
            </a:r>
          </a:p>
        </p:txBody>
      </p:sp>
    </p:spTree>
    <p:extLst>
      <p:ext uri="{BB962C8B-B14F-4D97-AF65-F5344CB8AC3E}">
        <p14:creationId xmlns:p14="http://schemas.microsoft.com/office/powerpoint/2010/main" val="308370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09C2-B401-485A-8F0E-417537923180}"/>
              </a:ext>
            </a:extLst>
          </p:cNvPr>
          <p:cNvSpPr>
            <a:spLocks noGrp="1"/>
          </p:cNvSpPr>
          <p:nvPr>
            <p:ph type="title"/>
          </p:nvPr>
        </p:nvSpPr>
        <p:spPr/>
        <p:txBody>
          <a:bodyPr/>
          <a:lstStyle/>
          <a:p>
            <a:r>
              <a:rPr lang="en-IN" dirty="0"/>
              <a:t>Install JDK</a:t>
            </a:r>
          </a:p>
        </p:txBody>
      </p:sp>
      <p:sp>
        <p:nvSpPr>
          <p:cNvPr id="3" name="Content Placeholder 2">
            <a:extLst>
              <a:ext uri="{FF2B5EF4-FFF2-40B4-BE49-F238E27FC236}">
                <a16:creationId xmlns:a16="http://schemas.microsoft.com/office/drawing/2014/main" id="{1335C688-06F7-467F-AA2B-13997B7AF3DE}"/>
              </a:ext>
            </a:extLst>
          </p:cNvPr>
          <p:cNvSpPr>
            <a:spLocks noGrp="1"/>
          </p:cNvSpPr>
          <p:nvPr>
            <p:ph idx="1"/>
          </p:nvPr>
        </p:nvSpPr>
        <p:spPr/>
        <p:txBody>
          <a:bodyPr/>
          <a:lstStyle/>
          <a:p>
            <a:r>
              <a:rPr lang="en-US" b="0" i="0" dirty="0">
                <a:effectLst/>
                <a:latin typeface="Metropolis"/>
              </a:rPr>
              <a:t>Now before we do the JDK installation lets first update the package manager of the virtual machine –</a:t>
            </a:r>
          </a:p>
          <a:p>
            <a:r>
              <a:rPr lang="en-IN" b="0" i="0" dirty="0" err="1">
                <a:effectLst/>
                <a:latin typeface="Monaco"/>
              </a:rPr>
              <a:t>sudo</a:t>
            </a:r>
            <a:r>
              <a:rPr lang="en-IN" b="0" i="0" dirty="0">
                <a:effectLst/>
                <a:latin typeface="Monaco"/>
              </a:rPr>
              <a:t> apt-get update </a:t>
            </a:r>
            <a:endParaRPr lang="en-US" dirty="0">
              <a:latin typeface="Metropolis"/>
            </a:endParaRPr>
          </a:p>
          <a:p>
            <a:r>
              <a:rPr lang="en-US" b="0" i="0" dirty="0">
                <a:effectLst/>
                <a:latin typeface="Metropolis"/>
              </a:rPr>
              <a:t>Check if you have java already installed onto your EC2 machine by running the following command –</a:t>
            </a:r>
          </a:p>
          <a:p>
            <a:r>
              <a:rPr lang="en-IN" b="0" i="0" dirty="0">
                <a:effectLst/>
                <a:latin typeface="Monaco"/>
              </a:rPr>
              <a:t>java -version </a:t>
            </a:r>
            <a:endParaRPr lang="en-US" dirty="0">
              <a:latin typeface="Metropolis"/>
            </a:endParaRPr>
          </a:p>
          <a:p>
            <a:r>
              <a:rPr lang="en-US" b="0" i="0" dirty="0">
                <a:effectLst/>
                <a:latin typeface="Metropolis"/>
              </a:rPr>
              <a:t>But you can install java by running the following command</a:t>
            </a:r>
          </a:p>
          <a:p>
            <a:r>
              <a:rPr lang="en-IN" b="0" i="0" dirty="0" err="1">
                <a:effectLst/>
                <a:latin typeface="Monaco"/>
              </a:rPr>
              <a:t>sudo</a:t>
            </a:r>
            <a:r>
              <a:rPr lang="en-IN" b="0" i="0" dirty="0">
                <a:effectLst/>
                <a:latin typeface="Monaco"/>
              </a:rPr>
              <a:t> apt install openjdk-11-jre-headless</a:t>
            </a:r>
            <a:endParaRPr lang="en-IN" dirty="0"/>
          </a:p>
        </p:txBody>
      </p:sp>
    </p:spTree>
    <p:extLst>
      <p:ext uri="{BB962C8B-B14F-4D97-AF65-F5344CB8AC3E}">
        <p14:creationId xmlns:p14="http://schemas.microsoft.com/office/powerpoint/2010/main" val="1533906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E824-22D5-48A5-834B-0F8872EB8945}"/>
              </a:ext>
            </a:extLst>
          </p:cNvPr>
          <p:cNvSpPr>
            <a:spLocks noGrp="1"/>
          </p:cNvSpPr>
          <p:nvPr>
            <p:ph type="title"/>
          </p:nvPr>
        </p:nvSpPr>
        <p:spPr/>
        <p:txBody>
          <a:bodyPr/>
          <a:lstStyle/>
          <a:p>
            <a:r>
              <a:rPr lang="en-IN" dirty="0"/>
              <a:t>Install Jenkins</a:t>
            </a:r>
          </a:p>
        </p:txBody>
      </p:sp>
      <p:sp>
        <p:nvSpPr>
          <p:cNvPr id="3" name="Content Placeholder 2">
            <a:extLst>
              <a:ext uri="{FF2B5EF4-FFF2-40B4-BE49-F238E27FC236}">
                <a16:creationId xmlns:a16="http://schemas.microsoft.com/office/drawing/2014/main" id="{C57EE394-353F-47F1-A130-297611D6749B}"/>
              </a:ext>
            </a:extLst>
          </p:cNvPr>
          <p:cNvSpPr>
            <a:spLocks noGrp="1"/>
          </p:cNvSpPr>
          <p:nvPr>
            <p:ph idx="1"/>
          </p:nvPr>
        </p:nvSpPr>
        <p:spPr/>
        <p:txBody>
          <a:bodyPr/>
          <a:lstStyle/>
          <a:p>
            <a:r>
              <a:rPr lang="en-US" b="0" i="0" dirty="0">
                <a:effectLst/>
                <a:latin typeface="Metropolis"/>
              </a:rPr>
              <a:t>First, we need to add the Jenkins repository to the package manager –</a:t>
            </a:r>
          </a:p>
          <a:p>
            <a:r>
              <a:rPr lang="en-US" b="0" i="0" dirty="0" err="1">
                <a:effectLst/>
                <a:latin typeface="Monaco"/>
              </a:rPr>
              <a:t>wget</a:t>
            </a:r>
            <a:r>
              <a:rPr lang="en-US" b="0" i="0" dirty="0">
                <a:effectLst/>
                <a:latin typeface="Monaco"/>
              </a:rPr>
              <a:t> -q -O - https://pkg.jenkins.io/debian-stable/jenkins.io.key | </a:t>
            </a:r>
            <a:r>
              <a:rPr lang="en-US" b="0" i="0" dirty="0" err="1">
                <a:effectLst/>
                <a:latin typeface="Monaco"/>
              </a:rPr>
              <a:t>sudo</a:t>
            </a:r>
            <a:r>
              <a:rPr lang="en-US" b="0" i="0" dirty="0">
                <a:effectLst/>
                <a:latin typeface="Monaco"/>
              </a:rPr>
              <a:t> apt-key add –</a:t>
            </a:r>
            <a:endParaRPr lang="en-US" dirty="0">
              <a:latin typeface="Metropolis"/>
            </a:endParaRPr>
          </a:p>
          <a:p>
            <a:r>
              <a:rPr lang="en-IN" b="0" i="0" dirty="0" err="1">
                <a:effectLst/>
                <a:latin typeface="Monaco"/>
              </a:rPr>
              <a:t>sudo</a:t>
            </a:r>
            <a:r>
              <a:rPr lang="en-IN" b="0" i="0" dirty="0">
                <a:effectLst/>
                <a:latin typeface="Monaco"/>
              </a:rPr>
              <a:t> </a:t>
            </a:r>
            <a:r>
              <a:rPr lang="en-IN" b="0" i="0" dirty="0" err="1">
                <a:effectLst/>
                <a:latin typeface="Monaco"/>
              </a:rPr>
              <a:t>sh</a:t>
            </a:r>
            <a:r>
              <a:rPr lang="en-IN" b="0" i="0" dirty="0">
                <a:effectLst/>
                <a:latin typeface="Monaco"/>
              </a:rPr>
              <a:t> -c 'echo deb https://pkg.jenkins.io/debian-stable binary/ &gt; /etc/apt/</a:t>
            </a:r>
            <a:r>
              <a:rPr lang="en-IN" b="0" i="0" dirty="0" err="1">
                <a:effectLst/>
                <a:latin typeface="Monaco"/>
              </a:rPr>
              <a:t>sources.list.d</a:t>
            </a:r>
            <a:r>
              <a:rPr lang="en-IN" b="0" i="0" dirty="0">
                <a:effectLst/>
                <a:latin typeface="Monaco"/>
              </a:rPr>
              <a:t>/</a:t>
            </a:r>
            <a:r>
              <a:rPr lang="en-IN" b="0" i="0" dirty="0" err="1">
                <a:effectLst/>
                <a:latin typeface="Monaco"/>
              </a:rPr>
              <a:t>jenkins.list</a:t>
            </a:r>
            <a:r>
              <a:rPr lang="en-IN" b="0" i="0" dirty="0">
                <a:effectLst/>
                <a:latin typeface="Monaco"/>
              </a:rPr>
              <a:t>’ </a:t>
            </a:r>
            <a:endParaRPr lang="en-US" b="0" i="0" dirty="0">
              <a:effectLst/>
              <a:latin typeface="Metropolis"/>
            </a:endParaRPr>
          </a:p>
          <a:p>
            <a:r>
              <a:rPr lang="en-IN" b="0" i="0" dirty="0" err="1">
                <a:effectLst/>
                <a:latin typeface="Monaco"/>
              </a:rPr>
              <a:t>sudo</a:t>
            </a:r>
            <a:r>
              <a:rPr lang="en-IN" b="0" i="0" dirty="0">
                <a:effectLst/>
                <a:latin typeface="Monaco"/>
              </a:rPr>
              <a:t> apt-get update </a:t>
            </a:r>
            <a:endParaRPr lang="en-US" dirty="0">
              <a:latin typeface="Metropolis"/>
            </a:endParaRPr>
          </a:p>
          <a:p>
            <a:r>
              <a:rPr lang="en-IN" b="0" i="0" dirty="0" err="1">
                <a:effectLst/>
                <a:latin typeface="Monaco"/>
              </a:rPr>
              <a:t>sudo</a:t>
            </a:r>
            <a:r>
              <a:rPr lang="en-IN" b="0" i="0" dirty="0">
                <a:effectLst/>
                <a:latin typeface="Monaco"/>
              </a:rPr>
              <a:t> apt-get install Jenkins</a:t>
            </a:r>
            <a:endParaRPr lang="en-US" b="0" i="0" dirty="0">
              <a:effectLst/>
              <a:latin typeface="Metropolis"/>
            </a:endParaRPr>
          </a:p>
          <a:p>
            <a:r>
              <a:rPr lang="en-US" b="0" i="0" dirty="0">
                <a:effectLst/>
                <a:latin typeface="Metropolis"/>
              </a:rPr>
              <a:t>On successful installation, you should see </a:t>
            </a:r>
            <a:r>
              <a:rPr lang="en-US" b="1" i="1" dirty="0">
                <a:effectLst/>
                <a:latin typeface="Metropolis"/>
              </a:rPr>
              <a:t>Active Status</a:t>
            </a:r>
            <a:endParaRPr lang="en-US" dirty="0">
              <a:latin typeface="Metropolis"/>
            </a:endParaRPr>
          </a:p>
          <a:p>
            <a:r>
              <a:rPr lang="en-IN" b="0" i="0" dirty="0" err="1">
                <a:effectLst/>
                <a:latin typeface="Monaco"/>
              </a:rPr>
              <a:t>sudo</a:t>
            </a:r>
            <a:r>
              <a:rPr lang="en-IN" b="0" i="0" dirty="0">
                <a:effectLst/>
                <a:latin typeface="Monaco"/>
              </a:rPr>
              <a:t> service </a:t>
            </a:r>
            <a:r>
              <a:rPr lang="en-IN" b="0" i="0" dirty="0" err="1">
                <a:effectLst/>
                <a:latin typeface="Monaco"/>
              </a:rPr>
              <a:t>jenkins</a:t>
            </a:r>
            <a:r>
              <a:rPr lang="en-IN" b="0" i="0" dirty="0">
                <a:effectLst/>
                <a:latin typeface="Monaco"/>
              </a:rPr>
              <a:t> status </a:t>
            </a:r>
            <a:endParaRPr lang="en-IN" dirty="0"/>
          </a:p>
        </p:txBody>
      </p:sp>
    </p:spTree>
    <p:extLst>
      <p:ext uri="{BB962C8B-B14F-4D97-AF65-F5344CB8AC3E}">
        <p14:creationId xmlns:p14="http://schemas.microsoft.com/office/powerpoint/2010/main" val="266888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4DBC-71FD-4BAC-8FEE-7F76B3E130C3}"/>
              </a:ext>
            </a:extLst>
          </p:cNvPr>
          <p:cNvSpPr>
            <a:spLocks noGrp="1"/>
          </p:cNvSpPr>
          <p:nvPr>
            <p:ph type="title"/>
          </p:nvPr>
        </p:nvSpPr>
        <p:spPr/>
        <p:txBody>
          <a:bodyPr/>
          <a:lstStyle/>
          <a:p>
            <a:r>
              <a:rPr lang="en-IN" dirty="0"/>
              <a:t>Configure Jenkins</a:t>
            </a:r>
          </a:p>
        </p:txBody>
      </p:sp>
      <p:sp>
        <p:nvSpPr>
          <p:cNvPr id="3" name="Content Placeholder 2">
            <a:extLst>
              <a:ext uri="{FF2B5EF4-FFF2-40B4-BE49-F238E27FC236}">
                <a16:creationId xmlns:a16="http://schemas.microsoft.com/office/drawing/2014/main" id="{47B1EB18-77BC-402C-AC3F-1ABA22A8189B}"/>
              </a:ext>
            </a:extLst>
          </p:cNvPr>
          <p:cNvSpPr>
            <a:spLocks noGrp="1"/>
          </p:cNvSpPr>
          <p:nvPr>
            <p:ph idx="1"/>
          </p:nvPr>
        </p:nvSpPr>
        <p:spPr/>
        <p:txBody>
          <a:bodyPr/>
          <a:lstStyle/>
          <a:p>
            <a:r>
              <a:rPr lang="en-US" b="0" i="0" dirty="0">
                <a:effectLst/>
                <a:latin typeface="Metropolis"/>
              </a:rPr>
              <a:t>Now we need to find the public IP address of the EC2 machine so that we can access the Jenkins</a:t>
            </a:r>
          </a:p>
          <a:p>
            <a:endParaRPr lang="en-IN" dirty="0"/>
          </a:p>
        </p:txBody>
      </p:sp>
      <p:pic>
        <p:nvPicPr>
          <p:cNvPr id="6" name="Picture 5">
            <a:extLst>
              <a:ext uri="{FF2B5EF4-FFF2-40B4-BE49-F238E27FC236}">
                <a16:creationId xmlns:a16="http://schemas.microsoft.com/office/drawing/2014/main" id="{011FA3E2-FFF2-4122-B8D9-B7F66904D0A9}"/>
              </a:ext>
            </a:extLst>
          </p:cNvPr>
          <p:cNvPicPr>
            <a:picLocks noChangeAspect="1"/>
          </p:cNvPicPr>
          <p:nvPr/>
        </p:nvPicPr>
        <p:blipFill>
          <a:blip r:embed="rId2"/>
          <a:stretch>
            <a:fillRect/>
          </a:stretch>
        </p:blipFill>
        <p:spPr>
          <a:xfrm>
            <a:off x="875643" y="2926309"/>
            <a:ext cx="8572500" cy="2905125"/>
          </a:xfrm>
          <a:prstGeom prst="rect">
            <a:avLst/>
          </a:prstGeom>
        </p:spPr>
      </p:pic>
    </p:spTree>
    <p:extLst>
      <p:ext uri="{BB962C8B-B14F-4D97-AF65-F5344CB8AC3E}">
        <p14:creationId xmlns:p14="http://schemas.microsoft.com/office/powerpoint/2010/main" val="186413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074-917E-4B52-8FFA-4C0CEF7767CF}"/>
              </a:ext>
            </a:extLst>
          </p:cNvPr>
          <p:cNvSpPr>
            <a:spLocks noGrp="1"/>
          </p:cNvSpPr>
          <p:nvPr>
            <p:ph type="title"/>
          </p:nvPr>
        </p:nvSpPr>
        <p:spPr>
          <a:xfrm>
            <a:off x="838200" y="144408"/>
            <a:ext cx="10515600" cy="1325563"/>
          </a:xfrm>
        </p:spPr>
        <p:txBody>
          <a:bodyPr/>
          <a:lstStyle/>
          <a:p>
            <a:r>
              <a:rPr lang="en-IN" dirty="0"/>
              <a:t>Jenkins configure</a:t>
            </a:r>
          </a:p>
        </p:txBody>
      </p:sp>
      <p:sp>
        <p:nvSpPr>
          <p:cNvPr id="3" name="Content Placeholder 2">
            <a:extLst>
              <a:ext uri="{FF2B5EF4-FFF2-40B4-BE49-F238E27FC236}">
                <a16:creationId xmlns:a16="http://schemas.microsoft.com/office/drawing/2014/main" id="{680AF58D-A06D-4E00-8F14-3AECB4BAFF9A}"/>
              </a:ext>
            </a:extLst>
          </p:cNvPr>
          <p:cNvSpPr>
            <a:spLocks noGrp="1"/>
          </p:cNvSpPr>
          <p:nvPr>
            <p:ph idx="1"/>
          </p:nvPr>
        </p:nvSpPr>
        <p:spPr>
          <a:xfrm>
            <a:off x="906546" y="1827651"/>
            <a:ext cx="8719645" cy="2349884"/>
          </a:xfrm>
        </p:spPr>
        <p:txBody>
          <a:bodyPr/>
          <a:lstStyle/>
          <a:p>
            <a:r>
              <a:rPr lang="en-US" b="0" i="0" dirty="0">
                <a:effectLst/>
                <a:latin typeface="Metropolis"/>
              </a:rPr>
              <a:t>Alright now we know the public IP address of the EC2 machine, so now we can access the Jenkins from the browser using the public IP address followed by the port 8080</a:t>
            </a:r>
          </a:p>
          <a:p>
            <a:endParaRPr lang="en-IN" dirty="0"/>
          </a:p>
        </p:txBody>
      </p:sp>
      <p:pic>
        <p:nvPicPr>
          <p:cNvPr id="5" name="Picture 4">
            <a:extLst>
              <a:ext uri="{FF2B5EF4-FFF2-40B4-BE49-F238E27FC236}">
                <a16:creationId xmlns:a16="http://schemas.microsoft.com/office/drawing/2014/main" id="{F1CB45FE-E5F6-410F-9F1A-A239F623FFE6}"/>
              </a:ext>
            </a:extLst>
          </p:cNvPr>
          <p:cNvPicPr>
            <a:picLocks noChangeAspect="1"/>
          </p:cNvPicPr>
          <p:nvPr/>
        </p:nvPicPr>
        <p:blipFill>
          <a:blip r:embed="rId2"/>
          <a:stretch>
            <a:fillRect/>
          </a:stretch>
        </p:blipFill>
        <p:spPr>
          <a:xfrm>
            <a:off x="953813" y="2548278"/>
            <a:ext cx="7421618" cy="4239599"/>
          </a:xfrm>
          <a:prstGeom prst="rect">
            <a:avLst/>
          </a:prstGeom>
        </p:spPr>
      </p:pic>
    </p:spTree>
    <p:extLst>
      <p:ext uri="{BB962C8B-B14F-4D97-AF65-F5344CB8AC3E}">
        <p14:creationId xmlns:p14="http://schemas.microsoft.com/office/powerpoint/2010/main" val="147413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E4B1-283C-4060-ABA0-5B80DBFC137D}"/>
              </a:ext>
            </a:extLst>
          </p:cNvPr>
          <p:cNvSpPr>
            <a:spLocks noGrp="1"/>
          </p:cNvSpPr>
          <p:nvPr>
            <p:ph type="title"/>
          </p:nvPr>
        </p:nvSpPr>
        <p:spPr/>
        <p:txBody>
          <a:bodyPr/>
          <a:lstStyle/>
          <a:p>
            <a:r>
              <a:rPr lang="en-IN" dirty="0"/>
              <a:t>Jenkins Configure -Tip</a:t>
            </a:r>
          </a:p>
        </p:txBody>
      </p:sp>
      <p:sp>
        <p:nvSpPr>
          <p:cNvPr id="3" name="Content Placeholder 2">
            <a:extLst>
              <a:ext uri="{FF2B5EF4-FFF2-40B4-BE49-F238E27FC236}">
                <a16:creationId xmlns:a16="http://schemas.microsoft.com/office/drawing/2014/main" id="{753746C9-EFC7-435F-9BAD-ED781E42FA35}"/>
              </a:ext>
            </a:extLst>
          </p:cNvPr>
          <p:cNvSpPr>
            <a:spLocks noGrp="1"/>
          </p:cNvSpPr>
          <p:nvPr>
            <p:ph idx="1"/>
          </p:nvPr>
        </p:nvSpPr>
        <p:spPr>
          <a:xfrm>
            <a:off x="805396" y="1895492"/>
            <a:ext cx="10515600" cy="4351338"/>
          </a:xfrm>
        </p:spPr>
        <p:txBody>
          <a:bodyPr/>
          <a:lstStyle/>
          <a:p>
            <a:r>
              <a:rPr lang="en-IN" dirty="0"/>
              <a:t>Please make sure that you allow 8080 access to inbound security rule of the EC2 instance</a:t>
            </a:r>
          </a:p>
          <a:p>
            <a:endParaRPr lang="en-IN" dirty="0"/>
          </a:p>
        </p:txBody>
      </p:sp>
      <p:pic>
        <p:nvPicPr>
          <p:cNvPr id="5" name="Picture 4">
            <a:extLst>
              <a:ext uri="{FF2B5EF4-FFF2-40B4-BE49-F238E27FC236}">
                <a16:creationId xmlns:a16="http://schemas.microsoft.com/office/drawing/2014/main" id="{7B989FD8-22EC-4AC6-9B33-0A45219AD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935" y="2496806"/>
            <a:ext cx="6667205" cy="3750024"/>
          </a:xfrm>
          <a:prstGeom prst="rect">
            <a:avLst/>
          </a:prstGeom>
        </p:spPr>
      </p:pic>
    </p:spTree>
    <p:extLst>
      <p:ext uri="{BB962C8B-B14F-4D97-AF65-F5344CB8AC3E}">
        <p14:creationId xmlns:p14="http://schemas.microsoft.com/office/powerpoint/2010/main" val="16851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7979-3D6E-4003-BA2A-3A7EA8E9739A}"/>
              </a:ext>
            </a:extLst>
          </p:cNvPr>
          <p:cNvSpPr>
            <a:spLocks noGrp="1"/>
          </p:cNvSpPr>
          <p:nvPr>
            <p:ph type="title"/>
          </p:nvPr>
        </p:nvSpPr>
        <p:spPr>
          <a:xfrm>
            <a:off x="581192" y="558640"/>
            <a:ext cx="11029616" cy="1013800"/>
          </a:xfrm>
        </p:spPr>
        <p:txBody>
          <a:bodyPr/>
          <a:lstStyle/>
          <a:p>
            <a:r>
              <a:rPr lang="en-IN" dirty="0"/>
              <a:t>Jenkins Install Suggested Plugins</a:t>
            </a:r>
          </a:p>
        </p:txBody>
      </p:sp>
      <p:pic>
        <p:nvPicPr>
          <p:cNvPr id="5" name="Content Placeholder 4">
            <a:extLst>
              <a:ext uri="{FF2B5EF4-FFF2-40B4-BE49-F238E27FC236}">
                <a16:creationId xmlns:a16="http://schemas.microsoft.com/office/drawing/2014/main" id="{5D7A98A4-977F-42E5-86F1-8B29C456354E}"/>
              </a:ext>
            </a:extLst>
          </p:cNvPr>
          <p:cNvPicPr>
            <a:picLocks noGrp="1" noChangeAspect="1"/>
          </p:cNvPicPr>
          <p:nvPr>
            <p:ph idx="1"/>
          </p:nvPr>
        </p:nvPicPr>
        <p:blipFill>
          <a:blip r:embed="rId2"/>
          <a:stretch>
            <a:fillRect/>
          </a:stretch>
        </p:blipFill>
        <p:spPr>
          <a:xfrm>
            <a:off x="1086889" y="2050143"/>
            <a:ext cx="5092487" cy="3937634"/>
          </a:xfrm>
          <a:prstGeom prst="rect">
            <a:avLst/>
          </a:prstGeom>
        </p:spPr>
      </p:pic>
    </p:spTree>
    <p:extLst>
      <p:ext uri="{BB962C8B-B14F-4D97-AF65-F5344CB8AC3E}">
        <p14:creationId xmlns:p14="http://schemas.microsoft.com/office/powerpoint/2010/main" val="448345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C929-B8D1-4996-98A3-ED6387D8938A}"/>
              </a:ext>
            </a:extLst>
          </p:cNvPr>
          <p:cNvSpPr>
            <a:spLocks noGrp="1"/>
          </p:cNvSpPr>
          <p:nvPr>
            <p:ph type="title"/>
          </p:nvPr>
        </p:nvSpPr>
        <p:spPr/>
        <p:txBody>
          <a:bodyPr/>
          <a:lstStyle/>
          <a:p>
            <a:r>
              <a:rPr lang="en-IN" b="1" i="1" dirty="0">
                <a:effectLst/>
                <a:latin typeface="Metropolis"/>
              </a:rPr>
              <a:t>First Admin User</a:t>
            </a:r>
            <a:r>
              <a:rPr lang="en-IN" b="0" i="0" dirty="0">
                <a:effectLst/>
                <a:latin typeface="Metropolis"/>
              </a:rPr>
              <a:t> for Jenkins</a:t>
            </a:r>
            <a:endParaRPr lang="en-IN" dirty="0"/>
          </a:p>
        </p:txBody>
      </p:sp>
      <p:pic>
        <p:nvPicPr>
          <p:cNvPr id="4" name="Content Placeholder 3">
            <a:extLst>
              <a:ext uri="{FF2B5EF4-FFF2-40B4-BE49-F238E27FC236}">
                <a16:creationId xmlns:a16="http://schemas.microsoft.com/office/drawing/2014/main" id="{B0E3EB32-5F66-4731-B520-755A9B7C7656}"/>
              </a:ext>
            </a:extLst>
          </p:cNvPr>
          <p:cNvPicPr>
            <a:picLocks noGrp="1" noChangeAspect="1"/>
          </p:cNvPicPr>
          <p:nvPr>
            <p:ph idx="1"/>
          </p:nvPr>
        </p:nvPicPr>
        <p:blipFill>
          <a:blip r:embed="rId2"/>
          <a:stretch>
            <a:fillRect/>
          </a:stretch>
        </p:blipFill>
        <p:spPr>
          <a:xfrm>
            <a:off x="1104495" y="2020404"/>
            <a:ext cx="6343650" cy="4095750"/>
          </a:xfrm>
          <a:prstGeom prst="rect">
            <a:avLst/>
          </a:prstGeom>
        </p:spPr>
      </p:pic>
    </p:spTree>
    <p:extLst>
      <p:ext uri="{BB962C8B-B14F-4D97-AF65-F5344CB8AC3E}">
        <p14:creationId xmlns:p14="http://schemas.microsoft.com/office/powerpoint/2010/main" val="1556110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C77B-736D-4D8D-B10D-A128902E9321}"/>
              </a:ext>
            </a:extLst>
          </p:cNvPr>
          <p:cNvSpPr>
            <a:spLocks noGrp="1"/>
          </p:cNvSpPr>
          <p:nvPr>
            <p:ph type="title"/>
          </p:nvPr>
        </p:nvSpPr>
        <p:spPr/>
        <p:txBody>
          <a:bodyPr/>
          <a:lstStyle/>
          <a:p>
            <a:r>
              <a:rPr lang="en-IN" dirty="0"/>
              <a:t>Jenkins</a:t>
            </a:r>
          </a:p>
        </p:txBody>
      </p:sp>
      <p:pic>
        <p:nvPicPr>
          <p:cNvPr id="6" name="Content Placeholder 5">
            <a:extLst>
              <a:ext uri="{FF2B5EF4-FFF2-40B4-BE49-F238E27FC236}">
                <a16:creationId xmlns:a16="http://schemas.microsoft.com/office/drawing/2014/main" id="{75002F41-BC07-4370-AB7A-305907C77780}"/>
              </a:ext>
            </a:extLst>
          </p:cNvPr>
          <p:cNvPicPr>
            <a:picLocks noGrp="1" noChangeAspect="1"/>
          </p:cNvPicPr>
          <p:nvPr>
            <p:ph idx="1"/>
          </p:nvPr>
        </p:nvPicPr>
        <p:blipFill>
          <a:blip r:embed="rId2"/>
          <a:stretch>
            <a:fillRect/>
          </a:stretch>
        </p:blipFill>
        <p:spPr>
          <a:xfrm>
            <a:off x="1589361" y="2066898"/>
            <a:ext cx="7105650" cy="3419475"/>
          </a:xfrm>
          <a:prstGeom prst="rect">
            <a:avLst/>
          </a:prstGeom>
        </p:spPr>
      </p:pic>
    </p:spTree>
    <p:extLst>
      <p:ext uri="{BB962C8B-B14F-4D97-AF65-F5344CB8AC3E}">
        <p14:creationId xmlns:p14="http://schemas.microsoft.com/office/powerpoint/2010/main" val="441816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21EE-3193-4892-B96E-ADF18CEE68E2}"/>
              </a:ext>
            </a:extLst>
          </p:cNvPr>
          <p:cNvSpPr>
            <a:spLocks noGrp="1"/>
          </p:cNvSpPr>
          <p:nvPr>
            <p:ph type="title"/>
          </p:nvPr>
        </p:nvSpPr>
        <p:spPr/>
        <p:txBody>
          <a:bodyPr/>
          <a:lstStyle/>
          <a:p>
            <a:r>
              <a:rPr lang="en-IN" b="1" i="0" dirty="0">
                <a:effectLst/>
                <a:latin typeface="Metropolis"/>
              </a:rPr>
              <a:t>Setup Gradle</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21C9842F-5464-41E2-B570-22254FEE4F7E}"/>
              </a:ext>
            </a:extLst>
          </p:cNvPr>
          <p:cNvSpPr>
            <a:spLocks noGrp="1"/>
          </p:cNvSpPr>
          <p:nvPr>
            <p:ph idx="1"/>
          </p:nvPr>
        </p:nvSpPr>
        <p:spPr/>
        <p:txBody>
          <a:bodyPr/>
          <a:lstStyle/>
          <a:p>
            <a:r>
              <a:rPr lang="en-US" dirty="0"/>
              <a:t>For setting up the </a:t>
            </a:r>
            <a:r>
              <a:rPr lang="en-US" dirty="0" err="1"/>
              <a:t>gradle</a:t>
            </a:r>
            <a:r>
              <a:rPr lang="en-US" dirty="0"/>
              <a:t> </a:t>
            </a:r>
            <a:r>
              <a:rPr lang="en-US" dirty="0" err="1"/>
              <a:t>Goto</a:t>
            </a:r>
            <a:r>
              <a:rPr lang="en-US" dirty="0"/>
              <a:t> -&gt; Manage Jenkins -&gt; Global Tool Configuration -&gt; Gradle</a:t>
            </a:r>
          </a:p>
          <a:p>
            <a:endParaRPr lang="en-IN" dirty="0"/>
          </a:p>
        </p:txBody>
      </p:sp>
      <p:pic>
        <p:nvPicPr>
          <p:cNvPr id="5" name="Picture 4">
            <a:extLst>
              <a:ext uri="{FF2B5EF4-FFF2-40B4-BE49-F238E27FC236}">
                <a16:creationId xmlns:a16="http://schemas.microsoft.com/office/drawing/2014/main" id="{D0C2FE03-9AF1-43A4-9D3F-4B46998A4BBA}"/>
              </a:ext>
            </a:extLst>
          </p:cNvPr>
          <p:cNvPicPr>
            <a:picLocks noChangeAspect="1"/>
          </p:cNvPicPr>
          <p:nvPr/>
        </p:nvPicPr>
        <p:blipFill>
          <a:blip r:embed="rId2"/>
          <a:stretch>
            <a:fillRect/>
          </a:stretch>
        </p:blipFill>
        <p:spPr>
          <a:xfrm>
            <a:off x="755102" y="2729077"/>
            <a:ext cx="8096250" cy="3638550"/>
          </a:xfrm>
          <a:prstGeom prst="rect">
            <a:avLst/>
          </a:prstGeom>
        </p:spPr>
      </p:pic>
    </p:spTree>
    <p:extLst>
      <p:ext uri="{BB962C8B-B14F-4D97-AF65-F5344CB8AC3E}">
        <p14:creationId xmlns:p14="http://schemas.microsoft.com/office/powerpoint/2010/main" val="311703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E599-B7F5-45F9-89CF-B1860810B3BA}"/>
              </a:ext>
            </a:extLst>
          </p:cNvPr>
          <p:cNvSpPr>
            <a:spLocks noGrp="1"/>
          </p:cNvSpPr>
          <p:nvPr>
            <p:ph type="title"/>
          </p:nvPr>
        </p:nvSpPr>
        <p:spPr/>
        <p:txBody>
          <a:bodyPr/>
          <a:lstStyle/>
          <a:p>
            <a:r>
              <a:rPr lang="en-IN" dirty="0"/>
              <a:t>AWS Infra DIAGRAM</a:t>
            </a:r>
          </a:p>
        </p:txBody>
      </p:sp>
      <p:pic>
        <p:nvPicPr>
          <p:cNvPr id="8" name="Content Placeholder 7">
            <a:extLst>
              <a:ext uri="{FF2B5EF4-FFF2-40B4-BE49-F238E27FC236}">
                <a16:creationId xmlns:a16="http://schemas.microsoft.com/office/drawing/2014/main" id="{C67E82D3-BCBD-424D-8192-72F9187F3BEE}"/>
              </a:ext>
            </a:extLst>
          </p:cNvPr>
          <p:cNvPicPr>
            <a:picLocks noGrp="1" noChangeAspect="1"/>
          </p:cNvPicPr>
          <p:nvPr>
            <p:ph idx="1"/>
          </p:nvPr>
        </p:nvPicPr>
        <p:blipFill>
          <a:blip r:embed="rId2"/>
          <a:stretch>
            <a:fillRect/>
          </a:stretch>
        </p:blipFill>
        <p:spPr>
          <a:xfrm>
            <a:off x="1740885" y="2181225"/>
            <a:ext cx="6841353" cy="3678238"/>
          </a:xfrm>
        </p:spPr>
      </p:pic>
      <p:sp>
        <p:nvSpPr>
          <p:cNvPr id="4" name="Date Placeholder 3">
            <a:extLst>
              <a:ext uri="{FF2B5EF4-FFF2-40B4-BE49-F238E27FC236}">
                <a16:creationId xmlns:a16="http://schemas.microsoft.com/office/drawing/2014/main" id="{EF2DD8E4-5538-4B75-9848-F443EB79C063}"/>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C19AF84-5C90-4F9C-85AF-1E3C668D9D60}"/>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D41A049-779D-4162-9C06-9DC7F30A293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35135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3F54-76DD-401C-8ED6-75140CDCDB74}"/>
              </a:ext>
            </a:extLst>
          </p:cNvPr>
          <p:cNvSpPr>
            <a:spLocks noGrp="1"/>
          </p:cNvSpPr>
          <p:nvPr>
            <p:ph type="title"/>
          </p:nvPr>
        </p:nvSpPr>
        <p:spPr/>
        <p:txBody>
          <a:bodyPr>
            <a:normAutofit/>
          </a:bodyPr>
          <a:lstStyle/>
          <a:p>
            <a:r>
              <a:rPr lang="en-US" b="1" i="0" dirty="0">
                <a:effectLst/>
                <a:latin typeface="Metropolis"/>
              </a:rPr>
              <a:t>assign administration privileges to </a:t>
            </a:r>
            <a:r>
              <a:rPr lang="en-US" b="1" i="0" dirty="0" err="1">
                <a:effectLst/>
                <a:latin typeface="Metropolis"/>
              </a:rPr>
              <a:t>jenkins</a:t>
            </a:r>
            <a:r>
              <a:rPr lang="en-US" b="1" i="0" dirty="0">
                <a:effectLst/>
                <a:latin typeface="Metropolis"/>
              </a:rPr>
              <a:t> user</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2DA73B63-DF8A-4247-A7B1-7D7DA747C638}"/>
              </a:ext>
            </a:extLst>
          </p:cNvPr>
          <p:cNvSpPr>
            <a:spLocks noGrp="1"/>
          </p:cNvSpPr>
          <p:nvPr>
            <p:ph idx="1"/>
          </p:nvPr>
        </p:nvSpPr>
        <p:spPr/>
        <p:txBody>
          <a:bodyPr/>
          <a:lstStyle/>
          <a:p>
            <a:r>
              <a:rPr lang="en-US" dirty="0"/>
              <a:t>Now we have installed the Jenkins on the EC2 instance. To interact with the Kubernetes cluster Jenkins will be executing the shell script with the Jenkins user, so the Jenkins user should have an administration(superuser) role assigned forehand.</a:t>
            </a:r>
          </a:p>
          <a:p>
            <a:r>
              <a:rPr lang="en-US" dirty="0"/>
              <a:t>Open the file /</a:t>
            </a:r>
            <a:r>
              <a:rPr lang="en-US" dirty="0" err="1"/>
              <a:t>etc</a:t>
            </a:r>
            <a:r>
              <a:rPr lang="en-US" dirty="0"/>
              <a:t>/</a:t>
            </a:r>
            <a:r>
              <a:rPr lang="en-US" dirty="0" err="1"/>
              <a:t>sudoers</a:t>
            </a:r>
            <a:r>
              <a:rPr lang="en-US" dirty="0"/>
              <a:t> in vi mode</a:t>
            </a:r>
          </a:p>
          <a:p>
            <a:r>
              <a:rPr lang="en-US" dirty="0" err="1"/>
              <a:t>sudo</a:t>
            </a:r>
            <a:r>
              <a:rPr lang="en-US" dirty="0"/>
              <a:t> vi /</a:t>
            </a:r>
            <a:r>
              <a:rPr lang="en-US" dirty="0" err="1"/>
              <a:t>etc</a:t>
            </a:r>
            <a:r>
              <a:rPr lang="en-US" dirty="0"/>
              <a:t>/</a:t>
            </a:r>
            <a:r>
              <a:rPr lang="en-US" dirty="0" err="1"/>
              <a:t>sudoers</a:t>
            </a:r>
            <a:r>
              <a:rPr lang="en-US" dirty="0"/>
              <a:t> </a:t>
            </a:r>
          </a:p>
          <a:p>
            <a:r>
              <a:rPr lang="en-US" dirty="0"/>
              <a:t>Add the following line at the end of the file</a:t>
            </a:r>
          </a:p>
          <a:p>
            <a:r>
              <a:rPr lang="en-US" dirty="0" err="1"/>
              <a:t>jenkins</a:t>
            </a:r>
            <a:r>
              <a:rPr lang="en-US" dirty="0"/>
              <a:t> ALL=(ALL) NOPASSWD: ALL </a:t>
            </a:r>
            <a:endParaRPr lang="en-IN" dirty="0"/>
          </a:p>
        </p:txBody>
      </p:sp>
    </p:spTree>
    <p:extLst>
      <p:ext uri="{BB962C8B-B14F-4D97-AF65-F5344CB8AC3E}">
        <p14:creationId xmlns:p14="http://schemas.microsoft.com/office/powerpoint/2010/main" val="2590034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EC26-7E0A-41BF-8E54-BCE614461561}"/>
              </a:ext>
            </a:extLst>
          </p:cNvPr>
          <p:cNvSpPr>
            <a:spLocks noGrp="1"/>
          </p:cNvSpPr>
          <p:nvPr>
            <p:ph type="title"/>
          </p:nvPr>
        </p:nvSpPr>
        <p:spPr/>
        <p:txBody>
          <a:bodyPr/>
          <a:lstStyle/>
          <a:p>
            <a:r>
              <a:rPr lang="en-US" b="1" i="0" dirty="0">
                <a:effectLst/>
                <a:latin typeface="Metropolis"/>
              </a:rPr>
              <a:t>Install and Setup AWS CLI</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11DB8E5-0747-4FD7-ADE6-5D79194409D0}"/>
              </a:ext>
            </a:extLst>
          </p:cNvPr>
          <p:cNvSpPr>
            <a:spLocks noGrp="1"/>
          </p:cNvSpPr>
          <p:nvPr>
            <p:ph idx="1"/>
          </p:nvPr>
        </p:nvSpPr>
        <p:spPr/>
        <p:txBody>
          <a:bodyPr/>
          <a:lstStyle/>
          <a:p>
            <a:r>
              <a:rPr lang="en-US" dirty="0"/>
              <a:t>Let us get the installation done for AWS CLI</a:t>
            </a:r>
          </a:p>
          <a:p>
            <a:r>
              <a:rPr lang="en-IN" dirty="0" err="1"/>
              <a:t>sudo</a:t>
            </a:r>
            <a:r>
              <a:rPr lang="en-IN" dirty="0"/>
              <a:t> apt install </a:t>
            </a:r>
            <a:r>
              <a:rPr lang="en-IN" dirty="0" err="1"/>
              <a:t>awscli</a:t>
            </a:r>
            <a:r>
              <a:rPr lang="en-IN" dirty="0"/>
              <a:t> </a:t>
            </a:r>
          </a:p>
          <a:p>
            <a:r>
              <a:rPr lang="en-US" dirty="0"/>
              <a:t>Verify your AWS CLI installation by running the following command –</a:t>
            </a:r>
          </a:p>
          <a:p>
            <a:r>
              <a:rPr lang="en-US" b="0" i="0" dirty="0">
                <a:effectLst/>
                <a:latin typeface="Metropolis"/>
              </a:rPr>
              <a:t>It should return you with the version of CLI</a:t>
            </a:r>
          </a:p>
          <a:p>
            <a:r>
              <a:rPr lang="en-IN" b="0" i="0" dirty="0" err="1">
                <a:effectLst/>
                <a:latin typeface="Monaco"/>
              </a:rPr>
              <a:t>aws</a:t>
            </a:r>
            <a:r>
              <a:rPr lang="en-IN" b="0" i="0" dirty="0">
                <a:effectLst/>
                <a:latin typeface="Monaco"/>
              </a:rPr>
              <a:t>-cli/1.18.69 Python/3.8.5 Linux/5.4.0-1045-aws </a:t>
            </a:r>
            <a:r>
              <a:rPr lang="en-IN" b="0" i="0" dirty="0" err="1">
                <a:effectLst/>
                <a:latin typeface="Monaco"/>
              </a:rPr>
              <a:t>botocore</a:t>
            </a:r>
            <a:r>
              <a:rPr lang="en-IN" b="0" i="0" dirty="0">
                <a:effectLst/>
                <a:latin typeface="Monaco"/>
              </a:rPr>
              <a:t>/1.16.19</a:t>
            </a:r>
            <a:endParaRPr lang="en-IN" dirty="0"/>
          </a:p>
        </p:txBody>
      </p:sp>
    </p:spTree>
    <p:extLst>
      <p:ext uri="{BB962C8B-B14F-4D97-AF65-F5344CB8AC3E}">
        <p14:creationId xmlns:p14="http://schemas.microsoft.com/office/powerpoint/2010/main" val="1017538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C9CC-D169-457D-9851-FC2DF229BDB0}"/>
              </a:ext>
            </a:extLst>
          </p:cNvPr>
          <p:cNvSpPr>
            <a:spLocks noGrp="1"/>
          </p:cNvSpPr>
          <p:nvPr>
            <p:ph type="title"/>
          </p:nvPr>
        </p:nvSpPr>
        <p:spPr/>
        <p:txBody>
          <a:bodyPr/>
          <a:lstStyle/>
          <a:p>
            <a:r>
              <a:rPr lang="en-IN" b="1" i="0" dirty="0">
                <a:effectLst/>
                <a:latin typeface="Metropolis"/>
              </a:rPr>
              <a:t>Configure AWS CLI</a:t>
            </a:r>
            <a:br>
              <a:rPr lang="en-IN" b="1" i="0" dirty="0">
                <a:effectLst/>
                <a:latin typeface="Metropolis"/>
              </a:rPr>
            </a:br>
            <a:endParaRPr lang="en-IN" dirty="0"/>
          </a:p>
        </p:txBody>
      </p:sp>
      <p:sp>
        <p:nvSpPr>
          <p:cNvPr id="3" name="Content Placeholder 2">
            <a:extLst>
              <a:ext uri="{FF2B5EF4-FFF2-40B4-BE49-F238E27FC236}">
                <a16:creationId xmlns:a16="http://schemas.microsoft.com/office/drawing/2014/main" id="{3E05399C-4743-48FE-89ED-2700CA247E0F}"/>
              </a:ext>
            </a:extLst>
          </p:cNvPr>
          <p:cNvSpPr>
            <a:spLocks noGrp="1"/>
          </p:cNvSpPr>
          <p:nvPr>
            <p:ph idx="1"/>
          </p:nvPr>
        </p:nvSpPr>
        <p:spPr/>
        <p:txBody>
          <a:bodyPr>
            <a:normAutofit/>
          </a:bodyPr>
          <a:lstStyle/>
          <a:p>
            <a:r>
              <a:rPr lang="en-US" b="0" i="0" dirty="0">
                <a:effectLst/>
                <a:latin typeface="Metropolis"/>
              </a:rPr>
              <a:t>To configure the AWS the first command we are going to run is –</a:t>
            </a:r>
          </a:p>
          <a:p>
            <a:r>
              <a:rPr lang="en-IN" dirty="0" err="1"/>
              <a:t>aws</a:t>
            </a:r>
            <a:r>
              <a:rPr lang="en-IN" dirty="0"/>
              <a:t> configure </a:t>
            </a:r>
            <a:endParaRPr lang="en-US" dirty="0">
              <a:latin typeface="Metropolis"/>
            </a:endParaRPr>
          </a:p>
          <a:p>
            <a:r>
              <a:rPr lang="en-US" dirty="0"/>
              <a:t>Once you execute the above command it will ask for the following information -</a:t>
            </a:r>
          </a:p>
          <a:p>
            <a:endParaRPr lang="en-US" dirty="0"/>
          </a:p>
          <a:p>
            <a:r>
              <a:rPr lang="en-US" dirty="0"/>
              <a:t>AWS Access Key ID [None]:</a:t>
            </a:r>
          </a:p>
          <a:p>
            <a:r>
              <a:rPr lang="en-US" dirty="0"/>
              <a:t>AWS Secret Access Key [None]:</a:t>
            </a:r>
          </a:p>
          <a:p>
            <a:r>
              <a:rPr lang="en-US" dirty="0"/>
              <a:t>Default region name [None]:</a:t>
            </a:r>
          </a:p>
          <a:p>
            <a:r>
              <a:rPr lang="en-US" dirty="0"/>
              <a:t>Default output format [None]:</a:t>
            </a:r>
            <a:endParaRPr lang="en-IN" dirty="0"/>
          </a:p>
        </p:txBody>
      </p:sp>
    </p:spTree>
    <p:extLst>
      <p:ext uri="{BB962C8B-B14F-4D97-AF65-F5344CB8AC3E}">
        <p14:creationId xmlns:p14="http://schemas.microsoft.com/office/powerpoint/2010/main" val="85291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6FA7-5BFA-4E40-BB50-23B1F6A769E6}"/>
              </a:ext>
            </a:extLst>
          </p:cNvPr>
          <p:cNvSpPr>
            <a:spLocks noGrp="1"/>
          </p:cNvSpPr>
          <p:nvPr>
            <p:ph type="title"/>
          </p:nvPr>
        </p:nvSpPr>
        <p:spPr/>
        <p:txBody>
          <a:bodyPr/>
          <a:lstStyle/>
          <a:p>
            <a:r>
              <a:rPr lang="en-IN" dirty="0"/>
              <a:t> Install and Setup </a:t>
            </a:r>
            <a:r>
              <a:rPr lang="en-IN" dirty="0" err="1"/>
              <a:t>Kubectl</a:t>
            </a:r>
            <a:endParaRPr lang="en-IN" dirty="0"/>
          </a:p>
        </p:txBody>
      </p:sp>
      <p:sp>
        <p:nvSpPr>
          <p:cNvPr id="3" name="Content Placeholder 2">
            <a:extLst>
              <a:ext uri="{FF2B5EF4-FFF2-40B4-BE49-F238E27FC236}">
                <a16:creationId xmlns:a16="http://schemas.microsoft.com/office/drawing/2014/main" id="{7D74E84E-BE7F-4760-969C-D6F672FC1443}"/>
              </a:ext>
            </a:extLst>
          </p:cNvPr>
          <p:cNvSpPr>
            <a:spLocks noGrp="1"/>
          </p:cNvSpPr>
          <p:nvPr>
            <p:ph idx="1"/>
          </p:nvPr>
        </p:nvSpPr>
        <p:spPr/>
        <p:txBody>
          <a:bodyPr>
            <a:normAutofit/>
          </a:bodyPr>
          <a:lstStyle/>
          <a:p>
            <a:r>
              <a:rPr lang="pt-BR" dirty="0"/>
              <a:t>curl -LO https://storage.googleapis.com/kubernetes-release/release/`curl -s </a:t>
            </a:r>
            <a:r>
              <a:rPr lang="pt-BR" dirty="0">
                <a:hlinkClick r:id="rId2"/>
              </a:rPr>
              <a:t>https://storage.googleapis.com/kubernetes-release/release/stable.txt`/bin/linux/amd64/kubectl</a:t>
            </a:r>
            <a:endParaRPr lang="pt-BR" dirty="0"/>
          </a:p>
          <a:p>
            <a:r>
              <a:rPr lang="en-IN" dirty="0" err="1"/>
              <a:t>chmod</a:t>
            </a:r>
            <a:r>
              <a:rPr lang="en-IN" dirty="0"/>
              <a:t> +x ./</a:t>
            </a:r>
            <a:r>
              <a:rPr lang="en-IN" dirty="0" err="1"/>
              <a:t>kubectl</a:t>
            </a:r>
            <a:endParaRPr lang="en-IN" dirty="0"/>
          </a:p>
          <a:p>
            <a:r>
              <a:rPr lang="en-IN" dirty="0" err="1"/>
              <a:t>sudo</a:t>
            </a:r>
            <a:r>
              <a:rPr lang="en-IN" dirty="0"/>
              <a:t> mv ./</a:t>
            </a:r>
            <a:r>
              <a:rPr lang="en-IN" dirty="0" err="1"/>
              <a:t>kubectl</a:t>
            </a:r>
            <a:r>
              <a:rPr lang="en-IN" dirty="0"/>
              <a:t> /</a:t>
            </a:r>
            <a:r>
              <a:rPr lang="en-IN" dirty="0" err="1"/>
              <a:t>usr</a:t>
            </a:r>
            <a:r>
              <a:rPr lang="en-IN" dirty="0"/>
              <a:t>/local/bin/</a:t>
            </a:r>
            <a:r>
              <a:rPr lang="en-IN" dirty="0" err="1"/>
              <a:t>kubectl</a:t>
            </a:r>
            <a:endParaRPr lang="en-IN" dirty="0"/>
          </a:p>
          <a:p>
            <a:r>
              <a:rPr lang="en-IN" dirty="0"/>
              <a:t>Verify the </a:t>
            </a:r>
            <a:r>
              <a:rPr lang="en-IN" dirty="0" err="1"/>
              <a:t>kubectl</a:t>
            </a:r>
            <a:r>
              <a:rPr lang="en-IN" dirty="0"/>
              <a:t> installation</a:t>
            </a:r>
          </a:p>
          <a:p>
            <a:r>
              <a:rPr lang="en-IN" dirty="0"/>
              <a:t>Client Version: </a:t>
            </a:r>
            <a:r>
              <a:rPr lang="en-IN" dirty="0" err="1"/>
              <a:t>version.Info</a:t>
            </a:r>
            <a:r>
              <a:rPr lang="en-IN" dirty="0"/>
              <a:t>{Major:"1", Minor:"21", GitVersion:"v1.21.2", GitCommit:"092fbfbf53427de67cac1e9fa54aaa09a28371d7", </a:t>
            </a:r>
            <a:r>
              <a:rPr lang="en-IN" dirty="0" err="1"/>
              <a:t>GitTreeState</a:t>
            </a:r>
            <a:r>
              <a:rPr lang="en-IN" dirty="0"/>
              <a:t>:"clean", BuildDate:"2021-06-16T12:59:11Z", GoVersion:"go1.16.5", Compiler:"</a:t>
            </a:r>
            <a:r>
              <a:rPr lang="en-IN" dirty="0" err="1"/>
              <a:t>gc</a:t>
            </a:r>
            <a:r>
              <a:rPr lang="en-IN" dirty="0"/>
              <a:t>", Platform:"</a:t>
            </a:r>
            <a:r>
              <a:rPr lang="en-IN" dirty="0" err="1"/>
              <a:t>linux</a:t>
            </a:r>
            <a:r>
              <a:rPr lang="en-IN" dirty="0"/>
              <a:t>/amd64"}</a:t>
            </a:r>
          </a:p>
          <a:p>
            <a:r>
              <a:rPr lang="en-IN" dirty="0"/>
              <a:t>Error from server (Forbidden): &lt;html&gt;&lt;head&gt;&lt;meta http-</a:t>
            </a:r>
            <a:r>
              <a:rPr lang="en-IN" dirty="0" err="1"/>
              <a:t>equiv</a:t>
            </a:r>
            <a:r>
              <a:rPr lang="en-IN" dirty="0"/>
              <a:t>='refresh' content='1;url=/</a:t>
            </a:r>
            <a:r>
              <a:rPr lang="en-IN" dirty="0" err="1"/>
              <a:t>login?from</a:t>
            </a:r>
            <a:r>
              <a:rPr lang="en-IN" dirty="0"/>
              <a:t>=%2Fversion%3Ftimeout</a:t>
            </a:r>
          </a:p>
        </p:txBody>
      </p:sp>
    </p:spTree>
    <p:extLst>
      <p:ext uri="{BB962C8B-B14F-4D97-AF65-F5344CB8AC3E}">
        <p14:creationId xmlns:p14="http://schemas.microsoft.com/office/powerpoint/2010/main" val="217848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FF49-EB2B-4253-B9D6-1C480144F270}"/>
              </a:ext>
            </a:extLst>
          </p:cNvPr>
          <p:cNvSpPr>
            <a:spLocks noGrp="1"/>
          </p:cNvSpPr>
          <p:nvPr>
            <p:ph type="title"/>
          </p:nvPr>
        </p:nvSpPr>
        <p:spPr/>
        <p:txBody>
          <a:bodyPr>
            <a:normAutofit/>
          </a:bodyPr>
          <a:lstStyle/>
          <a:p>
            <a:r>
              <a:rPr lang="en-US" b="1" i="0" dirty="0">
                <a:effectLst/>
                <a:latin typeface="Metropolis"/>
              </a:rPr>
              <a:t>Add Docker and GitHub Credentials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7F76ADFF-2160-4AB2-8AA5-85A8BE43BA93}"/>
              </a:ext>
            </a:extLst>
          </p:cNvPr>
          <p:cNvSpPr>
            <a:spLocks noGrp="1"/>
          </p:cNvSpPr>
          <p:nvPr>
            <p:ph idx="1"/>
          </p:nvPr>
        </p:nvSpPr>
        <p:spPr/>
        <p:txBody>
          <a:bodyPr/>
          <a:lstStyle/>
          <a:p>
            <a:r>
              <a:rPr lang="en-US" b="1" i="0" dirty="0">
                <a:effectLst/>
                <a:latin typeface="Metropolis"/>
              </a:rPr>
              <a:t>Setup Docker Hub Secret Text in Jenkins</a:t>
            </a:r>
          </a:p>
          <a:p>
            <a:r>
              <a:rPr lang="en-US" dirty="0" err="1"/>
              <a:t>Goto</a:t>
            </a:r>
            <a:r>
              <a:rPr lang="en-US" dirty="0"/>
              <a:t> -&gt; Jenkins -&gt; Manage Jenkins -&gt; Manage Credentials -&gt; Stored scoped to </a:t>
            </a:r>
            <a:r>
              <a:rPr lang="en-US" dirty="0" err="1"/>
              <a:t>jenkins</a:t>
            </a:r>
            <a:r>
              <a:rPr lang="en-US" dirty="0"/>
              <a:t> -&gt; global -&gt; Add Credentials</a:t>
            </a:r>
          </a:p>
          <a:p>
            <a:endParaRPr lang="en-IN" dirty="0"/>
          </a:p>
        </p:txBody>
      </p:sp>
      <p:pic>
        <p:nvPicPr>
          <p:cNvPr id="5" name="Picture 4">
            <a:extLst>
              <a:ext uri="{FF2B5EF4-FFF2-40B4-BE49-F238E27FC236}">
                <a16:creationId xmlns:a16="http://schemas.microsoft.com/office/drawing/2014/main" id="{2B2CE580-0497-4B15-95D1-EAE5B0DEBD4A}"/>
              </a:ext>
            </a:extLst>
          </p:cNvPr>
          <p:cNvPicPr>
            <a:picLocks noChangeAspect="1"/>
          </p:cNvPicPr>
          <p:nvPr/>
        </p:nvPicPr>
        <p:blipFill>
          <a:blip r:embed="rId2"/>
          <a:stretch>
            <a:fillRect/>
          </a:stretch>
        </p:blipFill>
        <p:spPr>
          <a:xfrm>
            <a:off x="1084865" y="3335666"/>
            <a:ext cx="5729780" cy="3157209"/>
          </a:xfrm>
          <a:prstGeom prst="rect">
            <a:avLst/>
          </a:prstGeom>
        </p:spPr>
      </p:pic>
    </p:spTree>
    <p:extLst>
      <p:ext uri="{BB962C8B-B14F-4D97-AF65-F5344CB8AC3E}">
        <p14:creationId xmlns:p14="http://schemas.microsoft.com/office/powerpoint/2010/main" val="3863102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29E7-0D61-4A90-88AD-485B67EEB556}"/>
              </a:ext>
            </a:extLst>
          </p:cNvPr>
          <p:cNvSpPr>
            <a:spLocks noGrp="1"/>
          </p:cNvSpPr>
          <p:nvPr>
            <p:ph type="title"/>
          </p:nvPr>
        </p:nvSpPr>
        <p:spPr>
          <a:xfrm>
            <a:off x="796159" y="248307"/>
            <a:ext cx="10557641" cy="1442381"/>
          </a:xfrm>
        </p:spPr>
        <p:txBody>
          <a:bodyPr>
            <a:normAutofit/>
          </a:bodyPr>
          <a:lstStyle/>
          <a:p>
            <a:r>
              <a:rPr lang="en-US" b="1" i="0" dirty="0">
                <a:effectLst/>
                <a:latin typeface="Metropolis"/>
              </a:rPr>
              <a:t>Setup GitHub Username and password into Jenkins</a:t>
            </a:r>
            <a:br>
              <a:rPr lang="en-US" b="1" i="0" dirty="0">
                <a:effectLst/>
                <a:latin typeface="Metropolis"/>
              </a:rPr>
            </a:br>
            <a:endParaRPr lang="en-IN" dirty="0"/>
          </a:p>
        </p:txBody>
      </p:sp>
      <p:sp>
        <p:nvSpPr>
          <p:cNvPr id="3" name="Content Placeholder 2">
            <a:extLst>
              <a:ext uri="{FF2B5EF4-FFF2-40B4-BE49-F238E27FC236}">
                <a16:creationId xmlns:a16="http://schemas.microsoft.com/office/drawing/2014/main" id="{057C5DB6-7837-4572-A066-5D62BCEBF795}"/>
              </a:ext>
            </a:extLst>
          </p:cNvPr>
          <p:cNvSpPr>
            <a:spLocks noGrp="1"/>
          </p:cNvSpPr>
          <p:nvPr>
            <p:ph idx="1"/>
          </p:nvPr>
        </p:nvSpPr>
        <p:spPr/>
        <p:txBody>
          <a:bodyPr/>
          <a:lstStyle/>
          <a:p>
            <a:r>
              <a:rPr lang="en-US" dirty="0" err="1"/>
              <a:t>Goto</a:t>
            </a:r>
            <a:r>
              <a:rPr lang="en-US" dirty="0"/>
              <a:t> -&gt; Jenkins -&gt; Manage Jenkins -&gt; Manage Credentials -&gt; Stored scoped to </a:t>
            </a:r>
            <a:r>
              <a:rPr lang="en-US" dirty="0" err="1"/>
              <a:t>jenkins</a:t>
            </a:r>
            <a:r>
              <a:rPr lang="en-US" dirty="0"/>
              <a:t> -&gt; global -&gt; Add Credentials</a:t>
            </a:r>
            <a:endParaRPr lang="en-IN" dirty="0"/>
          </a:p>
        </p:txBody>
      </p:sp>
      <p:pic>
        <p:nvPicPr>
          <p:cNvPr id="5" name="Picture 4">
            <a:extLst>
              <a:ext uri="{FF2B5EF4-FFF2-40B4-BE49-F238E27FC236}">
                <a16:creationId xmlns:a16="http://schemas.microsoft.com/office/drawing/2014/main" id="{BDFCD8E7-50CD-4EDA-A4E1-A813012C6520}"/>
              </a:ext>
            </a:extLst>
          </p:cNvPr>
          <p:cNvPicPr>
            <a:picLocks noChangeAspect="1"/>
          </p:cNvPicPr>
          <p:nvPr/>
        </p:nvPicPr>
        <p:blipFill>
          <a:blip r:embed="rId2"/>
          <a:stretch>
            <a:fillRect/>
          </a:stretch>
        </p:blipFill>
        <p:spPr>
          <a:xfrm>
            <a:off x="1262227" y="2755025"/>
            <a:ext cx="5485414" cy="3295978"/>
          </a:xfrm>
          <a:prstGeom prst="rect">
            <a:avLst/>
          </a:prstGeom>
        </p:spPr>
      </p:pic>
    </p:spTree>
    <p:extLst>
      <p:ext uri="{BB962C8B-B14F-4D97-AF65-F5344CB8AC3E}">
        <p14:creationId xmlns:p14="http://schemas.microsoft.com/office/powerpoint/2010/main" val="87908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71A-FC47-42C9-A7B9-D195F8B96D54}"/>
              </a:ext>
            </a:extLst>
          </p:cNvPr>
          <p:cNvSpPr>
            <a:spLocks noGrp="1"/>
          </p:cNvSpPr>
          <p:nvPr>
            <p:ph type="title"/>
          </p:nvPr>
        </p:nvSpPr>
        <p:spPr/>
        <p:txBody>
          <a:bodyPr/>
          <a:lstStyle/>
          <a:p>
            <a:r>
              <a:rPr lang="en-IN" dirty="0"/>
              <a:t>Install </a:t>
            </a:r>
            <a:r>
              <a:rPr lang="en-IN" dirty="0" err="1"/>
              <a:t>aws</a:t>
            </a:r>
            <a:r>
              <a:rPr lang="en-IN" dirty="0"/>
              <a:t> credentials plugin</a:t>
            </a:r>
          </a:p>
        </p:txBody>
      </p:sp>
      <p:pic>
        <p:nvPicPr>
          <p:cNvPr id="5" name="Content Placeholder 4">
            <a:extLst>
              <a:ext uri="{FF2B5EF4-FFF2-40B4-BE49-F238E27FC236}">
                <a16:creationId xmlns:a16="http://schemas.microsoft.com/office/drawing/2014/main" id="{978C68F9-B909-4A07-BE87-6512695C1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51760"/>
            <a:ext cx="10515600" cy="3499067"/>
          </a:xfrm>
        </p:spPr>
      </p:pic>
    </p:spTree>
    <p:extLst>
      <p:ext uri="{BB962C8B-B14F-4D97-AF65-F5344CB8AC3E}">
        <p14:creationId xmlns:p14="http://schemas.microsoft.com/office/powerpoint/2010/main" val="137452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CFD-C8A6-4C03-A202-D84976D48491}"/>
              </a:ext>
            </a:extLst>
          </p:cNvPr>
          <p:cNvSpPr>
            <a:spLocks noGrp="1"/>
          </p:cNvSpPr>
          <p:nvPr>
            <p:ph type="title"/>
          </p:nvPr>
        </p:nvSpPr>
        <p:spPr/>
        <p:txBody>
          <a:bodyPr/>
          <a:lstStyle/>
          <a:p>
            <a:r>
              <a:rPr lang="en-IN" dirty="0"/>
              <a:t>Configure </a:t>
            </a:r>
            <a:r>
              <a:rPr lang="en-IN" dirty="0" err="1"/>
              <a:t>aws</a:t>
            </a:r>
            <a:r>
              <a:rPr lang="en-IN" dirty="0"/>
              <a:t> credentials</a:t>
            </a:r>
          </a:p>
        </p:txBody>
      </p:sp>
      <p:pic>
        <p:nvPicPr>
          <p:cNvPr id="5" name="Content Placeholder 4">
            <a:extLst>
              <a:ext uri="{FF2B5EF4-FFF2-40B4-BE49-F238E27FC236}">
                <a16:creationId xmlns:a16="http://schemas.microsoft.com/office/drawing/2014/main" id="{C81D187E-F7F7-4A8E-ABF0-E7F0F6DFBA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479" y="2026547"/>
            <a:ext cx="9061401" cy="4351338"/>
          </a:xfrm>
        </p:spPr>
      </p:pic>
    </p:spTree>
    <p:extLst>
      <p:ext uri="{BB962C8B-B14F-4D97-AF65-F5344CB8AC3E}">
        <p14:creationId xmlns:p14="http://schemas.microsoft.com/office/powerpoint/2010/main" val="3130214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788E2-3815-431E-A6BA-67B1477FA988}"/>
              </a:ext>
            </a:extLst>
          </p:cNvPr>
          <p:cNvSpPr>
            <a:spLocks noGrp="1"/>
          </p:cNvSpPr>
          <p:nvPr>
            <p:ph type="title"/>
          </p:nvPr>
        </p:nvSpPr>
        <p:spPr/>
        <p:txBody>
          <a:bodyPr/>
          <a:lstStyle/>
          <a:p>
            <a:r>
              <a:rPr lang="en-IN" dirty="0"/>
              <a:t>Test </a:t>
            </a:r>
            <a:r>
              <a:rPr lang="en-IN" dirty="0" err="1"/>
              <a:t>aws</a:t>
            </a:r>
            <a:r>
              <a:rPr lang="en-IN" dirty="0"/>
              <a:t> test pipeline</a:t>
            </a:r>
          </a:p>
        </p:txBody>
      </p:sp>
      <p:sp>
        <p:nvSpPr>
          <p:cNvPr id="3" name="Content Placeholder 2">
            <a:extLst>
              <a:ext uri="{FF2B5EF4-FFF2-40B4-BE49-F238E27FC236}">
                <a16:creationId xmlns:a16="http://schemas.microsoft.com/office/drawing/2014/main" id="{326B380F-906C-4C2F-B7E1-C071FA5E6DB9}"/>
              </a:ext>
            </a:extLst>
          </p:cNvPr>
          <p:cNvSpPr>
            <a:spLocks noGrp="1"/>
          </p:cNvSpPr>
          <p:nvPr>
            <p:ph idx="1"/>
          </p:nvPr>
        </p:nvSpPr>
        <p:spPr/>
        <p:txBody>
          <a:bodyPr/>
          <a:lstStyle/>
          <a:p>
            <a:r>
              <a:rPr lang="en-IN" dirty="0"/>
              <a:t>Use the sample pipeline code to test the </a:t>
            </a:r>
            <a:r>
              <a:rPr lang="en-IN" dirty="0" err="1"/>
              <a:t>aws</a:t>
            </a:r>
            <a:r>
              <a:rPr lang="en-IN" dirty="0"/>
              <a:t> pipeline</a:t>
            </a:r>
          </a:p>
          <a:p>
            <a:r>
              <a:rPr lang="en-IN" dirty="0">
                <a:hlinkClick r:id="rId2"/>
              </a:rPr>
              <a:t>https://gist.github.com/darinpope/cbdc036cec4cd49ae2548a4d2d050abd</a:t>
            </a:r>
            <a:endParaRPr lang="en-IN" dirty="0"/>
          </a:p>
          <a:p>
            <a:endParaRPr lang="en-IN" dirty="0"/>
          </a:p>
        </p:txBody>
      </p:sp>
    </p:spTree>
    <p:extLst>
      <p:ext uri="{BB962C8B-B14F-4D97-AF65-F5344CB8AC3E}">
        <p14:creationId xmlns:p14="http://schemas.microsoft.com/office/powerpoint/2010/main" val="199584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9788-5D9D-41F4-B542-2E52329DF5FE}"/>
              </a:ext>
            </a:extLst>
          </p:cNvPr>
          <p:cNvSpPr>
            <a:spLocks noGrp="1"/>
          </p:cNvSpPr>
          <p:nvPr>
            <p:ph type="title"/>
          </p:nvPr>
        </p:nvSpPr>
        <p:spPr/>
        <p:txBody>
          <a:bodyPr/>
          <a:lstStyle/>
          <a:p>
            <a:r>
              <a:rPr lang="en-IN" dirty="0"/>
              <a:t>Test </a:t>
            </a:r>
            <a:r>
              <a:rPr lang="en-IN" dirty="0" err="1"/>
              <a:t>aws</a:t>
            </a:r>
            <a:r>
              <a:rPr lang="en-IN" dirty="0"/>
              <a:t> test pipeline to run ec2 instances</a:t>
            </a:r>
          </a:p>
        </p:txBody>
      </p:sp>
      <p:sp>
        <p:nvSpPr>
          <p:cNvPr id="3" name="Content Placeholder 2">
            <a:extLst>
              <a:ext uri="{FF2B5EF4-FFF2-40B4-BE49-F238E27FC236}">
                <a16:creationId xmlns:a16="http://schemas.microsoft.com/office/drawing/2014/main" id="{64674692-BD72-418F-9F0B-AD9A64A3DCFA}"/>
              </a:ext>
            </a:extLst>
          </p:cNvPr>
          <p:cNvSpPr>
            <a:spLocks noGrp="1"/>
          </p:cNvSpPr>
          <p:nvPr>
            <p:ph idx="1"/>
          </p:nvPr>
        </p:nvSpPr>
        <p:spPr>
          <a:xfrm>
            <a:off x="581192" y="2180496"/>
            <a:ext cx="11219899" cy="4630349"/>
          </a:xfrm>
        </p:spPr>
        <p:txBody>
          <a:bodyPr>
            <a:noAutofit/>
          </a:bodyPr>
          <a:lstStyle/>
          <a:p>
            <a:r>
              <a:rPr lang="en-IN" sz="1200" dirty="0">
                <a:latin typeface="Arial" panose="020B0604020202020204" pitchFamily="34" charset="0"/>
                <a:cs typeface="Arial" panose="020B0604020202020204" pitchFamily="34" charset="0"/>
              </a:rPr>
              <a:t>pipeline {</a:t>
            </a:r>
          </a:p>
          <a:p>
            <a:pPr marL="0" indent="0">
              <a:buNone/>
            </a:pPr>
            <a:r>
              <a:rPr lang="en-IN" sz="1200" dirty="0">
                <a:latin typeface="Arial" panose="020B0604020202020204" pitchFamily="34" charset="0"/>
                <a:cs typeface="Arial" panose="020B0604020202020204" pitchFamily="34" charset="0"/>
              </a:rPr>
              <a:t>         agent { label "</a:t>
            </a:r>
            <a:r>
              <a:rPr lang="en-IN" sz="1200" dirty="0" err="1">
                <a:latin typeface="Arial" panose="020B0604020202020204" pitchFamily="34" charset="0"/>
                <a:cs typeface="Arial" panose="020B0604020202020204" pitchFamily="34" charset="0"/>
              </a:rPr>
              <a:t>linux</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environment {</a:t>
            </a:r>
          </a:p>
          <a:p>
            <a:pPr marL="0" indent="0">
              <a:buNone/>
            </a:pPr>
            <a:r>
              <a:rPr lang="en-IN" sz="1200" dirty="0">
                <a:latin typeface="Arial" panose="020B0604020202020204" pitchFamily="34" charset="0"/>
                <a:cs typeface="Arial" panose="020B0604020202020204" pitchFamily="34" charset="0"/>
              </a:rPr>
              <a:t>           AWS_DEFAULT_REGION="us-east-2"</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stages {</a:t>
            </a:r>
          </a:p>
          <a:p>
            <a:pPr marL="0" indent="0">
              <a:buNone/>
            </a:pPr>
            <a:r>
              <a:rPr lang="en-IN" sz="1200" dirty="0">
                <a:latin typeface="Arial" panose="020B0604020202020204" pitchFamily="34" charset="0"/>
                <a:cs typeface="Arial" panose="020B0604020202020204" pitchFamily="34" charset="0"/>
              </a:rPr>
              <a:t>           stage('Hello') {</a:t>
            </a:r>
          </a:p>
          <a:p>
            <a:pPr marL="0" indent="0">
              <a:buNone/>
            </a:pPr>
            <a:r>
              <a:rPr lang="en-IN" sz="1200" dirty="0">
                <a:latin typeface="Arial" panose="020B0604020202020204" pitchFamily="34" charset="0"/>
                <a:cs typeface="Arial" panose="020B0604020202020204" pitchFamily="34" charset="0"/>
              </a:rPr>
              <a:t>            steps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ec2 describe-instances</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9183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AC9C-E388-438A-B8E2-E586019872B5}"/>
              </a:ext>
            </a:extLst>
          </p:cNvPr>
          <p:cNvSpPr>
            <a:spLocks noGrp="1"/>
          </p:cNvSpPr>
          <p:nvPr>
            <p:ph type="title"/>
          </p:nvPr>
        </p:nvSpPr>
        <p:spPr/>
        <p:txBody>
          <a:bodyPr/>
          <a:lstStyle/>
          <a:p>
            <a:r>
              <a:rPr lang="en-US" sz="2800" b="1" i="0" dirty="0">
                <a:solidFill>
                  <a:srgbClr val="292929"/>
                </a:solidFill>
                <a:effectLst/>
                <a:latin typeface="charter"/>
                <a:cs typeface="Arial" panose="020B0604020202020204" pitchFamily="34" charset="0"/>
              </a:rPr>
              <a:t>Why Jenkins is becoming the CI/CD tool of choice for more and more DevOps</a:t>
            </a:r>
            <a:endParaRPr lang="en-IN" dirty="0"/>
          </a:p>
        </p:txBody>
      </p:sp>
      <p:sp>
        <p:nvSpPr>
          <p:cNvPr id="3" name="Content Placeholder 2">
            <a:extLst>
              <a:ext uri="{FF2B5EF4-FFF2-40B4-BE49-F238E27FC236}">
                <a16:creationId xmlns:a16="http://schemas.microsoft.com/office/drawing/2014/main" id="{F56E2829-CD5F-4394-BB86-018E8BE37E15}"/>
              </a:ext>
            </a:extLst>
          </p:cNvPr>
          <p:cNvSpPr>
            <a:spLocks noGrp="1"/>
          </p:cNvSpPr>
          <p:nvPr>
            <p:ph idx="1"/>
          </p:nvPr>
        </p:nvSpPr>
        <p:spPr/>
        <p:txBody>
          <a:bodyPr/>
          <a:lstStyle/>
          <a:p>
            <a:r>
              <a:rPr lang="en-US" b="0" i="0" dirty="0">
                <a:solidFill>
                  <a:srgbClr val="292929"/>
                </a:solidFill>
                <a:effectLst/>
                <a:latin typeface="charter"/>
              </a:rPr>
              <a:t>There are several reasons why Jenkins is gaining momentum. </a:t>
            </a:r>
          </a:p>
          <a:p>
            <a:pPr lvl="1"/>
            <a:r>
              <a:rPr lang="en-US" b="0" i="0" dirty="0">
                <a:solidFill>
                  <a:srgbClr val="292929"/>
                </a:solidFill>
                <a:effectLst/>
                <a:latin typeface="charter"/>
              </a:rPr>
              <a:t>First, it is open source and free.</a:t>
            </a:r>
          </a:p>
          <a:p>
            <a:pPr lvl="1"/>
            <a:r>
              <a:rPr lang="en-US" b="0" i="0" dirty="0">
                <a:solidFill>
                  <a:srgbClr val="292929"/>
                </a:solidFill>
                <a:effectLst/>
                <a:latin typeface="charter"/>
              </a:rPr>
              <a:t> Second, it is user-friendly, easy to install and does not require additional installations or components</a:t>
            </a:r>
            <a:endParaRPr lang="en-IN" b="0" i="0" dirty="0">
              <a:solidFill>
                <a:srgbClr val="292929"/>
              </a:solidFill>
              <a:effectLst/>
              <a:latin typeface="charter"/>
            </a:endParaRPr>
          </a:p>
          <a:p>
            <a:r>
              <a:rPr lang="en-US" b="0" i="0" dirty="0">
                <a:solidFill>
                  <a:srgbClr val="292929"/>
                </a:solidFill>
                <a:effectLst/>
                <a:latin typeface="charter"/>
              </a:rPr>
              <a:t>Jenkins is also quite easy to configure, modify and extend. </a:t>
            </a:r>
          </a:p>
          <a:p>
            <a:pPr lvl="1"/>
            <a:r>
              <a:rPr lang="en-US" b="0" i="0" dirty="0">
                <a:solidFill>
                  <a:srgbClr val="292929"/>
                </a:solidFill>
                <a:effectLst/>
                <a:latin typeface="charter"/>
              </a:rPr>
              <a:t>It deploys code instantly, generates test reports. </a:t>
            </a:r>
          </a:p>
          <a:p>
            <a:pPr lvl="1"/>
            <a:r>
              <a:rPr lang="en-US" b="0" i="0" dirty="0">
                <a:solidFill>
                  <a:srgbClr val="292929"/>
                </a:solidFill>
                <a:effectLst/>
                <a:latin typeface="charter"/>
              </a:rPr>
              <a:t>Jenkins can be configured according to the requirements for continuous integrations and continuous delivery</a:t>
            </a:r>
            <a:endParaRPr lang="en-IN" dirty="0"/>
          </a:p>
        </p:txBody>
      </p:sp>
      <p:sp>
        <p:nvSpPr>
          <p:cNvPr id="4" name="Date Placeholder 3">
            <a:extLst>
              <a:ext uri="{FF2B5EF4-FFF2-40B4-BE49-F238E27FC236}">
                <a16:creationId xmlns:a16="http://schemas.microsoft.com/office/drawing/2014/main" id="{7AB528B1-4855-41EA-B195-4FC0E423B44E}"/>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929369-8A4E-46C8-8CDF-D8DCD09F04F8}"/>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FE5AB4F7-3424-49EE-A4CE-6ED93A2232C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33965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108C-3646-4820-9FF9-8D6C8D15E6D2}"/>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5CBFF0C6-B886-4F22-B275-7BF2A837EC99}"/>
              </a:ext>
            </a:extLst>
          </p:cNvPr>
          <p:cNvSpPr>
            <a:spLocks noGrp="1"/>
          </p:cNvSpPr>
          <p:nvPr>
            <p:ph idx="1"/>
          </p:nvPr>
        </p:nvSpPr>
        <p:spPr/>
        <p:txBody>
          <a:bodyPr/>
          <a:lstStyle/>
          <a:p>
            <a:r>
              <a:rPr lang="en-IN" sz="1400" dirty="0">
                <a:latin typeface="Arial" panose="020B0604020202020204" pitchFamily="34" charset="0"/>
                <a:cs typeface="Arial" panose="020B0604020202020204" pitchFamily="34" charset="0"/>
              </a:rPr>
              <a:t>Step 1 add </a:t>
            </a:r>
            <a:r>
              <a:rPr lang="en-IN" sz="1400" b="1" i="0" dirty="0">
                <a:effectLst/>
                <a:latin typeface="Arial" panose="020B0604020202020204" pitchFamily="34" charset="0"/>
                <a:cs typeface="Arial" panose="020B0604020202020204" pitchFamily="34" charset="0"/>
              </a:rPr>
              <a:t>Checkout the GitHub Repository</a:t>
            </a:r>
          </a:p>
          <a:p>
            <a:pPr marL="0" indent="0">
              <a:buNone/>
            </a:pPr>
            <a:r>
              <a:rPr lang="en-US" sz="1400" b="0" i="0" dirty="0">
                <a:effectLst/>
                <a:latin typeface="Arial" panose="020B0604020202020204" pitchFamily="34" charset="0"/>
                <a:cs typeface="Arial" panose="020B0604020202020204" pitchFamily="34" charset="0"/>
              </a:rPr>
              <a:t>       stage(</a:t>
            </a:r>
            <a:r>
              <a:rPr lang="en-US" sz="1400" b="0" i="0" dirty="0">
                <a:solidFill>
                  <a:srgbClr val="6AB825"/>
                </a:solidFill>
                <a:effectLst/>
                <a:latin typeface="Arial" panose="020B0604020202020204" pitchFamily="34" charset="0"/>
                <a:cs typeface="Arial" panose="020B0604020202020204" pitchFamily="34" charset="0"/>
              </a:rPr>
              <a:t>"Git Clone"</a:t>
            </a:r>
            <a:r>
              <a:rPr lang="en-US" sz="1400" b="0" i="0" dirty="0">
                <a:effectLst/>
                <a:latin typeface="Arial" panose="020B0604020202020204" pitchFamily="34" charset="0"/>
                <a:cs typeface="Arial" panose="020B0604020202020204" pitchFamily="34" charset="0"/>
              </a:rPr>
              <a:t>){</a:t>
            </a:r>
          </a:p>
          <a:p>
            <a:pPr marL="0" indent="0">
              <a:buNone/>
            </a:pPr>
            <a:r>
              <a:rPr lang="en-US" sz="1400" b="0" i="0" dirty="0">
                <a:effectLst/>
                <a:latin typeface="Arial" panose="020B0604020202020204" pitchFamily="34" charset="0"/>
                <a:cs typeface="Arial" panose="020B0604020202020204" pitchFamily="34" charset="0"/>
              </a:rPr>
              <a:t>       git </a:t>
            </a:r>
            <a:r>
              <a:rPr lang="en-US" sz="1400" b="0" i="0" dirty="0" err="1">
                <a:effectLst/>
                <a:latin typeface="Arial" panose="020B0604020202020204" pitchFamily="34" charset="0"/>
                <a:cs typeface="Arial" panose="020B0604020202020204" pitchFamily="34" charset="0"/>
              </a:rPr>
              <a:t>credentialsId</a:t>
            </a:r>
            <a:r>
              <a:rPr lang="en-US" sz="1400" b="0" i="0" dirty="0">
                <a:effectLst/>
                <a:latin typeface="Arial" panose="020B0604020202020204" pitchFamily="34" charset="0"/>
                <a:cs typeface="Arial" panose="020B0604020202020204" pitchFamily="34" charset="0"/>
              </a:rPr>
              <a:t>: </a:t>
            </a:r>
            <a:r>
              <a:rPr lang="en-US" sz="1400" b="0" i="0" dirty="0">
                <a:solidFill>
                  <a:srgbClr val="6AB825"/>
                </a:solidFill>
                <a:effectLst/>
                <a:latin typeface="Arial" panose="020B0604020202020204" pitchFamily="34" charset="0"/>
                <a:cs typeface="Arial" panose="020B0604020202020204" pitchFamily="34" charset="0"/>
              </a:rPr>
              <a:t>'GIT_HUB_CREDENTIALS'</a:t>
            </a:r>
            <a:r>
              <a:rPr lang="en-US" sz="1400" b="0" i="0" dirty="0">
                <a:effectLst/>
                <a:latin typeface="Arial" panose="020B0604020202020204" pitchFamily="34" charset="0"/>
                <a:cs typeface="Arial" panose="020B0604020202020204" pitchFamily="34" charset="0"/>
              </a:rPr>
              <a:t>, url: </a:t>
            </a:r>
            <a:r>
              <a:rPr lang="en-US" sz="1400" b="0" i="0" dirty="0">
                <a:solidFill>
                  <a:srgbClr val="6AB825"/>
                </a:solidFill>
                <a:effectLst/>
                <a:latin typeface="Arial" panose="020B0604020202020204" pitchFamily="34" charset="0"/>
                <a:cs typeface="Arial" panose="020B0604020202020204" pitchFamily="34" charset="0"/>
              </a:rPr>
              <a:t>'https://github.com/thulsidk1/k8s-jenkins-aws’</a:t>
            </a:r>
            <a:r>
              <a:rPr lang="en-US" sz="1400" b="0" i="0" dirty="0">
                <a:effectLst/>
                <a:latin typeface="Arial" panose="020B0604020202020204" pitchFamily="34" charset="0"/>
                <a:cs typeface="Arial" panose="020B0604020202020204" pitchFamily="34" charset="0"/>
              </a:rPr>
              <a:t> </a:t>
            </a:r>
          </a:p>
          <a:p>
            <a:pPr marL="0" indent="0">
              <a:buNone/>
            </a:pPr>
            <a:r>
              <a:rPr lang="en-US" sz="1400" b="0" i="0" dirty="0">
                <a:effectLst/>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Step2 </a:t>
            </a:r>
            <a:r>
              <a:rPr lang="en-IN" sz="1400" b="1" i="0" dirty="0">
                <a:effectLst/>
                <a:latin typeface="Arial" panose="020B0604020202020204" pitchFamily="34" charset="0"/>
                <a:cs typeface="Arial" panose="020B0604020202020204" pitchFamily="34" charset="0"/>
              </a:rPr>
              <a:t>Gradle compilation and build</a:t>
            </a:r>
          </a:p>
          <a:p>
            <a:pPr marL="0" indent="0">
              <a:buNone/>
            </a:pPr>
            <a:r>
              <a:rPr lang="en-US" sz="1400" b="0" i="0" dirty="0">
                <a:effectLst/>
                <a:latin typeface="Arial" panose="020B0604020202020204" pitchFamily="34" charset="0"/>
                <a:cs typeface="Arial" panose="020B0604020202020204" pitchFamily="34" charset="0"/>
              </a:rPr>
              <a:t>      stage('Gradle Build') { </a:t>
            </a:r>
          </a:p>
          <a:p>
            <a:pPr marL="0" indent="0">
              <a:buNone/>
            </a:pP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sh</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gradlew</a:t>
            </a:r>
            <a:r>
              <a:rPr lang="en-US" sz="1400" b="0" i="0" dirty="0">
                <a:effectLst/>
                <a:latin typeface="Arial" panose="020B0604020202020204" pitchFamily="34" charset="0"/>
                <a:cs typeface="Arial" panose="020B0604020202020204" pitchFamily="34" charset="0"/>
              </a:rPr>
              <a:t> build’</a:t>
            </a:r>
          </a:p>
          <a:p>
            <a:pPr marL="0" indent="0">
              <a:buNone/>
            </a:pPr>
            <a:r>
              <a:rPr lang="en-US"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D6926E31-21CE-47B6-B45F-55534D53681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032A3A8C-D9F2-4936-AB73-9B0651937D8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70A795E4-5D7E-4052-B93D-AFB2DE7D2B7C}"/>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12981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88CB-3E97-4CE6-BD1B-B20DED7D5537}"/>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DDD647A5-3ABE-43B4-A6C6-A43E75F71541}"/>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Step3 :</a:t>
            </a:r>
            <a:r>
              <a:rPr lang="en-US" sz="1400" b="1" i="0" dirty="0">
                <a:effectLst/>
                <a:latin typeface="Arial" panose="020B0604020202020204" pitchFamily="34" charset="0"/>
                <a:cs typeface="Arial" panose="020B0604020202020204" pitchFamily="34" charset="0"/>
              </a:rPr>
              <a:t>Create Docker Container and push to Docker Hub</a:t>
            </a:r>
          </a:p>
          <a:p>
            <a:pPr marL="0" indent="0">
              <a:buNone/>
            </a:pPr>
            <a:r>
              <a:rPr lang="en-IN" sz="1400" b="0" i="0" dirty="0">
                <a:effectLst/>
                <a:latin typeface="Arial" panose="020B0604020202020204" pitchFamily="34" charset="0"/>
                <a:cs typeface="Arial" panose="020B0604020202020204" pitchFamily="34" charset="0"/>
              </a:rPr>
              <a:t>  stage("Docker build"){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build -t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tag </a:t>
            </a:r>
            <a:r>
              <a:rPr lang="en-IN" sz="1400" b="0" i="0" dirty="0" err="1">
                <a:effectLst/>
                <a:latin typeface="Arial" panose="020B0604020202020204" pitchFamily="34" charset="0"/>
                <a:cs typeface="Arial" panose="020B0604020202020204" pitchFamily="34" charset="0"/>
              </a:rPr>
              <a:t>jhooq</a:t>
            </a:r>
            <a:r>
              <a:rPr lang="en-IN" sz="1400" b="0" i="0" dirty="0">
                <a:effectLst/>
                <a:latin typeface="Arial" panose="020B0604020202020204" pitchFamily="34" charset="0"/>
                <a:cs typeface="Arial" panose="020B0604020202020204" pitchFamily="34" charset="0"/>
              </a:rPr>
              <a:t>-docker-demo thulsidk1/jhooq-docker-demo:version1.0’ </a:t>
            </a:r>
          </a:p>
          <a:p>
            <a:pPr marL="0" indent="0">
              <a:buNone/>
            </a:pPr>
            <a:r>
              <a:rPr lang="en-IN" sz="1400" b="0" i="0" dirty="0">
                <a:effectLst/>
                <a:latin typeface="Arial" panose="020B0604020202020204" pitchFamily="34" charset="0"/>
                <a:cs typeface="Arial" panose="020B0604020202020204" pitchFamily="34" charset="0"/>
              </a:rPr>
              <a:t>   }</a:t>
            </a:r>
            <a:endParaRPr lang="en-IN" sz="14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2E49B11-F893-4EDE-AE6E-87FE6D37BD37}"/>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3F1705FD-C534-470B-B9CC-F5E6D3B28DBA}"/>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C5E0FB03-5649-4F17-B6C7-A23A1DA6D51E}"/>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489398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211-4C51-4602-A841-8C2BBE8403C5}"/>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B7173A59-F89C-4D08-92F1-2E2F30C17E63}"/>
              </a:ext>
            </a:extLst>
          </p:cNvPr>
          <p:cNvSpPr>
            <a:spLocks noGrp="1"/>
          </p:cNvSpPr>
          <p:nvPr>
            <p:ph idx="1"/>
          </p:nvPr>
        </p:nvSpPr>
        <p:spPr/>
        <p:txBody>
          <a:bodyPr>
            <a:normAutofit/>
          </a:bodyPr>
          <a:lstStyle/>
          <a:p>
            <a:r>
              <a:rPr lang="en-IN" sz="1400" dirty="0">
                <a:latin typeface="Arial" panose="020B0604020202020204" pitchFamily="34" charset="0"/>
                <a:cs typeface="Arial" panose="020B0604020202020204" pitchFamily="34" charset="0"/>
              </a:rPr>
              <a:t>Step4 : </a:t>
            </a:r>
            <a:r>
              <a:rPr lang="en-US" sz="1400" b="1" i="0" dirty="0">
                <a:effectLst/>
                <a:latin typeface="Arial" panose="020B0604020202020204" pitchFamily="34" charset="0"/>
                <a:cs typeface="Arial" panose="020B0604020202020204" pitchFamily="34" charset="0"/>
              </a:rPr>
              <a:t>Push Image to Docker Hub</a:t>
            </a:r>
          </a:p>
          <a:p>
            <a:pPr marL="0" indent="0">
              <a:buNone/>
            </a:pPr>
            <a:r>
              <a:rPr lang="en-IN" sz="1400" b="0" i="0" dirty="0">
                <a:effectLst/>
                <a:latin typeface="Arial" panose="020B0604020202020204" pitchFamily="34" charset="0"/>
                <a:cs typeface="Arial" panose="020B0604020202020204" pitchFamily="34" charset="0"/>
              </a:rPr>
              <a:t>       stage("Push Image to Docker Hub"){</a:t>
            </a:r>
          </a:p>
          <a:p>
            <a:pPr marL="0" indent="0">
              <a:buNone/>
            </a:pPr>
            <a:r>
              <a:rPr lang="en-IN" sz="1400" b="0" i="0" dirty="0">
                <a:effectLst/>
                <a:latin typeface="Arial" panose="020B0604020202020204" pitchFamily="34" charset="0"/>
                <a:cs typeface="Arial" panose="020B0604020202020204" pitchFamily="34" charset="0"/>
              </a:rPr>
              <a:t>       </a:t>
            </a:r>
            <a:r>
              <a:rPr lang="en-IN" sz="1400" b="0" i="0" dirty="0" err="1">
                <a:effectLst/>
                <a:latin typeface="Arial" panose="020B0604020202020204" pitchFamily="34" charset="0"/>
                <a:cs typeface="Arial" panose="020B0604020202020204" pitchFamily="34" charset="0"/>
              </a:rPr>
              <a:t>sh</a:t>
            </a:r>
            <a:r>
              <a:rPr lang="en-IN" sz="1400" b="0" i="0" dirty="0">
                <a:effectLst/>
                <a:latin typeface="Arial" panose="020B0604020202020204" pitchFamily="34" charset="0"/>
                <a:cs typeface="Arial" panose="020B0604020202020204" pitchFamily="34" charset="0"/>
              </a:rPr>
              <a:t> 'docker push thulsidk1/jhooq-docker-demo:version1.0’ </a:t>
            </a:r>
          </a:p>
          <a:p>
            <a:pPr marL="0" indent="0">
              <a:buNone/>
            </a:pPr>
            <a:r>
              <a:rPr lang="en-IN" sz="1400" b="0" i="0" dirty="0">
                <a:effectLst/>
                <a:latin typeface="Arial" panose="020B0604020202020204" pitchFamily="34" charset="0"/>
                <a:cs typeface="Arial" panose="020B0604020202020204" pitchFamily="34" charset="0"/>
              </a:rPr>
              <a:t>}</a:t>
            </a:r>
          </a:p>
          <a:p>
            <a:pPr marL="0" indent="0">
              <a:buNone/>
            </a:pPr>
            <a:r>
              <a:rPr lang="en-IN" sz="1400" dirty="0">
                <a:latin typeface="Arial" panose="020B0604020202020204" pitchFamily="34" charset="0"/>
                <a:cs typeface="Arial" panose="020B0604020202020204" pitchFamily="34" charset="0"/>
              </a:rPr>
              <a:t>Step5 : </a:t>
            </a:r>
            <a:r>
              <a:rPr lang="en-IN" sz="1400" b="1" dirty="0">
                <a:latin typeface="Arial" panose="020B0604020202020204" pitchFamily="34" charset="0"/>
                <a:cs typeface="Arial" panose="020B0604020202020204" pitchFamily="34" charset="0"/>
              </a:rPr>
              <a:t>Login to docker</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withCredentials</a:t>
            </a:r>
            <a:r>
              <a:rPr lang="en-IN" sz="1400" dirty="0">
                <a:latin typeface="Arial" panose="020B0604020202020204" pitchFamily="34" charset="0"/>
                <a:cs typeface="Arial" panose="020B0604020202020204" pitchFamily="34" charset="0"/>
              </a:rPr>
              <a:t>([string(</a:t>
            </a:r>
            <a:r>
              <a:rPr lang="en-IN" sz="1400" dirty="0" err="1">
                <a:latin typeface="Arial" panose="020B0604020202020204" pitchFamily="34" charset="0"/>
                <a:cs typeface="Arial" panose="020B0604020202020204" pitchFamily="34" charset="0"/>
              </a:rPr>
              <a:t>credentialsId</a:t>
            </a:r>
            <a:r>
              <a:rPr lang="en-IN" sz="1400" dirty="0">
                <a:latin typeface="Arial" panose="020B0604020202020204" pitchFamily="34" charset="0"/>
                <a:cs typeface="Arial" panose="020B0604020202020204" pitchFamily="34" charset="0"/>
              </a:rPr>
              <a:t>: 'DOCKER_HUB_PASSWORD', variable: 'PASSWORD')])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login -u thulsidk1 -p $PASSWORD’  </a:t>
            </a:r>
          </a:p>
          <a:p>
            <a:pPr marL="0" indent="0">
              <a:buNone/>
            </a:pPr>
            <a:r>
              <a:rPr lang="en-IN" sz="1400" dirty="0">
                <a:latin typeface="Arial" panose="020B0604020202020204" pitchFamily="34" charset="0"/>
                <a:cs typeface="Arial" panose="020B0604020202020204" pitchFamily="34" charset="0"/>
              </a:rPr>
              <a:t>  }</a:t>
            </a:r>
          </a:p>
        </p:txBody>
      </p:sp>
      <p:sp>
        <p:nvSpPr>
          <p:cNvPr id="4" name="Date Placeholder 3">
            <a:extLst>
              <a:ext uri="{FF2B5EF4-FFF2-40B4-BE49-F238E27FC236}">
                <a16:creationId xmlns:a16="http://schemas.microsoft.com/office/drawing/2014/main" id="{7D39ECF0-1907-4D08-8916-A1882330E1FD}"/>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1685F1B7-0521-4630-90C5-4492D456A039}"/>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455AF90-B4ED-4A51-9C04-0DDD9D66FDB8}"/>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404525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E2EF-4364-42A5-AE46-C5B9595A7B5F}"/>
              </a:ext>
            </a:extLst>
          </p:cNvPr>
          <p:cNvSpPr>
            <a:spLocks noGrp="1"/>
          </p:cNvSpPr>
          <p:nvPr>
            <p:ph type="title"/>
          </p:nvPr>
        </p:nvSpPr>
        <p:spPr/>
        <p:txBody>
          <a:bodyPr/>
          <a:lstStyle/>
          <a:p>
            <a:r>
              <a:rPr lang="en-IN" dirty="0"/>
              <a:t>K8s Deployment PIPELINE</a:t>
            </a:r>
          </a:p>
        </p:txBody>
      </p:sp>
      <p:sp>
        <p:nvSpPr>
          <p:cNvPr id="3" name="Content Placeholder 2">
            <a:extLst>
              <a:ext uri="{FF2B5EF4-FFF2-40B4-BE49-F238E27FC236}">
                <a16:creationId xmlns:a16="http://schemas.microsoft.com/office/drawing/2014/main" id="{CD511E57-BB46-48A5-AF5A-53539DE4044B}"/>
              </a:ext>
            </a:extLst>
          </p:cNvPr>
          <p:cNvSpPr>
            <a:spLocks noGrp="1"/>
          </p:cNvSpPr>
          <p:nvPr>
            <p:ph idx="1"/>
          </p:nvPr>
        </p:nvSpPr>
        <p:spPr>
          <a:xfrm>
            <a:off x="581192" y="2037924"/>
            <a:ext cx="11457725" cy="3820876"/>
          </a:xfrm>
        </p:spPr>
        <p:txBody>
          <a:bodyPr>
            <a:noAutofit/>
          </a:bodyPr>
          <a:lstStyle/>
          <a:p>
            <a:r>
              <a:rPr lang="en-IN" sz="1400" dirty="0">
                <a:latin typeface="Arial" panose="020B0604020202020204" pitchFamily="34" charset="0"/>
                <a:cs typeface="Arial" panose="020B0604020202020204" pitchFamily="34" charset="0"/>
              </a:rPr>
              <a:t>Step6 : </a:t>
            </a:r>
            <a:r>
              <a:rPr lang="en-IN" sz="1400" b="1" dirty="0">
                <a:latin typeface="Arial" panose="020B0604020202020204" pitchFamily="34" charset="0"/>
                <a:cs typeface="Arial" panose="020B0604020202020204" pitchFamily="34" charset="0"/>
              </a:rPr>
              <a:t>Push image to Docker Hub</a:t>
            </a:r>
          </a:p>
          <a:p>
            <a:pPr marL="0" indent="0">
              <a:buNone/>
            </a:pPr>
            <a:r>
              <a:rPr lang="en-IN" sz="1400" dirty="0">
                <a:latin typeface="Arial" panose="020B0604020202020204" pitchFamily="34" charset="0"/>
                <a:cs typeface="Arial" panose="020B0604020202020204" pitchFamily="34" charset="0"/>
              </a:rPr>
              <a:t>       stage("Push Image to Docker Hub"){     </a:t>
            </a:r>
          </a:p>
          <a:p>
            <a:pPr marL="0" indent="0">
              <a:buNone/>
            </a:pP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sh</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sudo</a:t>
            </a:r>
            <a:r>
              <a:rPr lang="en-IN" sz="1400" dirty="0">
                <a:latin typeface="Arial" panose="020B0604020202020204" pitchFamily="34" charset="0"/>
                <a:cs typeface="Arial" panose="020B0604020202020204" pitchFamily="34" charset="0"/>
              </a:rPr>
              <a:t> docker push  thulsidk1/jhooq-docker-demo:version1.0'    </a:t>
            </a:r>
          </a:p>
          <a:p>
            <a:pPr marL="0" indent="0">
              <a:buNone/>
            </a:pPr>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Step7 :  </a:t>
            </a:r>
            <a:r>
              <a:rPr lang="en-IN" sz="1400" b="1" dirty="0">
                <a:latin typeface="Arial" panose="020B0604020202020204" pitchFamily="34" charset="0"/>
                <a:cs typeface="Arial" panose="020B0604020202020204" pitchFamily="34" charset="0"/>
              </a:rPr>
              <a:t>Kubernetes Deployment</a:t>
            </a:r>
          </a:p>
          <a:p>
            <a:pPr marL="0" indent="0">
              <a:buNone/>
            </a:pPr>
            <a:r>
              <a:rPr lang="en-IN" sz="1400" dirty="0">
                <a:latin typeface="Arial" panose="020B0604020202020204" pitchFamily="34" charset="0"/>
                <a:cs typeface="Arial" panose="020B0604020202020204" pitchFamily="34" charset="0"/>
              </a:rPr>
              <a:t>stage("</a:t>
            </a:r>
            <a:r>
              <a:rPr lang="en-IN" sz="1400" dirty="0" err="1">
                <a:latin typeface="Arial" panose="020B0604020202020204" pitchFamily="34" charset="0"/>
                <a:cs typeface="Arial" panose="020B0604020202020204" pitchFamily="34" charset="0"/>
              </a:rPr>
              <a:t>kubernetes</a:t>
            </a:r>
            <a:r>
              <a:rPr lang="en-IN" sz="1400" dirty="0">
                <a:latin typeface="Arial" panose="020B0604020202020204" pitchFamily="34" charset="0"/>
                <a:cs typeface="Arial" panose="020B0604020202020204" pitchFamily="34" charset="0"/>
              </a:rPr>
              <a:t> deployment"){  </a:t>
            </a:r>
          </a:p>
          <a:p>
            <a:pPr marL="0" indent="0">
              <a:buNone/>
            </a:pPr>
            <a:r>
              <a:rPr lang="en-IN" sz="14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withCredentials</a:t>
            </a:r>
            <a:r>
              <a:rPr lang="en-IN" sz="1200" dirty="0">
                <a:latin typeface="Arial" panose="020B0604020202020204" pitchFamily="34" charset="0"/>
                <a:cs typeface="Arial" panose="020B0604020202020204" pitchFamily="34" charset="0"/>
              </a:rPr>
              <a:t>([</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(accessKeyVariable:'AWS_ACCESS_KEY_ID',credentialsId:'jenkins-aws-creds’,KeyVariable:'AWS_SECRET_ACCESS_KEY')]){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--version'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aws</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eks</a:t>
            </a:r>
            <a:r>
              <a:rPr lang="en-IN" sz="1200" dirty="0">
                <a:latin typeface="Arial" panose="020B0604020202020204" pitchFamily="34" charset="0"/>
                <a:cs typeface="Arial" panose="020B0604020202020204" pitchFamily="34" charset="0"/>
              </a:rPr>
              <a:t> --region us-east-2 update-</a:t>
            </a:r>
            <a:r>
              <a:rPr lang="en-IN" sz="1200" dirty="0" err="1">
                <a:latin typeface="Arial" panose="020B0604020202020204" pitchFamily="34" charset="0"/>
                <a:cs typeface="Arial" panose="020B0604020202020204" pitchFamily="34" charset="0"/>
              </a:rPr>
              <a:t>kubeconfig</a:t>
            </a:r>
            <a:r>
              <a:rPr lang="en-IN" sz="1200" dirty="0">
                <a:latin typeface="Arial" panose="020B0604020202020204" pitchFamily="34" charset="0"/>
                <a:cs typeface="Arial" panose="020B0604020202020204" pitchFamily="34" charset="0"/>
              </a:rPr>
              <a:t> --name </a:t>
            </a:r>
            <a:r>
              <a:rPr lang="en-IN" sz="1200" dirty="0" err="1">
                <a:latin typeface="Arial" panose="020B0604020202020204" pitchFamily="34" charset="0"/>
                <a:cs typeface="Arial" panose="020B0604020202020204" pitchFamily="34" charset="0"/>
              </a:rPr>
              <a:t>Ragavendra</a:t>
            </a:r>
            <a:r>
              <a:rPr lang="en-IN" sz="1200" dirty="0">
                <a:latin typeface="Arial" panose="020B0604020202020204" pitchFamily="34" charset="0"/>
                <a:cs typeface="Arial" panose="020B0604020202020204" pitchFamily="34" charset="0"/>
              </a:rPr>
              <a:t>'       </a:t>
            </a:r>
          </a:p>
          <a:p>
            <a:pPr marL="0" indent="0">
              <a:buNone/>
            </a:pP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kubectl</a:t>
            </a:r>
            <a:r>
              <a:rPr lang="en-IN" sz="1200" dirty="0">
                <a:latin typeface="Arial" panose="020B0604020202020204" pitchFamily="34" charset="0"/>
                <a:cs typeface="Arial" panose="020B0604020202020204" pitchFamily="34" charset="0"/>
              </a:rPr>
              <a:t> apply -f k8s-spring-boot-deployment.yml'     </a:t>
            </a:r>
          </a:p>
          <a:p>
            <a:pPr marL="0" indent="0">
              <a:buNone/>
            </a:pPr>
            <a:r>
              <a:rPr lang="en-IN" sz="1200" dirty="0">
                <a:latin typeface="Arial" panose="020B0604020202020204" pitchFamily="34" charset="0"/>
                <a:cs typeface="Arial" panose="020B0604020202020204" pitchFamily="34" charset="0"/>
              </a:rPr>
              <a:t>   } </a:t>
            </a:r>
          </a:p>
        </p:txBody>
      </p:sp>
      <p:sp>
        <p:nvSpPr>
          <p:cNvPr id="4" name="Date Placeholder 3">
            <a:extLst>
              <a:ext uri="{FF2B5EF4-FFF2-40B4-BE49-F238E27FC236}">
                <a16:creationId xmlns:a16="http://schemas.microsoft.com/office/drawing/2014/main" id="{23D7C42F-0D2B-4895-B1A3-486B17796AE2}"/>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C8DEFD47-A6B8-4E62-BAAE-C37C0282041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86B3E2C-B722-4F16-8BCB-B405C0DA1283}"/>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687937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3738-9553-4E40-90E0-5015AE991CC4}"/>
              </a:ext>
            </a:extLst>
          </p:cNvPr>
          <p:cNvSpPr>
            <a:spLocks noGrp="1"/>
          </p:cNvSpPr>
          <p:nvPr>
            <p:ph type="title"/>
          </p:nvPr>
        </p:nvSpPr>
        <p:spPr/>
        <p:txBody>
          <a:bodyPr/>
          <a:lstStyle/>
          <a:p>
            <a:r>
              <a:rPr lang="en-IN" dirty="0" err="1"/>
              <a:t>ReFERENCES</a:t>
            </a:r>
            <a:endParaRPr lang="en-IN" dirty="0"/>
          </a:p>
        </p:txBody>
      </p:sp>
      <p:sp>
        <p:nvSpPr>
          <p:cNvPr id="3" name="Content Placeholder 2">
            <a:extLst>
              <a:ext uri="{FF2B5EF4-FFF2-40B4-BE49-F238E27FC236}">
                <a16:creationId xmlns:a16="http://schemas.microsoft.com/office/drawing/2014/main" id="{A8F1C959-E20F-40E2-993B-DB1FDE0E147C}"/>
              </a:ext>
            </a:extLst>
          </p:cNvPr>
          <p:cNvSpPr>
            <a:spLocks noGrp="1"/>
          </p:cNvSpPr>
          <p:nvPr>
            <p:ph idx="1"/>
          </p:nvPr>
        </p:nvSpPr>
        <p:spPr/>
        <p:txBody>
          <a:bodyPr/>
          <a:lstStyle/>
          <a:p>
            <a:r>
              <a:rPr lang="en-IN" dirty="0">
                <a:hlinkClick r:id="rId2"/>
              </a:rPr>
              <a:t>https://jhooq.com/aws-kubernetes-jenkins-pipeline/</a:t>
            </a:r>
            <a:r>
              <a:rPr lang="en-IN" dirty="0"/>
              <a:t> Inspiration , cloned the sample app from Author</a:t>
            </a:r>
          </a:p>
          <a:p>
            <a:r>
              <a:rPr lang="en-IN" dirty="0">
                <a:hlinkClick r:id="rId3"/>
              </a:rPr>
              <a:t>https://www.youtube.com/watch?v=iiF2iQV-3eM</a:t>
            </a:r>
            <a:r>
              <a:rPr lang="en-IN" dirty="0"/>
              <a:t> Darin Pope Cloud Bees (*****)</a:t>
            </a:r>
          </a:p>
          <a:p>
            <a:r>
              <a:rPr lang="en-IN" dirty="0">
                <a:hlinkClick r:id="rId4"/>
              </a:rPr>
              <a:t>https://docs.docker.com/engine/install/ubuntu/</a:t>
            </a:r>
            <a:endParaRPr lang="en-IN" dirty="0"/>
          </a:p>
          <a:p>
            <a:r>
              <a:rPr lang="en-IN" dirty="0">
                <a:hlinkClick r:id="rId5"/>
              </a:rPr>
              <a:t>https://www.digitalocean.com/community/questions/how-to-fix-docker-got-permission-denied-while-trying-to-connect-to-the-docker-daemon-socket</a:t>
            </a:r>
            <a:endParaRPr lang="en-IN" dirty="0"/>
          </a:p>
          <a:p>
            <a:endParaRPr lang="en-IN" dirty="0"/>
          </a:p>
          <a:p>
            <a:endParaRPr lang="en-IN" dirty="0"/>
          </a:p>
        </p:txBody>
      </p:sp>
      <p:sp>
        <p:nvSpPr>
          <p:cNvPr id="4" name="Date Placeholder 3">
            <a:extLst>
              <a:ext uri="{FF2B5EF4-FFF2-40B4-BE49-F238E27FC236}">
                <a16:creationId xmlns:a16="http://schemas.microsoft.com/office/drawing/2014/main" id="{B049030A-4A5F-4647-BBC8-597B73830F58}"/>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F5ED2FA2-82CC-4480-A03D-E93860022EB4}"/>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DF9B13B1-003F-4656-B99D-B97562430366}"/>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52963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8B4A-0DD3-B14C-AE25-656EE263B696}"/>
              </a:ext>
            </a:extLst>
          </p:cNvPr>
          <p:cNvSpPr>
            <a:spLocks noGrp="1"/>
          </p:cNvSpPr>
          <p:nvPr>
            <p:ph type="title"/>
          </p:nvPr>
        </p:nvSpPr>
        <p:spPr/>
        <p:txBody>
          <a:bodyPr/>
          <a:lstStyle/>
          <a:p>
            <a:r>
              <a:rPr lang="en-US" dirty="0"/>
              <a:t>About </a:t>
            </a:r>
            <a:r>
              <a:rPr lang="en-US" dirty="0" err="1"/>
              <a:t>ITGilde</a:t>
            </a:r>
            <a:endParaRPr lang="en-US" dirty="0"/>
          </a:p>
        </p:txBody>
      </p:sp>
      <p:pic>
        <p:nvPicPr>
          <p:cNvPr id="8" name="Tijdelijke aanduiding voor inhoud 7">
            <a:extLst>
              <a:ext uri="{FF2B5EF4-FFF2-40B4-BE49-F238E27FC236}">
                <a16:creationId xmlns:a16="http://schemas.microsoft.com/office/drawing/2014/main" id="{1860997A-77BC-764A-9B60-347C2D213E11}"/>
              </a:ext>
            </a:extLst>
          </p:cNvPr>
          <p:cNvPicPr>
            <a:picLocks noGrp="1" noChangeAspect="1"/>
          </p:cNvPicPr>
          <p:nvPr>
            <p:ph idx="1"/>
          </p:nvPr>
        </p:nvPicPr>
        <p:blipFill>
          <a:blip r:embed="rId2"/>
          <a:stretch>
            <a:fillRect/>
          </a:stretch>
        </p:blipFill>
        <p:spPr>
          <a:xfrm>
            <a:off x="581025" y="2643941"/>
            <a:ext cx="11029950" cy="2752805"/>
          </a:xfrm>
        </p:spPr>
      </p:pic>
      <p:sp>
        <p:nvSpPr>
          <p:cNvPr id="4" name="Date Placeholder 3">
            <a:extLst>
              <a:ext uri="{FF2B5EF4-FFF2-40B4-BE49-F238E27FC236}">
                <a16:creationId xmlns:a16="http://schemas.microsoft.com/office/drawing/2014/main" id="{2F2D1A03-0651-5840-93AA-18F221E8B45F}"/>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6F35A878-CEF8-E449-9456-D11C4B3E357F}"/>
              </a:ext>
            </a:extLst>
          </p:cNvPr>
          <p:cNvSpPr>
            <a:spLocks noGrp="1"/>
          </p:cNvSpPr>
          <p:nvPr>
            <p:ph type="ftr" sz="quarter" idx="11"/>
          </p:nvPr>
        </p:nvSpPr>
        <p:spPr/>
        <p:txBody>
          <a:bodyPr/>
          <a:lstStyle/>
          <a:p>
            <a:r>
              <a:rPr lang="en-US"/>
              <a:t>“Together stronger better and smarter”</a:t>
            </a:r>
            <a:endParaRPr lang="en-US" dirty="0"/>
          </a:p>
        </p:txBody>
      </p:sp>
      <p:sp>
        <p:nvSpPr>
          <p:cNvPr id="6" name="Slide Number Placeholder 5">
            <a:extLst>
              <a:ext uri="{FF2B5EF4-FFF2-40B4-BE49-F238E27FC236}">
                <a16:creationId xmlns:a16="http://schemas.microsoft.com/office/drawing/2014/main" id="{032C6F15-9846-BE41-84BA-33D8A9F49415}"/>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746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23DB-9F1A-4308-95F9-3F631A35FB2D}"/>
              </a:ext>
            </a:extLst>
          </p:cNvPr>
          <p:cNvSpPr>
            <a:spLocks noGrp="1"/>
          </p:cNvSpPr>
          <p:nvPr>
            <p:ph type="title"/>
          </p:nvPr>
        </p:nvSpPr>
        <p:spPr/>
        <p:txBody>
          <a:bodyPr/>
          <a:lstStyle/>
          <a:p>
            <a:r>
              <a:rPr lang="en-IN" dirty="0"/>
              <a:t>Jenkins For </a:t>
            </a:r>
            <a:r>
              <a:rPr lang="en-IN"/>
              <a:t>DeVOPS</a:t>
            </a:r>
          </a:p>
        </p:txBody>
      </p:sp>
      <p:sp>
        <p:nvSpPr>
          <p:cNvPr id="3" name="Content Placeholder 2">
            <a:extLst>
              <a:ext uri="{FF2B5EF4-FFF2-40B4-BE49-F238E27FC236}">
                <a16:creationId xmlns:a16="http://schemas.microsoft.com/office/drawing/2014/main" id="{0C9BF358-47DC-4A19-8D23-DF179765699D}"/>
              </a:ext>
            </a:extLst>
          </p:cNvPr>
          <p:cNvSpPr>
            <a:spLocks noGrp="1"/>
          </p:cNvSpPr>
          <p:nvPr>
            <p:ph idx="1"/>
          </p:nvPr>
        </p:nvSpPr>
        <p:spPr/>
        <p:txBody>
          <a:bodyPr/>
          <a:lstStyle/>
          <a:p>
            <a:r>
              <a:rPr lang="en-US" sz="1800" b="0" i="0" dirty="0">
                <a:solidFill>
                  <a:srgbClr val="292929"/>
                </a:solidFill>
                <a:effectLst/>
                <a:latin typeface="charter"/>
              </a:rPr>
              <a:t>Jenkins is available for all platforms and different operating systems, whether it is OS X, Windows or Linux. </a:t>
            </a:r>
          </a:p>
          <a:p>
            <a:pPr lvl="1"/>
            <a:r>
              <a:rPr lang="en-US" b="0" i="0" dirty="0">
                <a:solidFill>
                  <a:srgbClr val="292929"/>
                </a:solidFill>
                <a:effectLst/>
                <a:latin typeface="charter"/>
              </a:rPr>
              <a:t>It also boasts rich plugin ecosystem. The extensive pool of plugins makes Jenkins flexible and allows building, deploying and automating across various platforms.</a:t>
            </a:r>
          </a:p>
          <a:p>
            <a:r>
              <a:rPr lang="en-US" sz="1800" b="0" i="0" dirty="0">
                <a:solidFill>
                  <a:srgbClr val="292929"/>
                </a:solidFill>
                <a:effectLst/>
                <a:latin typeface="charter"/>
              </a:rPr>
              <a:t>Since it is open source, there is no shortage of support from large online communities of agile teams.</a:t>
            </a:r>
          </a:p>
          <a:p>
            <a:pPr lvl="1"/>
            <a:r>
              <a:rPr lang="en-US" b="0" i="0" dirty="0">
                <a:solidFill>
                  <a:srgbClr val="292929"/>
                </a:solidFill>
                <a:effectLst/>
                <a:latin typeface="charter"/>
              </a:rPr>
              <a:t> Finally, most of the integration work is automated. Hence fewer integration issues.</a:t>
            </a:r>
          </a:p>
          <a:p>
            <a:pPr lvl="1"/>
            <a:r>
              <a:rPr lang="en-US" b="0" i="0" dirty="0">
                <a:solidFill>
                  <a:srgbClr val="292929"/>
                </a:solidFill>
                <a:effectLst/>
                <a:latin typeface="charter"/>
              </a:rPr>
              <a:t> This saves both time and money over the lifespan of a project</a:t>
            </a:r>
            <a:r>
              <a:rPr lang="en-US" sz="1000" b="0" i="0" dirty="0">
                <a:solidFill>
                  <a:srgbClr val="292929"/>
                </a:solidFill>
                <a:effectLst/>
                <a:latin typeface="charter"/>
              </a:rPr>
              <a:t>.</a:t>
            </a:r>
            <a:endParaRPr lang="en-IN" dirty="0"/>
          </a:p>
          <a:p>
            <a:endParaRPr lang="en-IN" dirty="0"/>
          </a:p>
        </p:txBody>
      </p:sp>
      <p:sp>
        <p:nvSpPr>
          <p:cNvPr id="4" name="Date Placeholder 3">
            <a:extLst>
              <a:ext uri="{FF2B5EF4-FFF2-40B4-BE49-F238E27FC236}">
                <a16:creationId xmlns:a16="http://schemas.microsoft.com/office/drawing/2014/main" id="{E1D52327-10E5-4C7C-9979-16B3750DBD04}"/>
              </a:ext>
            </a:extLst>
          </p:cNvPr>
          <p:cNvSpPr>
            <a:spLocks noGrp="1"/>
          </p:cNvSpPr>
          <p:nvPr>
            <p:ph type="dt" sz="half" idx="10"/>
          </p:nvPr>
        </p:nvSpPr>
        <p:spPr/>
        <p:txBody>
          <a:bodyPr/>
          <a:lstStyle/>
          <a:p>
            <a:fld id="{30982E46-163F-534D-B244-A5ED1410340B}" type="datetime1">
              <a:rPr lang="nl-NL" smtClean="0"/>
              <a:t>17-3-2022</a:t>
            </a:fld>
            <a:endParaRPr lang="en-US" dirty="0"/>
          </a:p>
        </p:txBody>
      </p:sp>
      <p:sp>
        <p:nvSpPr>
          <p:cNvPr id="5" name="Footer Placeholder 4">
            <a:extLst>
              <a:ext uri="{FF2B5EF4-FFF2-40B4-BE49-F238E27FC236}">
                <a16:creationId xmlns:a16="http://schemas.microsoft.com/office/drawing/2014/main" id="{B67EC95B-9FE5-4DC5-96A3-EFD2052E8C52}"/>
              </a:ext>
            </a:extLst>
          </p:cNvPr>
          <p:cNvSpPr>
            <a:spLocks noGrp="1"/>
          </p:cNvSpPr>
          <p:nvPr>
            <p:ph type="ftr" sz="quarter" idx="11"/>
          </p:nvPr>
        </p:nvSpPr>
        <p:spPr/>
        <p:txBody>
          <a:bodyPr/>
          <a:lstStyle/>
          <a:p>
            <a:r>
              <a:rPr lang="en-US"/>
              <a:t>“Samen sterker, Beter en slimmer!”</a:t>
            </a:r>
            <a:endParaRPr lang="en-US" dirty="0"/>
          </a:p>
        </p:txBody>
      </p:sp>
      <p:sp>
        <p:nvSpPr>
          <p:cNvPr id="6" name="Slide Number Placeholder 5">
            <a:extLst>
              <a:ext uri="{FF2B5EF4-FFF2-40B4-BE49-F238E27FC236}">
                <a16:creationId xmlns:a16="http://schemas.microsoft.com/office/drawing/2014/main" id="{E7CC2BAC-32E0-4133-A626-1F96B28CDB8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348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09D8-CF6A-4925-8212-82823E737483}"/>
              </a:ext>
            </a:extLst>
          </p:cNvPr>
          <p:cNvSpPr>
            <a:spLocks noGrp="1"/>
          </p:cNvSpPr>
          <p:nvPr>
            <p:ph type="title"/>
          </p:nvPr>
        </p:nvSpPr>
        <p:spPr/>
        <p:txBody>
          <a:bodyPr/>
          <a:lstStyle/>
          <a:p>
            <a:r>
              <a:rPr lang="en-IN" dirty="0"/>
              <a:t>EKS-CLUSTER-STEP1</a:t>
            </a:r>
          </a:p>
        </p:txBody>
      </p:sp>
      <p:pic>
        <p:nvPicPr>
          <p:cNvPr id="5" name="Content Placeholder 4">
            <a:extLst>
              <a:ext uri="{FF2B5EF4-FFF2-40B4-BE49-F238E27FC236}">
                <a16:creationId xmlns:a16="http://schemas.microsoft.com/office/drawing/2014/main" id="{0B082CE8-7695-4AB7-92B9-8D8CA6D21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178" y="1825625"/>
            <a:ext cx="9299644" cy="4351338"/>
          </a:xfrm>
        </p:spPr>
      </p:pic>
    </p:spTree>
    <p:extLst>
      <p:ext uri="{BB962C8B-B14F-4D97-AF65-F5344CB8AC3E}">
        <p14:creationId xmlns:p14="http://schemas.microsoft.com/office/powerpoint/2010/main" val="126715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07D5-4408-46DF-8ED3-D7DCBDE3C513}"/>
              </a:ext>
            </a:extLst>
          </p:cNvPr>
          <p:cNvSpPr>
            <a:spLocks noGrp="1"/>
          </p:cNvSpPr>
          <p:nvPr>
            <p:ph type="title"/>
          </p:nvPr>
        </p:nvSpPr>
        <p:spPr/>
        <p:txBody>
          <a:bodyPr/>
          <a:lstStyle/>
          <a:p>
            <a:r>
              <a:rPr lang="en-IN" dirty="0"/>
              <a:t>EKS-CLUSTER-STEP2</a:t>
            </a:r>
          </a:p>
        </p:txBody>
      </p:sp>
      <p:pic>
        <p:nvPicPr>
          <p:cNvPr id="5" name="Content Placeholder 4">
            <a:extLst>
              <a:ext uri="{FF2B5EF4-FFF2-40B4-BE49-F238E27FC236}">
                <a16:creationId xmlns:a16="http://schemas.microsoft.com/office/drawing/2014/main" id="{67CFF89A-77CC-43ED-9149-79012A27F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87" y="1919010"/>
            <a:ext cx="5922679" cy="4768786"/>
          </a:xfrm>
        </p:spPr>
      </p:pic>
    </p:spTree>
    <p:extLst>
      <p:ext uri="{BB962C8B-B14F-4D97-AF65-F5344CB8AC3E}">
        <p14:creationId xmlns:p14="http://schemas.microsoft.com/office/powerpoint/2010/main" val="35248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BC4-A242-4F8D-8096-93C4D1DAFDB8}"/>
              </a:ext>
            </a:extLst>
          </p:cNvPr>
          <p:cNvSpPr>
            <a:spLocks noGrp="1"/>
          </p:cNvSpPr>
          <p:nvPr>
            <p:ph type="title"/>
          </p:nvPr>
        </p:nvSpPr>
        <p:spPr/>
        <p:txBody>
          <a:bodyPr/>
          <a:lstStyle/>
          <a:p>
            <a:r>
              <a:rPr lang="en-IN" dirty="0"/>
              <a:t>EKS-CLUSTER-STEP3</a:t>
            </a:r>
          </a:p>
        </p:txBody>
      </p:sp>
      <p:pic>
        <p:nvPicPr>
          <p:cNvPr id="5" name="Content Placeholder 4">
            <a:extLst>
              <a:ext uri="{FF2B5EF4-FFF2-40B4-BE49-F238E27FC236}">
                <a16:creationId xmlns:a16="http://schemas.microsoft.com/office/drawing/2014/main" id="{F81C3BB2-FE82-48DB-9436-6931CA9B7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8060"/>
            <a:ext cx="10515600" cy="3766468"/>
          </a:xfrm>
        </p:spPr>
      </p:pic>
    </p:spTree>
    <p:extLst>
      <p:ext uri="{BB962C8B-B14F-4D97-AF65-F5344CB8AC3E}">
        <p14:creationId xmlns:p14="http://schemas.microsoft.com/office/powerpoint/2010/main" val="173551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BFC-5706-4547-8F2E-2C980537BAEF}"/>
              </a:ext>
            </a:extLst>
          </p:cNvPr>
          <p:cNvSpPr>
            <a:spLocks noGrp="1"/>
          </p:cNvSpPr>
          <p:nvPr>
            <p:ph type="title"/>
          </p:nvPr>
        </p:nvSpPr>
        <p:spPr/>
        <p:txBody>
          <a:bodyPr/>
          <a:lstStyle/>
          <a:p>
            <a:r>
              <a:rPr lang="en-IN" dirty="0"/>
              <a:t>EKS-CLUSTER-STEP4</a:t>
            </a:r>
          </a:p>
        </p:txBody>
      </p:sp>
      <p:pic>
        <p:nvPicPr>
          <p:cNvPr id="5" name="Content Placeholder 4">
            <a:extLst>
              <a:ext uri="{FF2B5EF4-FFF2-40B4-BE49-F238E27FC236}">
                <a16:creationId xmlns:a16="http://schemas.microsoft.com/office/drawing/2014/main" id="{62FA153F-C8CC-46FB-A3C9-1FBEC0023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509" y="1931305"/>
            <a:ext cx="5775068" cy="4692784"/>
          </a:xfrm>
        </p:spPr>
      </p:pic>
    </p:spTree>
    <p:extLst>
      <p:ext uri="{BB962C8B-B14F-4D97-AF65-F5344CB8AC3E}">
        <p14:creationId xmlns:p14="http://schemas.microsoft.com/office/powerpoint/2010/main" val="19344314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793</TotalTime>
  <Words>1639</Words>
  <Application>Microsoft Office PowerPoint</Application>
  <PresentationFormat>Widescreen</PresentationFormat>
  <Paragraphs>206</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charter</vt:lpstr>
      <vt:lpstr>Gill Sans MT</vt:lpstr>
      <vt:lpstr>Metropolis</vt:lpstr>
      <vt:lpstr>Monaco</vt:lpstr>
      <vt:lpstr>Wingdings 2</vt:lpstr>
      <vt:lpstr>Dividend</vt:lpstr>
      <vt:lpstr>How to use Jenkins to deploy workloads in Kubernetes</vt:lpstr>
      <vt:lpstr>LEarning</vt:lpstr>
      <vt:lpstr>AWS Infra DIAGRAM</vt:lpstr>
      <vt:lpstr>Why Jenkins is becoming the CI/CD tool of choice for more and more DevOps</vt:lpstr>
      <vt:lpstr>Jenkins For DeVOPS</vt:lpstr>
      <vt:lpstr>EKS-CLUSTER-STEP1</vt:lpstr>
      <vt:lpstr>EKS-CLUSTER-STEP2</vt:lpstr>
      <vt:lpstr>EKS-CLUSTER-STEP3</vt:lpstr>
      <vt:lpstr>EKS-CLUSTER-STEP4</vt:lpstr>
      <vt:lpstr>EKS-CLUSTER-STEP5</vt:lpstr>
      <vt:lpstr>EKS-CLUSTER-STEP6</vt:lpstr>
      <vt:lpstr>EKS-CLUSTER-STEP7</vt:lpstr>
      <vt:lpstr>EKS-CLUSTER-STEP8</vt:lpstr>
      <vt:lpstr>EKS-CLUSTER-STEP9</vt:lpstr>
      <vt:lpstr>EKS-CLUSTER-STEP10</vt:lpstr>
      <vt:lpstr>EKS-CLUSTER-STEP11</vt:lpstr>
      <vt:lpstr>Create a new EC2 instance </vt:lpstr>
      <vt:lpstr>Accessing the EC2 instance</vt:lpstr>
      <vt:lpstr>Install Docker Instance on EC2</vt:lpstr>
      <vt:lpstr>Docker -contd</vt:lpstr>
      <vt:lpstr>Install JDK</vt:lpstr>
      <vt:lpstr>Install Jenkins</vt:lpstr>
      <vt:lpstr>Configure Jenkins</vt:lpstr>
      <vt:lpstr>Jenkins configure</vt:lpstr>
      <vt:lpstr>Jenkins Configure -Tip</vt:lpstr>
      <vt:lpstr>Jenkins Install Suggested Plugins</vt:lpstr>
      <vt:lpstr>First Admin User for Jenkins</vt:lpstr>
      <vt:lpstr>Jenkins</vt:lpstr>
      <vt:lpstr>Setup Gradle </vt:lpstr>
      <vt:lpstr>assign administration privileges to jenkins user </vt:lpstr>
      <vt:lpstr>Install and Setup AWS CLI </vt:lpstr>
      <vt:lpstr>Configure AWS CLI </vt:lpstr>
      <vt:lpstr> Install and Setup Kubectl</vt:lpstr>
      <vt:lpstr>Add Docker and GitHub Credentials into Jenkins </vt:lpstr>
      <vt:lpstr>Setup GitHub Username and password into Jenkins </vt:lpstr>
      <vt:lpstr>Install aws credentials plugin</vt:lpstr>
      <vt:lpstr>Configure aws credentials</vt:lpstr>
      <vt:lpstr>Test aws test pipeline</vt:lpstr>
      <vt:lpstr>Test aws test pipeline to run ec2 instances</vt:lpstr>
      <vt:lpstr>K8s Deployment PIPELINE</vt:lpstr>
      <vt:lpstr>K8s Deployment PIPELINE</vt:lpstr>
      <vt:lpstr>K8s Deployment PIPELINE</vt:lpstr>
      <vt:lpstr>K8s Deployment PIPELINE</vt:lpstr>
      <vt:lpstr>ReFERENCES</vt:lpstr>
      <vt:lpstr>About ITGilde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Ronald Uljee</dc:creator>
  <cp:lastModifiedBy>Thulsi Doss Krishnan</cp:lastModifiedBy>
  <cp:revision>33</cp:revision>
  <dcterms:created xsi:type="dcterms:W3CDTF">2018-03-13T13:47:38Z</dcterms:created>
  <dcterms:modified xsi:type="dcterms:W3CDTF">2022-03-17T12:03:18Z</dcterms:modified>
</cp:coreProperties>
</file>