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2" r:id="rId6"/>
    <p:sldId id="262" r:id="rId7"/>
    <p:sldId id="263" r:id="rId8"/>
    <p:sldId id="261" r:id="rId9"/>
    <p:sldId id="270" r:id="rId10"/>
    <p:sldId id="271" r:id="rId11"/>
    <p:sldId id="264" r:id="rId12"/>
    <p:sldId id="267" r:id="rId13"/>
    <p:sldId id="268" r:id="rId14"/>
    <p:sldId id="265" r:id="rId15"/>
    <p:sldId id="269" r:id="rId16"/>
    <p:sldId id="266" r:id="rId17"/>
    <p:sldId id="25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45" autoAdjust="0"/>
  </p:normalViewPr>
  <p:slideViewPr>
    <p:cSldViewPr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itematic.com/" TargetMode="External"/><Relationship Id="rId4" Type="http://schemas.openxmlformats.org/officeDocument/2006/relationships/hyperlink" Target="https://hub.docker.com/" TargetMode="External"/><Relationship Id="rId5" Type="http://schemas.openxmlformats.org/officeDocument/2006/relationships/hyperlink" Target="https://dev.aliyun.com/search.html" TargetMode="External"/><Relationship Id="rId6" Type="http://schemas.openxmlformats.org/officeDocument/2006/relationships/hyperlink" Target="https://dashboard.daocloud.io/packages/explor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5616" y="2996952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Docker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介绍与案例讲解</a:t>
            </a:r>
            <a:endParaRPr lang="en-US" altLang="zh-CN" sz="1200" dirty="0">
              <a:latin typeface="+mn-ea"/>
            </a:endParaRPr>
          </a:p>
          <a:p>
            <a:pPr algn="r"/>
            <a:r>
              <a:rPr lang="en-US" altLang="zh-CN" sz="1200" dirty="0" smtClean="0">
                <a:latin typeface="+mn-ea"/>
              </a:rPr>
              <a:t>——</a:t>
            </a:r>
            <a:r>
              <a:rPr lang="zh-CN" altLang="en-US" sz="1200" dirty="0" smtClean="0">
                <a:latin typeface="+mn-ea"/>
              </a:rPr>
              <a:t>信息</a:t>
            </a:r>
            <a:r>
              <a:rPr lang="zh-CN" altLang="en-US" sz="1200" dirty="0">
                <a:latin typeface="+mn-ea"/>
              </a:rPr>
              <a:t>技术部</a:t>
            </a:r>
            <a:r>
              <a:rPr lang="en-US" altLang="zh-CN" sz="1200" dirty="0">
                <a:latin typeface="+mn-ea"/>
              </a:rPr>
              <a:t>\</a:t>
            </a:r>
            <a:r>
              <a:rPr lang="zh-CN" altLang="en-US" sz="1200" dirty="0">
                <a:latin typeface="+mn-ea"/>
              </a:rPr>
              <a:t>移动开发二</a:t>
            </a:r>
            <a:r>
              <a:rPr lang="zh-CN" altLang="en-US" sz="1200" dirty="0" smtClean="0">
                <a:latin typeface="+mn-ea"/>
              </a:rPr>
              <a:t>部</a:t>
            </a:r>
            <a:endParaRPr lang="en-US" altLang="zh-CN" sz="1200" dirty="0" smtClean="0">
              <a:latin typeface="+mn-ea"/>
            </a:endParaRPr>
          </a:p>
          <a:p>
            <a:pPr algn="r"/>
            <a:r>
              <a:rPr lang="en-US" altLang="zh-CN" sz="1200" dirty="0" smtClean="0">
                <a:latin typeface="+mn-ea"/>
              </a:rPr>
              <a:t>--2018.11.22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35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889844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可管理性。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的集中化管理工具还不算成熟。各种虚拟化技术都有成熟的管理工具，例如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VMware </a:t>
            </a:r>
            <a:r>
              <a:rPr lang="en-US" altLang="zh-CN" dirty="0" err="1">
                <a:solidFill>
                  <a:srgbClr val="222222"/>
                </a:solidFill>
                <a:latin typeface="PingFang SC" charset="-122"/>
              </a:rPr>
              <a:t>vCenter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提供完备的虚拟机管理能力。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高可用和可恢复性。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对业务的高可用支持是通过快速重新部署实现的。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虚拟化具备负载均衡，高可用，容错，迁移和数据保护等经过生产实践检验的成熟保障机制，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VMware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可承诺虚拟机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99.999%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高可用，保证业务连续性。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快速创建、删除。虚拟化创建是分钟级别的，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容器创建是秒级别的，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的快速迭代性，决定了无论是开发、测试、部署都可以节约大量时间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交付、部署。虚拟机可以通过镜像实现环境交付的一致性，但镜像分发无法体系化。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在 </a:t>
            </a:r>
            <a:r>
              <a:rPr lang="en-US" altLang="zh-CN" dirty="0" err="1">
                <a:solidFill>
                  <a:srgbClr val="222222"/>
                </a:solidFill>
                <a:latin typeface="PingFang SC" charset="-122"/>
              </a:rPr>
              <a:t>Dockerfile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中记录了容器构建过程，可在集群中实现快速分发和快速部署。</a:t>
            </a:r>
            <a:endParaRPr lang="zh-CN" altLang="en-US" b="0" i="0" dirty="0">
              <a:solidFill>
                <a:srgbClr val="222222"/>
              </a:solidFill>
              <a:effectLst/>
              <a:latin typeface="PingFang SC" charset="-122"/>
            </a:endParaRPr>
          </a:p>
        </p:txBody>
      </p:sp>
      <p:pic>
        <p:nvPicPr>
          <p:cNvPr id="1026" name="Picture 2" descr="¿å¯è½æ¯æä¸ºè¯¦ç»çDockerå¥é¨åè¡æ»ç»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76902"/>
            <a:ext cx="770485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3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9144000" cy="4483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0"/>
            <a:ext cx="9144000" cy="40813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0"/>
            <a:ext cx="9144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常用仓库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1" y="908720"/>
            <a:ext cx="8954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Docker</a:t>
            </a:r>
            <a:r>
              <a:rPr lang="zh-CN" altLang="en-US" dirty="0"/>
              <a:t>系统有两个程序：</a:t>
            </a:r>
            <a:r>
              <a:rPr lang="en-US" altLang="zh-CN" dirty="0" err="1"/>
              <a:t>docker</a:t>
            </a:r>
            <a:r>
              <a:rPr lang="zh-CN" altLang="en-US" dirty="0"/>
              <a:t>服务端和</a:t>
            </a:r>
            <a:r>
              <a:rPr lang="en-US" altLang="zh-CN" dirty="0" err="1"/>
              <a:t>docker</a:t>
            </a:r>
            <a:r>
              <a:rPr lang="zh-CN" altLang="en-US" dirty="0"/>
              <a:t>客户端。其中</a:t>
            </a:r>
            <a:r>
              <a:rPr lang="en-US" altLang="zh-CN" dirty="0" err="1"/>
              <a:t>docker</a:t>
            </a:r>
            <a:r>
              <a:rPr lang="zh-CN" altLang="en-US" dirty="0"/>
              <a:t>服务端是一个服务进程，管理着所有的容器。</a:t>
            </a:r>
            <a:r>
              <a:rPr lang="en-US" altLang="zh-CN" dirty="0" err="1"/>
              <a:t>docker</a:t>
            </a:r>
            <a:r>
              <a:rPr lang="zh-CN" altLang="en-US" dirty="0"/>
              <a:t>客户端则扮演着</a:t>
            </a:r>
            <a:r>
              <a:rPr lang="en-US" altLang="zh-CN" dirty="0" err="1"/>
              <a:t>docker</a:t>
            </a:r>
            <a:r>
              <a:rPr lang="zh-CN" altLang="en-US" dirty="0"/>
              <a:t>服务端的远程控制器，可以用来控制</a:t>
            </a:r>
            <a:r>
              <a:rPr lang="en-US" altLang="zh-CN" dirty="0" err="1"/>
              <a:t>docker</a:t>
            </a:r>
            <a:r>
              <a:rPr lang="zh-CN" altLang="en-US" dirty="0"/>
              <a:t>的服务端进程。大部分情况下，</a:t>
            </a:r>
            <a:r>
              <a:rPr lang="en-US" altLang="zh-CN" dirty="0" err="1"/>
              <a:t>docker</a:t>
            </a:r>
            <a:r>
              <a:rPr lang="zh-CN" altLang="en-US" dirty="0"/>
              <a:t>服务端和客户端运行在一台机器上。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248" y="2276872"/>
            <a:ext cx="8193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/>
              <a:t>可视化管理镜像与容器</a:t>
            </a:r>
            <a:r>
              <a:rPr kumimoji="1" lang="zh-CN" altLang="en-US" dirty="0" smtClean="0"/>
              <a:t>工具</a:t>
            </a:r>
            <a:r>
              <a:rPr kumimoji="1" lang="zh-CN" altLang="en-US" dirty="0"/>
              <a:t>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Kitematic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err="1">
                <a:hlinkClick r:id="rId3"/>
              </a:rPr>
              <a:t>kitematic.com</a:t>
            </a:r>
            <a:r>
              <a:rPr kumimoji="1" lang="en-US" altLang="zh-CN" dirty="0">
                <a:hlinkClick r:id="rId3"/>
              </a:rPr>
              <a:t>/</a:t>
            </a: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官方镜像仓库：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4"/>
              </a:rPr>
              <a:t>https://</a:t>
            </a:r>
            <a:r>
              <a:rPr kumimoji="1" lang="en-US" altLang="zh-CN" dirty="0" err="1">
                <a:hlinkClick r:id="rId4"/>
              </a:rPr>
              <a:t>hub.docker.com</a:t>
            </a:r>
            <a:r>
              <a:rPr kumimoji="1" lang="en-US" altLang="zh-CN" dirty="0">
                <a:hlinkClick r:id="rId4"/>
              </a:rPr>
              <a:t>/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阿里云镜像仓库：</a:t>
            </a:r>
            <a:r>
              <a:rPr kumimoji="1" lang="en-US" altLang="zh-CN" dirty="0">
                <a:hlinkClick r:id="rId5"/>
              </a:rPr>
              <a:t>https://dev.aliyun.com/search.html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err="1" smtClean="0"/>
              <a:t>DaoCloud</a:t>
            </a:r>
            <a:r>
              <a:rPr kumimoji="1" lang="zh-CN" altLang="en-US" dirty="0" smtClean="0"/>
              <a:t>镜像仓库：</a:t>
            </a:r>
            <a:r>
              <a:rPr kumimoji="1" lang="en-US" altLang="zh-CN" dirty="0">
                <a:hlinkClick r:id="rId6"/>
              </a:rPr>
              <a:t>https://</a:t>
            </a:r>
            <a:r>
              <a:rPr kumimoji="1" lang="en-US" altLang="zh-CN" dirty="0" smtClean="0">
                <a:hlinkClick r:id="rId6"/>
              </a:rPr>
              <a:t>dashboard.daocloud.io/packages/explore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/>
              <a:t>其他镜像仓库：</a:t>
            </a:r>
            <a:r>
              <a:rPr kumimoji="1" lang="en-US" altLang="zh-CN" dirty="0" smtClean="0"/>
              <a:t>AWS</a:t>
            </a:r>
            <a:r>
              <a:rPr kumimoji="1" lang="zh-CN" altLang="en-US" dirty="0" smtClean="0"/>
              <a:t>、腾讯云、华为云等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67544" y="5139194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修改本地镜像仓库源：修改 </a:t>
            </a:r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daemon.json</a:t>
            </a:r>
            <a:endParaRPr lang="en-US" altLang="zh-CN" dirty="0" smtClean="0"/>
          </a:p>
          <a:p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 "registry-mirrors": ["https</a:t>
            </a:r>
            <a:r>
              <a:rPr lang="en-US" altLang="zh-CN" dirty="0" smtClean="0"/>
              <a:t>://</a:t>
            </a:r>
            <a:r>
              <a:rPr lang="en-US" altLang="zh-CN" dirty="0" err="1" smtClean="0"/>
              <a:t>XXXX.com</a:t>
            </a:r>
            <a:r>
              <a:rPr lang="en-US" altLang="zh-CN" dirty="0" smtClean="0"/>
              <a:t>"]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de-DE" sz="2400" dirty="0"/>
              <a:t>配置 </a:t>
            </a:r>
            <a:r>
              <a:rPr lang="de-DE" altLang="zh-CN" sz="2400" dirty="0"/>
              <a:t>Docker </a:t>
            </a:r>
            <a:r>
              <a:rPr lang="zh-CN" altLang="de-DE" sz="2400" dirty="0"/>
              <a:t>加速器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" y="3299498"/>
            <a:ext cx="9000000" cy="15157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" y="4839539"/>
            <a:ext cx="9000000" cy="2045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" y="1303333"/>
            <a:ext cx="9000000" cy="19647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999" y="902564"/>
            <a:ext cx="399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加速镜</a:t>
            </a:r>
            <a:r>
              <a:rPr kumimoji="1" lang="zh-CN" altLang="en-US" dirty="0" smtClean="0"/>
              <a:t>像官网</a:t>
            </a:r>
            <a:r>
              <a:rPr kumimoji="1" lang="en-US" altLang="zh-CN" dirty="0" smtClean="0"/>
              <a:t>:https</a:t>
            </a:r>
            <a:r>
              <a:rPr kumimoji="1" lang="en-US" altLang="zh-CN" dirty="0"/>
              <a:t>://www.daocloud.io</a:t>
            </a:r>
          </a:p>
        </p:txBody>
      </p:sp>
    </p:spTree>
    <p:extLst>
      <p:ext uri="{BB962C8B-B14F-4D97-AF65-F5344CB8AC3E}">
        <p14:creationId xmlns:p14="http://schemas.microsoft.com/office/powerpoint/2010/main" val="12139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命令使用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946750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zh-CN" altLang="en-US" sz="2400" dirty="0" smtClean="0"/>
              <a:t>查看版本号：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version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sz="2400" dirty="0" smtClean="0"/>
              <a:t>搜索镜像：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search </a:t>
            </a:r>
            <a:r>
              <a:rPr lang="en-US" altLang="zh-CN" sz="2400" dirty="0" err="1" smtClean="0"/>
              <a:t>ImageA</a:t>
            </a:r>
            <a:endParaRPr lang="en-US" altLang="zh-CN" sz="2400" dirty="0" smtClean="0"/>
          </a:p>
          <a:p>
            <a:pPr marL="285750" indent="-285750">
              <a:buFont typeface="Wingdings" charset="2"/>
              <a:buChar char="l"/>
            </a:pPr>
            <a:r>
              <a:rPr lang="zh-CN" altLang="en-US" sz="2400" dirty="0" smtClean="0"/>
              <a:t>拉取镜像：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pull  </a:t>
            </a:r>
            <a:r>
              <a:rPr lang="en-US" altLang="zh-CN" sz="2400" dirty="0" err="1" smtClean="0"/>
              <a:t>ImageA</a:t>
            </a:r>
            <a:r>
              <a:rPr lang="en-US" altLang="zh-CN" sz="2400" dirty="0" smtClean="0"/>
              <a:t>/latest/1.0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sz="2400" dirty="0" smtClean="0"/>
              <a:t>运行镜像生成容器：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run </a:t>
            </a:r>
            <a:r>
              <a:rPr lang="en-US" altLang="zh-CN" sz="2400" dirty="0" err="1" smtClean="0"/>
              <a:t>ImageA</a:t>
            </a:r>
            <a:r>
              <a:rPr lang="en-US" altLang="zh-CN" sz="2400" dirty="0" smtClean="0"/>
              <a:t>/tag </a:t>
            </a:r>
            <a:r>
              <a:rPr lang="en-US" altLang="zh-CN" sz="2400" dirty="0"/>
              <a:t>echo "hello </a:t>
            </a:r>
            <a:r>
              <a:rPr lang="en-US" altLang="zh-CN" sz="2400" dirty="0" smtClean="0"/>
              <a:t>word”</a:t>
            </a:r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sz="2400" dirty="0" smtClean="0"/>
              <a:t>保存对容器的修改：</a:t>
            </a:r>
            <a:r>
              <a:rPr lang="en-US" altLang="zh-CN" sz="2400" dirty="0" err="1"/>
              <a:t>docker</a:t>
            </a:r>
            <a:r>
              <a:rPr lang="en-US" altLang="zh-CN" sz="2400" dirty="0"/>
              <a:t> commit </a:t>
            </a:r>
            <a:r>
              <a:rPr lang="en-US" altLang="zh-CN" sz="2400" dirty="0" smtClean="0"/>
              <a:t>id </a:t>
            </a:r>
            <a:r>
              <a:rPr lang="en-US" altLang="zh-CN" sz="2400" dirty="0" err="1" smtClean="0"/>
              <a:t>ImageA</a:t>
            </a:r>
            <a:r>
              <a:rPr lang="en-US" altLang="zh-CN" sz="2400" dirty="0" smtClean="0"/>
              <a:t>/2.0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sz="2400" dirty="0"/>
              <a:t>发布</a:t>
            </a:r>
            <a:r>
              <a:rPr lang="en-US" altLang="zh-CN" sz="2400" dirty="0" err="1"/>
              <a:t>docker</a:t>
            </a:r>
            <a:r>
              <a:rPr lang="zh-CN" altLang="en-US" sz="2400" dirty="0" smtClean="0"/>
              <a:t>镜像</a:t>
            </a:r>
            <a:r>
              <a:rPr kumimoji="1" lang="zh-CN" altLang="en-US" sz="2400" dirty="0"/>
              <a:t>：</a:t>
            </a:r>
            <a:r>
              <a:rPr lang="en-US" altLang="zh-CN" sz="2400" dirty="0" err="1" smtClean="0"/>
              <a:t>docker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push </a:t>
            </a:r>
            <a:r>
              <a:rPr lang="en-US" altLang="zh-CN" sz="2400" dirty="0" err="1" smtClean="0"/>
              <a:t>ImageA</a:t>
            </a:r>
            <a:r>
              <a:rPr lang="en-US" altLang="zh-CN" sz="2400" dirty="0" smtClean="0"/>
              <a:t>/2.0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0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Dockerfile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案例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988840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zh-CN" sz="3600" dirty="0" err="1" smtClean="0"/>
              <a:t>Dockerfile</a:t>
            </a:r>
            <a:r>
              <a:rPr kumimoji="1" lang="zh-CN" altLang="en-US" sz="3600" dirty="0" smtClean="0"/>
              <a:t>创建简单的</a:t>
            </a:r>
            <a:r>
              <a:rPr kumimoji="1" lang="en-US" altLang="zh-CN" sz="3600" dirty="0" smtClean="0"/>
              <a:t>http</a:t>
            </a:r>
            <a:r>
              <a:rPr kumimoji="1" lang="zh-CN" altLang="en-US" sz="3600" dirty="0" smtClean="0"/>
              <a:t>服务</a:t>
            </a:r>
            <a:endParaRPr kumimoji="1" lang="en-US" altLang="zh-CN" sz="3600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sz="3600" dirty="0"/>
          </a:p>
          <a:p>
            <a:pPr marL="285750" indent="-285750">
              <a:buFont typeface="Wingdings" charset="2"/>
              <a:buChar char="l"/>
            </a:pPr>
            <a:endParaRPr kumimoji="1" lang="en-US" altLang="zh-CN" sz="3600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sz="3600" dirty="0" err="1" smtClean="0"/>
              <a:t>Dockerfile</a:t>
            </a:r>
            <a:r>
              <a:rPr kumimoji="1" lang="zh-CN" altLang="en-US" sz="3600" dirty="0" smtClean="0"/>
              <a:t>创建</a:t>
            </a:r>
            <a:r>
              <a:rPr kumimoji="1" lang="en-US" altLang="zh-CN" sz="3600" dirty="0" smtClean="0"/>
              <a:t>AI</a:t>
            </a:r>
            <a:r>
              <a:rPr kumimoji="1" lang="zh-CN" altLang="en-US" sz="3600" dirty="0" smtClean="0"/>
              <a:t>服务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68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1663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grpSp>
        <p:nvGrpSpPr>
          <p:cNvPr id="6" name="组合 3"/>
          <p:cNvGrpSpPr/>
          <p:nvPr/>
        </p:nvGrpSpPr>
        <p:grpSpPr>
          <a:xfrm>
            <a:off x="467544" y="1700808"/>
            <a:ext cx="7955971" cy="3168353"/>
            <a:chOff x="7127187" y="1551480"/>
            <a:chExt cx="4174634" cy="3581098"/>
          </a:xfrm>
        </p:grpSpPr>
        <p:grpSp>
          <p:nvGrpSpPr>
            <p:cNvPr id="7" name="组合 14"/>
            <p:cNvGrpSpPr/>
            <p:nvPr/>
          </p:nvGrpSpPr>
          <p:grpSpPr>
            <a:xfrm>
              <a:off x="7127188" y="1551480"/>
              <a:ext cx="4174633" cy="544165"/>
              <a:chOff x="6994689" y="2750534"/>
              <a:chExt cx="4174633" cy="584775"/>
            </a:xfrm>
          </p:grpSpPr>
          <p:grpSp>
            <p:nvGrpSpPr>
              <p:cNvPr id="31" name="组合 12"/>
              <p:cNvGrpSpPr/>
              <p:nvPr/>
            </p:nvGrpSpPr>
            <p:grpSpPr>
              <a:xfrm>
                <a:off x="6994689" y="2750534"/>
                <a:ext cx="4174633" cy="584775"/>
                <a:chOff x="6678245" y="2801949"/>
                <a:chExt cx="4174633" cy="584775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6678245" y="2801949"/>
                  <a:ext cx="8694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i="1" dirty="0">
                      <a:solidFill>
                        <a:srgbClr val="F57E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</a:t>
                  </a:r>
                  <a:endParaRPr lang="zh-CN" altLang="en-US" sz="3200" i="1" dirty="0">
                    <a:solidFill>
                      <a:srgbClr val="F57E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34" name="直接连接符 11"/>
                <p:cNvCxnSpPr/>
                <p:nvPr/>
              </p:nvCxnSpPr>
              <p:spPr>
                <a:xfrm>
                  <a:off x="6835514" y="3386724"/>
                  <a:ext cx="401736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/>
              <p:cNvSpPr txBox="1"/>
              <p:nvPr/>
            </p:nvSpPr>
            <p:spPr>
              <a:xfrm>
                <a:off x="7864118" y="2812089"/>
                <a:ext cx="2365396" cy="485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dirty="0"/>
                  <a:t>Docker</a:t>
                </a:r>
                <a:r>
                  <a:rPr lang="zh-CN" altLang="en-US" dirty="0"/>
                  <a:t>是什么</a:t>
                </a:r>
              </a:p>
            </p:txBody>
          </p:sp>
        </p:grpSp>
        <p:grpSp>
          <p:nvGrpSpPr>
            <p:cNvPr id="8" name="组合 15"/>
            <p:cNvGrpSpPr/>
            <p:nvPr/>
          </p:nvGrpSpPr>
          <p:grpSpPr>
            <a:xfrm>
              <a:off x="7127188" y="2385314"/>
              <a:ext cx="4174633" cy="544165"/>
              <a:chOff x="6994689" y="2750534"/>
              <a:chExt cx="4174633" cy="584775"/>
            </a:xfrm>
          </p:grpSpPr>
          <p:grpSp>
            <p:nvGrpSpPr>
              <p:cNvPr id="27" name="组合 16"/>
              <p:cNvGrpSpPr/>
              <p:nvPr/>
            </p:nvGrpSpPr>
            <p:grpSpPr>
              <a:xfrm>
                <a:off x="6994689" y="2750534"/>
                <a:ext cx="4174633" cy="584775"/>
                <a:chOff x="6678245" y="2801949"/>
                <a:chExt cx="4174633" cy="584775"/>
              </a:xfrm>
            </p:grpSpPr>
            <p:sp>
              <p:nvSpPr>
                <p:cNvPr id="29" name="文本框 28"/>
                <p:cNvSpPr txBox="1"/>
                <p:nvPr/>
              </p:nvSpPr>
              <p:spPr>
                <a:xfrm>
                  <a:off x="6678245" y="2801949"/>
                  <a:ext cx="8694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i="1" dirty="0">
                      <a:solidFill>
                        <a:srgbClr val="17169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02</a:t>
                  </a:r>
                  <a:endParaRPr lang="zh-CN" altLang="en-US" sz="3200" i="1" dirty="0">
                    <a:solidFill>
                      <a:srgbClr val="17169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30" name="直接连接符 19"/>
                <p:cNvCxnSpPr/>
                <p:nvPr/>
              </p:nvCxnSpPr>
              <p:spPr>
                <a:xfrm>
                  <a:off x="6835514" y="3386724"/>
                  <a:ext cx="401736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文本框 27"/>
              <p:cNvSpPr txBox="1"/>
              <p:nvPr/>
            </p:nvSpPr>
            <p:spPr>
              <a:xfrm>
                <a:off x="7864118" y="2812089"/>
                <a:ext cx="2365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Docker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可以做什么</a:t>
                </a:r>
              </a:p>
            </p:txBody>
          </p:sp>
        </p:grpSp>
        <p:grpSp>
          <p:nvGrpSpPr>
            <p:cNvPr id="23" name="组合 21"/>
            <p:cNvGrpSpPr/>
            <p:nvPr/>
          </p:nvGrpSpPr>
          <p:grpSpPr>
            <a:xfrm>
              <a:off x="7127188" y="3219147"/>
              <a:ext cx="4174633" cy="544165"/>
              <a:chOff x="6678245" y="2801949"/>
              <a:chExt cx="4174633" cy="584775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678245" y="2801949"/>
                <a:ext cx="8694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i="1" dirty="0">
                    <a:solidFill>
                      <a:srgbClr val="F57E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3200" i="1" dirty="0">
                  <a:solidFill>
                    <a:srgbClr val="F57E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6" name="直接连接符 24"/>
              <p:cNvCxnSpPr/>
              <p:nvPr/>
            </p:nvCxnSpPr>
            <p:spPr>
              <a:xfrm>
                <a:off x="6835514" y="3386724"/>
                <a:ext cx="401736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26"/>
            <p:cNvGrpSpPr/>
            <p:nvPr/>
          </p:nvGrpSpPr>
          <p:grpSpPr>
            <a:xfrm>
              <a:off x="7127187" y="3953775"/>
              <a:ext cx="4174633" cy="660955"/>
              <a:chOff x="6678244" y="2508164"/>
              <a:chExt cx="4174633" cy="660955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6678244" y="2508164"/>
                <a:ext cx="869429" cy="660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i="1" smtClean="0">
                    <a:solidFill>
                      <a:srgbClr val="17169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3200" i="1" dirty="0">
                  <a:solidFill>
                    <a:srgbClr val="17169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9"/>
              <p:cNvCxnSpPr/>
              <p:nvPr/>
            </p:nvCxnSpPr>
            <p:spPr>
              <a:xfrm>
                <a:off x="6835513" y="3035859"/>
                <a:ext cx="401736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30"/>
            <p:cNvGrpSpPr/>
            <p:nvPr/>
          </p:nvGrpSpPr>
          <p:grpSpPr>
            <a:xfrm>
              <a:off x="7127188" y="4010355"/>
              <a:ext cx="4174633" cy="1122223"/>
              <a:chOff x="6994689" y="1808668"/>
              <a:chExt cx="4174633" cy="1205972"/>
            </a:xfrm>
          </p:grpSpPr>
          <p:grpSp>
            <p:nvGrpSpPr>
              <p:cNvPr id="15" name="组合 31"/>
              <p:cNvGrpSpPr/>
              <p:nvPr/>
            </p:nvGrpSpPr>
            <p:grpSpPr>
              <a:xfrm>
                <a:off x="6994689" y="2429865"/>
                <a:ext cx="4174633" cy="584775"/>
                <a:chOff x="6678245" y="2481280"/>
                <a:chExt cx="4174633" cy="584775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6678245" y="2481280"/>
                  <a:ext cx="8694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i="1" dirty="0">
                      <a:solidFill>
                        <a:srgbClr val="F57E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05</a:t>
                  </a:r>
                  <a:endParaRPr lang="zh-CN" altLang="en-US" sz="3200" i="1" dirty="0">
                    <a:solidFill>
                      <a:srgbClr val="F57E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18" name="直接连接符 34"/>
                <p:cNvCxnSpPr/>
                <p:nvPr/>
              </p:nvCxnSpPr>
              <p:spPr>
                <a:xfrm>
                  <a:off x="6835514" y="3066055"/>
                  <a:ext cx="401736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本框 15"/>
              <p:cNvSpPr txBox="1"/>
              <p:nvPr/>
            </p:nvSpPr>
            <p:spPr>
              <a:xfrm>
                <a:off x="7834124" y="1808668"/>
                <a:ext cx="3305204" cy="485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Docker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的使用方法</a:t>
                </a: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6616" y="4680344"/>
              <a:ext cx="3305204" cy="45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案例讲解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152626" y="3211745"/>
            <a:ext cx="5648739" cy="32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5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673"/>
            <a:ext cx="5076056" cy="585769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是什么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76056" y="815528"/>
            <a:ext cx="3910470" cy="594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spcBef>
                <a:spcPct val="50000"/>
              </a:spcBef>
            </a:pPr>
            <a:r>
              <a:rPr lang="en-US" altLang="zh-CN" sz="1400" b="1" dirty="0"/>
              <a:t>Docker</a:t>
            </a:r>
            <a:r>
              <a:rPr lang="zh-CN" altLang="en-US" sz="1400" dirty="0"/>
              <a:t> 是一个开源的应用容器引擎， 可以自动化地部署应用到可移植的的容器中， 这些容器独立于硬件、语言、框架、打包系统。一个标准的 </a:t>
            </a:r>
            <a:r>
              <a:rPr lang="en-US" altLang="zh-CN" sz="1400" dirty="0"/>
              <a:t>Docker </a:t>
            </a:r>
            <a:r>
              <a:rPr lang="zh-CN" altLang="en-US" sz="1400" dirty="0"/>
              <a:t>容器包含一个软件组件及其所有的依赖 </a:t>
            </a:r>
            <a:r>
              <a:rPr lang="en-US" altLang="zh-CN" sz="1400" dirty="0"/>
              <a:t>——</a:t>
            </a:r>
            <a:r>
              <a:rPr lang="zh-CN" altLang="en-US" sz="1400" dirty="0"/>
              <a:t>二进制文件，库，配置文件，脚本等等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eaLnBrk="0" hangingPunct="0">
              <a:lnSpc>
                <a:spcPts val="3200"/>
              </a:lnSpc>
              <a:spcBef>
                <a:spcPct val="50000"/>
              </a:spcBef>
            </a:pPr>
            <a:r>
              <a:rPr lang="en-US" altLang="zh-CN" sz="1400" dirty="0"/>
              <a:t>Docker</a:t>
            </a:r>
            <a:r>
              <a:rPr lang="zh-CN" altLang="en-US" sz="1400" dirty="0"/>
              <a:t>是</a:t>
            </a:r>
            <a:r>
              <a:rPr lang="en-US" altLang="zh-CN" sz="1400" dirty="0" err="1"/>
              <a:t>DotCloud</a:t>
            </a:r>
            <a:r>
              <a:rPr lang="zh-CN" altLang="en-US" sz="1400" dirty="0"/>
              <a:t>开源的、可以将任何应用包装在</a:t>
            </a:r>
            <a:r>
              <a:rPr lang="en-US" altLang="zh-CN" sz="1400" dirty="0"/>
              <a:t>Linux container</a:t>
            </a:r>
            <a:r>
              <a:rPr lang="zh-CN" altLang="en-US" sz="1400" dirty="0"/>
              <a:t>中运行的</a:t>
            </a:r>
            <a:r>
              <a:rPr lang="zh-CN" altLang="en-US" sz="1400" dirty="0" smtClean="0"/>
              <a:t>工具。</a:t>
            </a:r>
            <a:r>
              <a:rPr lang="en-US" altLang="zh-CN" sz="1400" dirty="0" smtClean="0"/>
              <a:t>Docker</a:t>
            </a:r>
            <a:r>
              <a:rPr lang="zh-CN" altLang="en-US" sz="1400" dirty="0"/>
              <a:t>基于</a:t>
            </a:r>
            <a:r>
              <a:rPr lang="en-US" altLang="zh-CN" sz="1400" dirty="0"/>
              <a:t>Go</a:t>
            </a:r>
            <a:r>
              <a:rPr lang="zh-CN" altLang="en-US" sz="1400" dirty="0"/>
              <a:t>语言开发，代码托管在</a:t>
            </a:r>
            <a:r>
              <a:rPr lang="en-US" altLang="zh-CN" sz="1400" dirty="0" err="1"/>
              <a:t>Github</a:t>
            </a:r>
            <a:r>
              <a:rPr lang="zh-CN" altLang="en-US" sz="1400" dirty="0"/>
              <a:t>上，目前超过</a:t>
            </a:r>
            <a:r>
              <a:rPr lang="en-US" altLang="zh-CN" sz="1400" dirty="0"/>
              <a:t>10000</a:t>
            </a:r>
            <a:r>
              <a:rPr lang="zh-CN" altLang="en-US" sz="1400" dirty="0"/>
              <a:t>次</a:t>
            </a:r>
            <a:r>
              <a:rPr lang="en-US" altLang="zh-CN" sz="1400" dirty="0"/>
              <a:t>commit</a:t>
            </a:r>
            <a:r>
              <a:rPr lang="zh-CN" altLang="en-US" sz="1400" dirty="0" smtClean="0"/>
              <a:t>。基于</a:t>
            </a:r>
            <a:r>
              <a:rPr lang="en-US" altLang="zh-CN" sz="1400" dirty="0"/>
              <a:t>Docker</a:t>
            </a:r>
            <a:r>
              <a:rPr lang="zh-CN" altLang="en-US" sz="1400" dirty="0"/>
              <a:t>的沙箱环境可以实现轻型隔离，多个容器间不会相互影响；</a:t>
            </a:r>
            <a:r>
              <a:rPr lang="en-US" altLang="zh-CN" sz="1400" dirty="0"/>
              <a:t>Docker</a:t>
            </a:r>
            <a:r>
              <a:rPr lang="zh-CN" altLang="en-US" sz="1400" dirty="0"/>
              <a:t>可以自动化打包和部署任何应用，方便地创建一个轻量级私有</a:t>
            </a:r>
            <a:r>
              <a:rPr lang="en-US" altLang="zh-CN" sz="1400" dirty="0" err="1"/>
              <a:t>PaaS</a:t>
            </a:r>
            <a:r>
              <a:rPr lang="zh-CN" altLang="en-US" sz="1400" dirty="0"/>
              <a:t>云，也可以用于搭建开发测试环境以及部署可扩展的</a:t>
            </a:r>
            <a:r>
              <a:rPr lang="en-US" altLang="zh-CN" sz="1400" dirty="0"/>
              <a:t>web</a:t>
            </a:r>
            <a:r>
              <a:rPr lang="zh-CN" altLang="en-US" sz="1400" dirty="0"/>
              <a:t>应用等。</a:t>
            </a:r>
          </a:p>
        </p:txBody>
      </p:sp>
    </p:spTree>
    <p:extLst>
      <p:ext uri="{BB962C8B-B14F-4D97-AF65-F5344CB8AC3E}">
        <p14:creationId xmlns:p14="http://schemas.microsoft.com/office/powerpoint/2010/main" val="156313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36712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2222"/>
                </a:solidFill>
                <a:latin typeface="PingFang SC" charset="-122"/>
              </a:rPr>
              <a:t> </a:t>
            </a:r>
            <a:r>
              <a:rPr lang="en-US" altLang="zh-CN" sz="2400" dirty="0" smtClean="0">
                <a:solidFill>
                  <a:srgbClr val="222222"/>
                </a:solidFill>
                <a:latin typeface="PingFang SC" charset="-122"/>
              </a:rPr>
              <a:t>     Docker </a:t>
            </a:r>
            <a:r>
              <a:rPr lang="zh-CN" altLang="en-US" sz="2400" dirty="0">
                <a:solidFill>
                  <a:srgbClr val="222222"/>
                </a:solidFill>
                <a:latin typeface="PingFang SC" charset="-122"/>
              </a:rPr>
              <a:t>属于 </a:t>
            </a:r>
            <a:r>
              <a:rPr lang="en-US" altLang="zh-CN" sz="2400" dirty="0">
                <a:solidFill>
                  <a:srgbClr val="222222"/>
                </a:solidFill>
                <a:latin typeface="PingFang SC" charset="-122"/>
              </a:rPr>
              <a:t>Linux </a:t>
            </a:r>
            <a:r>
              <a:rPr lang="zh-CN" altLang="en-US" sz="2400" dirty="0">
                <a:solidFill>
                  <a:srgbClr val="222222"/>
                </a:solidFill>
                <a:latin typeface="PingFang SC" charset="-122"/>
              </a:rPr>
              <a:t>容器的一种封装，提供简单易用的容器使用接口。它是目前最流行的 </a:t>
            </a:r>
            <a:r>
              <a:rPr lang="en-US" altLang="zh-CN" sz="2400" dirty="0">
                <a:solidFill>
                  <a:srgbClr val="222222"/>
                </a:solidFill>
                <a:latin typeface="PingFang SC" charset="-122"/>
              </a:rPr>
              <a:t>Linux </a:t>
            </a:r>
            <a:r>
              <a:rPr lang="zh-CN" altLang="en-US" sz="2400" dirty="0">
                <a:solidFill>
                  <a:srgbClr val="222222"/>
                </a:solidFill>
                <a:latin typeface="PingFang SC" charset="-122"/>
              </a:rPr>
              <a:t>容器解决方案</a:t>
            </a:r>
            <a:r>
              <a:rPr lang="zh-CN" altLang="en-US" sz="2400" dirty="0" smtClean="0">
                <a:solidFill>
                  <a:srgbClr val="222222"/>
                </a:solidFill>
                <a:latin typeface="PingFang SC" charset="-122"/>
              </a:rPr>
              <a:t>。而 </a:t>
            </a:r>
            <a:r>
              <a:rPr lang="en-US" altLang="zh-CN" sz="2400" dirty="0">
                <a:solidFill>
                  <a:srgbClr val="222222"/>
                </a:solidFill>
                <a:latin typeface="PingFang SC" charset="-122"/>
              </a:rPr>
              <a:t>Linux </a:t>
            </a:r>
            <a:r>
              <a:rPr lang="zh-CN" altLang="en-US" sz="2400" dirty="0">
                <a:solidFill>
                  <a:srgbClr val="222222"/>
                </a:solidFill>
                <a:latin typeface="PingFang SC" charset="-122"/>
              </a:rPr>
              <a:t>容器是 </a:t>
            </a:r>
            <a:r>
              <a:rPr lang="en-US" altLang="zh-CN" sz="2400" dirty="0">
                <a:solidFill>
                  <a:srgbClr val="222222"/>
                </a:solidFill>
                <a:latin typeface="PingFang SC" charset="-122"/>
              </a:rPr>
              <a:t>Linux </a:t>
            </a:r>
            <a:r>
              <a:rPr lang="zh-CN" altLang="en-US" sz="2400" dirty="0">
                <a:solidFill>
                  <a:srgbClr val="222222"/>
                </a:solidFill>
                <a:latin typeface="PingFang SC" charset="-122"/>
              </a:rPr>
              <a:t>发展出的另一种虚拟化技术，简单来讲， </a:t>
            </a:r>
            <a:r>
              <a:rPr lang="en-US" altLang="zh-CN" sz="2400" dirty="0">
                <a:solidFill>
                  <a:srgbClr val="222222"/>
                </a:solidFill>
                <a:latin typeface="PingFang SC" charset="-122"/>
              </a:rPr>
              <a:t>Linux </a:t>
            </a:r>
            <a:r>
              <a:rPr lang="zh-CN" altLang="en-US" sz="2400" dirty="0">
                <a:solidFill>
                  <a:srgbClr val="222222"/>
                </a:solidFill>
                <a:latin typeface="PingFang SC" charset="-122"/>
              </a:rPr>
              <a:t>容器不是模拟一个完整的操作系统，而是对进程进行隔离，相当于是在正常进程的外面套了一个保护层</a:t>
            </a:r>
            <a:r>
              <a:rPr lang="zh-CN" altLang="en-US" sz="2400" dirty="0" smtClean="0">
                <a:solidFill>
                  <a:srgbClr val="222222"/>
                </a:solidFill>
                <a:latin typeface="PingFang SC" charset="-122"/>
              </a:rPr>
              <a:t>。对于</a:t>
            </a:r>
            <a:r>
              <a:rPr lang="zh-CN" altLang="en-US" sz="2400" dirty="0">
                <a:solidFill>
                  <a:srgbClr val="222222"/>
                </a:solidFill>
                <a:latin typeface="PingFang SC" charset="-122"/>
              </a:rPr>
              <a:t>容器里面的进程来说，它接触到的各种资源都是虚拟的，从而实现与底层系统的隔离</a:t>
            </a:r>
            <a:r>
              <a:rPr lang="zh-CN" altLang="en-US" sz="2400" dirty="0" smtClean="0">
                <a:solidFill>
                  <a:srgbClr val="222222"/>
                </a:solidFill>
                <a:latin typeface="PingFang SC" charset="-122"/>
              </a:rPr>
              <a:t>。</a:t>
            </a:r>
            <a:r>
              <a:rPr lang="en-US" altLang="zh-CN" sz="2400" dirty="0" smtClean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sz="2400" dirty="0">
                <a:solidFill>
                  <a:srgbClr val="222222"/>
                </a:solidFill>
                <a:latin typeface="PingFang SC" charset="-122"/>
              </a:rPr>
              <a:t>将应用程序与该程序的依赖，打包在一个文件里面。运行这个文件，就会生成一个虚拟容器</a:t>
            </a:r>
            <a:r>
              <a:rPr lang="zh-CN" altLang="en-US" sz="2400" dirty="0" smtClean="0">
                <a:solidFill>
                  <a:srgbClr val="222222"/>
                </a:solidFill>
                <a:latin typeface="PingFang SC" charset="-122"/>
              </a:rPr>
              <a:t>。程序</a:t>
            </a:r>
            <a:r>
              <a:rPr lang="zh-CN" altLang="en-US" sz="2400" dirty="0">
                <a:solidFill>
                  <a:srgbClr val="222222"/>
                </a:solidFill>
                <a:latin typeface="PingFang SC" charset="-122"/>
              </a:rPr>
              <a:t>在这个虚拟容器里运行，就好像在真实的物理机上运行一样。有了 </a:t>
            </a:r>
            <a:r>
              <a:rPr lang="en-US" altLang="zh-CN" sz="2400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sz="2400" dirty="0">
                <a:solidFill>
                  <a:srgbClr val="222222"/>
                </a:solidFill>
                <a:latin typeface="PingFang SC" charset="-122"/>
              </a:rPr>
              <a:t>，就不用担心环境问题</a:t>
            </a:r>
            <a:r>
              <a:rPr lang="zh-CN" altLang="en-US" sz="2400" dirty="0" smtClean="0">
                <a:solidFill>
                  <a:srgbClr val="222222"/>
                </a:solidFill>
                <a:latin typeface="PingFang SC" charset="-122"/>
              </a:rPr>
              <a:t>。</a:t>
            </a:r>
            <a:endParaRPr lang="en-US" altLang="zh-CN" sz="2400" dirty="0" smtClean="0">
              <a:solidFill>
                <a:srgbClr val="222222"/>
              </a:solidFill>
              <a:latin typeface="PingFang SC" charset="-122"/>
            </a:endParaRPr>
          </a:p>
          <a:p>
            <a:endParaRPr lang="en-US" altLang="zh-CN" sz="2400" dirty="0">
              <a:solidFill>
                <a:srgbClr val="222222"/>
              </a:solidFill>
              <a:latin typeface="PingFang SC" charset="-122"/>
            </a:endParaRPr>
          </a:p>
          <a:p>
            <a:r>
              <a:rPr lang="en-US" altLang="zh-CN" sz="2400" dirty="0" smtClean="0">
                <a:solidFill>
                  <a:srgbClr val="222222"/>
                </a:solidFill>
                <a:latin typeface="PingFang SC" charset="-122"/>
              </a:rPr>
              <a:t>      </a:t>
            </a:r>
            <a:r>
              <a:rPr lang="zh-CN" altLang="en-US" sz="2400" dirty="0" smtClean="0">
                <a:solidFill>
                  <a:srgbClr val="222222"/>
                </a:solidFill>
                <a:latin typeface="PingFang SC" charset="-122"/>
              </a:rPr>
              <a:t>总体</a:t>
            </a:r>
            <a:r>
              <a:rPr lang="zh-CN" altLang="en-US" sz="2400" dirty="0">
                <a:solidFill>
                  <a:srgbClr val="222222"/>
                </a:solidFill>
                <a:latin typeface="PingFang SC" charset="-122"/>
              </a:rPr>
              <a:t>来说，</a:t>
            </a:r>
            <a:r>
              <a:rPr lang="en-US" altLang="zh-CN" sz="2400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sz="2400" dirty="0">
                <a:solidFill>
                  <a:srgbClr val="222222"/>
                </a:solidFill>
                <a:latin typeface="PingFang SC" charset="-122"/>
              </a:rPr>
              <a:t>的接口相当简单，用户可以方便地创建和使用容器，把自己的应用放入容器。容器还可以进行版本管理、复制、分享、修改，就像管理普通的代码一样。</a:t>
            </a:r>
            <a:endParaRPr lang="zh-CN" altLang="en-US" sz="2400" b="0" i="0" dirty="0">
              <a:solidFill>
                <a:srgbClr val="222222"/>
              </a:solidFill>
              <a:effectLst/>
              <a:latin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1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8640"/>
            <a:ext cx="265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b="1" dirty="0">
                <a:solidFill>
                  <a:srgbClr val="222222"/>
                </a:solidFill>
                <a:latin typeface="PingFang SC" charset="-122"/>
              </a:rPr>
              <a:t>的三个基本概念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074" y="836712"/>
            <a:ext cx="90204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zh-CN" b="1" dirty="0">
                <a:solidFill>
                  <a:srgbClr val="222222"/>
                </a:solidFill>
                <a:latin typeface="PingFang SC" charset="-122"/>
              </a:rPr>
              <a:t>Image(</a:t>
            </a:r>
            <a:r>
              <a:rPr lang="zh-CN" altLang="en-US" b="1" dirty="0">
                <a:solidFill>
                  <a:srgbClr val="222222"/>
                </a:solidFill>
                <a:latin typeface="PingFang SC" charset="-122"/>
              </a:rPr>
              <a:t>镜像</a:t>
            </a:r>
            <a:r>
              <a:rPr lang="en-US" altLang="zh-CN" b="1" dirty="0" smtClean="0">
                <a:solidFill>
                  <a:srgbClr val="222222"/>
                </a:solidFill>
                <a:latin typeface="PingFang SC" charset="-122"/>
              </a:rPr>
              <a:t>)	</a:t>
            </a:r>
            <a:r>
              <a:rPr lang="en-US" altLang="zh-CN" dirty="0" smtClean="0"/>
              <a:t>Docker </a:t>
            </a:r>
            <a:r>
              <a:rPr lang="zh-CN" altLang="en-US" dirty="0"/>
              <a:t>镜像可以看作是一个特殊的文件系统，除了提供容器运行时所需的程序、库、资源、配置等文件外，还包含了一些为运行时准备的一些配置参数</a:t>
            </a:r>
            <a:r>
              <a:rPr lang="en-US" altLang="zh-CN" dirty="0"/>
              <a:t>(</a:t>
            </a:r>
            <a:r>
              <a:rPr lang="zh-CN" altLang="en-US" dirty="0"/>
              <a:t>如匿名卷、环境变量、用户等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r>
              <a:rPr lang="zh-CN" altLang="en-US" dirty="0"/>
              <a:t>镜像不包含任何动态数据，其内容在构建之后也不会被</a:t>
            </a:r>
            <a:r>
              <a:rPr lang="zh-CN" altLang="en-US" dirty="0" smtClean="0"/>
              <a:t>改变。</a:t>
            </a:r>
            <a:r>
              <a:rPr lang="zh-CN" altLang="en-US" dirty="0"/>
              <a:t>镜像</a:t>
            </a:r>
            <a:r>
              <a:rPr lang="en-US" altLang="zh-CN" dirty="0"/>
              <a:t>(Image)</a:t>
            </a:r>
            <a:r>
              <a:rPr lang="zh-CN" altLang="en-US" dirty="0"/>
              <a:t>就是一堆只读层</a:t>
            </a:r>
            <a:r>
              <a:rPr lang="en-US" altLang="zh-CN" dirty="0"/>
              <a:t>(read-only layer)</a:t>
            </a:r>
            <a:r>
              <a:rPr lang="zh-CN" altLang="en-US" dirty="0"/>
              <a:t>的统一</a:t>
            </a:r>
            <a:r>
              <a:rPr lang="zh-CN" altLang="en-US" dirty="0" smtClean="0"/>
              <a:t>视角。</a:t>
            </a:r>
            <a:endParaRPr lang="en-US" altLang="zh-CN" dirty="0" smtClean="0">
              <a:solidFill>
                <a:srgbClr val="222222"/>
              </a:solidFill>
              <a:latin typeface="PingFang SC" charset="-122"/>
            </a:endParaRPr>
          </a:p>
          <a:p>
            <a:pPr marL="285750" indent="-285750">
              <a:buFont typeface="Wingdings" charset="2"/>
              <a:buChar char="l"/>
            </a:pPr>
            <a:r>
              <a:rPr lang="en-US" altLang="zh-CN" b="1" dirty="0" smtClean="0">
                <a:solidFill>
                  <a:srgbClr val="222222"/>
                </a:solidFill>
                <a:latin typeface="PingFang SC" charset="-122"/>
              </a:rPr>
              <a:t>Container</a:t>
            </a:r>
            <a:r>
              <a:rPr lang="en-US" altLang="zh-CN" b="1" dirty="0">
                <a:solidFill>
                  <a:srgbClr val="222222"/>
                </a:solidFill>
                <a:latin typeface="PingFang SC" charset="-122"/>
              </a:rPr>
              <a:t>(</a:t>
            </a:r>
            <a:r>
              <a:rPr lang="zh-CN" altLang="en-US" b="1" dirty="0">
                <a:solidFill>
                  <a:srgbClr val="222222"/>
                </a:solidFill>
                <a:latin typeface="PingFang SC" charset="-122"/>
              </a:rPr>
              <a:t>容器</a:t>
            </a:r>
            <a:r>
              <a:rPr lang="en-US" altLang="zh-CN" b="1" dirty="0" smtClean="0">
                <a:solidFill>
                  <a:srgbClr val="222222"/>
                </a:solidFill>
                <a:latin typeface="PingFang SC" charset="-122"/>
              </a:rPr>
              <a:t>)</a:t>
            </a:r>
            <a:r>
              <a:rPr lang="zh-CN" altLang="en-US" b="1" dirty="0" smtClean="0">
                <a:solidFill>
                  <a:srgbClr val="222222"/>
                </a:solidFill>
                <a:latin typeface="PingFang SC" charset="-122"/>
              </a:rPr>
              <a:t>  </a:t>
            </a:r>
            <a:r>
              <a:rPr lang="zh-CN" altLang="en-US" dirty="0" smtClean="0"/>
              <a:t>容器</a:t>
            </a:r>
            <a:r>
              <a:rPr lang="en-US" altLang="zh-CN" dirty="0"/>
              <a:t>(Container)</a:t>
            </a:r>
            <a:r>
              <a:rPr lang="zh-CN" altLang="en-US" dirty="0"/>
              <a:t>的定义和镜像</a:t>
            </a:r>
            <a:r>
              <a:rPr lang="en-US" altLang="zh-CN" dirty="0"/>
              <a:t>(Image)</a:t>
            </a:r>
            <a:r>
              <a:rPr lang="zh-CN" altLang="en-US" dirty="0"/>
              <a:t>几乎一模一样，也是一堆层的统一视角，唯一区别在于容器的最上面那一层是可读可写的</a:t>
            </a:r>
            <a:r>
              <a:rPr lang="zh-CN" altLang="en-US" dirty="0" smtClean="0"/>
              <a:t>。 </a:t>
            </a:r>
            <a:r>
              <a:rPr lang="zh-CN" altLang="en-US" dirty="0"/>
              <a:t> </a:t>
            </a:r>
            <a:r>
              <a:rPr lang="zh-CN" altLang="en-US" dirty="0" smtClean="0"/>
              <a:t>  容器 </a:t>
            </a:r>
            <a:r>
              <a:rPr lang="en-US" altLang="zh-CN" dirty="0"/>
              <a:t>= </a:t>
            </a:r>
            <a:r>
              <a:rPr lang="zh-CN" altLang="en-US" dirty="0"/>
              <a:t>镜像 </a:t>
            </a:r>
            <a:r>
              <a:rPr lang="en-US" altLang="zh-CN" dirty="0"/>
              <a:t>+ </a:t>
            </a:r>
            <a:r>
              <a:rPr lang="zh-CN" altLang="en-US" dirty="0"/>
              <a:t>读写层</a:t>
            </a:r>
            <a:endParaRPr lang="en-US" altLang="zh-CN" dirty="0">
              <a:solidFill>
                <a:srgbClr val="222222"/>
              </a:solidFill>
              <a:latin typeface="PingFang SC" charset="-122"/>
            </a:endParaRPr>
          </a:p>
          <a:p>
            <a:pPr marL="285750" indent="-285750">
              <a:buFont typeface="Wingdings" charset="2"/>
              <a:buChar char="l"/>
            </a:pPr>
            <a:r>
              <a:rPr lang="en-US" altLang="zh-CN" b="1" dirty="0">
                <a:solidFill>
                  <a:srgbClr val="222222"/>
                </a:solidFill>
                <a:latin typeface="PingFang SC" charset="-122"/>
              </a:rPr>
              <a:t>Repository(</a:t>
            </a:r>
            <a:r>
              <a:rPr lang="zh-CN" altLang="en-US" b="1" dirty="0">
                <a:solidFill>
                  <a:srgbClr val="222222"/>
                </a:solidFill>
                <a:latin typeface="PingFang SC" charset="-122"/>
              </a:rPr>
              <a:t>仓库</a:t>
            </a:r>
            <a:r>
              <a:rPr lang="en-US" altLang="zh-CN" b="1" dirty="0" smtClean="0">
                <a:solidFill>
                  <a:srgbClr val="222222"/>
                </a:solidFill>
                <a:latin typeface="PingFang SC" charset="-122"/>
              </a:rPr>
              <a:t>)</a:t>
            </a:r>
            <a:r>
              <a:rPr lang="zh-CN" altLang="en-US" b="1" dirty="0" smtClean="0">
                <a:solidFill>
                  <a:srgbClr val="222222"/>
                </a:solidFill>
                <a:latin typeface="PingFang SC" charset="-122"/>
              </a:rPr>
              <a:t> </a:t>
            </a:r>
            <a:r>
              <a:rPr lang="en-US" altLang="zh-CN" dirty="0"/>
              <a:t>Docker </a:t>
            </a:r>
            <a:r>
              <a:rPr lang="zh-CN" altLang="en-US" dirty="0"/>
              <a:t>仓库是集中存放镜像文件的场所。镜像构建完成后，可以很容易的在当前宿主上运行</a:t>
            </a:r>
            <a:r>
              <a:rPr lang="zh-CN" altLang="en-US" dirty="0"/>
              <a:t>。</a:t>
            </a:r>
            <a:r>
              <a:rPr lang="zh-CN" altLang="en-US" dirty="0"/>
              <a:t>镜像仓库是 </a:t>
            </a:r>
            <a:r>
              <a:rPr lang="en-US" altLang="zh-CN" dirty="0"/>
              <a:t>Docker </a:t>
            </a:r>
            <a:r>
              <a:rPr lang="zh-CN" altLang="en-US" dirty="0"/>
              <a:t>用来集中存放镜像文件的地方，类似于我们之前常用的代码仓库</a:t>
            </a:r>
            <a:r>
              <a:rPr lang="zh-CN" altLang="en-US" dirty="0"/>
              <a:t>。</a:t>
            </a:r>
            <a:r>
              <a:rPr lang="zh-CN" altLang="en-US" dirty="0"/>
              <a:t>通常，一个仓库会包含同一个软件不同版本的镜像，而标签就常用于对应该软件的各个版本 </a:t>
            </a:r>
            <a:r>
              <a:rPr lang="zh-CN" altLang="en-US" dirty="0"/>
              <a:t>。</a:t>
            </a:r>
            <a:r>
              <a:rPr lang="en-US" altLang="zh-CN" dirty="0"/>
              <a:t>Public(</a:t>
            </a:r>
            <a:r>
              <a:rPr lang="zh-CN" altLang="en-US" dirty="0"/>
              <a:t>公有仓库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Private(</a:t>
            </a:r>
            <a:r>
              <a:rPr lang="zh-CN" altLang="en-US" dirty="0"/>
              <a:t>私有仓库</a:t>
            </a:r>
            <a:r>
              <a:rPr lang="en-US" altLang="zh-CN" dirty="0"/>
              <a:t>)</a:t>
            </a:r>
            <a:endParaRPr lang="zh-CN" altLang="en-US" dirty="0"/>
          </a:p>
          <a:p>
            <a:pPr marL="285750" indent="-285750">
              <a:buFont typeface="Wingdings" charset="2"/>
              <a:buChar char="l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258" y="3789041"/>
            <a:ext cx="8995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使用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C/S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结构，即客户端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/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服务器体系结构。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客户端与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服务器进行交互，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服务端负责构建、运行和分发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镜像。</a:t>
            </a:r>
          </a:p>
          <a:p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客户端和服务端可以运行在一台机器上，也可以通过 </a:t>
            </a:r>
            <a:r>
              <a:rPr lang="en-US" altLang="zh-CN" dirty="0" err="1">
                <a:solidFill>
                  <a:srgbClr val="222222"/>
                </a:solidFill>
                <a:latin typeface="PingFang SC" charset="-122"/>
              </a:rPr>
              <a:t>RESTful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、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Stock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或网络接口与远程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服务端进行通信。</a:t>
            </a:r>
            <a:endParaRPr lang="zh-CN" altLang="en-US" b="0" i="0" dirty="0">
              <a:solidFill>
                <a:srgbClr val="222222"/>
              </a:solidFill>
              <a:effectLst/>
              <a:latin typeface="PingFang SC" charset="-122"/>
            </a:endParaRPr>
          </a:p>
        </p:txBody>
      </p:sp>
      <p:pic>
        <p:nvPicPr>
          <p:cNvPr id="2052" name="Picture 4" descr="¿å¯è½æ¯æä¸ºè¯¦ç»çDockerå¥é¨åè¡æ»ç»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626" y="4905699"/>
            <a:ext cx="4762500" cy="21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的发展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40"/>
          <p:cNvGrpSpPr/>
          <p:nvPr/>
        </p:nvGrpSpPr>
        <p:grpSpPr>
          <a:xfrm>
            <a:off x="179513" y="2348880"/>
            <a:ext cx="8856984" cy="2850433"/>
            <a:chOff x="2053655" y="1409792"/>
            <a:chExt cx="8877061" cy="2850433"/>
          </a:xfrm>
        </p:grpSpPr>
        <p:grpSp>
          <p:nvGrpSpPr>
            <p:cNvPr id="28" name="组合 48"/>
            <p:cNvGrpSpPr/>
            <p:nvPr/>
          </p:nvGrpSpPr>
          <p:grpSpPr>
            <a:xfrm>
              <a:off x="2053655" y="2449348"/>
              <a:ext cx="8877061" cy="600031"/>
              <a:chOff x="2053655" y="2449348"/>
              <a:chExt cx="8877061" cy="600031"/>
            </a:xfrm>
          </p:grpSpPr>
          <p:grpSp>
            <p:nvGrpSpPr>
              <p:cNvPr id="32" name="组合 62"/>
              <p:cNvGrpSpPr/>
              <p:nvPr/>
            </p:nvGrpSpPr>
            <p:grpSpPr>
              <a:xfrm>
                <a:off x="2053655" y="2642378"/>
                <a:ext cx="1723869" cy="407001"/>
                <a:chOff x="1588958" y="3944680"/>
                <a:chExt cx="1723869" cy="407001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1588958" y="3944680"/>
                  <a:ext cx="1723869" cy="209862"/>
                </a:xfrm>
                <a:prstGeom prst="rect">
                  <a:avLst/>
                </a:prstGeom>
                <a:solidFill>
                  <a:srgbClr val="F57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等腰三角形 76"/>
                <p:cNvSpPr/>
                <p:nvPr/>
              </p:nvSpPr>
              <p:spPr>
                <a:xfrm flipV="1">
                  <a:off x="2235183" y="4137285"/>
                  <a:ext cx="431418" cy="214396"/>
                </a:xfrm>
                <a:prstGeom prst="triangle">
                  <a:avLst/>
                </a:prstGeom>
                <a:solidFill>
                  <a:srgbClr val="F57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63"/>
              <p:cNvGrpSpPr/>
              <p:nvPr/>
            </p:nvGrpSpPr>
            <p:grpSpPr>
              <a:xfrm flipV="1">
                <a:off x="3841953" y="2449348"/>
                <a:ext cx="1723869" cy="407001"/>
                <a:chOff x="1588958" y="3944680"/>
                <a:chExt cx="1723869" cy="407001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588958" y="3944680"/>
                  <a:ext cx="1723869" cy="209862"/>
                </a:xfrm>
                <a:prstGeom prst="rect">
                  <a:avLst/>
                </a:prstGeom>
                <a:solidFill>
                  <a:srgbClr val="8B8B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等腰三角形 74"/>
                <p:cNvSpPr/>
                <p:nvPr/>
              </p:nvSpPr>
              <p:spPr>
                <a:xfrm flipV="1">
                  <a:off x="2235183" y="4137285"/>
                  <a:ext cx="431418" cy="214396"/>
                </a:xfrm>
                <a:prstGeom prst="triangle">
                  <a:avLst/>
                </a:prstGeom>
                <a:solidFill>
                  <a:srgbClr val="8B8B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64"/>
              <p:cNvGrpSpPr/>
              <p:nvPr/>
            </p:nvGrpSpPr>
            <p:grpSpPr>
              <a:xfrm>
                <a:off x="5630251" y="2642378"/>
                <a:ext cx="1723869" cy="407001"/>
                <a:chOff x="1588958" y="3944680"/>
                <a:chExt cx="1723869" cy="407001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1588958" y="3944680"/>
                  <a:ext cx="1723869" cy="209862"/>
                </a:xfrm>
                <a:prstGeom prst="rect">
                  <a:avLst/>
                </a:prstGeom>
                <a:solidFill>
                  <a:srgbClr val="F57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等腰三角形 72"/>
                <p:cNvSpPr/>
                <p:nvPr/>
              </p:nvSpPr>
              <p:spPr>
                <a:xfrm flipV="1">
                  <a:off x="2235183" y="4137285"/>
                  <a:ext cx="431418" cy="214396"/>
                </a:xfrm>
                <a:prstGeom prst="triangle">
                  <a:avLst/>
                </a:prstGeom>
                <a:solidFill>
                  <a:srgbClr val="F57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65"/>
              <p:cNvGrpSpPr/>
              <p:nvPr/>
            </p:nvGrpSpPr>
            <p:grpSpPr>
              <a:xfrm flipV="1">
                <a:off x="7418549" y="2449348"/>
                <a:ext cx="1723869" cy="407001"/>
                <a:chOff x="1588958" y="3944680"/>
                <a:chExt cx="1723869" cy="407001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588958" y="3944680"/>
                  <a:ext cx="1723869" cy="209862"/>
                </a:xfrm>
                <a:prstGeom prst="rect">
                  <a:avLst/>
                </a:prstGeom>
                <a:solidFill>
                  <a:srgbClr val="8B8B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等腰三角形 70"/>
                <p:cNvSpPr/>
                <p:nvPr/>
              </p:nvSpPr>
              <p:spPr>
                <a:xfrm flipV="1">
                  <a:off x="2235183" y="4137285"/>
                  <a:ext cx="431418" cy="214396"/>
                </a:xfrm>
                <a:prstGeom prst="triangle">
                  <a:avLst/>
                </a:prstGeom>
                <a:solidFill>
                  <a:srgbClr val="8B8B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6" name="组合 66"/>
              <p:cNvGrpSpPr/>
              <p:nvPr/>
            </p:nvGrpSpPr>
            <p:grpSpPr>
              <a:xfrm>
                <a:off x="9206847" y="2642378"/>
                <a:ext cx="1723869" cy="407001"/>
                <a:chOff x="1588958" y="3944680"/>
                <a:chExt cx="1723869" cy="407001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1588958" y="3944680"/>
                  <a:ext cx="1723869" cy="209862"/>
                </a:xfrm>
                <a:prstGeom prst="rect">
                  <a:avLst/>
                </a:prstGeom>
                <a:solidFill>
                  <a:srgbClr val="F57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68"/>
                <p:cNvSpPr/>
                <p:nvPr/>
              </p:nvSpPr>
              <p:spPr>
                <a:xfrm flipV="1">
                  <a:off x="2235183" y="4137285"/>
                  <a:ext cx="431418" cy="214396"/>
                </a:xfrm>
                <a:prstGeom prst="triangle">
                  <a:avLst/>
                </a:prstGeom>
                <a:solidFill>
                  <a:srgbClr val="F57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9" name="KSO_Shape"/>
            <p:cNvSpPr/>
            <p:nvPr/>
          </p:nvSpPr>
          <p:spPr>
            <a:xfrm>
              <a:off x="2623091" y="1409792"/>
              <a:ext cx="584993" cy="499194"/>
            </a:xfrm>
            <a:custGeom>
              <a:avLst/>
              <a:gdLst/>
              <a:ahLst/>
              <a:cxnLst/>
              <a:rect l="l" t="t" r="r" b="b"/>
              <a:pathLst>
                <a:path w="648072" h="400516">
                  <a:moveTo>
                    <a:pt x="324036" y="0"/>
                  </a:moveTo>
                  <a:lnTo>
                    <a:pt x="648072" y="216024"/>
                  </a:lnTo>
                  <a:lnTo>
                    <a:pt x="520183" y="216024"/>
                  </a:lnTo>
                  <a:cubicBezTo>
                    <a:pt x="521934" y="217353"/>
                    <a:pt x="522036" y="218913"/>
                    <a:pt x="522036" y="220497"/>
                  </a:cubicBezTo>
                  <a:lnTo>
                    <a:pt x="522036" y="364511"/>
                  </a:lnTo>
                  <a:cubicBezTo>
                    <a:pt x="522036" y="384396"/>
                    <a:pt x="505916" y="400516"/>
                    <a:pt x="486031" y="400516"/>
                  </a:cubicBezTo>
                  <a:lnTo>
                    <a:pt x="378042" y="400516"/>
                  </a:lnTo>
                  <a:lnTo>
                    <a:pt x="378042" y="256516"/>
                  </a:lnTo>
                  <a:lnTo>
                    <a:pt x="270030" y="256516"/>
                  </a:lnTo>
                  <a:lnTo>
                    <a:pt x="270030" y="400516"/>
                  </a:lnTo>
                  <a:lnTo>
                    <a:pt x="162041" y="400516"/>
                  </a:lnTo>
                  <a:cubicBezTo>
                    <a:pt x="142156" y="400516"/>
                    <a:pt x="126036" y="384396"/>
                    <a:pt x="126036" y="364511"/>
                  </a:cubicBezTo>
                  <a:lnTo>
                    <a:pt x="126036" y="220497"/>
                  </a:lnTo>
                  <a:lnTo>
                    <a:pt x="127889" y="216024"/>
                  </a:lnTo>
                  <a:lnTo>
                    <a:pt x="0" y="2160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KSO_Shape"/>
            <p:cNvSpPr/>
            <p:nvPr/>
          </p:nvSpPr>
          <p:spPr>
            <a:xfrm>
              <a:off x="6278722" y="1479814"/>
              <a:ext cx="429172" cy="429172"/>
            </a:xfrm>
            <a:prstGeom prst="wav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KSO_Shape"/>
            <p:cNvSpPr/>
            <p:nvPr/>
          </p:nvSpPr>
          <p:spPr bwMode="auto">
            <a:xfrm>
              <a:off x="4546756" y="3710501"/>
              <a:ext cx="314259" cy="549724"/>
            </a:xfrm>
            <a:custGeom>
              <a:avLst/>
              <a:gdLst>
                <a:gd name="T0" fmla="*/ 703687 w 3045"/>
                <a:gd name="T1" fmla="*/ 439836 h 5323"/>
                <a:gd name="T2" fmla="*/ 699037 w 3045"/>
                <a:gd name="T3" fmla="*/ 471687 h 5323"/>
                <a:gd name="T4" fmla="*/ 688304 w 3045"/>
                <a:gd name="T5" fmla="*/ 501033 h 5323"/>
                <a:gd name="T6" fmla="*/ 672206 w 3045"/>
                <a:gd name="T7" fmla="*/ 527159 h 5323"/>
                <a:gd name="T8" fmla="*/ 651814 w 3045"/>
                <a:gd name="T9" fmla="*/ 549705 h 5323"/>
                <a:gd name="T10" fmla="*/ 627487 w 3045"/>
                <a:gd name="T11" fmla="*/ 568315 h 5323"/>
                <a:gd name="T12" fmla="*/ 599583 w 3045"/>
                <a:gd name="T13" fmla="*/ 581914 h 5323"/>
                <a:gd name="T14" fmla="*/ 568817 w 3045"/>
                <a:gd name="T15" fmla="*/ 589788 h 5323"/>
                <a:gd name="T16" fmla="*/ 544848 w 3045"/>
                <a:gd name="T17" fmla="*/ 591577 h 5323"/>
                <a:gd name="T18" fmla="*/ 512293 w 3045"/>
                <a:gd name="T19" fmla="*/ 588356 h 5323"/>
                <a:gd name="T20" fmla="*/ 482600 w 3045"/>
                <a:gd name="T21" fmla="*/ 578693 h 5323"/>
                <a:gd name="T22" fmla="*/ 455769 w 3045"/>
                <a:gd name="T23" fmla="*/ 564020 h 5323"/>
                <a:gd name="T24" fmla="*/ 431800 w 3045"/>
                <a:gd name="T25" fmla="*/ 544695 h 5323"/>
                <a:gd name="T26" fmla="*/ 412482 w 3045"/>
                <a:gd name="T27" fmla="*/ 520717 h 5323"/>
                <a:gd name="T28" fmla="*/ 397814 w 3045"/>
                <a:gd name="T29" fmla="*/ 493876 h 5323"/>
                <a:gd name="T30" fmla="*/ 388870 w 3045"/>
                <a:gd name="T31" fmla="*/ 464172 h 5323"/>
                <a:gd name="T32" fmla="*/ 385293 w 3045"/>
                <a:gd name="T33" fmla="*/ 431604 h 5323"/>
                <a:gd name="T34" fmla="*/ 344510 w 3045"/>
                <a:gd name="T35" fmla="*/ 14673 h 5323"/>
                <a:gd name="T36" fmla="*/ 266879 w 3045"/>
                <a:gd name="T37" fmla="*/ 52608 h 5323"/>
                <a:gd name="T38" fmla="*/ 196761 w 3045"/>
                <a:gd name="T39" fmla="*/ 101996 h 5323"/>
                <a:gd name="T40" fmla="*/ 135944 w 3045"/>
                <a:gd name="T41" fmla="*/ 161046 h 5323"/>
                <a:gd name="T42" fmla="*/ 84428 w 3045"/>
                <a:gd name="T43" fmla="*/ 229402 h 5323"/>
                <a:gd name="T44" fmla="*/ 44361 w 3045"/>
                <a:gd name="T45" fmla="*/ 305272 h 5323"/>
                <a:gd name="T46" fmla="*/ 16456 w 3045"/>
                <a:gd name="T47" fmla="*/ 387585 h 5323"/>
                <a:gd name="T48" fmla="*/ 5366 w 3045"/>
                <a:gd name="T49" fmla="*/ 442341 h 5323"/>
                <a:gd name="T50" fmla="*/ 1073 w 3045"/>
                <a:gd name="T51" fmla="*/ 487076 h 5323"/>
                <a:gd name="T52" fmla="*/ 0 w 3045"/>
                <a:gd name="T53" fmla="*/ 521432 h 5323"/>
                <a:gd name="T54" fmla="*/ 1789 w 3045"/>
                <a:gd name="T55" fmla="*/ 567599 h 5323"/>
                <a:gd name="T56" fmla="*/ 7870 w 3045"/>
                <a:gd name="T57" fmla="*/ 612692 h 5323"/>
                <a:gd name="T58" fmla="*/ 17172 w 3045"/>
                <a:gd name="T59" fmla="*/ 656711 h 5323"/>
                <a:gd name="T60" fmla="*/ 30051 w 3045"/>
                <a:gd name="T61" fmla="*/ 699299 h 5323"/>
                <a:gd name="T62" fmla="*/ 46149 w 3045"/>
                <a:gd name="T63" fmla="*/ 740098 h 5323"/>
                <a:gd name="T64" fmla="*/ 88006 w 3045"/>
                <a:gd name="T65" fmla="*/ 817042 h 5323"/>
                <a:gd name="T66" fmla="*/ 141310 w 3045"/>
                <a:gd name="T67" fmla="*/ 885397 h 5323"/>
                <a:gd name="T68" fmla="*/ 204631 w 3045"/>
                <a:gd name="T69" fmla="*/ 944448 h 5323"/>
                <a:gd name="T70" fmla="*/ 276538 w 3045"/>
                <a:gd name="T71" fmla="*/ 993119 h 5323"/>
                <a:gd name="T72" fmla="*/ 356315 w 3045"/>
                <a:gd name="T73" fmla="*/ 1029981 h 5323"/>
                <a:gd name="T74" fmla="*/ 398530 w 3045"/>
                <a:gd name="T75" fmla="*/ 1905000 h 5323"/>
                <a:gd name="T76" fmla="*/ 701541 w 3045"/>
                <a:gd name="T77" fmla="*/ 1040718 h 5323"/>
                <a:gd name="T78" fmla="*/ 773806 w 3045"/>
                <a:gd name="T79" fmla="*/ 1012803 h 5323"/>
                <a:gd name="T80" fmla="*/ 850006 w 3045"/>
                <a:gd name="T81" fmla="*/ 969857 h 5323"/>
                <a:gd name="T82" fmla="*/ 917977 w 3045"/>
                <a:gd name="T83" fmla="*/ 916175 h 5323"/>
                <a:gd name="T84" fmla="*/ 976290 w 3045"/>
                <a:gd name="T85" fmla="*/ 852114 h 5323"/>
                <a:gd name="T86" fmla="*/ 1023870 w 3045"/>
                <a:gd name="T87" fmla="*/ 779465 h 5323"/>
                <a:gd name="T88" fmla="*/ 1051775 w 3045"/>
                <a:gd name="T89" fmla="*/ 719698 h 5323"/>
                <a:gd name="T90" fmla="*/ 1066442 w 3045"/>
                <a:gd name="T91" fmla="*/ 678184 h 5323"/>
                <a:gd name="T92" fmla="*/ 1077532 w 3045"/>
                <a:gd name="T93" fmla="*/ 634881 h 5323"/>
                <a:gd name="T94" fmla="*/ 1085045 w 3045"/>
                <a:gd name="T95" fmla="*/ 590503 h 5323"/>
                <a:gd name="T96" fmla="*/ 1088980 w 3045"/>
                <a:gd name="T97" fmla="*/ 544695 h 5323"/>
                <a:gd name="T98" fmla="*/ 1089338 w 3045"/>
                <a:gd name="T99" fmla="*/ 509622 h 5323"/>
                <a:gd name="T100" fmla="*/ 1086834 w 3045"/>
                <a:gd name="T101" fmla="*/ 464529 h 5323"/>
                <a:gd name="T102" fmla="*/ 1080394 w 3045"/>
                <a:gd name="T103" fmla="*/ 420152 h 5323"/>
                <a:gd name="T104" fmla="*/ 1060718 w 3045"/>
                <a:gd name="T105" fmla="*/ 346071 h 5323"/>
                <a:gd name="T106" fmla="*/ 1026375 w 3045"/>
                <a:gd name="T107" fmla="*/ 266621 h 5323"/>
                <a:gd name="T108" fmla="*/ 980225 w 3045"/>
                <a:gd name="T109" fmla="*/ 193971 h 5323"/>
                <a:gd name="T110" fmla="*/ 924059 w 3045"/>
                <a:gd name="T111" fmla="*/ 129911 h 5323"/>
                <a:gd name="T112" fmla="*/ 858592 w 3045"/>
                <a:gd name="T113" fmla="*/ 75871 h 5323"/>
                <a:gd name="T114" fmla="*/ 784538 w 3045"/>
                <a:gd name="T115" fmla="*/ 31851 h 5323"/>
                <a:gd name="T116" fmla="*/ 704403 w 3045"/>
                <a:gd name="T117" fmla="*/ 0 h 532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5" h="5323">
                  <a:moveTo>
                    <a:pt x="1969" y="0"/>
                  </a:moveTo>
                  <a:lnTo>
                    <a:pt x="1969" y="1206"/>
                  </a:lnTo>
                  <a:lnTo>
                    <a:pt x="1967" y="1229"/>
                  </a:lnTo>
                  <a:lnTo>
                    <a:pt x="1965" y="1253"/>
                  </a:lnTo>
                  <a:lnTo>
                    <a:pt x="1963" y="1275"/>
                  </a:lnTo>
                  <a:lnTo>
                    <a:pt x="1959" y="1297"/>
                  </a:lnTo>
                  <a:lnTo>
                    <a:pt x="1954" y="1318"/>
                  </a:lnTo>
                  <a:lnTo>
                    <a:pt x="1949" y="1339"/>
                  </a:lnTo>
                  <a:lnTo>
                    <a:pt x="1941" y="1360"/>
                  </a:lnTo>
                  <a:lnTo>
                    <a:pt x="1933" y="1380"/>
                  </a:lnTo>
                  <a:lnTo>
                    <a:pt x="1924" y="1400"/>
                  </a:lnTo>
                  <a:lnTo>
                    <a:pt x="1915" y="1420"/>
                  </a:lnTo>
                  <a:lnTo>
                    <a:pt x="1903" y="1438"/>
                  </a:lnTo>
                  <a:lnTo>
                    <a:pt x="1892" y="1455"/>
                  </a:lnTo>
                  <a:lnTo>
                    <a:pt x="1879" y="1473"/>
                  </a:lnTo>
                  <a:lnTo>
                    <a:pt x="1867" y="1490"/>
                  </a:lnTo>
                  <a:lnTo>
                    <a:pt x="1853" y="1507"/>
                  </a:lnTo>
                  <a:lnTo>
                    <a:pt x="1838" y="1522"/>
                  </a:lnTo>
                  <a:lnTo>
                    <a:pt x="1822" y="1536"/>
                  </a:lnTo>
                  <a:lnTo>
                    <a:pt x="1806" y="1551"/>
                  </a:lnTo>
                  <a:lnTo>
                    <a:pt x="1789" y="1564"/>
                  </a:lnTo>
                  <a:lnTo>
                    <a:pt x="1772" y="1576"/>
                  </a:lnTo>
                  <a:lnTo>
                    <a:pt x="1754" y="1588"/>
                  </a:lnTo>
                  <a:lnTo>
                    <a:pt x="1735" y="1598"/>
                  </a:lnTo>
                  <a:lnTo>
                    <a:pt x="1716" y="1609"/>
                  </a:lnTo>
                  <a:lnTo>
                    <a:pt x="1696" y="1617"/>
                  </a:lnTo>
                  <a:lnTo>
                    <a:pt x="1676" y="1626"/>
                  </a:lnTo>
                  <a:lnTo>
                    <a:pt x="1655" y="1632"/>
                  </a:lnTo>
                  <a:lnTo>
                    <a:pt x="1634" y="1638"/>
                  </a:lnTo>
                  <a:lnTo>
                    <a:pt x="1612" y="1644"/>
                  </a:lnTo>
                  <a:lnTo>
                    <a:pt x="1590" y="1648"/>
                  </a:lnTo>
                  <a:lnTo>
                    <a:pt x="1568" y="1650"/>
                  </a:lnTo>
                  <a:lnTo>
                    <a:pt x="1546" y="1652"/>
                  </a:lnTo>
                  <a:lnTo>
                    <a:pt x="1523" y="1653"/>
                  </a:lnTo>
                  <a:lnTo>
                    <a:pt x="1500" y="1652"/>
                  </a:lnTo>
                  <a:lnTo>
                    <a:pt x="1477" y="1650"/>
                  </a:lnTo>
                  <a:lnTo>
                    <a:pt x="1455" y="1648"/>
                  </a:lnTo>
                  <a:lnTo>
                    <a:pt x="1432" y="1644"/>
                  </a:lnTo>
                  <a:lnTo>
                    <a:pt x="1411" y="1638"/>
                  </a:lnTo>
                  <a:lnTo>
                    <a:pt x="1390" y="1632"/>
                  </a:lnTo>
                  <a:lnTo>
                    <a:pt x="1369" y="1626"/>
                  </a:lnTo>
                  <a:lnTo>
                    <a:pt x="1349" y="1617"/>
                  </a:lnTo>
                  <a:lnTo>
                    <a:pt x="1329" y="1609"/>
                  </a:lnTo>
                  <a:lnTo>
                    <a:pt x="1310" y="1598"/>
                  </a:lnTo>
                  <a:lnTo>
                    <a:pt x="1292" y="1588"/>
                  </a:lnTo>
                  <a:lnTo>
                    <a:pt x="1274" y="1576"/>
                  </a:lnTo>
                  <a:lnTo>
                    <a:pt x="1256" y="1564"/>
                  </a:lnTo>
                  <a:lnTo>
                    <a:pt x="1239" y="1551"/>
                  </a:lnTo>
                  <a:lnTo>
                    <a:pt x="1223" y="1536"/>
                  </a:lnTo>
                  <a:lnTo>
                    <a:pt x="1207" y="1522"/>
                  </a:lnTo>
                  <a:lnTo>
                    <a:pt x="1193" y="1507"/>
                  </a:lnTo>
                  <a:lnTo>
                    <a:pt x="1179" y="1490"/>
                  </a:lnTo>
                  <a:lnTo>
                    <a:pt x="1165" y="1473"/>
                  </a:lnTo>
                  <a:lnTo>
                    <a:pt x="1153" y="1455"/>
                  </a:lnTo>
                  <a:lnTo>
                    <a:pt x="1141" y="1438"/>
                  </a:lnTo>
                  <a:lnTo>
                    <a:pt x="1131" y="1420"/>
                  </a:lnTo>
                  <a:lnTo>
                    <a:pt x="1121" y="1400"/>
                  </a:lnTo>
                  <a:lnTo>
                    <a:pt x="1112" y="1380"/>
                  </a:lnTo>
                  <a:lnTo>
                    <a:pt x="1104" y="1360"/>
                  </a:lnTo>
                  <a:lnTo>
                    <a:pt x="1097" y="1339"/>
                  </a:lnTo>
                  <a:lnTo>
                    <a:pt x="1091" y="1318"/>
                  </a:lnTo>
                  <a:lnTo>
                    <a:pt x="1087" y="1297"/>
                  </a:lnTo>
                  <a:lnTo>
                    <a:pt x="1082" y="1275"/>
                  </a:lnTo>
                  <a:lnTo>
                    <a:pt x="1079" y="1253"/>
                  </a:lnTo>
                  <a:lnTo>
                    <a:pt x="1077" y="1229"/>
                  </a:lnTo>
                  <a:lnTo>
                    <a:pt x="1077" y="1206"/>
                  </a:lnTo>
                  <a:lnTo>
                    <a:pt x="1077" y="0"/>
                  </a:lnTo>
                  <a:lnTo>
                    <a:pt x="1019" y="19"/>
                  </a:lnTo>
                  <a:lnTo>
                    <a:pt x="963" y="41"/>
                  </a:lnTo>
                  <a:lnTo>
                    <a:pt x="907" y="64"/>
                  </a:lnTo>
                  <a:lnTo>
                    <a:pt x="852" y="89"/>
                  </a:lnTo>
                  <a:lnTo>
                    <a:pt x="799" y="116"/>
                  </a:lnTo>
                  <a:lnTo>
                    <a:pt x="746" y="147"/>
                  </a:lnTo>
                  <a:lnTo>
                    <a:pt x="696" y="178"/>
                  </a:lnTo>
                  <a:lnTo>
                    <a:pt x="646" y="212"/>
                  </a:lnTo>
                  <a:lnTo>
                    <a:pt x="598" y="247"/>
                  </a:lnTo>
                  <a:lnTo>
                    <a:pt x="550" y="285"/>
                  </a:lnTo>
                  <a:lnTo>
                    <a:pt x="505" y="323"/>
                  </a:lnTo>
                  <a:lnTo>
                    <a:pt x="462" y="363"/>
                  </a:lnTo>
                  <a:lnTo>
                    <a:pt x="420" y="407"/>
                  </a:lnTo>
                  <a:lnTo>
                    <a:pt x="380" y="450"/>
                  </a:lnTo>
                  <a:lnTo>
                    <a:pt x="341" y="496"/>
                  </a:lnTo>
                  <a:lnTo>
                    <a:pt x="305" y="542"/>
                  </a:lnTo>
                  <a:lnTo>
                    <a:pt x="270" y="591"/>
                  </a:lnTo>
                  <a:lnTo>
                    <a:pt x="236" y="641"/>
                  </a:lnTo>
                  <a:lnTo>
                    <a:pt x="206" y="692"/>
                  </a:lnTo>
                  <a:lnTo>
                    <a:pt x="176" y="745"/>
                  </a:lnTo>
                  <a:lnTo>
                    <a:pt x="149" y="799"/>
                  </a:lnTo>
                  <a:lnTo>
                    <a:pt x="124" y="853"/>
                  </a:lnTo>
                  <a:lnTo>
                    <a:pt x="102" y="909"/>
                  </a:lnTo>
                  <a:lnTo>
                    <a:pt x="81" y="967"/>
                  </a:lnTo>
                  <a:lnTo>
                    <a:pt x="62" y="1025"/>
                  </a:lnTo>
                  <a:lnTo>
                    <a:pt x="46" y="1083"/>
                  </a:lnTo>
                  <a:lnTo>
                    <a:pt x="32" y="1143"/>
                  </a:lnTo>
                  <a:lnTo>
                    <a:pt x="26" y="1174"/>
                  </a:lnTo>
                  <a:lnTo>
                    <a:pt x="21" y="1204"/>
                  </a:lnTo>
                  <a:lnTo>
                    <a:pt x="15" y="1236"/>
                  </a:lnTo>
                  <a:lnTo>
                    <a:pt x="11" y="1266"/>
                  </a:lnTo>
                  <a:lnTo>
                    <a:pt x="8" y="1298"/>
                  </a:lnTo>
                  <a:lnTo>
                    <a:pt x="5" y="1329"/>
                  </a:lnTo>
                  <a:lnTo>
                    <a:pt x="3" y="1361"/>
                  </a:lnTo>
                  <a:lnTo>
                    <a:pt x="1" y="1392"/>
                  </a:lnTo>
                  <a:lnTo>
                    <a:pt x="0" y="1424"/>
                  </a:lnTo>
                  <a:lnTo>
                    <a:pt x="0" y="1457"/>
                  </a:lnTo>
                  <a:lnTo>
                    <a:pt x="0" y="1489"/>
                  </a:lnTo>
                  <a:lnTo>
                    <a:pt x="1" y="1522"/>
                  </a:lnTo>
                  <a:lnTo>
                    <a:pt x="3" y="1553"/>
                  </a:lnTo>
                  <a:lnTo>
                    <a:pt x="5" y="1586"/>
                  </a:lnTo>
                  <a:lnTo>
                    <a:pt x="8" y="1617"/>
                  </a:lnTo>
                  <a:lnTo>
                    <a:pt x="12" y="1650"/>
                  </a:lnTo>
                  <a:lnTo>
                    <a:pt x="16" y="1681"/>
                  </a:lnTo>
                  <a:lnTo>
                    <a:pt x="22" y="1712"/>
                  </a:lnTo>
                  <a:lnTo>
                    <a:pt x="27" y="1743"/>
                  </a:lnTo>
                  <a:lnTo>
                    <a:pt x="33" y="1774"/>
                  </a:lnTo>
                  <a:lnTo>
                    <a:pt x="41" y="1804"/>
                  </a:lnTo>
                  <a:lnTo>
                    <a:pt x="48" y="1835"/>
                  </a:lnTo>
                  <a:lnTo>
                    <a:pt x="55" y="1865"/>
                  </a:lnTo>
                  <a:lnTo>
                    <a:pt x="65" y="1895"/>
                  </a:lnTo>
                  <a:lnTo>
                    <a:pt x="74" y="1924"/>
                  </a:lnTo>
                  <a:lnTo>
                    <a:pt x="84" y="1954"/>
                  </a:lnTo>
                  <a:lnTo>
                    <a:pt x="94" y="1983"/>
                  </a:lnTo>
                  <a:lnTo>
                    <a:pt x="106" y="2011"/>
                  </a:lnTo>
                  <a:lnTo>
                    <a:pt x="117" y="2040"/>
                  </a:lnTo>
                  <a:lnTo>
                    <a:pt x="129" y="2068"/>
                  </a:lnTo>
                  <a:lnTo>
                    <a:pt x="155" y="2124"/>
                  </a:lnTo>
                  <a:lnTo>
                    <a:pt x="184" y="2178"/>
                  </a:lnTo>
                  <a:lnTo>
                    <a:pt x="214" y="2231"/>
                  </a:lnTo>
                  <a:lnTo>
                    <a:pt x="246" y="2283"/>
                  </a:lnTo>
                  <a:lnTo>
                    <a:pt x="280" y="2332"/>
                  </a:lnTo>
                  <a:lnTo>
                    <a:pt x="316" y="2381"/>
                  </a:lnTo>
                  <a:lnTo>
                    <a:pt x="355" y="2428"/>
                  </a:lnTo>
                  <a:lnTo>
                    <a:pt x="395" y="2474"/>
                  </a:lnTo>
                  <a:lnTo>
                    <a:pt x="436" y="2517"/>
                  </a:lnTo>
                  <a:lnTo>
                    <a:pt x="480" y="2560"/>
                  </a:lnTo>
                  <a:lnTo>
                    <a:pt x="525" y="2600"/>
                  </a:lnTo>
                  <a:lnTo>
                    <a:pt x="572" y="2639"/>
                  </a:lnTo>
                  <a:lnTo>
                    <a:pt x="620" y="2676"/>
                  </a:lnTo>
                  <a:lnTo>
                    <a:pt x="669" y="2710"/>
                  </a:lnTo>
                  <a:lnTo>
                    <a:pt x="721" y="2744"/>
                  </a:lnTo>
                  <a:lnTo>
                    <a:pt x="773" y="2775"/>
                  </a:lnTo>
                  <a:lnTo>
                    <a:pt x="827" y="2804"/>
                  </a:lnTo>
                  <a:lnTo>
                    <a:pt x="883" y="2830"/>
                  </a:lnTo>
                  <a:lnTo>
                    <a:pt x="938" y="2855"/>
                  </a:lnTo>
                  <a:lnTo>
                    <a:pt x="996" y="2878"/>
                  </a:lnTo>
                  <a:lnTo>
                    <a:pt x="1054" y="2899"/>
                  </a:lnTo>
                  <a:lnTo>
                    <a:pt x="1084" y="2908"/>
                  </a:lnTo>
                  <a:lnTo>
                    <a:pt x="1114" y="2916"/>
                  </a:lnTo>
                  <a:lnTo>
                    <a:pt x="1114" y="5323"/>
                  </a:lnTo>
                  <a:lnTo>
                    <a:pt x="1931" y="5323"/>
                  </a:lnTo>
                  <a:lnTo>
                    <a:pt x="1931" y="2916"/>
                  </a:lnTo>
                  <a:lnTo>
                    <a:pt x="1961" y="2908"/>
                  </a:lnTo>
                  <a:lnTo>
                    <a:pt x="1991" y="2899"/>
                  </a:lnTo>
                  <a:lnTo>
                    <a:pt x="2049" y="2878"/>
                  </a:lnTo>
                  <a:lnTo>
                    <a:pt x="2107" y="2855"/>
                  </a:lnTo>
                  <a:lnTo>
                    <a:pt x="2163" y="2830"/>
                  </a:lnTo>
                  <a:lnTo>
                    <a:pt x="2219" y="2804"/>
                  </a:lnTo>
                  <a:lnTo>
                    <a:pt x="2272" y="2775"/>
                  </a:lnTo>
                  <a:lnTo>
                    <a:pt x="2325" y="2744"/>
                  </a:lnTo>
                  <a:lnTo>
                    <a:pt x="2376" y="2710"/>
                  </a:lnTo>
                  <a:lnTo>
                    <a:pt x="2426" y="2676"/>
                  </a:lnTo>
                  <a:lnTo>
                    <a:pt x="2474" y="2639"/>
                  </a:lnTo>
                  <a:lnTo>
                    <a:pt x="2520" y="2600"/>
                  </a:lnTo>
                  <a:lnTo>
                    <a:pt x="2566" y="2560"/>
                  </a:lnTo>
                  <a:lnTo>
                    <a:pt x="2609" y="2517"/>
                  </a:lnTo>
                  <a:lnTo>
                    <a:pt x="2651" y="2474"/>
                  </a:lnTo>
                  <a:lnTo>
                    <a:pt x="2691" y="2428"/>
                  </a:lnTo>
                  <a:lnTo>
                    <a:pt x="2729" y="2381"/>
                  </a:lnTo>
                  <a:lnTo>
                    <a:pt x="2765" y="2332"/>
                  </a:lnTo>
                  <a:lnTo>
                    <a:pt x="2799" y="2283"/>
                  </a:lnTo>
                  <a:lnTo>
                    <a:pt x="2832" y="2231"/>
                  </a:lnTo>
                  <a:lnTo>
                    <a:pt x="2862" y="2178"/>
                  </a:lnTo>
                  <a:lnTo>
                    <a:pt x="2890" y="2124"/>
                  </a:lnTo>
                  <a:lnTo>
                    <a:pt x="2917" y="2068"/>
                  </a:lnTo>
                  <a:lnTo>
                    <a:pt x="2928" y="2040"/>
                  </a:lnTo>
                  <a:lnTo>
                    <a:pt x="2940" y="2011"/>
                  </a:lnTo>
                  <a:lnTo>
                    <a:pt x="2951" y="1983"/>
                  </a:lnTo>
                  <a:lnTo>
                    <a:pt x="2962" y="1954"/>
                  </a:lnTo>
                  <a:lnTo>
                    <a:pt x="2971" y="1924"/>
                  </a:lnTo>
                  <a:lnTo>
                    <a:pt x="2981" y="1895"/>
                  </a:lnTo>
                  <a:lnTo>
                    <a:pt x="2989" y="1865"/>
                  </a:lnTo>
                  <a:lnTo>
                    <a:pt x="2998" y="1835"/>
                  </a:lnTo>
                  <a:lnTo>
                    <a:pt x="3005" y="1804"/>
                  </a:lnTo>
                  <a:lnTo>
                    <a:pt x="3012" y="1774"/>
                  </a:lnTo>
                  <a:lnTo>
                    <a:pt x="3019" y="1743"/>
                  </a:lnTo>
                  <a:lnTo>
                    <a:pt x="3024" y="1712"/>
                  </a:lnTo>
                  <a:lnTo>
                    <a:pt x="3029" y="1681"/>
                  </a:lnTo>
                  <a:lnTo>
                    <a:pt x="3033" y="1650"/>
                  </a:lnTo>
                  <a:lnTo>
                    <a:pt x="3037" y="1617"/>
                  </a:lnTo>
                  <a:lnTo>
                    <a:pt x="3040" y="1586"/>
                  </a:lnTo>
                  <a:lnTo>
                    <a:pt x="3042" y="1553"/>
                  </a:lnTo>
                  <a:lnTo>
                    <a:pt x="3044" y="1522"/>
                  </a:lnTo>
                  <a:lnTo>
                    <a:pt x="3045" y="1489"/>
                  </a:lnTo>
                  <a:lnTo>
                    <a:pt x="3045" y="1457"/>
                  </a:lnTo>
                  <a:lnTo>
                    <a:pt x="3045" y="1424"/>
                  </a:lnTo>
                  <a:lnTo>
                    <a:pt x="3044" y="1392"/>
                  </a:lnTo>
                  <a:lnTo>
                    <a:pt x="3043" y="1361"/>
                  </a:lnTo>
                  <a:lnTo>
                    <a:pt x="3040" y="1329"/>
                  </a:lnTo>
                  <a:lnTo>
                    <a:pt x="3038" y="1298"/>
                  </a:lnTo>
                  <a:lnTo>
                    <a:pt x="3033" y="1266"/>
                  </a:lnTo>
                  <a:lnTo>
                    <a:pt x="3029" y="1236"/>
                  </a:lnTo>
                  <a:lnTo>
                    <a:pt x="3025" y="1204"/>
                  </a:lnTo>
                  <a:lnTo>
                    <a:pt x="3020" y="1174"/>
                  </a:lnTo>
                  <a:lnTo>
                    <a:pt x="3013" y="1143"/>
                  </a:lnTo>
                  <a:lnTo>
                    <a:pt x="3000" y="1083"/>
                  </a:lnTo>
                  <a:lnTo>
                    <a:pt x="2983" y="1025"/>
                  </a:lnTo>
                  <a:lnTo>
                    <a:pt x="2965" y="967"/>
                  </a:lnTo>
                  <a:lnTo>
                    <a:pt x="2944" y="909"/>
                  </a:lnTo>
                  <a:lnTo>
                    <a:pt x="2921" y="853"/>
                  </a:lnTo>
                  <a:lnTo>
                    <a:pt x="2896" y="799"/>
                  </a:lnTo>
                  <a:lnTo>
                    <a:pt x="2869" y="745"/>
                  </a:lnTo>
                  <a:lnTo>
                    <a:pt x="2840" y="692"/>
                  </a:lnTo>
                  <a:lnTo>
                    <a:pt x="2808" y="641"/>
                  </a:lnTo>
                  <a:lnTo>
                    <a:pt x="2776" y="591"/>
                  </a:lnTo>
                  <a:lnTo>
                    <a:pt x="2740" y="542"/>
                  </a:lnTo>
                  <a:lnTo>
                    <a:pt x="2703" y="496"/>
                  </a:lnTo>
                  <a:lnTo>
                    <a:pt x="2665" y="450"/>
                  </a:lnTo>
                  <a:lnTo>
                    <a:pt x="2624" y="407"/>
                  </a:lnTo>
                  <a:lnTo>
                    <a:pt x="2583" y="363"/>
                  </a:lnTo>
                  <a:lnTo>
                    <a:pt x="2539" y="323"/>
                  </a:lnTo>
                  <a:lnTo>
                    <a:pt x="2494" y="285"/>
                  </a:lnTo>
                  <a:lnTo>
                    <a:pt x="2448" y="247"/>
                  </a:lnTo>
                  <a:lnTo>
                    <a:pt x="2400" y="212"/>
                  </a:lnTo>
                  <a:lnTo>
                    <a:pt x="2350" y="178"/>
                  </a:lnTo>
                  <a:lnTo>
                    <a:pt x="2299" y="147"/>
                  </a:lnTo>
                  <a:lnTo>
                    <a:pt x="2247" y="116"/>
                  </a:lnTo>
                  <a:lnTo>
                    <a:pt x="2193" y="89"/>
                  </a:lnTo>
                  <a:lnTo>
                    <a:pt x="2139" y="64"/>
                  </a:lnTo>
                  <a:lnTo>
                    <a:pt x="2083" y="41"/>
                  </a:lnTo>
                  <a:lnTo>
                    <a:pt x="2026" y="19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12636" y="3537890"/>
            <a:ext cx="168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035777" y="3555627"/>
            <a:ext cx="168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824075" y="3537890"/>
            <a:ext cx="168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605959" y="3545246"/>
            <a:ext cx="168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387843" y="3547752"/>
            <a:ext cx="168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52" name="矩形: 圆角 1"/>
          <p:cNvSpPr/>
          <p:nvPr/>
        </p:nvSpPr>
        <p:spPr>
          <a:xfrm>
            <a:off x="387818" y="4208717"/>
            <a:ext cx="1304295" cy="6647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Docker</a:t>
            </a:r>
            <a:r>
              <a:rPr lang="zh-CN" altLang="en-US" sz="1600" dirty="0"/>
              <a:t>项目开源</a:t>
            </a:r>
          </a:p>
        </p:txBody>
      </p:sp>
      <p:sp>
        <p:nvSpPr>
          <p:cNvPr id="53" name="矩形: 圆角 77"/>
          <p:cNvSpPr/>
          <p:nvPr/>
        </p:nvSpPr>
        <p:spPr>
          <a:xfrm>
            <a:off x="2250761" y="2701853"/>
            <a:ext cx="1148586" cy="5137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v1.0</a:t>
            </a:r>
            <a:r>
              <a:rPr lang="zh-CN" altLang="en-US" sz="1600" dirty="0"/>
              <a:t>发布</a:t>
            </a:r>
          </a:p>
        </p:txBody>
      </p:sp>
      <p:sp>
        <p:nvSpPr>
          <p:cNvPr id="54" name="矩形: 圆角 78"/>
          <p:cNvSpPr/>
          <p:nvPr/>
        </p:nvSpPr>
        <p:spPr>
          <a:xfrm>
            <a:off x="728525" y="5093706"/>
            <a:ext cx="1304295" cy="6647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dirty="0"/>
              <a:t>贡献者超过</a:t>
            </a:r>
            <a:r>
              <a:rPr lang="en-US" altLang="zh-CN" sz="1600" dirty="0"/>
              <a:t>200</a:t>
            </a:r>
            <a:r>
              <a:rPr lang="zh-CN" altLang="en-US" sz="1600" dirty="0"/>
              <a:t>人</a:t>
            </a:r>
          </a:p>
        </p:txBody>
      </p:sp>
      <p:sp>
        <p:nvSpPr>
          <p:cNvPr id="55" name="矩形: 圆角 79"/>
          <p:cNvSpPr/>
          <p:nvPr/>
        </p:nvSpPr>
        <p:spPr>
          <a:xfrm>
            <a:off x="2516823" y="2010706"/>
            <a:ext cx="1172199" cy="5083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AWS</a:t>
            </a:r>
            <a:r>
              <a:rPr lang="zh-CN" altLang="en-US" sz="1600" dirty="0"/>
              <a:t>支持</a:t>
            </a:r>
          </a:p>
        </p:txBody>
      </p:sp>
      <p:sp>
        <p:nvSpPr>
          <p:cNvPr id="56" name="矩形: 圆角 80"/>
          <p:cNvSpPr/>
          <p:nvPr/>
        </p:nvSpPr>
        <p:spPr>
          <a:xfrm>
            <a:off x="3824075" y="4128297"/>
            <a:ext cx="1784804" cy="5212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Docker Network</a:t>
            </a:r>
            <a:endParaRPr lang="zh-CN" altLang="en-US" sz="1600" dirty="0"/>
          </a:p>
        </p:txBody>
      </p:sp>
      <p:sp>
        <p:nvSpPr>
          <p:cNvPr id="57" name="矩形: 圆角 81"/>
          <p:cNvSpPr/>
          <p:nvPr/>
        </p:nvSpPr>
        <p:spPr>
          <a:xfrm>
            <a:off x="4064424" y="4872267"/>
            <a:ext cx="1725918" cy="589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Docker Hub</a:t>
            </a:r>
          </a:p>
          <a:p>
            <a:pPr algn="ctr"/>
            <a:r>
              <a:rPr lang="zh-CN" altLang="en-US" sz="1600" dirty="0"/>
              <a:t>订阅服务</a:t>
            </a:r>
          </a:p>
        </p:txBody>
      </p:sp>
      <p:sp>
        <p:nvSpPr>
          <p:cNvPr id="58" name="矩形: 圆角 82"/>
          <p:cNvSpPr/>
          <p:nvPr/>
        </p:nvSpPr>
        <p:spPr>
          <a:xfrm>
            <a:off x="2676916" y="1143381"/>
            <a:ext cx="1291275" cy="6747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Swarm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pPr algn="ctr"/>
            <a:r>
              <a:rPr lang="en-US" altLang="zh-CN" sz="1600" dirty="0"/>
              <a:t>Compose</a:t>
            </a:r>
          </a:p>
        </p:txBody>
      </p:sp>
      <p:sp>
        <p:nvSpPr>
          <p:cNvPr id="59" name="矩形: 圆角 83"/>
          <p:cNvSpPr/>
          <p:nvPr/>
        </p:nvSpPr>
        <p:spPr>
          <a:xfrm>
            <a:off x="4402333" y="5684697"/>
            <a:ext cx="1725918" cy="6159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v1.9</a:t>
            </a:r>
            <a:r>
              <a:rPr lang="zh-CN" altLang="en-US" sz="1600" dirty="0"/>
              <a:t>里程碑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种存储驱动）</a:t>
            </a:r>
          </a:p>
        </p:txBody>
      </p:sp>
      <p:sp>
        <p:nvSpPr>
          <p:cNvPr id="60" name="矩形: 圆角 84"/>
          <p:cNvSpPr/>
          <p:nvPr/>
        </p:nvSpPr>
        <p:spPr>
          <a:xfrm>
            <a:off x="5479977" y="2482120"/>
            <a:ext cx="1808841" cy="7623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Kubernetes</a:t>
            </a:r>
          </a:p>
          <a:p>
            <a:pPr algn="ctr"/>
            <a:r>
              <a:rPr lang="en-US" altLang="zh-CN" sz="1600" dirty="0"/>
              <a:t>dashboard v1.0.0</a:t>
            </a:r>
            <a:endParaRPr lang="zh-CN" altLang="en-US" sz="1600" dirty="0"/>
          </a:p>
        </p:txBody>
      </p:sp>
      <p:sp>
        <p:nvSpPr>
          <p:cNvPr id="61" name="矩形: 圆角 85"/>
          <p:cNvSpPr/>
          <p:nvPr/>
        </p:nvSpPr>
        <p:spPr>
          <a:xfrm>
            <a:off x="6190631" y="1638649"/>
            <a:ext cx="1304295" cy="6647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Docker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Center</a:t>
            </a:r>
            <a:endParaRPr lang="zh-CN" altLang="en-US" sz="1600" dirty="0"/>
          </a:p>
        </p:txBody>
      </p:sp>
      <p:sp>
        <p:nvSpPr>
          <p:cNvPr id="62" name="矩形: 圆角 86"/>
          <p:cNvSpPr/>
          <p:nvPr/>
        </p:nvSpPr>
        <p:spPr>
          <a:xfrm>
            <a:off x="6499715" y="791768"/>
            <a:ext cx="1418970" cy="6647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Docker</a:t>
            </a:r>
            <a:r>
              <a:rPr lang="zh-CN" altLang="en-US" sz="1600" dirty="0"/>
              <a:t> </a:t>
            </a:r>
            <a:r>
              <a:rPr lang="en-US" altLang="zh-CN" sz="1600" dirty="0"/>
              <a:t>Trust Registry</a:t>
            </a:r>
            <a:endParaRPr lang="zh-CN" altLang="en-US" sz="1600" dirty="0"/>
          </a:p>
        </p:txBody>
      </p:sp>
      <p:sp>
        <p:nvSpPr>
          <p:cNvPr id="63" name="矩形: 圆角 87"/>
          <p:cNvSpPr/>
          <p:nvPr/>
        </p:nvSpPr>
        <p:spPr>
          <a:xfrm>
            <a:off x="7741930" y="4128298"/>
            <a:ext cx="1304295" cy="5212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Daemon +</a:t>
            </a:r>
            <a:endParaRPr lang="zh-CN" altLang="en-US" sz="1600" dirty="0"/>
          </a:p>
        </p:txBody>
      </p:sp>
      <p:sp>
        <p:nvSpPr>
          <p:cNvPr id="64" name="矩形: 圆角 88"/>
          <p:cNvSpPr/>
          <p:nvPr/>
        </p:nvSpPr>
        <p:spPr>
          <a:xfrm>
            <a:off x="7821946" y="4866943"/>
            <a:ext cx="1252817" cy="1658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Compose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pPr algn="ctr"/>
            <a:r>
              <a:rPr lang="en-US" altLang="zh-CN" sz="1600" dirty="0"/>
              <a:t>Swarm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pPr algn="ctr"/>
            <a:r>
              <a:rPr lang="en-US" altLang="zh-CN" sz="1600" dirty="0"/>
              <a:t>Network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pPr algn="ctr"/>
            <a:r>
              <a:rPr lang="en-US" altLang="zh-CN" sz="1600" dirty="0"/>
              <a:t>Storage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en-US" altLang="zh-CN" sz="1600" dirty="0"/>
              <a:t>……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86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虚拟机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5"/>
            <a:ext cx="9144000" cy="30963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908720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容器和虚拟机具有相似的资源隔离和分配优势，但功能有所不同，因为容器虚拟化的是操作系统，而不是硬件，因此容器更容易移植，效率也更高。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4581129"/>
            <a:ext cx="9006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zh-CN" altLang="en-US" b="1" dirty="0" smtClean="0"/>
              <a:t>容器</a:t>
            </a:r>
            <a:r>
              <a:rPr lang="zh-CN" altLang="en-US" b="1" dirty="0"/>
              <a:t>是</a:t>
            </a:r>
            <a:r>
              <a:rPr lang="zh-CN" altLang="en-US" dirty="0"/>
              <a:t>一个应用层抽象，用于将代码和依赖资源打包在一起。 多个容器可以在同一台机器上运行，共享操作系统内核，但各自作为独立的进程在用户空间中运行 。与虚拟机相比， 容器占用的空间较少（容器镜像大小通常只有几十兆），瞬间就能完成启动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lang="zh-CN" altLang="en-US" dirty="0" smtClean="0"/>
              <a:t>虚拟</a:t>
            </a:r>
            <a:r>
              <a:rPr lang="zh-CN" altLang="en-US" dirty="0"/>
              <a:t>机 </a:t>
            </a:r>
            <a:r>
              <a:rPr lang="en-US" altLang="zh-CN" dirty="0"/>
              <a:t>(VM) </a:t>
            </a:r>
            <a:r>
              <a:rPr lang="zh-CN" altLang="en-US" dirty="0"/>
              <a:t>是一个物理硬件层抽象，用于将一台服务器变成多台服务器。 管理程序允许多个 </a:t>
            </a:r>
            <a:r>
              <a:rPr lang="en-US" altLang="zh-CN" dirty="0"/>
              <a:t>VM </a:t>
            </a:r>
            <a:r>
              <a:rPr lang="zh-CN" altLang="en-US" dirty="0"/>
              <a:t>在一台机器上运行。每个</a:t>
            </a:r>
            <a:r>
              <a:rPr lang="en-US" altLang="zh-CN" dirty="0"/>
              <a:t>VM</a:t>
            </a:r>
            <a:r>
              <a:rPr lang="zh-CN" altLang="en-US" dirty="0"/>
              <a:t>都包含一整套操作系统、一个或多个应用、必要的二进制文件和库资源，因此 占用大量空间 。而且 </a:t>
            </a:r>
            <a:r>
              <a:rPr lang="en-US" altLang="zh-CN" dirty="0"/>
              <a:t>VM </a:t>
            </a:r>
            <a:r>
              <a:rPr lang="zh-CN" altLang="en-US" dirty="0"/>
              <a:t>启动也十分缓慢 。</a:t>
            </a:r>
          </a:p>
        </p:txBody>
      </p:sp>
    </p:spTree>
    <p:extLst>
      <p:ext uri="{BB962C8B-B14F-4D97-AF65-F5344CB8AC3E}">
        <p14:creationId xmlns:p14="http://schemas.microsoft.com/office/powerpoint/2010/main" val="211894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95" y="2928444"/>
            <a:ext cx="4444849" cy="334739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822921" y="796171"/>
            <a:ext cx="3321078" cy="1944216"/>
            <a:chOff x="4876800" y="3526970"/>
            <a:chExt cx="2438400" cy="2498272"/>
          </a:xfrm>
        </p:grpSpPr>
        <p:sp>
          <p:nvSpPr>
            <p:cNvPr id="7" name="矩形 6"/>
            <p:cNvSpPr/>
            <p:nvPr/>
          </p:nvSpPr>
          <p:spPr>
            <a:xfrm>
              <a:off x="4876800" y="3526970"/>
              <a:ext cx="2438400" cy="2498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542002" y="3812218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持续集成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439342" y="4819580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自动化部署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77916" y="5327371"/>
              <a:ext cx="12361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生命周期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533746" y="431746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敏捷开发</a:t>
              </a:r>
            </a:p>
          </p:txBody>
        </p:sp>
      </p:grpSp>
      <p:grpSp>
        <p:nvGrpSpPr>
          <p:cNvPr id="12" name="组合 2"/>
          <p:cNvGrpSpPr/>
          <p:nvPr/>
        </p:nvGrpSpPr>
        <p:grpSpPr>
          <a:xfrm>
            <a:off x="2951348" y="795490"/>
            <a:ext cx="2880954" cy="1944215"/>
            <a:chOff x="2438400" y="3526969"/>
            <a:chExt cx="2438400" cy="2498272"/>
          </a:xfrm>
        </p:grpSpPr>
        <p:sp>
          <p:nvSpPr>
            <p:cNvPr id="13" name="矩形 12"/>
            <p:cNvSpPr/>
            <p:nvPr/>
          </p:nvSpPr>
          <p:spPr>
            <a:xfrm>
              <a:off x="2438400" y="3526969"/>
              <a:ext cx="2438400" cy="249827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95346" y="382644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软件测试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103602" y="481958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版本回滚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095347" y="5338139"/>
              <a:ext cx="11162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快速迭代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095346" y="431746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持续交付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797"/>
            <a:ext cx="4487145" cy="3326180"/>
          </a:xfrm>
          <a:prstGeom prst="rect">
            <a:avLst/>
          </a:prstGeom>
        </p:spPr>
      </p:pic>
      <p:grpSp>
        <p:nvGrpSpPr>
          <p:cNvPr id="19" name="组合 4"/>
          <p:cNvGrpSpPr/>
          <p:nvPr/>
        </p:nvGrpSpPr>
        <p:grpSpPr>
          <a:xfrm>
            <a:off x="-9879" y="813248"/>
            <a:ext cx="2990793" cy="1926457"/>
            <a:chOff x="0" y="3526970"/>
            <a:chExt cx="2438400" cy="2388791"/>
          </a:xfrm>
        </p:grpSpPr>
        <p:sp>
          <p:nvSpPr>
            <p:cNvPr id="20" name="矩形 19"/>
            <p:cNvSpPr/>
            <p:nvPr/>
          </p:nvSpPr>
          <p:spPr>
            <a:xfrm>
              <a:off x="0" y="3526970"/>
              <a:ext cx="2438400" cy="23887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552800" y="3815339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5202" y="481958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灰度发布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16507" y="5338139"/>
              <a:ext cx="15288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业务解耦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29936" y="431746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秒级上线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36355" y="3839102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大规模部署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的优势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116632"/>
            <a:ext cx="2843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的优势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90872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相比于传统虚拟化</a:t>
            </a:r>
            <a:r>
              <a:rPr lang="zh-CN" altLang="en-US" dirty="0" smtClean="0">
                <a:solidFill>
                  <a:srgbClr val="222222"/>
                </a:solidFill>
                <a:latin typeface="PingFang SC" charset="-122"/>
              </a:rPr>
              <a:t>方式：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284898"/>
            <a:ext cx="8640960" cy="3152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启动快速属于秒级别。虚拟机通常需要几分钟去启动。</a:t>
            </a:r>
          </a:p>
          <a:p>
            <a:pPr marL="285750" indent="-285750">
              <a:buFont typeface="Wingdings" charset="2"/>
              <a:buChar char="l"/>
            </a:pP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需要的资源更少。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在操作系统级别进行虚拟化，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容器和内核交互，几乎没有性能损耗，性能优于通过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Hypervisor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层与内核层的虚拟化。</a:t>
            </a:r>
          </a:p>
          <a:p>
            <a:pPr marL="285750" indent="-285750">
              <a:buFont typeface="Wingdings" charset="2"/>
              <a:buChar char="l"/>
            </a:pP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更轻量。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的架构可以共用一个内核与共享应用程序库，所占内存极小。同样的硬件环境，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运行的镜像数远多于虚拟机数量，对系统的利用率非常高。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与虚拟机相比，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隔离性更弱。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属于进程之间的隔离，虚拟机可实现系统级别隔离。</a:t>
            </a:r>
          </a:p>
          <a:p>
            <a:pPr marL="285750" indent="-285750">
              <a:buFont typeface="Wingdings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安全性。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的安全性也更弱，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Docker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的租户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Root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和宿主机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Root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等同，一旦容器内的用户从普通用户权限提升为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Root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权限，它就直接具备了宿主机的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Root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权限，进而可进行无限制的操作。</a:t>
            </a:r>
            <a:endParaRPr lang="zh-CN" altLang="en-US" b="0" i="0" dirty="0">
              <a:solidFill>
                <a:srgbClr val="222222"/>
              </a:solidFill>
              <a:effectLst/>
              <a:latin typeface="PingFang SC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4437113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虚拟</a:t>
            </a:r>
            <a:r>
              <a:rPr lang="zh-CN" altLang="en-US" dirty="0" smtClean="0">
                <a:solidFill>
                  <a:srgbClr val="222222"/>
                </a:solidFill>
                <a:latin typeface="PingFang SC" charset="-122"/>
              </a:rPr>
              <a:t>机用户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Root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权限和宿主机的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Root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虚拟机权限是分离的，并且虚拟机利用如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Intel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的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VT-d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和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VT-x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的 </a:t>
            </a:r>
            <a:r>
              <a:rPr lang="en-US" altLang="zh-CN" dirty="0">
                <a:solidFill>
                  <a:srgbClr val="222222"/>
                </a:solidFill>
                <a:latin typeface="PingFang SC" charset="-122"/>
              </a:rPr>
              <a:t>ring-1 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硬件隔离技术</a:t>
            </a:r>
            <a:r>
              <a:rPr lang="zh-CN" altLang="en-US" dirty="0" smtClean="0">
                <a:solidFill>
                  <a:srgbClr val="222222"/>
                </a:solidFill>
                <a:latin typeface="PingFang SC" charset="-122"/>
              </a:rPr>
              <a:t>。这种</a:t>
            </a:r>
            <a:r>
              <a:rPr lang="zh-CN" altLang="en-US" dirty="0">
                <a:solidFill>
                  <a:srgbClr val="222222"/>
                </a:solidFill>
                <a:latin typeface="PingFang SC" charset="-122"/>
              </a:rPr>
              <a:t>隔离技术可以防止虚拟机突破和彼此交互，而容器至今还没有任何形式的硬件隔离，这使得容器容易受到攻击。</a:t>
            </a:r>
            <a:endParaRPr lang="zh-CN" altLang="en-US" b="0" i="0" dirty="0">
              <a:solidFill>
                <a:srgbClr val="222222"/>
              </a:solidFill>
              <a:effectLst/>
              <a:latin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7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1264</Words>
  <Application>Microsoft Macintosh PowerPoint</Application>
  <PresentationFormat>全屏显示(4:3)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Calibri</vt:lpstr>
      <vt:lpstr>PingFang SC</vt:lpstr>
      <vt:lpstr>Wingdings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140</cp:revision>
  <dcterms:created xsi:type="dcterms:W3CDTF">2016-01-26T01:13:55Z</dcterms:created>
  <dcterms:modified xsi:type="dcterms:W3CDTF">2018-11-12T05:32:13Z</dcterms:modified>
</cp:coreProperties>
</file>