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447" r:id="rId4"/>
    <p:sldId id="536" r:id="rId5"/>
    <p:sldId id="553" r:id="rId6"/>
    <p:sldId id="554" r:id="rId7"/>
    <p:sldId id="555" r:id="rId8"/>
    <p:sldId id="545" r:id="rId9"/>
    <p:sldId id="556" r:id="rId10"/>
    <p:sldId id="557" r:id="rId11"/>
    <p:sldId id="558" r:id="rId12"/>
    <p:sldId id="559" r:id="rId13"/>
    <p:sldId id="560" r:id="rId14"/>
    <p:sldId id="547" r:id="rId15"/>
    <p:sldId id="561" r:id="rId16"/>
    <p:sldId id="548" r:id="rId17"/>
    <p:sldId id="562" r:id="rId18"/>
    <p:sldId id="549" r:id="rId19"/>
    <p:sldId id="563" r:id="rId20"/>
    <p:sldId id="564" r:id="rId21"/>
    <p:sldId id="565" r:id="rId22"/>
    <p:sldId id="550" r:id="rId23"/>
    <p:sldId id="551" r:id="rId24"/>
    <p:sldId id="552" r:id="rId25"/>
    <p:sldId id="566" r:id="rId26"/>
    <p:sldId id="568" r:id="rId27"/>
    <p:sldId id="487" r:id="rId28"/>
  </p:sldIdLst>
  <p:sldSz cx="9144000" cy="6858000" type="screen4x3"/>
  <p:notesSz cx="9928225"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84540" autoAdjust="0"/>
  </p:normalViewPr>
  <p:slideViewPr>
    <p:cSldViewPr snapToGrid="0">
      <p:cViewPr varScale="1">
        <p:scale>
          <a:sx n="92" d="100"/>
          <a:sy n="92" d="100"/>
        </p:scale>
        <p:origin x="1674" y="90"/>
      </p:cViewPr>
      <p:guideLst/>
    </p:cSldViewPr>
  </p:slideViewPr>
  <p:notesTextViewPr>
    <p:cViewPr>
      <p:scale>
        <a:sx n="1" d="1"/>
        <a:sy n="1" d="1"/>
      </p:scale>
      <p:origin x="0" y="0"/>
    </p:cViewPr>
  </p:notesTextViewPr>
  <p:sorterViewPr>
    <p:cViewPr>
      <p:scale>
        <a:sx n="100" d="100"/>
        <a:sy n="100" d="100"/>
      </p:scale>
      <p:origin x="0" y="-20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0558CE24-0E24-45B0-85F5-CFE6AF4389AB}" type="datetimeFigureOut">
              <a:rPr lang="zh-TW" altLang="en-US" smtClean="0"/>
              <a:t>2021/11/2</a:t>
            </a:fld>
            <a:endParaRPr lang="zh-TW" altLang="en-US"/>
          </a:p>
        </p:txBody>
      </p:sp>
      <p:sp>
        <p:nvSpPr>
          <p:cNvPr id="4" name="投影片圖像版面配置區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7EE51C70-832C-4065-A10E-DC06353F24ED}" type="slidenum">
              <a:rPr lang="zh-TW" altLang="en-US" smtClean="0"/>
              <a:t>‹#›</a:t>
            </a:fld>
            <a:endParaRPr lang="zh-TW" altLang="en-US"/>
          </a:p>
        </p:txBody>
      </p:sp>
    </p:spTree>
    <p:extLst>
      <p:ext uri="{BB962C8B-B14F-4D97-AF65-F5344CB8AC3E}">
        <p14:creationId xmlns:p14="http://schemas.microsoft.com/office/powerpoint/2010/main" val="3244326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因為教授上課的時候說的幾乎都是樹狀的資料結構，所以剛好我自己研究過</a:t>
            </a:r>
            <a:r>
              <a:rPr lang="en-US" altLang="zh-TW" dirty="0" smtClean="0"/>
              <a:t>bloom</a:t>
            </a:r>
            <a:r>
              <a:rPr lang="zh-TW" altLang="en-US" dirty="0" smtClean="0"/>
              <a:t> </a:t>
            </a:r>
            <a:r>
              <a:rPr lang="en-US" altLang="zh-TW" dirty="0" smtClean="0"/>
              <a:t>filters</a:t>
            </a:r>
            <a:r>
              <a:rPr lang="zh-TW" altLang="en-US" dirty="0" smtClean="0"/>
              <a:t>這種基於</a:t>
            </a:r>
            <a:r>
              <a:rPr lang="en-US" altLang="zh-TW" dirty="0" smtClean="0"/>
              <a:t>hash</a:t>
            </a:r>
            <a:r>
              <a:rPr lang="zh-TW" altLang="en-US" dirty="0" smtClean="0"/>
              <a:t>的資料結構，看到這篇論文就想說會滿特別的</a:t>
            </a:r>
            <a:endParaRPr lang="en-US" altLang="zh-TW" dirty="0" smtClean="0"/>
          </a:p>
          <a:p>
            <a:r>
              <a:rPr lang="zh-TW" altLang="en-US" dirty="0" smtClean="0"/>
              <a:t>這</a:t>
            </a:r>
            <a:r>
              <a:rPr lang="zh-TW" altLang="en-US" dirty="0"/>
              <a:t>篇是一個很實作向的論文，他探討了</a:t>
            </a:r>
            <a:r>
              <a:rPr lang="en-US" altLang="zh-TW" dirty="0"/>
              <a:t>IPv4</a:t>
            </a:r>
            <a:r>
              <a:rPr lang="zh-TW" altLang="en-US" dirty="0"/>
              <a:t>和</a:t>
            </a:r>
            <a:r>
              <a:rPr lang="en-US" altLang="zh-TW" dirty="0"/>
              <a:t>IPv6</a:t>
            </a:r>
            <a:r>
              <a:rPr lang="zh-TW" altLang="en-US" dirty="0"/>
              <a:t>下的</a:t>
            </a:r>
            <a:r>
              <a:rPr lang="en-US" altLang="zh-TW" dirty="0"/>
              <a:t>lookup</a:t>
            </a:r>
            <a:r>
              <a:rPr lang="zh-TW" altLang="en-US" dirty="0"/>
              <a:t>情境，並以目前</a:t>
            </a:r>
            <a:r>
              <a:rPr lang="en-US" altLang="zh-TW" dirty="0"/>
              <a:t>IP address</a:t>
            </a:r>
            <a:r>
              <a:rPr lang="zh-TW" altLang="en-US" dirty="0"/>
              <a:t>的實際使用狀況如</a:t>
            </a:r>
            <a:r>
              <a:rPr lang="en-US" altLang="zh-TW" dirty="0"/>
              <a:t>prefix</a:t>
            </a:r>
            <a:r>
              <a:rPr lang="zh-TW" altLang="en-US" dirty="0"/>
              <a:t>的分布，採用很</a:t>
            </a:r>
            <a:r>
              <a:rPr lang="en-US" altLang="zh-TW" dirty="0"/>
              <a:t>heuristic</a:t>
            </a:r>
            <a:r>
              <a:rPr lang="zh-TW" altLang="en-US" dirty="0"/>
              <a:t>的資料結構來儲存</a:t>
            </a:r>
            <a:r>
              <a:rPr lang="zh-TW" altLang="en-US" dirty="0" smtClean="0"/>
              <a:t>。</a:t>
            </a:r>
            <a:endParaRPr lang="en-US" altLang="zh-TW" dirty="0" smtClean="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1</a:t>
            </a:fld>
            <a:endParaRPr lang="zh-TW" altLang="en-US"/>
          </a:p>
        </p:txBody>
      </p:sp>
    </p:spTree>
    <p:extLst>
      <p:ext uri="{BB962C8B-B14F-4D97-AF65-F5344CB8AC3E}">
        <p14:creationId xmlns:p14="http://schemas.microsoft.com/office/powerpoint/2010/main" val="38710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smtClean="0"/>
              <a:t>基本上就是我隨便挑一個</a:t>
            </a:r>
            <a:r>
              <a:rPr lang="en-US" altLang="zh-TW" dirty="0" smtClean="0"/>
              <a:t>bit</a:t>
            </a:r>
            <a:r>
              <a:rPr lang="zh-TW" altLang="en-US" dirty="0" smtClean="0"/>
              <a:t>，</a:t>
            </a:r>
            <a:r>
              <a:rPr lang="en-US" altLang="zh-TW" dirty="0" smtClean="0"/>
              <a:t>1/m</a:t>
            </a:r>
          </a:p>
          <a:p>
            <a:pPr marL="228600" indent="-228600">
              <a:buAutoNum type="arabicPeriod"/>
            </a:pPr>
            <a:r>
              <a:rPr lang="en-US" altLang="zh-TW" dirty="0" smtClean="0"/>
              <a:t>1-</a:t>
            </a:r>
            <a:r>
              <a:rPr lang="zh-TW" altLang="en-US" dirty="0" smtClean="0"/>
              <a:t>掉</a:t>
            </a:r>
            <a:r>
              <a:rPr lang="en-US" altLang="zh-TW" dirty="0" smtClean="0"/>
              <a:t>(1)</a:t>
            </a:r>
            <a:r>
              <a:rPr lang="zh-TW" altLang="en-US" dirty="0" smtClean="0"/>
              <a:t>就是沒被</a:t>
            </a:r>
            <a:r>
              <a:rPr lang="en-US" altLang="zh-TW" dirty="0" smtClean="0"/>
              <a:t>set</a:t>
            </a:r>
            <a:r>
              <a:rPr lang="zh-TW" altLang="en-US" dirty="0" smtClean="0"/>
              <a:t>的機率</a:t>
            </a:r>
            <a:endParaRPr lang="en-US" altLang="zh-TW" dirty="0" smtClean="0"/>
          </a:p>
          <a:p>
            <a:pPr marL="228600" indent="-228600">
              <a:buAutoNum type="arabicPeriod"/>
            </a:pPr>
            <a:r>
              <a:rPr lang="zh-TW" altLang="en-US" dirty="0" smtClean="0"/>
              <a:t>我有</a:t>
            </a:r>
            <a:r>
              <a:rPr lang="en-US" altLang="zh-TW" dirty="0" smtClean="0"/>
              <a:t>n</a:t>
            </a:r>
            <a:r>
              <a:rPr lang="zh-TW" altLang="en-US" dirty="0" smtClean="0"/>
              <a:t>個</a:t>
            </a:r>
            <a:r>
              <a:rPr lang="en-US" altLang="zh-TW" dirty="0" smtClean="0"/>
              <a:t>member</a:t>
            </a:r>
            <a:r>
              <a:rPr lang="zh-TW" altLang="en-US" dirty="0" smtClean="0"/>
              <a:t>，每個人都沒取到的機率就是</a:t>
            </a:r>
            <a:r>
              <a:rPr lang="en-US" altLang="zh-TW" dirty="0" smtClean="0"/>
              <a:t>(2)</a:t>
            </a:r>
            <a:r>
              <a:rPr lang="zh-TW" altLang="en-US" dirty="0" smtClean="0"/>
              <a:t>的</a:t>
            </a:r>
            <a:r>
              <a:rPr lang="en-US" altLang="zh-TW" dirty="0" smtClean="0"/>
              <a:t>n</a:t>
            </a:r>
            <a:r>
              <a:rPr lang="zh-TW" altLang="en-US" dirty="0" smtClean="0"/>
              <a:t>次方</a:t>
            </a:r>
            <a:endParaRPr lang="en-US" altLang="zh-TW" dirty="0" smtClean="0"/>
          </a:p>
          <a:p>
            <a:pPr marL="228600" indent="-228600">
              <a:buAutoNum type="arabicPeriod"/>
            </a:pPr>
            <a:r>
              <a:rPr lang="zh-TW" altLang="en-US" dirty="0" smtClean="0"/>
              <a:t>我每個</a:t>
            </a:r>
            <a:r>
              <a:rPr lang="en-US" altLang="zh-TW" dirty="0" smtClean="0"/>
              <a:t>member</a:t>
            </a:r>
            <a:r>
              <a:rPr lang="zh-TW" altLang="en-US" dirty="0" smtClean="0"/>
              <a:t>都要取</a:t>
            </a:r>
            <a:r>
              <a:rPr lang="en-US" altLang="zh-TW" dirty="0" smtClean="0"/>
              <a:t>k</a:t>
            </a:r>
            <a:r>
              <a:rPr lang="zh-TW" altLang="en-US" dirty="0" smtClean="0"/>
              <a:t>次，而且每個</a:t>
            </a:r>
            <a:r>
              <a:rPr lang="en-US" altLang="zh-TW" dirty="0" smtClean="0"/>
              <a:t>hash</a:t>
            </a:r>
            <a:r>
              <a:rPr lang="en-US" altLang="zh-TW" baseline="0" dirty="0" smtClean="0"/>
              <a:t> function</a:t>
            </a:r>
            <a:r>
              <a:rPr lang="zh-TW" altLang="en-US" baseline="0" dirty="0" smtClean="0"/>
              <a:t>取到的機率都是獨立的，不會因為我取了第八格，第二個</a:t>
            </a:r>
            <a:r>
              <a:rPr lang="en-US" altLang="zh-TW" baseline="0" dirty="0" smtClean="0"/>
              <a:t>function</a:t>
            </a:r>
            <a:r>
              <a:rPr lang="zh-TW" altLang="en-US" baseline="0" dirty="0" smtClean="0"/>
              <a:t>就不會取第八格。如此我就是共取</a:t>
            </a:r>
            <a:r>
              <a:rPr lang="en-US" altLang="zh-TW" baseline="0" dirty="0" err="1" smtClean="0"/>
              <a:t>nk</a:t>
            </a:r>
            <a:r>
              <a:rPr lang="zh-TW" altLang="en-US" baseline="0" dirty="0" smtClean="0"/>
              <a:t>次，為</a:t>
            </a:r>
            <a:r>
              <a:rPr lang="en-US" altLang="zh-TW" baseline="0" dirty="0" smtClean="0"/>
              <a:t>(2)</a:t>
            </a:r>
            <a:r>
              <a:rPr lang="zh-TW" altLang="en-US" baseline="0" dirty="0" smtClean="0"/>
              <a:t>的</a:t>
            </a:r>
            <a:r>
              <a:rPr lang="en-US" altLang="zh-TW" baseline="0" dirty="0" err="1" smtClean="0"/>
              <a:t>nk</a:t>
            </a:r>
            <a:r>
              <a:rPr lang="zh-TW" altLang="en-US" baseline="0" dirty="0" smtClean="0"/>
              <a:t>次方</a:t>
            </a:r>
            <a:endParaRPr lang="en-US" altLang="zh-TW" baseline="0" dirty="0" smtClean="0"/>
          </a:p>
          <a:p>
            <a:pPr marL="228600" indent="-228600">
              <a:buAutoNum type="arabicPeriod"/>
            </a:pPr>
            <a:r>
              <a:rPr lang="zh-TW" altLang="en-US" baseline="0" dirty="0" smtClean="0"/>
              <a:t>被取到的機率 </a:t>
            </a:r>
            <a:r>
              <a:rPr lang="en-US" altLang="zh-TW" baseline="0" dirty="0" smtClean="0"/>
              <a:t>=</a:t>
            </a:r>
            <a:r>
              <a:rPr lang="zh-TW" altLang="en-US" baseline="0" dirty="0" smtClean="0"/>
              <a:t> </a:t>
            </a:r>
            <a:r>
              <a:rPr lang="en-US" altLang="zh-TW" baseline="0" dirty="0" smtClean="0"/>
              <a:t>1-</a:t>
            </a:r>
            <a:r>
              <a:rPr lang="zh-TW" altLang="en-US" baseline="0" dirty="0" smtClean="0"/>
              <a:t>沒被取到的機率 </a:t>
            </a:r>
            <a:r>
              <a:rPr lang="en-US" altLang="zh-TW" baseline="0" dirty="0" smtClean="0"/>
              <a:t>=</a:t>
            </a:r>
            <a:r>
              <a:rPr lang="zh-TW" altLang="en-US" baseline="0" dirty="0" smtClean="0"/>
              <a:t> </a:t>
            </a:r>
            <a:r>
              <a:rPr lang="en-US" altLang="zh-TW" baseline="0" dirty="0" smtClean="0"/>
              <a:t>1-(4)</a:t>
            </a:r>
            <a:endParaRPr lang="en-US" altLang="zh-TW"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10</a:t>
            </a:fld>
            <a:endParaRPr lang="zh-TW" altLang="en-US"/>
          </a:p>
        </p:txBody>
      </p:sp>
    </p:spTree>
    <p:extLst>
      <p:ext uri="{BB962C8B-B14F-4D97-AF65-F5344CB8AC3E}">
        <p14:creationId xmlns:p14="http://schemas.microsoft.com/office/powerpoint/2010/main" val="1750599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假如有一個訊息被認為有可能是在</a:t>
            </a:r>
            <a:r>
              <a:rPr lang="en-US" altLang="zh-TW" dirty="0" smtClean="0"/>
              <a:t>set</a:t>
            </a:r>
            <a:r>
              <a:rPr lang="zh-TW" altLang="en-US" dirty="0" smtClean="0"/>
              <a:t>裡面的機率，就是我隨便挑一個</a:t>
            </a:r>
            <a:r>
              <a:rPr lang="en-US" altLang="zh-TW" dirty="0" smtClean="0"/>
              <a:t>bit</a:t>
            </a:r>
            <a:r>
              <a:rPr lang="zh-TW" altLang="en-US" dirty="0" smtClean="0"/>
              <a:t>它有被取到，然後</a:t>
            </a:r>
            <a:r>
              <a:rPr lang="en-US" altLang="zh-TW" dirty="0" smtClean="0"/>
              <a:t>k</a:t>
            </a:r>
            <a:r>
              <a:rPr lang="zh-TW" altLang="en-US" dirty="0" smtClean="0"/>
              <a:t>個</a:t>
            </a:r>
            <a:r>
              <a:rPr lang="en-US" altLang="zh-TW" dirty="0" smtClean="0"/>
              <a:t>hash</a:t>
            </a:r>
            <a:r>
              <a:rPr lang="zh-TW" altLang="en-US" dirty="0" smtClean="0"/>
              <a:t> </a:t>
            </a:r>
            <a:r>
              <a:rPr lang="en-US" altLang="zh-TW" dirty="0" smtClean="0"/>
              <a:t>function</a:t>
            </a:r>
            <a:r>
              <a:rPr lang="zh-TW" altLang="en-US" dirty="0" smtClean="0"/>
              <a:t>挑到的都取到，所以就是剛剛的</a:t>
            </a:r>
            <a:r>
              <a:rPr lang="en-US" altLang="zh-TW" dirty="0" smtClean="0"/>
              <a:t>(5)</a:t>
            </a:r>
            <a:r>
              <a:rPr lang="zh-TW" altLang="en-US" dirty="0" smtClean="0"/>
              <a:t>的</a:t>
            </a:r>
            <a:r>
              <a:rPr lang="en-US" altLang="zh-TW" dirty="0" smtClean="0"/>
              <a:t>k</a:t>
            </a:r>
            <a:r>
              <a:rPr lang="zh-TW" altLang="en-US" dirty="0" smtClean="0"/>
              <a:t>次方</a:t>
            </a:r>
            <a:endParaRPr lang="en-US" altLang="zh-TW" dirty="0" smtClean="0"/>
          </a:p>
          <a:p>
            <a:r>
              <a:rPr lang="zh-TW" altLang="en-US" dirty="0" smtClean="0"/>
              <a:t>當我給的</a:t>
            </a:r>
            <a:r>
              <a:rPr lang="en-US" altLang="zh-TW" dirty="0" smtClean="0"/>
              <a:t>memory</a:t>
            </a:r>
            <a:r>
              <a:rPr lang="zh-TW" altLang="en-US" dirty="0" smtClean="0"/>
              <a:t>夠多的時候，這個機率就趨近於這個。</a:t>
            </a:r>
            <a:endParaRPr lang="en-US" altLang="zh-TW" dirty="0" smtClean="0"/>
          </a:p>
          <a:p>
            <a:r>
              <a:rPr lang="zh-TW" altLang="en-US" dirty="0" smtClean="0"/>
              <a:t>論文內沒有推導過程，所以我用反推的方式。我想要確認</a:t>
            </a:r>
            <a:r>
              <a:rPr lang="en-US" altLang="zh-TW" dirty="0" smtClean="0"/>
              <a:t>(1-1/m)</a:t>
            </a:r>
            <a:r>
              <a:rPr lang="zh-TW" altLang="en-US" dirty="0" smtClean="0"/>
              <a:t>的</a:t>
            </a:r>
            <a:r>
              <a:rPr lang="en-US" altLang="zh-TW" dirty="0" err="1" smtClean="0"/>
              <a:t>nk</a:t>
            </a:r>
            <a:r>
              <a:rPr lang="zh-TW" altLang="en-US" dirty="0" smtClean="0"/>
              <a:t>次方和</a:t>
            </a:r>
            <a:r>
              <a:rPr lang="en-US" altLang="zh-TW" dirty="0" smtClean="0"/>
              <a:t>e^(-</a:t>
            </a:r>
            <a:r>
              <a:rPr lang="en-US" altLang="zh-TW" dirty="0" err="1" smtClean="0"/>
              <a:t>nk</a:t>
            </a:r>
            <a:r>
              <a:rPr lang="en-US" altLang="zh-TW" dirty="0" smtClean="0"/>
              <a:t>/m)</a:t>
            </a:r>
            <a:r>
              <a:rPr lang="zh-TW" altLang="en-US" dirty="0" smtClean="0"/>
              <a:t>，紅色的這兩個是不是一樣：</a:t>
            </a:r>
            <a:endParaRPr lang="en-US" altLang="zh-TW" dirty="0" smtClean="0"/>
          </a:p>
          <a:p>
            <a:r>
              <a:rPr lang="zh-TW" altLang="en-US" dirty="0" smtClean="0"/>
              <a:t>用泰勒展開式可以把</a:t>
            </a:r>
            <a:r>
              <a:rPr lang="en-US" altLang="zh-TW" dirty="0" err="1" smtClean="0"/>
              <a:t>e^x</a:t>
            </a:r>
            <a:r>
              <a:rPr lang="zh-TW" altLang="en-US" dirty="0" smtClean="0"/>
              <a:t>轉為這個，所以</a:t>
            </a:r>
            <a:r>
              <a:rPr lang="en-US" altLang="zh-TW" dirty="0" smtClean="0"/>
              <a:t>x</a:t>
            </a:r>
            <a:r>
              <a:rPr lang="zh-TW" altLang="en-US" dirty="0" smtClean="0"/>
              <a:t>代</a:t>
            </a:r>
            <a:r>
              <a:rPr lang="en-US" altLang="zh-TW" dirty="0" smtClean="0"/>
              <a:t>(-</a:t>
            </a:r>
            <a:r>
              <a:rPr lang="en-US" altLang="zh-TW" dirty="0" err="1" smtClean="0"/>
              <a:t>nk</a:t>
            </a:r>
            <a:r>
              <a:rPr lang="en-US" altLang="zh-TW" dirty="0" smtClean="0"/>
              <a:t>/m)</a:t>
            </a:r>
            <a:r>
              <a:rPr lang="zh-TW" altLang="en-US" dirty="0" smtClean="0"/>
              <a:t>就變這樣</a:t>
            </a:r>
            <a:endParaRPr lang="en-US" altLang="zh-TW" dirty="0" smtClean="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11</a:t>
            </a:fld>
            <a:endParaRPr lang="zh-TW" altLang="en-US"/>
          </a:p>
        </p:txBody>
      </p:sp>
    </p:spTree>
    <p:extLst>
      <p:ext uri="{BB962C8B-B14F-4D97-AF65-F5344CB8AC3E}">
        <p14:creationId xmlns:p14="http://schemas.microsoft.com/office/powerpoint/2010/main" val="1379270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接著</a:t>
            </a:r>
            <a:r>
              <a:rPr lang="en-US" altLang="zh-TW" dirty="0" smtClean="0"/>
              <a:t>(1-1/m)</a:t>
            </a:r>
            <a:r>
              <a:rPr lang="zh-TW" altLang="en-US" dirty="0" smtClean="0"/>
              <a:t>的</a:t>
            </a:r>
            <a:r>
              <a:rPr lang="en-US" altLang="zh-TW" dirty="0" err="1" smtClean="0"/>
              <a:t>nk</a:t>
            </a:r>
            <a:r>
              <a:rPr lang="zh-TW" altLang="en-US" dirty="0" smtClean="0"/>
              <a:t>次方可以用二項式展開成這樣，每一項我分成三個部分綠色藍色跟紫色</a:t>
            </a:r>
            <a:endParaRPr lang="en-US" altLang="zh-TW" dirty="0" smtClean="0"/>
          </a:p>
          <a:p>
            <a:r>
              <a:rPr lang="zh-TW" altLang="en-US" dirty="0" smtClean="0"/>
              <a:t>第</a:t>
            </a:r>
            <a:r>
              <a:rPr lang="en-US" altLang="zh-TW" dirty="0" smtClean="0"/>
              <a:t>0</a:t>
            </a:r>
            <a:r>
              <a:rPr lang="zh-TW" altLang="en-US" dirty="0" smtClean="0"/>
              <a:t>項就是</a:t>
            </a:r>
            <a:r>
              <a:rPr lang="en-US" altLang="zh-TW" dirty="0" smtClean="0"/>
              <a:t>1</a:t>
            </a:r>
            <a:r>
              <a:rPr lang="zh-TW" altLang="en-US" dirty="0" smtClean="0"/>
              <a:t>*</a:t>
            </a:r>
            <a:r>
              <a:rPr lang="en-US" altLang="zh-TW" dirty="0" smtClean="0"/>
              <a:t>1</a:t>
            </a:r>
            <a:r>
              <a:rPr lang="zh-TW" altLang="en-US" dirty="0" smtClean="0"/>
              <a:t>*</a:t>
            </a:r>
            <a:r>
              <a:rPr lang="en-US" altLang="zh-TW" dirty="0" smtClean="0"/>
              <a:t>1=1</a:t>
            </a:r>
            <a:r>
              <a:rPr lang="zh-TW" altLang="en-US" dirty="0" smtClean="0"/>
              <a:t> 和上面的第</a:t>
            </a:r>
            <a:r>
              <a:rPr lang="en-US" altLang="zh-TW" dirty="0" smtClean="0"/>
              <a:t>0</a:t>
            </a:r>
            <a:r>
              <a:rPr lang="zh-TW" altLang="en-US" dirty="0" smtClean="0"/>
              <a:t>項吻合</a:t>
            </a:r>
            <a:endParaRPr lang="en-US" altLang="zh-TW" dirty="0" smtClean="0"/>
          </a:p>
          <a:p>
            <a:r>
              <a:rPr lang="zh-TW" altLang="en-US" dirty="0" smtClean="0"/>
              <a:t>第</a:t>
            </a:r>
            <a:r>
              <a:rPr lang="en-US" altLang="zh-TW" dirty="0" smtClean="0"/>
              <a:t>1</a:t>
            </a:r>
            <a:r>
              <a:rPr lang="zh-TW" altLang="en-US" dirty="0" smtClean="0"/>
              <a:t>項是</a:t>
            </a:r>
            <a:r>
              <a:rPr lang="en-US" altLang="zh-TW" dirty="0" err="1" smtClean="0"/>
              <a:t>Cnk</a:t>
            </a:r>
            <a:r>
              <a:rPr lang="zh-TW" altLang="en-US" dirty="0" smtClean="0"/>
              <a:t>取</a:t>
            </a:r>
            <a:r>
              <a:rPr lang="en-US" altLang="zh-TW" dirty="0" smtClean="0"/>
              <a:t>1</a:t>
            </a:r>
            <a:r>
              <a:rPr lang="zh-TW" altLang="en-US" dirty="0" smtClean="0"/>
              <a:t> * </a:t>
            </a:r>
            <a:r>
              <a:rPr lang="en-US" altLang="zh-TW" dirty="0" smtClean="0"/>
              <a:t>1</a:t>
            </a:r>
            <a:r>
              <a:rPr lang="zh-TW" altLang="en-US" dirty="0" smtClean="0"/>
              <a:t>的</a:t>
            </a:r>
            <a:r>
              <a:rPr lang="en-US" altLang="zh-TW" dirty="0" smtClean="0"/>
              <a:t>nk-1</a:t>
            </a:r>
            <a:r>
              <a:rPr lang="zh-TW" altLang="en-US" dirty="0" smtClean="0"/>
              <a:t> * </a:t>
            </a:r>
            <a:r>
              <a:rPr lang="en-US" altLang="zh-TW" dirty="0" smtClean="0"/>
              <a:t>-1/m</a:t>
            </a:r>
            <a:r>
              <a:rPr lang="zh-TW" altLang="en-US" dirty="0" smtClean="0"/>
              <a:t>的</a:t>
            </a:r>
            <a:r>
              <a:rPr lang="en-US" altLang="zh-TW" dirty="0" smtClean="0"/>
              <a:t>1</a:t>
            </a:r>
            <a:r>
              <a:rPr lang="zh-TW" altLang="en-US" dirty="0" smtClean="0"/>
              <a:t>次，算起來和上面的第一項吻合</a:t>
            </a:r>
            <a:endParaRPr lang="en-US" altLang="zh-TW" dirty="0" smtClean="0"/>
          </a:p>
          <a:p>
            <a:r>
              <a:rPr lang="zh-TW" altLang="en-US" dirty="0" smtClean="0"/>
              <a:t>第</a:t>
            </a:r>
            <a:r>
              <a:rPr lang="en-US" altLang="zh-TW" dirty="0" smtClean="0"/>
              <a:t>2</a:t>
            </a:r>
            <a:r>
              <a:rPr lang="zh-TW" altLang="en-US" dirty="0" smtClean="0"/>
              <a:t>項是</a:t>
            </a:r>
            <a:r>
              <a:rPr lang="en-US" altLang="zh-TW" dirty="0" err="1" smtClean="0"/>
              <a:t>Cnk</a:t>
            </a:r>
            <a:r>
              <a:rPr lang="zh-TW" altLang="en-US" dirty="0" smtClean="0"/>
              <a:t>取</a:t>
            </a:r>
            <a:r>
              <a:rPr lang="en-US" altLang="zh-TW" dirty="0" smtClean="0"/>
              <a:t>2</a:t>
            </a:r>
            <a:r>
              <a:rPr lang="zh-TW" altLang="en-US" dirty="0" smtClean="0"/>
              <a:t> * 還是</a:t>
            </a:r>
            <a:r>
              <a:rPr lang="en-US" altLang="zh-TW" dirty="0" smtClean="0"/>
              <a:t>1 * 1/m</a:t>
            </a:r>
            <a:r>
              <a:rPr lang="zh-TW" altLang="en-US" dirty="0" smtClean="0"/>
              <a:t>的平方，因為</a:t>
            </a:r>
            <a:r>
              <a:rPr lang="en-US" altLang="zh-TW" dirty="0" smtClean="0"/>
              <a:t>m</a:t>
            </a:r>
            <a:r>
              <a:rPr lang="zh-TW" altLang="en-US" dirty="0" smtClean="0"/>
              <a:t>夠大，所以這個</a:t>
            </a:r>
            <a:r>
              <a:rPr lang="en-US" altLang="zh-TW" dirty="0" smtClean="0"/>
              <a:t>nk-1</a:t>
            </a:r>
            <a:r>
              <a:rPr lang="zh-TW" altLang="en-US" dirty="0" smtClean="0"/>
              <a:t>相對可以忽略，所以就變成這樣和上面的第二項吻合</a:t>
            </a:r>
            <a:endParaRPr lang="en-US" altLang="zh-TW" dirty="0" smtClean="0"/>
          </a:p>
          <a:p>
            <a:endParaRPr lang="en-US" altLang="zh-TW" dirty="0" smtClean="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12</a:t>
            </a:fld>
            <a:endParaRPr lang="zh-TW" altLang="en-US"/>
          </a:p>
        </p:txBody>
      </p:sp>
    </p:spTree>
    <p:extLst>
      <p:ext uri="{BB962C8B-B14F-4D97-AF65-F5344CB8AC3E}">
        <p14:creationId xmlns:p14="http://schemas.microsoft.com/office/powerpoint/2010/main" val="87401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接著是我要找我要做幾次不同的</a:t>
            </a:r>
            <a:r>
              <a:rPr lang="en-US" altLang="zh-TW" dirty="0" smtClean="0"/>
              <a:t>hash</a:t>
            </a:r>
            <a:r>
              <a:rPr lang="zh-TW" altLang="en-US" dirty="0" smtClean="0"/>
              <a:t>最好，最好的情況是</a:t>
            </a:r>
            <a:r>
              <a:rPr lang="en-US" altLang="zh-TW" dirty="0" smtClean="0"/>
              <a:t>k=m*ln2/n</a:t>
            </a:r>
          </a:p>
          <a:p>
            <a:r>
              <a:rPr lang="zh-TW" altLang="en-US" dirty="0" smtClean="0"/>
              <a:t>證明過程是把剛剛得到的機率取</a:t>
            </a:r>
            <a:r>
              <a:rPr lang="en-US" altLang="zh-TW" dirty="0" smtClean="0"/>
              <a:t>e</a:t>
            </a:r>
            <a:r>
              <a:rPr lang="zh-TW" altLang="en-US" dirty="0" smtClean="0"/>
              <a:t>的</a:t>
            </a:r>
            <a:r>
              <a:rPr lang="en-US" altLang="zh-TW" dirty="0" smtClean="0"/>
              <a:t>ln</a:t>
            </a:r>
            <a:r>
              <a:rPr lang="zh-TW" altLang="en-US" dirty="0" smtClean="0"/>
              <a:t>，然後把它指數的部分設為</a:t>
            </a:r>
            <a:r>
              <a:rPr lang="en-US" altLang="zh-TW" dirty="0" smtClean="0"/>
              <a:t>g</a:t>
            </a:r>
            <a:r>
              <a:rPr lang="zh-TW" altLang="en-US" dirty="0" smtClean="0"/>
              <a:t>。因為我要找</a:t>
            </a:r>
            <a:r>
              <a:rPr lang="en-US" altLang="zh-TW" dirty="0" smtClean="0"/>
              <a:t>f</a:t>
            </a:r>
            <a:r>
              <a:rPr lang="zh-TW" altLang="en-US" dirty="0" smtClean="0"/>
              <a:t>的最小值，所以就是找</a:t>
            </a:r>
            <a:r>
              <a:rPr lang="en-US" altLang="zh-TW" dirty="0" smtClean="0"/>
              <a:t>e</a:t>
            </a:r>
            <a:r>
              <a:rPr lang="zh-TW" altLang="en-US" dirty="0" smtClean="0"/>
              <a:t>的</a:t>
            </a:r>
            <a:r>
              <a:rPr lang="en-US" altLang="zh-TW" dirty="0" smtClean="0"/>
              <a:t>g</a:t>
            </a:r>
            <a:r>
              <a:rPr lang="zh-TW" altLang="en-US" dirty="0" smtClean="0"/>
              <a:t>次方的最小值，會等於找</a:t>
            </a:r>
            <a:r>
              <a:rPr lang="en-US" altLang="zh-TW" dirty="0" smtClean="0"/>
              <a:t>g</a:t>
            </a:r>
            <a:r>
              <a:rPr lang="zh-TW" altLang="en-US" dirty="0" smtClean="0"/>
              <a:t>的最小值</a:t>
            </a:r>
            <a:endParaRPr lang="en-US" altLang="zh-TW" dirty="0" smtClean="0"/>
          </a:p>
          <a:p>
            <a:r>
              <a:rPr lang="zh-TW" altLang="en-US" dirty="0" smtClean="0"/>
              <a:t>接著把</a:t>
            </a:r>
            <a:r>
              <a:rPr lang="en-US" altLang="zh-TW" dirty="0" smtClean="0"/>
              <a:t>g</a:t>
            </a:r>
            <a:r>
              <a:rPr lang="zh-TW" altLang="en-US" dirty="0" smtClean="0"/>
              <a:t>對</a:t>
            </a:r>
            <a:r>
              <a:rPr lang="en-US" altLang="zh-TW" dirty="0" smtClean="0"/>
              <a:t>k</a:t>
            </a:r>
            <a:r>
              <a:rPr lang="zh-TW" altLang="en-US" dirty="0" smtClean="0"/>
              <a:t>作微分，就能得到下面這串，然後</a:t>
            </a:r>
            <a:r>
              <a:rPr lang="en-US" altLang="zh-TW" dirty="0" smtClean="0"/>
              <a:t>f(x) * h(x)</a:t>
            </a:r>
            <a:r>
              <a:rPr lang="zh-TW" altLang="en-US" dirty="0" smtClean="0"/>
              <a:t> </a:t>
            </a:r>
            <a:r>
              <a:rPr lang="en-US" altLang="zh-TW" dirty="0" smtClean="0"/>
              <a:t>=</a:t>
            </a:r>
            <a:r>
              <a:rPr lang="zh-TW" altLang="en-US" dirty="0" smtClean="0"/>
              <a:t> </a:t>
            </a:r>
            <a:r>
              <a:rPr lang="en-US" altLang="zh-TW" dirty="0" smtClean="0"/>
              <a:t>f’(x)*g(x) + f(x)*g’(x)</a:t>
            </a:r>
            <a:r>
              <a:rPr lang="zh-TW" altLang="en-US" dirty="0" smtClean="0"/>
              <a:t>，最後能找到</a:t>
            </a:r>
            <a:r>
              <a:rPr lang="en-US" altLang="zh-TW" dirty="0" smtClean="0"/>
              <a:t>k</a:t>
            </a:r>
            <a:r>
              <a:rPr lang="zh-TW" altLang="en-US" dirty="0" smtClean="0"/>
              <a:t>為</a:t>
            </a:r>
            <a:r>
              <a:rPr lang="en-US" altLang="zh-TW" dirty="0" smtClean="0"/>
              <a:t>mln2/n</a:t>
            </a:r>
            <a:r>
              <a:rPr lang="zh-TW" altLang="en-US" dirty="0" smtClean="0"/>
              <a:t>的時候等於</a:t>
            </a:r>
            <a:r>
              <a:rPr lang="en-US" altLang="zh-TW" dirty="0" smtClean="0"/>
              <a:t>0</a:t>
            </a:r>
            <a:r>
              <a:rPr lang="zh-TW" altLang="en-US" dirty="0" smtClean="0"/>
              <a:t>，微分</a:t>
            </a:r>
            <a:r>
              <a:rPr lang="zh-TW" altLang="en-US" dirty="0"/>
              <a:t>找到</a:t>
            </a:r>
            <a:r>
              <a:rPr lang="en-US" altLang="zh-TW" dirty="0"/>
              <a:t>0</a:t>
            </a:r>
            <a:r>
              <a:rPr lang="zh-TW" altLang="en-US" dirty="0"/>
              <a:t>就是最高或最低的</a:t>
            </a:r>
            <a:r>
              <a:rPr lang="zh-TW" altLang="en-US" dirty="0" smtClean="0"/>
              <a:t>點，所以</a:t>
            </a:r>
            <a:r>
              <a:rPr lang="en-US" altLang="zh-TW" dirty="0" smtClean="0"/>
              <a:t>k</a:t>
            </a:r>
            <a:r>
              <a:rPr lang="zh-TW" altLang="en-US" dirty="0" smtClean="0"/>
              <a:t>在這個值就是對</a:t>
            </a:r>
            <a:r>
              <a:rPr lang="en-US" altLang="zh-TW" dirty="0" smtClean="0"/>
              <a:t>f</a:t>
            </a:r>
            <a:r>
              <a:rPr lang="zh-TW" altLang="en-US" dirty="0" smtClean="0"/>
              <a:t>最好的點</a:t>
            </a:r>
            <a:endParaRPr lang="en-US" altLang="zh-TW" dirty="0" smtClean="0"/>
          </a:p>
          <a:p>
            <a:r>
              <a:rPr lang="zh-TW" altLang="en-US" dirty="0" smtClean="0"/>
              <a:t>代回去剛剛式子就能得到</a:t>
            </a:r>
            <a:r>
              <a:rPr lang="en-US" altLang="zh-TW" dirty="0" smtClean="0"/>
              <a:t>f=(1/2)^k</a:t>
            </a:r>
            <a:r>
              <a:rPr lang="zh-TW" altLang="en-US" dirty="0" smtClean="0"/>
              <a:t>，因為我輸入什麼東西和它被認為是在這個</a:t>
            </a:r>
            <a:r>
              <a:rPr lang="en-US" altLang="zh-TW" dirty="0" smtClean="0"/>
              <a:t>bloom</a:t>
            </a:r>
            <a:r>
              <a:rPr lang="en-US" altLang="zh-TW" baseline="0" dirty="0" smtClean="0"/>
              <a:t> filters</a:t>
            </a:r>
            <a:r>
              <a:rPr lang="zh-TW" altLang="en-US" baseline="0" dirty="0" smtClean="0"/>
              <a:t>內的機率是無關的，所以這個</a:t>
            </a:r>
            <a:r>
              <a:rPr lang="en-US" altLang="zh-TW" baseline="0" dirty="0" smtClean="0"/>
              <a:t>f</a:t>
            </a:r>
            <a:r>
              <a:rPr lang="zh-TW" altLang="en-US" baseline="0" dirty="0" smtClean="0"/>
              <a:t>同時也是誤判率</a:t>
            </a:r>
            <a:endParaRPr lang="en-US" altLang="zh-TW"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13</a:t>
            </a:fld>
            <a:endParaRPr lang="zh-TW" altLang="en-US"/>
          </a:p>
        </p:txBody>
      </p:sp>
    </p:spTree>
    <p:extLst>
      <p:ext uri="{BB962C8B-B14F-4D97-AF65-F5344CB8AC3E}">
        <p14:creationId xmlns:p14="http://schemas.microsoft.com/office/powerpoint/2010/main" val="1247332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有</a:t>
            </a:r>
            <a:r>
              <a:rPr lang="en-US" altLang="zh-TW" dirty="0"/>
              <a:t>W</a:t>
            </a:r>
            <a:r>
              <a:rPr lang="zh-TW" altLang="en-US" dirty="0"/>
              <a:t>個</a:t>
            </a:r>
            <a:r>
              <a:rPr lang="en-US" altLang="zh-TW" dirty="0"/>
              <a:t>counting</a:t>
            </a:r>
            <a:r>
              <a:rPr lang="zh-TW" altLang="en-US" dirty="0"/>
              <a:t> </a:t>
            </a:r>
            <a:r>
              <a:rPr lang="en-US" altLang="zh-TW" dirty="0"/>
              <a:t>bloom filters</a:t>
            </a:r>
            <a:r>
              <a:rPr lang="zh-TW" altLang="en-US" dirty="0"/>
              <a:t>，</a:t>
            </a:r>
            <a:r>
              <a:rPr lang="en-US" altLang="zh-TW" dirty="0"/>
              <a:t>W</a:t>
            </a:r>
            <a:r>
              <a:rPr lang="zh-TW" altLang="en-US" dirty="0"/>
              <a:t>是</a:t>
            </a:r>
            <a:r>
              <a:rPr lang="en-US" altLang="zh-TW" dirty="0"/>
              <a:t>input address</a:t>
            </a:r>
            <a:r>
              <a:rPr lang="zh-TW" altLang="en-US" dirty="0"/>
              <a:t>的長度，每一個</a:t>
            </a:r>
            <a:r>
              <a:rPr lang="en-US" altLang="zh-TW" dirty="0"/>
              <a:t>bloom</a:t>
            </a:r>
            <a:r>
              <a:rPr lang="zh-TW" altLang="en-US" dirty="0"/>
              <a:t> </a:t>
            </a:r>
            <a:r>
              <a:rPr lang="en-US" altLang="zh-TW" dirty="0"/>
              <a:t>filter</a:t>
            </a:r>
            <a:r>
              <a:rPr lang="zh-TW" altLang="en-US" dirty="0"/>
              <a:t>都和一種前綴長度做關聯</a:t>
            </a:r>
            <a:endParaRPr lang="en-US" altLang="zh-TW" dirty="0"/>
          </a:p>
          <a:p>
            <a:r>
              <a:rPr lang="zh-TW" altLang="en-US" dirty="0"/>
              <a:t>此外，針對不同</a:t>
            </a:r>
            <a:r>
              <a:rPr lang="zh-TW" altLang="en-US" dirty="0" smtClean="0"/>
              <a:t>的「前綴長度」建</a:t>
            </a:r>
            <a:r>
              <a:rPr lang="zh-TW" altLang="en-US" dirty="0"/>
              <a:t>構了一個</a:t>
            </a:r>
            <a:r>
              <a:rPr lang="en-US" altLang="zh-TW" dirty="0"/>
              <a:t>hash table</a:t>
            </a:r>
            <a:r>
              <a:rPr lang="zh-TW" altLang="en-US" dirty="0"/>
              <a:t>，每個</a:t>
            </a:r>
            <a:r>
              <a:rPr lang="en-US" altLang="zh-TW" dirty="0"/>
              <a:t>hash table</a:t>
            </a:r>
            <a:r>
              <a:rPr lang="zh-TW" altLang="en-US" dirty="0"/>
              <a:t>都用一組對應的前綴進行初始化，每個</a:t>
            </a:r>
            <a:r>
              <a:rPr lang="en-US" altLang="zh-TW" dirty="0"/>
              <a:t>hash</a:t>
            </a:r>
            <a:r>
              <a:rPr lang="zh-TW" altLang="en-US" dirty="0"/>
              <a:t>的條目是</a:t>
            </a:r>
            <a:r>
              <a:rPr lang="en-US" altLang="zh-TW" dirty="0"/>
              <a:t>[prefix, </a:t>
            </a:r>
            <a:r>
              <a:rPr lang="en-US" altLang="zh-TW" dirty="0" err="1"/>
              <a:t>nextHop</a:t>
            </a:r>
            <a:r>
              <a:rPr lang="en-US" altLang="zh-TW" dirty="0"/>
              <a:t>]</a:t>
            </a:r>
            <a:r>
              <a:rPr lang="zh-TW" altLang="en-US" dirty="0"/>
              <a:t>的</a:t>
            </a:r>
            <a:r>
              <a:rPr lang="en-US" altLang="zh-TW" dirty="0" smtClean="0"/>
              <a:t>pair</a:t>
            </a:r>
            <a:endParaRPr lang="en-US" altLang="zh-TW" dirty="0"/>
          </a:p>
          <a:p>
            <a:r>
              <a:rPr lang="en-US" altLang="zh-TW" dirty="0"/>
              <a:t>Hash tables</a:t>
            </a:r>
            <a:r>
              <a:rPr lang="zh-TW" altLang="en-US" dirty="0"/>
              <a:t>存在一個晶片外的獨立儲存設備中，在論文內他假設是一個大型高速的</a:t>
            </a:r>
            <a:r>
              <a:rPr lang="en-US" altLang="zh-TW" dirty="0"/>
              <a:t>SRAM</a:t>
            </a:r>
            <a:r>
              <a:rPr lang="zh-TW" altLang="en-US" dirty="0" smtClean="0"/>
              <a:t>。</a:t>
            </a:r>
            <a:endParaRPr lang="en-US" altLang="zh-TW" dirty="0" smtClean="0"/>
          </a:p>
          <a:p>
            <a:r>
              <a:rPr lang="zh-TW" altLang="en-US" dirty="0" smtClean="0"/>
              <a:t>所以當我偵測出有可能存在</a:t>
            </a:r>
            <a:r>
              <a:rPr lang="en-US" altLang="zh-TW" dirty="0" smtClean="0"/>
              <a:t>15</a:t>
            </a:r>
            <a:r>
              <a:rPr lang="zh-TW" altLang="en-US" dirty="0" smtClean="0"/>
              <a:t>這個長度的</a:t>
            </a:r>
            <a:r>
              <a:rPr lang="en-US" altLang="zh-TW" dirty="0" smtClean="0"/>
              <a:t>prefix</a:t>
            </a:r>
            <a:r>
              <a:rPr lang="zh-TW" altLang="en-US" dirty="0" smtClean="0"/>
              <a:t>，我就去查</a:t>
            </a:r>
            <a:r>
              <a:rPr lang="en-US" altLang="zh-TW" dirty="0" smtClean="0"/>
              <a:t>15</a:t>
            </a:r>
            <a:r>
              <a:rPr lang="zh-TW" altLang="en-US" dirty="0" smtClean="0"/>
              <a:t>對應到的</a:t>
            </a:r>
            <a:r>
              <a:rPr lang="en-US" altLang="zh-TW" dirty="0" smtClean="0"/>
              <a:t>hash</a:t>
            </a:r>
            <a:r>
              <a:rPr lang="zh-TW" altLang="en-US" dirty="0" smtClean="0"/>
              <a:t> </a:t>
            </a:r>
            <a:r>
              <a:rPr lang="en-US" altLang="zh-TW" dirty="0" smtClean="0"/>
              <a:t>table</a:t>
            </a:r>
            <a:r>
              <a:rPr lang="zh-TW" altLang="en-US" dirty="0" smtClean="0"/>
              <a:t>；存在</a:t>
            </a:r>
            <a:r>
              <a:rPr lang="en-US" altLang="zh-TW" dirty="0" smtClean="0"/>
              <a:t>27</a:t>
            </a:r>
            <a:r>
              <a:rPr lang="zh-TW" altLang="en-US" dirty="0" smtClean="0"/>
              <a:t>我就去查</a:t>
            </a:r>
            <a:r>
              <a:rPr lang="en-US" altLang="zh-TW" dirty="0" smtClean="0"/>
              <a:t>27</a:t>
            </a:r>
            <a:r>
              <a:rPr lang="zh-TW" altLang="en-US" dirty="0" smtClean="0"/>
              <a:t>對應的</a:t>
            </a:r>
            <a:r>
              <a:rPr lang="en-US" altLang="zh-TW" dirty="0" smtClean="0"/>
              <a:t>hash table</a:t>
            </a:r>
          </a:p>
          <a:p>
            <a:r>
              <a:rPr lang="zh-TW" altLang="en-US" dirty="0" smtClean="0"/>
              <a:t>這個設計看起來會有一點奇怪，我既然都要去查</a:t>
            </a:r>
            <a:r>
              <a:rPr lang="en-US" altLang="zh-TW" dirty="0" smtClean="0"/>
              <a:t>hash table</a:t>
            </a:r>
            <a:r>
              <a:rPr lang="zh-TW" altLang="en-US" dirty="0" smtClean="0"/>
              <a:t>，那我不直接建一個特大的</a:t>
            </a:r>
            <a:r>
              <a:rPr lang="en-US" altLang="zh-TW" dirty="0" smtClean="0"/>
              <a:t>hash table</a:t>
            </a:r>
            <a:r>
              <a:rPr lang="zh-TW" altLang="en-US" dirty="0" smtClean="0"/>
              <a:t>，還要用兩層一層來猜它在不在，然後還有可能猜錯。作者在這邊沒有解釋，但基本上就一定是</a:t>
            </a:r>
            <a:r>
              <a:rPr lang="en-US" altLang="zh-TW" dirty="0" smtClean="0"/>
              <a:t>memory</a:t>
            </a:r>
            <a:r>
              <a:rPr lang="zh-TW" altLang="en-US" dirty="0" smtClean="0"/>
              <a:t>不足的問題，這種分層的設計</a:t>
            </a:r>
            <a:r>
              <a:rPr lang="zh-TW" altLang="en-US" baseline="0" dirty="0" smtClean="0"/>
              <a:t>，因為其要儲存的</a:t>
            </a:r>
            <a:r>
              <a:rPr lang="en-US" altLang="zh-TW" baseline="0" dirty="0" smtClean="0"/>
              <a:t>entry</a:t>
            </a:r>
            <a:r>
              <a:rPr lang="zh-TW" altLang="en-US" baseline="0" dirty="0" smtClean="0"/>
              <a:t>數量會大幅下降，</a:t>
            </a:r>
            <a:r>
              <a:rPr lang="zh-TW" altLang="en-US" dirty="0" smtClean="0"/>
              <a:t>能夠大幅降低</a:t>
            </a:r>
            <a:r>
              <a:rPr lang="en-US" altLang="zh-TW" dirty="0" smtClean="0"/>
              <a:t>hash</a:t>
            </a:r>
            <a:r>
              <a:rPr lang="en-US" altLang="zh-TW" baseline="0" dirty="0" smtClean="0"/>
              <a:t> table</a:t>
            </a:r>
            <a:r>
              <a:rPr lang="zh-TW" altLang="en-US" baseline="0" dirty="0" smtClean="0"/>
              <a:t>需要的</a:t>
            </a:r>
            <a:r>
              <a:rPr lang="en-US" altLang="zh-TW" baseline="0" dirty="0" smtClean="0"/>
              <a:t>size</a:t>
            </a:r>
            <a:r>
              <a:rPr lang="zh-TW" altLang="en-US" baseline="0" dirty="0" smtClean="0"/>
              <a:t>，對於</a:t>
            </a:r>
            <a:r>
              <a:rPr lang="en-US" altLang="zh-TW" baseline="0" dirty="0" smtClean="0"/>
              <a:t>hash table</a:t>
            </a:r>
            <a:r>
              <a:rPr lang="zh-TW" altLang="en-US" baseline="0" dirty="0" smtClean="0"/>
              <a:t>內部，作者說已經是被</a:t>
            </a:r>
            <a:r>
              <a:rPr lang="en-US" altLang="zh-TW" baseline="0" dirty="0" smtClean="0"/>
              <a:t>well-studied</a:t>
            </a:r>
            <a:r>
              <a:rPr lang="zh-TW" altLang="en-US" baseline="0" dirty="0" smtClean="0"/>
              <a:t>的設計，它只針對</a:t>
            </a:r>
            <a:r>
              <a:rPr lang="en-US" altLang="zh-TW" baseline="0" dirty="0" smtClean="0"/>
              <a:t>bloom filter</a:t>
            </a:r>
            <a:r>
              <a:rPr lang="zh-TW" altLang="en-US" baseline="0" dirty="0" smtClean="0"/>
              <a:t>相關的介面講解。</a:t>
            </a:r>
            <a:endParaRPr lang="en-US" altLang="zh-TW" dirty="0"/>
          </a:p>
          <a:p>
            <a:endParaRPr lang="en-US" altLang="zh-TW" dirty="0"/>
          </a:p>
          <a:p>
            <a:r>
              <a:rPr lang="en-US" altLang="zh-TW" dirty="0"/>
              <a:t>Search</a:t>
            </a:r>
            <a:r>
              <a:rPr lang="zh-TW" altLang="en-US" dirty="0"/>
              <a:t>的操作如下：</a:t>
            </a:r>
            <a:endParaRPr lang="en-US" altLang="zh-TW" dirty="0"/>
          </a:p>
          <a:p>
            <a:pPr marL="228600" indent="-228600">
              <a:buAutoNum type="arabicPeriod"/>
            </a:pPr>
            <a:r>
              <a:rPr lang="en-US" altLang="zh-TW" dirty="0"/>
              <a:t>Input IP</a:t>
            </a:r>
            <a:r>
              <a:rPr lang="zh-TW" altLang="en-US" dirty="0"/>
              <a:t>會平行的探索</a:t>
            </a:r>
            <a:r>
              <a:rPr lang="en-US" altLang="zh-TW" dirty="0"/>
              <a:t>W</a:t>
            </a:r>
            <a:r>
              <a:rPr lang="zh-TW" altLang="en-US" dirty="0"/>
              <a:t>個</a:t>
            </a:r>
            <a:r>
              <a:rPr lang="en-US" altLang="zh-TW" dirty="0"/>
              <a:t>bloom filters</a:t>
            </a:r>
            <a:r>
              <a:rPr lang="zh-TW" altLang="en-US" dirty="0"/>
              <a:t>，每個</a:t>
            </a:r>
            <a:r>
              <a:rPr lang="en-US" altLang="zh-TW" dirty="0"/>
              <a:t>filter</a:t>
            </a:r>
            <a:r>
              <a:rPr lang="zh-TW" altLang="en-US" dirty="0"/>
              <a:t>回傳</a:t>
            </a:r>
            <a:r>
              <a:rPr lang="en-US" altLang="zh-TW" dirty="0"/>
              <a:t>true</a:t>
            </a:r>
            <a:r>
              <a:rPr lang="zh-TW" altLang="en-US" dirty="0"/>
              <a:t> </a:t>
            </a:r>
            <a:r>
              <a:rPr lang="en-US" altLang="zh-TW" dirty="0"/>
              <a:t>or</a:t>
            </a:r>
            <a:r>
              <a:rPr lang="zh-TW" altLang="en-US" dirty="0"/>
              <a:t> </a:t>
            </a:r>
            <a:r>
              <a:rPr lang="en-US" altLang="zh-TW" dirty="0"/>
              <a:t>false</a:t>
            </a:r>
          </a:p>
          <a:p>
            <a:pPr marL="228600" indent="-228600">
              <a:buAutoNum type="arabicPeriod"/>
            </a:pPr>
            <a:r>
              <a:rPr lang="zh-TW" altLang="en-US" dirty="0"/>
              <a:t>檢查完輸出之後，給</a:t>
            </a:r>
            <a:r>
              <a:rPr lang="en-US" altLang="zh-TW" dirty="0"/>
              <a:t>input</a:t>
            </a:r>
            <a:r>
              <a:rPr lang="zh-TW" altLang="en-US" dirty="0"/>
              <a:t> </a:t>
            </a:r>
            <a:r>
              <a:rPr lang="en-US" altLang="zh-TW" dirty="0"/>
              <a:t>IP</a:t>
            </a:r>
            <a:r>
              <a:rPr lang="zh-TW" altLang="en-US" dirty="0"/>
              <a:t>一個可能匹配的</a:t>
            </a:r>
            <a:r>
              <a:rPr lang="en-US" altLang="zh-TW" dirty="0"/>
              <a:t>prefix</a:t>
            </a:r>
            <a:r>
              <a:rPr lang="zh-TW" altLang="en-US" dirty="0"/>
              <a:t>的向量，稱為</a:t>
            </a:r>
            <a:r>
              <a:rPr lang="en-US" altLang="zh-TW" dirty="0"/>
              <a:t>Match Vector</a:t>
            </a:r>
            <a:r>
              <a:rPr lang="zh-TW" altLang="en-US" dirty="0"/>
              <a:t>。比方說我在前綴</a:t>
            </a:r>
            <a:r>
              <a:rPr lang="en-US" altLang="zh-TW" dirty="0"/>
              <a:t>8, 17, 23</a:t>
            </a:r>
            <a:r>
              <a:rPr lang="zh-TW" altLang="en-US" dirty="0"/>
              <a:t>和</a:t>
            </a:r>
            <a:r>
              <a:rPr lang="en-US" altLang="zh-TW" dirty="0"/>
              <a:t>30match</a:t>
            </a:r>
            <a:r>
              <a:rPr lang="zh-TW" altLang="en-US" dirty="0"/>
              <a:t>了，那這個向量就是</a:t>
            </a:r>
            <a:r>
              <a:rPr lang="en-US" altLang="zh-TW" dirty="0"/>
              <a:t>{8, 17, 23, 30}</a:t>
            </a:r>
            <a:r>
              <a:rPr lang="zh-TW" altLang="en-US" dirty="0"/>
              <a:t>。因為</a:t>
            </a:r>
            <a:r>
              <a:rPr lang="en-US" altLang="zh-TW" dirty="0"/>
              <a:t>bloom filter</a:t>
            </a:r>
            <a:r>
              <a:rPr lang="zh-TW" altLang="en-US" dirty="0"/>
              <a:t>的設計，只要有就一定會標出來，只是標出來不代表有，所以只要</a:t>
            </a:r>
            <a:r>
              <a:rPr lang="en-US" altLang="zh-TW" dirty="0"/>
              <a:t>data</a:t>
            </a:r>
            <a:r>
              <a:rPr lang="zh-TW" altLang="en-US" dirty="0"/>
              <a:t> </a:t>
            </a:r>
            <a:r>
              <a:rPr lang="en-US" altLang="zh-TW" dirty="0"/>
              <a:t>base</a:t>
            </a:r>
            <a:r>
              <a:rPr lang="zh-TW" altLang="en-US" dirty="0"/>
              <a:t>裡面有</a:t>
            </a:r>
            <a:r>
              <a:rPr lang="en-US" altLang="zh-TW" dirty="0"/>
              <a:t>8</a:t>
            </a:r>
            <a:r>
              <a:rPr lang="zh-TW" altLang="en-US" dirty="0"/>
              <a:t>或</a:t>
            </a:r>
            <a:r>
              <a:rPr lang="en-US" altLang="zh-TW" dirty="0"/>
              <a:t>17</a:t>
            </a:r>
            <a:r>
              <a:rPr lang="zh-TW" altLang="en-US" dirty="0"/>
              <a:t>或</a:t>
            </a:r>
            <a:r>
              <a:rPr lang="en-US" altLang="zh-TW" dirty="0"/>
              <a:t>23</a:t>
            </a:r>
            <a:r>
              <a:rPr lang="zh-TW" altLang="en-US" dirty="0"/>
              <a:t>或</a:t>
            </a:r>
            <a:r>
              <a:rPr lang="en-US" altLang="zh-TW" dirty="0"/>
              <a:t>30</a:t>
            </a:r>
            <a:r>
              <a:rPr lang="zh-TW" altLang="en-US" dirty="0"/>
              <a:t>，他一定會被搜出來在</a:t>
            </a:r>
            <a:r>
              <a:rPr lang="en-US" altLang="zh-TW" dirty="0"/>
              <a:t>match vector</a:t>
            </a:r>
            <a:r>
              <a:rPr lang="zh-TW" altLang="en-US" dirty="0"/>
              <a:t>上。也就是說，假如這個向量是空的，那一定不在資料庫裡面</a:t>
            </a:r>
            <a:r>
              <a:rPr lang="zh-TW" altLang="en-US" dirty="0" smtClean="0"/>
              <a:t>。</a:t>
            </a:r>
            <a:endParaRPr lang="en-US" altLang="zh-TW" dirty="0" smtClean="0"/>
          </a:p>
          <a:p>
            <a:pPr marL="228600" indent="-228600">
              <a:buAutoNum type="arabicPeriod"/>
            </a:pPr>
            <a:r>
              <a:rPr lang="zh-TW" altLang="en-US" dirty="0" smtClean="0"/>
              <a:t>在基礎的設計中，我就是對</a:t>
            </a:r>
            <a:r>
              <a:rPr lang="en-US" altLang="zh-TW" dirty="0" smtClean="0"/>
              <a:t>8, 17, 23, 30</a:t>
            </a:r>
            <a:r>
              <a:rPr lang="zh-TW" altLang="en-US" dirty="0" smtClean="0"/>
              <a:t>都做</a:t>
            </a:r>
            <a:r>
              <a:rPr lang="en-US" altLang="zh-TW" dirty="0" smtClean="0"/>
              <a:t>hash</a:t>
            </a:r>
            <a:r>
              <a:rPr lang="zh-TW" altLang="en-US" dirty="0" smtClean="0"/>
              <a:t> </a:t>
            </a:r>
            <a:r>
              <a:rPr lang="en-US" altLang="zh-TW" dirty="0" smtClean="0"/>
              <a:t>table</a:t>
            </a:r>
            <a:r>
              <a:rPr lang="zh-TW" altLang="en-US" dirty="0" smtClean="0"/>
              <a:t>的</a:t>
            </a:r>
            <a:r>
              <a:rPr lang="en-US" altLang="zh-TW" dirty="0" smtClean="0"/>
              <a:t>lookup</a:t>
            </a:r>
            <a:endParaRPr lang="en-US" altLang="zh-TW"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14</a:t>
            </a:fld>
            <a:endParaRPr lang="zh-TW" altLang="en-US"/>
          </a:p>
        </p:txBody>
      </p:sp>
    </p:spTree>
    <p:extLst>
      <p:ext uri="{BB962C8B-B14F-4D97-AF65-F5344CB8AC3E}">
        <p14:creationId xmlns:p14="http://schemas.microsoft.com/office/powerpoint/2010/main" val="377314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我會需要做</a:t>
            </a:r>
            <a:r>
              <a:rPr lang="en-US" altLang="zh-TW" dirty="0" smtClean="0"/>
              <a:t>hash</a:t>
            </a:r>
            <a:r>
              <a:rPr lang="zh-TW" altLang="en-US" dirty="0" smtClean="0"/>
              <a:t> </a:t>
            </a:r>
            <a:r>
              <a:rPr lang="en-US" altLang="zh-TW" dirty="0" smtClean="0"/>
              <a:t>probe</a:t>
            </a:r>
            <a:r>
              <a:rPr lang="zh-TW" altLang="en-US" dirty="0" smtClean="0"/>
              <a:t>的次數就等於我總共</a:t>
            </a:r>
            <a:r>
              <a:rPr lang="en-US" altLang="zh-TW" dirty="0" smtClean="0"/>
              <a:t>Bloom</a:t>
            </a:r>
            <a:r>
              <a:rPr lang="zh-TW" altLang="en-US" dirty="0" smtClean="0"/>
              <a:t> </a:t>
            </a:r>
            <a:r>
              <a:rPr lang="en-US" altLang="zh-TW" dirty="0" smtClean="0"/>
              <a:t>filters</a:t>
            </a:r>
            <a:r>
              <a:rPr lang="zh-TW" altLang="en-US" dirty="0" smtClean="0"/>
              <a:t>的數量，在這邊先訂為</a:t>
            </a:r>
            <a:r>
              <a:rPr lang="en-US" altLang="zh-TW" dirty="0" smtClean="0"/>
              <a:t>32</a:t>
            </a:r>
            <a:r>
              <a:rPr lang="zh-TW" altLang="en-US" dirty="0" smtClean="0"/>
              <a:t>，我有</a:t>
            </a:r>
            <a:r>
              <a:rPr lang="en-US" altLang="zh-TW" dirty="0" smtClean="0"/>
              <a:t>f</a:t>
            </a:r>
            <a:r>
              <a:rPr lang="zh-TW" altLang="en-US" dirty="0" smtClean="0"/>
              <a:t>的機率被認為是陽性，總數乘上機率就是我被判陽性數量的期望值</a:t>
            </a:r>
            <a:endParaRPr lang="en-US" altLang="zh-TW" dirty="0" smtClean="0"/>
          </a:p>
          <a:p>
            <a:pPr marL="0" indent="0">
              <a:buNone/>
            </a:pPr>
            <a:r>
              <a:rPr lang="zh-TW" altLang="en-US" dirty="0" smtClean="0"/>
              <a:t>每個</a:t>
            </a:r>
            <a:r>
              <a:rPr lang="en-US" altLang="zh-TW" dirty="0" smtClean="0"/>
              <a:t>input</a:t>
            </a:r>
            <a:r>
              <a:rPr lang="zh-TW" altLang="en-US" dirty="0" smtClean="0"/>
              <a:t>本身都要做一次</a:t>
            </a:r>
            <a:r>
              <a:rPr lang="en-US" altLang="zh-TW" dirty="0" smtClean="0"/>
              <a:t>prefix</a:t>
            </a:r>
            <a:r>
              <a:rPr lang="zh-TW" altLang="en-US" dirty="0" smtClean="0"/>
              <a:t> </a:t>
            </a:r>
            <a:r>
              <a:rPr lang="en-US" altLang="zh-TW" dirty="0" smtClean="0"/>
              <a:t>length</a:t>
            </a:r>
            <a:r>
              <a:rPr lang="zh-TW" altLang="en-US" dirty="0" smtClean="0"/>
              <a:t>的</a:t>
            </a:r>
            <a:r>
              <a:rPr lang="en-US" altLang="zh-TW" dirty="0" smtClean="0"/>
              <a:t>match</a:t>
            </a:r>
            <a:r>
              <a:rPr lang="zh-TW" altLang="en-US" dirty="0" smtClean="0"/>
              <a:t>，所以總期望值就是</a:t>
            </a:r>
            <a:r>
              <a:rPr lang="en-US" altLang="zh-TW" dirty="0" smtClean="0"/>
              <a:t>32</a:t>
            </a:r>
            <a:r>
              <a:rPr lang="zh-TW" altLang="en-US" dirty="0" smtClean="0"/>
              <a:t>*</a:t>
            </a:r>
            <a:r>
              <a:rPr lang="en-US" altLang="zh-TW" dirty="0" smtClean="0"/>
              <a:t>f+1</a:t>
            </a:r>
            <a:r>
              <a:rPr lang="zh-TW" altLang="en-US" dirty="0" smtClean="0"/>
              <a:t>；</a:t>
            </a:r>
            <a:r>
              <a:rPr lang="en-US" altLang="zh-TW" dirty="0" smtClean="0"/>
              <a:t>worst</a:t>
            </a:r>
            <a:r>
              <a:rPr lang="en-US" altLang="zh-TW" baseline="0" dirty="0" smtClean="0"/>
              <a:t> case</a:t>
            </a:r>
            <a:r>
              <a:rPr lang="zh-TW" altLang="en-US" baseline="0" dirty="0" smtClean="0"/>
              <a:t>就是我全部都被認為是陽性，為</a:t>
            </a:r>
            <a:r>
              <a:rPr lang="en-US" altLang="zh-TW" baseline="0" dirty="0" smtClean="0"/>
              <a:t>32+1</a:t>
            </a:r>
          </a:p>
          <a:p>
            <a:pPr marL="0" indent="0">
              <a:buNone/>
            </a:pPr>
            <a:endParaRPr lang="en-US" altLang="zh-TW" baseline="0" dirty="0" smtClean="0"/>
          </a:p>
          <a:p>
            <a:pPr marL="0" indent="0">
              <a:buNone/>
            </a:pPr>
            <a:r>
              <a:rPr lang="zh-TW" altLang="en-US" baseline="0" dirty="0" smtClean="0"/>
              <a:t>這時就可以注意到，不管是平均的</a:t>
            </a:r>
            <a:r>
              <a:rPr lang="en-US" altLang="zh-TW" baseline="0" dirty="0" smtClean="0"/>
              <a:t>match</a:t>
            </a:r>
            <a:r>
              <a:rPr lang="zh-TW" altLang="en-US" baseline="0" dirty="0" smtClean="0"/>
              <a:t>次數還是最糟情況的</a:t>
            </a:r>
            <a:r>
              <a:rPr lang="en-US" altLang="zh-TW" baseline="0" dirty="0" smtClean="0"/>
              <a:t>match</a:t>
            </a:r>
            <a:r>
              <a:rPr lang="zh-TW" altLang="en-US" baseline="0" dirty="0" smtClean="0"/>
              <a:t>次數，都和我</a:t>
            </a:r>
            <a:r>
              <a:rPr lang="en-US" altLang="zh-TW" baseline="0" dirty="0" smtClean="0"/>
              <a:t>bloom filters</a:t>
            </a:r>
            <a:r>
              <a:rPr lang="zh-TW" altLang="en-US" baseline="0" dirty="0" smtClean="0"/>
              <a:t>的數量直接相關，所以我當然不能直接</a:t>
            </a:r>
            <a:r>
              <a:rPr lang="en-US" altLang="zh-TW" baseline="0" dirty="0" smtClean="0"/>
              <a:t>32</a:t>
            </a:r>
            <a:r>
              <a:rPr lang="zh-TW" altLang="en-US" baseline="0" dirty="0" smtClean="0"/>
              <a:t>個</a:t>
            </a:r>
            <a:r>
              <a:rPr lang="en-US" altLang="zh-TW" baseline="0" dirty="0" smtClean="0"/>
              <a:t>prefix</a:t>
            </a:r>
            <a:r>
              <a:rPr lang="zh-TW" altLang="en-US" baseline="0" dirty="0" smtClean="0"/>
              <a:t>各使用一個</a:t>
            </a:r>
            <a:r>
              <a:rPr lang="en-US" altLang="zh-TW" baseline="0" dirty="0" smtClean="0"/>
              <a:t>bloom filters</a:t>
            </a:r>
            <a:r>
              <a:rPr lang="zh-TW" altLang="en-US" baseline="0" dirty="0" smtClean="0"/>
              <a:t>，這樣就和</a:t>
            </a:r>
            <a:r>
              <a:rPr lang="en-US" altLang="zh-TW" baseline="0" dirty="0" smtClean="0"/>
              <a:t>single bit</a:t>
            </a:r>
            <a:r>
              <a:rPr lang="zh-TW" altLang="en-US" baseline="0" dirty="0" smtClean="0"/>
              <a:t> </a:t>
            </a:r>
            <a:r>
              <a:rPr lang="en-US" altLang="zh-TW" baseline="0" dirty="0" err="1" smtClean="0"/>
              <a:t>trie</a:t>
            </a:r>
            <a:r>
              <a:rPr lang="zh-TW" altLang="en-US" baseline="0" dirty="0" smtClean="0"/>
              <a:t>一樣被侷限在</a:t>
            </a:r>
            <a:r>
              <a:rPr lang="en-US" altLang="zh-TW" baseline="0" dirty="0" smtClean="0"/>
              <a:t>O(W)</a:t>
            </a:r>
            <a:r>
              <a:rPr lang="zh-TW" altLang="en-US" baseline="0" dirty="0" smtClean="0"/>
              <a:t>上，只是我可以在</a:t>
            </a:r>
            <a:r>
              <a:rPr lang="en-US" altLang="zh-TW" baseline="0" dirty="0" smtClean="0"/>
              <a:t>SRAM</a:t>
            </a:r>
            <a:r>
              <a:rPr lang="zh-TW" altLang="en-US" baseline="0" dirty="0" smtClean="0"/>
              <a:t>上做天生快一點點而已。</a:t>
            </a:r>
            <a:endParaRPr lang="zh-TW" altLang="en-US"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15</a:t>
            </a:fld>
            <a:endParaRPr lang="zh-TW" altLang="en-US"/>
          </a:p>
        </p:txBody>
      </p:sp>
    </p:spTree>
    <p:extLst>
      <p:ext uri="{BB962C8B-B14F-4D97-AF65-F5344CB8AC3E}">
        <p14:creationId xmlns:p14="http://schemas.microsoft.com/office/powerpoint/2010/main" val="1371453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那目標就是要設計一個搜尋引擎可以平均只</a:t>
            </a:r>
            <a:r>
              <a:rPr lang="en-US" altLang="zh-TW" dirty="0" smtClean="0"/>
              <a:t>hash</a:t>
            </a:r>
            <a:r>
              <a:rPr lang="zh-TW" altLang="en-US" dirty="0" smtClean="0"/>
              <a:t> </a:t>
            </a:r>
            <a:r>
              <a:rPr lang="en-US" altLang="zh-TW" dirty="0" smtClean="0"/>
              <a:t>probe</a:t>
            </a:r>
            <a:r>
              <a:rPr lang="zh-TW" altLang="en-US" dirty="0" smtClean="0"/>
              <a:t>一次，同時最糟情況不能太慘，還要用盡可能少的</a:t>
            </a:r>
            <a:r>
              <a:rPr lang="en-US" altLang="zh-TW" dirty="0" smtClean="0"/>
              <a:t>memory</a:t>
            </a:r>
            <a:r>
              <a:rPr lang="zh-TW" altLang="en-US" dirty="0" smtClean="0"/>
              <a:t>來儲存</a:t>
            </a:r>
            <a:endParaRPr lang="en-US" altLang="zh-TW" dirty="0" smtClean="0"/>
          </a:p>
          <a:p>
            <a:pPr marL="0" indent="0">
              <a:buNone/>
            </a:pPr>
            <a:r>
              <a:rPr lang="zh-TW" altLang="en-US" dirty="0" smtClean="0"/>
              <a:t>這些是會影響到系統效率的變數，順便用來重新回顧一下</a:t>
            </a:r>
            <a:r>
              <a:rPr lang="en-US" altLang="zh-TW" dirty="0" smtClean="0"/>
              <a:t>bloom filters</a:t>
            </a:r>
            <a:r>
              <a:rPr lang="zh-TW" altLang="en-US" dirty="0" smtClean="0"/>
              <a:t>的概念</a:t>
            </a:r>
            <a:endParaRPr lang="zh-TW" altLang="en-US"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16</a:t>
            </a:fld>
            <a:endParaRPr lang="zh-TW" altLang="en-US"/>
          </a:p>
        </p:txBody>
      </p:sp>
    </p:spTree>
    <p:extLst>
      <p:ext uri="{BB962C8B-B14F-4D97-AF65-F5344CB8AC3E}">
        <p14:creationId xmlns:p14="http://schemas.microsoft.com/office/powerpoint/2010/main" val="1320476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首先，為了確保每</a:t>
            </a:r>
            <a:r>
              <a:rPr lang="zh-TW" altLang="en-US" dirty="0"/>
              <a:t>一個</a:t>
            </a:r>
            <a:r>
              <a:rPr lang="en-US" altLang="zh-TW" dirty="0"/>
              <a:t>bloom</a:t>
            </a:r>
            <a:r>
              <a:rPr lang="zh-TW" altLang="en-US" dirty="0"/>
              <a:t> </a:t>
            </a:r>
            <a:r>
              <a:rPr lang="en-US" altLang="zh-TW" dirty="0"/>
              <a:t>filter</a:t>
            </a:r>
            <a:r>
              <a:rPr lang="zh-TW" altLang="en-US" dirty="0"/>
              <a:t>的</a:t>
            </a:r>
            <a:r>
              <a:rPr lang="en-US" altLang="zh-TW" dirty="0"/>
              <a:t>false positive</a:t>
            </a:r>
            <a:r>
              <a:rPr lang="zh-TW" altLang="en-US" dirty="0"/>
              <a:t>機率要一樣</a:t>
            </a:r>
            <a:r>
              <a:rPr lang="zh-TW" altLang="en-US" dirty="0" smtClean="0"/>
              <a:t>，每個</a:t>
            </a:r>
            <a:r>
              <a:rPr lang="en-US" altLang="zh-TW" dirty="0" smtClean="0"/>
              <a:t>bloom</a:t>
            </a:r>
            <a:r>
              <a:rPr lang="en-US" altLang="zh-TW" baseline="0" dirty="0" smtClean="0"/>
              <a:t> filters</a:t>
            </a:r>
            <a:r>
              <a:rPr lang="zh-TW" altLang="en-US" baseline="0" dirty="0" smtClean="0"/>
              <a:t>儲存的</a:t>
            </a:r>
            <a:r>
              <a:rPr lang="en-US" altLang="zh-TW" baseline="0" dirty="0" smtClean="0"/>
              <a:t>prefix</a:t>
            </a:r>
            <a:r>
              <a:rPr lang="zh-TW" altLang="en-US" baseline="0" dirty="0" smtClean="0"/>
              <a:t>數量及配給它的空間的比值要一樣，所以就能得到所有</a:t>
            </a:r>
            <a:r>
              <a:rPr lang="en-US" altLang="zh-TW" baseline="0" dirty="0" smtClean="0"/>
              <a:t>bloom filters</a:t>
            </a:r>
            <a:r>
              <a:rPr lang="zh-TW" altLang="en-US" baseline="0" dirty="0" smtClean="0"/>
              <a:t>的比值都得是</a:t>
            </a:r>
            <a:r>
              <a:rPr lang="en-US" altLang="zh-TW" baseline="0" dirty="0" smtClean="0"/>
              <a:t>prefix</a:t>
            </a:r>
            <a:r>
              <a:rPr lang="zh-TW" altLang="en-US" baseline="0" dirty="0" smtClean="0"/>
              <a:t>的總數分之</a:t>
            </a:r>
            <a:r>
              <a:rPr lang="en-US" altLang="zh-TW" baseline="0" dirty="0" smtClean="0"/>
              <a:t>memory</a:t>
            </a:r>
            <a:r>
              <a:rPr lang="zh-TW" altLang="en-US" baseline="0" dirty="0" smtClean="0"/>
              <a:t>的總量</a:t>
            </a:r>
            <a:endParaRPr lang="en-US" altLang="zh-TW" baseline="0" dirty="0" smtClean="0"/>
          </a:p>
          <a:p>
            <a:pPr marL="0" indent="0">
              <a:buNone/>
            </a:pPr>
            <a:r>
              <a:rPr lang="zh-TW" altLang="en-US" dirty="0" smtClean="0"/>
              <a:t>如此，每一個</a:t>
            </a:r>
            <a:r>
              <a:rPr lang="en-US" altLang="zh-TW" dirty="0" smtClean="0"/>
              <a:t>bloom</a:t>
            </a:r>
            <a:r>
              <a:rPr lang="zh-TW" altLang="en-US" dirty="0" smtClean="0"/>
              <a:t> </a:t>
            </a:r>
            <a:r>
              <a:rPr lang="en-US" altLang="zh-TW" dirty="0" smtClean="0"/>
              <a:t>filters</a:t>
            </a:r>
            <a:r>
              <a:rPr lang="zh-TW" altLang="en-US" dirty="0" smtClean="0"/>
              <a:t>的誤判率都是這麼多，而我們套回前面的期望值公式，得到期望值為最下面的式子</a:t>
            </a:r>
            <a:endParaRPr lang="en-US" altLang="zh-TW" dirty="0"/>
          </a:p>
          <a:p>
            <a:pPr marL="0" indent="0">
              <a:buNone/>
            </a:pPr>
            <a:r>
              <a:rPr lang="en-US" altLang="zh-TW" dirty="0"/>
              <a:t>M:</a:t>
            </a:r>
            <a:r>
              <a:rPr lang="zh-TW" altLang="en-US" dirty="0"/>
              <a:t> </a:t>
            </a:r>
            <a:r>
              <a:rPr lang="en-US" altLang="zh-TW" dirty="0"/>
              <a:t>memory</a:t>
            </a:r>
            <a:r>
              <a:rPr lang="zh-TW" altLang="en-US" dirty="0"/>
              <a:t>資源的總數</a:t>
            </a:r>
            <a:endParaRPr lang="en-US" altLang="zh-TW" dirty="0"/>
          </a:p>
          <a:p>
            <a:pPr marL="0" indent="0">
              <a:buNone/>
            </a:pPr>
            <a:r>
              <a:rPr lang="en-US" altLang="zh-TW" dirty="0"/>
              <a:t>N:</a:t>
            </a:r>
            <a:r>
              <a:rPr lang="zh-TW" altLang="en-US" dirty="0"/>
              <a:t> 支持的</a:t>
            </a:r>
            <a:r>
              <a:rPr lang="en-US" altLang="zh-TW" dirty="0"/>
              <a:t>prefix</a:t>
            </a:r>
            <a:r>
              <a:rPr lang="zh-TW" altLang="en-US" dirty="0"/>
              <a:t>總數</a:t>
            </a:r>
            <a:endParaRPr lang="en-US" altLang="zh-TW" dirty="0"/>
          </a:p>
          <a:p>
            <a:pPr marL="0" indent="0">
              <a:buNone/>
            </a:pPr>
            <a:endParaRPr lang="zh-TW" altLang="en-US"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17</a:t>
            </a:fld>
            <a:endParaRPr lang="zh-TW" altLang="en-US"/>
          </a:p>
        </p:txBody>
      </p:sp>
    </p:spTree>
    <p:extLst>
      <p:ext uri="{BB962C8B-B14F-4D97-AF65-F5344CB8AC3E}">
        <p14:creationId xmlns:p14="http://schemas.microsoft.com/office/powerpoint/2010/main" val="3402605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a:t>假如</a:t>
            </a:r>
            <a:r>
              <a:rPr lang="en-US" altLang="zh-TW" dirty="0"/>
              <a:t>IP prefix</a:t>
            </a:r>
            <a:r>
              <a:rPr lang="zh-TW" altLang="en-US" dirty="0"/>
              <a:t>是均勻分布的，那我們可以簡單的把每一個格子設為</a:t>
            </a:r>
            <a:r>
              <a:rPr lang="en-US" altLang="zh-TW" dirty="0"/>
              <a:t>M/B</a:t>
            </a:r>
            <a:r>
              <a:rPr lang="zh-TW" altLang="en-US" dirty="0"/>
              <a:t>是最好的</a:t>
            </a:r>
            <a:r>
              <a:rPr lang="en-US" altLang="zh-TW" dirty="0"/>
              <a:t>case</a:t>
            </a:r>
            <a:r>
              <a:rPr lang="zh-TW" altLang="en-US" dirty="0"/>
              <a:t>，然而實際上分布是這樣</a:t>
            </a:r>
            <a:r>
              <a:rPr lang="zh-TW" altLang="en-US" dirty="0" smtClean="0"/>
              <a:t>的，</a:t>
            </a:r>
            <a:r>
              <a:rPr lang="zh-TW" altLang="en-US" dirty="0"/>
              <a:t>分布在</a:t>
            </a:r>
            <a:r>
              <a:rPr lang="en-US" altLang="zh-TW" dirty="0"/>
              <a:t>16~24</a:t>
            </a:r>
            <a:r>
              <a:rPr lang="zh-TW" altLang="en-US" dirty="0"/>
              <a:t>間的</a:t>
            </a:r>
            <a:r>
              <a:rPr lang="en-US" altLang="zh-TW" dirty="0"/>
              <a:t>prefix</a:t>
            </a:r>
            <a:r>
              <a:rPr lang="zh-TW" altLang="en-US" dirty="0"/>
              <a:t>更多，所以實作上會調整各個</a:t>
            </a:r>
            <a:r>
              <a:rPr lang="en-US" altLang="zh-TW" dirty="0"/>
              <a:t>filter</a:t>
            </a:r>
            <a:r>
              <a:rPr lang="zh-TW" altLang="en-US" dirty="0"/>
              <a:t>的</a:t>
            </a:r>
            <a:r>
              <a:rPr lang="zh-TW" altLang="en-US" dirty="0" smtClean="0"/>
              <a:t>容量，和</a:t>
            </a:r>
            <a:r>
              <a:rPr lang="en-US" altLang="zh-TW" dirty="0" smtClean="0"/>
              <a:t>multi-</a:t>
            </a:r>
            <a:r>
              <a:rPr lang="en-US" altLang="zh-TW" dirty="0" err="1" smtClean="0"/>
              <a:t>trie</a:t>
            </a:r>
            <a:r>
              <a:rPr lang="zh-TW" altLang="en-US" dirty="0" smtClean="0"/>
              <a:t>的設計想法類似。</a:t>
            </a:r>
            <a:endParaRPr lang="zh-TW" altLang="en-US"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18</a:t>
            </a:fld>
            <a:endParaRPr lang="zh-TW" altLang="en-US"/>
          </a:p>
        </p:txBody>
      </p:sp>
    </p:spTree>
    <p:extLst>
      <p:ext uri="{BB962C8B-B14F-4D97-AF65-F5344CB8AC3E}">
        <p14:creationId xmlns:p14="http://schemas.microsoft.com/office/powerpoint/2010/main" val="2730791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a:t>期望的</a:t>
            </a:r>
            <a:r>
              <a:rPr lang="en-US" altLang="zh-TW" dirty="0"/>
              <a:t>probe</a:t>
            </a:r>
            <a:r>
              <a:rPr lang="zh-TW" altLang="en-US" dirty="0"/>
              <a:t>次數和我們總共的記憶體大小</a:t>
            </a:r>
            <a:r>
              <a:rPr lang="en-US" altLang="zh-TW" dirty="0"/>
              <a:t>M</a:t>
            </a:r>
            <a:r>
              <a:rPr lang="zh-TW" altLang="en-US" dirty="0"/>
              <a:t>做比對</a:t>
            </a:r>
            <a:endParaRPr lang="en-US" altLang="zh-TW" dirty="0"/>
          </a:p>
          <a:p>
            <a:pPr marL="0" indent="0">
              <a:buNone/>
            </a:pPr>
            <a:r>
              <a:rPr lang="zh-TW" altLang="en-US" dirty="0"/>
              <a:t>只用</a:t>
            </a:r>
            <a:r>
              <a:rPr lang="en-US" altLang="zh-TW" dirty="0" smtClean="0"/>
              <a:t>2Mbits</a:t>
            </a:r>
            <a:r>
              <a:rPr lang="zh-TW" altLang="en-US" dirty="0" smtClean="0"/>
              <a:t>的</a:t>
            </a:r>
            <a:r>
              <a:rPr lang="zh-TW" altLang="en-US" dirty="0"/>
              <a:t>嵌入式記憶體，對於</a:t>
            </a:r>
            <a:r>
              <a:rPr lang="en-US" altLang="zh-TW" dirty="0"/>
              <a:t>250000</a:t>
            </a:r>
            <a:r>
              <a:rPr lang="zh-TW" altLang="en-US" dirty="0"/>
              <a:t>種</a:t>
            </a:r>
            <a:r>
              <a:rPr lang="en-US" altLang="zh-TW" dirty="0"/>
              <a:t>prefixes</a:t>
            </a:r>
            <a:r>
              <a:rPr lang="zh-TW" altLang="en-US" dirty="0"/>
              <a:t>，</a:t>
            </a:r>
            <a:r>
              <a:rPr lang="en-US" altLang="zh-TW" dirty="0"/>
              <a:t>probe</a:t>
            </a:r>
            <a:r>
              <a:rPr lang="zh-TW" altLang="en-US" dirty="0"/>
              <a:t> </a:t>
            </a:r>
            <a:r>
              <a:rPr lang="en-US" altLang="zh-TW" dirty="0"/>
              <a:t>lookup</a:t>
            </a:r>
            <a:r>
              <a:rPr lang="zh-TW" altLang="en-US" dirty="0"/>
              <a:t>的期望次數就小於兩次；假如我們加倍到</a:t>
            </a:r>
            <a:r>
              <a:rPr lang="en-US" altLang="zh-TW" dirty="0"/>
              <a:t>4MB</a:t>
            </a:r>
            <a:r>
              <a:rPr lang="zh-TW" altLang="en-US" dirty="0"/>
              <a:t>，那麼以期望值來說就接近只要固定得做的那一次，為</a:t>
            </a:r>
            <a:r>
              <a:rPr lang="en-US" altLang="zh-TW" dirty="0"/>
              <a:t>optimal</a:t>
            </a:r>
            <a:r>
              <a:rPr lang="zh-TW" altLang="en-US" dirty="0"/>
              <a:t>的</a:t>
            </a:r>
            <a:r>
              <a:rPr lang="zh-TW" altLang="en-US" dirty="0" smtClean="0"/>
              <a:t>。</a:t>
            </a:r>
            <a:endParaRPr lang="en-US" altLang="zh-TW" dirty="0" smtClean="0"/>
          </a:p>
          <a:p>
            <a:pPr marL="0" indent="0">
              <a:buNone/>
            </a:pPr>
            <a:r>
              <a:rPr lang="zh-TW" altLang="en-US" dirty="0" smtClean="0"/>
              <a:t>直接這樣算是有誤的，因為論文有提供理論值的表格，我用這公式算出來和論文內提供的表格有一些差距的，但大致上應該是這樣算。</a:t>
            </a:r>
            <a:endParaRPr lang="en-US" altLang="zh-TW" dirty="0" smtClean="0"/>
          </a:p>
          <a:p>
            <a:pPr marL="0" indent="0">
              <a:buNone/>
            </a:pPr>
            <a:endParaRPr lang="en-US" altLang="zh-TW" dirty="0" smtClean="0"/>
          </a:p>
          <a:p>
            <a:pPr marL="0" indent="0">
              <a:buNone/>
            </a:pPr>
            <a:r>
              <a:rPr lang="zh-TW" altLang="en-US" dirty="0" smtClean="0"/>
              <a:t>不過</a:t>
            </a:r>
            <a:r>
              <a:rPr lang="zh-TW" altLang="en-US" dirty="0"/>
              <a:t>到目前為止</a:t>
            </a:r>
            <a:r>
              <a:rPr lang="zh-TW" altLang="en-US" dirty="0" smtClean="0"/>
              <a:t>，</a:t>
            </a:r>
            <a:r>
              <a:rPr lang="en-US" altLang="zh-TW" dirty="0" smtClean="0"/>
              <a:t>worst </a:t>
            </a:r>
            <a:r>
              <a:rPr lang="en-US" altLang="zh-TW" dirty="0"/>
              <a:t>case</a:t>
            </a:r>
            <a:r>
              <a:rPr lang="zh-TW" altLang="en-US" dirty="0"/>
              <a:t>都還是前面講的</a:t>
            </a:r>
            <a:r>
              <a:rPr lang="en-US" altLang="zh-TW" dirty="0"/>
              <a:t>32+1</a:t>
            </a:r>
            <a:endParaRPr lang="zh-TW" altLang="en-US"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19</a:t>
            </a:fld>
            <a:endParaRPr lang="zh-TW" altLang="en-US"/>
          </a:p>
        </p:txBody>
      </p:sp>
    </p:spTree>
    <p:extLst>
      <p:ext uri="{BB962C8B-B14F-4D97-AF65-F5344CB8AC3E}">
        <p14:creationId xmlns:p14="http://schemas.microsoft.com/office/powerpoint/2010/main" val="136504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先介紹為什麼會想要用</a:t>
            </a:r>
            <a:r>
              <a:rPr lang="en-US" altLang="zh-TW" dirty="0" smtClean="0"/>
              <a:t>bloom</a:t>
            </a:r>
            <a:r>
              <a:rPr lang="zh-TW" altLang="en-US" dirty="0" smtClean="0"/>
              <a:t> </a:t>
            </a:r>
            <a:r>
              <a:rPr lang="en-US" altLang="zh-TW" dirty="0" smtClean="0"/>
              <a:t>filter</a:t>
            </a:r>
            <a:r>
              <a:rPr lang="zh-TW" altLang="en-US" dirty="0" smtClean="0"/>
              <a:t>來實作</a:t>
            </a:r>
            <a:r>
              <a:rPr lang="en-US" altLang="zh-TW" dirty="0" smtClean="0"/>
              <a:t>IP</a:t>
            </a:r>
            <a:r>
              <a:rPr lang="zh-TW" altLang="en-US" dirty="0" smtClean="0"/>
              <a:t> </a:t>
            </a:r>
            <a:r>
              <a:rPr lang="en-US" altLang="zh-TW" dirty="0" smtClean="0"/>
              <a:t>lookup</a:t>
            </a:r>
            <a:r>
              <a:rPr lang="zh-TW" altLang="en-US" dirty="0" smtClean="0"/>
              <a:t>，與介紹</a:t>
            </a:r>
            <a:r>
              <a:rPr lang="en-US" altLang="zh-TW" dirty="0" smtClean="0"/>
              <a:t>bloom filter</a:t>
            </a:r>
            <a:r>
              <a:rPr lang="zh-TW" altLang="en-US" dirty="0" smtClean="0"/>
              <a:t>的原理及效率</a:t>
            </a:r>
            <a:endParaRPr lang="en-US" altLang="zh-TW" dirty="0" smtClean="0"/>
          </a:p>
          <a:p>
            <a:r>
              <a:rPr lang="zh-TW" altLang="en-US" dirty="0" smtClean="0"/>
              <a:t>接著是作者提出的方法與最佳化，然後是如何把這個設計延伸到</a:t>
            </a:r>
            <a:r>
              <a:rPr lang="en-US" altLang="zh-TW" dirty="0" smtClean="0"/>
              <a:t>IPv6 address</a:t>
            </a:r>
            <a:r>
              <a:rPr lang="zh-TW" altLang="en-US" dirty="0" smtClean="0"/>
              <a:t>上，再來是針對實作，需要修改設計以符合硬體設備需求。最後做個總結</a:t>
            </a:r>
            <a:endParaRPr lang="zh-TW" altLang="en-US" dirty="0"/>
          </a:p>
        </p:txBody>
      </p:sp>
      <p:sp>
        <p:nvSpPr>
          <p:cNvPr id="4" name="投影片編號版面配置區 3"/>
          <p:cNvSpPr>
            <a:spLocks noGrp="1"/>
          </p:cNvSpPr>
          <p:nvPr>
            <p:ph type="sldNum" sz="quarter" idx="10"/>
          </p:nvPr>
        </p:nvSpPr>
        <p:spPr/>
        <p:txBody>
          <a:bodyPr/>
          <a:lstStyle/>
          <a:p>
            <a:fld id="{7EE51C70-832C-4065-A10E-DC06353F24ED}" type="slidenum">
              <a:rPr lang="zh-TW" altLang="en-US" smtClean="0"/>
              <a:t>2</a:t>
            </a:fld>
            <a:endParaRPr lang="zh-TW" altLang="en-US"/>
          </a:p>
        </p:txBody>
      </p:sp>
    </p:spTree>
    <p:extLst>
      <p:ext uri="{BB962C8B-B14F-4D97-AF65-F5344CB8AC3E}">
        <p14:creationId xmlns:p14="http://schemas.microsoft.com/office/powerpoint/2010/main" val="2194720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所以接下來</a:t>
            </a:r>
            <a:r>
              <a:rPr lang="zh-TW" altLang="en-US" dirty="0"/>
              <a:t>要限制的就是</a:t>
            </a:r>
            <a:r>
              <a:rPr lang="en-US" altLang="zh-TW" dirty="0"/>
              <a:t>upper</a:t>
            </a:r>
            <a:r>
              <a:rPr lang="zh-TW" altLang="en-US" dirty="0"/>
              <a:t> </a:t>
            </a:r>
            <a:r>
              <a:rPr lang="en-US" altLang="zh-TW" dirty="0"/>
              <a:t>bound</a:t>
            </a:r>
            <a:r>
              <a:rPr lang="zh-TW" altLang="en-US" dirty="0"/>
              <a:t>。因為要限縮</a:t>
            </a:r>
            <a:r>
              <a:rPr lang="en-US" altLang="zh-TW" dirty="0"/>
              <a:t>bloom</a:t>
            </a:r>
            <a:r>
              <a:rPr lang="zh-TW" altLang="en-US" dirty="0"/>
              <a:t> </a:t>
            </a:r>
            <a:r>
              <a:rPr lang="en-US" altLang="zh-TW" dirty="0"/>
              <a:t>filter</a:t>
            </a:r>
            <a:r>
              <a:rPr lang="zh-TW" altLang="en-US" dirty="0"/>
              <a:t>去搜尋</a:t>
            </a:r>
            <a:r>
              <a:rPr lang="en-US" altLang="zh-TW" dirty="0"/>
              <a:t>32</a:t>
            </a:r>
            <a:r>
              <a:rPr lang="zh-TW" altLang="en-US" dirty="0"/>
              <a:t>次的這個</a:t>
            </a:r>
            <a:r>
              <a:rPr lang="en-US" altLang="zh-TW" dirty="0"/>
              <a:t>upper</a:t>
            </a:r>
            <a:r>
              <a:rPr lang="zh-TW" altLang="en-US" dirty="0"/>
              <a:t> </a:t>
            </a:r>
            <a:r>
              <a:rPr lang="en-US" altLang="zh-TW" dirty="0"/>
              <a:t>bound</a:t>
            </a:r>
            <a:r>
              <a:rPr lang="zh-TW" altLang="en-US" dirty="0"/>
              <a:t>，作者根據小於</a:t>
            </a:r>
            <a:r>
              <a:rPr lang="en-US" altLang="zh-TW" dirty="0"/>
              <a:t>20</a:t>
            </a:r>
            <a:r>
              <a:rPr lang="zh-TW" altLang="en-US" dirty="0"/>
              <a:t>個</a:t>
            </a:r>
            <a:r>
              <a:rPr lang="en-US" altLang="zh-TW" dirty="0"/>
              <a:t>prefix</a:t>
            </a:r>
            <a:r>
              <a:rPr lang="zh-TW" altLang="en-US" dirty="0"/>
              <a:t>的</a:t>
            </a:r>
            <a:r>
              <a:rPr lang="en-US" altLang="zh-TW" dirty="0"/>
              <a:t>IP</a:t>
            </a:r>
            <a:r>
              <a:rPr lang="zh-TW" altLang="en-US" dirty="0"/>
              <a:t>很少的觀察，對於前</a:t>
            </a:r>
            <a:r>
              <a:rPr lang="en-US" altLang="zh-TW" dirty="0"/>
              <a:t>20</a:t>
            </a:r>
            <a:r>
              <a:rPr lang="zh-TW" altLang="en-US" dirty="0"/>
              <a:t>個</a:t>
            </a:r>
            <a:r>
              <a:rPr lang="en-US" altLang="zh-TW" dirty="0"/>
              <a:t>prefix</a:t>
            </a:r>
            <a:r>
              <a:rPr lang="zh-TW" altLang="en-US" dirty="0"/>
              <a:t>直接採用教授上課提到的</a:t>
            </a:r>
            <a:r>
              <a:rPr lang="en-US" altLang="zh-TW" dirty="0"/>
              <a:t>CPE </a:t>
            </a:r>
            <a:r>
              <a:rPr lang="en-US" altLang="zh-TW" dirty="0" err="1"/>
              <a:t>Trie</a:t>
            </a:r>
            <a:r>
              <a:rPr lang="zh-TW" altLang="en-US" dirty="0"/>
              <a:t>來直接製作出一個</a:t>
            </a:r>
            <a:r>
              <a:rPr lang="en-US" altLang="zh-TW" dirty="0"/>
              <a:t>direct lookup array</a:t>
            </a:r>
            <a:r>
              <a:rPr lang="zh-TW" altLang="en-US" dirty="0"/>
              <a:t>。</a:t>
            </a:r>
            <a:endParaRPr lang="en-US" altLang="zh-TW" dirty="0"/>
          </a:p>
          <a:p>
            <a:pPr marL="0" indent="0">
              <a:buNone/>
            </a:pPr>
            <a:r>
              <a:rPr lang="zh-TW" altLang="en-US" dirty="0"/>
              <a:t>這樣的設計會需要</a:t>
            </a:r>
            <a:r>
              <a:rPr lang="en-US" altLang="zh-TW" dirty="0"/>
              <a:t>2^20 * </a:t>
            </a:r>
            <a:r>
              <a:rPr lang="zh-TW" altLang="en-US" dirty="0"/>
              <a:t>一個</a:t>
            </a:r>
            <a:r>
              <a:rPr lang="en-US" altLang="zh-TW" dirty="0"/>
              <a:t>256-port</a:t>
            </a:r>
            <a:r>
              <a:rPr lang="zh-TW" altLang="en-US" dirty="0"/>
              <a:t>的</a:t>
            </a:r>
            <a:r>
              <a:rPr lang="en-US" altLang="zh-TW" dirty="0"/>
              <a:t>router</a:t>
            </a:r>
            <a:r>
              <a:rPr lang="zh-TW" altLang="en-US" dirty="0"/>
              <a:t>，每個</a:t>
            </a:r>
            <a:r>
              <a:rPr lang="en-US" altLang="zh-TW" dirty="0"/>
              <a:t>slot</a:t>
            </a:r>
            <a:r>
              <a:rPr lang="zh-TW" altLang="en-US" dirty="0"/>
              <a:t>要存</a:t>
            </a:r>
            <a:r>
              <a:rPr lang="en-US" altLang="zh-TW" dirty="0"/>
              <a:t>8</a:t>
            </a:r>
            <a:r>
              <a:rPr lang="zh-TW" altLang="en-US" dirty="0"/>
              <a:t>個</a:t>
            </a:r>
            <a:r>
              <a:rPr lang="en-US" altLang="zh-TW" dirty="0" smtClean="0"/>
              <a:t>bit(</a:t>
            </a:r>
            <a:r>
              <a:rPr lang="zh-TW" altLang="en-US" dirty="0" smtClean="0"/>
              <a:t>對</a:t>
            </a:r>
            <a:r>
              <a:rPr lang="en-US" altLang="zh-TW" dirty="0" smtClean="0"/>
              <a:t>256-port router)</a:t>
            </a:r>
            <a:r>
              <a:rPr lang="zh-TW" altLang="en-US" dirty="0" smtClean="0"/>
              <a:t>，</a:t>
            </a:r>
            <a:r>
              <a:rPr lang="zh-TW" altLang="en-US" dirty="0"/>
              <a:t>約</a:t>
            </a:r>
            <a:r>
              <a:rPr lang="en-US" altLang="zh-TW" dirty="0" smtClean="0"/>
              <a:t>1MB(byte)</a:t>
            </a:r>
            <a:r>
              <a:rPr lang="zh-TW" altLang="en-US" dirty="0" smtClean="0"/>
              <a:t>的</a:t>
            </a:r>
            <a:r>
              <a:rPr lang="zh-TW" altLang="en-US" dirty="0"/>
              <a:t>記憶體空間，是可接受的</a:t>
            </a:r>
            <a:r>
              <a:rPr lang="zh-TW" altLang="en-US" dirty="0" smtClean="0"/>
              <a:t>。更新資料庫也是直接存取</a:t>
            </a:r>
            <a:r>
              <a:rPr lang="en-US" altLang="zh-TW" dirty="0" smtClean="0"/>
              <a:t>array</a:t>
            </a:r>
            <a:r>
              <a:rPr lang="zh-TW" altLang="en-US" dirty="0" smtClean="0"/>
              <a:t>改值就好。</a:t>
            </a:r>
            <a:endParaRPr lang="en-US" altLang="zh-TW" dirty="0" smtClean="0"/>
          </a:p>
          <a:p>
            <a:pPr marL="0" indent="0">
              <a:buNone/>
            </a:pPr>
            <a:r>
              <a:rPr lang="zh-TW" altLang="en-US" dirty="0" smtClean="0"/>
              <a:t>如此</a:t>
            </a:r>
            <a:r>
              <a:rPr lang="zh-TW" altLang="en-US" dirty="0"/>
              <a:t>，</a:t>
            </a:r>
            <a:r>
              <a:rPr lang="en-US" altLang="zh-TW" dirty="0"/>
              <a:t>bloom filter</a:t>
            </a:r>
            <a:r>
              <a:rPr lang="zh-TW" altLang="en-US" dirty="0"/>
              <a:t>做</a:t>
            </a:r>
            <a:r>
              <a:rPr lang="en-US" altLang="zh-TW" dirty="0"/>
              <a:t>hash</a:t>
            </a:r>
            <a:r>
              <a:rPr lang="zh-TW" altLang="en-US" dirty="0"/>
              <a:t> </a:t>
            </a:r>
            <a:r>
              <a:rPr lang="en-US" altLang="zh-TW" dirty="0"/>
              <a:t>probe</a:t>
            </a:r>
            <a:r>
              <a:rPr lang="zh-TW" altLang="en-US" dirty="0"/>
              <a:t>的期望值就是</a:t>
            </a:r>
            <a:r>
              <a:rPr lang="en-US" altLang="zh-TW" dirty="0"/>
              <a:t>(15)</a:t>
            </a:r>
            <a:r>
              <a:rPr lang="zh-TW" altLang="en-US" dirty="0"/>
              <a:t>，把</a:t>
            </a:r>
            <a:r>
              <a:rPr lang="en-US" altLang="zh-TW" dirty="0"/>
              <a:t>0~20</a:t>
            </a:r>
            <a:r>
              <a:rPr lang="zh-TW" altLang="en-US" dirty="0"/>
              <a:t>的</a:t>
            </a:r>
            <a:r>
              <a:rPr lang="en-US" altLang="zh-TW" dirty="0"/>
              <a:t>prefix</a:t>
            </a:r>
            <a:r>
              <a:rPr lang="zh-TW" altLang="en-US" dirty="0"/>
              <a:t>數量去掉。根據統計，長度</a:t>
            </a:r>
            <a:r>
              <a:rPr lang="en-US" altLang="zh-TW" dirty="0"/>
              <a:t>0~20</a:t>
            </a:r>
            <a:r>
              <a:rPr lang="zh-TW" altLang="en-US" dirty="0"/>
              <a:t>的</a:t>
            </a:r>
            <a:r>
              <a:rPr lang="en-US" altLang="zh-TW" dirty="0"/>
              <a:t>prefix</a:t>
            </a:r>
            <a:r>
              <a:rPr lang="zh-TW" altLang="en-US" dirty="0"/>
              <a:t>大約佔</a:t>
            </a:r>
            <a:r>
              <a:rPr lang="en-US" altLang="zh-TW" dirty="0"/>
              <a:t>25%</a:t>
            </a:r>
            <a:r>
              <a:rPr lang="zh-TW" altLang="en-US" dirty="0"/>
              <a:t>。</a:t>
            </a:r>
            <a:r>
              <a:rPr lang="en-US" altLang="zh-TW" dirty="0"/>
              <a:t>1/2</a:t>
            </a:r>
            <a:r>
              <a:rPr lang="zh-TW" altLang="en-US" dirty="0"/>
              <a:t>指數的分母少了</a:t>
            </a:r>
            <a:r>
              <a:rPr lang="en-US" altLang="zh-TW" dirty="0"/>
              <a:t>25%</a:t>
            </a:r>
            <a:r>
              <a:rPr lang="zh-TW" altLang="en-US" dirty="0"/>
              <a:t>，指數變大、</a:t>
            </a:r>
            <a:r>
              <a:rPr lang="en-US" altLang="zh-TW" dirty="0"/>
              <a:t>1/2</a:t>
            </a:r>
            <a:r>
              <a:rPr lang="zh-TW" altLang="en-US" dirty="0"/>
              <a:t>小於</a:t>
            </a:r>
            <a:r>
              <a:rPr lang="en-US" altLang="zh-TW" dirty="0"/>
              <a:t>1</a:t>
            </a:r>
            <a:r>
              <a:rPr lang="zh-TW" altLang="en-US" dirty="0"/>
              <a:t>所以變更小，乘出來的期望值就跟著變小。</a:t>
            </a:r>
            <a:endParaRPr lang="en-US" altLang="zh-TW"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20</a:t>
            </a:fld>
            <a:endParaRPr lang="zh-TW" altLang="en-US"/>
          </a:p>
        </p:txBody>
      </p:sp>
    </p:spTree>
    <p:extLst>
      <p:ext uri="{BB962C8B-B14F-4D97-AF65-F5344CB8AC3E}">
        <p14:creationId xmlns:p14="http://schemas.microsoft.com/office/powerpoint/2010/main" val="3221557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a:t>可以看到將前</a:t>
            </a:r>
            <a:r>
              <a:rPr lang="en-US" altLang="zh-TW" dirty="0"/>
              <a:t>20</a:t>
            </a:r>
            <a:r>
              <a:rPr lang="zh-TW" altLang="en-US" dirty="0"/>
              <a:t>個</a:t>
            </a:r>
            <a:r>
              <a:rPr lang="en-US" altLang="zh-TW" dirty="0"/>
              <a:t>prefix</a:t>
            </a:r>
            <a:r>
              <a:rPr lang="zh-TW" altLang="en-US" dirty="0"/>
              <a:t>用</a:t>
            </a:r>
            <a:r>
              <a:rPr lang="en-US" altLang="zh-TW" dirty="0"/>
              <a:t>direct lookup</a:t>
            </a:r>
            <a:r>
              <a:rPr lang="zh-TW" altLang="en-US" dirty="0"/>
              <a:t>的方式製作後，</a:t>
            </a:r>
            <a:r>
              <a:rPr lang="en-US" altLang="zh-TW" dirty="0"/>
              <a:t>hash probe</a:t>
            </a:r>
            <a:r>
              <a:rPr lang="zh-TW" altLang="en-US" dirty="0"/>
              <a:t>的期望值變得更小。此外，</a:t>
            </a:r>
            <a:r>
              <a:rPr lang="en-US" altLang="zh-TW" dirty="0"/>
              <a:t>upper bound</a:t>
            </a:r>
            <a:r>
              <a:rPr lang="zh-TW" altLang="en-US" dirty="0"/>
              <a:t>也從原本的</a:t>
            </a:r>
            <a:r>
              <a:rPr lang="en-US" altLang="zh-TW" dirty="0"/>
              <a:t>32+1</a:t>
            </a:r>
            <a:r>
              <a:rPr lang="zh-TW" altLang="en-US" dirty="0"/>
              <a:t>變成了</a:t>
            </a:r>
            <a:r>
              <a:rPr lang="en-US" altLang="zh-TW" dirty="0"/>
              <a:t>12+1=13</a:t>
            </a:r>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21</a:t>
            </a:fld>
            <a:endParaRPr lang="zh-TW" altLang="en-US"/>
          </a:p>
        </p:txBody>
      </p:sp>
    </p:spTree>
    <p:extLst>
      <p:ext uri="{BB962C8B-B14F-4D97-AF65-F5344CB8AC3E}">
        <p14:creationId xmlns:p14="http://schemas.microsoft.com/office/powerpoint/2010/main" val="2347998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a:t>作者根據觀測，</a:t>
            </a:r>
            <a:r>
              <a:rPr lang="en-US" altLang="zh-TW" dirty="0"/>
              <a:t>25~32</a:t>
            </a:r>
            <a:r>
              <a:rPr lang="zh-TW" altLang="en-US" dirty="0"/>
              <a:t>的</a:t>
            </a:r>
            <a:r>
              <a:rPr lang="en-US" altLang="zh-TW" dirty="0"/>
              <a:t>IP prefix</a:t>
            </a:r>
            <a:r>
              <a:rPr lang="zh-TW" altLang="en-US" dirty="0"/>
              <a:t>都非常稀疏，更具體來說，只有約</a:t>
            </a:r>
            <a:r>
              <a:rPr lang="en-US" altLang="zh-TW" dirty="0"/>
              <a:t>0.2%</a:t>
            </a:r>
            <a:r>
              <a:rPr lang="zh-TW" altLang="en-US" dirty="0"/>
              <a:t>的</a:t>
            </a:r>
            <a:r>
              <a:rPr lang="en-US" altLang="zh-TW" dirty="0"/>
              <a:t>prefix</a:t>
            </a:r>
            <a:r>
              <a:rPr lang="zh-TW" altLang="en-US" dirty="0"/>
              <a:t>會落在這個區間。</a:t>
            </a:r>
            <a:endParaRPr lang="en-US" altLang="zh-TW" dirty="0"/>
          </a:p>
          <a:p>
            <a:pPr marL="0" indent="0">
              <a:buNone/>
            </a:pPr>
            <a:r>
              <a:rPr lang="zh-TW" altLang="en-US" dirty="0"/>
              <a:t>所以作者再將</a:t>
            </a:r>
            <a:r>
              <a:rPr lang="en-US" altLang="zh-TW" dirty="0"/>
              <a:t>21~24</a:t>
            </a:r>
            <a:r>
              <a:rPr lang="zh-TW" altLang="en-US" dirty="0"/>
              <a:t>及</a:t>
            </a:r>
            <a:r>
              <a:rPr lang="en-US" altLang="zh-TW" dirty="0"/>
              <a:t>25~32</a:t>
            </a:r>
            <a:r>
              <a:rPr lang="zh-TW" altLang="en-US" dirty="0"/>
              <a:t>的</a:t>
            </a:r>
            <a:r>
              <a:rPr lang="en-US" altLang="zh-TW" dirty="0"/>
              <a:t>IP</a:t>
            </a:r>
            <a:r>
              <a:rPr lang="zh-TW" altLang="en-US" dirty="0"/>
              <a:t> </a:t>
            </a:r>
            <a:r>
              <a:rPr lang="en-US" altLang="zh-TW" dirty="0"/>
              <a:t>prefix</a:t>
            </a:r>
            <a:r>
              <a:rPr lang="zh-TW" altLang="en-US" dirty="0"/>
              <a:t>分群，然後他把</a:t>
            </a:r>
            <a:r>
              <a:rPr lang="en-US" altLang="zh-TW" dirty="0"/>
              <a:t>21~23</a:t>
            </a:r>
            <a:r>
              <a:rPr lang="zh-TW" altLang="en-US" dirty="0"/>
              <a:t>的</a:t>
            </a:r>
            <a:r>
              <a:rPr lang="en-US" altLang="zh-TW" dirty="0"/>
              <a:t>prefix</a:t>
            </a:r>
            <a:r>
              <a:rPr lang="zh-TW" altLang="en-US" dirty="0"/>
              <a:t>全部延展成</a:t>
            </a:r>
            <a:r>
              <a:rPr lang="en-US" altLang="zh-TW" dirty="0"/>
              <a:t>24-bit</a:t>
            </a:r>
            <a:r>
              <a:rPr lang="zh-TW" altLang="en-US" dirty="0"/>
              <a:t>的</a:t>
            </a:r>
            <a:r>
              <a:rPr lang="en-US" altLang="zh-TW" dirty="0"/>
              <a:t>prefix</a:t>
            </a:r>
            <a:r>
              <a:rPr lang="zh-TW" altLang="en-US" dirty="0"/>
              <a:t>，</a:t>
            </a:r>
            <a:r>
              <a:rPr lang="en-US" altLang="zh-TW" dirty="0"/>
              <a:t>25~31</a:t>
            </a:r>
            <a:r>
              <a:rPr lang="zh-TW" altLang="en-US" dirty="0"/>
              <a:t>也全部延伸成</a:t>
            </a:r>
            <a:r>
              <a:rPr lang="en-US" altLang="zh-TW" dirty="0"/>
              <a:t>32-bit</a:t>
            </a:r>
            <a:r>
              <a:rPr lang="zh-TW" altLang="en-US" dirty="0"/>
              <a:t>，之後</a:t>
            </a:r>
            <a:r>
              <a:rPr lang="en-US" altLang="zh-TW" dirty="0"/>
              <a:t>lookup</a:t>
            </a:r>
            <a:r>
              <a:rPr lang="zh-TW" altLang="en-US" dirty="0"/>
              <a:t>的期望值就會變成如</a:t>
            </a:r>
            <a:r>
              <a:rPr lang="en-US" altLang="zh-TW" dirty="0"/>
              <a:t>(16)</a:t>
            </a:r>
            <a:r>
              <a:rPr lang="zh-TW" altLang="en-US" dirty="0"/>
              <a:t>和圖</a:t>
            </a:r>
            <a:r>
              <a:rPr lang="en-US" altLang="zh-TW" dirty="0"/>
              <a:t>6</a:t>
            </a:r>
            <a:r>
              <a:rPr lang="zh-TW" altLang="en-US" dirty="0" smtClean="0"/>
              <a:t>所示。</a:t>
            </a:r>
            <a:endParaRPr lang="en-US" altLang="zh-TW" dirty="0" smtClean="0"/>
          </a:p>
          <a:p>
            <a:pPr marL="0" indent="0">
              <a:buNone/>
            </a:pPr>
            <a:r>
              <a:rPr lang="zh-TW" altLang="en-US" dirty="0" smtClean="0"/>
              <a:t>要注意的是，因為把</a:t>
            </a:r>
            <a:r>
              <a:rPr lang="en-US" altLang="zh-TW" dirty="0" smtClean="0"/>
              <a:t>21~23-bit</a:t>
            </a:r>
            <a:r>
              <a:rPr lang="zh-TW" altLang="en-US" dirty="0" smtClean="0"/>
              <a:t>和</a:t>
            </a:r>
            <a:r>
              <a:rPr lang="en-US" altLang="zh-TW" dirty="0" smtClean="0"/>
              <a:t>25~31-bit</a:t>
            </a:r>
            <a:r>
              <a:rPr lang="zh-TW" altLang="en-US" dirty="0" smtClean="0"/>
              <a:t>的</a:t>
            </a:r>
            <a:r>
              <a:rPr lang="en-US" altLang="zh-TW" dirty="0" smtClean="0"/>
              <a:t>prefix</a:t>
            </a:r>
            <a:r>
              <a:rPr lang="zh-TW" altLang="en-US" dirty="0" smtClean="0"/>
              <a:t>都延展了，所以這個分母會變大，所以這個分數會變小，然後</a:t>
            </a:r>
            <a:r>
              <a:rPr lang="en-US" altLang="zh-TW" dirty="0" smtClean="0"/>
              <a:t>1/2</a:t>
            </a:r>
            <a:r>
              <a:rPr lang="zh-TW" altLang="en-US" dirty="0" smtClean="0"/>
              <a:t>指數會變大，所以</a:t>
            </a:r>
            <a:r>
              <a:rPr lang="en-US" altLang="zh-TW" dirty="0" smtClean="0"/>
              <a:t>lookup</a:t>
            </a:r>
            <a:r>
              <a:rPr lang="zh-TW" altLang="en-US" dirty="0" smtClean="0"/>
              <a:t>的期望值是會變高的。但是可以把</a:t>
            </a:r>
            <a:r>
              <a:rPr lang="en-US" altLang="zh-TW" dirty="0" smtClean="0"/>
              <a:t>lookup</a:t>
            </a:r>
            <a:r>
              <a:rPr lang="zh-TW" altLang="en-US" dirty="0" smtClean="0"/>
              <a:t>的</a:t>
            </a:r>
            <a:r>
              <a:rPr lang="en-US" altLang="zh-TW" dirty="0" smtClean="0"/>
              <a:t>worse</a:t>
            </a:r>
            <a:r>
              <a:rPr lang="zh-TW" altLang="en-US" dirty="0" smtClean="0"/>
              <a:t> </a:t>
            </a:r>
            <a:r>
              <a:rPr lang="en-US" altLang="zh-TW" dirty="0" smtClean="0"/>
              <a:t>case</a:t>
            </a:r>
            <a:r>
              <a:rPr lang="zh-TW" altLang="en-US" dirty="0" smtClean="0"/>
              <a:t>壓在</a:t>
            </a:r>
            <a:r>
              <a:rPr lang="en-US" altLang="zh-TW" dirty="0" smtClean="0"/>
              <a:t>2</a:t>
            </a:r>
            <a:r>
              <a:rPr lang="zh-TW" altLang="en-US" dirty="0" smtClean="0"/>
              <a:t>次</a:t>
            </a:r>
            <a:endParaRPr lang="en-US" altLang="zh-TW" dirty="0"/>
          </a:p>
          <a:p>
            <a:pPr marL="0" indent="0">
              <a:buNone/>
            </a:pPr>
            <a:endParaRPr lang="en-US" altLang="zh-TW"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22</a:t>
            </a:fld>
            <a:endParaRPr lang="zh-TW" altLang="en-US"/>
          </a:p>
        </p:txBody>
      </p:sp>
    </p:spTree>
    <p:extLst>
      <p:ext uri="{BB962C8B-B14F-4D97-AF65-F5344CB8AC3E}">
        <p14:creationId xmlns:p14="http://schemas.microsoft.com/office/powerpoint/2010/main" val="7725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en-US" altLang="zh-TW" dirty="0" smtClean="0"/>
              <a:t>Scheme 1:</a:t>
            </a:r>
            <a:r>
              <a:rPr lang="zh-TW" altLang="en-US" dirty="0" smtClean="0"/>
              <a:t> 對</a:t>
            </a:r>
            <a:r>
              <a:rPr lang="en-US" altLang="zh-TW" dirty="0" smtClean="0"/>
              <a:t>32</a:t>
            </a:r>
            <a:r>
              <a:rPr lang="zh-TW" altLang="en-US" dirty="0" smtClean="0"/>
              <a:t>種</a:t>
            </a:r>
            <a:r>
              <a:rPr lang="en-US" altLang="zh-TW" dirty="0" smtClean="0"/>
              <a:t>prefix</a:t>
            </a:r>
            <a:r>
              <a:rPr lang="zh-TW" altLang="en-US" dirty="0" smtClean="0"/>
              <a:t>都做</a:t>
            </a:r>
            <a:r>
              <a:rPr lang="en-US" altLang="zh-TW" dirty="0" smtClean="0"/>
              <a:t>bloom filters</a:t>
            </a:r>
          </a:p>
          <a:p>
            <a:pPr marL="0" indent="0">
              <a:buNone/>
            </a:pPr>
            <a:r>
              <a:rPr lang="en-US" altLang="zh-TW" dirty="0" smtClean="0"/>
              <a:t>Scheme 2:</a:t>
            </a:r>
            <a:r>
              <a:rPr lang="zh-TW" altLang="en-US" dirty="0" smtClean="0"/>
              <a:t> 對</a:t>
            </a:r>
            <a:r>
              <a:rPr lang="en-US" altLang="zh-TW" dirty="0" smtClean="0"/>
              <a:t>20</a:t>
            </a:r>
            <a:r>
              <a:rPr lang="zh-TW" altLang="en-US" dirty="0" smtClean="0"/>
              <a:t>種做</a:t>
            </a:r>
            <a:r>
              <a:rPr lang="en-US" altLang="zh-TW" dirty="0" smtClean="0"/>
              <a:t>direct lookup</a:t>
            </a:r>
            <a:r>
              <a:rPr lang="zh-TW" altLang="en-US" dirty="0" smtClean="0"/>
              <a:t>、剩下的</a:t>
            </a:r>
            <a:r>
              <a:rPr lang="en-US" altLang="zh-TW" dirty="0" smtClean="0"/>
              <a:t>12</a:t>
            </a:r>
            <a:r>
              <a:rPr lang="zh-TW" altLang="en-US" dirty="0" smtClean="0"/>
              <a:t>種</a:t>
            </a:r>
            <a:r>
              <a:rPr lang="en-US" altLang="zh-TW" dirty="0" smtClean="0"/>
              <a:t>prefix</a:t>
            </a:r>
            <a:r>
              <a:rPr lang="zh-TW" altLang="en-US" dirty="0" smtClean="0"/>
              <a:t>都做</a:t>
            </a:r>
            <a:r>
              <a:rPr lang="en-US" altLang="zh-TW" dirty="0" smtClean="0"/>
              <a:t>bloom filters</a:t>
            </a:r>
            <a:endParaRPr lang="zh-TW" altLang="en-US" dirty="0" smtClean="0"/>
          </a:p>
          <a:p>
            <a:pPr marL="0" indent="0">
              <a:buNone/>
            </a:pPr>
            <a:r>
              <a:rPr lang="en-US" altLang="zh-TW" dirty="0" smtClean="0"/>
              <a:t>Scheme 3:</a:t>
            </a:r>
            <a:r>
              <a:rPr lang="zh-TW" altLang="en-US" dirty="0" smtClean="0"/>
              <a:t> 對</a:t>
            </a:r>
            <a:r>
              <a:rPr lang="en-US" altLang="zh-TW" dirty="0" smtClean="0"/>
              <a:t>20</a:t>
            </a:r>
            <a:r>
              <a:rPr lang="zh-TW" altLang="en-US" dirty="0" smtClean="0"/>
              <a:t>種做</a:t>
            </a:r>
            <a:r>
              <a:rPr lang="en-US" altLang="zh-TW" dirty="0" smtClean="0"/>
              <a:t>direct lookup</a:t>
            </a:r>
            <a:r>
              <a:rPr lang="zh-TW" altLang="en-US" dirty="0" smtClean="0"/>
              <a:t>、剩下的</a:t>
            </a:r>
            <a:r>
              <a:rPr lang="en-US" altLang="zh-TW" dirty="0" smtClean="0"/>
              <a:t>12</a:t>
            </a:r>
            <a:r>
              <a:rPr lang="zh-TW" altLang="en-US" dirty="0" smtClean="0"/>
              <a:t>種</a:t>
            </a:r>
            <a:r>
              <a:rPr lang="en-US" altLang="zh-TW" dirty="0" smtClean="0"/>
              <a:t>prefix</a:t>
            </a:r>
            <a:r>
              <a:rPr lang="zh-TW" altLang="en-US" dirty="0" smtClean="0"/>
              <a:t>分成兩組做</a:t>
            </a:r>
            <a:r>
              <a:rPr lang="en-US" altLang="zh-TW" dirty="0" smtClean="0"/>
              <a:t>bloom filters</a:t>
            </a:r>
          </a:p>
          <a:p>
            <a:pPr marL="0" indent="0">
              <a:buNone/>
            </a:pPr>
            <a:r>
              <a:rPr lang="zh-TW" altLang="en-US" dirty="0" smtClean="0"/>
              <a:t>如前面分析的，</a:t>
            </a:r>
            <a:r>
              <a:rPr lang="en-US" altLang="zh-TW" dirty="0" smtClean="0"/>
              <a:t>Scheme</a:t>
            </a:r>
            <a:r>
              <a:rPr lang="zh-TW" altLang="en-US" dirty="0" smtClean="0"/>
              <a:t> </a:t>
            </a:r>
            <a:r>
              <a:rPr lang="en-US" altLang="zh-TW" dirty="0" smtClean="0"/>
              <a:t>2</a:t>
            </a:r>
            <a:r>
              <a:rPr lang="zh-TW" altLang="en-US" dirty="0" smtClean="0"/>
              <a:t>的平均</a:t>
            </a:r>
            <a:r>
              <a:rPr lang="en-US" altLang="zh-TW" dirty="0" smtClean="0"/>
              <a:t>lookup</a:t>
            </a:r>
            <a:r>
              <a:rPr lang="zh-TW" altLang="en-US" dirty="0" smtClean="0"/>
              <a:t>次數是最小的。不過</a:t>
            </a:r>
            <a:r>
              <a:rPr lang="en-US" altLang="zh-TW" dirty="0" smtClean="0"/>
              <a:t>Scheme</a:t>
            </a:r>
            <a:r>
              <a:rPr lang="zh-TW" altLang="en-US" dirty="0" smtClean="0"/>
              <a:t> </a:t>
            </a:r>
            <a:r>
              <a:rPr lang="en-US" altLang="zh-TW" dirty="0" smtClean="0"/>
              <a:t>3</a:t>
            </a:r>
            <a:r>
              <a:rPr lang="zh-TW" altLang="en-US" dirty="0" smtClean="0"/>
              <a:t>的</a:t>
            </a:r>
            <a:r>
              <a:rPr lang="en-US" altLang="zh-TW" dirty="0" smtClean="0"/>
              <a:t>worse</a:t>
            </a:r>
            <a:r>
              <a:rPr lang="zh-TW" altLang="en-US" dirty="0" smtClean="0"/>
              <a:t> </a:t>
            </a:r>
            <a:r>
              <a:rPr lang="en-US" altLang="zh-TW" dirty="0" smtClean="0"/>
              <a:t>case</a:t>
            </a:r>
            <a:r>
              <a:rPr lang="zh-TW" altLang="en-US" dirty="0" smtClean="0"/>
              <a:t>會比</a:t>
            </a:r>
            <a:r>
              <a:rPr lang="en-US" altLang="zh-TW" dirty="0" smtClean="0"/>
              <a:t>Scheme</a:t>
            </a:r>
            <a:r>
              <a:rPr lang="zh-TW" altLang="en-US" dirty="0" smtClean="0"/>
              <a:t> </a:t>
            </a:r>
            <a:r>
              <a:rPr lang="en-US" altLang="zh-TW" dirty="0" smtClean="0"/>
              <a:t>2</a:t>
            </a:r>
            <a:r>
              <a:rPr lang="zh-TW" altLang="en-US" dirty="0" smtClean="0"/>
              <a:t>要來得低很多，整體</a:t>
            </a:r>
            <a:r>
              <a:rPr lang="en-US" altLang="zh-TW" dirty="0" smtClean="0"/>
              <a:t>lookup</a:t>
            </a:r>
            <a:r>
              <a:rPr lang="zh-TW" altLang="en-US" dirty="0" smtClean="0"/>
              <a:t>的時間會比較穩定。此外，</a:t>
            </a:r>
            <a:r>
              <a:rPr lang="en-US" altLang="zh-TW" dirty="0" smtClean="0"/>
              <a:t>Scheme</a:t>
            </a:r>
            <a:r>
              <a:rPr lang="zh-TW" altLang="en-US" dirty="0" smtClean="0"/>
              <a:t> </a:t>
            </a:r>
            <a:r>
              <a:rPr lang="en-US" altLang="zh-TW" dirty="0" smtClean="0"/>
              <a:t>3</a:t>
            </a:r>
            <a:r>
              <a:rPr lang="zh-TW" altLang="en-US" dirty="0" smtClean="0"/>
              <a:t>的情境已經比目前所有</a:t>
            </a:r>
            <a:r>
              <a:rPr lang="en-US" altLang="zh-TW" dirty="0" smtClean="0"/>
              <a:t>TCAM-based</a:t>
            </a:r>
            <a:r>
              <a:rPr lang="zh-TW" altLang="en-US" dirty="0" smtClean="0"/>
              <a:t>的方法要快</a:t>
            </a:r>
            <a:r>
              <a:rPr lang="en-US" altLang="zh-TW" dirty="0" smtClean="0"/>
              <a:t>3.3</a:t>
            </a:r>
            <a:r>
              <a:rPr lang="zh-TW" altLang="en-US" dirty="0" smtClean="0"/>
              <a:t>倍以上</a:t>
            </a:r>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23</a:t>
            </a:fld>
            <a:endParaRPr lang="zh-TW" altLang="en-US"/>
          </a:p>
        </p:txBody>
      </p:sp>
    </p:spTree>
    <p:extLst>
      <p:ext uri="{BB962C8B-B14F-4D97-AF65-F5344CB8AC3E}">
        <p14:creationId xmlns:p14="http://schemas.microsoft.com/office/powerpoint/2010/main" val="3491912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這邊是說</a:t>
            </a:r>
            <a:r>
              <a:rPr lang="en-US" altLang="zh-TW" dirty="0" smtClean="0"/>
              <a:t>IPv6</a:t>
            </a:r>
            <a:r>
              <a:rPr lang="zh-TW" altLang="en-US" dirty="0" smtClean="0"/>
              <a:t>的前綴長度只有</a:t>
            </a:r>
            <a:r>
              <a:rPr lang="en-US" altLang="zh-TW" dirty="0" smtClean="0"/>
              <a:t>14</a:t>
            </a:r>
            <a:r>
              <a:rPr lang="zh-TW" altLang="en-US" dirty="0" smtClean="0"/>
              <a:t>種，而且作者提到說按照他們的預測，他們不覺得前綴長度的種類在未來會變多，我猜這個和</a:t>
            </a:r>
            <a:r>
              <a:rPr lang="en-US" altLang="zh-TW" dirty="0" smtClean="0"/>
              <a:t>IPv6</a:t>
            </a:r>
            <a:r>
              <a:rPr lang="zh-TW" altLang="en-US" dirty="0" smtClean="0"/>
              <a:t>本身對域名的規範有關。論文內是針對</a:t>
            </a:r>
            <a:r>
              <a:rPr lang="en-US" altLang="zh-TW" dirty="0" smtClean="0"/>
              <a:t>IPv6</a:t>
            </a:r>
            <a:r>
              <a:rPr lang="zh-TW" altLang="en-US" dirty="0" smtClean="0"/>
              <a:t>到</a:t>
            </a:r>
            <a:r>
              <a:rPr lang="en-US" altLang="zh-TW" dirty="0" smtClean="0"/>
              <a:t>IPv4</a:t>
            </a:r>
            <a:r>
              <a:rPr lang="zh-TW" altLang="en-US" dirty="0" smtClean="0"/>
              <a:t>的</a:t>
            </a:r>
            <a:r>
              <a:rPr lang="en-US" altLang="zh-TW" dirty="0" smtClean="0"/>
              <a:t>tunneling</a:t>
            </a:r>
            <a:r>
              <a:rPr lang="zh-TW" altLang="en-US" dirty="0" smtClean="0"/>
              <a:t>有做說明，提到說他們不認為這種特殊情形會產生很多獨特的</a:t>
            </a:r>
            <a:r>
              <a:rPr lang="en-US" altLang="zh-TW" dirty="0" smtClean="0"/>
              <a:t>prefix</a:t>
            </a:r>
            <a:r>
              <a:rPr lang="zh-TW" altLang="en-US" dirty="0" smtClean="0"/>
              <a:t>長度。不過以</a:t>
            </a:r>
            <a:r>
              <a:rPr lang="en-US" altLang="zh-TW" dirty="0" smtClean="0"/>
              <a:t>ASIC</a:t>
            </a:r>
            <a:r>
              <a:rPr lang="zh-TW" altLang="en-US" dirty="0" smtClean="0"/>
              <a:t>製作一個針對特定前綴長度分布的設計，假如前綴的分布產生變化，因為難以修改，那效能影響就會很嚴重。所以作者提出了另外一個叫做</a:t>
            </a:r>
            <a:r>
              <a:rPr lang="en-US" altLang="zh-TW" dirty="0" smtClean="0"/>
              <a:t>mini</a:t>
            </a:r>
            <a:r>
              <a:rPr lang="zh-TW" altLang="en-US" dirty="0" smtClean="0"/>
              <a:t> </a:t>
            </a:r>
            <a:r>
              <a:rPr lang="en-US" altLang="zh-TW" dirty="0" smtClean="0"/>
              <a:t>bloom-filter</a:t>
            </a:r>
            <a:r>
              <a:rPr lang="zh-TW" altLang="en-US" dirty="0" smtClean="0"/>
              <a:t>的設計。</a:t>
            </a:r>
            <a:endParaRPr lang="en-US" altLang="zh-TW" dirty="0" smtClean="0"/>
          </a:p>
          <a:p>
            <a:pPr marL="0" indent="0">
              <a:buNone/>
            </a:pPr>
            <a:r>
              <a:rPr lang="zh-TW" altLang="en-US" dirty="0" smtClean="0"/>
              <a:t>因為每個</a:t>
            </a:r>
            <a:r>
              <a:rPr lang="en-US" altLang="zh-TW" dirty="0" smtClean="0"/>
              <a:t>prefix</a:t>
            </a:r>
            <a:r>
              <a:rPr lang="zh-TW" altLang="en-US" dirty="0" smtClean="0"/>
              <a:t>長度的差距很大，所以前面的</a:t>
            </a:r>
            <a:r>
              <a:rPr lang="en-US" altLang="zh-TW" dirty="0" smtClean="0"/>
              <a:t>direct lookup array</a:t>
            </a:r>
            <a:r>
              <a:rPr lang="zh-TW" altLang="en-US" dirty="0" smtClean="0"/>
              <a:t>是不可行的。作者提出採用一個合適的</a:t>
            </a:r>
            <a:r>
              <a:rPr lang="en-US" altLang="zh-TW" dirty="0" smtClean="0"/>
              <a:t>pipeline</a:t>
            </a:r>
            <a:r>
              <a:rPr lang="zh-TW" altLang="en-US" dirty="0" smtClean="0"/>
              <a:t>來限制</a:t>
            </a:r>
            <a:r>
              <a:rPr lang="en-US" altLang="zh-TW" dirty="0" smtClean="0"/>
              <a:t>worst</a:t>
            </a:r>
            <a:r>
              <a:rPr lang="en-US" altLang="zh-TW" baseline="0" dirty="0" smtClean="0"/>
              <a:t> case</a:t>
            </a:r>
            <a:r>
              <a:rPr lang="zh-TW" altLang="en-US" baseline="0" dirty="0" smtClean="0"/>
              <a:t>。</a:t>
            </a:r>
            <a:endParaRPr lang="en-US" altLang="zh-TW" dirty="0" smtClean="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24</a:t>
            </a:fld>
            <a:endParaRPr lang="zh-TW" altLang="en-US"/>
          </a:p>
        </p:txBody>
      </p:sp>
    </p:spTree>
    <p:extLst>
      <p:ext uri="{BB962C8B-B14F-4D97-AF65-F5344CB8AC3E}">
        <p14:creationId xmlns:p14="http://schemas.microsoft.com/office/powerpoint/2010/main" val="1209653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比起原本按照比例分布各個</a:t>
            </a:r>
            <a:r>
              <a:rPr lang="en-US" altLang="zh-TW" dirty="0" smtClean="0"/>
              <a:t>bloom</a:t>
            </a:r>
            <a:r>
              <a:rPr lang="zh-TW" altLang="en-US" dirty="0" smtClean="0"/>
              <a:t> </a:t>
            </a:r>
            <a:r>
              <a:rPr lang="en-US" altLang="zh-TW" dirty="0" smtClean="0"/>
              <a:t>filters</a:t>
            </a:r>
            <a:r>
              <a:rPr lang="zh-TW" altLang="en-US" dirty="0" smtClean="0"/>
              <a:t>的格子數量，作者改為按照比例分配多個小而固定長度的</a:t>
            </a:r>
            <a:r>
              <a:rPr lang="en-US" altLang="zh-TW" dirty="0" smtClean="0"/>
              <a:t>mini </a:t>
            </a:r>
            <a:r>
              <a:rPr lang="en-US" altLang="zh-TW" baseline="0" dirty="0" smtClean="0"/>
              <a:t>bloom filters</a:t>
            </a:r>
            <a:r>
              <a:rPr lang="zh-TW" altLang="en-US" baseline="0" dirty="0" smtClean="0"/>
              <a:t>，稱為一個</a:t>
            </a:r>
            <a:r>
              <a:rPr lang="en-US" altLang="zh-TW" baseline="0" dirty="0" smtClean="0"/>
              <a:t>bloom filter</a:t>
            </a:r>
            <a:r>
              <a:rPr lang="zh-TW" altLang="en-US" baseline="0" dirty="0" smtClean="0"/>
              <a:t>。</a:t>
            </a:r>
            <a:endParaRPr lang="en-US" altLang="zh-TW" baseline="0" dirty="0" smtClean="0"/>
          </a:p>
          <a:p>
            <a:pPr marL="0" indent="0">
              <a:buNone/>
            </a:pPr>
            <a:r>
              <a:rPr lang="zh-TW" altLang="en-US" baseline="0" dirty="0" smtClean="0"/>
              <a:t>在建構資料庫的時候，他先找對應</a:t>
            </a:r>
            <a:r>
              <a:rPr lang="en-US" altLang="zh-TW" baseline="0" dirty="0" smtClean="0"/>
              <a:t>prefix</a:t>
            </a:r>
            <a:r>
              <a:rPr lang="zh-TW" altLang="en-US" baseline="0" dirty="0" smtClean="0"/>
              <a:t>長度的</a:t>
            </a:r>
            <a:r>
              <a:rPr lang="en-US" altLang="zh-TW" baseline="0" dirty="0" smtClean="0"/>
              <a:t>set</a:t>
            </a:r>
            <a:r>
              <a:rPr lang="zh-TW" altLang="en-US" baseline="0" dirty="0" smtClean="0"/>
              <a:t>，然後透過一個</a:t>
            </a:r>
            <a:r>
              <a:rPr lang="en-US" altLang="zh-TW" baseline="0" dirty="0" smtClean="0"/>
              <a:t>primary</a:t>
            </a:r>
            <a:r>
              <a:rPr lang="zh-TW" altLang="en-US" baseline="0" dirty="0" smtClean="0"/>
              <a:t> </a:t>
            </a:r>
            <a:r>
              <a:rPr lang="en-US" altLang="zh-TW" baseline="0" dirty="0" smtClean="0"/>
              <a:t>hash</a:t>
            </a:r>
            <a:r>
              <a:rPr lang="zh-TW" altLang="en-US" baseline="0" dirty="0" smtClean="0"/>
              <a:t>找出一個</a:t>
            </a:r>
            <a:r>
              <a:rPr lang="en-US" altLang="zh-TW" baseline="0" dirty="0" smtClean="0"/>
              <a:t>IP address</a:t>
            </a:r>
            <a:r>
              <a:rPr lang="zh-TW" altLang="en-US" baseline="0" dirty="0" smtClean="0"/>
              <a:t>對應到的</a:t>
            </a:r>
            <a:r>
              <a:rPr lang="en-US" altLang="zh-TW" baseline="0" dirty="0" smtClean="0"/>
              <a:t>mini-bloom filter</a:t>
            </a:r>
            <a:r>
              <a:rPr lang="zh-TW" altLang="en-US" baseline="0" dirty="0" smtClean="0"/>
              <a:t>，把</a:t>
            </a:r>
            <a:r>
              <a:rPr lang="en-US" altLang="zh-TW" baseline="0" dirty="0" smtClean="0"/>
              <a:t>prefix</a:t>
            </a:r>
            <a:r>
              <a:rPr lang="zh-TW" altLang="en-US" baseline="0" dirty="0" smtClean="0"/>
              <a:t>存在上面。</a:t>
            </a:r>
            <a:endParaRPr lang="en-US" altLang="zh-TW" baseline="0" dirty="0" smtClean="0"/>
          </a:p>
          <a:p>
            <a:pPr marL="0" indent="0">
              <a:buNone/>
            </a:pPr>
            <a:r>
              <a:rPr lang="zh-TW" altLang="en-US" baseline="0" dirty="0" smtClean="0"/>
              <a:t>查詢的時候把所有前綴都透過同樣的</a:t>
            </a:r>
            <a:r>
              <a:rPr lang="en-US" altLang="zh-TW" baseline="0" dirty="0" smtClean="0"/>
              <a:t>hash</a:t>
            </a:r>
            <a:r>
              <a:rPr lang="zh-TW" altLang="en-US" baseline="0" dirty="0" smtClean="0"/>
              <a:t>來看看各個長度的</a:t>
            </a:r>
            <a:r>
              <a:rPr lang="en-US" altLang="zh-TW" baseline="0" dirty="0" smtClean="0"/>
              <a:t>mini bloom filter</a:t>
            </a:r>
            <a:r>
              <a:rPr lang="zh-TW" altLang="en-US" baseline="0" dirty="0" smtClean="0"/>
              <a:t>有沒有</a:t>
            </a:r>
            <a:r>
              <a:rPr lang="en-US" altLang="zh-TW" baseline="0" dirty="0" smtClean="0"/>
              <a:t>match</a:t>
            </a:r>
            <a:r>
              <a:rPr lang="zh-TW" altLang="en-US" baseline="0" dirty="0" smtClean="0"/>
              <a:t>到。其實這邊和原本的設計基本上一模一樣，但是作者說以硬體設計的角度來看，去</a:t>
            </a:r>
            <a:r>
              <a:rPr lang="en-US" altLang="zh-TW" baseline="0" dirty="0" smtClean="0"/>
              <a:t>bloom filters</a:t>
            </a:r>
            <a:r>
              <a:rPr lang="zh-TW" altLang="en-US" baseline="0" dirty="0" smtClean="0"/>
              <a:t>數量的分布比調一個</a:t>
            </a:r>
            <a:r>
              <a:rPr lang="en-US" altLang="zh-TW" baseline="0" dirty="0" smtClean="0"/>
              <a:t>bloom filter</a:t>
            </a:r>
            <a:r>
              <a:rPr lang="zh-TW" altLang="en-US" baseline="0" dirty="0" smtClean="0"/>
              <a:t>的</a:t>
            </a:r>
            <a:r>
              <a:rPr lang="en-US" altLang="zh-TW" baseline="0" dirty="0" smtClean="0"/>
              <a:t>size</a:t>
            </a:r>
            <a:r>
              <a:rPr lang="zh-TW" altLang="en-US" baseline="0" dirty="0" smtClean="0"/>
              <a:t>要來得簡單。我想是因為你分配的記憶體空間是固定就那麼多個，只是分在不同的長度上。</a:t>
            </a:r>
            <a:endParaRPr lang="en-US" altLang="zh-TW" baseline="0" dirty="0" smtClean="0"/>
          </a:p>
          <a:p>
            <a:pPr marL="0" indent="0">
              <a:buNone/>
            </a:pPr>
            <a:r>
              <a:rPr lang="zh-TW" altLang="en-US" baseline="0" dirty="0" smtClean="0"/>
              <a:t>不過到目前為止的設計是有可能出現</a:t>
            </a:r>
            <a:r>
              <a:rPr lang="en-US" altLang="zh-TW" baseline="0" dirty="0" smtClean="0"/>
              <a:t>false</a:t>
            </a:r>
            <a:r>
              <a:rPr lang="zh-TW" altLang="en-US" baseline="0" dirty="0" smtClean="0"/>
              <a:t> </a:t>
            </a:r>
            <a:r>
              <a:rPr lang="en-US" altLang="zh-TW" baseline="0" dirty="0" smtClean="0"/>
              <a:t>positive</a:t>
            </a:r>
            <a:r>
              <a:rPr lang="zh-TW" altLang="en-US" baseline="0" dirty="0" smtClean="0"/>
              <a:t>的，也就是說假如我</a:t>
            </a:r>
            <a:r>
              <a:rPr lang="en-US" altLang="zh-TW" baseline="0" dirty="0" smtClean="0"/>
              <a:t>128</a:t>
            </a:r>
            <a:r>
              <a:rPr lang="zh-TW" altLang="en-US" baseline="0" dirty="0" smtClean="0"/>
              <a:t>個</a:t>
            </a:r>
            <a:r>
              <a:rPr lang="en-US" altLang="zh-TW" baseline="0" dirty="0" smtClean="0"/>
              <a:t>prefix</a:t>
            </a:r>
            <a:r>
              <a:rPr lang="zh-TW" altLang="en-US" baseline="0" dirty="0" smtClean="0"/>
              <a:t>各分一組，最糟情況會需要做</a:t>
            </a:r>
            <a:r>
              <a:rPr lang="en-US" altLang="zh-TW" baseline="0" dirty="0" smtClean="0"/>
              <a:t>128+1</a:t>
            </a:r>
            <a:r>
              <a:rPr lang="zh-TW" altLang="en-US" baseline="0" dirty="0" smtClean="0"/>
              <a:t>次的</a:t>
            </a:r>
            <a:r>
              <a:rPr lang="en-US" altLang="zh-TW" baseline="0" dirty="0" smtClean="0"/>
              <a:t>hash probe</a:t>
            </a:r>
            <a:r>
              <a:rPr lang="zh-TW" altLang="en-US" baseline="0" dirty="0" smtClean="0"/>
              <a:t>。不過論文到這邊就沒有做任何針對</a:t>
            </a:r>
            <a:r>
              <a:rPr lang="en-US" altLang="zh-TW" baseline="0" dirty="0" smtClean="0"/>
              <a:t>worse case</a:t>
            </a:r>
            <a:r>
              <a:rPr lang="zh-TW" altLang="en-US" baseline="0" dirty="0" smtClean="0"/>
              <a:t>的解釋了，我只能說他可能把相較密集的</a:t>
            </a:r>
            <a:r>
              <a:rPr lang="en-US" altLang="zh-TW" baseline="0" dirty="0" smtClean="0"/>
              <a:t>24~48</a:t>
            </a:r>
            <a:r>
              <a:rPr lang="zh-TW" altLang="en-US" baseline="0" dirty="0" smtClean="0"/>
              <a:t>的這些</a:t>
            </a:r>
            <a:r>
              <a:rPr lang="en-US" altLang="zh-TW" baseline="0" dirty="0" smtClean="0"/>
              <a:t>prefix</a:t>
            </a:r>
            <a:r>
              <a:rPr lang="zh-TW" altLang="en-US" baseline="0" dirty="0" smtClean="0"/>
              <a:t>分到同一個</a:t>
            </a:r>
            <a:r>
              <a:rPr lang="en-US" altLang="zh-TW" baseline="0" dirty="0" smtClean="0"/>
              <a:t>set</a:t>
            </a:r>
            <a:r>
              <a:rPr lang="zh-TW" altLang="en-US" baseline="0" dirty="0" smtClean="0"/>
              <a:t>裡面、或是按某種方式把多個</a:t>
            </a:r>
            <a:r>
              <a:rPr lang="en-US" altLang="zh-TW" baseline="0" dirty="0" smtClean="0"/>
              <a:t>prefix</a:t>
            </a:r>
            <a:r>
              <a:rPr lang="zh-TW" altLang="en-US" baseline="0" dirty="0" smtClean="0"/>
              <a:t>放到同一個</a:t>
            </a:r>
            <a:r>
              <a:rPr lang="en-US" altLang="zh-TW" baseline="0" dirty="0" smtClean="0"/>
              <a:t>set</a:t>
            </a:r>
            <a:r>
              <a:rPr lang="zh-TW" altLang="en-US" baseline="0" dirty="0" smtClean="0"/>
              <a:t>裡面，然後給他們大量的</a:t>
            </a:r>
            <a:r>
              <a:rPr lang="en-US" altLang="zh-TW" baseline="0" dirty="0" smtClean="0"/>
              <a:t>filter</a:t>
            </a:r>
            <a:r>
              <a:rPr lang="zh-TW" altLang="en-US" baseline="0" dirty="0" smtClean="0"/>
              <a:t>數量，以降低</a:t>
            </a:r>
            <a:r>
              <a:rPr lang="en-US" altLang="zh-TW" baseline="0" dirty="0" smtClean="0"/>
              <a:t>hash collision</a:t>
            </a:r>
            <a:r>
              <a:rPr lang="zh-TW" altLang="en-US" baseline="0" dirty="0" smtClean="0"/>
              <a:t>的機率。如此可以降低</a:t>
            </a:r>
            <a:r>
              <a:rPr lang="en-US" altLang="zh-TW" baseline="0" dirty="0" smtClean="0"/>
              <a:t>worse case</a:t>
            </a:r>
            <a:r>
              <a:rPr lang="zh-TW" altLang="en-US" baseline="0" dirty="0" smtClean="0"/>
              <a:t>的比對次數。</a:t>
            </a:r>
            <a:endParaRPr lang="en-US" altLang="zh-TW" baseline="0" dirty="0" smtClean="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25</a:t>
            </a:fld>
            <a:endParaRPr lang="zh-TW" altLang="en-US"/>
          </a:p>
        </p:txBody>
      </p:sp>
    </p:spTree>
    <p:extLst>
      <p:ext uri="{BB962C8B-B14F-4D97-AF65-F5344CB8AC3E}">
        <p14:creationId xmlns:p14="http://schemas.microsoft.com/office/powerpoint/2010/main" val="3154725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這頁是針對硬體限制做的說明，假如我們找到的</a:t>
            </a:r>
            <a:r>
              <a:rPr lang="en-US" altLang="zh-TW" dirty="0" smtClean="0"/>
              <a:t>k</a:t>
            </a:r>
            <a:r>
              <a:rPr lang="zh-TW" altLang="en-US" dirty="0" smtClean="0"/>
              <a:t>，也就是</a:t>
            </a:r>
            <a:r>
              <a:rPr lang="en-US" altLang="zh-TW" dirty="0" smtClean="0"/>
              <a:t>hash function</a:t>
            </a:r>
            <a:r>
              <a:rPr lang="zh-TW" altLang="en-US" dirty="0" smtClean="0"/>
              <a:t>的數量是</a:t>
            </a:r>
            <a:r>
              <a:rPr lang="en-US" altLang="zh-TW" dirty="0" smtClean="0"/>
              <a:t>8</a:t>
            </a:r>
            <a:r>
              <a:rPr lang="zh-TW" altLang="en-US" dirty="0" smtClean="0"/>
              <a:t>個，那就會要求你晶片上的</a:t>
            </a:r>
            <a:r>
              <a:rPr lang="en-US" altLang="zh-TW" dirty="0" smtClean="0"/>
              <a:t>memory</a:t>
            </a:r>
            <a:r>
              <a:rPr lang="zh-TW" altLang="en-US" dirty="0" smtClean="0"/>
              <a:t>有</a:t>
            </a:r>
            <a:r>
              <a:rPr lang="en-US" altLang="zh-TW" dirty="0" smtClean="0"/>
              <a:t>8</a:t>
            </a:r>
            <a:r>
              <a:rPr lang="zh-TW" altLang="en-US" dirty="0" smtClean="0"/>
              <a:t>個</a:t>
            </a:r>
            <a:r>
              <a:rPr lang="en-US" altLang="zh-TW" dirty="0" smtClean="0"/>
              <a:t>reading</a:t>
            </a:r>
            <a:r>
              <a:rPr lang="zh-TW" altLang="en-US" dirty="0" smtClean="0"/>
              <a:t> </a:t>
            </a:r>
            <a:r>
              <a:rPr lang="en-US" altLang="zh-TW" dirty="0" smtClean="0"/>
              <a:t>port</a:t>
            </a:r>
            <a:r>
              <a:rPr lang="zh-TW" altLang="en-US" dirty="0" smtClean="0"/>
              <a:t>，因為你要去查詢其中</a:t>
            </a:r>
            <a:r>
              <a:rPr lang="en-US" altLang="zh-TW" dirty="0" smtClean="0"/>
              <a:t>8</a:t>
            </a:r>
            <a:r>
              <a:rPr lang="zh-TW" altLang="en-US" dirty="0" smtClean="0"/>
              <a:t>格的資料。</a:t>
            </a:r>
            <a:endParaRPr lang="en-US" altLang="zh-TW" dirty="0" smtClean="0"/>
          </a:p>
          <a:p>
            <a:pPr marL="0" indent="0">
              <a:buNone/>
            </a:pPr>
            <a:r>
              <a:rPr lang="zh-TW" altLang="en-US" dirty="0" smtClean="0"/>
              <a:t>但假如你只有</a:t>
            </a:r>
            <a:r>
              <a:rPr lang="en-US" altLang="zh-TW" dirty="0" smtClean="0"/>
              <a:t>4</a:t>
            </a:r>
            <a:r>
              <a:rPr lang="zh-TW" altLang="en-US" dirty="0" smtClean="0"/>
              <a:t>個</a:t>
            </a:r>
            <a:r>
              <a:rPr lang="en-US" altLang="zh-TW" dirty="0" smtClean="0"/>
              <a:t>reading</a:t>
            </a:r>
            <a:r>
              <a:rPr lang="zh-TW" altLang="en-US" dirty="0" smtClean="0"/>
              <a:t> </a:t>
            </a:r>
            <a:r>
              <a:rPr lang="en-US" altLang="zh-TW" dirty="0" smtClean="0"/>
              <a:t>port</a:t>
            </a:r>
            <a:r>
              <a:rPr lang="zh-TW" altLang="en-US" dirty="0" smtClean="0"/>
              <a:t>，那你一個</a:t>
            </a:r>
            <a:r>
              <a:rPr lang="en-US" altLang="zh-TW" dirty="0" smtClean="0"/>
              <a:t>memory segment</a:t>
            </a:r>
            <a:r>
              <a:rPr lang="zh-TW" altLang="en-US" dirty="0" smtClean="0"/>
              <a:t>可能就得讀兩次。論文提出假設你給的記憶體夠大，你可以將</a:t>
            </a:r>
            <a:r>
              <a:rPr lang="en-US" altLang="zh-TW" dirty="0" smtClean="0"/>
              <a:t>k</a:t>
            </a:r>
            <a:r>
              <a:rPr lang="zh-TW" altLang="en-US" dirty="0" smtClean="0"/>
              <a:t>砍半但映射到兩段不同的</a:t>
            </a:r>
            <a:r>
              <a:rPr lang="en-US" altLang="zh-TW" dirty="0" smtClean="0"/>
              <a:t>memory segment</a:t>
            </a:r>
            <a:r>
              <a:rPr lang="zh-TW" altLang="en-US" dirty="0" smtClean="0"/>
              <a:t>上，這樣子的</a:t>
            </a:r>
            <a:r>
              <a:rPr lang="en-US" altLang="zh-TW" dirty="0" smtClean="0"/>
              <a:t>false positive</a:t>
            </a:r>
            <a:r>
              <a:rPr lang="zh-TW" altLang="en-US" dirty="0" smtClean="0"/>
              <a:t>率是接近相等的。</a:t>
            </a:r>
            <a:endParaRPr lang="zh-TW" altLang="en-US"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26</a:t>
            </a:fld>
            <a:endParaRPr lang="zh-TW" altLang="en-US"/>
          </a:p>
        </p:txBody>
      </p:sp>
    </p:spTree>
    <p:extLst>
      <p:ext uri="{BB962C8B-B14F-4D97-AF65-F5344CB8AC3E}">
        <p14:creationId xmlns:p14="http://schemas.microsoft.com/office/powerpoint/2010/main" val="3725600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27</a:t>
            </a:fld>
            <a:endParaRPr lang="zh-TW" altLang="en-US"/>
          </a:p>
        </p:txBody>
      </p:sp>
    </p:spTree>
    <p:extLst>
      <p:ext uri="{BB962C8B-B14F-4D97-AF65-F5344CB8AC3E}">
        <p14:creationId xmlns:p14="http://schemas.microsoft.com/office/powerpoint/2010/main" val="2748960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作者提到這是第一個使用</a:t>
            </a:r>
            <a:r>
              <a:rPr lang="en-US" altLang="zh-TW" dirty="0" smtClean="0"/>
              <a:t>bloom</a:t>
            </a:r>
            <a:r>
              <a:rPr lang="en-US" altLang="zh-TW" baseline="0" dirty="0" smtClean="0"/>
              <a:t> filter</a:t>
            </a:r>
            <a:r>
              <a:rPr lang="zh-TW" altLang="en-US" baseline="0" dirty="0" smtClean="0"/>
              <a:t>的概念來實作</a:t>
            </a:r>
            <a:r>
              <a:rPr lang="en-US" altLang="zh-TW" baseline="0" dirty="0" smtClean="0"/>
              <a:t>LPM</a:t>
            </a:r>
            <a:r>
              <a:rPr lang="zh-TW" altLang="en-US" baseline="0" dirty="0" smtClean="0"/>
              <a:t>，即最長前綴匹配的論文，採用</a:t>
            </a:r>
            <a:r>
              <a:rPr lang="en-US" altLang="zh-TW" baseline="0" dirty="0" smtClean="0"/>
              <a:t>bloom filter</a:t>
            </a:r>
            <a:r>
              <a:rPr lang="zh-TW" altLang="en-US" baseline="0" dirty="0" smtClean="0"/>
              <a:t>的設計能得到的最大好處就是</a:t>
            </a:r>
            <a:r>
              <a:rPr lang="en-US" altLang="zh-TW" baseline="0" dirty="0" smtClean="0"/>
              <a:t>performance</a:t>
            </a:r>
            <a:r>
              <a:rPr lang="zh-TW" altLang="en-US" baseline="0" dirty="0" smtClean="0"/>
              <a:t>。</a:t>
            </a:r>
            <a:r>
              <a:rPr lang="en-US" altLang="zh-TW" baseline="0" dirty="0" smtClean="0"/>
              <a:t>bloom filter</a:t>
            </a:r>
            <a:r>
              <a:rPr lang="zh-TW" altLang="en-US" baseline="0" dirty="0" smtClean="0"/>
              <a:t>是一個有誤報可能性的查找型資料結構，先不說誤報這點，它在查找的過程是隨機存取，所以查找次數可以限制在</a:t>
            </a:r>
            <a:r>
              <a:rPr lang="en-US" altLang="zh-TW" baseline="0" dirty="0" smtClean="0"/>
              <a:t>O(1)</a:t>
            </a:r>
            <a:r>
              <a:rPr lang="zh-TW" altLang="en-US" baseline="0" dirty="0" smtClean="0"/>
              <a:t>內。不過正是誤報這點會導致它需要額外的機制來確保封包的轉發行為不會出錯。</a:t>
            </a:r>
            <a:endParaRPr lang="en-US" altLang="zh-TW" baseline="0" dirty="0" smtClean="0"/>
          </a:p>
          <a:p>
            <a:endParaRPr lang="en-US" altLang="zh-TW" dirty="0" smtClean="0"/>
          </a:p>
          <a:p>
            <a:r>
              <a:rPr lang="zh-TW" altLang="en-US" dirty="0" smtClean="0"/>
              <a:t>除了</a:t>
            </a:r>
            <a:r>
              <a:rPr lang="zh-TW" altLang="en-US" dirty="0"/>
              <a:t>對更長的</a:t>
            </a:r>
            <a:r>
              <a:rPr lang="en-US" altLang="zh-TW" dirty="0"/>
              <a:t>address(IPv6)</a:t>
            </a:r>
            <a:r>
              <a:rPr lang="zh-TW" altLang="en-US" dirty="0"/>
              <a:t>能保持常數，不管任何種類的地址，</a:t>
            </a:r>
            <a:r>
              <a:rPr lang="zh-TW" altLang="en-US" dirty="0" smtClean="0"/>
              <a:t>只要你給我的記憶體和前綴</a:t>
            </a:r>
            <a:r>
              <a:rPr lang="zh-TW" altLang="en-US" dirty="0"/>
              <a:t>的</a:t>
            </a:r>
            <a:r>
              <a:rPr lang="zh-TW" altLang="en-US" dirty="0" smtClean="0"/>
              <a:t>數量能呈線性成長，</a:t>
            </a:r>
            <a:r>
              <a:rPr lang="zh-TW" altLang="en-US" dirty="0"/>
              <a:t>那提出的演算法就只要常數次的</a:t>
            </a:r>
            <a:r>
              <a:rPr lang="en-US" altLang="zh-TW" dirty="0"/>
              <a:t>memory access</a:t>
            </a:r>
            <a:r>
              <a:rPr lang="zh-TW" altLang="en-US" dirty="0" smtClean="0"/>
              <a:t>次數。比方說</a:t>
            </a:r>
            <a:r>
              <a:rPr lang="en-US" altLang="zh-TW" dirty="0" smtClean="0"/>
              <a:t>IPv6</a:t>
            </a:r>
            <a:r>
              <a:rPr lang="zh-TW" altLang="en-US" dirty="0" smtClean="0"/>
              <a:t>，假如你給我</a:t>
            </a:r>
            <a:r>
              <a:rPr lang="en-US" altLang="zh-TW" dirty="0" smtClean="0"/>
              <a:t>IPv4</a:t>
            </a:r>
            <a:r>
              <a:rPr lang="zh-TW" altLang="en-US" dirty="0" smtClean="0"/>
              <a:t>的可能</a:t>
            </a:r>
            <a:r>
              <a:rPr lang="en-US" altLang="zh-TW" dirty="0" smtClean="0"/>
              <a:t>4</a:t>
            </a:r>
            <a:r>
              <a:rPr lang="zh-TW" altLang="en-US" dirty="0" smtClean="0"/>
              <a:t>倍記憶體，就能達到類似的效果。</a:t>
            </a:r>
            <a:endParaRPr lang="en-US" altLang="zh-TW"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3</a:t>
            </a:fld>
            <a:endParaRPr lang="zh-TW" altLang="en-US"/>
          </a:p>
        </p:txBody>
      </p:sp>
    </p:spTree>
    <p:extLst>
      <p:ext uri="{BB962C8B-B14F-4D97-AF65-F5344CB8AC3E}">
        <p14:creationId xmlns:p14="http://schemas.microsoft.com/office/powerpoint/2010/main" val="572591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bloom</a:t>
            </a:r>
            <a:r>
              <a:rPr lang="en-US" altLang="zh-TW" baseline="0" dirty="0" smtClean="0"/>
              <a:t> filter</a:t>
            </a:r>
            <a:r>
              <a:rPr lang="zh-TW" altLang="en-US" baseline="0" dirty="0" smtClean="0"/>
              <a:t>是一個可以用來做成員查詢的資料結構，但它的查詢有可能會有</a:t>
            </a:r>
            <a:r>
              <a:rPr lang="en-US" altLang="zh-TW" baseline="0" dirty="0" smtClean="0"/>
              <a:t>false</a:t>
            </a:r>
            <a:r>
              <a:rPr lang="zh-TW" altLang="en-US" baseline="0" dirty="0" smtClean="0"/>
              <a:t> </a:t>
            </a:r>
            <a:r>
              <a:rPr lang="en-US" altLang="zh-TW" baseline="0" dirty="0" smtClean="0"/>
              <a:t>positive</a:t>
            </a:r>
            <a:r>
              <a:rPr lang="zh-TW" altLang="en-US" baseline="0" dirty="0" smtClean="0"/>
              <a:t>，即：成員不在裡面，但我以為它在裡面</a:t>
            </a:r>
            <a:endParaRPr lang="en-US" altLang="zh-TW" baseline="0" dirty="0" smtClean="0"/>
          </a:p>
          <a:p>
            <a:r>
              <a:rPr lang="zh-TW" altLang="en-US" baseline="0" dirty="0" smtClean="0"/>
              <a:t>這個</a:t>
            </a:r>
            <a:r>
              <a:rPr lang="en-US" altLang="zh-TW" baseline="0" dirty="0" smtClean="0"/>
              <a:t>false positive</a:t>
            </a:r>
            <a:r>
              <a:rPr lang="zh-TW" altLang="en-US" baseline="0" dirty="0" smtClean="0"/>
              <a:t>的機率依照以下三個參數而定：</a:t>
            </a:r>
            <a:r>
              <a:rPr lang="en-US" altLang="zh-TW" baseline="0" dirty="0" smtClean="0"/>
              <a:t>n</a:t>
            </a:r>
            <a:r>
              <a:rPr lang="zh-TW" altLang="en-US" baseline="0" dirty="0" smtClean="0"/>
              <a:t>，我要存多少的資料進去；</a:t>
            </a:r>
            <a:r>
              <a:rPr lang="en-US" altLang="zh-TW" baseline="0" dirty="0" smtClean="0"/>
              <a:t>m</a:t>
            </a:r>
            <a:r>
              <a:rPr lang="zh-TW" altLang="en-US" baseline="0" dirty="0" smtClean="0"/>
              <a:t>，我分給這個</a:t>
            </a:r>
            <a:r>
              <a:rPr lang="en-US" altLang="zh-TW" baseline="0" dirty="0" smtClean="0"/>
              <a:t>filter</a:t>
            </a:r>
            <a:r>
              <a:rPr lang="zh-TW" altLang="en-US" baseline="0" dirty="0" smtClean="0"/>
              <a:t>多大的</a:t>
            </a:r>
            <a:r>
              <a:rPr lang="en-US" altLang="zh-TW" baseline="0" dirty="0" smtClean="0"/>
              <a:t>memory</a:t>
            </a:r>
            <a:r>
              <a:rPr lang="zh-TW" altLang="en-US" baseline="0" dirty="0" smtClean="0"/>
              <a:t>；和</a:t>
            </a:r>
            <a:r>
              <a:rPr lang="en-US" altLang="zh-TW" baseline="0" dirty="0" smtClean="0"/>
              <a:t>k</a:t>
            </a:r>
            <a:r>
              <a:rPr lang="zh-TW" altLang="en-US" baseline="0" dirty="0" smtClean="0"/>
              <a:t>，我用來查找這個</a:t>
            </a:r>
            <a:r>
              <a:rPr lang="en-US" altLang="zh-TW" baseline="0" dirty="0" smtClean="0"/>
              <a:t>filter</a:t>
            </a:r>
            <a:r>
              <a:rPr lang="zh-TW" altLang="en-US" baseline="0" dirty="0" smtClean="0"/>
              <a:t>的時候要做幾次</a:t>
            </a:r>
            <a:r>
              <a:rPr lang="en-US" altLang="zh-TW" baseline="0" dirty="0" smtClean="0"/>
              <a:t>hash</a:t>
            </a:r>
          </a:p>
          <a:p>
            <a:r>
              <a:rPr lang="zh-TW" altLang="en-US" baseline="0" dirty="0" smtClean="0"/>
              <a:t>作者證明使用</a:t>
            </a:r>
            <a:r>
              <a:rPr lang="en-US" altLang="zh-TW" baseline="0" dirty="0" smtClean="0"/>
              <a:t>bloom filter</a:t>
            </a:r>
            <a:r>
              <a:rPr lang="zh-TW" altLang="en-US" baseline="0" dirty="0" smtClean="0"/>
              <a:t>來實作</a:t>
            </a:r>
            <a:r>
              <a:rPr lang="en-US" altLang="zh-TW" baseline="0" dirty="0" err="1" smtClean="0"/>
              <a:t>ip</a:t>
            </a:r>
            <a:r>
              <a:rPr lang="zh-TW" altLang="en-US" baseline="0" dirty="0" smtClean="0"/>
              <a:t> </a:t>
            </a:r>
            <a:r>
              <a:rPr lang="en-US" altLang="zh-TW" baseline="0" dirty="0" smtClean="0"/>
              <a:t>lookup</a:t>
            </a:r>
            <a:r>
              <a:rPr lang="zh-TW" altLang="en-US" baseline="0" dirty="0" smtClean="0"/>
              <a:t>，可以把要去驗證資料是否確實存在的</a:t>
            </a:r>
            <a:r>
              <a:rPr lang="en-US" altLang="zh-TW" baseline="0" dirty="0" smtClean="0"/>
              <a:t>hash probe</a:t>
            </a:r>
            <a:r>
              <a:rPr lang="zh-TW" altLang="en-US" baseline="0" dirty="0" smtClean="0"/>
              <a:t>平均次數降到一次，而最糟的情況只要兩次</a:t>
            </a:r>
            <a:r>
              <a:rPr lang="en-US" altLang="zh-TW" baseline="0" dirty="0" smtClean="0"/>
              <a:t>hash probe</a:t>
            </a:r>
            <a:r>
              <a:rPr lang="zh-TW" altLang="en-US" baseline="0" dirty="0" smtClean="0"/>
              <a:t>加上一次</a:t>
            </a:r>
            <a:r>
              <a:rPr lang="en-US" altLang="zh-TW" baseline="0" dirty="0" smtClean="0"/>
              <a:t>bloom filter</a:t>
            </a:r>
            <a:r>
              <a:rPr lang="zh-TW" altLang="en-US" baseline="0" dirty="0" smtClean="0"/>
              <a:t>的查詢，能夠保持近乎最佳的平均效能。</a:t>
            </a:r>
            <a:endParaRPr lang="en-US" altLang="zh-TW" baseline="0" dirty="0" smtClean="0"/>
          </a:p>
          <a:p>
            <a:endParaRPr lang="en-US" altLang="zh-TW" baseline="0" dirty="0" smtClean="0"/>
          </a:p>
          <a:p>
            <a:r>
              <a:rPr lang="zh-TW" altLang="en-US" baseline="0" dirty="0" smtClean="0"/>
              <a:t>不過到後面就會介紹到說這個所謂的兩次其實是透過非常人工的方式達成的，效果可能對應真實的環境非常好，但是是針對「現實」這種</a:t>
            </a:r>
            <a:r>
              <a:rPr lang="en-US" altLang="zh-TW" baseline="0" dirty="0" smtClean="0"/>
              <a:t>special</a:t>
            </a:r>
            <a:r>
              <a:rPr lang="zh-TW" altLang="en-US" baseline="0" dirty="0" smtClean="0"/>
              <a:t> </a:t>
            </a:r>
            <a:r>
              <a:rPr lang="en-US" altLang="zh-TW" baseline="0" dirty="0" smtClean="0"/>
              <a:t>case</a:t>
            </a:r>
            <a:r>
              <a:rPr lang="zh-TW" altLang="en-US" baseline="0" dirty="0" smtClean="0"/>
              <a:t>才很好的設計。不過像教授之前提到很多</a:t>
            </a:r>
            <a:r>
              <a:rPr lang="en-US" altLang="zh-TW" baseline="0" dirty="0" smtClean="0"/>
              <a:t>multi-bit </a:t>
            </a:r>
            <a:r>
              <a:rPr lang="en-US" altLang="zh-TW" baseline="0" dirty="0" err="1" smtClean="0"/>
              <a:t>trie</a:t>
            </a:r>
            <a:r>
              <a:rPr lang="zh-TW" altLang="en-US" baseline="0" dirty="0" smtClean="0"/>
              <a:t>的設計有</a:t>
            </a:r>
            <a:r>
              <a:rPr lang="en-US" altLang="zh-TW" baseline="0" dirty="0" smtClean="0"/>
              <a:t>16-8-8, 24-8</a:t>
            </a:r>
            <a:r>
              <a:rPr lang="zh-TW" altLang="en-US" baseline="0" dirty="0" smtClean="0"/>
              <a:t>等等，也不難理解。</a:t>
            </a:r>
            <a:endParaRPr lang="en-US" altLang="zh-TW" baseline="0" dirty="0" smtClean="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4</a:t>
            </a:fld>
            <a:endParaRPr lang="zh-TW" altLang="en-US"/>
          </a:p>
        </p:txBody>
      </p:sp>
    </p:spTree>
    <p:extLst>
      <p:ext uri="{BB962C8B-B14F-4D97-AF65-F5344CB8AC3E}">
        <p14:creationId xmlns:p14="http://schemas.microsoft.com/office/powerpoint/2010/main" val="3539684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因為平行的比對所有記憶體的</a:t>
            </a:r>
            <a:r>
              <a:rPr lang="en-US" altLang="zh-TW" dirty="0"/>
              <a:t>word</a:t>
            </a:r>
            <a:r>
              <a:rPr lang="zh-TW" altLang="en-US" dirty="0"/>
              <a:t>，所以只要一個</a:t>
            </a:r>
            <a:r>
              <a:rPr lang="en-US" altLang="zh-TW" dirty="0"/>
              <a:t>clock</a:t>
            </a:r>
            <a:r>
              <a:rPr lang="zh-TW" altLang="en-US" dirty="0"/>
              <a:t> </a:t>
            </a:r>
            <a:r>
              <a:rPr lang="en-US" altLang="zh-TW" dirty="0"/>
              <a:t>cycle</a:t>
            </a:r>
            <a:r>
              <a:rPr lang="zh-TW" altLang="en-US" dirty="0"/>
              <a:t>就可以完成一次</a:t>
            </a:r>
            <a:r>
              <a:rPr lang="en-US" altLang="zh-TW" dirty="0" smtClean="0"/>
              <a:t>lookup</a:t>
            </a:r>
          </a:p>
          <a:p>
            <a:r>
              <a:rPr lang="zh-TW" altLang="en-US" dirty="0" smtClean="0"/>
              <a:t>直到需要最長前綴匹配這樣的查找，才開始出現</a:t>
            </a:r>
            <a:r>
              <a:rPr lang="en-US" altLang="zh-TW" dirty="0" smtClean="0"/>
              <a:t>TCAM</a:t>
            </a:r>
            <a:r>
              <a:rPr lang="zh-TW" altLang="en-US" dirty="0" smtClean="0"/>
              <a:t>，而在當時</a:t>
            </a:r>
            <a:r>
              <a:rPr lang="en-US" altLang="zh-TW" dirty="0" smtClean="0"/>
              <a:t>TCAM</a:t>
            </a:r>
            <a:r>
              <a:rPr lang="zh-TW" altLang="en-US" dirty="0" smtClean="0"/>
              <a:t>的儲存空間單位成本很高、</a:t>
            </a:r>
            <a:r>
              <a:rPr lang="en-US" altLang="zh-TW" dirty="0" smtClean="0"/>
              <a:t>access</a:t>
            </a:r>
            <a:r>
              <a:rPr lang="zh-TW" altLang="en-US" dirty="0" smtClean="0"/>
              <a:t>的時間相較</a:t>
            </a:r>
            <a:r>
              <a:rPr lang="en-US" altLang="zh-TW" dirty="0" smtClean="0"/>
              <a:t>SRAM</a:t>
            </a:r>
            <a:r>
              <a:rPr lang="zh-TW" altLang="en-US" dirty="0" smtClean="0"/>
              <a:t>更久、也非常耗電，我有聽說最近幾年</a:t>
            </a:r>
            <a:r>
              <a:rPr lang="en-US" altLang="zh-TW" dirty="0" smtClean="0"/>
              <a:t>TCAM</a:t>
            </a:r>
            <a:r>
              <a:rPr lang="zh-TW" altLang="en-US" dirty="0" smtClean="0"/>
              <a:t>的效能好像上升很多，不過這到硬體層面上不是我的研究範圍，所以就不多說這點。作者希望透過把</a:t>
            </a:r>
            <a:r>
              <a:rPr lang="en-US" altLang="zh-TW" dirty="0" smtClean="0"/>
              <a:t>IP</a:t>
            </a:r>
            <a:r>
              <a:rPr lang="en-US" altLang="zh-TW" baseline="0" dirty="0" smtClean="0"/>
              <a:t> lookup</a:t>
            </a:r>
            <a:r>
              <a:rPr lang="zh-TW" altLang="en-US" baseline="0" dirty="0" smtClean="0"/>
              <a:t>的功能挪到</a:t>
            </a:r>
            <a:r>
              <a:rPr lang="en-US" altLang="zh-TW" baseline="0" dirty="0" smtClean="0"/>
              <a:t>SRAM</a:t>
            </a:r>
            <a:r>
              <a:rPr lang="zh-TW" altLang="en-US" baseline="0" dirty="0" smtClean="0"/>
              <a:t>上去，來不透過</a:t>
            </a:r>
            <a:r>
              <a:rPr lang="en-US" altLang="zh-TW" baseline="0" dirty="0" smtClean="0"/>
              <a:t>TCAM</a:t>
            </a:r>
            <a:r>
              <a:rPr lang="zh-TW" altLang="en-US" baseline="0" dirty="0" smtClean="0"/>
              <a:t>實現</a:t>
            </a:r>
            <a:r>
              <a:rPr lang="en-US" altLang="zh-TW" baseline="0" dirty="0" smtClean="0"/>
              <a:t>LPM</a:t>
            </a:r>
            <a:r>
              <a:rPr lang="zh-TW" altLang="en-US" baseline="0" dirty="0" smtClean="0"/>
              <a:t>。</a:t>
            </a:r>
            <a:endParaRPr lang="en-US" altLang="zh-TW"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5</a:t>
            </a:fld>
            <a:endParaRPr lang="zh-TW" altLang="en-US"/>
          </a:p>
        </p:txBody>
      </p:sp>
    </p:spTree>
    <p:extLst>
      <p:ext uri="{BB962C8B-B14F-4D97-AF65-F5344CB8AC3E}">
        <p14:creationId xmlns:p14="http://schemas.microsoft.com/office/powerpoint/2010/main" val="2752190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單</a:t>
            </a:r>
            <a:r>
              <a:rPr lang="en-US" altLang="zh-TW" dirty="0" smtClean="0"/>
              <a:t>bit</a:t>
            </a:r>
            <a:r>
              <a:rPr lang="zh-TW" altLang="en-US" dirty="0" smtClean="0"/>
              <a:t>的樹都有</a:t>
            </a:r>
            <a:r>
              <a:rPr lang="en-US" altLang="zh-TW" dirty="0" smtClean="0"/>
              <a:t>lookup</a:t>
            </a:r>
            <a:r>
              <a:rPr lang="zh-TW" altLang="en-US" dirty="0" smtClean="0"/>
              <a:t>時間會隨前綴長度而上升的缺點；</a:t>
            </a:r>
            <a:r>
              <a:rPr lang="en-US" altLang="zh-TW" dirty="0" smtClean="0"/>
              <a:t>multi-bit</a:t>
            </a:r>
            <a:r>
              <a:rPr lang="en-US" altLang="zh-TW" baseline="0" dirty="0" smtClean="0"/>
              <a:t> tree</a:t>
            </a:r>
            <a:r>
              <a:rPr lang="zh-TW" altLang="en-US" baseline="0" dirty="0" smtClean="0"/>
              <a:t>如</a:t>
            </a:r>
            <a:r>
              <a:rPr lang="en-US" altLang="zh-TW" baseline="0" dirty="0" smtClean="0"/>
              <a:t>Lulea</a:t>
            </a:r>
            <a:r>
              <a:rPr lang="zh-TW" altLang="en-US" baseline="0" dirty="0" smtClean="0"/>
              <a:t>大部分都存在更新時間與前綴長度相關的缺點</a:t>
            </a:r>
            <a:endParaRPr lang="en-US" altLang="zh-TW" baseline="0" dirty="0" smtClean="0"/>
          </a:p>
          <a:p>
            <a:r>
              <a:rPr lang="zh-TW" altLang="en-US" dirty="0" smtClean="0"/>
              <a:t>總結而言，樹狀的這些技術都會存在某些操作與前綴長度直接相關，導致延展性不佳，很可能難以套用到</a:t>
            </a:r>
            <a:r>
              <a:rPr lang="en-US" altLang="zh-TW" dirty="0" smtClean="0"/>
              <a:t>IPv6</a:t>
            </a:r>
            <a:r>
              <a:rPr lang="zh-TW" altLang="en-US" dirty="0" smtClean="0"/>
              <a:t>的情境之中。</a:t>
            </a:r>
            <a:endParaRPr lang="en-US" altLang="zh-TW" dirty="0" smtClean="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6</a:t>
            </a:fld>
            <a:endParaRPr lang="zh-TW" altLang="en-US"/>
          </a:p>
        </p:txBody>
      </p:sp>
    </p:spTree>
    <p:extLst>
      <p:ext uri="{BB962C8B-B14F-4D97-AF65-F5344CB8AC3E}">
        <p14:creationId xmlns:p14="http://schemas.microsoft.com/office/powerpoint/2010/main" val="327818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提出的方法中，</a:t>
            </a:r>
            <a:r>
              <a:rPr lang="en-US" altLang="zh-TW" dirty="0"/>
              <a:t>memory resource</a:t>
            </a:r>
            <a:r>
              <a:rPr lang="zh-TW" altLang="en-US" dirty="0"/>
              <a:t>和轉發表的大小要呈線性關係，就能滿足</a:t>
            </a:r>
            <a:r>
              <a:rPr lang="en-US" altLang="zh-TW" dirty="0"/>
              <a:t>memory access</a:t>
            </a:r>
            <a:r>
              <a:rPr lang="zh-TW" altLang="en-US" dirty="0"/>
              <a:t>次數是</a:t>
            </a:r>
            <a:r>
              <a:rPr lang="en-US" altLang="zh-TW" dirty="0" smtClean="0"/>
              <a:t>constant</a:t>
            </a:r>
          </a:p>
          <a:p>
            <a:endParaRPr lang="en-US" altLang="zh-TW"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7</a:t>
            </a:fld>
            <a:endParaRPr lang="zh-TW" altLang="en-US"/>
          </a:p>
        </p:txBody>
      </p:sp>
    </p:spTree>
    <p:extLst>
      <p:ext uri="{BB962C8B-B14F-4D97-AF65-F5344CB8AC3E}">
        <p14:creationId xmlns:p14="http://schemas.microsoft.com/office/powerpoint/2010/main" val="25857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bloom</a:t>
            </a:r>
            <a:r>
              <a:rPr lang="en-US" altLang="zh-TW" baseline="0" dirty="0" smtClean="0"/>
              <a:t> filter</a:t>
            </a:r>
            <a:r>
              <a:rPr lang="zh-TW" altLang="en-US" baseline="0" dirty="0" smtClean="0"/>
              <a:t>是一個有</a:t>
            </a:r>
            <a:r>
              <a:rPr lang="en-US" altLang="zh-TW" baseline="0" dirty="0" smtClean="0"/>
              <a:t>m</a:t>
            </a:r>
            <a:r>
              <a:rPr lang="zh-TW" altLang="en-US" baseline="0" dirty="0" smtClean="0"/>
              <a:t>個</a:t>
            </a:r>
            <a:r>
              <a:rPr lang="en-US" altLang="zh-TW" baseline="0" dirty="0" smtClean="0"/>
              <a:t>bit</a:t>
            </a:r>
            <a:r>
              <a:rPr lang="zh-TW" altLang="en-US" baseline="0" dirty="0" smtClean="0"/>
              <a:t> </a:t>
            </a:r>
            <a:r>
              <a:rPr lang="en-US" altLang="zh-TW" baseline="0" dirty="0" smtClean="0"/>
              <a:t>variable</a:t>
            </a:r>
            <a:r>
              <a:rPr lang="zh-TW" altLang="en-US" baseline="0" dirty="0" smtClean="0"/>
              <a:t>的資料結構。對於</a:t>
            </a:r>
            <a:r>
              <a:rPr lang="en-US" altLang="zh-TW" baseline="0" dirty="0" smtClean="0"/>
              <a:t>n</a:t>
            </a:r>
            <a:r>
              <a:rPr lang="zh-TW" altLang="en-US" baseline="0" dirty="0" smtClean="0"/>
              <a:t>個要存在資料庫中供查找的訊息，它都做</a:t>
            </a:r>
            <a:r>
              <a:rPr lang="en-US" altLang="zh-TW" baseline="0" dirty="0" smtClean="0"/>
              <a:t>k</a:t>
            </a:r>
            <a:r>
              <a:rPr lang="zh-TW" altLang="en-US" baseline="0" dirty="0" smtClean="0"/>
              <a:t>次不同的</a:t>
            </a:r>
            <a:r>
              <a:rPr lang="en-US" altLang="zh-TW" baseline="0" dirty="0" smtClean="0"/>
              <a:t>hash</a:t>
            </a:r>
            <a:r>
              <a:rPr lang="zh-TW" altLang="en-US" baseline="0" dirty="0" smtClean="0"/>
              <a:t>，使</a:t>
            </a:r>
            <a:r>
              <a:rPr lang="en-US" altLang="zh-TW" baseline="0" dirty="0" smtClean="0"/>
              <a:t>hash</a:t>
            </a:r>
            <a:r>
              <a:rPr lang="zh-TW" altLang="en-US" baseline="0" dirty="0" smtClean="0"/>
              <a:t>出來的值落在</a:t>
            </a:r>
            <a:r>
              <a:rPr lang="en-US" altLang="zh-TW" baseline="0" dirty="0" smtClean="0"/>
              <a:t>1~m</a:t>
            </a:r>
            <a:r>
              <a:rPr lang="zh-TW" altLang="en-US" baseline="0" dirty="0" smtClean="0"/>
              <a:t>之間為</a:t>
            </a:r>
            <a:r>
              <a:rPr lang="en-US" altLang="zh-TW" baseline="0" dirty="0" smtClean="0"/>
              <a:t>index</a:t>
            </a:r>
            <a:r>
              <a:rPr lang="zh-TW" altLang="en-US" baseline="0" dirty="0" smtClean="0"/>
              <a:t>，之後將</a:t>
            </a:r>
            <a:r>
              <a:rPr lang="en-US" altLang="zh-TW" baseline="0" dirty="0" smtClean="0"/>
              <a:t>bloom filter</a:t>
            </a:r>
            <a:r>
              <a:rPr lang="zh-TW" altLang="en-US" baseline="0" dirty="0" smtClean="0"/>
              <a:t>對應到的</a:t>
            </a:r>
            <a:r>
              <a:rPr lang="en-US" altLang="zh-TW" baseline="0" dirty="0" smtClean="0"/>
              <a:t>index</a:t>
            </a:r>
            <a:r>
              <a:rPr lang="zh-TW" altLang="en-US" baseline="0" dirty="0" smtClean="0"/>
              <a:t>設為</a:t>
            </a:r>
            <a:r>
              <a:rPr lang="en-US" altLang="zh-TW" baseline="0" dirty="0" smtClean="0"/>
              <a:t>1</a:t>
            </a:r>
            <a:r>
              <a:rPr lang="zh-TW" altLang="en-US" baseline="0" dirty="0" smtClean="0"/>
              <a:t>。</a:t>
            </a:r>
            <a:endParaRPr lang="en-US" altLang="zh-TW" baseline="0" dirty="0" smtClean="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8</a:t>
            </a:fld>
            <a:endParaRPr lang="zh-TW" altLang="en-US"/>
          </a:p>
        </p:txBody>
      </p:sp>
    </p:spTree>
    <p:extLst>
      <p:ext uri="{BB962C8B-B14F-4D97-AF65-F5344CB8AC3E}">
        <p14:creationId xmlns:p14="http://schemas.microsoft.com/office/powerpoint/2010/main" val="2406415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當我要查詢的時候，我把該被查詢的那筆資料做同樣的</a:t>
            </a:r>
            <a:r>
              <a:rPr lang="en-US" altLang="zh-TW" dirty="0" smtClean="0"/>
              <a:t>k</a:t>
            </a:r>
            <a:r>
              <a:rPr lang="zh-TW" altLang="en-US" dirty="0" smtClean="0"/>
              <a:t>次</a:t>
            </a:r>
            <a:r>
              <a:rPr lang="en-US" altLang="zh-TW" dirty="0" smtClean="0"/>
              <a:t>hash</a:t>
            </a:r>
            <a:r>
              <a:rPr lang="zh-TW" altLang="en-US" dirty="0" smtClean="0"/>
              <a:t>，只要</a:t>
            </a:r>
            <a:r>
              <a:rPr lang="zh-TW" altLang="en-US" dirty="0"/>
              <a:t>有一個是</a:t>
            </a:r>
            <a:r>
              <a:rPr lang="en-US" altLang="zh-TW" dirty="0"/>
              <a:t>0</a:t>
            </a:r>
            <a:r>
              <a:rPr lang="zh-TW" altLang="en-US" dirty="0"/>
              <a:t>，那他一定不在</a:t>
            </a:r>
            <a:r>
              <a:rPr lang="zh-TW" altLang="en-US" dirty="0" smtClean="0"/>
              <a:t>裡面，不過假如對應到</a:t>
            </a:r>
            <a:r>
              <a:rPr lang="en-US" altLang="zh-TW" dirty="0" smtClean="0"/>
              <a:t>index</a:t>
            </a:r>
            <a:r>
              <a:rPr lang="zh-TW" altLang="en-US" dirty="0" smtClean="0"/>
              <a:t>所有的</a:t>
            </a:r>
            <a:r>
              <a:rPr lang="en-US" altLang="zh-TW" dirty="0" smtClean="0"/>
              <a:t>entry</a:t>
            </a:r>
            <a:r>
              <a:rPr lang="zh-TW" altLang="en-US" dirty="0" smtClean="0"/>
              <a:t>都是</a:t>
            </a:r>
            <a:r>
              <a:rPr lang="en-US" altLang="zh-TW" dirty="0" smtClean="0"/>
              <a:t>1</a:t>
            </a:r>
            <a:r>
              <a:rPr lang="zh-TW" altLang="en-US" dirty="0" smtClean="0"/>
              <a:t>，那不一定代表他在裡面，有可能我另外三筆與這筆不相同的資料剛好和這筆資料的</a:t>
            </a:r>
            <a:r>
              <a:rPr lang="en-US" altLang="zh-TW" dirty="0" smtClean="0"/>
              <a:t>index</a:t>
            </a:r>
            <a:r>
              <a:rPr lang="zh-TW" altLang="en-US" dirty="0" smtClean="0"/>
              <a:t>重疊了，導致偽陽性的情況。</a:t>
            </a:r>
            <a:endParaRPr lang="en-US" altLang="zh-TW" dirty="0"/>
          </a:p>
          <a:p>
            <a:r>
              <a:rPr lang="zh-TW" altLang="en-US" dirty="0"/>
              <a:t>這種基礎版本的</a:t>
            </a:r>
            <a:r>
              <a:rPr lang="en-US" altLang="zh-TW" dirty="0"/>
              <a:t>Bloom filter</a:t>
            </a:r>
            <a:r>
              <a:rPr lang="zh-TW" altLang="en-US" dirty="0"/>
              <a:t>無法做刪除的動作，有把</a:t>
            </a:r>
            <a:r>
              <a:rPr lang="en-US" altLang="zh-TW" dirty="0"/>
              <a:t>bloom counter</a:t>
            </a:r>
            <a:r>
              <a:rPr lang="zh-TW" altLang="en-US" dirty="0"/>
              <a:t>的欄位做成</a:t>
            </a:r>
            <a:r>
              <a:rPr lang="en-US" altLang="zh-TW" dirty="0"/>
              <a:t>counter</a:t>
            </a:r>
            <a:r>
              <a:rPr lang="zh-TW" altLang="en-US" dirty="0"/>
              <a:t>的，論文內就是採用這種</a:t>
            </a:r>
            <a:r>
              <a:rPr lang="zh-TW" altLang="en-US" dirty="0" smtClean="0"/>
              <a:t>方法。但是這個方法會有個問題，就是假如</a:t>
            </a:r>
            <a:r>
              <a:rPr lang="en-US" altLang="zh-TW" dirty="0" smtClean="0"/>
              <a:t>hash collision</a:t>
            </a:r>
            <a:r>
              <a:rPr lang="zh-TW" altLang="en-US" dirty="0" smtClean="0"/>
              <a:t>，我要刪除的那個元素可能並不在這個</a:t>
            </a:r>
            <a:r>
              <a:rPr lang="en-US" altLang="zh-TW" dirty="0" smtClean="0"/>
              <a:t>bloom filter</a:t>
            </a:r>
            <a:r>
              <a:rPr lang="zh-TW" altLang="en-US" dirty="0" smtClean="0"/>
              <a:t>裡面，不過論文沒有提到這個問題，可能在</a:t>
            </a:r>
            <a:r>
              <a:rPr lang="en-US" altLang="zh-TW" dirty="0" smtClean="0"/>
              <a:t>IP</a:t>
            </a:r>
            <a:r>
              <a:rPr lang="en-US" altLang="zh-TW" baseline="0" dirty="0" smtClean="0"/>
              <a:t> lookup</a:t>
            </a:r>
            <a:r>
              <a:rPr lang="zh-TW" altLang="en-US" baseline="0" dirty="0" smtClean="0"/>
              <a:t>的環境中要被刪除的元素都是可以確定它就放在裡面的。</a:t>
            </a:r>
            <a:endParaRPr lang="en-US" altLang="zh-TW" dirty="0"/>
          </a:p>
        </p:txBody>
      </p:sp>
      <p:sp>
        <p:nvSpPr>
          <p:cNvPr id="4" name="投影片編號版面配置區 3"/>
          <p:cNvSpPr>
            <a:spLocks noGrp="1"/>
          </p:cNvSpPr>
          <p:nvPr>
            <p:ph type="sldNum" sz="quarter" idx="5"/>
          </p:nvPr>
        </p:nvSpPr>
        <p:spPr/>
        <p:txBody>
          <a:bodyPr/>
          <a:lstStyle/>
          <a:p>
            <a:fld id="{7EE51C70-832C-4065-A10E-DC06353F24ED}" type="slidenum">
              <a:rPr lang="zh-TW" altLang="en-US" smtClean="0"/>
              <a:t>9</a:t>
            </a:fld>
            <a:endParaRPr lang="zh-TW" altLang="en-US"/>
          </a:p>
        </p:txBody>
      </p:sp>
    </p:spTree>
    <p:extLst>
      <p:ext uri="{BB962C8B-B14F-4D97-AF65-F5344CB8AC3E}">
        <p14:creationId xmlns:p14="http://schemas.microsoft.com/office/powerpoint/2010/main" val="2451127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56A294E-C8E0-42F2-973F-21AB709E98BA}" type="datetime1">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A6A6425-441A-40B4-B82A-E5154D3281B1}" type="slidenum">
              <a:rPr lang="zh-TW" altLang="en-US" smtClean="0"/>
              <a:t>‹#›</a:t>
            </a:fld>
            <a:endParaRPr lang="zh-TW" altLang="en-US"/>
          </a:p>
        </p:txBody>
      </p:sp>
    </p:spTree>
    <p:extLst>
      <p:ext uri="{BB962C8B-B14F-4D97-AF65-F5344CB8AC3E}">
        <p14:creationId xmlns:p14="http://schemas.microsoft.com/office/powerpoint/2010/main" val="242258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93F33DF-7E26-4785-B2A0-3A849BE13806}" type="datetime1">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A6A6425-441A-40B4-B82A-E5154D3281B1}" type="slidenum">
              <a:rPr lang="zh-TW" altLang="en-US" smtClean="0"/>
              <a:t>‹#›</a:t>
            </a:fld>
            <a:endParaRPr lang="zh-TW" altLang="en-US"/>
          </a:p>
        </p:txBody>
      </p:sp>
    </p:spTree>
    <p:extLst>
      <p:ext uri="{BB962C8B-B14F-4D97-AF65-F5344CB8AC3E}">
        <p14:creationId xmlns:p14="http://schemas.microsoft.com/office/powerpoint/2010/main" val="191374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24BE15A-B659-40B5-B352-C5F28BFD147A}" type="datetime1">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A6A6425-441A-40B4-B82A-E5154D3281B1}" type="slidenum">
              <a:rPr lang="zh-TW" altLang="en-US" smtClean="0"/>
              <a:t>‹#›</a:t>
            </a:fld>
            <a:endParaRPr lang="zh-TW" altLang="en-US"/>
          </a:p>
        </p:txBody>
      </p:sp>
    </p:spTree>
    <p:extLst>
      <p:ext uri="{BB962C8B-B14F-4D97-AF65-F5344CB8AC3E}">
        <p14:creationId xmlns:p14="http://schemas.microsoft.com/office/powerpoint/2010/main" val="167600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A0650D7-1F29-4D90-903D-0161A46B11E2}" type="datetime1">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A6A6425-441A-40B4-B82A-E5154D3281B1}" type="slidenum">
              <a:rPr lang="zh-TW" altLang="en-US" smtClean="0"/>
              <a:t>‹#›</a:t>
            </a:fld>
            <a:endParaRPr lang="zh-TW" altLang="en-US"/>
          </a:p>
        </p:txBody>
      </p:sp>
    </p:spTree>
    <p:extLst>
      <p:ext uri="{BB962C8B-B14F-4D97-AF65-F5344CB8AC3E}">
        <p14:creationId xmlns:p14="http://schemas.microsoft.com/office/powerpoint/2010/main" val="327835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D55C20F-A5AC-4992-9B10-19D7AB55D893}" type="datetime1">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A6A6425-441A-40B4-B82A-E5154D3281B1}" type="slidenum">
              <a:rPr lang="zh-TW" altLang="en-US" smtClean="0"/>
              <a:t>‹#›</a:t>
            </a:fld>
            <a:endParaRPr lang="zh-TW" altLang="en-US"/>
          </a:p>
        </p:txBody>
      </p:sp>
    </p:spTree>
    <p:extLst>
      <p:ext uri="{BB962C8B-B14F-4D97-AF65-F5344CB8AC3E}">
        <p14:creationId xmlns:p14="http://schemas.microsoft.com/office/powerpoint/2010/main" val="37011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D2C805F-BA74-4D83-93B3-DEAB00A5AEF9}" type="datetime1">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A6A6425-441A-40B4-B82A-E5154D3281B1}" type="slidenum">
              <a:rPr lang="zh-TW" altLang="en-US" smtClean="0"/>
              <a:t>‹#›</a:t>
            </a:fld>
            <a:endParaRPr lang="zh-TW" altLang="en-US"/>
          </a:p>
        </p:txBody>
      </p:sp>
    </p:spTree>
    <p:extLst>
      <p:ext uri="{BB962C8B-B14F-4D97-AF65-F5344CB8AC3E}">
        <p14:creationId xmlns:p14="http://schemas.microsoft.com/office/powerpoint/2010/main" val="135408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5CDA7A8-DD14-4955-9635-2C80BACC80DA}" type="datetime1">
              <a:rPr lang="zh-TW" altLang="en-US" smtClean="0"/>
              <a:t>2021/11/2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A6A6425-441A-40B4-B82A-E5154D3281B1}" type="slidenum">
              <a:rPr lang="zh-TW" altLang="en-US" smtClean="0"/>
              <a:t>‹#›</a:t>
            </a:fld>
            <a:endParaRPr lang="zh-TW" altLang="en-US"/>
          </a:p>
        </p:txBody>
      </p:sp>
    </p:spTree>
    <p:extLst>
      <p:ext uri="{BB962C8B-B14F-4D97-AF65-F5344CB8AC3E}">
        <p14:creationId xmlns:p14="http://schemas.microsoft.com/office/powerpoint/2010/main" val="332659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367AFBC-793C-4D60-95FA-F95A2CAC2B72}" type="datetime1">
              <a:rPr lang="zh-TW" altLang="en-US" smtClean="0"/>
              <a:t>2021/11/2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A6A6425-441A-40B4-B82A-E5154D3281B1}" type="slidenum">
              <a:rPr lang="zh-TW" altLang="en-US" smtClean="0"/>
              <a:t>‹#›</a:t>
            </a:fld>
            <a:endParaRPr lang="zh-TW" altLang="en-US"/>
          </a:p>
        </p:txBody>
      </p:sp>
    </p:spTree>
    <p:extLst>
      <p:ext uri="{BB962C8B-B14F-4D97-AF65-F5344CB8AC3E}">
        <p14:creationId xmlns:p14="http://schemas.microsoft.com/office/powerpoint/2010/main" val="180059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4F0C1-1B8E-405D-B5B0-1F7386C33F5A}" type="datetime1">
              <a:rPr lang="zh-TW" altLang="en-US" smtClean="0"/>
              <a:t>2021/11/2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A6A6425-441A-40B4-B82A-E5154D3281B1}" type="slidenum">
              <a:rPr lang="zh-TW" altLang="en-US" smtClean="0"/>
              <a:t>‹#›</a:t>
            </a:fld>
            <a:endParaRPr lang="zh-TW" altLang="en-US"/>
          </a:p>
        </p:txBody>
      </p:sp>
    </p:spTree>
    <p:extLst>
      <p:ext uri="{BB962C8B-B14F-4D97-AF65-F5344CB8AC3E}">
        <p14:creationId xmlns:p14="http://schemas.microsoft.com/office/powerpoint/2010/main" val="218705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5891360-EDDD-424A-B380-8A9FA03B13E6}" type="datetime1">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A6A6425-441A-40B4-B82A-E5154D3281B1}" type="slidenum">
              <a:rPr lang="zh-TW" altLang="en-US" smtClean="0"/>
              <a:t>‹#›</a:t>
            </a:fld>
            <a:endParaRPr lang="zh-TW" altLang="en-US"/>
          </a:p>
        </p:txBody>
      </p:sp>
    </p:spTree>
    <p:extLst>
      <p:ext uri="{BB962C8B-B14F-4D97-AF65-F5344CB8AC3E}">
        <p14:creationId xmlns:p14="http://schemas.microsoft.com/office/powerpoint/2010/main" val="376090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7560B4C-17FE-4D40-B7D0-19D86769D548}" type="datetime1">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A6A6425-441A-40B4-B82A-E5154D3281B1}" type="slidenum">
              <a:rPr lang="zh-TW" altLang="en-US" smtClean="0"/>
              <a:t>‹#›</a:t>
            </a:fld>
            <a:endParaRPr lang="zh-TW" altLang="en-US"/>
          </a:p>
        </p:txBody>
      </p:sp>
    </p:spTree>
    <p:extLst>
      <p:ext uri="{BB962C8B-B14F-4D97-AF65-F5344CB8AC3E}">
        <p14:creationId xmlns:p14="http://schemas.microsoft.com/office/powerpoint/2010/main" val="191069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E066C-4205-40C3-97FA-0253E28FE1D0}" type="datetime1">
              <a:rPr lang="zh-TW" altLang="en-US" smtClean="0"/>
              <a:t>2021/11/2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A6425-441A-40B4-B82A-E5154D3281B1}" type="slidenum">
              <a:rPr lang="zh-TW" altLang="en-US" smtClean="0"/>
              <a:t>‹#›</a:t>
            </a:fld>
            <a:endParaRPr lang="zh-TW" altLang="en-US"/>
          </a:p>
        </p:txBody>
      </p:sp>
    </p:spTree>
    <p:extLst>
      <p:ext uri="{BB962C8B-B14F-4D97-AF65-F5344CB8AC3E}">
        <p14:creationId xmlns:p14="http://schemas.microsoft.com/office/powerpoint/2010/main" val="842842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025383-C0F2-BD45-B865-C363FF5823AC}"/>
              </a:ext>
            </a:extLst>
          </p:cNvPr>
          <p:cNvSpPr>
            <a:spLocks noGrp="1"/>
          </p:cNvSpPr>
          <p:nvPr>
            <p:ph type="ctrTitle"/>
          </p:nvPr>
        </p:nvSpPr>
        <p:spPr>
          <a:xfrm>
            <a:off x="263387" y="1058779"/>
            <a:ext cx="8617226" cy="2192152"/>
          </a:xfrm>
        </p:spPr>
        <p:txBody>
          <a:bodyPr>
            <a:normAutofit fontScale="90000"/>
          </a:bodyPr>
          <a:lstStyle/>
          <a:p>
            <a:r>
              <a:rPr lang="en-US" altLang="zh-TW" sz="4800" b="1" dirty="0">
                <a:latin typeface="Times New Roman" panose="02020603050405020304" pitchFamily="18" charset="0"/>
                <a:cs typeface="Times New Roman" panose="02020603050405020304" pitchFamily="18" charset="0"/>
              </a:rPr>
              <a:t>Longest Prefix Matching Using Bloom Filters</a:t>
            </a:r>
            <a:r>
              <a:rPr lang="en-US" altLang="zh-TW" b="1" dirty="0">
                <a:latin typeface="Times New Roman" panose="02020603050405020304" pitchFamily="18" charset="0"/>
                <a:cs typeface="Times New Roman" panose="02020603050405020304" pitchFamily="18" charset="0"/>
              </a:rPr>
              <a:t/>
            </a:r>
            <a:br>
              <a:rPr lang="en-US" altLang="zh-TW" b="1" dirty="0">
                <a:latin typeface="Times New Roman" panose="02020603050405020304" pitchFamily="18" charset="0"/>
                <a:cs typeface="Times New Roman" panose="02020603050405020304" pitchFamily="18" charset="0"/>
              </a:rPr>
            </a:br>
            <a:r>
              <a:rPr lang="en-US" altLang="zh-TW" sz="1500" b="1" dirty="0">
                <a:solidFill>
                  <a:schemeClr val="bg1">
                    <a:lumMod val="65000"/>
                  </a:schemeClr>
                </a:solidFill>
                <a:latin typeface="Times New Roman" panose="02020603050405020304" pitchFamily="18" charset="0"/>
                <a:cs typeface="Times New Roman" panose="02020603050405020304" pitchFamily="18" charset="0"/>
              </a:rPr>
              <a:t>Sarang </a:t>
            </a:r>
            <a:r>
              <a:rPr lang="en-US" altLang="zh-TW" sz="1500" b="1" dirty="0" err="1">
                <a:solidFill>
                  <a:schemeClr val="bg1">
                    <a:lumMod val="65000"/>
                  </a:schemeClr>
                </a:solidFill>
                <a:latin typeface="Times New Roman" panose="02020603050405020304" pitchFamily="18" charset="0"/>
                <a:cs typeface="Times New Roman" panose="02020603050405020304" pitchFamily="18" charset="0"/>
              </a:rPr>
              <a:t>Dharmapurikar</a:t>
            </a:r>
            <a:r>
              <a:rPr lang="en-US" altLang="zh-TW" sz="1500" b="1" dirty="0">
                <a:solidFill>
                  <a:schemeClr val="bg1">
                    <a:lumMod val="65000"/>
                  </a:schemeClr>
                </a:solidFill>
                <a:latin typeface="Times New Roman" panose="02020603050405020304" pitchFamily="18" charset="0"/>
                <a:cs typeface="Times New Roman" panose="02020603050405020304" pitchFamily="18" charset="0"/>
              </a:rPr>
              <a:t>, Praveen Krishnamurthy, David E. Taylor</a:t>
            </a:r>
            <a:br>
              <a:rPr lang="en-US" altLang="zh-TW" sz="1500" b="1" dirty="0">
                <a:solidFill>
                  <a:schemeClr val="bg1">
                    <a:lumMod val="65000"/>
                  </a:schemeClr>
                </a:solidFill>
                <a:latin typeface="Times New Roman" panose="02020603050405020304" pitchFamily="18" charset="0"/>
                <a:cs typeface="Times New Roman" panose="02020603050405020304" pitchFamily="18" charset="0"/>
              </a:rPr>
            </a:br>
            <a:r>
              <a:rPr lang="en-US" altLang="zh-TW" sz="1500" b="1" dirty="0">
                <a:solidFill>
                  <a:schemeClr val="bg1">
                    <a:lumMod val="65000"/>
                  </a:schemeClr>
                </a:solidFill>
                <a:latin typeface="Times New Roman" panose="02020603050405020304" pitchFamily="18" charset="0"/>
                <a:cs typeface="Times New Roman" panose="02020603050405020304" pitchFamily="18" charset="0"/>
              </a:rPr>
              <a:t>SIGCOMM '03: Proceedings of the 2003 conference on Applications, technologies, architectures, and protocols for computer communications</a:t>
            </a:r>
            <a:br>
              <a:rPr lang="en-US" altLang="zh-TW" sz="1500" b="1" dirty="0">
                <a:solidFill>
                  <a:schemeClr val="bg1">
                    <a:lumMod val="65000"/>
                  </a:schemeClr>
                </a:solidFill>
                <a:latin typeface="Times New Roman" panose="02020603050405020304" pitchFamily="18" charset="0"/>
                <a:cs typeface="Times New Roman" panose="02020603050405020304" pitchFamily="18" charset="0"/>
              </a:rPr>
            </a:br>
            <a:r>
              <a:rPr lang="en-US" altLang="zh-TW" sz="1500" b="1" dirty="0" smtClean="0">
                <a:solidFill>
                  <a:schemeClr val="bg1">
                    <a:lumMod val="65000"/>
                  </a:schemeClr>
                </a:solidFill>
                <a:latin typeface="Times New Roman" panose="02020603050405020304" pitchFamily="18" charset="0"/>
                <a:cs typeface="Times New Roman" panose="02020603050405020304" pitchFamily="18" charset="0"/>
              </a:rPr>
              <a:t>2006 </a:t>
            </a:r>
            <a:r>
              <a:rPr lang="en-US" altLang="zh-TW" sz="1500" b="1" dirty="0">
                <a:solidFill>
                  <a:schemeClr val="bg1">
                    <a:lumMod val="65000"/>
                  </a:schemeClr>
                </a:solidFill>
                <a:latin typeface="Times New Roman" panose="02020603050405020304" pitchFamily="18" charset="0"/>
                <a:cs typeface="Times New Roman" panose="02020603050405020304" pitchFamily="18" charset="0"/>
              </a:rPr>
              <a:t>IEEE/ACM Transactions on Networking </a:t>
            </a:r>
          </a:p>
        </p:txBody>
      </p:sp>
      <p:sp>
        <p:nvSpPr>
          <p:cNvPr id="3" name="副標題 2">
            <a:extLst>
              <a:ext uri="{FF2B5EF4-FFF2-40B4-BE49-F238E27FC236}">
                <a16:creationId xmlns:a16="http://schemas.microsoft.com/office/drawing/2014/main" id="{AD5FDAC6-496E-594D-96BE-9006DB344CE2}"/>
              </a:ext>
            </a:extLst>
          </p:cNvPr>
          <p:cNvSpPr>
            <a:spLocks noGrp="1"/>
          </p:cNvSpPr>
          <p:nvPr>
            <p:ph type="subTitle" idx="1"/>
          </p:nvPr>
        </p:nvSpPr>
        <p:spPr>
          <a:xfrm>
            <a:off x="1143000" y="4222149"/>
            <a:ext cx="6858000" cy="1655762"/>
          </a:xfrm>
        </p:spPr>
        <p:txBody>
          <a:bodyPr>
            <a:normAutofit/>
          </a:bodyPr>
          <a:lstStyle/>
          <a:p>
            <a:r>
              <a:rPr kumimoji="1" lang="de-DE" altLang="zh-TW" b="1" dirty="0">
                <a:latin typeface="Times New Roman" panose="02020603050405020304" pitchFamily="18" charset="0"/>
                <a:cs typeface="Times New Roman" panose="02020603050405020304" pitchFamily="18" charset="0"/>
              </a:rPr>
              <a:t>Advisor</a:t>
            </a:r>
            <a:r>
              <a:rPr kumimoji="1" lang="zh-TW" altLang="de-DE" b="1" dirty="0">
                <a:latin typeface="Times New Roman" panose="02020603050405020304" pitchFamily="18" charset="0"/>
                <a:cs typeface="Times New Roman" panose="02020603050405020304" pitchFamily="18" charset="0"/>
              </a:rPr>
              <a:t>：</a:t>
            </a:r>
            <a:r>
              <a:rPr kumimoji="1" lang="de-DE" altLang="zh-TW" b="1" dirty="0">
                <a:latin typeface="Times New Roman" panose="02020603050405020304" pitchFamily="18" charset="0"/>
                <a:cs typeface="Times New Roman" panose="02020603050405020304" pitchFamily="18" charset="0"/>
              </a:rPr>
              <a:t>Hsueh-Wen, Tseng</a:t>
            </a:r>
          </a:p>
          <a:p>
            <a:r>
              <a:rPr kumimoji="1" lang="de-DE" altLang="zh-TW" b="1" dirty="0">
                <a:latin typeface="Times New Roman" panose="02020603050405020304" pitchFamily="18" charset="0"/>
                <a:cs typeface="Times New Roman" panose="02020603050405020304" pitchFamily="18" charset="0"/>
              </a:rPr>
              <a:t>Reporter : Wei-Chung, Liang</a:t>
            </a:r>
          </a:p>
          <a:p>
            <a:r>
              <a:rPr kumimoji="1" lang="de-DE" altLang="zh-TW" b="1" dirty="0">
                <a:latin typeface="Times New Roman" panose="02020603050405020304" pitchFamily="18" charset="0"/>
                <a:cs typeface="Times New Roman" panose="02020603050405020304" pitchFamily="18" charset="0"/>
              </a:rPr>
              <a:t>202</a:t>
            </a:r>
            <a:r>
              <a:rPr kumimoji="1" lang="en-US" altLang="zh-TW" b="1" dirty="0">
                <a:latin typeface="Times New Roman" panose="02020603050405020304" pitchFamily="18" charset="0"/>
                <a:cs typeface="Times New Roman" panose="02020603050405020304" pitchFamily="18" charset="0"/>
              </a:rPr>
              <a:t>1/11/02</a:t>
            </a:r>
          </a:p>
        </p:txBody>
      </p:sp>
      <p:sp>
        <p:nvSpPr>
          <p:cNvPr id="4" name="投影片編號版面配置區 3">
            <a:extLst>
              <a:ext uri="{FF2B5EF4-FFF2-40B4-BE49-F238E27FC236}">
                <a16:creationId xmlns:a16="http://schemas.microsoft.com/office/drawing/2014/main" id="{7E85BBFD-6F13-4D2F-A8FA-F1FDF90A50C8}"/>
              </a:ext>
            </a:extLst>
          </p:cNvPr>
          <p:cNvSpPr>
            <a:spLocks noGrp="1"/>
          </p:cNvSpPr>
          <p:nvPr>
            <p:ph type="sldNum" sz="quarter" idx="12"/>
          </p:nvPr>
        </p:nvSpPr>
        <p:spPr/>
        <p:txBody>
          <a:bodyPr/>
          <a:lstStyle/>
          <a:p>
            <a:fld id="{6A6A6425-441A-40B4-B82A-E5154D3281B1}" type="slidenum">
              <a:rPr lang="zh-TW" altLang="en-US" smtClean="0"/>
              <a:t>1</a:t>
            </a:fld>
            <a:endParaRPr lang="zh-TW" altLang="en-US" dirty="0"/>
          </a:p>
        </p:txBody>
      </p:sp>
    </p:spTree>
    <p:extLst>
      <p:ext uri="{BB962C8B-B14F-4D97-AF65-F5344CB8AC3E}">
        <p14:creationId xmlns:p14="http://schemas.microsoft.com/office/powerpoint/2010/main" val="402820335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Bloom Filter Theory</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p:txBody>
              <a:bodyPr>
                <a:normAutofit lnSpcReduction="10000"/>
              </a:bodyPr>
              <a:lstStyle/>
              <a:p>
                <a:r>
                  <a:rPr lang="en-US" altLang="zh-TW" sz="2400" dirty="0">
                    <a:latin typeface="Times New Roman" panose="02020603050405020304" pitchFamily="18" charset="0"/>
                    <a:cs typeface="Times New Roman" panose="02020603050405020304" pitchFamily="18" charset="0"/>
                  </a:rPr>
                  <a:t>The probability that </a:t>
                </a:r>
                <a:r>
                  <a:rPr lang="en-US" altLang="zh-TW" sz="2400" dirty="0">
                    <a:solidFill>
                      <a:srgbClr val="0070C0"/>
                    </a:solidFill>
                    <a:latin typeface="Times New Roman" panose="02020603050405020304" pitchFamily="18" charset="0"/>
                    <a:cs typeface="Times New Roman" panose="02020603050405020304" pitchFamily="18" charset="0"/>
                  </a:rPr>
                  <a:t>a random bit</a:t>
                </a:r>
                <a:r>
                  <a:rPr lang="en-US" altLang="zh-TW" sz="2400" dirty="0">
                    <a:latin typeface="Times New Roman" panose="02020603050405020304" pitchFamily="18" charset="0"/>
                    <a:cs typeface="Times New Roman" panose="02020603050405020304" pitchFamily="18" charset="0"/>
                  </a:rPr>
                  <a:t> of the m-bit vector </a:t>
                </a:r>
                <a:r>
                  <a:rPr lang="en-US" altLang="zh-TW" sz="2400" dirty="0">
                    <a:solidFill>
                      <a:srgbClr val="0070C0"/>
                    </a:solidFill>
                    <a:latin typeface="Times New Roman" panose="02020603050405020304" pitchFamily="18" charset="0"/>
                    <a:cs typeface="Times New Roman" panose="02020603050405020304" pitchFamily="18" charset="0"/>
                  </a:rPr>
                  <a:t>is set to 1 </a:t>
                </a:r>
                <a:r>
                  <a:rPr lang="en-US" altLang="zh-TW" sz="2400" dirty="0">
                    <a:latin typeface="Times New Roman" panose="02020603050405020304" pitchFamily="18" charset="0"/>
                    <a:cs typeface="Times New Roman" panose="02020603050405020304" pitchFamily="18" charset="0"/>
                  </a:rPr>
                  <a:t>by a hash function is simply </a:t>
                </a:r>
                <a14:m>
                  <m:oMath xmlns:m="http://schemas.openxmlformats.org/officeDocument/2006/math">
                    <m:f>
                      <m:fPr>
                        <m:ctrlPr>
                          <a:rPr lang="en-US" altLang="zh-TW" sz="2400" i="1" smtClean="0">
                            <a:solidFill>
                              <a:srgbClr val="FF0000"/>
                            </a:solidFill>
                            <a:latin typeface="Cambria Math" panose="02040503050406030204" pitchFamily="18" charset="0"/>
                            <a:cs typeface="Times New Roman" panose="02020603050405020304" pitchFamily="18" charset="0"/>
                          </a:rPr>
                        </m:ctrlPr>
                      </m:fPr>
                      <m:num>
                        <m:r>
                          <a:rPr lang="en-US" altLang="zh-TW" sz="2400" i="1">
                            <a:solidFill>
                              <a:srgbClr val="FF0000"/>
                            </a:solidFill>
                            <a:latin typeface="Cambria Math" panose="02040503050406030204" pitchFamily="18" charset="0"/>
                            <a:cs typeface="Times New Roman" panose="02020603050405020304" pitchFamily="18" charset="0"/>
                          </a:rPr>
                          <m:t>1</m:t>
                        </m:r>
                      </m:num>
                      <m:den>
                        <m:r>
                          <a:rPr lang="en-US" altLang="zh-TW" sz="2400" i="1">
                            <a:solidFill>
                              <a:srgbClr val="FF0000"/>
                            </a:solidFill>
                            <a:latin typeface="Cambria Math" panose="02040503050406030204" pitchFamily="18" charset="0"/>
                            <a:cs typeface="Times New Roman" panose="02020603050405020304" pitchFamily="18" charset="0"/>
                          </a:rPr>
                          <m:t>𝑚</m:t>
                        </m:r>
                      </m:den>
                    </m:f>
                  </m:oMath>
                </a14:m>
                <a:r>
                  <a:rPr lang="en-US" altLang="zh-TW" sz="2400" dirty="0">
                    <a:latin typeface="Times New Roman" panose="02020603050405020304" pitchFamily="18" charset="0"/>
                    <a:cs typeface="Times New Roman" panose="02020603050405020304" pitchFamily="18" charset="0"/>
                  </a:rPr>
                  <a:t>.</a:t>
                </a:r>
              </a:p>
              <a:p>
                <a:r>
                  <a:rPr lang="en-US" altLang="zh-TW" sz="2400" dirty="0">
                    <a:latin typeface="Times New Roman" panose="02020603050405020304" pitchFamily="18" charset="0"/>
                    <a:cs typeface="Times New Roman" panose="02020603050405020304" pitchFamily="18" charset="0"/>
                  </a:rPr>
                  <a:t>The probability that it</a:t>
                </a:r>
                <a:r>
                  <a:rPr lang="zh-TW" altLang="en-US" sz="2400" dirty="0">
                    <a:latin typeface="Times New Roman" panose="02020603050405020304" pitchFamily="18" charset="0"/>
                    <a:cs typeface="Times New Roman" panose="02020603050405020304" pitchFamily="18" charset="0"/>
                  </a:rPr>
                  <a:t> </a:t>
                </a:r>
                <a:r>
                  <a:rPr lang="en-US" altLang="zh-TW" sz="2400" dirty="0">
                    <a:solidFill>
                      <a:srgbClr val="0070C0"/>
                    </a:solidFill>
                    <a:latin typeface="Times New Roman" panose="02020603050405020304" pitchFamily="18" charset="0"/>
                    <a:cs typeface="Times New Roman" panose="02020603050405020304" pitchFamily="18" charset="0"/>
                  </a:rPr>
                  <a:t>is not set </a:t>
                </a:r>
                <a:r>
                  <a:rPr lang="en-US" altLang="zh-TW" sz="2400" dirty="0">
                    <a:latin typeface="Times New Roman" panose="02020603050405020304" pitchFamily="18" charset="0"/>
                    <a:cs typeface="Times New Roman" panose="02020603050405020304" pitchFamily="18" charset="0"/>
                  </a:rPr>
                  <a:t>is </a:t>
                </a:r>
                <a14:m>
                  <m:oMath xmlns:m="http://schemas.openxmlformats.org/officeDocument/2006/math">
                    <m:r>
                      <a:rPr lang="en-US" altLang="zh-TW" sz="2400" i="1" smtClean="0">
                        <a:solidFill>
                          <a:srgbClr val="FF0000"/>
                        </a:solidFill>
                        <a:latin typeface="Cambria Math" panose="02040503050406030204" pitchFamily="18" charset="0"/>
                        <a:cs typeface="Times New Roman" panose="02020603050405020304" pitchFamily="18" charset="0"/>
                      </a:rPr>
                      <m:t>1−</m:t>
                    </m:r>
                    <m:f>
                      <m:fPr>
                        <m:ctrlPr>
                          <a:rPr lang="en-US" altLang="zh-TW" sz="2400" i="1">
                            <a:solidFill>
                              <a:srgbClr val="FF0000"/>
                            </a:solidFill>
                            <a:latin typeface="Cambria Math" panose="02040503050406030204" pitchFamily="18" charset="0"/>
                            <a:cs typeface="Times New Roman" panose="02020603050405020304" pitchFamily="18" charset="0"/>
                          </a:rPr>
                        </m:ctrlPr>
                      </m:fPr>
                      <m:num>
                        <m:r>
                          <a:rPr lang="en-US" altLang="zh-TW" sz="2400" i="1">
                            <a:solidFill>
                              <a:srgbClr val="FF0000"/>
                            </a:solidFill>
                            <a:latin typeface="Cambria Math" panose="02040503050406030204" pitchFamily="18" charset="0"/>
                            <a:cs typeface="Times New Roman" panose="02020603050405020304" pitchFamily="18" charset="0"/>
                          </a:rPr>
                          <m:t>1</m:t>
                        </m:r>
                      </m:num>
                      <m:den>
                        <m:r>
                          <a:rPr lang="en-US" altLang="zh-TW" sz="2400" i="1">
                            <a:solidFill>
                              <a:srgbClr val="FF0000"/>
                            </a:solidFill>
                            <a:latin typeface="Cambria Math" panose="02040503050406030204" pitchFamily="18" charset="0"/>
                            <a:cs typeface="Times New Roman" panose="02020603050405020304" pitchFamily="18" charset="0"/>
                          </a:rPr>
                          <m:t>𝑚</m:t>
                        </m:r>
                      </m:den>
                    </m:f>
                  </m:oMath>
                </a14:m>
                <a:r>
                  <a:rPr lang="en-US" altLang="zh-TW" sz="2400" dirty="0">
                    <a:latin typeface="Times New Roman" panose="02020603050405020304" pitchFamily="18" charset="0"/>
                    <a:cs typeface="Times New Roman" panose="02020603050405020304" pitchFamily="18" charset="0"/>
                  </a:rPr>
                  <a:t>.</a:t>
                </a:r>
              </a:p>
              <a:p>
                <a:r>
                  <a:rPr lang="en-US" altLang="zh-TW" sz="2400" dirty="0">
                    <a:latin typeface="Times New Roman" panose="02020603050405020304" pitchFamily="18" charset="0"/>
                    <a:cs typeface="Times New Roman" panose="02020603050405020304" pitchFamily="18" charset="0"/>
                  </a:rPr>
                  <a:t>The probability that it </a:t>
                </a:r>
                <a:r>
                  <a:rPr lang="en-US" altLang="zh-TW" sz="2400" dirty="0">
                    <a:solidFill>
                      <a:srgbClr val="0070C0"/>
                    </a:solidFill>
                    <a:latin typeface="Times New Roman" panose="02020603050405020304" pitchFamily="18" charset="0"/>
                    <a:cs typeface="Times New Roman" panose="02020603050405020304" pitchFamily="18" charset="0"/>
                  </a:rPr>
                  <a:t>is not set by any of the n members </a:t>
                </a:r>
                <a:r>
                  <a:rPr lang="en-US" altLang="zh-TW" sz="2400" dirty="0">
                    <a:latin typeface="Times New Roman" panose="02020603050405020304" pitchFamily="18" charset="0"/>
                    <a:cs typeface="Times New Roman" panose="02020603050405020304" pitchFamily="18" charset="0"/>
                  </a:rPr>
                  <a:t>of X is </a:t>
                </a:r>
                <a14:m>
                  <m:oMath xmlns:m="http://schemas.openxmlformats.org/officeDocument/2006/math">
                    <m:sSup>
                      <m:sSupPr>
                        <m:ctrlPr>
                          <a:rPr lang="en-US" altLang="zh-TW" sz="2400" b="0" i="1" smtClean="0">
                            <a:solidFill>
                              <a:srgbClr val="FF0000"/>
                            </a:solidFill>
                            <a:latin typeface="Cambria Math" panose="02040503050406030204" pitchFamily="18" charset="0"/>
                            <a:cs typeface="Times New Roman" panose="02020603050405020304" pitchFamily="18" charset="0"/>
                          </a:rPr>
                        </m:ctrlPr>
                      </m:sSupPr>
                      <m:e>
                        <m:r>
                          <a:rPr lang="en-US" altLang="zh-TW" sz="2400">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1−</m:t>
                        </m:r>
                        <m:f>
                          <m:fPr>
                            <m:ctrlPr>
                              <a:rPr lang="en-US" altLang="zh-TW" sz="2400" i="1">
                                <a:solidFill>
                                  <a:srgbClr val="FF0000"/>
                                </a:solidFill>
                                <a:latin typeface="Cambria Math" panose="02040503050406030204" pitchFamily="18" charset="0"/>
                                <a:cs typeface="Times New Roman" panose="02020603050405020304" pitchFamily="18" charset="0"/>
                              </a:rPr>
                            </m:ctrlPr>
                          </m:fPr>
                          <m:num>
                            <m:r>
                              <a:rPr lang="en-US" altLang="zh-TW" sz="2400" i="1">
                                <a:solidFill>
                                  <a:srgbClr val="FF0000"/>
                                </a:solidFill>
                                <a:latin typeface="Cambria Math" panose="02040503050406030204" pitchFamily="18" charset="0"/>
                                <a:cs typeface="Times New Roman" panose="02020603050405020304" pitchFamily="18" charset="0"/>
                              </a:rPr>
                              <m:t>1</m:t>
                            </m:r>
                          </m:num>
                          <m:den>
                            <m:r>
                              <a:rPr lang="en-US" altLang="zh-TW" sz="2400" i="1">
                                <a:solidFill>
                                  <a:srgbClr val="FF0000"/>
                                </a:solidFill>
                                <a:latin typeface="Cambria Math" panose="02040503050406030204" pitchFamily="18" charset="0"/>
                                <a:cs typeface="Times New Roman" panose="02020603050405020304" pitchFamily="18" charset="0"/>
                              </a:rPr>
                              <m:t>𝑚</m:t>
                            </m:r>
                          </m:den>
                        </m:f>
                        <m:r>
                          <a:rPr lang="en-US" altLang="zh-TW" sz="2400" i="1">
                            <a:solidFill>
                              <a:srgbClr val="FF0000"/>
                            </a:solidFill>
                            <a:latin typeface="Cambria Math" panose="02040503050406030204" pitchFamily="18" charset="0"/>
                            <a:cs typeface="Times New Roman" panose="02020603050405020304" pitchFamily="18" charset="0"/>
                          </a:rPr>
                          <m:t>)</m:t>
                        </m:r>
                      </m:e>
                      <m:sup>
                        <m:r>
                          <a:rPr lang="en-US" altLang="zh-TW" sz="2400" b="0" i="1" smtClean="0">
                            <a:solidFill>
                              <a:srgbClr val="FF0000"/>
                            </a:solidFill>
                            <a:latin typeface="Cambria Math" panose="02040503050406030204" pitchFamily="18" charset="0"/>
                            <a:cs typeface="Times New Roman" panose="02020603050405020304" pitchFamily="18" charset="0"/>
                          </a:rPr>
                          <m:t>𝑛</m:t>
                        </m:r>
                      </m:sup>
                    </m:sSup>
                  </m:oMath>
                </a14:m>
                <a:r>
                  <a:rPr lang="en-US" altLang="zh-TW" sz="2400" dirty="0">
                    <a:latin typeface="Times New Roman" panose="02020603050405020304" pitchFamily="18" charset="0"/>
                    <a:cs typeface="Times New Roman" panose="02020603050405020304" pitchFamily="18" charset="0"/>
                  </a:rPr>
                  <a:t>.</a:t>
                </a:r>
              </a:p>
              <a:p>
                <a:r>
                  <a:rPr lang="en-US" altLang="zh-TW" sz="2400" dirty="0">
                    <a:latin typeface="Times New Roman" panose="02020603050405020304" pitchFamily="18" charset="0"/>
                    <a:cs typeface="Times New Roman" panose="02020603050405020304" pitchFamily="18" charset="0"/>
                  </a:rPr>
                  <a:t>Each of the </a:t>
                </a:r>
                <a:r>
                  <a:rPr lang="en-US" altLang="zh-TW" sz="2400" dirty="0">
                    <a:solidFill>
                      <a:srgbClr val="0070C0"/>
                    </a:solidFill>
                    <a:latin typeface="Times New Roman" panose="02020603050405020304" pitchFamily="18" charset="0"/>
                    <a:cs typeface="Times New Roman" panose="02020603050405020304" pitchFamily="18" charset="0"/>
                  </a:rPr>
                  <a:t>messages sets k bits</a:t>
                </a:r>
                <a:r>
                  <a:rPr lang="en-US" altLang="zh-TW" sz="2400" dirty="0">
                    <a:latin typeface="Times New Roman" panose="02020603050405020304" pitchFamily="18" charset="0"/>
                    <a:cs typeface="Times New Roman" panose="02020603050405020304" pitchFamily="18" charset="0"/>
                  </a:rPr>
                  <a:t> in the vector, it becomes </a:t>
                </a:r>
                <a14:m>
                  <m:oMath xmlns:m="http://schemas.openxmlformats.org/officeDocument/2006/math">
                    <m:sSup>
                      <m:sSupPr>
                        <m:ctrlPr>
                          <a:rPr lang="en-US" altLang="zh-TW" sz="2400" i="1" smtClean="0">
                            <a:solidFill>
                              <a:srgbClr val="FF0000"/>
                            </a:solidFill>
                            <a:latin typeface="Cambria Math" panose="02040503050406030204" pitchFamily="18" charset="0"/>
                            <a:cs typeface="Times New Roman" panose="02020603050405020304" pitchFamily="18" charset="0"/>
                          </a:rPr>
                        </m:ctrlPr>
                      </m:sSupPr>
                      <m:e>
                        <m:r>
                          <a:rPr lang="en-US" altLang="zh-TW" sz="2400">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1−</m:t>
                        </m:r>
                        <m:f>
                          <m:fPr>
                            <m:ctrlPr>
                              <a:rPr lang="en-US" altLang="zh-TW" sz="2400" i="1">
                                <a:solidFill>
                                  <a:srgbClr val="FF0000"/>
                                </a:solidFill>
                                <a:latin typeface="Cambria Math" panose="02040503050406030204" pitchFamily="18" charset="0"/>
                                <a:cs typeface="Times New Roman" panose="02020603050405020304" pitchFamily="18" charset="0"/>
                              </a:rPr>
                            </m:ctrlPr>
                          </m:fPr>
                          <m:num>
                            <m:r>
                              <a:rPr lang="en-US" altLang="zh-TW" sz="2400" i="1">
                                <a:solidFill>
                                  <a:srgbClr val="FF0000"/>
                                </a:solidFill>
                                <a:latin typeface="Cambria Math" panose="02040503050406030204" pitchFamily="18" charset="0"/>
                                <a:cs typeface="Times New Roman" panose="02020603050405020304" pitchFamily="18" charset="0"/>
                              </a:rPr>
                              <m:t>1</m:t>
                            </m:r>
                          </m:num>
                          <m:den>
                            <m:r>
                              <a:rPr lang="en-US" altLang="zh-TW" sz="2400" i="1">
                                <a:solidFill>
                                  <a:srgbClr val="FF0000"/>
                                </a:solidFill>
                                <a:latin typeface="Cambria Math" panose="02040503050406030204" pitchFamily="18" charset="0"/>
                                <a:cs typeface="Times New Roman" panose="02020603050405020304" pitchFamily="18" charset="0"/>
                              </a:rPr>
                              <m:t>𝑚</m:t>
                            </m:r>
                          </m:den>
                        </m:f>
                        <m:r>
                          <a:rPr lang="en-US" altLang="zh-TW" sz="2400" i="1">
                            <a:solidFill>
                              <a:srgbClr val="FF0000"/>
                            </a:solidFill>
                            <a:latin typeface="Cambria Math" panose="02040503050406030204" pitchFamily="18" charset="0"/>
                            <a:cs typeface="Times New Roman" panose="02020603050405020304" pitchFamily="18" charset="0"/>
                          </a:rPr>
                          <m:t>)</m:t>
                        </m:r>
                      </m:e>
                      <m:sup>
                        <m:r>
                          <a:rPr lang="en-US" altLang="zh-TW" sz="2400" i="1">
                            <a:solidFill>
                              <a:srgbClr val="FF0000"/>
                            </a:solidFill>
                            <a:latin typeface="Cambria Math" panose="02040503050406030204" pitchFamily="18" charset="0"/>
                            <a:cs typeface="Times New Roman" panose="02020603050405020304" pitchFamily="18" charset="0"/>
                          </a:rPr>
                          <m:t>𝑛</m:t>
                        </m:r>
                        <m:r>
                          <a:rPr lang="en-US" altLang="zh-TW" sz="2400" b="0" i="1" smtClean="0">
                            <a:solidFill>
                              <a:srgbClr val="FF0000"/>
                            </a:solidFill>
                            <a:latin typeface="Cambria Math" panose="02040503050406030204" pitchFamily="18" charset="0"/>
                            <a:cs typeface="Times New Roman" panose="02020603050405020304" pitchFamily="18" charset="0"/>
                          </a:rPr>
                          <m:t>𝑘</m:t>
                        </m:r>
                      </m:sup>
                    </m:sSup>
                  </m:oMath>
                </a14:m>
                <a:endParaRPr lang="en-US" altLang="zh-TW" sz="24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The probability that </a:t>
                </a:r>
                <a:r>
                  <a:rPr lang="en-US" altLang="zh-TW" sz="2400" dirty="0">
                    <a:solidFill>
                      <a:srgbClr val="0070C0"/>
                    </a:solidFill>
                    <a:latin typeface="Times New Roman" panose="02020603050405020304" pitchFamily="18" charset="0"/>
                    <a:cs typeface="Times New Roman" panose="02020603050405020304" pitchFamily="18" charset="0"/>
                  </a:rPr>
                  <a:t>this bit is found to be 1</a:t>
                </a:r>
                <a:r>
                  <a:rPr lang="en-US" altLang="zh-TW" sz="2400" dirty="0">
                    <a:latin typeface="Times New Roman" panose="02020603050405020304" pitchFamily="18" charset="0"/>
                    <a:cs typeface="Times New Roman" panose="02020603050405020304" pitchFamily="18" charset="0"/>
                  </a:rPr>
                  <a:t> is</a:t>
                </a:r>
              </a:p>
              <a:p>
                <a:pPr marL="0" indent="0">
                  <a:buNone/>
                </a:pPr>
                <a14:m>
                  <m:oMathPara xmlns:m="http://schemas.openxmlformats.org/officeDocument/2006/math">
                    <m:oMathParaPr>
                      <m:jc m:val="centerGroup"/>
                    </m:oMathParaPr>
                    <m:oMath xmlns:m="http://schemas.openxmlformats.org/officeDocument/2006/math">
                      <m:r>
                        <a:rPr lang="en-US" altLang="zh-TW" sz="2400" b="0" i="0" smtClean="0">
                          <a:solidFill>
                            <a:srgbClr val="FF0000"/>
                          </a:solidFill>
                          <a:latin typeface="Cambria Math" panose="02040503050406030204" pitchFamily="18" charset="0"/>
                          <a:cs typeface="Times New Roman" panose="02020603050405020304" pitchFamily="18" charset="0"/>
                        </a:rPr>
                        <m:t>1−</m:t>
                      </m:r>
                      <m:sSup>
                        <m:sSupPr>
                          <m:ctrlPr>
                            <a:rPr lang="en-US" altLang="zh-TW" sz="2400" i="1">
                              <a:solidFill>
                                <a:srgbClr val="FF0000"/>
                              </a:solidFill>
                              <a:latin typeface="Cambria Math" panose="02040503050406030204" pitchFamily="18" charset="0"/>
                              <a:cs typeface="Times New Roman" panose="02020603050405020304" pitchFamily="18" charset="0"/>
                            </a:rPr>
                          </m:ctrlPr>
                        </m:sSupPr>
                        <m:e>
                          <m:r>
                            <a:rPr lang="en-US" altLang="zh-TW" sz="2400">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1−</m:t>
                          </m:r>
                          <m:f>
                            <m:fPr>
                              <m:ctrlPr>
                                <a:rPr lang="en-US" altLang="zh-TW" sz="2400" i="1">
                                  <a:solidFill>
                                    <a:srgbClr val="FF0000"/>
                                  </a:solidFill>
                                  <a:latin typeface="Cambria Math" panose="02040503050406030204" pitchFamily="18" charset="0"/>
                                  <a:cs typeface="Times New Roman" panose="02020603050405020304" pitchFamily="18" charset="0"/>
                                </a:rPr>
                              </m:ctrlPr>
                            </m:fPr>
                            <m:num>
                              <m:r>
                                <a:rPr lang="en-US" altLang="zh-TW" sz="2400" i="1">
                                  <a:solidFill>
                                    <a:srgbClr val="FF0000"/>
                                  </a:solidFill>
                                  <a:latin typeface="Cambria Math" panose="02040503050406030204" pitchFamily="18" charset="0"/>
                                  <a:cs typeface="Times New Roman" panose="02020603050405020304" pitchFamily="18" charset="0"/>
                                </a:rPr>
                                <m:t>1</m:t>
                              </m:r>
                            </m:num>
                            <m:den>
                              <m:r>
                                <a:rPr lang="en-US" altLang="zh-TW" sz="2400" i="1">
                                  <a:solidFill>
                                    <a:srgbClr val="FF0000"/>
                                  </a:solidFill>
                                  <a:latin typeface="Cambria Math" panose="02040503050406030204" pitchFamily="18" charset="0"/>
                                  <a:cs typeface="Times New Roman" panose="02020603050405020304" pitchFamily="18" charset="0"/>
                                </a:rPr>
                                <m:t>𝑚</m:t>
                              </m:r>
                            </m:den>
                          </m:f>
                          <m:r>
                            <a:rPr lang="en-US" altLang="zh-TW" sz="2400" i="1">
                              <a:solidFill>
                                <a:srgbClr val="FF0000"/>
                              </a:solidFill>
                              <a:latin typeface="Cambria Math" panose="02040503050406030204" pitchFamily="18" charset="0"/>
                              <a:cs typeface="Times New Roman" panose="02020603050405020304" pitchFamily="18" charset="0"/>
                            </a:rPr>
                            <m:t>)</m:t>
                          </m:r>
                        </m:e>
                        <m:sup>
                          <m:r>
                            <a:rPr lang="en-US" altLang="zh-TW" sz="2400" i="1">
                              <a:solidFill>
                                <a:srgbClr val="FF0000"/>
                              </a:solidFill>
                              <a:latin typeface="Cambria Math" panose="02040503050406030204" pitchFamily="18" charset="0"/>
                              <a:cs typeface="Times New Roman" panose="02020603050405020304" pitchFamily="18" charset="0"/>
                            </a:rPr>
                            <m:t>𝑛𝑘</m:t>
                          </m:r>
                        </m:sup>
                      </m:sSup>
                    </m:oMath>
                  </m:oMathPara>
                </a14:m>
                <a:endParaRPr lang="en-US" altLang="zh-TW" sz="2400" dirty="0">
                  <a:latin typeface="Times New Roman" panose="02020603050405020304" pitchFamily="18" charset="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9DF672A7-DED0-41A2-8A53-B7DACF4D50EE}"/>
                  </a:ext>
                </a:extLst>
              </p:cNvPr>
              <p:cNvSpPr>
                <a:spLocks noGrp="1" noRot="1" noChangeAspect="1" noMove="1" noResize="1" noEditPoints="1" noAdjustHandles="1" noChangeArrowheads="1" noChangeShapeType="1" noTextEdit="1"/>
              </p:cNvSpPr>
              <p:nvPr>
                <p:ph idx="1"/>
              </p:nvPr>
            </p:nvSpPr>
            <p:spPr>
              <a:blipFill>
                <a:blip r:embed="rId3"/>
                <a:stretch>
                  <a:fillRect l="-1005" t="-2801" r="-1082"/>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10</a:t>
            </a:fld>
            <a:endParaRPr lang="zh-TW" altLang="en-US"/>
          </a:p>
        </p:txBody>
      </p:sp>
    </p:spTree>
    <p:extLst>
      <p:ext uri="{BB962C8B-B14F-4D97-AF65-F5344CB8AC3E}">
        <p14:creationId xmlns:p14="http://schemas.microsoft.com/office/powerpoint/2010/main" val="371264361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Bloom Filter Theory</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p:txBody>
              <a:bodyPr>
                <a:normAutofit/>
              </a:bodyPr>
              <a:lstStyle/>
              <a:p>
                <a:r>
                  <a:rPr lang="en-US" altLang="zh-TW" sz="2400" dirty="0">
                    <a:latin typeface="Times New Roman" panose="02020603050405020304" pitchFamily="18" charset="0"/>
                    <a:cs typeface="Times New Roman" panose="02020603050405020304" pitchFamily="18" charset="0"/>
                  </a:rPr>
                  <a:t>For </a:t>
                </a:r>
                <a:r>
                  <a:rPr lang="en-US" altLang="zh-TW" sz="2400" dirty="0">
                    <a:solidFill>
                      <a:srgbClr val="0070C0"/>
                    </a:solidFill>
                    <a:latin typeface="Times New Roman" panose="02020603050405020304" pitchFamily="18" charset="0"/>
                    <a:cs typeface="Times New Roman" panose="02020603050405020304" pitchFamily="18" charset="0"/>
                  </a:rPr>
                  <a:t>a message to be detected as a possible member </a:t>
                </a:r>
                <a:r>
                  <a:rPr lang="en-US" altLang="zh-TW" sz="2400" dirty="0">
                    <a:latin typeface="Times New Roman" panose="02020603050405020304" pitchFamily="18" charset="0"/>
                    <a:cs typeface="Times New Roman" panose="02020603050405020304" pitchFamily="18" charset="0"/>
                  </a:rPr>
                  <a:t>of the set, the probability is given by</a:t>
                </a:r>
              </a:p>
              <a:p>
                <a:pPr marL="0" indent="0">
                  <a:buNone/>
                </a:pPr>
                <a14:m>
                  <m:oMathPara xmlns:m="http://schemas.openxmlformats.org/officeDocument/2006/math">
                    <m:oMathParaPr>
                      <m:jc m:val="centerGroup"/>
                    </m:oMathParaPr>
                    <m:oMath xmlns:m="http://schemas.openxmlformats.org/officeDocument/2006/math">
                      <m:r>
                        <m:rPr>
                          <m:sty m:val="p"/>
                        </m:rPr>
                        <a:rPr lang="en-US" altLang="zh-TW" sz="2400" b="0" i="0" smtClean="0">
                          <a:latin typeface="Cambria Math" panose="02040503050406030204" pitchFamily="18" charset="0"/>
                          <a:cs typeface="Times New Roman" panose="02020603050405020304" pitchFamily="18" charset="0"/>
                        </a:rPr>
                        <m:t>f</m:t>
                      </m:r>
                      <m:r>
                        <a:rPr lang="en-US" altLang="zh-TW" sz="2400" b="0" i="0" smtClean="0">
                          <a:latin typeface="Cambria Math" panose="02040503050406030204" pitchFamily="18" charset="0"/>
                          <a:cs typeface="Times New Roman" panose="02020603050405020304" pitchFamily="18" charset="0"/>
                        </a:rPr>
                        <m:t>=</m:t>
                      </m:r>
                      <m:sSup>
                        <m:sSupPr>
                          <m:ctrlPr>
                            <a:rPr lang="en-US" altLang="zh-TW" sz="2400" b="0" i="1" smtClean="0">
                              <a:latin typeface="Cambria Math" panose="02040503050406030204" pitchFamily="18" charset="0"/>
                              <a:cs typeface="Times New Roman" panose="02020603050405020304" pitchFamily="18" charset="0"/>
                            </a:rPr>
                          </m:ctrlPr>
                        </m:sSupPr>
                        <m:e>
                          <m:d>
                            <m:dPr>
                              <m:ctrlPr>
                                <a:rPr lang="en-US" altLang="zh-TW" sz="2400" i="1" smtClean="0">
                                  <a:latin typeface="Cambria Math" panose="02040503050406030204" pitchFamily="18" charset="0"/>
                                  <a:cs typeface="Times New Roman" panose="02020603050405020304" pitchFamily="18" charset="0"/>
                                </a:rPr>
                              </m:ctrlPr>
                            </m:dPr>
                            <m:e>
                              <m:r>
                                <a:rPr lang="en-US" altLang="zh-TW" sz="2400">
                                  <a:latin typeface="Cambria Math" panose="02040503050406030204" pitchFamily="18" charset="0"/>
                                  <a:cs typeface="Times New Roman" panose="02020603050405020304" pitchFamily="18" charset="0"/>
                                </a:rPr>
                                <m:t>1−</m:t>
                              </m:r>
                              <m:sSup>
                                <m:sSupPr>
                                  <m:ctrlPr>
                                    <a:rPr lang="en-US" altLang="zh-TW" sz="2400" i="1" smtClean="0">
                                      <a:solidFill>
                                        <a:srgbClr val="FF0000"/>
                                      </a:solidFill>
                                      <a:latin typeface="Cambria Math" panose="02040503050406030204" pitchFamily="18" charset="0"/>
                                      <a:cs typeface="Times New Roman" panose="02020603050405020304" pitchFamily="18" charset="0"/>
                                    </a:rPr>
                                  </m:ctrlPr>
                                </m:sSupPr>
                                <m:e>
                                  <m:r>
                                    <a:rPr lang="en-US" altLang="zh-TW" sz="2400">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1−</m:t>
                                  </m:r>
                                  <m:f>
                                    <m:fPr>
                                      <m:ctrlPr>
                                        <a:rPr lang="en-US" altLang="zh-TW" sz="2400" i="1">
                                          <a:solidFill>
                                            <a:srgbClr val="FF0000"/>
                                          </a:solidFill>
                                          <a:latin typeface="Cambria Math" panose="02040503050406030204" pitchFamily="18" charset="0"/>
                                          <a:cs typeface="Times New Roman" panose="02020603050405020304" pitchFamily="18" charset="0"/>
                                        </a:rPr>
                                      </m:ctrlPr>
                                    </m:fPr>
                                    <m:num>
                                      <m:r>
                                        <a:rPr lang="en-US" altLang="zh-TW" sz="2400" i="1">
                                          <a:solidFill>
                                            <a:srgbClr val="FF0000"/>
                                          </a:solidFill>
                                          <a:latin typeface="Cambria Math" panose="02040503050406030204" pitchFamily="18" charset="0"/>
                                          <a:cs typeface="Times New Roman" panose="02020603050405020304" pitchFamily="18" charset="0"/>
                                        </a:rPr>
                                        <m:t>1</m:t>
                                      </m:r>
                                    </m:num>
                                    <m:den>
                                      <m:r>
                                        <a:rPr lang="en-US" altLang="zh-TW" sz="2400" i="1">
                                          <a:solidFill>
                                            <a:srgbClr val="FF0000"/>
                                          </a:solidFill>
                                          <a:latin typeface="Cambria Math" panose="02040503050406030204" pitchFamily="18" charset="0"/>
                                          <a:cs typeface="Times New Roman" panose="02020603050405020304" pitchFamily="18" charset="0"/>
                                        </a:rPr>
                                        <m:t>𝑚</m:t>
                                      </m:r>
                                    </m:den>
                                  </m:f>
                                  <m:r>
                                    <a:rPr lang="en-US" altLang="zh-TW" sz="2400" i="1">
                                      <a:solidFill>
                                        <a:srgbClr val="FF0000"/>
                                      </a:solidFill>
                                      <a:latin typeface="Cambria Math" panose="02040503050406030204" pitchFamily="18" charset="0"/>
                                      <a:cs typeface="Times New Roman" panose="02020603050405020304" pitchFamily="18" charset="0"/>
                                    </a:rPr>
                                    <m:t>)</m:t>
                                  </m:r>
                                </m:e>
                                <m:sup>
                                  <m:r>
                                    <a:rPr lang="en-US" altLang="zh-TW" sz="2400" i="1">
                                      <a:solidFill>
                                        <a:srgbClr val="FF0000"/>
                                      </a:solidFill>
                                      <a:latin typeface="Cambria Math" panose="02040503050406030204" pitchFamily="18" charset="0"/>
                                      <a:cs typeface="Times New Roman" panose="02020603050405020304" pitchFamily="18" charset="0"/>
                                    </a:rPr>
                                    <m:t>𝑛𝑘</m:t>
                                  </m:r>
                                </m:sup>
                              </m:sSup>
                            </m:e>
                          </m:d>
                        </m:e>
                        <m:sup>
                          <m:r>
                            <a:rPr lang="en-US" altLang="zh-TW" sz="2400" b="0" i="1" smtClean="0">
                              <a:latin typeface="Cambria Math" panose="02040503050406030204" pitchFamily="18" charset="0"/>
                              <a:cs typeface="Times New Roman" panose="02020603050405020304" pitchFamily="18" charset="0"/>
                            </a:rPr>
                            <m:t>𝑘</m:t>
                          </m:r>
                        </m:sup>
                      </m:sSup>
                    </m:oMath>
                  </m:oMathPara>
                </a14:m>
                <a:endParaRPr lang="en-US" altLang="zh-TW" sz="24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For </a:t>
                </a:r>
                <a:r>
                  <a:rPr lang="en-US" altLang="zh-TW" sz="2400" dirty="0">
                    <a:solidFill>
                      <a:srgbClr val="0070C0"/>
                    </a:solidFill>
                    <a:latin typeface="Times New Roman" panose="02020603050405020304" pitchFamily="18" charset="0"/>
                    <a:cs typeface="Times New Roman" panose="02020603050405020304" pitchFamily="18" charset="0"/>
                  </a:rPr>
                  <a:t>large values of m </a:t>
                </a:r>
                <a:r>
                  <a:rPr lang="en-US" altLang="zh-TW" sz="2400" dirty="0">
                    <a:latin typeface="Times New Roman" panose="02020603050405020304" pitchFamily="18" charset="0"/>
                    <a:cs typeface="Times New Roman" panose="02020603050405020304" pitchFamily="18" charset="0"/>
                  </a:rPr>
                  <a:t>the above equation reduces to</a:t>
                </a:r>
              </a:p>
              <a:p>
                <a:pPr marL="0" indent="0">
                  <a:buNone/>
                </a:pPr>
                <a14:m>
                  <m:oMathPara xmlns:m="http://schemas.openxmlformats.org/officeDocument/2006/math">
                    <m:oMathParaPr>
                      <m:jc m:val="centerGroup"/>
                    </m:oMathParaPr>
                    <m:oMath xmlns:m="http://schemas.openxmlformats.org/officeDocument/2006/math">
                      <m:r>
                        <m:rPr>
                          <m:sty m:val="p"/>
                        </m:rPr>
                        <a:rPr lang="en-US" altLang="zh-TW" sz="2400">
                          <a:latin typeface="Cambria Math" panose="02040503050406030204" pitchFamily="18" charset="0"/>
                          <a:cs typeface="Times New Roman" panose="02020603050405020304" pitchFamily="18" charset="0"/>
                        </a:rPr>
                        <m:t>f</m:t>
                      </m:r>
                      <m:r>
                        <a:rPr lang="en-US" altLang="zh-TW" sz="24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sz="2400" i="1">
                              <a:latin typeface="Cambria Math" panose="02040503050406030204" pitchFamily="18" charset="0"/>
                              <a:cs typeface="Times New Roman" panose="02020603050405020304" pitchFamily="18" charset="0"/>
                            </a:rPr>
                          </m:ctrlPr>
                        </m:sSupPr>
                        <m:e>
                          <m:d>
                            <m:dPr>
                              <m:ctrlPr>
                                <a:rPr lang="en-US" altLang="zh-TW" sz="2400" i="1">
                                  <a:latin typeface="Cambria Math" panose="02040503050406030204" pitchFamily="18" charset="0"/>
                                  <a:cs typeface="Times New Roman" panose="02020603050405020304" pitchFamily="18" charset="0"/>
                                </a:rPr>
                              </m:ctrlPr>
                            </m:dPr>
                            <m:e>
                              <m:r>
                                <a:rPr lang="en-US" altLang="zh-TW" sz="2400">
                                  <a:latin typeface="Cambria Math" panose="02040503050406030204" pitchFamily="18" charset="0"/>
                                  <a:cs typeface="Times New Roman" panose="02020603050405020304" pitchFamily="18" charset="0"/>
                                </a:rPr>
                                <m:t>1−</m:t>
                              </m:r>
                              <m:sSup>
                                <m:sSupPr>
                                  <m:ctrlPr>
                                    <a:rPr lang="en-US" altLang="zh-TW" sz="2400" i="1" smtClean="0">
                                      <a:solidFill>
                                        <a:srgbClr val="FF0000"/>
                                      </a:solidFill>
                                      <a:latin typeface="Cambria Math" panose="02040503050406030204" pitchFamily="18" charset="0"/>
                                      <a:cs typeface="Times New Roman" panose="02020603050405020304" pitchFamily="18" charset="0"/>
                                    </a:rPr>
                                  </m:ctrlPr>
                                </m:sSupPr>
                                <m:e>
                                  <m:r>
                                    <a:rPr lang="en-US" altLang="zh-TW" sz="2400" i="1">
                                      <a:solidFill>
                                        <a:srgbClr val="FF0000"/>
                                      </a:solidFill>
                                      <a:latin typeface="Cambria Math" panose="02040503050406030204" pitchFamily="18" charset="0"/>
                                      <a:cs typeface="Times New Roman" panose="02020603050405020304" pitchFamily="18" charset="0"/>
                                    </a:rPr>
                                    <m:t>𝑒</m:t>
                                  </m:r>
                                </m:e>
                                <m:sup>
                                  <m:f>
                                    <m:fPr>
                                      <m:ctrlPr>
                                        <a:rPr lang="en-US" altLang="zh-TW" sz="2400" i="1">
                                          <a:solidFill>
                                            <a:srgbClr val="FF0000"/>
                                          </a:solidFill>
                                          <a:latin typeface="Cambria Math" panose="02040503050406030204" pitchFamily="18" charset="0"/>
                                          <a:cs typeface="Times New Roman" panose="02020603050405020304" pitchFamily="18" charset="0"/>
                                        </a:rPr>
                                      </m:ctrlPr>
                                    </m:fPr>
                                    <m:num>
                                      <m:r>
                                        <a:rPr lang="en-US" altLang="zh-TW" sz="2400" i="1">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𝑛𝑘</m:t>
                                      </m:r>
                                    </m:num>
                                    <m:den>
                                      <m:r>
                                        <a:rPr lang="en-US" altLang="zh-TW" sz="2400" i="1">
                                          <a:solidFill>
                                            <a:srgbClr val="FF0000"/>
                                          </a:solidFill>
                                          <a:latin typeface="Cambria Math" panose="02040503050406030204" pitchFamily="18" charset="0"/>
                                          <a:cs typeface="Times New Roman" panose="02020603050405020304" pitchFamily="18" charset="0"/>
                                        </a:rPr>
                                        <m:t>𝑚</m:t>
                                      </m:r>
                                    </m:den>
                                  </m:f>
                                </m:sup>
                              </m:sSup>
                            </m:e>
                          </m:d>
                        </m:e>
                        <m:sup>
                          <m:r>
                            <a:rPr lang="en-US" altLang="zh-TW" sz="2400" i="1">
                              <a:latin typeface="Cambria Math" panose="02040503050406030204" pitchFamily="18" charset="0"/>
                              <a:cs typeface="Times New Roman" panose="02020603050405020304" pitchFamily="18" charset="0"/>
                            </a:rPr>
                            <m:t>𝑘</m:t>
                          </m:r>
                        </m:sup>
                      </m:sSup>
                    </m:oMath>
                  </m:oMathPara>
                </a14:m>
                <a:endParaRPr lang="en-US" altLang="zh-TW" sz="24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TW" sz="2400" i="1" smtClean="0">
                              <a:solidFill>
                                <a:srgbClr val="FF0000"/>
                              </a:solidFill>
                              <a:latin typeface="Cambria Math" panose="02040503050406030204" pitchFamily="18" charset="0"/>
                              <a:cs typeface="Times New Roman" panose="02020603050405020304" pitchFamily="18" charset="0"/>
                            </a:rPr>
                          </m:ctrlPr>
                        </m:sSupPr>
                        <m:e>
                          <m:r>
                            <m:rPr>
                              <m:sty m:val="p"/>
                            </m:rPr>
                            <a:rPr lang="en-US" altLang="zh-TW" sz="2400">
                              <a:solidFill>
                                <a:srgbClr val="FF0000"/>
                              </a:solidFill>
                              <a:latin typeface="Cambria Math" panose="02040503050406030204" pitchFamily="18" charset="0"/>
                              <a:cs typeface="Times New Roman" panose="02020603050405020304" pitchFamily="18" charset="0"/>
                            </a:rPr>
                            <m:t>e</m:t>
                          </m:r>
                        </m:e>
                        <m:sup>
                          <m:f>
                            <m:fPr>
                              <m:ctrlPr>
                                <a:rPr lang="en-US" altLang="zh-TW" sz="2400" i="1" smtClean="0">
                                  <a:solidFill>
                                    <a:srgbClr val="FF0000"/>
                                  </a:solidFill>
                                  <a:latin typeface="Cambria Math" panose="02040503050406030204" pitchFamily="18" charset="0"/>
                                  <a:cs typeface="Times New Roman" panose="02020603050405020304" pitchFamily="18" charset="0"/>
                                </a:rPr>
                              </m:ctrlPr>
                            </m:fPr>
                            <m:num>
                              <m:r>
                                <a:rPr lang="en-US" altLang="zh-TW" sz="2400" b="0" i="1" smtClean="0">
                                  <a:solidFill>
                                    <a:srgbClr val="FF0000"/>
                                  </a:solidFill>
                                  <a:latin typeface="Cambria Math" panose="02040503050406030204" pitchFamily="18" charset="0"/>
                                  <a:cs typeface="Times New Roman" panose="02020603050405020304" pitchFamily="18" charset="0"/>
                                </a:rPr>
                                <m:t>−</m:t>
                              </m:r>
                              <m:r>
                                <a:rPr lang="en-US" altLang="zh-TW" sz="2400" b="0" i="1" smtClean="0">
                                  <a:solidFill>
                                    <a:srgbClr val="FF0000"/>
                                  </a:solidFill>
                                  <a:latin typeface="Cambria Math" panose="02040503050406030204" pitchFamily="18" charset="0"/>
                                  <a:cs typeface="Times New Roman" panose="02020603050405020304" pitchFamily="18" charset="0"/>
                                </a:rPr>
                                <m:t>𝑛𝑘</m:t>
                              </m:r>
                            </m:num>
                            <m:den>
                              <m:r>
                                <a:rPr lang="en-US" altLang="zh-TW" sz="2400" b="0" i="1" smtClean="0">
                                  <a:solidFill>
                                    <a:srgbClr val="FF0000"/>
                                  </a:solidFill>
                                  <a:latin typeface="Cambria Math" panose="02040503050406030204" pitchFamily="18" charset="0"/>
                                  <a:cs typeface="Times New Roman" panose="02020603050405020304" pitchFamily="18" charset="0"/>
                                </a:rPr>
                                <m:t>𝑚</m:t>
                              </m:r>
                            </m:den>
                          </m:f>
                        </m:sup>
                      </m:sSup>
                      <m:r>
                        <a:rPr lang="en-US" altLang="zh-TW" sz="2400" b="0" i="1" smtClean="0">
                          <a:latin typeface="Cambria Math" panose="02040503050406030204" pitchFamily="18" charset="0"/>
                          <a:cs typeface="Times New Roman" panose="02020603050405020304" pitchFamily="18" charset="0"/>
                        </a:rPr>
                        <m:t>=1+</m:t>
                      </m:r>
                      <m:f>
                        <m:fPr>
                          <m:ctrlPr>
                            <a:rPr lang="en-US" altLang="zh-TW" sz="2400" b="0" i="1" smtClean="0">
                              <a:latin typeface="Cambria Math" panose="02040503050406030204" pitchFamily="18" charset="0"/>
                              <a:cs typeface="Times New Roman" panose="02020603050405020304" pitchFamily="18" charset="0"/>
                            </a:rPr>
                          </m:ctrlPr>
                        </m:fPr>
                        <m:num>
                          <m:r>
                            <a:rPr lang="en-US" altLang="zh-TW" sz="2400" b="0" i="1" smtClean="0">
                              <a:latin typeface="Cambria Math" panose="02040503050406030204" pitchFamily="18" charset="0"/>
                              <a:cs typeface="Times New Roman" panose="02020603050405020304" pitchFamily="18" charset="0"/>
                            </a:rPr>
                            <m:t>−</m:t>
                          </m:r>
                          <m:r>
                            <a:rPr lang="en-US" altLang="zh-TW" sz="2400" b="0" i="1" smtClean="0">
                              <a:latin typeface="Cambria Math" panose="02040503050406030204" pitchFamily="18" charset="0"/>
                              <a:cs typeface="Times New Roman" panose="02020603050405020304" pitchFamily="18" charset="0"/>
                            </a:rPr>
                            <m:t>𝑛𝑘</m:t>
                          </m:r>
                        </m:num>
                        <m:den>
                          <m:r>
                            <a:rPr lang="en-US" altLang="zh-TW" sz="2400" b="0" i="1" smtClean="0">
                              <a:latin typeface="Cambria Math" panose="02040503050406030204" pitchFamily="18" charset="0"/>
                              <a:cs typeface="Times New Roman" panose="02020603050405020304" pitchFamily="18" charset="0"/>
                            </a:rPr>
                            <m:t>𝑚</m:t>
                          </m:r>
                        </m:den>
                      </m:f>
                      <m:r>
                        <a:rPr lang="en-US" altLang="zh-TW" sz="2400" b="0" i="1" smtClean="0">
                          <a:latin typeface="Cambria Math" panose="02040503050406030204" pitchFamily="18" charset="0"/>
                          <a:cs typeface="Times New Roman" panose="02020603050405020304" pitchFamily="18" charset="0"/>
                        </a:rPr>
                        <m:t>+</m:t>
                      </m:r>
                      <m:f>
                        <m:fPr>
                          <m:ctrlPr>
                            <a:rPr lang="en-US" altLang="zh-TW" sz="2400" b="0" i="1" smtClean="0">
                              <a:latin typeface="Cambria Math" panose="02040503050406030204" pitchFamily="18" charset="0"/>
                              <a:cs typeface="Times New Roman" panose="02020603050405020304" pitchFamily="18" charset="0"/>
                            </a:rPr>
                          </m:ctrlPr>
                        </m:fPr>
                        <m:num>
                          <m:sSup>
                            <m:sSupPr>
                              <m:ctrlPr>
                                <a:rPr lang="en-US" altLang="zh-TW" sz="2400" b="0" i="1" smtClean="0">
                                  <a:latin typeface="Cambria Math" panose="02040503050406030204" pitchFamily="18" charset="0"/>
                                  <a:cs typeface="Times New Roman" panose="02020603050405020304" pitchFamily="18" charset="0"/>
                                </a:rPr>
                              </m:ctrlPr>
                            </m:sSupPr>
                            <m:e>
                              <m:r>
                                <a:rPr lang="en-US" altLang="zh-TW" sz="2400" i="1">
                                  <a:latin typeface="Cambria Math" panose="02040503050406030204" pitchFamily="18" charset="0"/>
                                  <a:cs typeface="Times New Roman" panose="02020603050405020304" pitchFamily="18" charset="0"/>
                                </a:rPr>
                                <m:t>(</m:t>
                              </m:r>
                              <m:f>
                                <m:fPr>
                                  <m:ctrlPr>
                                    <a:rPr lang="en-US" altLang="zh-TW" sz="2400" i="1">
                                      <a:latin typeface="Cambria Math" panose="02040503050406030204" pitchFamily="18" charset="0"/>
                                      <a:cs typeface="Times New Roman" panose="02020603050405020304" pitchFamily="18" charset="0"/>
                                    </a:rPr>
                                  </m:ctrlPr>
                                </m:fPr>
                                <m:num>
                                  <m:r>
                                    <a:rPr lang="en-US" altLang="zh-TW" sz="2400" i="1">
                                      <a:latin typeface="Cambria Math" panose="02040503050406030204" pitchFamily="18" charset="0"/>
                                      <a:cs typeface="Times New Roman" panose="02020603050405020304" pitchFamily="18" charset="0"/>
                                    </a:rPr>
                                    <m:t>−</m:t>
                                  </m:r>
                                  <m:r>
                                    <a:rPr lang="en-US" altLang="zh-TW" sz="2400" i="1">
                                      <a:latin typeface="Cambria Math" panose="02040503050406030204" pitchFamily="18" charset="0"/>
                                      <a:cs typeface="Times New Roman" panose="02020603050405020304" pitchFamily="18" charset="0"/>
                                    </a:rPr>
                                    <m:t>𝑛𝑘</m:t>
                                  </m:r>
                                </m:num>
                                <m:den>
                                  <m:r>
                                    <a:rPr lang="en-US" altLang="zh-TW" sz="2400" i="1">
                                      <a:latin typeface="Cambria Math" panose="02040503050406030204" pitchFamily="18" charset="0"/>
                                      <a:cs typeface="Times New Roman" panose="02020603050405020304" pitchFamily="18" charset="0"/>
                                    </a:rPr>
                                    <m:t>𝑚</m:t>
                                  </m:r>
                                </m:den>
                              </m:f>
                              <m:r>
                                <a:rPr lang="en-US" altLang="zh-TW" sz="2400" i="1">
                                  <a:latin typeface="Cambria Math" panose="02040503050406030204" pitchFamily="18" charset="0"/>
                                  <a:cs typeface="Times New Roman" panose="02020603050405020304" pitchFamily="18" charset="0"/>
                                </a:rPr>
                                <m:t>)</m:t>
                              </m:r>
                            </m:e>
                            <m:sup>
                              <m:r>
                                <a:rPr lang="en-US" altLang="zh-TW" sz="2400" b="0" i="1" smtClean="0">
                                  <a:latin typeface="Cambria Math" panose="02040503050406030204" pitchFamily="18" charset="0"/>
                                  <a:cs typeface="Times New Roman" panose="02020603050405020304" pitchFamily="18" charset="0"/>
                                </a:rPr>
                                <m:t>2</m:t>
                              </m:r>
                            </m:sup>
                          </m:sSup>
                        </m:num>
                        <m:den>
                          <m:r>
                            <a:rPr lang="en-US" altLang="zh-TW" sz="2400" b="0" i="1" smtClean="0">
                              <a:latin typeface="Cambria Math" panose="02040503050406030204" pitchFamily="18" charset="0"/>
                              <a:cs typeface="Times New Roman" panose="02020603050405020304" pitchFamily="18" charset="0"/>
                            </a:rPr>
                            <m:t>2!</m:t>
                          </m:r>
                        </m:den>
                      </m:f>
                      <m:r>
                        <a:rPr lang="en-US" altLang="zh-TW" sz="2400" b="0" i="1" smtClean="0">
                          <a:latin typeface="Cambria Math" panose="02040503050406030204" pitchFamily="18" charset="0"/>
                          <a:cs typeface="Times New Roman" panose="02020603050405020304" pitchFamily="18" charset="0"/>
                        </a:rPr>
                        <m:t>+…</m:t>
                      </m:r>
                    </m:oMath>
                  </m:oMathPara>
                </a14:m>
                <a:endParaRPr lang="en-US" altLang="zh-TW" sz="2400" dirty="0">
                  <a:latin typeface="Times New Roman" panose="02020603050405020304" pitchFamily="18" charset="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9DF672A7-DED0-41A2-8A53-B7DACF4D50EE}"/>
                  </a:ext>
                </a:extLst>
              </p:cNvPr>
              <p:cNvSpPr>
                <a:spLocks noGrp="1" noRot="1" noChangeAspect="1" noMove="1" noResize="1" noEditPoints="1" noAdjustHandles="1" noChangeArrowheads="1" noChangeShapeType="1" noTextEdit="1"/>
              </p:cNvSpPr>
              <p:nvPr>
                <p:ph idx="1"/>
              </p:nvPr>
            </p:nvSpPr>
            <p:spPr>
              <a:blipFill>
                <a:blip r:embed="rId3"/>
                <a:stretch>
                  <a:fillRect l="-1005" t="-1961" r="-2087"/>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11</a:t>
            </a:fld>
            <a:endParaRPr lang="zh-TW" altLang="en-US"/>
          </a:p>
        </p:txBody>
      </p:sp>
      <p:pic>
        <p:nvPicPr>
          <p:cNvPr id="4" name="圖片 3">
            <a:extLst>
              <a:ext uri="{FF2B5EF4-FFF2-40B4-BE49-F238E27FC236}">
                <a16:creationId xmlns:a16="http://schemas.microsoft.com/office/drawing/2014/main" id="{8EE61BDF-D045-4556-930E-6478BD47381C}"/>
              </a:ext>
            </a:extLst>
          </p:cNvPr>
          <p:cNvPicPr>
            <a:picLocks noChangeAspect="1"/>
          </p:cNvPicPr>
          <p:nvPr/>
        </p:nvPicPr>
        <p:blipFill>
          <a:blip r:embed="rId4"/>
          <a:stretch>
            <a:fillRect/>
          </a:stretch>
        </p:blipFill>
        <p:spPr>
          <a:xfrm>
            <a:off x="1864079" y="4434560"/>
            <a:ext cx="5268060" cy="685896"/>
          </a:xfrm>
          <a:prstGeom prst="rect">
            <a:avLst/>
          </a:prstGeom>
        </p:spPr>
      </p:pic>
    </p:spTree>
    <p:extLst>
      <p:ext uri="{BB962C8B-B14F-4D97-AF65-F5344CB8AC3E}">
        <p14:creationId xmlns:p14="http://schemas.microsoft.com/office/powerpoint/2010/main" val="16945314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Bloom Filter Theory</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altLang="zh-TW" sz="2400" i="1" smtClean="0">
                              <a:solidFill>
                                <a:srgbClr val="FF0000"/>
                              </a:solidFill>
                              <a:latin typeface="Cambria Math" panose="02040503050406030204" pitchFamily="18" charset="0"/>
                              <a:cs typeface="Times New Roman" panose="02020603050405020304" pitchFamily="18" charset="0"/>
                            </a:rPr>
                          </m:ctrlPr>
                        </m:sSupPr>
                        <m:e>
                          <m:r>
                            <m:rPr>
                              <m:sty m:val="p"/>
                            </m:rPr>
                            <a:rPr lang="en-US" altLang="zh-TW" sz="2400">
                              <a:solidFill>
                                <a:srgbClr val="FF0000"/>
                              </a:solidFill>
                              <a:latin typeface="Cambria Math" panose="02040503050406030204" pitchFamily="18" charset="0"/>
                              <a:cs typeface="Times New Roman" panose="02020603050405020304" pitchFamily="18" charset="0"/>
                            </a:rPr>
                            <m:t>e</m:t>
                          </m:r>
                        </m:e>
                        <m:sup>
                          <m:f>
                            <m:fPr>
                              <m:ctrlPr>
                                <a:rPr lang="en-US" altLang="zh-TW" sz="2400" i="1" smtClean="0">
                                  <a:solidFill>
                                    <a:srgbClr val="FF0000"/>
                                  </a:solidFill>
                                  <a:latin typeface="Cambria Math" panose="02040503050406030204" pitchFamily="18" charset="0"/>
                                  <a:cs typeface="Times New Roman" panose="02020603050405020304" pitchFamily="18" charset="0"/>
                                </a:rPr>
                              </m:ctrlPr>
                            </m:fPr>
                            <m:num>
                              <m:r>
                                <a:rPr lang="en-US" altLang="zh-TW" sz="2400" b="0" i="1" smtClean="0">
                                  <a:solidFill>
                                    <a:srgbClr val="FF0000"/>
                                  </a:solidFill>
                                  <a:latin typeface="Cambria Math" panose="02040503050406030204" pitchFamily="18" charset="0"/>
                                  <a:cs typeface="Times New Roman" panose="02020603050405020304" pitchFamily="18" charset="0"/>
                                </a:rPr>
                                <m:t>−</m:t>
                              </m:r>
                              <m:r>
                                <a:rPr lang="en-US" altLang="zh-TW" sz="2400" b="0" i="1" smtClean="0">
                                  <a:solidFill>
                                    <a:srgbClr val="FF0000"/>
                                  </a:solidFill>
                                  <a:latin typeface="Cambria Math" panose="02040503050406030204" pitchFamily="18" charset="0"/>
                                  <a:cs typeface="Times New Roman" panose="02020603050405020304" pitchFamily="18" charset="0"/>
                                </a:rPr>
                                <m:t>𝑛𝑘</m:t>
                              </m:r>
                            </m:num>
                            <m:den>
                              <m:r>
                                <a:rPr lang="en-US" altLang="zh-TW" sz="2400" b="0" i="1" smtClean="0">
                                  <a:solidFill>
                                    <a:srgbClr val="FF0000"/>
                                  </a:solidFill>
                                  <a:latin typeface="Cambria Math" panose="02040503050406030204" pitchFamily="18" charset="0"/>
                                  <a:cs typeface="Times New Roman" panose="02020603050405020304" pitchFamily="18" charset="0"/>
                                </a:rPr>
                                <m:t>𝑚</m:t>
                              </m:r>
                            </m:den>
                          </m:f>
                        </m:sup>
                      </m:sSup>
                      <m:r>
                        <a:rPr lang="en-US" altLang="zh-TW" sz="2400" b="0" i="1" smtClean="0">
                          <a:latin typeface="Cambria Math" panose="02040503050406030204" pitchFamily="18" charset="0"/>
                          <a:cs typeface="Times New Roman" panose="02020603050405020304" pitchFamily="18" charset="0"/>
                        </a:rPr>
                        <m:t>=1+</m:t>
                      </m:r>
                      <m:f>
                        <m:fPr>
                          <m:ctrlPr>
                            <a:rPr lang="en-US" altLang="zh-TW" sz="2400" b="0" i="1" smtClean="0">
                              <a:latin typeface="Cambria Math" panose="02040503050406030204" pitchFamily="18" charset="0"/>
                              <a:cs typeface="Times New Roman" panose="02020603050405020304" pitchFamily="18" charset="0"/>
                            </a:rPr>
                          </m:ctrlPr>
                        </m:fPr>
                        <m:num>
                          <m:r>
                            <a:rPr lang="en-US" altLang="zh-TW" sz="2400" b="0" i="1" smtClean="0">
                              <a:latin typeface="Cambria Math" panose="02040503050406030204" pitchFamily="18" charset="0"/>
                              <a:cs typeface="Times New Roman" panose="02020603050405020304" pitchFamily="18" charset="0"/>
                            </a:rPr>
                            <m:t>−</m:t>
                          </m:r>
                          <m:r>
                            <a:rPr lang="en-US" altLang="zh-TW" sz="2400" b="0" i="1" smtClean="0">
                              <a:latin typeface="Cambria Math" panose="02040503050406030204" pitchFamily="18" charset="0"/>
                              <a:cs typeface="Times New Roman" panose="02020603050405020304" pitchFamily="18" charset="0"/>
                            </a:rPr>
                            <m:t>𝑛𝑘</m:t>
                          </m:r>
                        </m:num>
                        <m:den>
                          <m:r>
                            <a:rPr lang="en-US" altLang="zh-TW" sz="2400" b="0" i="1" smtClean="0">
                              <a:latin typeface="Cambria Math" panose="02040503050406030204" pitchFamily="18" charset="0"/>
                              <a:cs typeface="Times New Roman" panose="02020603050405020304" pitchFamily="18" charset="0"/>
                            </a:rPr>
                            <m:t>𝑚</m:t>
                          </m:r>
                        </m:den>
                      </m:f>
                      <m:r>
                        <a:rPr lang="en-US" altLang="zh-TW" sz="2400" b="0" i="1" smtClean="0">
                          <a:latin typeface="Cambria Math" panose="02040503050406030204" pitchFamily="18" charset="0"/>
                          <a:cs typeface="Times New Roman" panose="02020603050405020304" pitchFamily="18" charset="0"/>
                        </a:rPr>
                        <m:t>+</m:t>
                      </m:r>
                      <m:f>
                        <m:fPr>
                          <m:ctrlPr>
                            <a:rPr lang="en-US" altLang="zh-TW" sz="2400" b="0" i="1" smtClean="0">
                              <a:latin typeface="Cambria Math" panose="02040503050406030204" pitchFamily="18" charset="0"/>
                              <a:cs typeface="Times New Roman" panose="02020603050405020304" pitchFamily="18" charset="0"/>
                            </a:rPr>
                          </m:ctrlPr>
                        </m:fPr>
                        <m:num>
                          <m:sSup>
                            <m:sSupPr>
                              <m:ctrlPr>
                                <a:rPr lang="en-US" altLang="zh-TW" sz="2400" b="0" i="1" smtClean="0">
                                  <a:latin typeface="Cambria Math" panose="02040503050406030204" pitchFamily="18" charset="0"/>
                                  <a:cs typeface="Times New Roman" panose="02020603050405020304" pitchFamily="18" charset="0"/>
                                </a:rPr>
                              </m:ctrlPr>
                            </m:sSupPr>
                            <m:e>
                              <m:r>
                                <a:rPr lang="en-US" altLang="zh-TW" sz="2400" i="1">
                                  <a:latin typeface="Cambria Math" panose="02040503050406030204" pitchFamily="18" charset="0"/>
                                  <a:cs typeface="Times New Roman" panose="02020603050405020304" pitchFamily="18" charset="0"/>
                                </a:rPr>
                                <m:t>(</m:t>
                              </m:r>
                              <m:f>
                                <m:fPr>
                                  <m:ctrlPr>
                                    <a:rPr lang="en-US" altLang="zh-TW" sz="2400" i="1">
                                      <a:latin typeface="Cambria Math" panose="02040503050406030204" pitchFamily="18" charset="0"/>
                                      <a:cs typeface="Times New Roman" panose="02020603050405020304" pitchFamily="18" charset="0"/>
                                    </a:rPr>
                                  </m:ctrlPr>
                                </m:fPr>
                                <m:num>
                                  <m:r>
                                    <a:rPr lang="en-US" altLang="zh-TW" sz="2400" i="1">
                                      <a:latin typeface="Cambria Math" panose="02040503050406030204" pitchFamily="18" charset="0"/>
                                      <a:cs typeface="Times New Roman" panose="02020603050405020304" pitchFamily="18" charset="0"/>
                                    </a:rPr>
                                    <m:t>−</m:t>
                                  </m:r>
                                  <m:r>
                                    <a:rPr lang="en-US" altLang="zh-TW" sz="2400" i="1">
                                      <a:latin typeface="Cambria Math" panose="02040503050406030204" pitchFamily="18" charset="0"/>
                                      <a:cs typeface="Times New Roman" panose="02020603050405020304" pitchFamily="18" charset="0"/>
                                    </a:rPr>
                                    <m:t>𝑛𝑘</m:t>
                                  </m:r>
                                </m:num>
                                <m:den>
                                  <m:r>
                                    <a:rPr lang="en-US" altLang="zh-TW" sz="2400" i="1">
                                      <a:latin typeface="Cambria Math" panose="02040503050406030204" pitchFamily="18" charset="0"/>
                                      <a:cs typeface="Times New Roman" panose="02020603050405020304" pitchFamily="18" charset="0"/>
                                    </a:rPr>
                                    <m:t>𝑚</m:t>
                                  </m:r>
                                </m:den>
                              </m:f>
                              <m:r>
                                <a:rPr lang="en-US" altLang="zh-TW" sz="2400" i="1">
                                  <a:latin typeface="Cambria Math" panose="02040503050406030204" pitchFamily="18" charset="0"/>
                                  <a:cs typeface="Times New Roman" panose="02020603050405020304" pitchFamily="18" charset="0"/>
                                </a:rPr>
                                <m:t>)</m:t>
                              </m:r>
                            </m:e>
                            <m:sup>
                              <m:r>
                                <a:rPr lang="en-US" altLang="zh-TW" sz="2400" b="0" i="1" smtClean="0">
                                  <a:latin typeface="Cambria Math" panose="02040503050406030204" pitchFamily="18" charset="0"/>
                                  <a:cs typeface="Times New Roman" panose="02020603050405020304" pitchFamily="18" charset="0"/>
                                </a:rPr>
                                <m:t>2</m:t>
                              </m:r>
                            </m:sup>
                          </m:sSup>
                        </m:num>
                        <m:den>
                          <m:r>
                            <a:rPr lang="en-US" altLang="zh-TW" sz="2400" b="0" i="1" smtClean="0">
                              <a:latin typeface="Cambria Math" panose="02040503050406030204" pitchFamily="18" charset="0"/>
                              <a:cs typeface="Times New Roman" panose="02020603050405020304" pitchFamily="18" charset="0"/>
                            </a:rPr>
                            <m:t>2!</m:t>
                          </m:r>
                        </m:den>
                      </m:f>
                      <m:r>
                        <a:rPr lang="en-US" altLang="zh-TW" sz="2400" b="0" i="1" smtClean="0">
                          <a:latin typeface="Cambria Math" panose="02040503050406030204" pitchFamily="18" charset="0"/>
                          <a:cs typeface="Times New Roman" panose="02020603050405020304" pitchFamily="18" charset="0"/>
                        </a:rPr>
                        <m:t>+…</m:t>
                      </m:r>
                    </m:oMath>
                  </m:oMathPara>
                </a14:m>
                <a:endParaRPr lang="en-US" altLang="zh-TW" sz="2400" dirty="0">
                  <a:latin typeface="Times New Roman" panose="02020603050405020304" pitchFamily="18" charset="0"/>
                  <a:cs typeface="Times New Roman" panose="02020603050405020304" pitchFamily="18" charset="0"/>
                </a:endParaRPr>
              </a:p>
              <a:p>
                <a:pPr marL="0" indent="0">
                  <a:buNone/>
                </a:pPr>
                <a:endParaRPr lang="en-US" altLang="zh-TW" sz="1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TW" sz="2400" i="1">
                              <a:solidFill>
                                <a:srgbClr val="FF0000"/>
                              </a:solidFill>
                              <a:latin typeface="Cambria Math" panose="02040503050406030204" pitchFamily="18" charset="0"/>
                              <a:cs typeface="Times New Roman" panose="02020603050405020304" pitchFamily="18" charset="0"/>
                            </a:rPr>
                          </m:ctrlPr>
                        </m:sSupPr>
                        <m:e>
                          <m:r>
                            <a:rPr lang="en-US" altLang="zh-TW" sz="2400">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1−</m:t>
                          </m:r>
                          <m:f>
                            <m:fPr>
                              <m:ctrlPr>
                                <a:rPr lang="en-US" altLang="zh-TW" sz="2400" i="1">
                                  <a:solidFill>
                                    <a:srgbClr val="FF0000"/>
                                  </a:solidFill>
                                  <a:latin typeface="Cambria Math" panose="02040503050406030204" pitchFamily="18" charset="0"/>
                                  <a:cs typeface="Times New Roman" panose="02020603050405020304" pitchFamily="18" charset="0"/>
                                </a:rPr>
                              </m:ctrlPr>
                            </m:fPr>
                            <m:num>
                              <m:r>
                                <a:rPr lang="en-US" altLang="zh-TW" sz="2400" i="1">
                                  <a:solidFill>
                                    <a:srgbClr val="FF0000"/>
                                  </a:solidFill>
                                  <a:latin typeface="Cambria Math" panose="02040503050406030204" pitchFamily="18" charset="0"/>
                                  <a:cs typeface="Times New Roman" panose="02020603050405020304" pitchFamily="18" charset="0"/>
                                </a:rPr>
                                <m:t>1</m:t>
                              </m:r>
                            </m:num>
                            <m:den>
                              <m:r>
                                <a:rPr lang="en-US" altLang="zh-TW" sz="2400" i="1">
                                  <a:solidFill>
                                    <a:srgbClr val="FF0000"/>
                                  </a:solidFill>
                                  <a:latin typeface="Cambria Math" panose="02040503050406030204" pitchFamily="18" charset="0"/>
                                  <a:cs typeface="Times New Roman" panose="02020603050405020304" pitchFamily="18" charset="0"/>
                                </a:rPr>
                                <m:t>𝑚</m:t>
                              </m:r>
                            </m:den>
                          </m:f>
                          <m:r>
                            <a:rPr lang="en-US" altLang="zh-TW" sz="2400" i="1">
                              <a:solidFill>
                                <a:srgbClr val="FF0000"/>
                              </a:solidFill>
                              <a:latin typeface="Cambria Math" panose="02040503050406030204" pitchFamily="18" charset="0"/>
                              <a:cs typeface="Times New Roman" panose="02020603050405020304" pitchFamily="18" charset="0"/>
                            </a:rPr>
                            <m:t>)</m:t>
                          </m:r>
                        </m:e>
                        <m:sup>
                          <m:r>
                            <a:rPr lang="en-US" altLang="zh-TW" sz="2400" i="1">
                              <a:solidFill>
                                <a:srgbClr val="FF0000"/>
                              </a:solidFill>
                              <a:latin typeface="Cambria Math" panose="02040503050406030204" pitchFamily="18" charset="0"/>
                              <a:cs typeface="Times New Roman" panose="02020603050405020304" pitchFamily="18" charset="0"/>
                            </a:rPr>
                            <m:t>𝑛𝑘</m:t>
                          </m:r>
                        </m:sup>
                      </m:sSup>
                      <m:r>
                        <a:rPr lang="en-US" altLang="zh-TW" sz="2400" b="0" i="1" smtClean="0">
                          <a:solidFill>
                            <a:schemeClr val="tx1"/>
                          </a:solidFill>
                          <a:latin typeface="Cambria Math" panose="02040503050406030204" pitchFamily="18" charset="0"/>
                          <a:cs typeface="Times New Roman" panose="02020603050405020304" pitchFamily="18" charset="0"/>
                        </a:rPr>
                        <m:t>=</m:t>
                      </m:r>
                      <m:sSubSup>
                        <m:sSubSupPr>
                          <m:ctrlPr>
                            <a:rPr lang="en-US" altLang="zh-TW" sz="2400" b="0" i="1" smtClean="0">
                              <a:solidFill>
                                <a:schemeClr val="tx1"/>
                              </a:solidFill>
                              <a:latin typeface="Cambria Math" panose="02040503050406030204" pitchFamily="18" charset="0"/>
                              <a:cs typeface="Times New Roman" panose="02020603050405020304" pitchFamily="18" charset="0"/>
                            </a:rPr>
                          </m:ctrlPr>
                        </m:sSubSupPr>
                        <m:e>
                          <m:r>
                            <a:rPr lang="en-US" altLang="zh-TW" sz="2400" b="0" i="1" smtClean="0">
                              <a:solidFill>
                                <a:schemeClr val="tx1"/>
                              </a:solidFill>
                              <a:latin typeface="Cambria Math" panose="02040503050406030204" pitchFamily="18" charset="0"/>
                              <a:cs typeface="Times New Roman" panose="02020603050405020304" pitchFamily="18" charset="0"/>
                            </a:rPr>
                            <m:t>𝐶</m:t>
                          </m:r>
                        </m:e>
                        <m:sub>
                          <m:r>
                            <a:rPr lang="en-US" altLang="zh-TW" sz="2400" b="0" i="1" smtClean="0">
                              <a:solidFill>
                                <a:schemeClr val="tx1"/>
                              </a:solidFill>
                              <a:latin typeface="Cambria Math" panose="02040503050406030204" pitchFamily="18" charset="0"/>
                              <a:cs typeface="Times New Roman" panose="02020603050405020304" pitchFamily="18" charset="0"/>
                            </a:rPr>
                            <m:t>0</m:t>
                          </m:r>
                        </m:sub>
                        <m:sup>
                          <m:r>
                            <a:rPr lang="en-US" altLang="zh-TW" sz="2400" b="0" i="1" smtClean="0">
                              <a:solidFill>
                                <a:schemeClr val="tx1"/>
                              </a:solidFill>
                              <a:latin typeface="Cambria Math" panose="02040503050406030204" pitchFamily="18" charset="0"/>
                              <a:cs typeface="Times New Roman" panose="02020603050405020304" pitchFamily="18" charset="0"/>
                            </a:rPr>
                            <m:t>𝑛𝑘</m:t>
                          </m:r>
                        </m:sup>
                      </m:sSubSup>
                      <m:r>
                        <a:rPr lang="en-US" altLang="zh-TW"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sz="2400" b="0" i="1" smtClean="0">
                              <a:solidFill>
                                <a:schemeClr val="tx1"/>
                              </a:solidFill>
                              <a:latin typeface="Cambria Math" panose="02040503050406030204" pitchFamily="18" charset="0"/>
                              <a:cs typeface="Times New Roman" panose="02020603050405020304" pitchFamily="18" charset="0"/>
                            </a:rPr>
                          </m:ctrlPr>
                        </m:sSupPr>
                        <m:e>
                          <m:r>
                            <a:rPr lang="en-US" altLang="zh-TW" sz="2400" b="0" i="1" smtClean="0">
                              <a:solidFill>
                                <a:schemeClr val="tx1"/>
                              </a:solidFill>
                              <a:latin typeface="Cambria Math" panose="02040503050406030204" pitchFamily="18" charset="0"/>
                              <a:cs typeface="Times New Roman" panose="02020603050405020304" pitchFamily="18" charset="0"/>
                            </a:rPr>
                            <m:t>1</m:t>
                          </m:r>
                        </m:e>
                        <m:sup>
                          <m:r>
                            <a:rPr lang="en-US" altLang="zh-TW" sz="2400" b="0" i="1" smtClean="0">
                              <a:solidFill>
                                <a:schemeClr val="tx1"/>
                              </a:solidFill>
                              <a:latin typeface="Cambria Math" panose="02040503050406030204" pitchFamily="18" charset="0"/>
                              <a:cs typeface="Times New Roman" panose="02020603050405020304" pitchFamily="18" charset="0"/>
                            </a:rPr>
                            <m:t>𝑛𝑘</m:t>
                          </m:r>
                        </m:sup>
                      </m:sSup>
                      <m:r>
                        <a:rPr lang="en-US" altLang="zh-TW" sz="24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sz="2400" b="0" i="1" smtClean="0">
                              <a:solidFill>
                                <a:schemeClr val="tx1"/>
                              </a:solidFill>
                              <a:latin typeface="Cambria Math" panose="02040503050406030204" pitchFamily="18" charset="0"/>
                              <a:cs typeface="Times New Roman" panose="02020603050405020304" pitchFamily="18" charset="0"/>
                            </a:rPr>
                          </m:ctrlPr>
                        </m:sSupPr>
                        <m:e>
                          <m:r>
                            <a:rPr lang="en-US" altLang="zh-TW" sz="2400" i="1">
                              <a:latin typeface="Cambria Math" panose="02040503050406030204" pitchFamily="18" charset="0"/>
                              <a:cs typeface="Times New Roman" panose="02020603050405020304" pitchFamily="18" charset="0"/>
                            </a:rPr>
                            <m:t>(</m:t>
                          </m:r>
                          <m:f>
                            <m:fPr>
                              <m:ctrlPr>
                                <a:rPr lang="en-US" altLang="zh-TW" sz="2400" i="1">
                                  <a:latin typeface="Cambria Math" panose="02040503050406030204" pitchFamily="18" charset="0"/>
                                  <a:cs typeface="Times New Roman" panose="02020603050405020304" pitchFamily="18" charset="0"/>
                                </a:rPr>
                              </m:ctrlPr>
                            </m:fPr>
                            <m:num>
                              <m:r>
                                <a:rPr lang="en-US" altLang="zh-TW" sz="2400" i="1">
                                  <a:latin typeface="Cambria Math" panose="02040503050406030204" pitchFamily="18" charset="0"/>
                                  <a:cs typeface="Times New Roman" panose="02020603050405020304" pitchFamily="18" charset="0"/>
                                </a:rPr>
                                <m:t>−1</m:t>
                              </m:r>
                            </m:num>
                            <m:den>
                              <m:r>
                                <a:rPr lang="en-US" altLang="zh-TW" sz="2400" i="1">
                                  <a:latin typeface="Cambria Math" panose="02040503050406030204" pitchFamily="18" charset="0"/>
                                  <a:cs typeface="Times New Roman" panose="02020603050405020304" pitchFamily="18" charset="0"/>
                                </a:rPr>
                                <m:t>𝑚</m:t>
                              </m:r>
                            </m:den>
                          </m:f>
                          <m:r>
                            <a:rPr lang="en-US" altLang="zh-TW" sz="2400" i="1">
                              <a:latin typeface="Cambria Math" panose="02040503050406030204" pitchFamily="18" charset="0"/>
                              <a:cs typeface="Times New Roman" panose="02020603050405020304" pitchFamily="18" charset="0"/>
                            </a:rPr>
                            <m:t>)</m:t>
                          </m:r>
                        </m:e>
                        <m:sup>
                          <m:r>
                            <a:rPr lang="en-US" altLang="zh-TW" sz="2400" b="0" i="1" smtClean="0">
                              <a:solidFill>
                                <a:schemeClr val="tx1"/>
                              </a:solidFill>
                              <a:latin typeface="Cambria Math" panose="02040503050406030204" pitchFamily="18" charset="0"/>
                              <a:cs typeface="Times New Roman" panose="02020603050405020304" pitchFamily="18" charset="0"/>
                            </a:rPr>
                            <m:t>0</m:t>
                          </m:r>
                        </m:sup>
                      </m:sSup>
                      <m:r>
                        <a:rPr lang="en-US" altLang="zh-TW" sz="2400" b="0" i="1" smtClean="0">
                          <a:solidFill>
                            <a:schemeClr val="tx1"/>
                          </a:solidFill>
                          <a:latin typeface="Cambria Math" panose="02040503050406030204" pitchFamily="18" charset="0"/>
                          <a:cs typeface="Times New Roman" panose="02020603050405020304" pitchFamily="18" charset="0"/>
                        </a:rPr>
                        <m:t>+</m:t>
                      </m:r>
                      <m:sSubSup>
                        <m:sSubSupPr>
                          <m:ctrlPr>
                            <a:rPr lang="en-US" altLang="zh-TW" sz="2400" i="1" smtClean="0">
                              <a:solidFill>
                                <a:srgbClr val="00B050"/>
                              </a:solidFill>
                              <a:latin typeface="Cambria Math" panose="02040503050406030204" pitchFamily="18" charset="0"/>
                              <a:cs typeface="Times New Roman" panose="02020603050405020304" pitchFamily="18" charset="0"/>
                            </a:rPr>
                          </m:ctrlPr>
                        </m:sSubSupPr>
                        <m:e>
                          <m:r>
                            <a:rPr lang="en-US" altLang="zh-TW" sz="2400" i="1">
                              <a:solidFill>
                                <a:srgbClr val="00B050"/>
                              </a:solidFill>
                              <a:latin typeface="Cambria Math" panose="02040503050406030204" pitchFamily="18" charset="0"/>
                              <a:cs typeface="Times New Roman" panose="02020603050405020304" pitchFamily="18" charset="0"/>
                            </a:rPr>
                            <m:t>𝐶</m:t>
                          </m:r>
                        </m:e>
                        <m:sub>
                          <m:r>
                            <a:rPr lang="en-US" altLang="zh-TW" sz="2400" b="0" i="1" smtClean="0">
                              <a:solidFill>
                                <a:srgbClr val="00B050"/>
                              </a:solidFill>
                              <a:latin typeface="Cambria Math" panose="02040503050406030204" pitchFamily="18" charset="0"/>
                              <a:cs typeface="Times New Roman" panose="02020603050405020304" pitchFamily="18" charset="0"/>
                            </a:rPr>
                            <m:t>1</m:t>
                          </m:r>
                        </m:sub>
                        <m:sup>
                          <m:r>
                            <a:rPr lang="en-US" altLang="zh-TW" sz="2400" i="1">
                              <a:solidFill>
                                <a:srgbClr val="00B050"/>
                              </a:solidFill>
                              <a:latin typeface="Cambria Math" panose="02040503050406030204" pitchFamily="18" charset="0"/>
                              <a:cs typeface="Times New Roman" panose="02020603050405020304" pitchFamily="18" charset="0"/>
                            </a:rPr>
                            <m:t>𝑛</m:t>
                          </m:r>
                          <m:r>
                            <a:rPr lang="en-US" altLang="zh-TW" sz="2400" b="0" i="1" smtClean="0">
                              <a:solidFill>
                                <a:srgbClr val="00B050"/>
                              </a:solidFill>
                              <a:latin typeface="Cambria Math" panose="02040503050406030204" pitchFamily="18" charset="0"/>
                              <a:cs typeface="Times New Roman" panose="02020603050405020304" pitchFamily="18" charset="0"/>
                            </a:rPr>
                            <m:t>𝑘</m:t>
                          </m:r>
                        </m:sup>
                      </m:sSubSup>
                      <m:r>
                        <a:rPr lang="en-US" altLang="zh-TW" sz="24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sz="2400" i="1" smtClean="0">
                              <a:solidFill>
                                <a:srgbClr val="0070C0"/>
                              </a:solidFill>
                              <a:latin typeface="Cambria Math" panose="02040503050406030204" pitchFamily="18" charset="0"/>
                              <a:cs typeface="Times New Roman" panose="02020603050405020304" pitchFamily="18" charset="0"/>
                            </a:rPr>
                          </m:ctrlPr>
                        </m:sSupPr>
                        <m:e>
                          <m:r>
                            <a:rPr lang="en-US" altLang="zh-TW" sz="2400" i="1">
                              <a:solidFill>
                                <a:srgbClr val="0070C0"/>
                              </a:solidFill>
                              <a:latin typeface="Cambria Math" panose="02040503050406030204" pitchFamily="18" charset="0"/>
                              <a:cs typeface="Times New Roman" panose="02020603050405020304" pitchFamily="18" charset="0"/>
                            </a:rPr>
                            <m:t>1</m:t>
                          </m:r>
                        </m:e>
                        <m:sup>
                          <m:r>
                            <a:rPr lang="en-US" altLang="zh-TW" sz="2400" i="1">
                              <a:solidFill>
                                <a:srgbClr val="0070C0"/>
                              </a:solidFill>
                              <a:latin typeface="Cambria Math" panose="02040503050406030204" pitchFamily="18" charset="0"/>
                              <a:cs typeface="Times New Roman" panose="02020603050405020304" pitchFamily="18" charset="0"/>
                            </a:rPr>
                            <m:t>𝑛𝑘</m:t>
                          </m:r>
                          <m:r>
                            <a:rPr lang="en-US" altLang="zh-TW" sz="2400" b="0" i="1" smtClean="0">
                              <a:solidFill>
                                <a:srgbClr val="0070C0"/>
                              </a:solidFill>
                              <a:latin typeface="Cambria Math" panose="02040503050406030204" pitchFamily="18" charset="0"/>
                              <a:cs typeface="Times New Roman" panose="02020603050405020304" pitchFamily="18" charset="0"/>
                            </a:rPr>
                            <m:t>−1</m:t>
                          </m:r>
                        </m:sup>
                      </m:sSup>
                      <m:r>
                        <a:rPr lang="en-US" altLang="zh-TW" sz="24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sz="2400" i="1" smtClean="0">
                              <a:solidFill>
                                <a:srgbClr val="7030A0"/>
                              </a:solidFill>
                              <a:latin typeface="Cambria Math" panose="02040503050406030204" pitchFamily="18" charset="0"/>
                              <a:cs typeface="Times New Roman" panose="02020603050405020304" pitchFamily="18" charset="0"/>
                            </a:rPr>
                          </m:ctrlPr>
                        </m:sSupPr>
                        <m:e>
                          <m:r>
                            <a:rPr lang="en-US" altLang="zh-TW" sz="2400" i="1">
                              <a:solidFill>
                                <a:srgbClr val="7030A0"/>
                              </a:solidFill>
                              <a:latin typeface="Cambria Math" panose="02040503050406030204" pitchFamily="18" charset="0"/>
                              <a:cs typeface="Times New Roman" panose="02020603050405020304" pitchFamily="18" charset="0"/>
                            </a:rPr>
                            <m:t>(</m:t>
                          </m:r>
                          <m:f>
                            <m:fPr>
                              <m:ctrlPr>
                                <a:rPr lang="en-US" altLang="zh-TW" sz="2400" i="1">
                                  <a:solidFill>
                                    <a:srgbClr val="7030A0"/>
                                  </a:solidFill>
                                  <a:latin typeface="Cambria Math" panose="02040503050406030204" pitchFamily="18" charset="0"/>
                                  <a:cs typeface="Times New Roman" panose="02020603050405020304" pitchFamily="18" charset="0"/>
                                </a:rPr>
                              </m:ctrlPr>
                            </m:fPr>
                            <m:num>
                              <m:r>
                                <a:rPr lang="en-US" altLang="zh-TW" sz="2400" i="1">
                                  <a:solidFill>
                                    <a:srgbClr val="7030A0"/>
                                  </a:solidFill>
                                  <a:latin typeface="Cambria Math" panose="02040503050406030204" pitchFamily="18" charset="0"/>
                                  <a:cs typeface="Times New Roman" panose="02020603050405020304" pitchFamily="18" charset="0"/>
                                </a:rPr>
                                <m:t>−1</m:t>
                              </m:r>
                            </m:num>
                            <m:den>
                              <m:r>
                                <a:rPr lang="en-US" altLang="zh-TW" sz="2400" i="1">
                                  <a:solidFill>
                                    <a:srgbClr val="7030A0"/>
                                  </a:solidFill>
                                  <a:latin typeface="Cambria Math" panose="02040503050406030204" pitchFamily="18" charset="0"/>
                                  <a:cs typeface="Times New Roman" panose="02020603050405020304" pitchFamily="18" charset="0"/>
                                </a:rPr>
                                <m:t>𝑚</m:t>
                              </m:r>
                            </m:den>
                          </m:f>
                          <m:r>
                            <a:rPr lang="en-US" altLang="zh-TW" sz="2400" i="1">
                              <a:solidFill>
                                <a:srgbClr val="7030A0"/>
                              </a:solidFill>
                              <a:latin typeface="Cambria Math" panose="02040503050406030204" pitchFamily="18" charset="0"/>
                              <a:cs typeface="Times New Roman" panose="02020603050405020304" pitchFamily="18" charset="0"/>
                            </a:rPr>
                            <m:t>)</m:t>
                          </m:r>
                        </m:e>
                        <m:sup>
                          <m:r>
                            <a:rPr lang="en-US" altLang="zh-TW" sz="2400" b="0" i="1" smtClean="0">
                              <a:solidFill>
                                <a:srgbClr val="7030A0"/>
                              </a:solidFill>
                              <a:latin typeface="Cambria Math" panose="02040503050406030204" pitchFamily="18" charset="0"/>
                              <a:cs typeface="Times New Roman" panose="02020603050405020304" pitchFamily="18" charset="0"/>
                            </a:rPr>
                            <m:t>1</m:t>
                          </m:r>
                        </m:sup>
                      </m:sSup>
                      <m:r>
                        <a:rPr lang="en-US" altLang="zh-TW" sz="2400" b="0" i="1" smtClean="0">
                          <a:latin typeface="Cambria Math" panose="02040503050406030204" pitchFamily="18" charset="0"/>
                          <a:cs typeface="Times New Roman" panose="02020603050405020304" pitchFamily="18" charset="0"/>
                        </a:rPr>
                        <m:t>+…</m:t>
                      </m:r>
                    </m:oMath>
                  </m:oMathPara>
                </a14:m>
                <a:endParaRPr lang="en-US" altLang="zh-TW" sz="2400" b="0" i="1" dirty="0">
                  <a:latin typeface="Cambria Math" panose="02040503050406030204" pitchFamily="18" charset="0"/>
                  <a:cs typeface="Times New Roman" panose="02020603050405020304" pitchFamily="18" charset="0"/>
                </a:endParaRPr>
              </a:p>
              <a:p>
                <a:pPr marL="0" indent="0">
                  <a:buNone/>
                </a:pPr>
                <a:endParaRPr lang="en-US" altLang="zh-TW" sz="2400" b="0" dirty="0">
                  <a:latin typeface="Times New Roman" panose="02020603050405020304" pitchFamily="18" charset="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9DF672A7-DED0-41A2-8A53-B7DACF4D50E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12</a:t>
            </a:fld>
            <a:endParaRPr lang="zh-TW" altLang="en-US" dirty="0"/>
          </a:p>
        </p:txBody>
      </p:sp>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7424030E-0AE2-4D10-8024-76A435E32CF1}"/>
                  </a:ext>
                </a:extLst>
              </p:cNvPr>
              <p:cNvGraphicFramePr>
                <a:graphicFrameLocks noGrp="1"/>
              </p:cNvGraphicFramePr>
              <p:nvPr>
                <p:extLst>
                  <p:ext uri="{D42A27DB-BD31-4B8C-83A1-F6EECF244321}">
                    <p14:modId xmlns:p14="http://schemas.microsoft.com/office/powerpoint/2010/main" val="2772093915"/>
                  </p:ext>
                </p:extLst>
              </p:nvPr>
            </p:nvGraphicFramePr>
            <p:xfrm>
              <a:off x="1524000" y="3889142"/>
              <a:ext cx="6096000" cy="2079634"/>
            </p:xfrm>
            <a:graphic>
              <a:graphicData uri="http://schemas.openxmlformats.org/drawingml/2006/table">
                <a:tbl>
                  <a:tblPr firstRow="1" bandRow="1">
                    <a:tableStyleId>{073A0DAA-6AF3-43AB-8588-CEC1D06C72B9}</a:tableStyleId>
                  </a:tblPr>
                  <a:tblGrid>
                    <a:gridCol w="600364">
                      <a:extLst>
                        <a:ext uri="{9D8B030D-6E8A-4147-A177-3AD203B41FA5}">
                          <a16:colId xmlns:a16="http://schemas.microsoft.com/office/drawing/2014/main" val="2847888295"/>
                        </a:ext>
                      </a:extLst>
                    </a:gridCol>
                    <a:gridCol w="5495636">
                      <a:extLst>
                        <a:ext uri="{9D8B030D-6E8A-4147-A177-3AD203B41FA5}">
                          <a16:colId xmlns:a16="http://schemas.microsoft.com/office/drawing/2014/main" val="3828215361"/>
                        </a:ext>
                      </a:extLst>
                    </a:gridCol>
                  </a:tblGrid>
                  <a:tr h="370840">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b="0" i="1" smtClean="0">
                                        <a:solidFill>
                                          <a:schemeClr val="tx1"/>
                                        </a:solidFill>
                                        <a:latin typeface="Cambria Math" panose="02040503050406030204" pitchFamily="18" charset="0"/>
                                        <a:cs typeface="Times New Roman" panose="02020603050405020304" pitchFamily="18" charset="0"/>
                                      </a:rPr>
                                    </m:ctrlPr>
                                  </m:sSubSupPr>
                                  <m:e>
                                    <m:r>
                                      <a:rPr lang="en-US" altLang="zh-TW" sz="1800" b="0" i="1" smtClean="0">
                                        <a:solidFill>
                                          <a:schemeClr val="tx1"/>
                                        </a:solidFill>
                                        <a:latin typeface="Cambria Math" panose="02040503050406030204" pitchFamily="18" charset="0"/>
                                        <a:cs typeface="Times New Roman" panose="02020603050405020304" pitchFamily="18" charset="0"/>
                                      </a:rPr>
                                      <m:t>𝐶</m:t>
                                    </m:r>
                                  </m:e>
                                  <m:sub>
                                    <m:r>
                                      <a:rPr lang="en-US" altLang="zh-TW" sz="1800" b="0" i="1" smtClean="0">
                                        <a:solidFill>
                                          <a:schemeClr val="tx1"/>
                                        </a:solidFill>
                                        <a:latin typeface="Cambria Math" panose="02040503050406030204" pitchFamily="18" charset="0"/>
                                        <a:cs typeface="Times New Roman" panose="02020603050405020304" pitchFamily="18" charset="0"/>
                                      </a:rPr>
                                      <m:t>0</m:t>
                                    </m:r>
                                  </m:sub>
                                  <m:sup>
                                    <m:r>
                                      <a:rPr lang="en-US" altLang="zh-TW" sz="1800" b="0" i="1" smtClean="0">
                                        <a:solidFill>
                                          <a:schemeClr val="tx1"/>
                                        </a:solidFill>
                                        <a:latin typeface="Cambria Math" panose="02040503050406030204" pitchFamily="18" charset="0"/>
                                        <a:cs typeface="Times New Roman" panose="02020603050405020304" pitchFamily="18" charset="0"/>
                                      </a:rPr>
                                      <m:t>𝑛𝑘</m:t>
                                    </m:r>
                                  </m:sup>
                                </m:sSubSup>
                              </m:oMath>
                            </m:oMathPara>
                          </a14:m>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TW" sz="1800" b="0" i="1" smtClean="0">
                                        <a:solidFill>
                                          <a:schemeClr val="tx1"/>
                                        </a:solidFill>
                                        <a:latin typeface="Cambria Math" panose="02040503050406030204" pitchFamily="18" charset="0"/>
                                        <a:cs typeface="Times New Roman" panose="02020603050405020304" pitchFamily="18" charset="0"/>
                                      </a:rPr>
                                    </m:ctrlPr>
                                  </m:sSubSupPr>
                                  <m:e>
                                    <m:r>
                                      <a:rPr lang="en-US" altLang="zh-TW" sz="1800" b="0" i="1" smtClean="0">
                                        <a:solidFill>
                                          <a:schemeClr val="tx1"/>
                                        </a:solidFill>
                                        <a:latin typeface="Cambria Math" panose="02040503050406030204" pitchFamily="18" charset="0"/>
                                        <a:cs typeface="Times New Roman" panose="02020603050405020304" pitchFamily="18" charset="0"/>
                                      </a:rPr>
                                      <m:t>𝐶</m:t>
                                    </m:r>
                                  </m:e>
                                  <m:sub>
                                    <m:r>
                                      <a:rPr lang="en-US" altLang="zh-TW" sz="1800" b="0" i="1" smtClean="0">
                                        <a:solidFill>
                                          <a:schemeClr val="tx1"/>
                                        </a:solidFill>
                                        <a:latin typeface="Cambria Math" panose="02040503050406030204" pitchFamily="18" charset="0"/>
                                        <a:cs typeface="Times New Roman" panose="02020603050405020304" pitchFamily="18" charset="0"/>
                                      </a:rPr>
                                      <m:t>0</m:t>
                                    </m:r>
                                  </m:sub>
                                  <m:sup>
                                    <m:r>
                                      <a:rPr lang="en-US" altLang="zh-TW" sz="1800" b="0" i="1" smtClean="0">
                                        <a:solidFill>
                                          <a:schemeClr val="tx1"/>
                                        </a:solidFill>
                                        <a:latin typeface="Cambria Math" panose="02040503050406030204" pitchFamily="18" charset="0"/>
                                        <a:cs typeface="Times New Roman" panose="02020603050405020304" pitchFamily="18" charset="0"/>
                                      </a:rPr>
                                      <m:t>𝑛𝑘</m:t>
                                    </m:r>
                                  </m:sup>
                                </m:sSubSup>
                                <m:r>
                                  <a:rPr lang="en-US" altLang="zh-TW"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sz="1800" b="0" i="1" smtClean="0">
                                        <a:solidFill>
                                          <a:schemeClr val="tx1"/>
                                        </a:solidFill>
                                        <a:latin typeface="Cambria Math" panose="02040503050406030204" pitchFamily="18" charset="0"/>
                                        <a:cs typeface="Times New Roman" panose="02020603050405020304" pitchFamily="18" charset="0"/>
                                      </a:rPr>
                                    </m:ctrlPr>
                                  </m:sSupPr>
                                  <m:e>
                                    <m:r>
                                      <a:rPr lang="en-US" altLang="zh-TW" sz="1800" b="0" i="1" smtClean="0">
                                        <a:solidFill>
                                          <a:schemeClr val="tx1"/>
                                        </a:solidFill>
                                        <a:latin typeface="Cambria Math" panose="02040503050406030204" pitchFamily="18" charset="0"/>
                                        <a:cs typeface="Times New Roman" panose="02020603050405020304" pitchFamily="18" charset="0"/>
                                      </a:rPr>
                                      <m:t>1</m:t>
                                    </m:r>
                                  </m:e>
                                  <m:sup>
                                    <m:r>
                                      <a:rPr lang="en-US" altLang="zh-TW" sz="1800" b="0" i="1" smtClean="0">
                                        <a:solidFill>
                                          <a:schemeClr val="tx1"/>
                                        </a:solidFill>
                                        <a:latin typeface="Cambria Math" panose="02040503050406030204" pitchFamily="18" charset="0"/>
                                        <a:cs typeface="Times New Roman" panose="02020603050405020304" pitchFamily="18" charset="0"/>
                                      </a:rPr>
                                      <m:t>𝑛𝑘</m:t>
                                    </m:r>
                                  </m:sup>
                                </m:sSup>
                                <m:r>
                                  <a:rPr lang="en-US" altLang="zh-TW"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TW"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TW"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den>
                                    </m:f>
                                    <m:r>
                                      <a:rPr lang="en-US" altLang="zh-TW"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p>
                                    <m:r>
                                      <a:rPr lang="en-US" altLang="zh-TW"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up>
                                </m:sSup>
                                <m:r>
                                  <a:rPr lang="en-US" altLang="zh-TW"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TW" sz="1800" smtClean="0">
                                    <a:solidFill>
                                      <a:schemeClr val="tx1"/>
                                    </a:solidFill>
                                    <a:latin typeface="Cambria Math" panose="02040503050406030204" pitchFamily="18" charset="0"/>
                                  </a:rPr>
                                  <m:t>1</m:t>
                                </m:r>
                                <m:r>
                                  <a:rPr lang="en-US" altLang="zh-TW" sz="1800">
                                    <a:solidFill>
                                      <a:schemeClr val="tx1"/>
                                    </a:solidFill>
                                    <a:latin typeface="Cambria Math" panose="02040503050406030204" pitchFamily="18" charset="0"/>
                                  </a:rPr>
                                  <m:t>×</m:t>
                                </m:r>
                                <m:r>
                                  <a:rPr lang="en-US" altLang="zh-TW" sz="1800" smtClean="0">
                                    <a:solidFill>
                                      <a:schemeClr val="tx1"/>
                                    </a:solidFill>
                                    <a:latin typeface="Cambria Math" panose="02040503050406030204" pitchFamily="18" charset="0"/>
                                  </a:rPr>
                                  <m:t>1</m:t>
                                </m:r>
                                <m:r>
                                  <a:rPr lang="en-US" altLang="zh-TW" sz="1800">
                                    <a:solidFill>
                                      <a:schemeClr val="tx1"/>
                                    </a:solidFill>
                                    <a:latin typeface="Cambria Math" panose="02040503050406030204" pitchFamily="18" charset="0"/>
                                  </a:rPr>
                                  <m:t>×</m:t>
                                </m:r>
                                <m:r>
                                  <a:rPr lang="en-US" altLang="zh-TW" sz="1800" smtClean="0">
                                    <a:solidFill>
                                      <a:schemeClr val="tx1"/>
                                    </a:solidFill>
                                    <a:latin typeface="Cambria Math" panose="02040503050406030204" pitchFamily="18" charset="0"/>
                                  </a:rPr>
                                  <m:t>1</m:t>
                                </m:r>
                              </m:oMath>
                            </m:oMathPara>
                          </a14:m>
                          <a:endParaRPr lang="zh-TW"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3614916"/>
                      </a:ext>
                    </a:extLst>
                  </a:tr>
                  <a:tr h="370840">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b="0" i="1" smtClean="0">
                                        <a:solidFill>
                                          <a:schemeClr val="tx1"/>
                                        </a:solidFill>
                                        <a:latin typeface="Cambria Math" panose="02040503050406030204" pitchFamily="18" charset="0"/>
                                        <a:cs typeface="Times New Roman" panose="02020603050405020304" pitchFamily="18" charset="0"/>
                                      </a:rPr>
                                    </m:ctrlPr>
                                  </m:sSubSupPr>
                                  <m:e>
                                    <m:r>
                                      <a:rPr lang="en-US" altLang="zh-TW" sz="1800" b="0" i="1" smtClean="0">
                                        <a:solidFill>
                                          <a:schemeClr val="tx1"/>
                                        </a:solidFill>
                                        <a:latin typeface="Cambria Math" panose="02040503050406030204" pitchFamily="18" charset="0"/>
                                        <a:cs typeface="Times New Roman" panose="02020603050405020304" pitchFamily="18" charset="0"/>
                                      </a:rPr>
                                      <m:t>𝐶</m:t>
                                    </m:r>
                                  </m:e>
                                  <m:sub>
                                    <m:r>
                                      <a:rPr lang="en-US" altLang="zh-TW" sz="1800" b="0" i="1" smtClean="0">
                                        <a:solidFill>
                                          <a:schemeClr val="tx1"/>
                                        </a:solidFill>
                                        <a:latin typeface="Cambria Math" panose="02040503050406030204" pitchFamily="18" charset="0"/>
                                        <a:cs typeface="Times New Roman" panose="02020603050405020304" pitchFamily="18" charset="0"/>
                                      </a:rPr>
                                      <m:t>1</m:t>
                                    </m:r>
                                  </m:sub>
                                  <m:sup>
                                    <m:r>
                                      <a:rPr lang="en-US" altLang="zh-TW" sz="1800" b="0" i="1" smtClean="0">
                                        <a:solidFill>
                                          <a:schemeClr val="tx1"/>
                                        </a:solidFill>
                                        <a:latin typeface="Cambria Math" panose="02040503050406030204" pitchFamily="18" charset="0"/>
                                        <a:cs typeface="Times New Roman" panose="02020603050405020304" pitchFamily="18" charset="0"/>
                                      </a:rPr>
                                      <m:t>𝑛𝑘</m:t>
                                    </m:r>
                                  </m:sup>
                                </m:sSubSup>
                              </m:oMath>
                            </m:oMathPara>
                          </a14:m>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 xmlns:m="http://schemas.openxmlformats.org/officeDocument/2006/math">
                              <m:r>
                                <a:rPr lang="en-US" altLang="zh-TW" sz="1800" smtClean="0">
                                  <a:solidFill>
                                    <a:schemeClr val="tx1"/>
                                  </a:solidFill>
                                  <a:latin typeface="Cambria Math" panose="02040503050406030204" pitchFamily="18" charset="0"/>
                                </a:rPr>
                                <m:t> </m:t>
                              </m:r>
                              <m:r>
                                <a:rPr lang="en-US" altLang="zh-TW" sz="1800" smtClean="0">
                                  <a:solidFill>
                                    <a:srgbClr val="00B050"/>
                                  </a:solidFill>
                                  <a:latin typeface="Cambria Math" panose="02040503050406030204" pitchFamily="18" charset="0"/>
                                </a:rPr>
                                <m:t>𝑛𝑘</m:t>
                              </m:r>
                              <m:r>
                                <a:rPr lang="en-US" altLang="zh-TW" sz="1800">
                                  <a:solidFill>
                                    <a:schemeClr val="tx1"/>
                                  </a:solidFill>
                                  <a:latin typeface="Cambria Math" panose="02040503050406030204" pitchFamily="18" charset="0"/>
                                </a:rPr>
                                <m:t>×</m:t>
                              </m:r>
                              <m:r>
                                <a:rPr lang="en-US" altLang="zh-TW" sz="1800" smtClean="0">
                                  <a:solidFill>
                                    <a:srgbClr val="0070C0"/>
                                  </a:solidFill>
                                  <a:latin typeface="Cambria Math" panose="02040503050406030204" pitchFamily="18" charset="0"/>
                                </a:rPr>
                                <m:t>1</m:t>
                              </m:r>
                              <m:r>
                                <a:rPr lang="en-US" altLang="zh-TW" sz="1800">
                                  <a:solidFill>
                                    <a:schemeClr val="tx1"/>
                                  </a:solidFill>
                                  <a:latin typeface="Cambria Math" panose="02040503050406030204" pitchFamily="18" charset="0"/>
                                </a:rPr>
                                <m:t>×</m:t>
                              </m:r>
                              <m:f>
                                <m:fPr>
                                  <m:ctrlPr>
                                    <a:rPr lang="en-US" altLang="zh-TW" sz="1800" i="1" smtClean="0">
                                      <a:solidFill>
                                        <a:srgbClr val="7030A0"/>
                                      </a:solidFill>
                                      <a:latin typeface="Cambria Math" panose="02040503050406030204" pitchFamily="18" charset="0"/>
                                    </a:rPr>
                                  </m:ctrlPr>
                                </m:fPr>
                                <m:num>
                                  <m:r>
                                    <a:rPr lang="en-US" altLang="zh-TW" sz="1800" smtClean="0">
                                      <a:solidFill>
                                        <a:srgbClr val="7030A0"/>
                                      </a:solidFill>
                                      <a:latin typeface="Cambria Math" panose="02040503050406030204" pitchFamily="18" charset="0"/>
                                    </a:rPr>
                                    <m:t>−1</m:t>
                                  </m:r>
                                </m:num>
                                <m:den>
                                  <m:r>
                                    <a:rPr lang="en-US" altLang="zh-TW" sz="1800" smtClean="0">
                                      <a:solidFill>
                                        <a:srgbClr val="7030A0"/>
                                      </a:solidFill>
                                      <a:latin typeface="Cambria Math" panose="02040503050406030204" pitchFamily="18" charset="0"/>
                                    </a:rPr>
                                    <m:t>𝑚</m:t>
                                  </m:r>
                                </m:den>
                              </m:f>
                              <m:r>
                                <a:rPr lang="en-US" altLang="zh-TW" sz="1800" smtClean="0">
                                  <a:solidFill>
                                    <a:schemeClr val="tx1"/>
                                  </a:solidFill>
                                  <a:latin typeface="Cambria Math" panose="02040503050406030204" pitchFamily="18" charset="0"/>
                                </a:rPr>
                                <m:t>=</m:t>
                              </m:r>
                            </m:oMath>
                          </a14:m>
                          <a:r>
                            <a:rPr lang="en-US" altLang="zh-TW" sz="1800" dirty="0">
                              <a:solidFill>
                                <a:schemeClr val="tx1"/>
                              </a:solidFill>
                            </a:rPr>
                            <a:t> </a:t>
                          </a:r>
                          <a14:m>
                            <m:oMath xmlns:m="http://schemas.openxmlformats.org/officeDocument/2006/math">
                              <m:f>
                                <m:fPr>
                                  <m:ctrlPr>
                                    <a:rPr lang="en-US" altLang="zh-TW" sz="1800" i="1">
                                      <a:solidFill>
                                        <a:schemeClr val="tx1"/>
                                      </a:solidFill>
                                      <a:latin typeface="Cambria Math" panose="02040503050406030204" pitchFamily="18" charset="0"/>
                                    </a:rPr>
                                  </m:ctrlPr>
                                </m:fPr>
                                <m:num>
                                  <m:r>
                                    <a:rPr lang="en-US" altLang="zh-TW" sz="1800">
                                      <a:solidFill>
                                        <a:schemeClr val="tx1"/>
                                      </a:solidFill>
                                      <a:latin typeface="Cambria Math" panose="02040503050406030204" pitchFamily="18" charset="0"/>
                                    </a:rPr>
                                    <m:t>−</m:t>
                                  </m:r>
                                  <m:r>
                                    <a:rPr lang="en-US" altLang="zh-TW" sz="1800" smtClean="0">
                                      <a:solidFill>
                                        <a:schemeClr val="tx1"/>
                                      </a:solidFill>
                                      <a:latin typeface="Cambria Math" panose="02040503050406030204" pitchFamily="18" charset="0"/>
                                    </a:rPr>
                                    <m:t>𝑛𝑘</m:t>
                                  </m:r>
                                </m:num>
                                <m:den>
                                  <m:r>
                                    <a:rPr lang="en-US" altLang="zh-TW" sz="1800">
                                      <a:solidFill>
                                        <a:schemeClr val="tx1"/>
                                      </a:solidFill>
                                      <a:latin typeface="Cambria Math" panose="02040503050406030204" pitchFamily="18" charset="0"/>
                                    </a:rPr>
                                    <m:t>𝑚</m:t>
                                  </m:r>
                                </m:den>
                              </m:f>
                            </m:oMath>
                          </a14:m>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8724815"/>
                      </a:ext>
                    </a:extLst>
                  </a:tr>
                  <a:tr h="370840">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b="0" i="1" smtClean="0">
                                        <a:solidFill>
                                          <a:schemeClr val="tx1"/>
                                        </a:solidFill>
                                        <a:latin typeface="Cambria Math" panose="02040503050406030204" pitchFamily="18" charset="0"/>
                                        <a:cs typeface="Times New Roman" panose="02020603050405020304" pitchFamily="18" charset="0"/>
                                      </a:rPr>
                                    </m:ctrlPr>
                                  </m:sSubSupPr>
                                  <m:e>
                                    <m:r>
                                      <a:rPr lang="en-US" altLang="zh-TW" sz="1800" b="0" i="1" smtClean="0">
                                        <a:solidFill>
                                          <a:schemeClr val="tx1"/>
                                        </a:solidFill>
                                        <a:latin typeface="Cambria Math" panose="02040503050406030204" pitchFamily="18" charset="0"/>
                                        <a:cs typeface="Times New Roman" panose="02020603050405020304" pitchFamily="18" charset="0"/>
                                      </a:rPr>
                                      <m:t>𝐶</m:t>
                                    </m:r>
                                  </m:e>
                                  <m:sub>
                                    <m:r>
                                      <a:rPr lang="en-US" altLang="zh-TW" sz="1800" b="0" i="1" smtClean="0">
                                        <a:solidFill>
                                          <a:schemeClr val="tx1"/>
                                        </a:solidFill>
                                        <a:latin typeface="Cambria Math" panose="02040503050406030204" pitchFamily="18" charset="0"/>
                                        <a:cs typeface="Times New Roman" panose="02020603050405020304" pitchFamily="18" charset="0"/>
                                      </a:rPr>
                                      <m:t>2</m:t>
                                    </m:r>
                                  </m:sub>
                                  <m:sup>
                                    <m:r>
                                      <a:rPr lang="en-US" altLang="zh-TW" sz="1800" b="0" i="1" smtClean="0">
                                        <a:solidFill>
                                          <a:schemeClr val="tx1"/>
                                        </a:solidFill>
                                        <a:latin typeface="Cambria Math" panose="02040503050406030204" pitchFamily="18" charset="0"/>
                                        <a:cs typeface="Times New Roman" panose="02020603050405020304" pitchFamily="18" charset="0"/>
                                      </a:rPr>
                                      <m:t>𝑛𝑘</m:t>
                                    </m:r>
                                  </m:sup>
                                </m:sSubSup>
                              </m:oMath>
                            </m:oMathPara>
                          </a14:m>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sz="1800" smtClean="0">
                                  <a:solidFill>
                                    <a:schemeClr val="tx1"/>
                                  </a:solidFill>
                                  <a:latin typeface="Cambria Math" panose="02040503050406030204" pitchFamily="18" charset="0"/>
                                </a:rPr>
                                <m:t> </m:t>
                              </m:r>
                              <m:f>
                                <m:fPr>
                                  <m:ctrlPr>
                                    <a:rPr lang="en-US" altLang="zh-TW" sz="1800" i="1" smtClean="0">
                                      <a:solidFill>
                                        <a:srgbClr val="00B050"/>
                                      </a:solidFill>
                                      <a:latin typeface="Cambria Math" panose="02040503050406030204" pitchFamily="18" charset="0"/>
                                    </a:rPr>
                                  </m:ctrlPr>
                                </m:fPr>
                                <m:num>
                                  <m:r>
                                    <a:rPr lang="en-US" altLang="zh-TW" sz="1800" smtClean="0">
                                      <a:solidFill>
                                        <a:srgbClr val="00B050"/>
                                      </a:solidFill>
                                      <a:latin typeface="Cambria Math" panose="02040503050406030204" pitchFamily="18" charset="0"/>
                                    </a:rPr>
                                    <m:t>𝑛𝑘</m:t>
                                  </m:r>
                                  <m:r>
                                    <a:rPr lang="en-US" altLang="zh-TW" sz="1800" smtClean="0">
                                      <a:solidFill>
                                        <a:srgbClr val="00B050"/>
                                      </a:solidFill>
                                      <a:latin typeface="Cambria Math" panose="02040503050406030204" pitchFamily="18" charset="0"/>
                                    </a:rPr>
                                    <m:t>×(</m:t>
                                  </m:r>
                                  <m:r>
                                    <m:rPr>
                                      <m:sty m:val="p"/>
                                    </m:rPr>
                                    <a:rPr lang="en-US" altLang="zh-TW" sz="1800" b="0" i="0" smtClean="0">
                                      <a:solidFill>
                                        <a:srgbClr val="00B050"/>
                                      </a:solidFill>
                                      <a:latin typeface="Cambria Math" panose="02040503050406030204" pitchFamily="18" charset="0"/>
                                    </a:rPr>
                                    <m:t>nk</m:t>
                                  </m:r>
                                  <m:r>
                                    <a:rPr lang="en-US" altLang="zh-TW" sz="1800" b="0" i="0" smtClean="0">
                                      <a:solidFill>
                                        <a:srgbClr val="00B050"/>
                                      </a:solidFill>
                                      <a:latin typeface="Cambria Math" panose="02040503050406030204" pitchFamily="18" charset="0"/>
                                    </a:rPr>
                                    <m:t>−1)</m:t>
                                  </m:r>
                                  <m:r>
                                    <a:rPr lang="en-US" altLang="zh-TW" sz="1800" b="0" i="1" smtClean="0">
                                      <a:solidFill>
                                        <a:srgbClr val="00B050"/>
                                      </a:solidFill>
                                      <a:latin typeface="Cambria Math" panose="02040503050406030204" pitchFamily="18" charset="0"/>
                                    </a:rPr>
                                    <m:t> </m:t>
                                  </m:r>
                                </m:num>
                                <m:den>
                                  <m:r>
                                    <a:rPr lang="en-US" altLang="zh-TW" sz="1800" i="1" smtClean="0">
                                      <a:solidFill>
                                        <a:srgbClr val="00B050"/>
                                      </a:solidFill>
                                      <a:latin typeface="Cambria Math" panose="02040503050406030204" pitchFamily="18" charset="0"/>
                                    </a:rPr>
                                    <m:t>2!</m:t>
                                  </m:r>
                                </m:den>
                              </m:f>
                              <m:r>
                                <a:rPr lang="en-US" altLang="zh-TW" sz="1800" b="0" i="0" smtClean="0">
                                  <a:solidFill>
                                    <a:schemeClr val="tx1"/>
                                  </a:solidFill>
                                  <a:latin typeface="Cambria Math" panose="02040503050406030204" pitchFamily="18" charset="0"/>
                                </a:rPr>
                                <m:t>×</m:t>
                              </m:r>
                              <m:r>
                                <a:rPr lang="en-US" altLang="zh-TW" sz="1800" smtClean="0">
                                  <a:solidFill>
                                    <a:srgbClr val="0070C0"/>
                                  </a:solidFill>
                                  <a:latin typeface="Cambria Math" panose="02040503050406030204" pitchFamily="18" charset="0"/>
                                </a:rPr>
                                <m:t>1</m:t>
                              </m:r>
                              <m:r>
                                <a:rPr lang="en-US" altLang="zh-TW" sz="1800">
                                  <a:solidFill>
                                    <a:schemeClr val="tx1"/>
                                  </a:solidFill>
                                  <a:latin typeface="Cambria Math" panose="02040503050406030204" pitchFamily="18" charset="0"/>
                                </a:rPr>
                                <m:t>×</m:t>
                              </m:r>
                              <m:sSup>
                                <m:sSupPr>
                                  <m:ctrlPr>
                                    <a:rPr lang="en-US" altLang="zh-TW" sz="1800" b="0" i="1" smtClean="0">
                                      <a:solidFill>
                                        <a:srgbClr val="7030A0"/>
                                      </a:solidFill>
                                      <a:latin typeface="Cambria Math" panose="02040503050406030204" pitchFamily="18" charset="0"/>
                                    </a:rPr>
                                  </m:ctrlPr>
                                </m:sSupPr>
                                <m:e>
                                  <m:r>
                                    <a:rPr lang="en-US" altLang="zh-TW" sz="1800" b="0" i="0" smtClean="0">
                                      <a:solidFill>
                                        <a:srgbClr val="7030A0"/>
                                      </a:solidFill>
                                      <a:latin typeface="Cambria Math" panose="02040503050406030204" pitchFamily="18" charset="0"/>
                                    </a:rPr>
                                    <m:t>(</m:t>
                                  </m:r>
                                  <m:f>
                                    <m:fPr>
                                      <m:ctrlPr>
                                        <a:rPr lang="en-US" altLang="zh-TW" sz="1800" i="1" smtClean="0">
                                          <a:solidFill>
                                            <a:srgbClr val="7030A0"/>
                                          </a:solidFill>
                                          <a:latin typeface="Cambria Math" panose="02040503050406030204" pitchFamily="18" charset="0"/>
                                        </a:rPr>
                                      </m:ctrlPr>
                                    </m:fPr>
                                    <m:num>
                                      <m:r>
                                        <a:rPr lang="en-US" altLang="zh-TW" sz="1800" smtClean="0">
                                          <a:solidFill>
                                            <a:srgbClr val="7030A0"/>
                                          </a:solidFill>
                                          <a:latin typeface="Cambria Math" panose="02040503050406030204" pitchFamily="18" charset="0"/>
                                        </a:rPr>
                                        <m:t>−1</m:t>
                                      </m:r>
                                    </m:num>
                                    <m:den>
                                      <m:r>
                                        <a:rPr lang="en-US" altLang="zh-TW" sz="1800" smtClean="0">
                                          <a:solidFill>
                                            <a:srgbClr val="7030A0"/>
                                          </a:solidFill>
                                          <a:latin typeface="Cambria Math" panose="02040503050406030204" pitchFamily="18" charset="0"/>
                                        </a:rPr>
                                        <m:t>𝑚</m:t>
                                      </m:r>
                                    </m:den>
                                  </m:f>
                                  <m:r>
                                    <a:rPr lang="en-US" altLang="zh-TW" sz="1800" b="0" i="1" smtClean="0">
                                      <a:solidFill>
                                        <a:srgbClr val="7030A0"/>
                                      </a:solidFill>
                                      <a:latin typeface="Cambria Math" panose="02040503050406030204" pitchFamily="18" charset="0"/>
                                    </a:rPr>
                                    <m:t>)</m:t>
                                  </m:r>
                                </m:e>
                                <m:sup>
                                  <m:r>
                                    <a:rPr lang="en-US" altLang="zh-TW" sz="1800" b="0" i="1" smtClean="0">
                                      <a:solidFill>
                                        <a:srgbClr val="7030A0"/>
                                      </a:solidFill>
                                      <a:latin typeface="Cambria Math" panose="02040503050406030204" pitchFamily="18" charset="0"/>
                                    </a:rPr>
                                    <m:t>2</m:t>
                                  </m:r>
                                </m:sup>
                              </m:sSup>
                              <m:r>
                                <a:rPr lang="en-US" altLang="zh-TW" sz="1800" i="1" smtClean="0">
                                  <a:solidFill>
                                    <a:schemeClr val="tx1"/>
                                  </a:solidFill>
                                  <a:latin typeface="Cambria Math" panose="02040503050406030204" pitchFamily="18" charset="0"/>
                                  <a:ea typeface="Cambria Math" panose="02040503050406030204" pitchFamily="18" charset="0"/>
                                </a:rPr>
                                <m:t>≈</m:t>
                              </m:r>
                            </m:oMath>
                          </a14:m>
                          <a:r>
                            <a:rPr lang="en-US" altLang="zh-TW" sz="1800" dirty="0">
                              <a:solidFill>
                                <a:schemeClr val="tx1"/>
                              </a:solidFill>
                            </a:rPr>
                            <a:t> </a:t>
                          </a:r>
                          <a14:m>
                            <m:oMath xmlns:m="http://schemas.openxmlformats.org/officeDocument/2006/math">
                              <m:f>
                                <m:fPr>
                                  <m:ctrlPr>
                                    <a:rPr lang="en-US" altLang="zh-TW" sz="1800" i="1">
                                      <a:solidFill>
                                        <a:schemeClr val="tx1"/>
                                      </a:solidFill>
                                      <a:latin typeface="Cambria Math" panose="02040503050406030204" pitchFamily="18" charset="0"/>
                                    </a:rPr>
                                  </m:ctrlPr>
                                </m:fPr>
                                <m:num>
                                  <m:sSup>
                                    <m:sSupPr>
                                      <m:ctrlPr>
                                        <a:rPr lang="en-US" altLang="zh-TW" sz="1800" i="1" smtClean="0">
                                          <a:solidFill>
                                            <a:schemeClr val="tx1"/>
                                          </a:solidFill>
                                          <a:latin typeface="Cambria Math" panose="02040503050406030204" pitchFamily="18" charset="0"/>
                                        </a:rPr>
                                      </m:ctrlPr>
                                    </m:sSupPr>
                                    <m:e>
                                      <m:r>
                                        <a:rPr lang="en-US" altLang="zh-TW" sz="1800" i="1" smtClean="0">
                                          <a:solidFill>
                                            <a:schemeClr val="tx1"/>
                                          </a:solidFill>
                                          <a:latin typeface="Cambria Math" panose="02040503050406030204" pitchFamily="18" charset="0"/>
                                        </a:rPr>
                                        <m:t>(</m:t>
                                      </m:r>
                                      <m:r>
                                        <a:rPr lang="en-US" altLang="zh-TW" sz="1800" smtClean="0">
                                          <a:solidFill>
                                            <a:schemeClr val="tx1"/>
                                          </a:solidFill>
                                          <a:latin typeface="Cambria Math" panose="02040503050406030204" pitchFamily="18" charset="0"/>
                                        </a:rPr>
                                        <m:t>𝑛𝑘</m:t>
                                      </m:r>
                                      <m:r>
                                        <a:rPr lang="en-US" altLang="zh-TW" sz="1800" i="1" smtClean="0">
                                          <a:solidFill>
                                            <a:schemeClr val="tx1"/>
                                          </a:solidFill>
                                          <a:latin typeface="Cambria Math" panose="02040503050406030204" pitchFamily="18" charset="0"/>
                                        </a:rPr>
                                        <m:t>)</m:t>
                                      </m:r>
                                    </m:e>
                                    <m:sup>
                                      <m:r>
                                        <a:rPr lang="en-US" altLang="zh-TW" sz="1800" b="0" i="1" smtClean="0">
                                          <a:solidFill>
                                            <a:schemeClr val="tx1"/>
                                          </a:solidFill>
                                          <a:latin typeface="Cambria Math" panose="02040503050406030204" pitchFamily="18" charset="0"/>
                                        </a:rPr>
                                        <m:t>2</m:t>
                                      </m:r>
                                    </m:sup>
                                  </m:sSup>
                                </m:num>
                                <m:den>
                                  <m:sSup>
                                    <m:sSupPr>
                                      <m:ctrlPr>
                                        <a:rPr lang="en-US" altLang="zh-TW" sz="1800" i="1" smtClean="0">
                                          <a:solidFill>
                                            <a:schemeClr val="tx1"/>
                                          </a:solidFill>
                                          <a:latin typeface="Cambria Math" panose="02040503050406030204" pitchFamily="18" charset="0"/>
                                        </a:rPr>
                                      </m:ctrlPr>
                                    </m:sSupPr>
                                    <m:e>
                                      <m:r>
                                        <a:rPr lang="en-US" altLang="zh-TW" sz="1800" i="1" smtClean="0">
                                          <a:solidFill>
                                            <a:schemeClr val="tx1"/>
                                          </a:solidFill>
                                          <a:latin typeface="Cambria Math" panose="02040503050406030204" pitchFamily="18" charset="0"/>
                                        </a:rPr>
                                        <m:t>2!</m:t>
                                      </m:r>
                                      <m:r>
                                        <a:rPr lang="en-US" altLang="zh-TW" sz="1800" smtClean="0">
                                          <a:solidFill>
                                            <a:schemeClr val="tx1"/>
                                          </a:solidFill>
                                          <a:latin typeface="Cambria Math" panose="02040503050406030204" pitchFamily="18" charset="0"/>
                                        </a:rPr>
                                        <m:t>𝑚</m:t>
                                      </m:r>
                                    </m:e>
                                    <m:sup>
                                      <m:r>
                                        <a:rPr lang="en-US" altLang="zh-TW" sz="1800" i="1" smtClean="0">
                                          <a:solidFill>
                                            <a:schemeClr val="tx1"/>
                                          </a:solidFill>
                                          <a:latin typeface="Cambria Math" panose="02040503050406030204" pitchFamily="18" charset="0"/>
                                        </a:rPr>
                                        <m:t>2</m:t>
                                      </m:r>
                                    </m:sup>
                                  </m:sSup>
                                </m:den>
                              </m:f>
                              <m:r>
                                <a:rPr lang="en-US" altLang="zh-TW" sz="1800" i="1" smtClean="0">
                                  <a:solidFill>
                                    <a:schemeClr val="tx1"/>
                                  </a:solidFill>
                                  <a:latin typeface="Cambria Math" panose="02040503050406030204" pitchFamily="18" charset="0"/>
                                </a:rPr>
                                <m:t>=</m:t>
                              </m:r>
                              <m:f>
                                <m:fPr>
                                  <m:ctrlPr>
                                    <a:rPr lang="en-US" altLang="zh-TW" sz="1800" i="1" smtClean="0">
                                      <a:solidFill>
                                        <a:schemeClr val="tx1"/>
                                      </a:solidFill>
                                      <a:latin typeface="Cambria Math" panose="02040503050406030204" pitchFamily="18" charset="0"/>
                                    </a:rPr>
                                  </m:ctrlPr>
                                </m:fPr>
                                <m:num>
                                  <m:sSup>
                                    <m:sSupPr>
                                      <m:ctrlPr>
                                        <a:rPr lang="en-US" altLang="zh-TW" sz="1800" i="1" smtClean="0">
                                          <a:solidFill>
                                            <a:schemeClr val="tx1"/>
                                          </a:solidFill>
                                          <a:latin typeface="Cambria Math" panose="02040503050406030204" pitchFamily="18" charset="0"/>
                                        </a:rPr>
                                      </m:ctrlPr>
                                    </m:sSupPr>
                                    <m:e>
                                      <m:r>
                                        <a:rPr lang="en-US" altLang="zh-TW" sz="1800" b="0" i="1" smtClean="0">
                                          <a:solidFill>
                                            <a:schemeClr val="tx1"/>
                                          </a:solidFill>
                                          <a:latin typeface="Cambria Math" panose="02040503050406030204" pitchFamily="18" charset="0"/>
                                        </a:rPr>
                                        <m:t>(</m:t>
                                      </m:r>
                                      <m:f>
                                        <m:fPr>
                                          <m:ctrlPr>
                                            <a:rPr lang="en-US" altLang="zh-TW" sz="1800" i="1" smtClean="0">
                                              <a:solidFill>
                                                <a:schemeClr val="tx1"/>
                                              </a:solidFill>
                                              <a:latin typeface="Cambria Math" panose="02040503050406030204" pitchFamily="18" charset="0"/>
                                            </a:rPr>
                                          </m:ctrlPr>
                                        </m:fPr>
                                        <m:num>
                                          <m:r>
                                            <a:rPr lang="en-US" altLang="zh-TW" sz="1800" b="0" i="1" smtClean="0">
                                              <a:solidFill>
                                                <a:schemeClr val="tx1"/>
                                              </a:solidFill>
                                              <a:latin typeface="Cambria Math" panose="02040503050406030204" pitchFamily="18" charset="0"/>
                                            </a:rPr>
                                            <m:t>−</m:t>
                                          </m:r>
                                          <m:r>
                                            <a:rPr lang="en-US" altLang="zh-TW" sz="1800" b="0" i="1" smtClean="0">
                                              <a:solidFill>
                                                <a:schemeClr val="tx1"/>
                                              </a:solidFill>
                                              <a:latin typeface="Cambria Math" panose="02040503050406030204" pitchFamily="18" charset="0"/>
                                            </a:rPr>
                                            <m:t>𝑛𝑘</m:t>
                                          </m:r>
                                        </m:num>
                                        <m:den>
                                          <m:r>
                                            <a:rPr lang="en-US" altLang="zh-TW" sz="1800" b="0" i="1" smtClean="0">
                                              <a:solidFill>
                                                <a:schemeClr val="tx1"/>
                                              </a:solidFill>
                                              <a:latin typeface="Cambria Math" panose="02040503050406030204" pitchFamily="18" charset="0"/>
                                            </a:rPr>
                                            <m:t>𝑚</m:t>
                                          </m:r>
                                        </m:den>
                                      </m:f>
                                      <m:r>
                                        <a:rPr lang="en-US" altLang="zh-TW" sz="1800" b="0" i="1" smtClean="0">
                                          <a:solidFill>
                                            <a:schemeClr val="tx1"/>
                                          </a:solidFill>
                                          <a:latin typeface="Cambria Math" panose="02040503050406030204" pitchFamily="18" charset="0"/>
                                        </a:rPr>
                                        <m:t>)</m:t>
                                      </m:r>
                                    </m:e>
                                    <m:sup>
                                      <m:r>
                                        <a:rPr lang="en-US" altLang="zh-TW" sz="1800" i="1" smtClean="0">
                                          <a:solidFill>
                                            <a:schemeClr val="tx1"/>
                                          </a:solidFill>
                                          <a:latin typeface="Cambria Math" panose="02040503050406030204" pitchFamily="18" charset="0"/>
                                        </a:rPr>
                                        <m:t>2</m:t>
                                      </m:r>
                                    </m:sup>
                                  </m:sSup>
                                </m:num>
                                <m:den>
                                  <m:r>
                                    <a:rPr lang="en-US" altLang="zh-TW" sz="1800" i="1" smtClean="0">
                                      <a:solidFill>
                                        <a:schemeClr val="tx1"/>
                                      </a:solidFill>
                                      <a:latin typeface="Cambria Math" panose="02040503050406030204" pitchFamily="18" charset="0"/>
                                    </a:rPr>
                                    <m:t>2!</m:t>
                                  </m:r>
                                </m:den>
                              </m:f>
                            </m:oMath>
                          </a14:m>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2791377"/>
                      </a:ext>
                    </a:extLst>
                  </a:tr>
                  <a:tr h="378215">
                    <a:tc>
                      <a:txBody>
                        <a:bodyPr/>
                        <a:lstStyle/>
                        <a:p>
                          <a:pPr algn="ctr"/>
                          <a:r>
                            <a:rPr lang="en-US" altLang="zh-TW" dirty="0">
                              <a:solidFill>
                                <a:schemeClr val="tx1"/>
                              </a:solidFill>
                            </a:rPr>
                            <a:t>…</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solidFill>
                                <a:schemeClr val="tx1"/>
                              </a:solidFill>
                            </a:rPr>
                            <a:t>…</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3676157"/>
                      </a:ext>
                    </a:extLst>
                  </a:tr>
                </a:tbl>
              </a:graphicData>
            </a:graphic>
          </p:graphicFrame>
        </mc:Choice>
        <mc:Fallback xmlns="">
          <p:graphicFrame>
            <p:nvGraphicFramePr>
              <p:cNvPr id="8" name="表格 7">
                <a:extLst>
                  <a:ext uri="{FF2B5EF4-FFF2-40B4-BE49-F238E27FC236}">
                    <a16:creationId xmlns:a16="http://schemas.microsoft.com/office/drawing/2014/main" id="{7424030E-0AE2-4D10-8024-76A435E32CF1}"/>
                  </a:ext>
                </a:extLst>
              </p:cNvPr>
              <p:cNvGraphicFramePr>
                <a:graphicFrameLocks noGrp="1"/>
              </p:cNvGraphicFramePr>
              <p:nvPr>
                <p:extLst>
                  <p:ext uri="{D42A27DB-BD31-4B8C-83A1-F6EECF244321}">
                    <p14:modId xmlns:p14="http://schemas.microsoft.com/office/powerpoint/2010/main" val="2772093915"/>
                  </p:ext>
                </p:extLst>
              </p:nvPr>
            </p:nvGraphicFramePr>
            <p:xfrm>
              <a:off x="1524000" y="3889142"/>
              <a:ext cx="6096000" cy="2079634"/>
            </p:xfrm>
            <a:graphic>
              <a:graphicData uri="http://schemas.openxmlformats.org/drawingml/2006/table">
                <a:tbl>
                  <a:tblPr firstRow="1" bandRow="1">
                    <a:tableStyleId>{073A0DAA-6AF3-43AB-8588-CEC1D06C72B9}</a:tableStyleId>
                  </a:tblPr>
                  <a:tblGrid>
                    <a:gridCol w="600364">
                      <a:extLst>
                        <a:ext uri="{9D8B030D-6E8A-4147-A177-3AD203B41FA5}">
                          <a16:colId xmlns:a16="http://schemas.microsoft.com/office/drawing/2014/main" val="2847888295"/>
                        </a:ext>
                      </a:extLst>
                    </a:gridCol>
                    <a:gridCol w="5495636">
                      <a:extLst>
                        <a:ext uri="{9D8B030D-6E8A-4147-A177-3AD203B41FA5}">
                          <a16:colId xmlns:a16="http://schemas.microsoft.com/office/drawing/2014/main" val="3828215361"/>
                        </a:ext>
                      </a:extLst>
                    </a:gridCol>
                  </a:tblGrid>
                  <a:tr h="606806">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2041" t="-1000" r="-923469" b="-256000"/>
                          </a:stretch>
                        </a:blipFill>
                      </a:tcPr>
                    </a:tc>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1086" t="-1000" r="-333" b="-256000"/>
                          </a:stretch>
                        </a:blipFill>
                      </a:tcPr>
                    </a:tc>
                    <a:extLst>
                      <a:ext uri="{0D108BD9-81ED-4DB2-BD59-A6C34878D82A}">
                        <a16:rowId xmlns:a16="http://schemas.microsoft.com/office/drawing/2014/main" val="2173614916"/>
                      </a:ext>
                    </a:extLst>
                  </a:tr>
                  <a:tr h="486537">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2041" t="-126250" r="-923469" b="-220000"/>
                          </a:stretch>
                        </a:blipFill>
                      </a:tcPr>
                    </a:tc>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1086" t="-126250" r="-333" b="-220000"/>
                          </a:stretch>
                        </a:blipFill>
                      </a:tcPr>
                    </a:tc>
                    <a:extLst>
                      <a:ext uri="{0D108BD9-81ED-4DB2-BD59-A6C34878D82A}">
                        <a16:rowId xmlns:a16="http://schemas.microsoft.com/office/drawing/2014/main" val="2208724815"/>
                      </a:ext>
                    </a:extLst>
                  </a:tr>
                  <a:tr h="608076">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2041" t="-179208" r="-923469" b="-74257"/>
                          </a:stretch>
                        </a:blipFill>
                      </a:tcPr>
                    </a:tc>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1086" t="-179208" r="-333" b="-74257"/>
                          </a:stretch>
                        </a:blipFill>
                      </a:tcPr>
                    </a:tc>
                    <a:extLst>
                      <a:ext uri="{0D108BD9-81ED-4DB2-BD59-A6C34878D82A}">
                        <a16:rowId xmlns:a16="http://schemas.microsoft.com/office/drawing/2014/main" val="1282791377"/>
                      </a:ext>
                    </a:extLst>
                  </a:tr>
                  <a:tr h="378215">
                    <a:tc>
                      <a:txBody>
                        <a:bodyPr/>
                        <a:lstStyle/>
                        <a:p>
                          <a:pPr algn="ctr"/>
                          <a:r>
                            <a:rPr lang="en-US" altLang="zh-TW" dirty="0">
                              <a:solidFill>
                                <a:schemeClr val="tx1"/>
                              </a:solidFill>
                            </a:rPr>
                            <a:t>…</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solidFill>
                                <a:schemeClr val="tx1"/>
                              </a:solidFill>
                            </a:rPr>
                            <a:t>…</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3676157"/>
                      </a:ext>
                    </a:extLst>
                  </a:tr>
                </a:tbl>
              </a:graphicData>
            </a:graphic>
          </p:graphicFrame>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574C57E-7BDA-4D63-8EB3-B78CC3DE305D}"/>
                  </a:ext>
                </a:extLst>
              </p:cNvPr>
              <p:cNvSpPr/>
              <p:nvPr/>
            </p:nvSpPr>
            <p:spPr>
              <a:xfrm>
                <a:off x="2953608" y="5968776"/>
                <a:ext cx="3979166" cy="775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cs typeface="Times New Roman" panose="02020603050405020304" pitchFamily="18" charset="0"/>
                            </a:rPr>
                          </m:ctrlPr>
                        </m:sSupPr>
                        <m:e>
                          <m:r>
                            <a:rPr lang="en-US" altLang="zh-TW" b="0" i="1" smtClean="0">
                              <a:latin typeface="Cambria Math" panose="02040503050406030204" pitchFamily="18" charset="0"/>
                              <a:cs typeface="Times New Roman" panose="02020603050405020304" pitchFamily="18" charset="0"/>
                            </a:rPr>
                            <m:t>𝑓</m:t>
                          </m:r>
                          <m:r>
                            <a:rPr lang="en-US" altLang="zh-TW" b="0" i="1" smtClean="0">
                              <a:latin typeface="Cambria Math" panose="02040503050406030204" pitchFamily="18" charset="0"/>
                              <a:cs typeface="Times New Roman" panose="02020603050405020304" pitchFamily="18" charset="0"/>
                            </a:rPr>
                            <m:t>=</m:t>
                          </m:r>
                          <m:d>
                            <m:dPr>
                              <m:ctrlPr>
                                <a:rPr lang="en-US" altLang="zh-TW" i="1">
                                  <a:latin typeface="Cambria Math" panose="02040503050406030204" pitchFamily="18" charset="0"/>
                                  <a:cs typeface="Times New Roman" panose="02020603050405020304" pitchFamily="18" charset="0"/>
                                </a:rPr>
                              </m:ctrlPr>
                            </m:dPr>
                            <m:e>
                              <m:r>
                                <a:rPr lang="en-US" altLang="zh-TW">
                                  <a:latin typeface="Cambria Math" panose="02040503050406030204" pitchFamily="18" charset="0"/>
                                  <a:cs typeface="Times New Roman" panose="02020603050405020304" pitchFamily="18" charset="0"/>
                                </a:rPr>
                                <m:t>1−</m:t>
                              </m:r>
                              <m:sSup>
                                <m:sSupPr>
                                  <m:ctrlPr>
                                    <a:rPr lang="en-US" altLang="zh-TW" i="1">
                                      <a:solidFill>
                                        <a:srgbClr val="FF0000"/>
                                      </a:solidFill>
                                      <a:latin typeface="Cambria Math" panose="02040503050406030204" pitchFamily="18" charset="0"/>
                                      <a:cs typeface="Times New Roman" panose="02020603050405020304" pitchFamily="18" charset="0"/>
                                    </a:rPr>
                                  </m:ctrlPr>
                                </m:sSupPr>
                                <m:e>
                                  <m:r>
                                    <a:rPr lang="en-US" altLang="zh-TW">
                                      <a:solidFill>
                                        <a:srgbClr val="FF0000"/>
                                      </a:solidFill>
                                      <a:latin typeface="Cambria Math" panose="02040503050406030204" pitchFamily="18" charset="0"/>
                                      <a:cs typeface="Times New Roman" panose="02020603050405020304" pitchFamily="18" charset="0"/>
                                    </a:rPr>
                                    <m:t>(</m:t>
                                  </m:r>
                                  <m:r>
                                    <a:rPr lang="en-US" altLang="zh-TW" i="1">
                                      <a:solidFill>
                                        <a:srgbClr val="FF0000"/>
                                      </a:solidFill>
                                      <a:latin typeface="Cambria Math" panose="02040503050406030204" pitchFamily="18" charset="0"/>
                                      <a:cs typeface="Times New Roman" panose="02020603050405020304" pitchFamily="18" charset="0"/>
                                    </a:rPr>
                                    <m:t>1−</m:t>
                                  </m:r>
                                  <m:f>
                                    <m:fPr>
                                      <m:ctrlPr>
                                        <a:rPr lang="en-US" altLang="zh-TW" i="1">
                                          <a:solidFill>
                                            <a:srgbClr val="FF0000"/>
                                          </a:solidFill>
                                          <a:latin typeface="Cambria Math" panose="02040503050406030204" pitchFamily="18" charset="0"/>
                                          <a:cs typeface="Times New Roman" panose="02020603050405020304" pitchFamily="18" charset="0"/>
                                        </a:rPr>
                                      </m:ctrlPr>
                                    </m:fPr>
                                    <m:num>
                                      <m:r>
                                        <a:rPr lang="en-US" altLang="zh-TW" i="1">
                                          <a:solidFill>
                                            <a:srgbClr val="FF0000"/>
                                          </a:solidFill>
                                          <a:latin typeface="Cambria Math" panose="02040503050406030204" pitchFamily="18" charset="0"/>
                                          <a:cs typeface="Times New Roman" panose="02020603050405020304" pitchFamily="18" charset="0"/>
                                        </a:rPr>
                                        <m:t>1</m:t>
                                      </m:r>
                                    </m:num>
                                    <m:den>
                                      <m:r>
                                        <a:rPr lang="en-US" altLang="zh-TW" i="1">
                                          <a:solidFill>
                                            <a:srgbClr val="FF0000"/>
                                          </a:solidFill>
                                          <a:latin typeface="Cambria Math" panose="02040503050406030204" pitchFamily="18" charset="0"/>
                                          <a:cs typeface="Times New Roman" panose="02020603050405020304" pitchFamily="18" charset="0"/>
                                        </a:rPr>
                                        <m:t>𝑚</m:t>
                                      </m:r>
                                    </m:den>
                                  </m:f>
                                  <m:r>
                                    <a:rPr lang="en-US" altLang="zh-TW" i="1">
                                      <a:solidFill>
                                        <a:srgbClr val="FF0000"/>
                                      </a:solidFill>
                                      <a:latin typeface="Cambria Math" panose="02040503050406030204" pitchFamily="18" charset="0"/>
                                      <a:cs typeface="Times New Roman" panose="02020603050405020304" pitchFamily="18" charset="0"/>
                                    </a:rPr>
                                    <m:t>)</m:t>
                                  </m:r>
                                </m:e>
                                <m:sup>
                                  <m:r>
                                    <a:rPr lang="en-US" altLang="zh-TW" i="1">
                                      <a:solidFill>
                                        <a:srgbClr val="FF0000"/>
                                      </a:solidFill>
                                      <a:latin typeface="Cambria Math" panose="02040503050406030204" pitchFamily="18" charset="0"/>
                                      <a:cs typeface="Times New Roman" panose="02020603050405020304" pitchFamily="18" charset="0"/>
                                    </a:rPr>
                                    <m:t>𝑛𝑘</m:t>
                                  </m:r>
                                </m:sup>
                              </m:sSup>
                            </m:e>
                          </m:d>
                        </m:e>
                        <m:sup>
                          <m:r>
                            <a:rPr lang="en-US" altLang="zh-TW" i="1">
                              <a:latin typeface="Cambria Math" panose="02040503050406030204" pitchFamily="18" charset="0"/>
                              <a:cs typeface="Times New Roman" panose="02020603050405020304" pitchFamily="18" charset="0"/>
                            </a:rPr>
                            <m:t>𝑘</m:t>
                          </m:r>
                        </m:sup>
                      </m:sSup>
                      <m:r>
                        <a:rPr lang="en-US" altLang="zh-TW"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i="1">
                              <a:latin typeface="Cambria Math" panose="02040503050406030204" pitchFamily="18" charset="0"/>
                              <a:cs typeface="Times New Roman" panose="02020603050405020304" pitchFamily="18" charset="0"/>
                            </a:rPr>
                          </m:ctrlPr>
                        </m:sSupPr>
                        <m:e>
                          <m:d>
                            <m:dPr>
                              <m:ctrlPr>
                                <a:rPr lang="en-US" altLang="zh-TW" i="1">
                                  <a:latin typeface="Cambria Math" panose="02040503050406030204" pitchFamily="18" charset="0"/>
                                  <a:cs typeface="Times New Roman" panose="02020603050405020304" pitchFamily="18" charset="0"/>
                                </a:rPr>
                              </m:ctrlPr>
                            </m:dPr>
                            <m:e>
                              <m:r>
                                <a:rPr lang="en-US" altLang="zh-TW">
                                  <a:latin typeface="Cambria Math" panose="02040503050406030204" pitchFamily="18" charset="0"/>
                                  <a:cs typeface="Times New Roman" panose="02020603050405020304" pitchFamily="18" charset="0"/>
                                </a:rPr>
                                <m:t>1−</m:t>
                              </m:r>
                              <m:sSup>
                                <m:sSupPr>
                                  <m:ctrlPr>
                                    <a:rPr lang="en-US" altLang="zh-TW" i="1">
                                      <a:solidFill>
                                        <a:srgbClr val="FF0000"/>
                                      </a:solidFill>
                                      <a:latin typeface="Cambria Math" panose="02040503050406030204" pitchFamily="18" charset="0"/>
                                      <a:cs typeface="Times New Roman" panose="02020603050405020304" pitchFamily="18" charset="0"/>
                                    </a:rPr>
                                  </m:ctrlPr>
                                </m:sSupPr>
                                <m:e>
                                  <m:r>
                                    <a:rPr lang="en-US" altLang="zh-TW" i="1">
                                      <a:solidFill>
                                        <a:srgbClr val="FF0000"/>
                                      </a:solidFill>
                                      <a:latin typeface="Cambria Math" panose="02040503050406030204" pitchFamily="18" charset="0"/>
                                      <a:cs typeface="Times New Roman" panose="02020603050405020304" pitchFamily="18" charset="0"/>
                                    </a:rPr>
                                    <m:t>𝑒</m:t>
                                  </m:r>
                                </m:e>
                                <m:sup>
                                  <m:f>
                                    <m:fPr>
                                      <m:ctrlPr>
                                        <a:rPr lang="en-US" altLang="zh-TW" i="1">
                                          <a:solidFill>
                                            <a:srgbClr val="FF0000"/>
                                          </a:solidFill>
                                          <a:latin typeface="Cambria Math" panose="02040503050406030204" pitchFamily="18" charset="0"/>
                                          <a:cs typeface="Times New Roman" panose="02020603050405020304" pitchFamily="18" charset="0"/>
                                        </a:rPr>
                                      </m:ctrlPr>
                                    </m:fPr>
                                    <m:num>
                                      <m:r>
                                        <a:rPr lang="en-US" altLang="zh-TW" i="1">
                                          <a:solidFill>
                                            <a:srgbClr val="FF0000"/>
                                          </a:solidFill>
                                          <a:latin typeface="Cambria Math" panose="02040503050406030204" pitchFamily="18" charset="0"/>
                                          <a:cs typeface="Times New Roman" panose="02020603050405020304" pitchFamily="18" charset="0"/>
                                        </a:rPr>
                                        <m:t>−</m:t>
                                      </m:r>
                                      <m:r>
                                        <a:rPr lang="en-US" altLang="zh-TW" i="1">
                                          <a:solidFill>
                                            <a:srgbClr val="FF0000"/>
                                          </a:solidFill>
                                          <a:latin typeface="Cambria Math" panose="02040503050406030204" pitchFamily="18" charset="0"/>
                                          <a:cs typeface="Times New Roman" panose="02020603050405020304" pitchFamily="18" charset="0"/>
                                        </a:rPr>
                                        <m:t>𝑛𝑘</m:t>
                                      </m:r>
                                    </m:num>
                                    <m:den>
                                      <m:r>
                                        <a:rPr lang="en-US" altLang="zh-TW" i="1">
                                          <a:solidFill>
                                            <a:srgbClr val="FF0000"/>
                                          </a:solidFill>
                                          <a:latin typeface="Cambria Math" panose="02040503050406030204" pitchFamily="18" charset="0"/>
                                          <a:cs typeface="Times New Roman" panose="02020603050405020304" pitchFamily="18" charset="0"/>
                                        </a:rPr>
                                        <m:t>𝑚</m:t>
                                      </m:r>
                                    </m:den>
                                  </m:f>
                                </m:sup>
                              </m:sSup>
                            </m:e>
                          </m:d>
                        </m:e>
                        <m:sup>
                          <m:r>
                            <a:rPr lang="en-US" altLang="zh-TW" i="1">
                              <a:latin typeface="Cambria Math" panose="02040503050406030204" pitchFamily="18" charset="0"/>
                              <a:cs typeface="Times New Roman" panose="02020603050405020304" pitchFamily="18" charset="0"/>
                            </a:rPr>
                            <m:t>𝑘</m:t>
                          </m:r>
                        </m:sup>
                      </m:sSup>
                    </m:oMath>
                  </m:oMathPara>
                </a14:m>
                <a:endParaRPr lang="zh-TW" altLang="en-US" dirty="0"/>
              </a:p>
            </p:txBody>
          </p:sp>
        </mc:Choice>
        <mc:Fallback xmlns="">
          <p:sp>
            <p:nvSpPr>
              <p:cNvPr id="9" name="矩形 8">
                <a:extLst>
                  <a:ext uri="{FF2B5EF4-FFF2-40B4-BE49-F238E27FC236}">
                    <a16:creationId xmlns:a16="http://schemas.microsoft.com/office/drawing/2014/main" id="{B574C57E-7BDA-4D63-8EB3-B78CC3DE305D}"/>
                  </a:ext>
                </a:extLst>
              </p:cNvPr>
              <p:cNvSpPr>
                <a:spLocks noRot="1" noChangeAspect="1" noMove="1" noResize="1" noEditPoints="1" noAdjustHandles="1" noChangeArrowheads="1" noChangeShapeType="1" noTextEdit="1"/>
              </p:cNvSpPr>
              <p:nvPr/>
            </p:nvSpPr>
            <p:spPr>
              <a:xfrm>
                <a:off x="2953608" y="5968776"/>
                <a:ext cx="3979166" cy="775149"/>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480590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Bloom Filter Theory</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a:xfrm>
                <a:off x="314324" y="1847851"/>
                <a:ext cx="8829675" cy="4351338"/>
              </a:xfrm>
            </p:spPr>
            <p:txBody>
              <a:bodyPr>
                <a:normAutofit/>
              </a:bodyPr>
              <a:lstStyle/>
              <a:p>
                <a:r>
                  <a:rPr lang="en-US" altLang="zh-TW" sz="2400" dirty="0">
                    <a:latin typeface="Times New Roman" panose="02020603050405020304" pitchFamily="18" charset="0"/>
                    <a:cs typeface="Times New Roman" panose="02020603050405020304" pitchFamily="18" charset="0"/>
                  </a:rPr>
                  <a:t>For a given ratio of</a:t>
                </a:r>
                <a14:m>
                  <m:oMath xmlns:m="http://schemas.openxmlformats.org/officeDocument/2006/math">
                    <m:r>
                      <a:rPr lang="zh-TW" altLang="en-US" sz="2400" i="1" dirty="0">
                        <a:latin typeface="Cambria Math" panose="02040503050406030204" pitchFamily="18" charset="0"/>
                        <a:cs typeface="Times New Roman" panose="02020603050405020304" pitchFamily="18" charset="0"/>
                      </a:rPr>
                      <m:t> </m:t>
                    </m:r>
                    <m:r>
                      <a:rPr lang="en-US" altLang="zh-TW" sz="2400" b="0" i="1" dirty="0" smtClean="0">
                        <a:latin typeface="Cambria Math" panose="02040503050406030204" pitchFamily="18" charset="0"/>
                        <a:cs typeface="Times New Roman" panose="02020603050405020304" pitchFamily="18" charset="0"/>
                      </a:rPr>
                      <m:t> </m:t>
                    </m:r>
                    <m:f>
                      <m:fPr>
                        <m:ctrlPr>
                          <a:rPr lang="en-US" altLang="zh-TW" sz="2400" i="1" smtClean="0">
                            <a:latin typeface="Cambria Math" panose="02040503050406030204" pitchFamily="18" charset="0"/>
                            <a:cs typeface="Times New Roman" panose="02020603050405020304" pitchFamily="18" charset="0"/>
                          </a:rPr>
                        </m:ctrlPr>
                      </m:fPr>
                      <m:num>
                        <m:r>
                          <a:rPr lang="en-US" altLang="zh-TW" sz="2400" b="0" i="1" smtClean="0">
                            <a:latin typeface="Cambria Math" panose="02040503050406030204" pitchFamily="18" charset="0"/>
                            <a:cs typeface="Times New Roman" panose="02020603050405020304" pitchFamily="18" charset="0"/>
                          </a:rPr>
                          <m:t>𝑚</m:t>
                        </m:r>
                      </m:num>
                      <m:den>
                        <m:r>
                          <a:rPr lang="en-US" altLang="zh-TW" sz="2400" b="0" i="1" smtClean="0">
                            <a:latin typeface="Cambria Math" panose="02040503050406030204" pitchFamily="18" charset="0"/>
                            <a:cs typeface="Times New Roman" panose="02020603050405020304" pitchFamily="18" charset="0"/>
                          </a:rPr>
                          <m:t>𝑛</m:t>
                        </m:r>
                      </m:den>
                    </m:f>
                  </m:oMath>
                </a14:m>
                <a:r>
                  <a:rPr lang="en-US" altLang="zh-TW" sz="2400" dirty="0">
                    <a:latin typeface="Times New Roman" panose="02020603050405020304" pitchFamily="18" charset="0"/>
                    <a:cs typeface="Times New Roman" panose="02020603050405020304" pitchFamily="18" charset="0"/>
                  </a:rPr>
                  <a:t>, the false positive probability can be reduced by increasing the number of hash functions, k.</a:t>
                </a:r>
              </a:p>
              <a:p>
                <a:r>
                  <a:rPr lang="en-US" altLang="zh-TW" sz="2400" dirty="0" smtClean="0">
                    <a:solidFill>
                      <a:srgbClr val="FF0000"/>
                    </a:solidFill>
                    <a:latin typeface="Times New Roman" panose="02020603050405020304" pitchFamily="18" charset="0"/>
                    <a:cs typeface="Times New Roman" panose="02020603050405020304" pitchFamily="18" charset="0"/>
                  </a:rPr>
                  <a:t>In the optimal</a:t>
                </a:r>
                <a:r>
                  <a:rPr lang="zh-TW" altLang="en-US" sz="2400" dirty="0">
                    <a:solidFill>
                      <a:srgbClr val="FF0000"/>
                    </a:solidFill>
                    <a:latin typeface="Times New Roman" panose="02020603050405020304" pitchFamily="18" charset="0"/>
                    <a:cs typeface="Times New Roman" panose="02020603050405020304" pitchFamily="18" charset="0"/>
                  </a:rPr>
                  <a:t> </a:t>
                </a:r>
                <a:r>
                  <a:rPr lang="en-US" altLang="zh-TW" sz="2400" dirty="0">
                    <a:solidFill>
                      <a:srgbClr val="FF0000"/>
                    </a:solidFill>
                    <a:latin typeface="Times New Roman" panose="02020603050405020304" pitchFamily="18" charset="0"/>
                    <a:cs typeface="Times New Roman" panose="02020603050405020304" pitchFamily="18" charset="0"/>
                  </a:rPr>
                  <a:t>case, </a:t>
                </a:r>
                <a14:m>
                  <m:oMath xmlns:m="http://schemas.openxmlformats.org/officeDocument/2006/math">
                    <m:r>
                      <a:rPr lang="en-US" altLang="zh-TW" sz="2400" b="0" i="1" smtClean="0">
                        <a:solidFill>
                          <a:srgbClr val="FF0000"/>
                        </a:solidFill>
                        <a:latin typeface="Cambria Math" panose="02040503050406030204" pitchFamily="18" charset="0"/>
                        <a:cs typeface="Times New Roman" panose="02020603050405020304" pitchFamily="18" charset="0"/>
                      </a:rPr>
                      <m:t>𝑘</m:t>
                    </m:r>
                    <m:r>
                      <a:rPr lang="en-US" altLang="zh-TW" sz="2400" b="0" i="1" smtClean="0">
                        <a:solidFill>
                          <a:srgbClr val="FF0000"/>
                        </a:solidFill>
                        <a:latin typeface="Cambria Math" panose="02040503050406030204" pitchFamily="18" charset="0"/>
                        <a:cs typeface="Times New Roman" panose="02020603050405020304" pitchFamily="18" charset="0"/>
                      </a:rPr>
                      <m:t>=</m:t>
                    </m:r>
                    <m:f>
                      <m:fPr>
                        <m:ctrlPr>
                          <a:rPr lang="en-US" altLang="zh-TW" sz="2400" b="0" i="1" smtClean="0">
                            <a:solidFill>
                              <a:srgbClr val="FF0000"/>
                            </a:solidFill>
                            <a:latin typeface="Cambria Math" panose="02040503050406030204" pitchFamily="18" charset="0"/>
                            <a:cs typeface="Times New Roman" panose="02020603050405020304" pitchFamily="18" charset="0"/>
                          </a:rPr>
                        </m:ctrlPr>
                      </m:fPr>
                      <m:num>
                        <m:r>
                          <a:rPr lang="en-US" altLang="zh-TW" sz="2400" b="0" i="1" smtClean="0">
                            <a:solidFill>
                              <a:srgbClr val="FF0000"/>
                            </a:solidFill>
                            <a:latin typeface="Cambria Math" panose="02040503050406030204" pitchFamily="18" charset="0"/>
                            <a:cs typeface="Times New Roman" panose="02020603050405020304" pitchFamily="18" charset="0"/>
                          </a:rPr>
                          <m:t>𝑚</m:t>
                        </m:r>
                      </m:num>
                      <m:den>
                        <m:r>
                          <a:rPr lang="en-US" altLang="zh-TW" sz="2400" b="0" i="1" smtClean="0">
                            <a:solidFill>
                              <a:srgbClr val="FF0000"/>
                            </a:solidFill>
                            <a:latin typeface="Cambria Math" panose="02040503050406030204" pitchFamily="18" charset="0"/>
                            <a:cs typeface="Times New Roman" panose="02020603050405020304" pitchFamily="18" charset="0"/>
                          </a:rPr>
                          <m:t>𝑛</m:t>
                        </m:r>
                      </m:den>
                    </m:f>
                    <m:r>
                      <a:rPr lang="en-US" altLang="zh-TW" sz="2400" b="0" i="1" smtClean="0">
                        <a:solidFill>
                          <a:srgbClr val="FF0000"/>
                        </a:solidFill>
                        <a:latin typeface="Cambria Math" panose="02040503050406030204" pitchFamily="18" charset="0"/>
                        <a:cs typeface="Times New Roman" panose="02020603050405020304" pitchFamily="18" charset="0"/>
                      </a:rPr>
                      <m:t>𝑙𝑛</m:t>
                    </m:r>
                    <m:r>
                      <a:rPr lang="en-US" altLang="zh-TW" sz="2400" b="0" i="1" smtClean="0">
                        <a:solidFill>
                          <a:srgbClr val="FF0000"/>
                        </a:solidFill>
                        <a:latin typeface="Cambria Math" panose="02040503050406030204" pitchFamily="18" charset="0"/>
                        <a:cs typeface="Times New Roman" panose="02020603050405020304" pitchFamily="18" charset="0"/>
                      </a:rPr>
                      <m:t>2</m:t>
                    </m:r>
                  </m:oMath>
                </a14:m>
                <a:endParaRPr lang="en-US" altLang="zh-TW" sz="2400" b="0" i="1" dirty="0">
                  <a:solidFill>
                    <a:srgbClr val="FF0000"/>
                  </a:solidFill>
                  <a:latin typeface="Cambria Math" panose="02040503050406030204" pitchFamily="18" charset="0"/>
                  <a:cs typeface="Times New Roman" panose="02020603050405020304" pitchFamily="18" charset="0"/>
                </a:endParaRPr>
              </a:p>
              <a:p>
                <a:pPr lvl="1"/>
                <a14:m>
                  <m:oMath xmlns:m="http://schemas.openxmlformats.org/officeDocument/2006/math">
                    <m:r>
                      <m:rPr>
                        <m:sty m:val="p"/>
                      </m:rPr>
                      <a:rPr lang="en-US" altLang="zh-TW" sz="2000">
                        <a:latin typeface="Cambria Math" panose="02040503050406030204" pitchFamily="18" charset="0"/>
                        <a:cs typeface="Times New Roman" panose="02020603050405020304" pitchFamily="18" charset="0"/>
                      </a:rPr>
                      <m:t>f</m:t>
                    </m:r>
                    <m:r>
                      <a:rPr lang="en-US" altLang="zh-TW"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sz="2000" i="1">
                            <a:solidFill>
                              <a:schemeClr val="tx1"/>
                            </a:solidFill>
                            <a:latin typeface="Cambria Math" panose="02040503050406030204" pitchFamily="18" charset="0"/>
                            <a:cs typeface="Times New Roman" panose="02020603050405020304" pitchFamily="18" charset="0"/>
                          </a:rPr>
                        </m:ctrlPr>
                      </m:sSupPr>
                      <m:e>
                        <m:d>
                          <m:dPr>
                            <m:ctrlPr>
                              <a:rPr lang="en-US" altLang="zh-TW" sz="2000" i="1">
                                <a:solidFill>
                                  <a:schemeClr val="tx1"/>
                                </a:solidFill>
                                <a:latin typeface="Cambria Math" panose="02040503050406030204" pitchFamily="18" charset="0"/>
                                <a:cs typeface="Times New Roman" panose="02020603050405020304" pitchFamily="18" charset="0"/>
                              </a:rPr>
                            </m:ctrlPr>
                          </m:dPr>
                          <m:e>
                            <m:r>
                              <a:rPr lang="en-US" altLang="zh-TW" sz="2000">
                                <a:solidFill>
                                  <a:schemeClr val="tx1"/>
                                </a:solidFill>
                                <a:latin typeface="Cambria Math" panose="02040503050406030204" pitchFamily="18" charset="0"/>
                                <a:cs typeface="Times New Roman" panose="02020603050405020304" pitchFamily="18" charset="0"/>
                              </a:rPr>
                              <m:t>1−</m:t>
                            </m:r>
                            <m:sSup>
                              <m:sSupPr>
                                <m:ctrlPr>
                                  <a:rPr lang="en-US" altLang="zh-TW" sz="2000" i="1">
                                    <a:solidFill>
                                      <a:schemeClr val="tx1"/>
                                    </a:solidFill>
                                    <a:latin typeface="Cambria Math" panose="02040503050406030204" pitchFamily="18" charset="0"/>
                                    <a:cs typeface="Times New Roman" panose="02020603050405020304" pitchFamily="18" charset="0"/>
                                  </a:rPr>
                                </m:ctrlPr>
                              </m:sSupPr>
                              <m:e>
                                <m:r>
                                  <a:rPr lang="en-US" altLang="zh-TW" sz="2000" i="1">
                                    <a:solidFill>
                                      <a:schemeClr val="tx1"/>
                                    </a:solidFill>
                                    <a:latin typeface="Cambria Math" panose="02040503050406030204" pitchFamily="18" charset="0"/>
                                    <a:cs typeface="Times New Roman" panose="02020603050405020304" pitchFamily="18" charset="0"/>
                                  </a:rPr>
                                  <m:t>𝑒</m:t>
                                </m:r>
                              </m:e>
                              <m:sup>
                                <m:f>
                                  <m:fPr>
                                    <m:ctrlPr>
                                      <a:rPr lang="en-US" altLang="zh-TW" sz="2000" i="1">
                                        <a:solidFill>
                                          <a:schemeClr val="tx1"/>
                                        </a:solidFill>
                                        <a:latin typeface="Cambria Math" panose="02040503050406030204" pitchFamily="18" charset="0"/>
                                        <a:cs typeface="Times New Roman" panose="02020603050405020304" pitchFamily="18" charset="0"/>
                                      </a:rPr>
                                    </m:ctrlPr>
                                  </m:fPr>
                                  <m:num>
                                    <m:r>
                                      <a:rPr lang="en-US" altLang="zh-TW" sz="2000" i="1">
                                        <a:solidFill>
                                          <a:schemeClr val="tx1"/>
                                        </a:solidFill>
                                        <a:latin typeface="Cambria Math" panose="02040503050406030204" pitchFamily="18" charset="0"/>
                                        <a:cs typeface="Times New Roman" panose="02020603050405020304" pitchFamily="18" charset="0"/>
                                      </a:rPr>
                                      <m:t>−</m:t>
                                    </m:r>
                                    <m:r>
                                      <a:rPr lang="en-US" altLang="zh-TW" sz="2000" i="1">
                                        <a:solidFill>
                                          <a:schemeClr val="tx1"/>
                                        </a:solidFill>
                                        <a:latin typeface="Cambria Math" panose="02040503050406030204" pitchFamily="18" charset="0"/>
                                        <a:cs typeface="Times New Roman" panose="02020603050405020304" pitchFamily="18" charset="0"/>
                                      </a:rPr>
                                      <m:t>𝑛𝑘</m:t>
                                    </m:r>
                                  </m:num>
                                  <m:den>
                                    <m:r>
                                      <a:rPr lang="en-US" altLang="zh-TW" sz="2000" i="1">
                                        <a:solidFill>
                                          <a:schemeClr val="tx1"/>
                                        </a:solidFill>
                                        <a:latin typeface="Cambria Math" panose="02040503050406030204" pitchFamily="18" charset="0"/>
                                        <a:cs typeface="Times New Roman" panose="02020603050405020304" pitchFamily="18" charset="0"/>
                                      </a:rPr>
                                      <m:t>𝑚</m:t>
                                    </m:r>
                                  </m:den>
                                </m:f>
                              </m:sup>
                            </m:sSup>
                          </m:e>
                        </m:d>
                      </m:e>
                      <m:sup>
                        <m:r>
                          <a:rPr lang="en-US" altLang="zh-TW" sz="2000" i="1">
                            <a:solidFill>
                              <a:schemeClr val="tx1"/>
                            </a:solidFill>
                            <a:latin typeface="Cambria Math" panose="02040503050406030204" pitchFamily="18" charset="0"/>
                            <a:cs typeface="Times New Roman" panose="02020603050405020304" pitchFamily="18" charset="0"/>
                          </a:rPr>
                          <m:t>𝑘</m:t>
                        </m:r>
                      </m:sup>
                    </m:sSup>
                    <m:r>
                      <a:rPr lang="en-US" altLang="zh-TW" sz="2000" b="0" i="1" smtClean="0">
                        <a:solidFill>
                          <a:schemeClr val="tx1"/>
                        </a:solidFill>
                        <a:latin typeface="Cambria Math" panose="02040503050406030204" pitchFamily="18" charset="0"/>
                        <a:cs typeface="Times New Roman" panose="02020603050405020304" pitchFamily="18" charset="0"/>
                      </a:rPr>
                      <m:t>=</m:t>
                    </m:r>
                    <m:sSup>
                      <m:sSupPr>
                        <m:ctrlPr>
                          <a:rPr lang="en-US" altLang="zh-TW" sz="2000" b="0" i="1" smtClean="0">
                            <a:solidFill>
                              <a:schemeClr val="tx1"/>
                            </a:solidFill>
                            <a:latin typeface="Cambria Math" panose="02040503050406030204" pitchFamily="18" charset="0"/>
                            <a:cs typeface="Times New Roman" panose="02020603050405020304" pitchFamily="18" charset="0"/>
                          </a:rPr>
                        </m:ctrlPr>
                      </m:sSupPr>
                      <m:e>
                        <m:r>
                          <a:rPr lang="en-US" altLang="zh-TW" sz="2000" b="0" i="1" smtClean="0">
                            <a:solidFill>
                              <a:schemeClr val="tx1"/>
                            </a:solidFill>
                            <a:latin typeface="Cambria Math" panose="02040503050406030204" pitchFamily="18" charset="0"/>
                            <a:cs typeface="Times New Roman" panose="02020603050405020304" pitchFamily="18" charset="0"/>
                          </a:rPr>
                          <m:t>𝑒</m:t>
                        </m:r>
                      </m:e>
                      <m:sup>
                        <m:func>
                          <m:funcPr>
                            <m:ctrlPr>
                              <a:rPr lang="en-US" altLang="zh-TW" sz="2000" b="0" i="1" smtClean="0">
                                <a:solidFill>
                                  <a:schemeClr val="tx1"/>
                                </a:solidFill>
                                <a:latin typeface="Cambria Math" panose="02040503050406030204" pitchFamily="18" charset="0"/>
                                <a:cs typeface="Times New Roman" panose="02020603050405020304" pitchFamily="18" charset="0"/>
                              </a:rPr>
                            </m:ctrlPr>
                          </m:funcPr>
                          <m:fName>
                            <m:r>
                              <m:rPr>
                                <m:sty m:val="p"/>
                              </m:rPr>
                              <a:rPr lang="en-US" altLang="zh-TW" sz="2000" b="0" i="0" smtClean="0">
                                <a:solidFill>
                                  <a:schemeClr val="tx1"/>
                                </a:solidFill>
                                <a:latin typeface="Cambria Math" panose="02040503050406030204" pitchFamily="18" charset="0"/>
                                <a:cs typeface="Times New Roman" panose="02020603050405020304" pitchFamily="18" charset="0"/>
                              </a:rPr>
                              <m:t>k</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TW" sz="2000" b="0" i="0" smtClean="0">
                                <a:solidFill>
                                  <a:schemeClr val="tx1"/>
                                </a:solidFill>
                                <a:latin typeface="Cambria Math" panose="02040503050406030204" pitchFamily="18" charset="0"/>
                                <a:cs typeface="Times New Roman" panose="02020603050405020304" pitchFamily="18" charset="0"/>
                              </a:rPr>
                              <m:t>ln</m:t>
                            </m:r>
                          </m:fName>
                          <m:e>
                            <m:r>
                              <a:rPr lang="en-US" altLang="zh-TW" sz="2000" b="0" i="1" smtClean="0">
                                <a:solidFill>
                                  <a:schemeClr val="tx1"/>
                                </a:solidFill>
                                <a:latin typeface="Cambria Math" panose="02040503050406030204" pitchFamily="18" charset="0"/>
                                <a:cs typeface="Times New Roman" panose="02020603050405020304" pitchFamily="18" charset="0"/>
                              </a:rPr>
                              <m:t>(</m:t>
                            </m:r>
                            <m:r>
                              <a:rPr lang="en-US" altLang="zh-TW" sz="2000">
                                <a:solidFill>
                                  <a:schemeClr val="tx1"/>
                                </a:solidFill>
                                <a:latin typeface="Cambria Math" panose="02040503050406030204" pitchFamily="18" charset="0"/>
                                <a:cs typeface="Times New Roman" panose="02020603050405020304" pitchFamily="18" charset="0"/>
                              </a:rPr>
                              <m:t>1−</m:t>
                            </m:r>
                            <m:sSup>
                              <m:sSupPr>
                                <m:ctrlPr>
                                  <a:rPr lang="en-US" altLang="zh-TW" sz="2000" i="1">
                                    <a:solidFill>
                                      <a:schemeClr val="tx1"/>
                                    </a:solidFill>
                                    <a:latin typeface="Cambria Math" panose="02040503050406030204" pitchFamily="18" charset="0"/>
                                    <a:cs typeface="Times New Roman" panose="02020603050405020304" pitchFamily="18" charset="0"/>
                                  </a:rPr>
                                </m:ctrlPr>
                              </m:sSupPr>
                              <m:e>
                                <m:r>
                                  <a:rPr lang="en-US" altLang="zh-TW" sz="2000" i="1">
                                    <a:solidFill>
                                      <a:schemeClr val="tx1"/>
                                    </a:solidFill>
                                    <a:latin typeface="Cambria Math" panose="02040503050406030204" pitchFamily="18" charset="0"/>
                                    <a:cs typeface="Times New Roman" panose="02020603050405020304" pitchFamily="18" charset="0"/>
                                  </a:rPr>
                                  <m:t>𝑒</m:t>
                                </m:r>
                              </m:e>
                              <m:sup>
                                <m:f>
                                  <m:fPr>
                                    <m:ctrlPr>
                                      <a:rPr lang="en-US" altLang="zh-TW" sz="2000" i="1">
                                        <a:solidFill>
                                          <a:schemeClr val="tx1"/>
                                        </a:solidFill>
                                        <a:latin typeface="Cambria Math" panose="02040503050406030204" pitchFamily="18" charset="0"/>
                                        <a:cs typeface="Times New Roman" panose="02020603050405020304" pitchFamily="18" charset="0"/>
                                      </a:rPr>
                                    </m:ctrlPr>
                                  </m:fPr>
                                  <m:num>
                                    <m:r>
                                      <a:rPr lang="en-US" altLang="zh-TW" sz="2000" i="1">
                                        <a:solidFill>
                                          <a:schemeClr val="tx1"/>
                                        </a:solidFill>
                                        <a:latin typeface="Cambria Math" panose="02040503050406030204" pitchFamily="18" charset="0"/>
                                        <a:cs typeface="Times New Roman" panose="02020603050405020304" pitchFamily="18" charset="0"/>
                                      </a:rPr>
                                      <m:t>−</m:t>
                                    </m:r>
                                    <m:r>
                                      <a:rPr lang="en-US" altLang="zh-TW" sz="2000" i="1">
                                        <a:solidFill>
                                          <a:schemeClr val="tx1"/>
                                        </a:solidFill>
                                        <a:latin typeface="Cambria Math" panose="02040503050406030204" pitchFamily="18" charset="0"/>
                                        <a:cs typeface="Times New Roman" panose="02020603050405020304" pitchFamily="18" charset="0"/>
                                      </a:rPr>
                                      <m:t>𝑛𝑘</m:t>
                                    </m:r>
                                  </m:num>
                                  <m:den>
                                    <m:r>
                                      <a:rPr lang="en-US" altLang="zh-TW" sz="2000" i="1">
                                        <a:solidFill>
                                          <a:schemeClr val="tx1"/>
                                        </a:solidFill>
                                        <a:latin typeface="Cambria Math" panose="02040503050406030204" pitchFamily="18" charset="0"/>
                                        <a:cs typeface="Times New Roman" panose="02020603050405020304" pitchFamily="18" charset="0"/>
                                      </a:rPr>
                                      <m:t>𝑚</m:t>
                                    </m:r>
                                  </m:den>
                                </m:f>
                              </m:sup>
                            </m:sSup>
                            <m:r>
                              <a:rPr lang="en-US" altLang="zh-TW" sz="2000" b="0" i="1" smtClean="0">
                                <a:solidFill>
                                  <a:schemeClr val="tx1"/>
                                </a:solidFill>
                                <a:latin typeface="Cambria Math" panose="02040503050406030204" pitchFamily="18" charset="0"/>
                                <a:cs typeface="Times New Roman" panose="02020603050405020304" pitchFamily="18" charset="0"/>
                              </a:rPr>
                              <m:t>)</m:t>
                            </m:r>
                          </m:e>
                        </m:func>
                      </m:sup>
                    </m:sSup>
                  </m:oMath>
                </a14:m>
                <a:endParaRPr lang="en-US" altLang="zh-TW" sz="2000" b="0" i="1" dirty="0">
                  <a:solidFill>
                    <a:schemeClr val="tx1"/>
                  </a:solidFill>
                  <a:latin typeface="Cambria Math" panose="02040503050406030204" pitchFamily="18" charset="0"/>
                  <a:cs typeface="Times New Roman" panose="02020603050405020304" pitchFamily="18" charset="0"/>
                </a:endParaRPr>
              </a:p>
              <a:p>
                <a:pPr lvl="1"/>
                <a14:m>
                  <m:oMath xmlns:m="http://schemas.openxmlformats.org/officeDocument/2006/math">
                    <m:r>
                      <a:rPr lang="en-US" altLang="zh-TW" sz="2000" b="0" i="1" smtClean="0">
                        <a:solidFill>
                          <a:schemeClr val="tx1"/>
                        </a:solidFill>
                        <a:latin typeface="Cambria Math" panose="02040503050406030204" pitchFamily="18" charset="0"/>
                        <a:cs typeface="Times New Roman" panose="02020603050405020304" pitchFamily="18" charset="0"/>
                      </a:rPr>
                      <m:t>𝐿𝑒𝑡</m:t>
                    </m:r>
                    <m:r>
                      <a:rPr lang="en-US" altLang="zh-TW" sz="2000" b="0" i="1" smtClean="0">
                        <a:solidFill>
                          <a:schemeClr val="tx1"/>
                        </a:solidFill>
                        <a:latin typeface="Cambria Math" panose="02040503050406030204" pitchFamily="18" charset="0"/>
                        <a:cs typeface="Times New Roman" panose="02020603050405020304" pitchFamily="18" charset="0"/>
                      </a:rPr>
                      <m:t> </m:t>
                    </m:r>
                    <m:r>
                      <a:rPr lang="en-US" altLang="zh-TW" sz="2000" b="0" i="1" smtClean="0">
                        <a:solidFill>
                          <a:schemeClr val="tx1"/>
                        </a:solidFill>
                        <a:latin typeface="Cambria Math" panose="02040503050406030204" pitchFamily="18" charset="0"/>
                        <a:cs typeface="Times New Roman" panose="02020603050405020304" pitchFamily="18" charset="0"/>
                      </a:rPr>
                      <m:t>𝑔</m:t>
                    </m:r>
                    <m:r>
                      <a:rPr lang="en-US" altLang="zh-TW" sz="2000" b="0" i="1" smtClean="0">
                        <a:solidFill>
                          <a:schemeClr val="tx1"/>
                        </a:solidFill>
                        <a:latin typeface="Cambria Math" panose="02040503050406030204" pitchFamily="18" charset="0"/>
                        <a:cs typeface="Times New Roman" panose="02020603050405020304" pitchFamily="18" charset="0"/>
                      </a:rPr>
                      <m:t>=</m:t>
                    </m:r>
                    <m:r>
                      <a:rPr lang="en-US" altLang="zh-TW" sz="2000" b="0" i="1" smtClean="0">
                        <a:solidFill>
                          <a:schemeClr val="tx1"/>
                        </a:solidFill>
                        <a:latin typeface="Cambria Math" panose="02040503050406030204" pitchFamily="18" charset="0"/>
                        <a:cs typeface="Times New Roman" panose="02020603050405020304" pitchFamily="18" charset="0"/>
                      </a:rPr>
                      <m:t>𝑘</m:t>
                    </m:r>
                    <m:r>
                      <a:rPr lang="en-US" altLang="zh-TW"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b="0" i="1" smtClean="0">
                        <a:solidFill>
                          <a:schemeClr val="tx1"/>
                        </a:solidFill>
                        <a:latin typeface="Cambria Math" panose="02040503050406030204" pitchFamily="18" charset="0"/>
                        <a:cs typeface="Times New Roman" panose="02020603050405020304" pitchFamily="18" charset="0"/>
                      </a:rPr>
                      <m:t>𝑙𝑛</m:t>
                    </m:r>
                    <m:d>
                      <m:dPr>
                        <m:ctrlPr>
                          <a:rPr lang="en-US" altLang="zh-TW" sz="2000" b="0" i="1" smtClean="0">
                            <a:solidFill>
                              <a:schemeClr val="tx1"/>
                            </a:solidFill>
                            <a:latin typeface="Cambria Math" panose="02040503050406030204" pitchFamily="18" charset="0"/>
                            <a:cs typeface="Times New Roman" panose="02020603050405020304" pitchFamily="18" charset="0"/>
                          </a:rPr>
                        </m:ctrlPr>
                      </m:dPr>
                      <m:e>
                        <m:r>
                          <a:rPr lang="en-US" altLang="zh-TW" sz="2000">
                            <a:solidFill>
                              <a:schemeClr val="tx1"/>
                            </a:solidFill>
                            <a:latin typeface="Cambria Math" panose="02040503050406030204" pitchFamily="18" charset="0"/>
                            <a:cs typeface="Times New Roman" panose="02020603050405020304" pitchFamily="18" charset="0"/>
                          </a:rPr>
                          <m:t>1−</m:t>
                        </m:r>
                        <m:sSup>
                          <m:sSupPr>
                            <m:ctrlPr>
                              <a:rPr lang="en-US" altLang="zh-TW" sz="2000" i="1">
                                <a:solidFill>
                                  <a:schemeClr val="tx1"/>
                                </a:solidFill>
                                <a:latin typeface="Cambria Math" panose="02040503050406030204" pitchFamily="18" charset="0"/>
                                <a:cs typeface="Times New Roman" panose="02020603050405020304" pitchFamily="18" charset="0"/>
                              </a:rPr>
                            </m:ctrlPr>
                          </m:sSupPr>
                          <m:e>
                            <m:r>
                              <a:rPr lang="en-US" altLang="zh-TW" sz="2000" i="1">
                                <a:solidFill>
                                  <a:schemeClr val="tx1"/>
                                </a:solidFill>
                                <a:latin typeface="Cambria Math" panose="02040503050406030204" pitchFamily="18" charset="0"/>
                                <a:cs typeface="Times New Roman" panose="02020603050405020304" pitchFamily="18" charset="0"/>
                              </a:rPr>
                              <m:t>𝑒</m:t>
                            </m:r>
                          </m:e>
                          <m:sup>
                            <m:f>
                              <m:fPr>
                                <m:ctrlPr>
                                  <a:rPr lang="en-US" altLang="zh-TW" sz="2000" i="1">
                                    <a:solidFill>
                                      <a:schemeClr val="tx1"/>
                                    </a:solidFill>
                                    <a:latin typeface="Cambria Math" panose="02040503050406030204" pitchFamily="18" charset="0"/>
                                    <a:cs typeface="Times New Roman" panose="02020603050405020304" pitchFamily="18" charset="0"/>
                                  </a:rPr>
                                </m:ctrlPr>
                              </m:fPr>
                              <m:num>
                                <m:r>
                                  <a:rPr lang="en-US" altLang="zh-TW" sz="2000" i="1">
                                    <a:solidFill>
                                      <a:schemeClr val="tx1"/>
                                    </a:solidFill>
                                    <a:latin typeface="Cambria Math" panose="02040503050406030204" pitchFamily="18" charset="0"/>
                                    <a:cs typeface="Times New Roman" panose="02020603050405020304" pitchFamily="18" charset="0"/>
                                  </a:rPr>
                                  <m:t>−</m:t>
                                </m:r>
                                <m:r>
                                  <a:rPr lang="en-US" altLang="zh-TW" sz="2000" i="1">
                                    <a:solidFill>
                                      <a:schemeClr val="tx1"/>
                                    </a:solidFill>
                                    <a:latin typeface="Cambria Math" panose="02040503050406030204" pitchFamily="18" charset="0"/>
                                    <a:cs typeface="Times New Roman" panose="02020603050405020304" pitchFamily="18" charset="0"/>
                                  </a:rPr>
                                  <m:t>𝑛𝑘</m:t>
                                </m:r>
                              </m:num>
                              <m:den>
                                <m:r>
                                  <a:rPr lang="en-US" altLang="zh-TW" sz="2000" i="1">
                                    <a:solidFill>
                                      <a:schemeClr val="tx1"/>
                                    </a:solidFill>
                                    <a:latin typeface="Cambria Math" panose="02040503050406030204" pitchFamily="18" charset="0"/>
                                    <a:cs typeface="Times New Roman" panose="02020603050405020304" pitchFamily="18" charset="0"/>
                                  </a:rPr>
                                  <m:t>𝑚</m:t>
                                </m:r>
                              </m:den>
                            </m:f>
                          </m:sup>
                        </m:sSup>
                      </m:e>
                    </m:d>
                  </m:oMath>
                </a14:m>
                <a:endParaRPr lang="en-US" altLang="zh-TW" sz="2000" dirty="0">
                  <a:solidFill>
                    <a:schemeClr val="tx1"/>
                  </a:solidFill>
                  <a:latin typeface="Times New Roman" panose="02020603050405020304" pitchFamily="18" charset="0"/>
                  <a:cs typeface="Times New Roman" panose="02020603050405020304" pitchFamily="18" charset="0"/>
                </a:endParaRPr>
              </a:p>
              <a:p>
                <a:pPr lvl="1"/>
                <a14:m>
                  <m:oMath xmlns:m="http://schemas.openxmlformats.org/officeDocument/2006/math">
                    <m:f>
                      <m:fPr>
                        <m:ctrlPr>
                          <a:rPr lang="en-US" altLang="zh-TW" sz="2000" i="1" smtClean="0">
                            <a:solidFill>
                              <a:schemeClr val="tx1"/>
                            </a:solidFill>
                            <a:latin typeface="Cambria Math" panose="02040503050406030204" pitchFamily="18" charset="0"/>
                            <a:cs typeface="Times New Roman" panose="02020603050405020304" pitchFamily="18" charset="0"/>
                          </a:rPr>
                        </m:ctrlPr>
                      </m:fPr>
                      <m:num>
                        <m:r>
                          <a:rPr lang="en-US" altLang="zh-TW" sz="2000" b="0" i="1" smtClean="0">
                            <a:solidFill>
                              <a:schemeClr val="tx1"/>
                            </a:solidFill>
                            <a:latin typeface="Cambria Math" panose="02040503050406030204" pitchFamily="18" charset="0"/>
                            <a:cs typeface="Times New Roman" panose="02020603050405020304" pitchFamily="18" charset="0"/>
                          </a:rPr>
                          <m:t>𝑑𝑔</m:t>
                        </m:r>
                      </m:num>
                      <m:den>
                        <m:r>
                          <a:rPr lang="en-US" altLang="zh-TW" sz="2000" b="0" i="1" smtClean="0">
                            <a:solidFill>
                              <a:schemeClr val="tx1"/>
                            </a:solidFill>
                            <a:latin typeface="Cambria Math" panose="02040503050406030204" pitchFamily="18" charset="0"/>
                            <a:cs typeface="Times New Roman" panose="02020603050405020304" pitchFamily="18" charset="0"/>
                          </a:rPr>
                          <m:t>𝑑𝑘</m:t>
                        </m:r>
                      </m:den>
                    </m:f>
                    <m:r>
                      <a:rPr lang="en-US" altLang="zh-TW" sz="2000" b="0" i="1" smtClean="0">
                        <a:solidFill>
                          <a:schemeClr val="tx1"/>
                        </a:solidFill>
                        <a:latin typeface="Cambria Math" panose="02040503050406030204" pitchFamily="18" charset="0"/>
                        <a:cs typeface="Times New Roman" panose="02020603050405020304" pitchFamily="18" charset="0"/>
                      </a:rPr>
                      <m:t>=</m:t>
                    </m:r>
                    <m:r>
                      <a:rPr lang="en-US" altLang="zh-TW" sz="2000" i="1" smtClean="0">
                        <a:solidFill>
                          <a:srgbClr val="0070C0"/>
                        </a:solidFill>
                        <a:latin typeface="Cambria Math" panose="02040503050406030204" pitchFamily="18" charset="0"/>
                        <a:cs typeface="Times New Roman" panose="02020603050405020304" pitchFamily="18" charset="0"/>
                      </a:rPr>
                      <m:t>𝑙𝑛</m:t>
                    </m:r>
                    <m:d>
                      <m:dPr>
                        <m:ctrlPr>
                          <a:rPr lang="en-US" altLang="zh-TW" sz="2000" i="1">
                            <a:solidFill>
                              <a:srgbClr val="0070C0"/>
                            </a:solidFill>
                            <a:latin typeface="Cambria Math" panose="02040503050406030204" pitchFamily="18" charset="0"/>
                            <a:cs typeface="Times New Roman" panose="02020603050405020304" pitchFamily="18" charset="0"/>
                          </a:rPr>
                        </m:ctrlPr>
                      </m:dPr>
                      <m:e>
                        <m:r>
                          <a:rPr lang="en-US" altLang="zh-TW" sz="2000">
                            <a:solidFill>
                              <a:srgbClr val="0070C0"/>
                            </a:solidFill>
                            <a:latin typeface="Cambria Math" panose="02040503050406030204" pitchFamily="18" charset="0"/>
                            <a:cs typeface="Times New Roman" panose="02020603050405020304" pitchFamily="18" charset="0"/>
                          </a:rPr>
                          <m:t>1−</m:t>
                        </m:r>
                        <m:sSup>
                          <m:sSupPr>
                            <m:ctrlPr>
                              <a:rPr lang="en-US" altLang="zh-TW" sz="2000" i="1">
                                <a:solidFill>
                                  <a:srgbClr val="0070C0"/>
                                </a:solidFill>
                                <a:latin typeface="Cambria Math" panose="02040503050406030204" pitchFamily="18" charset="0"/>
                                <a:cs typeface="Times New Roman" panose="02020603050405020304" pitchFamily="18" charset="0"/>
                              </a:rPr>
                            </m:ctrlPr>
                          </m:sSupPr>
                          <m:e>
                            <m:r>
                              <a:rPr lang="en-US" altLang="zh-TW" sz="2000" i="1">
                                <a:solidFill>
                                  <a:srgbClr val="0070C0"/>
                                </a:solidFill>
                                <a:latin typeface="Cambria Math" panose="02040503050406030204" pitchFamily="18" charset="0"/>
                                <a:cs typeface="Times New Roman" panose="02020603050405020304" pitchFamily="18" charset="0"/>
                              </a:rPr>
                              <m:t>𝑒</m:t>
                            </m:r>
                          </m:e>
                          <m:sup>
                            <m:f>
                              <m:fPr>
                                <m:ctrlPr>
                                  <a:rPr lang="en-US" altLang="zh-TW" sz="2000" i="1">
                                    <a:solidFill>
                                      <a:srgbClr val="0070C0"/>
                                    </a:solidFill>
                                    <a:latin typeface="Cambria Math" panose="02040503050406030204" pitchFamily="18" charset="0"/>
                                    <a:cs typeface="Times New Roman" panose="02020603050405020304" pitchFamily="18" charset="0"/>
                                  </a:rPr>
                                </m:ctrlPr>
                              </m:fPr>
                              <m:num>
                                <m:r>
                                  <a:rPr lang="en-US" altLang="zh-TW" sz="2000" i="1">
                                    <a:solidFill>
                                      <a:srgbClr val="0070C0"/>
                                    </a:solidFill>
                                    <a:latin typeface="Cambria Math" panose="02040503050406030204" pitchFamily="18" charset="0"/>
                                    <a:cs typeface="Times New Roman" panose="02020603050405020304" pitchFamily="18" charset="0"/>
                                  </a:rPr>
                                  <m:t>−</m:t>
                                </m:r>
                                <m:r>
                                  <a:rPr lang="en-US" altLang="zh-TW" sz="2000" i="1">
                                    <a:solidFill>
                                      <a:srgbClr val="0070C0"/>
                                    </a:solidFill>
                                    <a:latin typeface="Cambria Math" panose="02040503050406030204" pitchFamily="18" charset="0"/>
                                    <a:cs typeface="Times New Roman" panose="02020603050405020304" pitchFamily="18" charset="0"/>
                                  </a:rPr>
                                  <m:t>𝑛𝑘</m:t>
                                </m:r>
                              </m:num>
                              <m:den>
                                <m:r>
                                  <a:rPr lang="en-US" altLang="zh-TW" sz="2000" i="1">
                                    <a:solidFill>
                                      <a:srgbClr val="0070C0"/>
                                    </a:solidFill>
                                    <a:latin typeface="Cambria Math" panose="02040503050406030204" pitchFamily="18" charset="0"/>
                                    <a:cs typeface="Times New Roman" panose="02020603050405020304" pitchFamily="18" charset="0"/>
                                  </a:rPr>
                                  <m:t>𝑚</m:t>
                                </m:r>
                              </m:den>
                            </m:f>
                          </m:sup>
                        </m:sSup>
                      </m:e>
                    </m:d>
                    <m:r>
                      <a:rPr lang="en-US" altLang="zh-TW" sz="2000" b="0" i="1" smtClean="0">
                        <a:solidFill>
                          <a:srgbClr val="0070C0"/>
                        </a:solidFill>
                        <a:latin typeface="Cambria Math" panose="02040503050406030204" pitchFamily="18" charset="0"/>
                        <a:cs typeface="Times New Roman" panose="02020603050405020304" pitchFamily="18" charset="0"/>
                      </a:rPr>
                      <m:t>+</m:t>
                    </m:r>
                    <m:r>
                      <a:rPr lang="en-US" altLang="zh-TW" sz="2000" b="0" i="1" smtClean="0">
                        <a:solidFill>
                          <a:srgbClr val="0070C0"/>
                        </a:solidFill>
                        <a:latin typeface="Cambria Math" panose="02040503050406030204" pitchFamily="18" charset="0"/>
                        <a:cs typeface="Times New Roman" panose="02020603050405020304" pitchFamily="18" charset="0"/>
                      </a:rPr>
                      <m:t>𝑘</m:t>
                    </m:r>
                    <m:r>
                      <a:rPr lang="en-US" altLang="zh-TW"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TW" sz="2000" i="1" smtClean="0">
                            <a:solidFill>
                              <a:srgbClr val="0070C0"/>
                            </a:solidFill>
                            <a:latin typeface="Cambria Math" panose="02040503050406030204" pitchFamily="18" charset="0"/>
                            <a:cs typeface="Times New Roman" panose="02020603050405020304" pitchFamily="18" charset="0"/>
                          </a:rPr>
                        </m:ctrlPr>
                      </m:fPr>
                      <m:num>
                        <m:r>
                          <a:rPr lang="en-US" altLang="zh-TW" sz="2000" b="0" i="1" smtClean="0">
                            <a:solidFill>
                              <a:srgbClr val="0070C0"/>
                            </a:solidFill>
                            <a:latin typeface="Cambria Math" panose="02040503050406030204" pitchFamily="18" charset="0"/>
                            <a:cs typeface="Times New Roman" panose="02020603050405020304" pitchFamily="18" charset="0"/>
                          </a:rPr>
                          <m:t>𝑑</m:t>
                        </m:r>
                        <m:r>
                          <a:rPr lang="en-US" altLang="zh-TW" sz="2000" i="1">
                            <a:solidFill>
                              <a:srgbClr val="0070C0"/>
                            </a:solidFill>
                            <a:latin typeface="Cambria Math" panose="02040503050406030204" pitchFamily="18" charset="0"/>
                            <a:cs typeface="Times New Roman" panose="02020603050405020304" pitchFamily="18" charset="0"/>
                          </a:rPr>
                          <m:t>𝑙𝑛</m:t>
                        </m:r>
                        <m:d>
                          <m:dPr>
                            <m:ctrlPr>
                              <a:rPr lang="en-US" altLang="zh-TW" sz="2000" i="1">
                                <a:solidFill>
                                  <a:srgbClr val="0070C0"/>
                                </a:solidFill>
                                <a:latin typeface="Cambria Math" panose="02040503050406030204" pitchFamily="18" charset="0"/>
                                <a:cs typeface="Times New Roman" panose="02020603050405020304" pitchFamily="18" charset="0"/>
                              </a:rPr>
                            </m:ctrlPr>
                          </m:dPr>
                          <m:e>
                            <m:r>
                              <a:rPr lang="en-US" altLang="zh-TW" sz="2000">
                                <a:solidFill>
                                  <a:srgbClr val="0070C0"/>
                                </a:solidFill>
                                <a:latin typeface="Cambria Math" panose="02040503050406030204" pitchFamily="18" charset="0"/>
                                <a:cs typeface="Times New Roman" panose="02020603050405020304" pitchFamily="18" charset="0"/>
                              </a:rPr>
                              <m:t>1−</m:t>
                            </m:r>
                            <m:sSup>
                              <m:sSupPr>
                                <m:ctrlPr>
                                  <a:rPr lang="en-US" altLang="zh-TW" sz="2000" i="1">
                                    <a:solidFill>
                                      <a:srgbClr val="0070C0"/>
                                    </a:solidFill>
                                    <a:latin typeface="Cambria Math" panose="02040503050406030204" pitchFamily="18" charset="0"/>
                                    <a:cs typeface="Times New Roman" panose="02020603050405020304" pitchFamily="18" charset="0"/>
                                  </a:rPr>
                                </m:ctrlPr>
                              </m:sSupPr>
                              <m:e>
                                <m:r>
                                  <a:rPr lang="en-US" altLang="zh-TW" sz="2000" i="1">
                                    <a:solidFill>
                                      <a:srgbClr val="0070C0"/>
                                    </a:solidFill>
                                    <a:latin typeface="Cambria Math" panose="02040503050406030204" pitchFamily="18" charset="0"/>
                                    <a:cs typeface="Times New Roman" panose="02020603050405020304" pitchFamily="18" charset="0"/>
                                  </a:rPr>
                                  <m:t>𝑒</m:t>
                                </m:r>
                              </m:e>
                              <m:sup>
                                <m:f>
                                  <m:fPr>
                                    <m:ctrlPr>
                                      <a:rPr lang="en-US" altLang="zh-TW" sz="2000" i="1">
                                        <a:solidFill>
                                          <a:srgbClr val="0070C0"/>
                                        </a:solidFill>
                                        <a:latin typeface="Cambria Math" panose="02040503050406030204" pitchFamily="18" charset="0"/>
                                        <a:cs typeface="Times New Roman" panose="02020603050405020304" pitchFamily="18" charset="0"/>
                                      </a:rPr>
                                    </m:ctrlPr>
                                  </m:fPr>
                                  <m:num>
                                    <m:r>
                                      <a:rPr lang="en-US" altLang="zh-TW" sz="2000" i="1">
                                        <a:solidFill>
                                          <a:srgbClr val="0070C0"/>
                                        </a:solidFill>
                                        <a:latin typeface="Cambria Math" panose="02040503050406030204" pitchFamily="18" charset="0"/>
                                        <a:cs typeface="Times New Roman" panose="02020603050405020304" pitchFamily="18" charset="0"/>
                                      </a:rPr>
                                      <m:t>−</m:t>
                                    </m:r>
                                    <m:r>
                                      <a:rPr lang="en-US" altLang="zh-TW" sz="2000" i="1">
                                        <a:solidFill>
                                          <a:srgbClr val="0070C0"/>
                                        </a:solidFill>
                                        <a:latin typeface="Cambria Math" panose="02040503050406030204" pitchFamily="18" charset="0"/>
                                        <a:cs typeface="Times New Roman" panose="02020603050405020304" pitchFamily="18" charset="0"/>
                                      </a:rPr>
                                      <m:t>𝑛𝑘</m:t>
                                    </m:r>
                                  </m:num>
                                  <m:den>
                                    <m:r>
                                      <a:rPr lang="en-US" altLang="zh-TW" sz="2000" i="1">
                                        <a:solidFill>
                                          <a:srgbClr val="0070C0"/>
                                        </a:solidFill>
                                        <a:latin typeface="Cambria Math" panose="02040503050406030204" pitchFamily="18" charset="0"/>
                                        <a:cs typeface="Times New Roman" panose="02020603050405020304" pitchFamily="18" charset="0"/>
                                      </a:rPr>
                                      <m:t>𝑚</m:t>
                                    </m:r>
                                  </m:den>
                                </m:f>
                              </m:sup>
                            </m:sSup>
                          </m:e>
                        </m:d>
                      </m:num>
                      <m:den>
                        <m:r>
                          <a:rPr lang="en-US" altLang="zh-TW" sz="2000" b="0" i="1" smtClean="0">
                            <a:solidFill>
                              <a:srgbClr val="0070C0"/>
                            </a:solidFill>
                            <a:latin typeface="Cambria Math" panose="02040503050406030204" pitchFamily="18" charset="0"/>
                            <a:cs typeface="Times New Roman" panose="02020603050405020304" pitchFamily="18" charset="0"/>
                          </a:rPr>
                          <m:t>𝑑𝑘</m:t>
                        </m:r>
                      </m:den>
                    </m:f>
                  </m:oMath>
                </a14:m>
                <a:r>
                  <a:rPr lang="en-US" altLang="zh-TW" sz="2000" dirty="0">
                    <a:solidFill>
                      <a:schemeClr val="tx1"/>
                    </a:solidFill>
                    <a:latin typeface="Times New Roman" panose="02020603050405020304" pitchFamily="18" charset="0"/>
                    <a:cs typeface="Times New Roman" panose="02020603050405020304" pitchFamily="18" charset="0"/>
                  </a:rPr>
                  <a:t/>
                </a:r>
                <a:br>
                  <a:rPr lang="en-US" altLang="zh-TW" sz="2000" dirty="0">
                    <a:solidFill>
                      <a:schemeClr val="tx1"/>
                    </a:solidFill>
                    <a:latin typeface="Times New Roman" panose="02020603050405020304" pitchFamily="18" charset="0"/>
                    <a:cs typeface="Times New Roman" panose="02020603050405020304" pitchFamily="18" charset="0"/>
                  </a:rPr>
                </a:br>
                <a:r>
                  <a:rPr lang="en-US" altLang="zh-TW"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TW" sz="2000" i="1">
                        <a:latin typeface="Cambria Math" panose="02040503050406030204" pitchFamily="18" charset="0"/>
                        <a:cs typeface="Times New Roman" panose="02020603050405020304" pitchFamily="18" charset="0"/>
                      </a:rPr>
                      <m:t>=</m:t>
                    </m:r>
                    <m:r>
                      <a:rPr lang="en-US" altLang="zh-TW" sz="2000" i="1" smtClean="0">
                        <a:solidFill>
                          <a:schemeClr val="tx1"/>
                        </a:solidFill>
                        <a:latin typeface="Cambria Math" panose="02040503050406030204" pitchFamily="18" charset="0"/>
                        <a:cs typeface="Times New Roman" panose="02020603050405020304" pitchFamily="18" charset="0"/>
                      </a:rPr>
                      <m:t>𝑙𝑛</m:t>
                    </m:r>
                    <m:d>
                      <m:dPr>
                        <m:ctrlPr>
                          <a:rPr lang="en-US" altLang="zh-TW" sz="2000" i="1">
                            <a:solidFill>
                              <a:schemeClr val="tx1"/>
                            </a:solidFill>
                            <a:latin typeface="Cambria Math" panose="02040503050406030204" pitchFamily="18" charset="0"/>
                            <a:cs typeface="Times New Roman" panose="02020603050405020304" pitchFamily="18" charset="0"/>
                          </a:rPr>
                        </m:ctrlPr>
                      </m:dPr>
                      <m:e>
                        <m:r>
                          <a:rPr lang="en-US" altLang="zh-TW" sz="2000">
                            <a:solidFill>
                              <a:schemeClr val="tx1"/>
                            </a:solidFill>
                            <a:latin typeface="Cambria Math" panose="02040503050406030204" pitchFamily="18" charset="0"/>
                            <a:cs typeface="Times New Roman" panose="02020603050405020304" pitchFamily="18" charset="0"/>
                          </a:rPr>
                          <m:t>1−</m:t>
                        </m:r>
                        <m:sSup>
                          <m:sSupPr>
                            <m:ctrlPr>
                              <a:rPr lang="en-US" altLang="zh-TW" sz="2000" i="1">
                                <a:solidFill>
                                  <a:schemeClr val="tx1"/>
                                </a:solidFill>
                                <a:latin typeface="Cambria Math" panose="02040503050406030204" pitchFamily="18" charset="0"/>
                                <a:cs typeface="Times New Roman" panose="02020603050405020304" pitchFamily="18" charset="0"/>
                              </a:rPr>
                            </m:ctrlPr>
                          </m:sSupPr>
                          <m:e>
                            <m:r>
                              <a:rPr lang="en-US" altLang="zh-TW" sz="2000" i="1">
                                <a:solidFill>
                                  <a:schemeClr val="tx1"/>
                                </a:solidFill>
                                <a:latin typeface="Cambria Math" panose="02040503050406030204" pitchFamily="18" charset="0"/>
                                <a:cs typeface="Times New Roman" panose="02020603050405020304" pitchFamily="18" charset="0"/>
                              </a:rPr>
                              <m:t>𝑒</m:t>
                            </m:r>
                          </m:e>
                          <m:sup>
                            <m:f>
                              <m:fPr>
                                <m:ctrlPr>
                                  <a:rPr lang="en-US" altLang="zh-TW" sz="2000" i="1">
                                    <a:solidFill>
                                      <a:schemeClr val="tx1"/>
                                    </a:solidFill>
                                    <a:latin typeface="Cambria Math" panose="02040503050406030204" pitchFamily="18" charset="0"/>
                                    <a:cs typeface="Times New Roman" panose="02020603050405020304" pitchFamily="18" charset="0"/>
                                  </a:rPr>
                                </m:ctrlPr>
                              </m:fPr>
                              <m:num>
                                <m:r>
                                  <a:rPr lang="en-US" altLang="zh-TW" sz="2000" i="1">
                                    <a:solidFill>
                                      <a:schemeClr val="tx1"/>
                                    </a:solidFill>
                                    <a:latin typeface="Cambria Math" panose="02040503050406030204" pitchFamily="18" charset="0"/>
                                    <a:cs typeface="Times New Roman" panose="02020603050405020304" pitchFamily="18" charset="0"/>
                                  </a:rPr>
                                  <m:t>−</m:t>
                                </m:r>
                                <m:r>
                                  <a:rPr lang="en-US" altLang="zh-TW" sz="2000" i="1">
                                    <a:solidFill>
                                      <a:schemeClr val="tx1"/>
                                    </a:solidFill>
                                    <a:latin typeface="Cambria Math" panose="02040503050406030204" pitchFamily="18" charset="0"/>
                                    <a:cs typeface="Times New Roman" panose="02020603050405020304" pitchFamily="18" charset="0"/>
                                  </a:rPr>
                                  <m:t>𝑛𝑘</m:t>
                                </m:r>
                              </m:num>
                              <m:den>
                                <m:r>
                                  <a:rPr lang="en-US" altLang="zh-TW" sz="2000" i="1">
                                    <a:solidFill>
                                      <a:schemeClr val="tx1"/>
                                    </a:solidFill>
                                    <a:latin typeface="Cambria Math" panose="02040503050406030204" pitchFamily="18" charset="0"/>
                                    <a:cs typeface="Times New Roman" panose="02020603050405020304" pitchFamily="18" charset="0"/>
                                  </a:rPr>
                                  <m:t>𝑚</m:t>
                                </m:r>
                              </m:den>
                            </m:f>
                          </m:sup>
                        </m:sSup>
                      </m:e>
                    </m:d>
                    <m:r>
                      <a:rPr lang="en-US" altLang="zh-TW" sz="2000" i="1">
                        <a:solidFill>
                          <a:schemeClr val="tx1"/>
                        </a:solidFill>
                        <a:latin typeface="Cambria Math" panose="02040503050406030204" pitchFamily="18" charset="0"/>
                        <a:cs typeface="Times New Roman" panose="02020603050405020304" pitchFamily="18" charset="0"/>
                      </a:rPr>
                      <m:t>+</m:t>
                    </m:r>
                    <m:r>
                      <a:rPr lang="en-US" altLang="zh-TW" sz="2000" i="1">
                        <a:solidFill>
                          <a:schemeClr val="tx1"/>
                        </a:solidFill>
                        <a:latin typeface="Cambria Math" panose="02040503050406030204" pitchFamily="18" charset="0"/>
                        <a:cs typeface="Times New Roman" panose="02020603050405020304" pitchFamily="18" charset="0"/>
                      </a:rPr>
                      <m:t>𝑘</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TW"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d>
                          <m:dPr>
                            <m:ctrlPr>
                              <a:rPr lang="en-US" altLang="zh-TW" sz="2000" i="1">
                                <a:solidFill>
                                  <a:schemeClr val="tx1"/>
                                </a:solidFill>
                                <a:latin typeface="Cambria Math" panose="02040503050406030204" pitchFamily="18" charset="0"/>
                                <a:cs typeface="Times New Roman" panose="02020603050405020304" pitchFamily="18" charset="0"/>
                              </a:rPr>
                            </m:ctrlPr>
                          </m:dPr>
                          <m:e>
                            <m:r>
                              <a:rPr lang="en-US" altLang="zh-TW" sz="2000">
                                <a:solidFill>
                                  <a:schemeClr val="tx1"/>
                                </a:solidFill>
                                <a:latin typeface="Cambria Math" panose="02040503050406030204" pitchFamily="18" charset="0"/>
                                <a:cs typeface="Times New Roman" panose="02020603050405020304" pitchFamily="18" charset="0"/>
                              </a:rPr>
                              <m:t>1−</m:t>
                            </m:r>
                            <m:sSup>
                              <m:sSupPr>
                                <m:ctrlPr>
                                  <a:rPr lang="en-US" altLang="zh-TW" sz="2000" i="1">
                                    <a:solidFill>
                                      <a:schemeClr val="tx1"/>
                                    </a:solidFill>
                                    <a:latin typeface="Cambria Math" panose="02040503050406030204" pitchFamily="18" charset="0"/>
                                    <a:cs typeface="Times New Roman" panose="02020603050405020304" pitchFamily="18" charset="0"/>
                                  </a:rPr>
                                </m:ctrlPr>
                              </m:sSupPr>
                              <m:e>
                                <m:r>
                                  <a:rPr lang="en-US" altLang="zh-TW" sz="2000" i="1">
                                    <a:solidFill>
                                      <a:schemeClr val="tx1"/>
                                    </a:solidFill>
                                    <a:latin typeface="Cambria Math" panose="02040503050406030204" pitchFamily="18" charset="0"/>
                                    <a:cs typeface="Times New Roman" panose="02020603050405020304" pitchFamily="18" charset="0"/>
                                  </a:rPr>
                                  <m:t>𝑒</m:t>
                                </m:r>
                              </m:e>
                              <m:sup>
                                <m:f>
                                  <m:fPr>
                                    <m:ctrlPr>
                                      <a:rPr lang="en-US" altLang="zh-TW" sz="2000" i="1">
                                        <a:solidFill>
                                          <a:schemeClr val="tx1"/>
                                        </a:solidFill>
                                        <a:latin typeface="Cambria Math" panose="02040503050406030204" pitchFamily="18" charset="0"/>
                                        <a:cs typeface="Times New Roman" panose="02020603050405020304" pitchFamily="18" charset="0"/>
                                      </a:rPr>
                                    </m:ctrlPr>
                                  </m:fPr>
                                  <m:num>
                                    <m:r>
                                      <a:rPr lang="en-US" altLang="zh-TW" sz="2000" i="1">
                                        <a:solidFill>
                                          <a:schemeClr val="tx1"/>
                                        </a:solidFill>
                                        <a:latin typeface="Cambria Math" panose="02040503050406030204" pitchFamily="18" charset="0"/>
                                        <a:cs typeface="Times New Roman" panose="02020603050405020304" pitchFamily="18" charset="0"/>
                                      </a:rPr>
                                      <m:t>−</m:t>
                                    </m:r>
                                    <m:r>
                                      <a:rPr lang="en-US" altLang="zh-TW" sz="2000" i="1">
                                        <a:solidFill>
                                          <a:schemeClr val="tx1"/>
                                        </a:solidFill>
                                        <a:latin typeface="Cambria Math" panose="02040503050406030204" pitchFamily="18" charset="0"/>
                                        <a:cs typeface="Times New Roman" panose="02020603050405020304" pitchFamily="18" charset="0"/>
                                      </a:rPr>
                                      <m:t>𝑛𝑘</m:t>
                                    </m:r>
                                  </m:num>
                                  <m:den>
                                    <m:r>
                                      <a:rPr lang="en-US" altLang="zh-TW" sz="2000" i="1">
                                        <a:solidFill>
                                          <a:schemeClr val="tx1"/>
                                        </a:solidFill>
                                        <a:latin typeface="Cambria Math" panose="02040503050406030204" pitchFamily="18" charset="0"/>
                                        <a:cs typeface="Times New Roman" panose="02020603050405020304" pitchFamily="18" charset="0"/>
                                      </a:rPr>
                                      <m:t>𝑚</m:t>
                                    </m:r>
                                  </m:den>
                                </m:f>
                              </m:sup>
                            </m:sSup>
                          </m:e>
                        </m:d>
                      </m:den>
                    </m:f>
                    <m:r>
                      <a:rPr lang="en-US" altLang="zh-TW"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TW"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TW"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num>
                      <m:den>
                        <m:r>
                          <a:rPr lang="en-US" altLang="zh-TW"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den>
                    </m:f>
                    <m:sSup>
                      <m:sSupPr>
                        <m:ctrlPr>
                          <a:rPr lang="en-US" altLang="zh-TW" i="1">
                            <a:solidFill>
                              <a:schemeClr val="tx1"/>
                            </a:solidFill>
                            <a:latin typeface="Cambria Math" panose="02040503050406030204" pitchFamily="18" charset="0"/>
                            <a:cs typeface="Times New Roman" panose="02020603050405020304" pitchFamily="18" charset="0"/>
                          </a:rPr>
                        </m:ctrlPr>
                      </m:sSupPr>
                      <m:e>
                        <m:r>
                          <a:rPr lang="en-US" altLang="zh-TW" i="1">
                            <a:solidFill>
                              <a:schemeClr val="tx1"/>
                            </a:solidFill>
                            <a:latin typeface="Cambria Math" panose="02040503050406030204" pitchFamily="18" charset="0"/>
                            <a:cs typeface="Times New Roman" panose="02020603050405020304" pitchFamily="18" charset="0"/>
                          </a:rPr>
                          <m:t>𝑒</m:t>
                        </m:r>
                      </m:e>
                      <m:sup>
                        <m:f>
                          <m:fPr>
                            <m:ctrlPr>
                              <a:rPr lang="en-US" altLang="zh-TW" i="1">
                                <a:solidFill>
                                  <a:schemeClr val="tx1"/>
                                </a:solidFill>
                                <a:latin typeface="Cambria Math" panose="02040503050406030204" pitchFamily="18" charset="0"/>
                                <a:cs typeface="Times New Roman" panose="02020603050405020304" pitchFamily="18" charset="0"/>
                              </a:rPr>
                            </m:ctrlPr>
                          </m:fPr>
                          <m:num>
                            <m:r>
                              <a:rPr lang="en-US" altLang="zh-TW" i="1">
                                <a:solidFill>
                                  <a:schemeClr val="tx1"/>
                                </a:solidFill>
                                <a:latin typeface="Cambria Math" panose="02040503050406030204" pitchFamily="18" charset="0"/>
                                <a:cs typeface="Times New Roman" panose="02020603050405020304" pitchFamily="18" charset="0"/>
                              </a:rPr>
                              <m:t>−</m:t>
                            </m:r>
                            <m:r>
                              <a:rPr lang="en-US" altLang="zh-TW" i="1">
                                <a:solidFill>
                                  <a:schemeClr val="tx1"/>
                                </a:solidFill>
                                <a:latin typeface="Cambria Math" panose="02040503050406030204" pitchFamily="18" charset="0"/>
                                <a:cs typeface="Times New Roman" panose="02020603050405020304" pitchFamily="18" charset="0"/>
                              </a:rPr>
                              <m:t>𝑛𝑘</m:t>
                            </m:r>
                          </m:num>
                          <m:den>
                            <m:r>
                              <a:rPr lang="en-US" altLang="zh-TW" i="1">
                                <a:solidFill>
                                  <a:schemeClr val="tx1"/>
                                </a:solidFill>
                                <a:latin typeface="Cambria Math" panose="02040503050406030204" pitchFamily="18" charset="0"/>
                                <a:cs typeface="Times New Roman" panose="02020603050405020304" pitchFamily="18" charset="0"/>
                              </a:rPr>
                              <m:t>𝑚</m:t>
                            </m:r>
                          </m:den>
                        </m:f>
                      </m:sup>
                    </m:sSup>
                    <m:r>
                      <a:rPr lang="en-US" altLang="zh-TW" b="0" i="1" smtClean="0">
                        <a:latin typeface="Cambria Math" panose="02040503050406030204" pitchFamily="18" charset="0"/>
                        <a:cs typeface="Times New Roman" panose="02020603050405020304" pitchFamily="18" charset="0"/>
                      </a:rPr>
                      <m:t>=</m:t>
                    </m:r>
                    <m:r>
                      <a:rPr lang="en-US" altLang="zh-TW" b="0" i="0" smtClean="0">
                        <a:latin typeface="Cambria Math" panose="02040503050406030204" pitchFamily="18" charset="0"/>
                        <a:cs typeface="Times New Roman" panose="02020603050405020304" pitchFamily="18" charset="0"/>
                      </a:rPr>
                      <m:t>−</m:t>
                    </m:r>
                    <m:func>
                      <m:funcPr>
                        <m:ctrlPr>
                          <a:rPr lang="en-US" altLang="zh-TW" b="0" i="1" smtClean="0">
                            <a:latin typeface="Cambria Math" panose="02040503050406030204" pitchFamily="18" charset="0"/>
                            <a:cs typeface="Times New Roman" panose="02020603050405020304" pitchFamily="18" charset="0"/>
                          </a:rPr>
                        </m:ctrlPr>
                      </m:funcPr>
                      <m:fName>
                        <m:r>
                          <m:rPr>
                            <m:sty m:val="p"/>
                          </m:rPr>
                          <a:rPr lang="en-US" altLang="zh-TW" b="0" i="0" smtClean="0">
                            <a:latin typeface="Cambria Math" panose="02040503050406030204" pitchFamily="18" charset="0"/>
                            <a:cs typeface="Times New Roman" panose="02020603050405020304" pitchFamily="18" charset="0"/>
                          </a:rPr>
                          <m:t>ln</m:t>
                        </m:r>
                      </m:fName>
                      <m:e>
                        <m:d>
                          <m:dPr>
                            <m:ctrlPr>
                              <a:rPr lang="en-US" altLang="zh-TW" b="0" i="1" smtClean="0">
                                <a:latin typeface="Cambria Math" panose="02040503050406030204" pitchFamily="18" charset="0"/>
                                <a:cs typeface="Times New Roman" panose="02020603050405020304" pitchFamily="18" charset="0"/>
                              </a:rPr>
                            </m:ctrlPr>
                          </m:dPr>
                          <m:e>
                            <m:r>
                              <a:rPr lang="en-US" altLang="zh-TW" b="0" i="1" smtClean="0">
                                <a:latin typeface="Cambria Math" panose="02040503050406030204" pitchFamily="18" charset="0"/>
                                <a:cs typeface="Times New Roman" panose="02020603050405020304" pitchFamily="18" charset="0"/>
                              </a:rPr>
                              <m:t>2</m:t>
                            </m:r>
                          </m:e>
                        </m:d>
                      </m:e>
                    </m:func>
                    <m:r>
                      <a:rPr lang="en-US" altLang="zh-TW" b="0" i="1" smtClean="0">
                        <a:latin typeface="Cambria Math" panose="02040503050406030204" pitchFamily="18" charset="0"/>
                        <a:cs typeface="Times New Roman" panose="02020603050405020304" pitchFamily="18" charset="0"/>
                      </a:rPr>
                      <m:t>+</m:t>
                    </m:r>
                    <m:func>
                      <m:funcPr>
                        <m:ctrlPr>
                          <a:rPr lang="en-US" altLang="zh-TW" b="0" i="1" smtClean="0">
                            <a:latin typeface="Cambria Math" panose="02040503050406030204" pitchFamily="18" charset="0"/>
                            <a:cs typeface="Times New Roman" panose="02020603050405020304" pitchFamily="18" charset="0"/>
                          </a:rPr>
                        </m:ctrlPr>
                      </m:funcPr>
                      <m:fName>
                        <m:r>
                          <m:rPr>
                            <m:sty m:val="p"/>
                          </m:rPr>
                          <a:rPr lang="en-US" altLang="zh-TW" b="0" i="0" smtClean="0">
                            <a:latin typeface="Cambria Math" panose="02040503050406030204" pitchFamily="18" charset="0"/>
                            <a:cs typeface="Times New Roman" panose="02020603050405020304" pitchFamily="18" charset="0"/>
                          </a:rPr>
                          <m:t>ln</m:t>
                        </m:r>
                      </m:fName>
                      <m:e>
                        <m:d>
                          <m:dPr>
                            <m:ctrlPr>
                              <a:rPr lang="en-US" altLang="zh-TW" b="0" i="1" smtClean="0">
                                <a:latin typeface="Cambria Math" panose="02040503050406030204" pitchFamily="18" charset="0"/>
                                <a:cs typeface="Times New Roman" panose="02020603050405020304" pitchFamily="18" charset="0"/>
                              </a:rPr>
                            </m:ctrlPr>
                          </m:dPr>
                          <m:e>
                            <m:r>
                              <a:rPr lang="en-US" altLang="zh-TW" b="0" i="1" smtClean="0">
                                <a:latin typeface="Cambria Math" panose="02040503050406030204" pitchFamily="18" charset="0"/>
                                <a:cs typeface="Times New Roman" panose="02020603050405020304" pitchFamily="18" charset="0"/>
                              </a:rPr>
                              <m:t>2</m:t>
                            </m:r>
                          </m:e>
                        </m:d>
                      </m:e>
                    </m:func>
                    <m:r>
                      <a:rPr lang="en-US" altLang="zh-TW" b="0" i="1" smtClean="0">
                        <a:latin typeface="Cambria Math" panose="02040503050406030204" pitchFamily="18" charset="0"/>
                        <a:cs typeface="Times New Roman" panose="02020603050405020304" pitchFamily="18" charset="0"/>
                      </a:rPr>
                      <m:t>=0</m:t>
                    </m:r>
                  </m:oMath>
                </a14:m>
                <a:endParaRPr lang="en-US" altLang="zh-TW" sz="2400" dirty="0">
                  <a:latin typeface="Times New Roman" panose="02020603050405020304" pitchFamily="18" charset="0"/>
                  <a:cs typeface="Times New Roman" panose="02020603050405020304" pitchFamily="18" charset="0"/>
                </a:endParaRPr>
              </a:p>
              <a:p>
                <a:r>
                  <a:rPr lang="en-US" altLang="zh-TW" sz="2400" dirty="0" smtClean="0">
                    <a:solidFill>
                      <a:srgbClr val="FF0000"/>
                    </a:solidFill>
                    <a:latin typeface="Times New Roman" panose="02020603050405020304" pitchFamily="18" charset="0"/>
                    <a:cs typeface="Times New Roman" panose="02020603050405020304" pitchFamily="18" charset="0"/>
                  </a:rPr>
                  <a:t>The false positive probability </a:t>
                </a:r>
                <a14:m>
                  <m:oMath xmlns:m="http://schemas.openxmlformats.org/officeDocument/2006/math">
                    <m:r>
                      <m:rPr>
                        <m:sty m:val="p"/>
                      </m:rPr>
                      <a:rPr lang="en-US" altLang="zh-TW" sz="2400" b="0" i="0" smtClean="0">
                        <a:solidFill>
                          <a:srgbClr val="FF0000"/>
                        </a:solidFill>
                        <a:latin typeface="Cambria Math" panose="02040503050406030204" pitchFamily="18" charset="0"/>
                        <a:cs typeface="Times New Roman" panose="02020603050405020304" pitchFamily="18" charset="0"/>
                      </a:rPr>
                      <m:t>f</m:t>
                    </m:r>
                    <m:r>
                      <a:rPr lang="en-US" altLang="zh-TW" sz="2400" i="1">
                        <a:solidFill>
                          <a:srgbClr val="FF0000"/>
                        </a:solidFill>
                        <a:latin typeface="Cambria Math" panose="02040503050406030204" pitchFamily="18" charset="0"/>
                        <a:cs typeface="Times New Roman" panose="02020603050405020304" pitchFamily="18" charset="0"/>
                      </a:rPr>
                      <m:t>=</m:t>
                    </m:r>
                    <m:sSup>
                      <m:sSupPr>
                        <m:ctrlPr>
                          <a:rPr lang="en-US" altLang="zh-TW" sz="2400" i="1" smtClean="0">
                            <a:solidFill>
                              <a:srgbClr val="FF0000"/>
                            </a:solidFill>
                            <a:latin typeface="Cambria Math" panose="02040503050406030204" pitchFamily="18" charset="0"/>
                            <a:cs typeface="Times New Roman" panose="02020603050405020304" pitchFamily="18" charset="0"/>
                          </a:rPr>
                        </m:ctrlPr>
                      </m:sSupPr>
                      <m:e>
                        <m:r>
                          <a:rPr lang="en-US" altLang="zh-TW" sz="2400" b="0" i="1" smtClean="0">
                            <a:solidFill>
                              <a:srgbClr val="FF0000"/>
                            </a:solidFill>
                            <a:latin typeface="Cambria Math" panose="02040503050406030204" pitchFamily="18" charset="0"/>
                            <a:cs typeface="Times New Roman" panose="02020603050405020304" pitchFamily="18" charset="0"/>
                          </a:rPr>
                          <m:t>(</m:t>
                        </m:r>
                        <m:f>
                          <m:fPr>
                            <m:ctrlPr>
                              <a:rPr lang="en-US" altLang="zh-TW" sz="2400" i="1">
                                <a:solidFill>
                                  <a:srgbClr val="FF0000"/>
                                </a:solidFill>
                                <a:latin typeface="Cambria Math" panose="02040503050406030204" pitchFamily="18" charset="0"/>
                                <a:cs typeface="Times New Roman" panose="02020603050405020304" pitchFamily="18" charset="0"/>
                              </a:rPr>
                            </m:ctrlPr>
                          </m:fPr>
                          <m:num>
                            <m:r>
                              <a:rPr lang="en-US" altLang="zh-TW" sz="2400" i="1">
                                <a:solidFill>
                                  <a:srgbClr val="FF0000"/>
                                </a:solidFill>
                                <a:latin typeface="Cambria Math" panose="02040503050406030204" pitchFamily="18" charset="0"/>
                                <a:cs typeface="Times New Roman" panose="02020603050405020304" pitchFamily="18" charset="0"/>
                              </a:rPr>
                              <m:t>1</m:t>
                            </m:r>
                          </m:num>
                          <m:den>
                            <m:r>
                              <a:rPr lang="en-US" altLang="zh-TW" sz="2400" i="1">
                                <a:solidFill>
                                  <a:srgbClr val="FF0000"/>
                                </a:solidFill>
                                <a:latin typeface="Cambria Math" panose="02040503050406030204" pitchFamily="18" charset="0"/>
                                <a:cs typeface="Times New Roman" panose="02020603050405020304" pitchFamily="18" charset="0"/>
                              </a:rPr>
                              <m:t>2</m:t>
                            </m:r>
                          </m:den>
                        </m:f>
                        <m:r>
                          <a:rPr lang="en-US" altLang="zh-TW" sz="2400" b="0" i="1" smtClean="0">
                            <a:solidFill>
                              <a:srgbClr val="FF0000"/>
                            </a:solidFill>
                            <a:latin typeface="Cambria Math" panose="02040503050406030204" pitchFamily="18" charset="0"/>
                            <a:cs typeface="Times New Roman" panose="02020603050405020304" pitchFamily="18" charset="0"/>
                          </a:rPr>
                          <m:t>)</m:t>
                        </m:r>
                      </m:e>
                      <m:sup>
                        <m:r>
                          <a:rPr lang="en-US" altLang="zh-TW" sz="2400" b="0" i="1" smtClean="0">
                            <a:solidFill>
                              <a:srgbClr val="FF0000"/>
                            </a:solidFill>
                            <a:latin typeface="Cambria Math" panose="02040503050406030204" pitchFamily="18" charset="0"/>
                            <a:cs typeface="Times New Roman" panose="02020603050405020304" pitchFamily="18" charset="0"/>
                          </a:rPr>
                          <m:t>𝑘</m:t>
                        </m:r>
                      </m:sup>
                    </m:sSup>
                  </m:oMath>
                </a14:m>
                <a:endParaRPr lang="en-US" altLang="zh-TW" sz="24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9DF672A7-DED0-41A2-8A53-B7DACF4D50EE}"/>
                  </a:ext>
                </a:extLst>
              </p:cNvPr>
              <p:cNvSpPr>
                <a:spLocks noGrp="1" noRot="1" noChangeAspect="1" noMove="1" noResize="1" noEditPoints="1" noAdjustHandles="1" noChangeArrowheads="1" noChangeShapeType="1" noTextEdit="1"/>
              </p:cNvSpPr>
              <p:nvPr>
                <p:ph idx="1"/>
              </p:nvPr>
            </p:nvSpPr>
            <p:spPr>
              <a:xfrm>
                <a:off x="314324" y="1847851"/>
                <a:ext cx="8829675" cy="4351338"/>
              </a:xfrm>
              <a:blipFill>
                <a:blip r:embed="rId3"/>
                <a:stretch>
                  <a:fillRect l="-967" t="-980"/>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13</a:t>
            </a:fld>
            <a:endParaRPr lang="zh-TW" altLang="en-US"/>
          </a:p>
        </p:txBody>
      </p:sp>
      <p:cxnSp>
        <p:nvCxnSpPr>
          <p:cNvPr id="8" name="直線單箭頭接點 7">
            <a:extLst>
              <a:ext uri="{FF2B5EF4-FFF2-40B4-BE49-F238E27FC236}">
                <a16:creationId xmlns:a16="http://schemas.microsoft.com/office/drawing/2014/main" id="{02C9260C-8C99-43BF-BDA3-A62BCA01E24D}"/>
              </a:ext>
            </a:extLst>
          </p:cNvPr>
          <p:cNvCxnSpPr>
            <a:cxnSpLocks/>
          </p:cNvCxnSpPr>
          <p:nvPr/>
        </p:nvCxnSpPr>
        <p:spPr>
          <a:xfrm>
            <a:off x="4572000" y="3131127"/>
            <a:ext cx="2281382" cy="159789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13131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Our Approach</a:t>
            </a:r>
          </a:p>
        </p:txBody>
      </p:sp>
      <p:pic>
        <p:nvPicPr>
          <p:cNvPr id="4" name="內容版面配置區 3">
            <a:extLst>
              <a:ext uri="{FF2B5EF4-FFF2-40B4-BE49-F238E27FC236}">
                <a16:creationId xmlns:a16="http://schemas.microsoft.com/office/drawing/2014/main" id="{30F4E36F-6D5A-4FE5-8AAC-3DBB5BCA4EC4}"/>
              </a:ext>
            </a:extLst>
          </p:cNvPr>
          <p:cNvPicPr>
            <a:picLocks noGrp="1" noChangeAspect="1"/>
          </p:cNvPicPr>
          <p:nvPr>
            <p:ph idx="1"/>
          </p:nvPr>
        </p:nvPicPr>
        <p:blipFill>
          <a:blip r:embed="rId3"/>
          <a:stretch>
            <a:fillRect/>
          </a:stretch>
        </p:blipFill>
        <p:spPr>
          <a:xfrm>
            <a:off x="2532816" y="1689719"/>
            <a:ext cx="4078368" cy="4849194"/>
          </a:xfrm>
          <a:prstGeom prst="rect">
            <a:avLst/>
          </a:prstGeom>
        </p:spPr>
      </p:pic>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14</a:t>
            </a:fld>
            <a:endParaRPr lang="zh-TW" altLang="en-US"/>
          </a:p>
        </p:txBody>
      </p:sp>
    </p:spTree>
    <p:extLst>
      <p:ext uri="{BB962C8B-B14F-4D97-AF65-F5344CB8AC3E}">
        <p14:creationId xmlns:p14="http://schemas.microsoft.com/office/powerpoint/2010/main" val="127743802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Our Approach</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p:txBody>
              <a:bodyPr>
                <a:normAutofit/>
              </a:bodyPr>
              <a:lstStyle/>
              <a:p>
                <a:r>
                  <a:rPr lang="en-US" altLang="zh-TW" sz="2000" dirty="0" smtClean="0">
                    <a:solidFill>
                      <a:srgbClr val="FF0000"/>
                    </a:solidFill>
                    <a:latin typeface="Times New Roman" panose="02020603050405020304" pitchFamily="18" charset="0"/>
                    <a:cs typeface="Times New Roman" panose="02020603050405020304" pitchFamily="18" charset="0"/>
                  </a:rPr>
                  <a:t>B</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the total number of Bloom filters in the </a:t>
                </a:r>
                <a:r>
                  <a:rPr lang="en-US" altLang="zh-TW" sz="2000" dirty="0" smtClean="0">
                    <a:latin typeface="Times New Roman" panose="02020603050405020304" pitchFamily="18" charset="0"/>
                    <a:cs typeface="Times New Roman" panose="02020603050405020304" pitchFamily="18" charset="0"/>
                  </a:rPr>
                  <a:t>system</a:t>
                </a:r>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The </a:t>
                </a:r>
                <a:r>
                  <a:rPr lang="en-US" altLang="zh-TW" sz="2000" dirty="0">
                    <a:solidFill>
                      <a:srgbClr val="FF0000"/>
                    </a:solidFill>
                    <a:latin typeface="Times New Roman" panose="02020603050405020304" pitchFamily="18" charset="0"/>
                    <a:cs typeface="Times New Roman" panose="02020603050405020304" pitchFamily="18" charset="0"/>
                  </a:rPr>
                  <a:t>worst case </a:t>
                </a:r>
                <a:r>
                  <a:rPr lang="en-US" altLang="zh-TW" sz="2000" dirty="0" smtClean="0">
                    <a:solidFill>
                      <a:srgbClr val="FF0000"/>
                    </a:solidFill>
                    <a:latin typeface="Times New Roman" panose="02020603050405020304" pitchFamily="18" charset="0"/>
                    <a:cs typeface="Times New Roman" panose="02020603050405020304" pitchFamily="18" charset="0"/>
                  </a:rPr>
                  <a:t>of the expected number of additional hash probes</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which we denote as </a:t>
                </a:r>
                <a:r>
                  <a:rPr lang="en-US" altLang="zh-TW" sz="2000" dirty="0" err="1">
                    <a:solidFill>
                      <a:srgbClr val="FF0000"/>
                    </a:solidFill>
                    <a:latin typeface="Times New Roman" panose="02020603050405020304" pitchFamily="18" charset="0"/>
                    <a:cs typeface="Times New Roman" panose="02020603050405020304" pitchFamily="18" charset="0"/>
                  </a:rPr>
                  <a:t>E</a:t>
                </a:r>
                <a:r>
                  <a:rPr lang="en-US" altLang="zh-TW" sz="2000" baseline="-25000" dirty="0" err="1">
                    <a:solidFill>
                      <a:srgbClr val="FF0000"/>
                    </a:solidFill>
                    <a:latin typeface="Times New Roman" panose="02020603050405020304" pitchFamily="18" charset="0"/>
                    <a:cs typeface="Times New Roman" panose="02020603050405020304" pitchFamily="18" charset="0"/>
                  </a:rPr>
                  <a:t>add</a:t>
                </a:r>
                <a:r>
                  <a:rPr lang="en-US" altLang="zh-TW" sz="2000" dirty="0">
                    <a:latin typeface="Times New Roman" panose="02020603050405020304" pitchFamily="18" charset="0"/>
                    <a:cs typeface="Times New Roman" panose="02020603050405020304" pitchFamily="18" charset="0"/>
                  </a:rPr>
                  <a:t> is</a:t>
                </a:r>
                <a:endParaRPr lang="en-US" altLang="zh-TW" sz="200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sz="2000" i="1">
                          <a:latin typeface="Cambria Math" panose="02040503050406030204" pitchFamily="18" charset="0"/>
                          <a:cs typeface="Times New Roman" panose="02020603050405020304" pitchFamily="18" charset="0"/>
                        </a:rPr>
                        <m:t>𝐸</m:t>
                      </m:r>
                      <m:r>
                        <a:rPr lang="en-US" altLang="zh-TW" sz="2000" i="1" baseline="-25000">
                          <a:latin typeface="Cambria Math" panose="02040503050406030204" pitchFamily="18" charset="0"/>
                          <a:cs typeface="Times New Roman" panose="02020603050405020304" pitchFamily="18" charset="0"/>
                        </a:rPr>
                        <m:t>𝑎𝑑𝑑</m:t>
                      </m:r>
                      <m:r>
                        <a:rPr lang="en-US" altLang="zh-TW" sz="2000" i="1">
                          <a:latin typeface="Cambria Math" panose="02040503050406030204" pitchFamily="18" charset="0"/>
                          <a:cs typeface="Times New Roman" panose="02020603050405020304" pitchFamily="18" charset="0"/>
                        </a:rPr>
                        <m:t>=</m:t>
                      </m:r>
                      <m:r>
                        <a:rPr lang="en-US" altLang="zh-TW" sz="2000" b="0" i="1" smtClean="0">
                          <a:latin typeface="Cambria Math" panose="02040503050406030204" pitchFamily="18" charset="0"/>
                          <a:cs typeface="Times New Roman" panose="02020603050405020304" pitchFamily="18" charset="0"/>
                        </a:rPr>
                        <m:t>𝐵</m:t>
                      </m:r>
                      <m:r>
                        <a:rPr lang="en-US" altLang="zh-TW" sz="2000" i="1">
                          <a:latin typeface="Cambria Math" panose="02040503050406030204" pitchFamily="18" charset="0"/>
                          <a:cs typeface="Times New Roman" panose="02020603050405020304" pitchFamily="18" charset="0"/>
                        </a:rPr>
                        <m:t>𝑓</m:t>
                      </m:r>
                    </m:oMath>
                  </m:oMathPara>
                </a14:m>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The total number of expected hash probes per lookup for any input address is</a:t>
                </a:r>
              </a:p>
              <a:p>
                <a:pPr marL="0" indent="0">
                  <a:buNone/>
                </a:pPr>
                <a14:m>
                  <m:oMathPara xmlns:m="http://schemas.openxmlformats.org/officeDocument/2006/math">
                    <m:oMathParaPr>
                      <m:jc m:val="centerGroup"/>
                    </m:oMathParaPr>
                    <m:oMath xmlns:m="http://schemas.openxmlformats.org/officeDocument/2006/math">
                      <m:r>
                        <a:rPr lang="en-US" altLang="zh-TW" sz="2000" i="1">
                          <a:latin typeface="Cambria Math" panose="02040503050406030204" pitchFamily="18" charset="0"/>
                          <a:cs typeface="Times New Roman" panose="02020603050405020304" pitchFamily="18" charset="0"/>
                        </a:rPr>
                        <m:t>𝐸</m:t>
                      </m:r>
                      <m:r>
                        <a:rPr lang="en-US" altLang="zh-TW" sz="2000" b="0" i="1" baseline="-25000" smtClean="0">
                          <a:latin typeface="Cambria Math" panose="02040503050406030204" pitchFamily="18" charset="0"/>
                          <a:cs typeface="Times New Roman" panose="02020603050405020304" pitchFamily="18" charset="0"/>
                        </a:rPr>
                        <m:t>𝑒𝑥𝑝</m:t>
                      </m:r>
                      <m:r>
                        <a:rPr lang="en-US" altLang="zh-TW" sz="2000" i="1">
                          <a:latin typeface="Cambria Math" panose="02040503050406030204" pitchFamily="18" charset="0"/>
                          <a:cs typeface="Times New Roman" panose="02020603050405020304" pitchFamily="18" charset="0"/>
                        </a:rPr>
                        <m:t>=</m:t>
                      </m:r>
                      <m:r>
                        <a:rPr lang="en-US" altLang="zh-TW" sz="2000" b="0" i="1" smtClean="0">
                          <a:latin typeface="Cambria Math" panose="02040503050406030204" pitchFamily="18" charset="0"/>
                          <a:cs typeface="Times New Roman" panose="02020603050405020304" pitchFamily="18" charset="0"/>
                        </a:rPr>
                        <m:t>𝐸</m:t>
                      </m:r>
                      <m:r>
                        <a:rPr lang="en-US" altLang="zh-TW" sz="2000" b="0" i="1" baseline="-25000" smtClean="0">
                          <a:latin typeface="Cambria Math" panose="02040503050406030204" pitchFamily="18" charset="0"/>
                          <a:cs typeface="Times New Roman" panose="02020603050405020304" pitchFamily="18" charset="0"/>
                        </a:rPr>
                        <m:t>𝑎𝑑𝑑</m:t>
                      </m:r>
                      <m:r>
                        <a:rPr lang="en-US" altLang="zh-TW" sz="2000" b="0" i="1" smtClean="0">
                          <a:latin typeface="Cambria Math" panose="02040503050406030204" pitchFamily="18" charset="0"/>
                          <a:cs typeface="Times New Roman" panose="02020603050405020304" pitchFamily="18" charset="0"/>
                        </a:rPr>
                        <m:t>+1=</m:t>
                      </m:r>
                      <m:r>
                        <a:rPr lang="en-US" altLang="zh-TW" sz="2000" b="0" i="1" smtClean="0">
                          <a:latin typeface="Cambria Math" panose="02040503050406030204" pitchFamily="18" charset="0"/>
                          <a:cs typeface="Times New Roman" panose="02020603050405020304" pitchFamily="18" charset="0"/>
                        </a:rPr>
                        <m:t>𝐵𝑓</m:t>
                      </m:r>
                      <m:r>
                        <a:rPr lang="en-US" altLang="zh-TW" sz="2000" b="0" i="1" smtClean="0">
                          <a:latin typeface="Cambria Math" panose="02040503050406030204" pitchFamily="18" charset="0"/>
                          <a:cs typeface="Times New Roman" panose="02020603050405020304" pitchFamily="18" charset="0"/>
                        </a:rPr>
                        <m:t>+1</m:t>
                      </m:r>
                      <m:r>
                        <a:rPr lang="en-US" altLang="zh-TW" sz="2000">
                          <a:latin typeface="Cambria Math" panose="02040503050406030204" pitchFamily="18" charset="0"/>
                          <a:cs typeface="Times New Roman" panose="02020603050405020304" pitchFamily="18" charset="0"/>
                        </a:rPr>
                        <m:t>,      1 </m:t>
                      </m:r>
                      <m:r>
                        <m:rPr>
                          <m:sty m:val="p"/>
                        </m:rPr>
                        <a:rPr lang="en-US" altLang="zh-TW" sz="2000">
                          <a:latin typeface="Cambria Math" panose="02040503050406030204" pitchFamily="18" charset="0"/>
                          <a:cs typeface="Times New Roman" panose="02020603050405020304" pitchFamily="18" charset="0"/>
                        </a:rPr>
                        <m:t>for</m:t>
                      </m:r>
                      <m:r>
                        <a:rPr lang="en-US" altLang="zh-TW" sz="2000" b="0" i="0" smtClean="0">
                          <a:latin typeface="Cambria Math" panose="02040503050406030204" pitchFamily="18" charset="0"/>
                          <a:cs typeface="Times New Roman" panose="02020603050405020304" pitchFamily="18" charset="0"/>
                        </a:rPr>
                        <m:t> </m:t>
                      </m:r>
                      <m:r>
                        <m:rPr>
                          <m:sty m:val="p"/>
                        </m:rPr>
                        <a:rPr lang="en-US" altLang="zh-TW" sz="2000">
                          <a:latin typeface="Cambria Math" panose="02040503050406030204" pitchFamily="18" charset="0"/>
                          <a:cs typeface="Times New Roman" panose="02020603050405020304" pitchFamily="18" charset="0"/>
                        </a:rPr>
                        <m:t>the</m:t>
                      </m:r>
                      <m:r>
                        <a:rPr lang="en-US" altLang="zh-TW" sz="2000" b="0" i="0" smtClean="0">
                          <a:latin typeface="Cambria Math" panose="02040503050406030204" pitchFamily="18" charset="0"/>
                          <a:cs typeface="Times New Roman" panose="02020603050405020304" pitchFamily="18" charset="0"/>
                        </a:rPr>
                        <m:t> </m:t>
                      </m:r>
                      <m:r>
                        <m:rPr>
                          <m:sty m:val="p"/>
                        </m:rPr>
                        <a:rPr lang="en-US" altLang="zh-TW" sz="2000">
                          <a:latin typeface="Cambria Math" panose="02040503050406030204" pitchFamily="18" charset="0"/>
                          <a:cs typeface="Times New Roman" panose="02020603050405020304" pitchFamily="18" charset="0"/>
                        </a:rPr>
                        <m:t>match</m:t>
                      </m:r>
                      <m:r>
                        <a:rPr lang="en-US" altLang="zh-TW" sz="2000" b="0" i="0" smtClean="0">
                          <a:latin typeface="Cambria Math" panose="02040503050406030204" pitchFamily="18" charset="0"/>
                          <a:cs typeface="Times New Roman" panose="02020603050405020304" pitchFamily="18" charset="0"/>
                        </a:rPr>
                        <m:t> </m:t>
                      </m:r>
                      <m:r>
                        <m:rPr>
                          <m:sty m:val="p"/>
                        </m:rPr>
                        <a:rPr lang="en-US" altLang="zh-TW" sz="2000" b="0" i="0" smtClean="0">
                          <a:latin typeface="Cambria Math" panose="02040503050406030204" pitchFamily="18" charset="0"/>
                          <a:cs typeface="Times New Roman" panose="02020603050405020304" pitchFamily="18" charset="0"/>
                        </a:rPr>
                        <m:t>of</m:t>
                      </m:r>
                      <m:r>
                        <a:rPr lang="en-US" altLang="zh-TW" sz="2000">
                          <a:latin typeface="Cambria Math" panose="02040503050406030204" pitchFamily="18" charset="0"/>
                          <a:cs typeface="Times New Roman" panose="02020603050405020304" pitchFamily="18" charset="0"/>
                        </a:rPr>
                        <m:t> </m:t>
                      </m:r>
                      <m:r>
                        <m:rPr>
                          <m:sty m:val="p"/>
                        </m:rPr>
                        <a:rPr lang="en-US" altLang="zh-TW" sz="2000">
                          <a:latin typeface="Cambria Math" panose="02040503050406030204" pitchFamily="18" charset="0"/>
                          <a:cs typeface="Times New Roman" panose="02020603050405020304" pitchFamily="18" charset="0"/>
                        </a:rPr>
                        <m:t>prefix</m:t>
                      </m:r>
                      <m:r>
                        <a:rPr lang="en-US" altLang="zh-TW" sz="2000">
                          <a:latin typeface="Cambria Math" panose="02040503050406030204" pitchFamily="18" charset="0"/>
                          <a:cs typeface="Times New Roman" panose="02020603050405020304" pitchFamily="18" charset="0"/>
                        </a:rPr>
                        <m:t> </m:t>
                      </m:r>
                      <m:r>
                        <m:rPr>
                          <m:sty m:val="p"/>
                        </m:rPr>
                        <a:rPr lang="en-US" altLang="zh-TW" sz="2000">
                          <a:latin typeface="Cambria Math" panose="02040503050406030204" pitchFamily="18" charset="0"/>
                          <a:cs typeface="Times New Roman" panose="02020603050405020304" pitchFamily="18" charset="0"/>
                        </a:rPr>
                        <m:t>length</m:t>
                      </m:r>
                    </m:oMath>
                  </m:oMathPara>
                </a14:m>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An </a:t>
                </a:r>
                <a:r>
                  <a:rPr lang="en-US" altLang="zh-TW" sz="2000" dirty="0">
                    <a:solidFill>
                      <a:srgbClr val="FF0000"/>
                    </a:solidFill>
                    <a:latin typeface="Times New Roman" panose="02020603050405020304" pitchFamily="18" charset="0"/>
                    <a:cs typeface="Times New Roman" panose="02020603050405020304" pitchFamily="18" charset="0"/>
                  </a:rPr>
                  <a:t>worst case</a:t>
                </a:r>
                <a:r>
                  <a:rPr lang="en-US" altLang="zh-TW" sz="2000" dirty="0">
                    <a:latin typeface="Times New Roman" panose="02020603050405020304" pitchFamily="18" charset="0"/>
                    <a:cs typeface="Times New Roman" panose="02020603050405020304" pitchFamily="18" charset="0"/>
                  </a:rPr>
                  <a:t> is that an IP address matches in all the filter. In this case, </a:t>
                </a:r>
                <a:r>
                  <a:rPr lang="en-US" altLang="zh-TW" sz="2000" dirty="0">
                    <a:solidFill>
                      <a:srgbClr val="FF0000"/>
                    </a:solidFill>
                    <a:latin typeface="Times New Roman" panose="02020603050405020304" pitchFamily="18" charset="0"/>
                    <a:cs typeface="Times New Roman" panose="02020603050405020304" pitchFamily="18" charset="0"/>
                  </a:rPr>
                  <a:t>the number of required hash probes </a:t>
                </a:r>
                <a:r>
                  <a:rPr lang="en-US" altLang="zh-TW" sz="2000" dirty="0">
                    <a:latin typeface="Times New Roman" panose="02020603050405020304" pitchFamily="18" charset="0"/>
                    <a:cs typeface="Times New Roman" panose="02020603050405020304" pitchFamily="18" charset="0"/>
                  </a:rPr>
                  <a:t>is</a:t>
                </a:r>
                <a:endParaRPr lang="en-US" altLang="zh-TW" sz="200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sz="2000" i="1">
                          <a:latin typeface="Cambria Math" panose="02040503050406030204" pitchFamily="18" charset="0"/>
                          <a:cs typeface="Times New Roman" panose="02020603050405020304" pitchFamily="18" charset="0"/>
                        </a:rPr>
                        <m:t>𝐸</m:t>
                      </m:r>
                      <m:r>
                        <a:rPr lang="en-US" altLang="zh-TW" sz="2000" i="1" baseline="-25000">
                          <a:latin typeface="Cambria Math" panose="02040503050406030204" pitchFamily="18" charset="0"/>
                          <a:cs typeface="Times New Roman" panose="02020603050405020304" pitchFamily="18" charset="0"/>
                        </a:rPr>
                        <m:t>𝑤𝑜𝑟𝑠𝑡</m:t>
                      </m:r>
                      <m:r>
                        <a:rPr lang="en-US" altLang="zh-TW" sz="2000" i="1">
                          <a:latin typeface="Cambria Math" panose="02040503050406030204" pitchFamily="18" charset="0"/>
                          <a:cs typeface="Times New Roman" panose="02020603050405020304" pitchFamily="18" charset="0"/>
                        </a:rPr>
                        <m:t>=</m:t>
                      </m:r>
                      <m:r>
                        <a:rPr lang="en-US" altLang="zh-TW" sz="2000" b="0" i="1" smtClean="0">
                          <a:latin typeface="Cambria Math" panose="02040503050406030204" pitchFamily="18" charset="0"/>
                          <a:cs typeface="Times New Roman" panose="02020603050405020304" pitchFamily="18" charset="0"/>
                        </a:rPr>
                        <m:t>𝐵</m:t>
                      </m:r>
                      <m:r>
                        <a:rPr lang="en-US" altLang="zh-TW" sz="2000" i="1">
                          <a:latin typeface="Cambria Math" panose="02040503050406030204" pitchFamily="18" charset="0"/>
                          <a:cs typeface="Times New Roman" panose="02020603050405020304" pitchFamily="18" charset="0"/>
                        </a:rPr>
                        <m:t>+1</m:t>
                      </m:r>
                    </m:oMath>
                  </m:oMathPara>
                </a14:m>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Both values depend on B, so </a:t>
                </a:r>
                <a:r>
                  <a:rPr lang="en-US" altLang="zh-TW" sz="2000" b="1" dirty="0">
                    <a:solidFill>
                      <a:srgbClr val="FF0000"/>
                    </a:solidFill>
                    <a:latin typeface="Times New Roman" panose="02020603050405020304" pitchFamily="18" charset="0"/>
                    <a:cs typeface="Times New Roman" panose="02020603050405020304" pitchFamily="18" charset="0"/>
                  </a:rPr>
                  <a:t>reducing B</a:t>
                </a:r>
                <a:r>
                  <a:rPr lang="en-US" altLang="zh-TW" sz="2000" dirty="0">
                    <a:latin typeface="Times New Roman" panose="02020603050405020304" pitchFamily="18" charset="0"/>
                    <a:cs typeface="Times New Roman" panose="02020603050405020304" pitchFamily="18" charset="0"/>
                  </a:rPr>
                  <a:t> is important for limiting the worst case.</a:t>
                </a:r>
              </a:p>
            </p:txBody>
          </p:sp>
        </mc:Choice>
        <mc:Fallback xmlns="">
          <p:sp>
            <p:nvSpPr>
              <p:cNvPr id="3" name="內容版面配置區 2">
                <a:extLst>
                  <a:ext uri="{FF2B5EF4-FFF2-40B4-BE49-F238E27FC236}">
                    <a16:creationId xmlns:a16="http://schemas.microsoft.com/office/drawing/2014/main" id="{9DF672A7-DED0-41A2-8A53-B7DACF4D50EE}"/>
                  </a:ext>
                </a:extLst>
              </p:cNvPr>
              <p:cNvSpPr>
                <a:spLocks noGrp="1" noRot="1" noChangeAspect="1" noMove="1" noResize="1" noEditPoints="1" noAdjustHandles="1" noChangeArrowheads="1" noChangeShapeType="1" noTextEdit="1"/>
              </p:cNvSpPr>
              <p:nvPr>
                <p:ph idx="1"/>
              </p:nvPr>
            </p:nvSpPr>
            <p:spPr>
              <a:blipFill>
                <a:blip r:embed="rId3"/>
                <a:stretch>
                  <a:fillRect l="-696" t="-1401"/>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15</a:t>
            </a:fld>
            <a:endParaRPr lang="zh-TW" altLang="en-US"/>
          </a:p>
        </p:txBody>
      </p:sp>
    </p:spTree>
    <p:extLst>
      <p:ext uri="{BB962C8B-B14F-4D97-AF65-F5344CB8AC3E}">
        <p14:creationId xmlns:p14="http://schemas.microsoft.com/office/powerpoint/2010/main" val="225725146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Configuration and Optimization</a:t>
            </a:r>
          </a:p>
        </p:txBody>
      </p:sp>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a:xfrm>
            <a:off x="628650" y="1825625"/>
            <a:ext cx="7960546" cy="4351338"/>
          </a:xfrm>
        </p:spPr>
        <p:txBody>
          <a:bodyPr>
            <a:normAutofit/>
          </a:bodyPr>
          <a:lstStyle/>
          <a:p>
            <a:r>
              <a:rPr lang="en-US" altLang="zh-TW" sz="2400" dirty="0">
                <a:latin typeface="Times New Roman" panose="02020603050405020304" pitchFamily="18" charset="0"/>
                <a:cs typeface="Times New Roman" panose="02020603050405020304" pitchFamily="18" charset="0"/>
              </a:rPr>
              <a:t>The design goal is to architect a search engine that</a:t>
            </a:r>
          </a:p>
          <a:p>
            <a:pPr lvl="1"/>
            <a:r>
              <a:rPr lang="en-US" altLang="zh-TW" sz="2000" dirty="0">
                <a:latin typeface="Times New Roman" panose="02020603050405020304" pitchFamily="18" charset="0"/>
                <a:cs typeface="Times New Roman" panose="02020603050405020304" pitchFamily="18" charset="0"/>
              </a:rPr>
              <a:t>achieves an </a:t>
            </a:r>
            <a:r>
              <a:rPr lang="en-US" altLang="zh-TW" sz="2000" dirty="0">
                <a:solidFill>
                  <a:srgbClr val="FF0000"/>
                </a:solidFill>
                <a:latin typeface="Times New Roman" panose="02020603050405020304" pitchFamily="18" charset="0"/>
                <a:cs typeface="Times New Roman" panose="02020603050405020304" pitchFamily="18" charset="0"/>
              </a:rPr>
              <a:t>average of one hash probe per lookup</a:t>
            </a:r>
          </a:p>
          <a:p>
            <a:pPr lvl="1"/>
            <a:r>
              <a:rPr lang="en-US" altLang="zh-TW" sz="2000" dirty="0">
                <a:solidFill>
                  <a:srgbClr val="FF0000"/>
                </a:solidFill>
                <a:latin typeface="Times New Roman" panose="02020603050405020304" pitchFamily="18" charset="0"/>
                <a:cs typeface="Times New Roman" panose="02020603050405020304" pitchFamily="18" charset="0"/>
              </a:rPr>
              <a:t>bounds the worst case</a:t>
            </a:r>
            <a:r>
              <a:rPr lang="en-US" altLang="zh-TW" sz="2000" dirty="0">
                <a:latin typeface="Times New Roman" panose="02020603050405020304" pitchFamily="18" charset="0"/>
                <a:cs typeface="Times New Roman" panose="02020603050405020304" pitchFamily="18" charset="0"/>
              </a:rPr>
              <a:t> search</a:t>
            </a:r>
          </a:p>
          <a:p>
            <a:pPr lvl="1"/>
            <a:r>
              <a:rPr lang="en-US" altLang="zh-TW" sz="2000" dirty="0">
                <a:latin typeface="Times New Roman" panose="02020603050405020304" pitchFamily="18" charset="0"/>
                <a:cs typeface="Times New Roman" panose="02020603050405020304" pitchFamily="18" charset="0"/>
              </a:rPr>
              <a:t>utilizes </a:t>
            </a:r>
            <a:r>
              <a:rPr lang="en-US" altLang="zh-TW" sz="2000" dirty="0">
                <a:solidFill>
                  <a:srgbClr val="FF0000"/>
                </a:solidFill>
                <a:latin typeface="Times New Roman" panose="02020603050405020304" pitchFamily="18" charset="0"/>
                <a:cs typeface="Times New Roman" panose="02020603050405020304" pitchFamily="18" charset="0"/>
              </a:rPr>
              <a:t>a small amount of embedded memory</a:t>
            </a:r>
          </a:p>
          <a:p>
            <a:r>
              <a:rPr lang="en-US" altLang="zh-TW" sz="2400" dirty="0">
                <a:latin typeface="Times New Roman" panose="02020603050405020304" pitchFamily="18" charset="0"/>
                <a:cs typeface="Times New Roman" panose="02020603050405020304" pitchFamily="18" charset="0"/>
              </a:rPr>
              <a:t>Variables affect system performance and resource utilization</a:t>
            </a:r>
          </a:p>
          <a:p>
            <a:pPr lvl="1"/>
            <a:r>
              <a:rPr lang="en-US" altLang="zh-TW" sz="2000" dirty="0">
                <a:solidFill>
                  <a:srgbClr val="FF0000"/>
                </a:solidFill>
                <a:latin typeface="Times New Roman" panose="02020603050405020304" pitchFamily="18" charset="0"/>
                <a:cs typeface="Times New Roman" panose="02020603050405020304" pitchFamily="18" charset="0"/>
              </a:rPr>
              <a:t>N</a:t>
            </a:r>
            <a:r>
              <a:rPr lang="en-US" altLang="zh-TW" sz="2000" dirty="0">
                <a:latin typeface="Times New Roman" panose="02020603050405020304" pitchFamily="18" charset="0"/>
                <a:cs typeface="Times New Roman" panose="02020603050405020304" pitchFamily="18" charset="0"/>
              </a:rPr>
              <a:t>, the target amount of prefixes supported by the system</a:t>
            </a:r>
          </a:p>
          <a:p>
            <a:pPr lvl="1"/>
            <a:r>
              <a:rPr lang="en-US" altLang="zh-TW" sz="2000" dirty="0">
                <a:solidFill>
                  <a:srgbClr val="FF0000"/>
                </a:solidFill>
                <a:latin typeface="Times New Roman" panose="02020603050405020304" pitchFamily="18" charset="0"/>
                <a:cs typeface="Times New Roman" panose="02020603050405020304" pitchFamily="18" charset="0"/>
              </a:rPr>
              <a:t>M</a:t>
            </a:r>
            <a:r>
              <a:rPr lang="en-US" altLang="zh-TW" sz="2000" dirty="0">
                <a:latin typeface="Times New Roman" panose="02020603050405020304" pitchFamily="18" charset="0"/>
                <a:cs typeface="Times New Roman" panose="02020603050405020304" pitchFamily="18" charset="0"/>
              </a:rPr>
              <a:t>, the total amount of embedded memory available for Bloom filters</a:t>
            </a:r>
          </a:p>
          <a:p>
            <a:pPr lvl="1"/>
            <a:r>
              <a:rPr lang="en-US" altLang="zh-TW" sz="2000" dirty="0" err="1">
                <a:solidFill>
                  <a:srgbClr val="FF0000"/>
                </a:solidFill>
                <a:latin typeface="Times New Roman" panose="02020603050405020304" pitchFamily="18" charset="0"/>
                <a:cs typeface="Times New Roman" panose="02020603050405020304" pitchFamily="18" charset="0"/>
              </a:rPr>
              <a:t>W</a:t>
            </a:r>
            <a:r>
              <a:rPr lang="en-US" altLang="zh-TW" sz="2000" baseline="-25000" dirty="0" err="1">
                <a:solidFill>
                  <a:srgbClr val="FF0000"/>
                </a:solidFill>
                <a:latin typeface="Times New Roman" panose="02020603050405020304" pitchFamily="18" charset="0"/>
                <a:cs typeface="Times New Roman" panose="02020603050405020304" pitchFamily="18" charset="0"/>
              </a:rPr>
              <a:t>dist</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 the number of unique prefix lengths supported by the system</a:t>
            </a:r>
          </a:p>
          <a:p>
            <a:pPr lvl="1"/>
            <a:r>
              <a:rPr lang="en-US" altLang="zh-TW" sz="2000" dirty="0">
                <a:solidFill>
                  <a:srgbClr val="FF0000"/>
                </a:solidFill>
                <a:latin typeface="Times New Roman" panose="02020603050405020304" pitchFamily="18" charset="0"/>
                <a:cs typeface="Times New Roman" panose="02020603050405020304" pitchFamily="18" charset="0"/>
              </a:rPr>
              <a:t>m</a:t>
            </a:r>
            <a:r>
              <a:rPr lang="en-US" altLang="zh-TW" sz="2000" baseline="-25000" dirty="0">
                <a:solidFill>
                  <a:srgbClr val="FF0000"/>
                </a:solidFill>
                <a:latin typeface="Times New Roman" panose="02020603050405020304" pitchFamily="18" charset="0"/>
                <a:cs typeface="Times New Roman" panose="02020603050405020304" pitchFamily="18" charset="0"/>
              </a:rPr>
              <a:t>i</a:t>
            </a:r>
            <a:r>
              <a:rPr lang="en-US" altLang="zh-TW" sz="2000" dirty="0">
                <a:latin typeface="Times New Roman" panose="02020603050405020304" pitchFamily="18" charset="0"/>
                <a:cs typeface="Times New Roman" panose="02020603050405020304" pitchFamily="18" charset="0"/>
              </a:rPr>
              <a:t>, the size of each Bloom filter</a:t>
            </a:r>
          </a:p>
          <a:p>
            <a:pPr lvl="1"/>
            <a:r>
              <a:rPr lang="en-US" altLang="zh-TW" sz="2000" dirty="0" err="1">
                <a:solidFill>
                  <a:srgbClr val="FF0000"/>
                </a:solidFill>
                <a:latin typeface="Times New Roman" panose="02020603050405020304" pitchFamily="18" charset="0"/>
                <a:cs typeface="Times New Roman" panose="02020603050405020304" pitchFamily="18" charset="0"/>
              </a:rPr>
              <a:t>k</a:t>
            </a:r>
            <a:r>
              <a:rPr lang="en-US" altLang="zh-TW" sz="2000" baseline="-25000" dirty="0" err="1">
                <a:solidFill>
                  <a:srgbClr val="FF0000"/>
                </a:solidFill>
                <a:latin typeface="Times New Roman" panose="02020603050405020304" pitchFamily="18" charset="0"/>
                <a:cs typeface="Times New Roman" panose="02020603050405020304" pitchFamily="18" charset="0"/>
              </a:rPr>
              <a:t>i</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,the number of hash functions computed in each Bloom filter</a:t>
            </a:r>
          </a:p>
          <a:p>
            <a:pPr lvl="1"/>
            <a:r>
              <a:rPr lang="en-US" altLang="zh-TW" sz="2000" dirty="0" err="1">
                <a:solidFill>
                  <a:srgbClr val="FF0000"/>
                </a:solidFill>
                <a:latin typeface="Times New Roman" panose="02020603050405020304" pitchFamily="18" charset="0"/>
                <a:cs typeface="Times New Roman" panose="02020603050405020304" pitchFamily="18" charset="0"/>
              </a:rPr>
              <a:t>n</a:t>
            </a:r>
            <a:r>
              <a:rPr lang="en-US" altLang="zh-TW" sz="2000" baseline="-25000" dirty="0" err="1">
                <a:solidFill>
                  <a:srgbClr val="FF0000"/>
                </a:solidFill>
                <a:latin typeface="Times New Roman" panose="02020603050405020304" pitchFamily="18" charset="0"/>
                <a:cs typeface="Times New Roman" panose="02020603050405020304" pitchFamily="18" charset="0"/>
              </a:rPr>
              <a:t>i</a:t>
            </a:r>
            <a:r>
              <a:rPr lang="en-US" altLang="zh-TW" sz="2000" baseline="-25000" dirty="0">
                <a:solidFill>
                  <a:srgbClr val="FF0000"/>
                </a:solidFill>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 the number of prefixes stored in each Bloom filter</a:t>
            </a:r>
          </a:p>
          <a:p>
            <a:pPr lvl="1"/>
            <a:endParaRPr lang="en-US" altLang="zh-TW" sz="2000"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16</a:t>
            </a:fld>
            <a:endParaRPr lang="zh-TW" altLang="en-US" dirty="0"/>
          </a:p>
        </p:txBody>
      </p:sp>
    </p:spTree>
    <p:extLst>
      <p:ext uri="{BB962C8B-B14F-4D97-AF65-F5344CB8AC3E}">
        <p14:creationId xmlns:p14="http://schemas.microsoft.com/office/powerpoint/2010/main" val="371275273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Configuration and Optimization</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a:xfrm>
                <a:off x="628650" y="1825624"/>
                <a:ext cx="7960546" cy="5032375"/>
              </a:xfrm>
            </p:spPr>
            <p:txBody>
              <a:bodyPr>
                <a:normAutofit/>
              </a:bodyPr>
              <a:lstStyle/>
              <a:p>
                <a:r>
                  <a:rPr lang="en-US" altLang="zh-TW" sz="2400" dirty="0">
                    <a:latin typeface="Times New Roman" panose="02020603050405020304" pitchFamily="18" charset="0"/>
                    <a:cs typeface="Times New Roman" panose="02020603050405020304" pitchFamily="18" charset="0"/>
                  </a:rPr>
                  <a:t>Let f</a:t>
                </a:r>
                <a:r>
                  <a:rPr lang="en-US" altLang="zh-TW" sz="2400" baseline="-25000" dirty="0">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 be the false positive probability of the </a:t>
                </a:r>
                <a:r>
                  <a:rPr lang="en-US" altLang="zh-TW" sz="2400" dirty="0" err="1">
                    <a:latin typeface="Times New Roman" panose="02020603050405020304" pitchFamily="18" charset="0"/>
                    <a:cs typeface="Times New Roman" panose="02020603050405020304" pitchFamily="18" charset="0"/>
                  </a:rPr>
                  <a:t>i</a:t>
                </a:r>
                <a:r>
                  <a:rPr lang="en-US" altLang="zh-TW" sz="2400" baseline="30000" dirty="0" err="1">
                    <a:latin typeface="Times New Roman" panose="02020603050405020304" pitchFamily="18" charset="0"/>
                    <a:cs typeface="Times New Roman" panose="02020603050405020304" pitchFamily="18" charset="0"/>
                  </a:rPr>
                  <a:t>th</a:t>
                </a:r>
                <a:r>
                  <a:rPr lang="en-US" altLang="zh-TW" sz="2400" dirty="0">
                    <a:latin typeface="Times New Roman" panose="02020603050405020304" pitchFamily="18" charset="0"/>
                    <a:cs typeface="Times New Roman" panose="02020603050405020304" pitchFamily="18" charset="0"/>
                  </a:rPr>
                  <a:t> Bloom filter.</a:t>
                </a:r>
              </a:p>
              <a:p>
                <a:pPr marL="0" indent="0">
                  <a:buNone/>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cs typeface="Times New Roman" panose="02020603050405020304" pitchFamily="18" charset="0"/>
                        </a:rPr>
                        <m:t>𝑓</m:t>
                      </m:r>
                      <m:r>
                        <a:rPr lang="en-US" altLang="zh-TW" sz="2400" b="0" i="1" baseline="-25000" smtClean="0">
                          <a:latin typeface="Cambria Math" panose="02040503050406030204" pitchFamily="18" charset="0"/>
                          <a:cs typeface="Times New Roman" panose="02020603050405020304" pitchFamily="18" charset="0"/>
                        </a:rPr>
                        <m:t>𝑖</m:t>
                      </m:r>
                      <m:r>
                        <a:rPr lang="en-US" altLang="zh-TW" sz="2400" b="0" i="1" smtClean="0">
                          <a:latin typeface="Cambria Math" panose="02040503050406030204" pitchFamily="18" charset="0"/>
                          <a:cs typeface="Times New Roman" panose="02020603050405020304" pitchFamily="18" charset="0"/>
                        </a:rPr>
                        <m:t>=</m:t>
                      </m:r>
                      <m:r>
                        <a:rPr lang="en-US" altLang="zh-TW" sz="2400" b="0" i="1" smtClean="0">
                          <a:latin typeface="Cambria Math" panose="02040503050406030204" pitchFamily="18" charset="0"/>
                          <a:cs typeface="Times New Roman" panose="02020603050405020304" pitchFamily="18" charset="0"/>
                        </a:rPr>
                        <m:t>𝑓</m:t>
                      </m:r>
                      <m:r>
                        <a:rPr lang="en-US" altLang="zh-TW" sz="2400" b="0" i="1" smtClean="0">
                          <a:latin typeface="Cambria Math" panose="02040503050406030204" pitchFamily="18" charset="0"/>
                          <a:cs typeface="Times New Roman" panose="02020603050405020304" pitchFamily="18" charset="0"/>
                        </a:rPr>
                        <m:t>=</m:t>
                      </m:r>
                      <m:sSup>
                        <m:sSupPr>
                          <m:ctrlPr>
                            <a:rPr lang="en-US" altLang="zh-TW" sz="2400" b="0" i="1" smtClean="0">
                              <a:latin typeface="Cambria Math" panose="02040503050406030204" pitchFamily="18" charset="0"/>
                              <a:cs typeface="Times New Roman" panose="02020603050405020304" pitchFamily="18" charset="0"/>
                            </a:rPr>
                          </m:ctrlPr>
                        </m:sSupPr>
                        <m:e>
                          <m:r>
                            <a:rPr lang="en-US" altLang="zh-TW" sz="2400" i="1">
                              <a:latin typeface="Cambria Math" panose="02040503050406030204" pitchFamily="18" charset="0"/>
                              <a:cs typeface="Times New Roman" panose="02020603050405020304" pitchFamily="18" charset="0"/>
                            </a:rPr>
                            <m:t>(</m:t>
                          </m:r>
                          <m:f>
                            <m:fPr>
                              <m:ctrlPr>
                                <a:rPr lang="en-US" altLang="zh-TW" sz="2400" i="1">
                                  <a:latin typeface="Cambria Math" panose="02040503050406030204" pitchFamily="18" charset="0"/>
                                  <a:cs typeface="Times New Roman" panose="02020603050405020304" pitchFamily="18" charset="0"/>
                                </a:rPr>
                              </m:ctrlPr>
                            </m:fPr>
                            <m:num>
                              <m:r>
                                <a:rPr lang="en-US" altLang="zh-TW" sz="2400" i="1">
                                  <a:latin typeface="Cambria Math" panose="02040503050406030204" pitchFamily="18" charset="0"/>
                                  <a:cs typeface="Times New Roman" panose="02020603050405020304" pitchFamily="18" charset="0"/>
                                </a:rPr>
                                <m:t>1</m:t>
                              </m:r>
                            </m:num>
                            <m:den>
                              <m:r>
                                <a:rPr lang="en-US" altLang="zh-TW" sz="2400" i="1">
                                  <a:latin typeface="Cambria Math" panose="02040503050406030204" pitchFamily="18" charset="0"/>
                                  <a:cs typeface="Times New Roman" panose="02020603050405020304" pitchFamily="18" charset="0"/>
                                </a:rPr>
                                <m:t>2</m:t>
                              </m:r>
                            </m:den>
                          </m:f>
                          <m:r>
                            <a:rPr lang="en-US" altLang="zh-TW" sz="2400" i="1">
                              <a:latin typeface="Cambria Math" panose="02040503050406030204" pitchFamily="18" charset="0"/>
                              <a:cs typeface="Times New Roman" panose="02020603050405020304" pitchFamily="18" charset="0"/>
                            </a:rPr>
                            <m:t>)</m:t>
                          </m:r>
                        </m:e>
                        <m:sup>
                          <m:d>
                            <m:dPr>
                              <m:ctrlPr>
                                <a:rPr lang="en-US" altLang="zh-TW" sz="2400" i="1">
                                  <a:latin typeface="Cambria Math" panose="02040503050406030204" pitchFamily="18" charset="0"/>
                                  <a:cs typeface="Times New Roman" panose="02020603050405020304" pitchFamily="18" charset="0"/>
                                </a:rPr>
                              </m:ctrlPr>
                            </m:dPr>
                            <m:e>
                              <m:f>
                                <m:fPr>
                                  <m:ctrlPr>
                                    <a:rPr lang="en-US" altLang="zh-TW" sz="2400" i="1">
                                      <a:latin typeface="Cambria Math" panose="02040503050406030204" pitchFamily="18" charset="0"/>
                                      <a:cs typeface="Times New Roman" panose="02020603050405020304" pitchFamily="18" charset="0"/>
                                    </a:rPr>
                                  </m:ctrlPr>
                                </m:fPr>
                                <m:num>
                                  <m:r>
                                    <a:rPr lang="en-US" altLang="zh-TW" sz="2400" i="1">
                                      <a:latin typeface="Cambria Math" panose="02040503050406030204" pitchFamily="18" charset="0"/>
                                      <a:cs typeface="Times New Roman" panose="02020603050405020304" pitchFamily="18" charset="0"/>
                                    </a:rPr>
                                    <m:t>𝑚</m:t>
                                  </m:r>
                                  <m:r>
                                    <a:rPr lang="en-US" altLang="zh-TW" sz="2400" i="1" baseline="-25000">
                                      <a:latin typeface="Cambria Math" panose="02040503050406030204" pitchFamily="18" charset="0"/>
                                      <a:cs typeface="Times New Roman" panose="02020603050405020304" pitchFamily="18" charset="0"/>
                                    </a:rPr>
                                    <m:t>𝑖</m:t>
                                  </m:r>
                                </m:num>
                                <m:den>
                                  <m:r>
                                    <a:rPr lang="en-US" altLang="zh-TW" sz="2400" i="1">
                                      <a:latin typeface="Cambria Math" panose="02040503050406030204" pitchFamily="18" charset="0"/>
                                      <a:cs typeface="Times New Roman" panose="02020603050405020304" pitchFamily="18" charset="0"/>
                                    </a:rPr>
                                    <m:t>𝑛</m:t>
                                  </m:r>
                                  <m:r>
                                    <a:rPr lang="en-US" altLang="zh-TW" sz="2400" i="1" baseline="-25000">
                                      <a:latin typeface="Cambria Math" panose="02040503050406030204" pitchFamily="18" charset="0"/>
                                      <a:cs typeface="Times New Roman" panose="02020603050405020304" pitchFamily="18" charset="0"/>
                                    </a:rPr>
                                    <m:t>𝑖</m:t>
                                  </m:r>
                                </m:den>
                              </m:f>
                            </m:e>
                          </m:d>
                          <m:r>
                            <a:rPr lang="en-US" altLang="zh-TW" sz="2400" b="0" i="1" smtClean="0">
                              <a:latin typeface="Cambria Math" panose="02040503050406030204" pitchFamily="18" charset="0"/>
                              <a:cs typeface="Times New Roman" panose="02020603050405020304" pitchFamily="18" charset="0"/>
                            </a:rPr>
                            <m:t>𝑙𝑛</m:t>
                          </m:r>
                          <m:r>
                            <a:rPr lang="en-US" altLang="zh-TW" sz="2400" b="0" i="1" smtClean="0">
                              <a:latin typeface="Cambria Math" panose="02040503050406030204" pitchFamily="18" charset="0"/>
                              <a:cs typeface="Times New Roman" panose="02020603050405020304" pitchFamily="18" charset="0"/>
                            </a:rPr>
                            <m:t>2</m:t>
                          </m:r>
                        </m:sup>
                      </m:sSup>
                      <m:r>
                        <a:rPr lang="en-US" altLang="zh-TW" sz="2400" b="0" i="1" smtClean="0">
                          <a:latin typeface="Cambria Math" panose="02040503050406030204" pitchFamily="18" charset="0"/>
                          <a:cs typeface="Times New Roman" panose="02020603050405020304" pitchFamily="18" charset="0"/>
                        </a:rPr>
                        <m:t>,    </m:t>
                      </m:r>
                      <m: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t>∈[1..32]</m:t>
                      </m:r>
                    </m:oMath>
                  </m:oMathPara>
                </a14:m>
                <a:endParaRPr lang="en-US" altLang="zh-TW" sz="24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This implies that</a:t>
                </a:r>
              </a:p>
              <a:p>
                <a:pPr marL="0" indent="0">
                  <a:buNone/>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cs typeface="Times New Roman" panose="02020603050405020304" pitchFamily="18" charset="0"/>
                            </a:rPr>
                          </m:ctrlPr>
                        </m:fPr>
                        <m:num>
                          <m:r>
                            <a:rPr lang="en-US" altLang="zh-TW" sz="2400" b="0" i="1" smtClean="0">
                              <a:latin typeface="Cambria Math" panose="02040503050406030204" pitchFamily="18" charset="0"/>
                              <a:cs typeface="Times New Roman" panose="02020603050405020304" pitchFamily="18" charset="0"/>
                            </a:rPr>
                            <m:t>𝑚</m:t>
                          </m:r>
                          <m:r>
                            <a:rPr lang="en-US" altLang="zh-TW" sz="2400" b="0" i="1" baseline="-25000" smtClean="0">
                              <a:latin typeface="Cambria Math" panose="02040503050406030204" pitchFamily="18" charset="0"/>
                              <a:cs typeface="Times New Roman" panose="02020603050405020304" pitchFamily="18" charset="0"/>
                            </a:rPr>
                            <m:t>𝑖</m:t>
                          </m:r>
                        </m:num>
                        <m:den>
                          <m:r>
                            <a:rPr lang="en-US" altLang="zh-TW" sz="2400" b="0" i="1" smtClean="0">
                              <a:latin typeface="Cambria Math" panose="02040503050406030204" pitchFamily="18" charset="0"/>
                              <a:cs typeface="Times New Roman" panose="02020603050405020304" pitchFamily="18" charset="0"/>
                            </a:rPr>
                            <m:t>𝑛</m:t>
                          </m:r>
                          <m:r>
                            <a:rPr lang="en-US" altLang="zh-TW" sz="2400" b="0" i="1" baseline="-25000" smtClean="0">
                              <a:latin typeface="Cambria Math" panose="02040503050406030204" pitchFamily="18" charset="0"/>
                              <a:cs typeface="Times New Roman" panose="02020603050405020304" pitchFamily="18" charset="0"/>
                            </a:rPr>
                            <m:t>𝑖</m:t>
                          </m:r>
                        </m:den>
                      </m:f>
                      <m:r>
                        <a:rPr lang="en-US" altLang="zh-TW" sz="2400" i="1">
                          <a:latin typeface="Cambria Math" panose="02040503050406030204" pitchFamily="18" charset="0"/>
                          <a:cs typeface="Times New Roman" panose="02020603050405020304" pitchFamily="18" charset="0"/>
                        </a:rPr>
                        <m:t>=</m:t>
                      </m:r>
                      <m:f>
                        <m:fPr>
                          <m:ctrlPr>
                            <a:rPr lang="en-US" altLang="zh-TW" sz="2400" i="1">
                              <a:latin typeface="Cambria Math" panose="02040503050406030204" pitchFamily="18" charset="0"/>
                              <a:cs typeface="Times New Roman" panose="02020603050405020304" pitchFamily="18" charset="0"/>
                            </a:rPr>
                          </m:ctrlPr>
                        </m:fPr>
                        <m:num>
                          <m:sSub>
                            <m:sSubPr>
                              <m:ctrlPr>
                                <a:rPr lang="en-US" altLang="zh-TW" sz="2400" i="1" smtClean="0">
                                  <a:latin typeface="Cambria Math" panose="02040503050406030204" pitchFamily="18" charset="0"/>
                                  <a:cs typeface="Times New Roman" panose="02020603050405020304" pitchFamily="18" charset="0"/>
                                </a:rPr>
                              </m:ctrlPr>
                            </m:sSubPr>
                            <m:e>
                              <m:r>
                                <a:rPr lang="en-US" altLang="zh-TW" sz="2400" i="1">
                                  <a:latin typeface="Cambria Math" panose="02040503050406030204" pitchFamily="18" charset="0"/>
                                  <a:cs typeface="Times New Roman" panose="02020603050405020304" pitchFamily="18" charset="0"/>
                                </a:rPr>
                                <m:t>𝑚</m:t>
                              </m:r>
                            </m:e>
                            <m:sub>
                              <m:r>
                                <a:rPr lang="en-US" altLang="zh-TW" sz="2400" b="0" i="1" smtClean="0">
                                  <a:latin typeface="Cambria Math" panose="02040503050406030204" pitchFamily="18" charset="0"/>
                                  <a:cs typeface="Times New Roman" panose="02020603050405020304" pitchFamily="18" charset="0"/>
                                </a:rPr>
                                <m:t>𝑖</m:t>
                              </m:r>
                              <m:r>
                                <a:rPr lang="en-US" altLang="zh-TW" sz="2400" b="0" i="1" smtClean="0">
                                  <a:latin typeface="Cambria Math" panose="02040503050406030204" pitchFamily="18" charset="0"/>
                                  <a:cs typeface="Times New Roman" panose="02020603050405020304" pitchFamily="18" charset="0"/>
                                </a:rPr>
                                <m:t>+1</m:t>
                              </m:r>
                            </m:sub>
                          </m:sSub>
                        </m:num>
                        <m:den>
                          <m:sSub>
                            <m:sSubPr>
                              <m:ctrlPr>
                                <a:rPr lang="en-US" altLang="zh-TW" sz="2400" i="1" smtClean="0">
                                  <a:latin typeface="Cambria Math" panose="02040503050406030204" pitchFamily="18" charset="0"/>
                                  <a:cs typeface="Times New Roman" panose="02020603050405020304" pitchFamily="18" charset="0"/>
                                </a:rPr>
                              </m:ctrlPr>
                            </m:sSubPr>
                            <m:e>
                              <m:r>
                                <a:rPr lang="en-US" altLang="zh-TW" sz="2400" i="1">
                                  <a:latin typeface="Cambria Math" panose="02040503050406030204" pitchFamily="18" charset="0"/>
                                  <a:cs typeface="Times New Roman" panose="02020603050405020304" pitchFamily="18" charset="0"/>
                                </a:rPr>
                                <m:t>𝑛</m:t>
                              </m:r>
                            </m:e>
                            <m:sub>
                              <m:r>
                                <a:rPr lang="en-US" altLang="zh-TW" sz="2400" b="0" i="1" smtClean="0">
                                  <a:latin typeface="Cambria Math" panose="02040503050406030204" pitchFamily="18" charset="0"/>
                                  <a:cs typeface="Times New Roman" panose="02020603050405020304" pitchFamily="18" charset="0"/>
                                </a:rPr>
                                <m:t>𝑖</m:t>
                              </m:r>
                              <m:r>
                                <a:rPr lang="en-US" altLang="zh-TW" sz="2400" b="0" i="1" smtClean="0">
                                  <a:latin typeface="Cambria Math" panose="02040503050406030204" pitchFamily="18" charset="0"/>
                                  <a:cs typeface="Times New Roman" panose="02020603050405020304" pitchFamily="18" charset="0"/>
                                </a:rPr>
                                <m:t>+1</m:t>
                              </m:r>
                            </m:sub>
                          </m:sSub>
                        </m:den>
                      </m:f>
                      <m:r>
                        <a:rPr lang="en-US" altLang="zh-TW" sz="2400" i="1">
                          <a:latin typeface="Cambria Math" panose="02040503050406030204" pitchFamily="18" charset="0"/>
                          <a:cs typeface="Times New Roman" panose="02020603050405020304" pitchFamily="18" charset="0"/>
                        </a:rPr>
                        <m:t>=</m:t>
                      </m:r>
                      <m:f>
                        <m:fPr>
                          <m:ctrlPr>
                            <a:rPr lang="en-US" altLang="zh-TW" sz="2400" i="1">
                              <a:latin typeface="Cambria Math" panose="02040503050406030204" pitchFamily="18" charset="0"/>
                              <a:cs typeface="Times New Roman" panose="02020603050405020304" pitchFamily="18" charset="0"/>
                            </a:rPr>
                          </m:ctrlPr>
                        </m:fPr>
                        <m:num>
                          <m:nary>
                            <m:naryPr>
                              <m:chr m:val="∑"/>
                              <m:subHide m:val="on"/>
                              <m:supHide m:val="on"/>
                              <m:ctrlPr>
                                <a:rPr lang="en-US" altLang="zh-TW" sz="2400" i="1" smtClean="0">
                                  <a:latin typeface="Cambria Math" panose="02040503050406030204" pitchFamily="18" charset="0"/>
                                  <a:cs typeface="Times New Roman" panose="02020603050405020304" pitchFamily="18" charset="0"/>
                                </a:rPr>
                              </m:ctrlPr>
                            </m:naryPr>
                            <m:sub/>
                            <m:sup/>
                            <m:e>
                              <m:r>
                                <a:rPr lang="en-US" altLang="zh-TW" sz="2400" i="1">
                                  <a:latin typeface="Cambria Math" panose="02040503050406030204" pitchFamily="18" charset="0"/>
                                  <a:cs typeface="Times New Roman" panose="02020603050405020304" pitchFamily="18" charset="0"/>
                                </a:rPr>
                                <m:t>𝑚</m:t>
                              </m:r>
                              <m:r>
                                <a:rPr lang="en-US" altLang="zh-TW" sz="2400" i="1" baseline="-25000">
                                  <a:latin typeface="Cambria Math" panose="02040503050406030204" pitchFamily="18" charset="0"/>
                                  <a:cs typeface="Times New Roman" panose="02020603050405020304" pitchFamily="18" charset="0"/>
                                </a:rPr>
                                <m:t>𝑖</m:t>
                              </m:r>
                            </m:e>
                          </m:nary>
                        </m:num>
                        <m:den>
                          <m:nary>
                            <m:naryPr>
                              <m:chr m:val="∑"/>
                              <m:subHide m:val="on"/>
                              <m:supHide m:val="on"/>
                              <m:ctrlPr>
                                <a:rPr lang="en-US" altLang="zh-TW" sz="2400" i="1" smtClean="0">
                                  <a:latin typeface="Cambria Math" panose="02040503050406030204" pitchFamily="18" charset="0"/>
                                  <a:cs typeface="Times New Roman" panose="02020603050405020304" pitchFamily="18" charset="0"/>
                                </a:rPr>
                              </m:ctrlPr>
                            </m:naryPr>
                            <m:sub/>
                            <m:sup/>
                            <m:e>
                              <m:r>
                                <a:rPr lang="en-US" altLang="zh-TW" sz="2400" i="1">
                                  <a:latin typeface="Cambria Math" panose="02040503050406030204" pitchFamily="18" charset="0"/>
                                  <a:cs typeface="Times New Roman" panose="02020603050405020304" pitchFamily="18" charset="0"/>
                                </a:rPr>
                                <m:t>𝑛</m:t>
                              </m:r>
                              <m:r>
                                <a:rPr lang="en-US" altLang="zh-TW" sz="2400" i="1" baseline="-25000">
                                  <a:latin typeface="Cambria Math" panose="02040503050406030204" pitchFamily="18" charset="0"/>
                                  <a:cs typeface="Times New Roman" panose="02020603050405020304" pitchFamily="18" charset="0"/>
                                </a:rPr>
                                <m:t>𝑖</m:t>
                              </m:r>
                            </m:e>
                          </m:nary>
                        </m:den>
                      </m:f>
                      <m:r>
                        <a:rPr lang="en-US" altLang="zh-TW" sz="2400" b="0" i="1" smtClean="0">
                          <a:latin typeface="Cambria Math" panose="02040503050406030204" pitchFamily="18" charset="0"/>
                          <a:cs typeface="Times New Roman" panose="02020603050405020304" pitchFamily="18" charset="0"/>
                        </a:rPr>
                        <m:t>=</m:t>
                      </m:r>
                      <m:f>
                        <m:fPr>
                          <m:ctrlPr>
                            <a:rPr lang="en-US" altLang="zh-TW" sz="2400" b="0" i="1" smtClean="0">
                              <a:latin typeface="Cambria Math" panose="02040503050406030204" pitchFamily="18" charset="0"/>
                              <a:cs typeface="Times New Roman" panose="02020603050405020304" pitchFamily="18" charset="0"/>
                            </a:rPr>
                          </m:ctrlPr>
                        </m:fPr>
                        <m:num>
                          <m:r>
                            <a:rPr lang="en-US" altLang="zh-TW" sz="2400" b="0" i="1" smtClean="0">
                              <a:latin typeface="Cambria Math" panose="02040503050406030204" pitchFamily="18" charset="0"/>
                              <a:cs typeface="Times New Roman" panose="02020603050405020304" pitchFamily="18" charset="0"/>
                            </a:rPr>
                            <m:t>𝑀</m:t>
                          </m:r>
                        </m:num>
                        <m:den>
                          <m:r>
                            <a:rPr lang="en-US" altLang="zh-TW" sz="2400" b="0" i="1" smtClean="0">
                              <a:latin typeface="Cambria Math" panose="02040503050406030204" pitchFamily="18" charset="0"/>
                              <a:cs typeface="Times New Roman" panose="02020603050405020304" pitchFamily="18" charset="0"/>
                            </a:rPr>
                            <m:t>𝑁</m:t>
                          </m:r>
                        </m:den>
                      </m:f>
                      <m:r>
                        <a:rPr lang="en-US" altLang="zh-TW" sz="2400" b="0" i="1" smtClean="0">
                          <a:latin typeface="Cambria Math" panose="02040503050406030204" pitchFamily="18" charset="0"/>
                          <a:cs typeface="Times New Roman" panose="02020603050405020304" pitchFamily="18" charset="0"/>
                        </a:rPr>
                        <m:t>,  </m:t>
                      </m:r>
                      <m:r>
                        <a:rPr lang="en-US" altLang="zh-TW"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TW" sz="2400" i="1">
                          <a:latin typeface="Cambria Math" panose="02040503050406030204" pitchFamily="18" charset="0"/>
                          <a:ea typeface="Cambria Math" panose="02040503050406030204" pitchFamily="18" charset="0"/>
                          <a:cs typeface="Times New Roman" panose="02020603050405020304" pitchFamily="18" charset="0"/>
                        </a:rPr>
                        <m:t>𝑖</m:t>
                      </m:r>
                      <m:r>
                        <a:rPr lang="en-US" altLang="zh-TW" sz="2400" i="1">
                          <a:latin typeface="Cambria Math" panose="02040503050406030204" pitchFamily="18" charset="0"/>
                          <a:ea typeface="Cambria Math" panose="02040503050406030204" pitchFamily="18" charset="0"/>
                          <a:cs typeface="Times New Roman" panose="02020603050405020304" pitchFamily="18" charset="0"/>
                        </a:rPr>
                        <m:t>∈[1..31]</m:t>
                      </m:r>
                    </m:oMath>
                  </m:oMathPara>
                </a14:m>
                <a:endParaRPr lang="en-US" altLang="zh-TW" sz="24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Therefore, the false positive probability for a given filter </a:t>
                </a:r>
                <a:r>
                  <a:rPr lang="en-US" altLang="zh-TW" sz="2400" dirty="0" err="1">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 is</a:t>
                </a:r>
              </a:p>
              <a:p>
                <a:pPr marL="0" indent="0">
                  <a:buNone/>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cs typeface="Times New Roman" panose="02020603050405020304" pitchFamily="18" charset="0"/>
                        </a:rPr>
                        <m:t>𝑓</m:t>
                      </m:r>
                      <m:r>
                        <a:rPr lang="en-US" altLang="zh-TW" sz="2400" i="1" baseline="-25000">
                          <a:latin typeface="Cambria Math" panose="02040503050406030204" pitchFamily="18" charset="0"/>
                          <a:cs typeface="Times New Roman" panose="02020603050405020304" pitchFamily="18" charset="0"/>
                        </a:rPr>
                        <m:t>𝑖</m:t>
                      </m:r>
                      <m:r>
                        <a:rPr lang="en-US" altLang="zh-TW" sz="2400" i="1">
                          <a:latin typeface="Cambria Math" panose="02040503050406030204" pitchFamily="18" charset="0"/>
                          <a:cs typeface="Times New Roman" panose="02020603050405020304" pitchFamily="18" charset="0"/>
                        </a:rPr>
                        <m:t>=</m:t>
                      </m:r>
                      <m:r>
                        <a:rPr lang="en-US" altLang="zh-TW" sz="2400" i="1">
                          <a:latin typeface="Cambria Math" panose="02040503050406030204" pitchFamily="18" charset="0"/>
                          <a:cs typeface="Times New Roman" panose="02020603050405020304" pitchFamily="18" charset="0"/>
                        </a:rPr>
                        <m:t>𝑓</m:t>
                      </m:r>
                      <m:r>
                        <a:rPr lang="en-US" altLang="zh-TW" sz="2400" i="1">
                          <a:latin typeface="Cambria Math" panose="02040503050406030204" pitchFamily="18" charset="0"/>
                          <a:cs typeface="Times New Roman" panose="02020603050405020304" pitchFamily="18" charset="0"/>
                        </a:rPr>
                        <m:t>=</m:t>
                      </m:r>
                      <m:sSup>
                        <m:sSupPr>
                          <m:ctrlPr>
                            <a:rPr lang="en-US" altLang="zh-TW" sz="2400" i="1">
                              <a:latin typeface="Cambria Math" panose="02040503050406030204" pitchFamily="18" charset="0"/>
                              <a:cs typeface="Times New Roman" panose="02020603050405020304" pitchFamily="18" charset="0"/>
                            </a:rPr>
                          </m:ctrlPr>
                        </m:sSupPr>
                        <m:e>
                          <m:r>
                            <a:rPr lang="en-US" altLang="zh-TW" sz="2400" i="1">
                              <a:latin typeface="Cambria Math" panose="02040503050406030204" pitchFamily="18" charset="0"/>
                              <a:cs typeface="Times New Roman" panose="02020603050405020304" pitchFamily="18" charset="0"/>
                            </a:rPr>
                            <m:t>(</m:t>
                          </m:r>
                          <m:f>
                            <m:fPr>
                              <m:ctrlPr>
                                <a:rPr lang="en-US" altLang="zh-TW" sz="2400" i="1">
                                  <a:latin typeface="Cambria Math" panose="02040503050406030204" pitchFamily="18" charset="0"/>
                                  <a:cs typeface="Times New Roman" panose="02020603050405020304" pitchFamily="18" charset="0"/>
                                </a:rPr>
                              </m:ctrlPr>
                            </m:fPr>
                            <m:num>
                              <m:r>
                                <a:rPr lang="en-US" altLang="zh-TW" sz="2400" i="1">
                                  <a:latin typeface="Cambria Math" panose="02040503050406030204" pitchFamily="18" charset="0"/>
                                  <a:cs typeface="Times New Roman" panose="02020603050405020304" pitchFamily="18" charset="0"/>
                                </a:rPr>
                                <m:t>1</m:t>
                              </m:r>
                            </m:num>
                            <m:den>
                              <m:r>
                                <a:rPr lang="en-US" altLang="zh-TW" sz="2400" i="1">
                                  <a:latin typeface="Cambria Math" panose="02040503050406030204" pitchFamily="18" charset="0"/>
                                  <a:cs typeface="Times New Roman" panose="02020603050405020304" pitchFamily="18" charset="0"/>
                                </a:rPr>
                                <m:t>2</m:t>
                              </m:r>
                            </m:den>
                          </m:f>
                          <m:r>
                            <a:rPr lang="en-US" altLang="zh-TW" sz="2400" i="1">
                              <a:latin typeface="Cambria Math" panose="02040503050406030204" pitchFamily="18" charset="0"/>
                              <a:cs typeface="Times New Roman" panose="02020603050405020304" pitchFamily="18" charset="0"/>
                            </a:rPr>
                            <m:t>)</m:t>
                          </m:r>
                        </m:e>
                        <m:sup>
                          <m:d>
                            <m:dPr>
                              <m:ctrlPr>
                                <a:rPr lang="en-US" altLang="zh-TW" sz="2400" i="1" smtClean="0">
                                  <a:latin typeface="Cambria Math" panose="02040503050406030204" pitchFamily="18" charset="0"/>
                                  <a:cs typeface="Times New Roman" panose="02020603050405020304" pitchFamily="18" charset="0"/>
                                </a:rPr>
                              </m:ctrlPr>
                            </m:dPr>
                            <m:e>
                              <m:f>
                                <m:fPr>
                                  <m:ctrlPr>
                                    <a:rPr lang="en-US" altLang="zh-TW" sz="2400" i="1" smtClean="0">
                                      <a:latin typeface="Cambria Math" panose="02040503050406030204" pitchFamily="18" charset="0"/>
                                      <a:cs typeface="Times New Roman" panose="02020603050405020304" pitchFamily="18" charset="0"/>
                                    </a:rPr>
                                  </m:ctrlPr>
                                </m:fPr>
                                <m:num>
                                  <m:r>
                                    <a:rPr lang="en-US" altLang="zh-TW" sz="2400" b="0" i="1" smtClean="0">
                                      <a:latin typeface="Cambria Math" panose="02040503050406030204" pitchFamily="18" charset="0"/>
                                      <a:cs typeface="Times New Roman" panose="02020603050405020304" pitchFamily="18" charset="0"/>
                                    </a:rPr>
                                    <m:t>𝑀</m:t>
                                  </m:r>
                                </m:num>
                                <m:den>
                                  <m:r>
                                    <a:rPr lang="en-US" altLang="zh-TW" sz="2400" b="0" i="1" smtClean="0">
                                      <a:latin typeface="Cambria Math" panose="02040503050406030204" pitchFamily="18" charset="0"/>
                                      <a:cs typeface="Times New Roman" panose="02020603050405020304" pitchFamily="18" charset="0"/>
                                    </a:rPr>
                                    <m:t>𝑁</m:t>
                                  </m:r>
                                </m:den>
                              </m:f>
                            </m:e>
                          </m:d>
                          <m:r>
                            <a:rPr lang="en-US" altLang="zh-TW" sz="2400" b="0" i="1" smtClean="0">
                              <a:latin typeface="Cambria Math" panose="02040503050406030204" pitchFamily="18" charset="0"/>
                              <a:cs typeface="Times New Roman" panose="02020603050405020304" pitchFamily="18" charset="0"/>
                            </a:rPr>
                            <m:t>𝑙𝑛</m:t>
                          </m:r>
                          <m:r>
                            <a:rPr lang="en-US" altLang="zh-TW" sz="2400" b="0" i="1" smtClean="0">
                              <a:latin typeface="Cambria Math" panose="02040503050406030204" pitchFamily="18" charset="0"/>
                              <a:cs typeface="Times New Roman" panose="02020603050405020304" pitchFamily="18" charset="0"/>
                            </a:rPr>
                            <m:t>2</m:t>
                          </m:r>
                        </m:sup>
                      </m:sSup>
                    </m:oMath>
                  </m:oMathPara>
                </a14:m>
                <a:endParaRPr lang="en-US" altLang="zh-TW" sz="24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Using Equation 9 for the case of IPv4, the expected number of hash probes per lookup</a:t>
                </a:r>
                <a:r>
                  <a:rPr lang="zh-TW" altLang="en-US" sz="2400" dirty="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is</a:t>
                </a:r>
              </a:p>
              <a:p>
                <a:pPr marL="0" indent="0">
                  <a:buNone/>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cs typeface="Times New Roman" panose="02020603050405020304" pitchFamily="18" charset="0"/>
                        </a:rPr>
                        <m:t>𝐸</m:t>
                      </m:r>
                      <m:r>
                        <a:rPr lang="en-US" altLang="zh-TW" sz="2400" b="0" i="1" baseline="-25000" smtClean="0">
                          <a:latin typeface="Cambria Math" panose="02040503050406030204" pitchFamily="18" charset="0"/>
                          <a:cs typeface="Times New Roman" panose="02020603050405020304" pitchFamily="18" charset="0"/>
                        </a:rPr>
                        <m:t>𝑒𝑥𝑝</m:t>
                      </m:r>
                      <m:r>
                        <a:rPr lang="en-US" altLang="zh-TW" sz="2400" i="1">
                          <a:latin typeface="Cambria Math" panose="02040503050406030204" pitchFamily="18" charset="0"/>
                          <a:cs typeface="Times New Roman" panose="02020603050405020304" pitchFamily="18" charset="0"/>
                        </a:rPr>
                        <m:t>=</m:t>
                      </m:r>
                      <m:r>
                        <a:rPr lang="en-US" altLang="zh-TW" sz="2400" b="0" i="1" smtClean="0">
                          <a:latin typeface="Cambria Math" panose="02040503050406030204" pitchFamily="18" charset="0"/>
                          <a:cs typeface="Times New Roman" panose="02020603050405020304" pitchFamily="18" charset="0"/>
                        </a:rPr>
                        <m:t>32</m:t>
                      </m:r>
                      <m: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sz="2400" i="1">
                              <a:latin typeface="Cambria Math" panose="02040503050406030204" pitchFamily="18" charset="0"/>
                              <a:cs typeface="Times New Roman" panose="02020603050405020304" pitchFamily="18" charset="0"/>
                            </a:rPr>
                          </m:ctrlPr>
                        </m:sSupPr>
                        <m:e>
                          <m:r>
                            <a:rPr lang="en-US" altLang="zh-TW" sz="2400" i="1">
                              <a:latin typeface="Cambria Math" panose="02040503050406030204" pitchFamily="18" charset="0"/>
                              <a:cs typeface="Times New Roman" panose="02020603050405020304" pitchFamily="18" charset="0"/>
                            </a:rPr>
                            <m:t>(</m:t>
                          </m:r>
                          <m:f>
                            <m:fPr>
                              <m:ctrlPr>
                                <a:rPr lang="en-US" altLang="zh-TW" sz="2400" i="1">
                                  <a:latin typeface="Cambria Math" panose="02040503050406030204" pitchFamily="18" charset="0"/>
                                  <a:cs typeface="Times New Roman" panose="02020603050405020304" pitchFamily="18" charset="0"/>
                                </a:rPr>
                              </m:ctrlPr>
                            </m:fPr>
                            <m:num>
                              <m:r>
                                <a:rPr lang="en-US" altLang="zh-TW" sz="2400" i="1">
                                  <a:latin typeface="Cambria Math" panose="02040503050406030204" pitchFamily="18" charset="0"/>
                                  <a:cs typeface="Times New Roman" panose="02020603050405020304" pitchFamily="18" charset="0"/>
                                </a:rPr>
                                <m:t>1</m:t>
                              </m:r>
                            </m:num>
                            <m:den>
                              <m:r>
                                <a:rPr lang="en-US" altLang="zh-TW" sz="2400" i="1">
                                  <a:latin typeface="Cambria Math" panose="02040503050406030204" pitchFamily="18" charset="0"/>
                                  <a:cs typeface="Times New Roman" panose="02020603050405020304" pitchFamily="18" charset="0"/>
                                </a:rPr>
                                <m:t>2</m:t>
                              </m:r>
                            </m:den>
                          </m:f>
                          <m:r>
                            <a:rPr lang="en-US" altLang="zh-TW" sz="2400" i="1">
                              <a:latin typeface="Cambria Math" panose="02040503050406030204" pitchFamily="18" charset="0"/>
                              <a:cs typeface="Times New Roman" panose="02020603050405020304" pitchFamily="18" charset="0"/>
                            </a:rPr>
                            <m:t>)</m:t>
                          </m:r>
                        </m:e>
                        <m:sup>
                          <m:d>
                            <m:dPr>
                              <m:ctrlPr>
                                <a:rPr lang="en-US" altLang="zh-TW" sz="2400" i="1">
                                  <a:latin typeface="Cambria Math" panose="02040503050406030204" pitchFamily="18" charset="0"/>
                                  <a:cs typeface="Times New Roman" panose="02020603050405020304" pitchFamily="18" charset="0"/>
                                </a:rPr>
                              </m:ctrlPr>
                            </m:dPr>
                            <m:e>
                              <m:f>
                                <m:fPr>
                                  <m:ctrlPr>
                                    <a:rPr lang="en-US" altLang="zh-TW" sz="2400" i="1">
                                      <a:latin typeface="Cambria Math" panose="02040503050406030204" pitchFamily="18" charset="0"/>
                                      <a:cs typeface="Times New Roman" panose="02020603050405020304" pitchFamily="18" charset="0"/>
                                    </a:rPr>
                                  </m:ctrlPr>
                                </m:fPr>
                                <m:num>
                                  <m:r>
                                    <a:rPr lang="en-US" altLang="zh-TW" sz="2400" i="1">
                                      <a:latin typeface="Cambria Math" panose="02040503050406030204" pitchFamily="18" charset="0"/>
                                      <a:cs typeface="Times New Roman" panose="02020603050405020304" pitchFamily="18" charset="0"/>
                                    </a:rPr>
                                    <m:t>𝑀</m:t>
                                  </m:r>
                                  <m:r>
                                    <a:rPr lang="en-US" altLang="zh-TW" sz="2400" b="0" i="1" smtClean="0">
                                      <a:latin typeface="Cambria Math" panose="02040503050406030204" pitchFamily="18" charset="0"/>
                                      <a:cs typeface="Times New Roman" panose="02020603050405020304" pitchFamily="18" charset="0"/>
                                    </a:rPr>
                                    <m:t>𝑙𝑛</m:t>
                                  </m:r>
                                  <m:r>
                                    <a:rPr lang="en-US" altLang="zh-TW" sz="2400" b="0" i="1" smtClean="0">
                                      <a:latin typeface="Cambria Math" panose="02040503050406030204" pitchFamily="18" charset="0"/>
                                      <a:cs typeface="Times New Roman" panose="02020603050405020304" pitchFamily="18" charset="0"/>
                                    </a:rPr>
                                    <m:t>2</m:t>
                                  </m:r>
                                </m:num>
                                <m:den>
                                  <m:r>
                                    <a:rPr lang="en-US" altLang="zh-TW" sz="2400" i="1">
                                      <a:latin typeface="Cambria Math" panose="02040503050406030204" pitchFamily="18" charset="0"/>
                                      <a:cs typeface="Times New Roman" panose="02020603050405020304" pitchFamily="18" charset="0"/>
                                    </a:rPr>
                                    <m:t>𝑁</m:t>
                                  </m:r>
                                </m:den>
                              </m:f>
                            </m:e>
                          </m:d>
                        </m:sup>
                      </m:sSup>
                      <m:r>
                        <a:rPr lang="en-US" altLang="zh-TW" sz="2400" b="0" i="1" smtClean="0">
                          <a:latin typeface="Cambria Math" panose="02040503050406030204" pitchFamily="18" charset="0"/>
                          <a:cs typeface="Times New Roman" panose="02020603050405020304" pitchFamily="18" charset="0"/>
                        </a:rPr>
                        <m:t>+1</m:t>
                      </m:r>
                    </m:oMath>
                  </m:oMathPara>
                </a14:m>
                <a:endParaRPr lang="en-US" altLang="zh-TW" sz="2400" dirty="0">
                  <a:latin typeface="Times New Roman" panose="02020603050405020304" pitchFamily="18" charset="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9DF672A7-DED0-41A2-8A53-B7DACF4D50EE}"/>
                  </a:ext>
                </a:extLst>
              </p:cNvPr>
              <p:cNvSpPr>
                <a:spLocks noGrp="1" noRot="1" noChangeAspect="1" noMove="1" noResize="1" noEditPoints="1" noAdjustHandles="1" noChangeArrowheads="1" noChangeShapeType="1" noTextEdit="1"/>
              </p:cNvSpPr>
              <p:nvPr>
                <p:ph idx="1"/>
              </p:nvPr>
            </p:nvSpPr>
            <p:spPr>
              <a:xfrm>
                <a:off x="628650" y="1825624"/>
                <a:ext cx="7960546" cy="5032375"/>
              </a:xfrm>
              <a:blipFill>
                <a:blip r:embed="rId3"/>
                <a:stretch>
                  <a:fillRect l="-995" t="-1695"/>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17</a:t>
            </a:fld>
            <a:endParaRPr lang="zh-TW" altLang="en-US" dirty="0"/>
          </a:p>
        </p:txBody>
      </p:sp>
    </p:spTree>
    <p:extLst>
      <p:ext uri="{BB962C8B-B14F-4D97-AF65-F5344CB8AC3E}">
        <p14:creationId xmlns:p14="http://schemas.microsoft.com/office/powerpoint/2010/main" val="274089971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Configuration and Optimization</a:t>
            </a:r>
          </a:p>
        </p:txBody>
      </p:sp>
      <p:pic>
        <p:nvPicPr>
          <p:cNvPr id="6" name="內容版面配置區 5">
            <a:extLst>
              <a:ext uri="{FF2B5EF4-FFF2-40B4-BE49-F238E27FC236}">
                <a16:creationId xmlns:a16="http://schemas.microsoft.com/office/drawing/2014/main" id="{52EBE48F-84F9-42BE-A14C-4AF7AB3320C8}"/>
              </a:ext>
            </a:extLst>
          </p:cNvPr>
          <p:cNvPicPr>
            <a:picLocks noGrp="1" noChangeAspect="1"/>
          </p:cNvPicPr>
          <p:nvPr>
            <p:ph idx="1"/>
          </p:nvPr>
        </p:nvPicPr>
        <p:blipFill>
          <a:blip r:embed="rId3"/>
          <a:stretch>
            <a:fillRect/>
          </a:stretch>
        </p:blipFill>
        <p:spPr>
          <a:xfrm>
            <a:off x="1757884" y="1825625"/>
            <a:ext cx="5628231" cy="4530726"/>
          </a:xfrm>
          <a:prstGeom prst="rect">
            <a:avLst/>
          </a:prstGeom>
        </p:spPr>
      </p:pic>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18</a:t>
            </a:fld>
            <a:endParaRPr lang="zh-TW" altLang="en-US" dirty="0"/>
          </a:p>
        </p:txBody>
      </p:sp>
    </p:spTree>
    <p:extLst>
      <p:ext uri="{BB962C8B-B14F-4D97-AF65-F5344CB8AC3E}">
        <p14:creationId xmlns:p14="http://schemas.microsoft.com/office/powerpoint/2010/main" val="273700611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Configuration and Optimization</a:t>
            </a:r>
          </a:p>
        </p:txBody>
      </p:sp>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19</a:t>
            </a:fld>
            <a:endParaRPr lang="zh-TW" altLang="en-US" dirty="0"/>
          </a:p>
        </p:txBody>
      </p:sp>
      <p:pic>
        <p:nvPicPr>
          <p:cNvPr id="9" name="內容版面配置區 8">
            <a:extLst>
              <a:ext uri="{FF2B5EF4-FFF2-40B4-BE49-F238E27FC236}">
                <a16:creationId xmlns:a16="http://schemas.microsoft.com/office/drawing/2014/main" id="{1300EB23-E859-4F22-B397-F2ED421C7D59}"/>
              </a:ext>
            </a:extLst>
          </p:cNvPr>
          <p:cNvPicPr>
            <a:picLocks noGrp="1" noChangeAspect="1"/>
          </p:cNvPicPr>
          <p:nvPr>
            <p:ph idx="1"/>
          </p:nvPr>
        </p:nvPicPr>
        <p:blipFill>
          <a:blip r:embed="rId3"/>
          <a:stretch>
            <a:fillRect/>
          </a:stretch>
        </p:blipFill>
        <p:spPr>
          <a:xfrm>
            <a:off x="628650" y="1825625"/>
            <a:ext cx="4769524" cy="4530726"/>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5844812" y="2004543"/>
                <a:ext cx="2670538"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cs typeface="Times New Roman" panose="02020603050405020304" pitchFamily="18" charset="0"/>
                        </a:rPr>
                        <m:t>𝐸</m:t>
                      </m:r>
                      <m:r>
                        <a:rPr lang="en-US" altLang="zh-TW" i="1" baseline="-25000">
                          <a:latin typeface="Cambria Math" panose="02040503050406030204" pitchFamily="18" charset="0"/>
                          <a:cs typeface="Times New Roman" panose="02020603050405020304" pitchFamily="18" charset="0"/>
                        </a:rPr>
                        <m:t>𝑒𝑥𝑝</m:t>
                      </m:r>
                      <m:r>
                        <a:rPr lang="en-US" altLang="zh-TW" i="1">
                          <a:latin typeface="Cambria Math" panose="02040503050406030204" pitchFamily="18" charset="0"/>
                          <a:cs typeface="Times New Roman" panose="02020603050405020304" pitchFamily="18" charset="0"/>
                        </a:rPr>
                        <m:t>=32</m:t>
                      </m:r>
                      <m:r>
                        <a:rPr lang="en-US" altLang="zh-TW"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i="1">
                              <a:latin typeface="Cambria Math" panose="02040503050406030204" pitchFamily="18" charset="0"/>
                              <a:cs typeface="Times New Roman" panose="02020603050405020304" pitchFamily="18" charset="0"/>
                            </a:rPr>
                          </m:ctrlPr>
                        </m:sSupPr>
                        <m:e>
                          <m:r>
                            <a:rPr lang="en-US" altLang="zh-TW" i="1">
                              <a:latin typeface="Cambria Math" panose="02040503050406030204" pitchFamily="18" charset="0"/>
                              <a:cs typeface="Times New Roman" panose="02020603050405020304" pitchFamily="18" charset="0"/>
                            </a:rPr>
                            <m:t>(</m:t>
                          </m:r>
                          <m:f>
                            <m:fPr>
                              <m:ctrlPr>
                                <a:rPr lang="en-US" altLang="zh-TW" i="1">
                                  <a:latin typeface="Cambria Math" panose="02040503050406030204" pitchFamily="18" charset="0"/>
                                  <a:cs typeface="Times New Roman" panose="02020603050405020304" pitchFamily="18" charset="0"/>
                                </a:rPr>
                              </m:ctrlPr>
                            </m:fPr>
                            <m:num>
                              <m:r>
                                <a:rPr lang="en-US" altLang="zh-TW" i="1">
                                  <a:latin typeface="Cambria Math" panose="02040503050406030204" pitchFamily="18" charset="0"/>
                                  <a:cs typeface="Times New Roman" panose="02020603050405020304" pitchFamily="18" charset="0"/>
                                </a:rPr>
                                <m:t>1</m:t>
                              </m:r>
                            </m:num>
                            <m:den>
                              <m:r>
                                <a:rPr lang="en-US" altLang="zh-TW" i="1">
                                  <a:latin typeface="Cambria Math" panose="02040503050406030204" pitchFamily="18" charset="0"/>
                                  <a:cs typeface="Times New Roman" panose="02020603050405020304" pitchFamily="18" charset="0"/>
                                </a:rPr>
                                <m:t>2</m:t>
                              </m:r>
                            </m:den>
                          </m:f>
                          <m:r>
                            <a:rPr lang="en-US" altLang="zh-TW" i="1">
                              <a:latin typeface="Cambria Math" panose="02040503050406030204" pitchFamily="18" charset="0"/>
                              <a:cs typeface="Times New Roman" panose="02020603050405020304" pitchFamily="18" charset="0"/>
                            </a:rPr>
                            <m:t>)</m:t>
                          </m:r>
                        </m:e>
                        <m:sup>
                          <m:d>
                            <m:dPr>
                              <m:ctrlPr>
                                <a:rPr lang="en-US" altLang="zh-TW" i="1">
                                  <a:latin typeface="Cambria Math" panose="02040503050406030204" pitchFamily="18" charset="0"/>
                                  <a:cs typeface="Times New Roman" panose="02020603050405020304" pitchFamily="18" charset="0"/>
                                </a:rPr>
                              </m:ctrlPr>
                            </m:dPr>
                            <m:e>
                              <m:f>
                                <m:fPr>
                                  <m:ctrlPr>
                                    <a:rPr lang="en-US" altLang="zh-TW" i="1">
                                      <a:latin typeface="Cambria Math" panose="02040503050406030204" pitchFamily="18" charset="0"/>
                                      <a:cs typeface="Times New Roman" panose="02020603050405020304" pitchFamily="18" charset="0"/>
                                    </a:rPr>
                                  </m:ctrlPr>
                                </m:fPr>
                                <m:num>
                                  <m:r>
                                    <a:rPr lang="en-US" altLang="zh-TW" i="1">
                                      <a:latin typeface="Cambria Math" panose="02040503050406030204" pitchFamily="18" charset="0"/>
                                      <a:cs typeface="Times New Roman" panose="02020603050405020304" pitchFamily="18" charset="0"/>
                                    </a:rPr>
                                    <m:t>𝑀𝑙𝑛</m:t>
                                  </m:r>
                                  <m:r>
                                    <a:rPr lang="en-US" altLang="zh-TW" i="1">
                                      <a:latin typeface="Cambria Math" panose="02040503050406030204" pitchFamily="18" charset="0"/>
                                      <a:cs typeface="Times New Roman" panose="02020603050405020304" pitchFamily="18" charset="0"/>
                                    </a:rPr>
                                    <m:t>2</m:t>
                                  </m:r>
                                </m:num>
                                <m:den>
                                  <m:r>
                                    <a:rPr lang="en-US" altLang="zh-TW" i="1">
                                      <a:latin typeface="Cambria Math" panose="02040503050406030204" pitchFamily="18" charset="0"/>
                                      <a:cs typeface="Times New Roman" panose="02020603050405020304" pitchFamily="18" charset="0"/>
                                    </a:rPr>
                                    <m:t>𝑁</m:t>
                                  </m:r>
                                </m:den>
                              </m:f>
                            </m:e>
                          </m:d>
                        </m:sup>
                      </m:sSup>
                      <m:r>
                        <a:rPr lang="en-US" altLang="zh-TW" i="1">
                          <a:latin typeface="Cambria Math" panose="02040503050406030204" pitchFamily="18" charset="0"/>
                          <a:cs typeface="Times New Roman" panose="02020603050405020304" pitchFamily="18" charset="0"/>
                        </a:rPr>
                        <m:t>+1</m:t>
                      </m:r>
                    </m:oMath>
                  </m:oMathPara>
                </a14:m>
                <a:endParaRPr lang="en-US" altLang="zh-TW" dirty="0">
                  <a:latin typeface="Times New Roman" panose="02020603050405020304" pitchFamily="18"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5844812" y="2004543"/>
                <a:ext cx="2670538" cy="610936"/>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5398174" y="3199334"/>
                <a:ext cx="3803221" cy="1168653"/>
              </a:xfrm>
              <a:prstGeom prst="rect">
                <a:avLst/>
              </a:prstGeom>
            </p:spPr>
            <p:txBody>
              <a:bodyPr wrap="none">
                <a:spAutoFit/>
              </a:bodyPr>
              <a:lstStyle/>
              <a:p>
                <a:r>
                  <a:rPr lang="en-US" altLang="zh-TW" dirty="0" smtClean="0">
                    <a:latin typeface="Times New Roman" panose="02020603050405020304" pitchFamily="18" charset="0"/>
                    <a:cs typeface="Times New Roman" panose="02020603050405020304" pitchFamily="18" charset="0"/>
                  </a:rPr>
                  <a:t>case 2Mb:</a:t>
                </a:r>
              </a:p>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cs typeface="Times New Roman" panose="02020603050405020304" pitchFamily="18" charset="0"/>
                        </a:rPr>
                        <m:t>𝐸</m:t>
                      </m:r>
                      <m:r>
                        <a:rPr lang="en-US" altLang="zh-TW" i="1" baseline="-25000">
                          <a:latin typeface="Cambria Math" panose="02040503050406030204" pitchFamily="18" charset="0"/>
                          <a:cs typeface="Times New Roman" panose="02020603050405020304" pitchFamily="18" charset="0"/>
                        </a:rPr>
                        <m:t>𝑒𝑥𝑝</m:t>
                      </m:r>
                      <m:r>
                        <a:rPr lang="en-US" altLang="zh-TW" i="1">
                          <a:latin typeface="Cambria Math" panose="02040503050406030204" pitchFamily="18" charset="0"/>
                          <a:cs typeface="Times New Roman" panose="02020603050405020304" pitchFamily="18" charset="0"/>
                        </a:rPr>
                        <m:t>=32</m:t>
                      </m:r>
                      <m:r>
                        <a:rPr lang="en-US" altLang="zh-TW"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i="1">
                              <a:latin typeface="Cambria Math" panose="02040503050406030204" pitchFamily="18" charset="0"/>
                              <a:cs typeface="Times New Roman" panose="02020603050405020304" pitchFamily="18" charset="0"/>
                            </a:rPr>
                          </m:ctrlPr>
                        </m:sSupPr>
                        <m:e>
                          <m:r>
                            <a:rPr lang="en-US" altLang="zh-TW" i="1">
                              <a:latin typeface="Cambria Math" panose="02040503050406030204" pitchFamily="18" charset="0"/>
                              <a:cs typeface="Times New Roman" panose="02020603050405020304" pitchFamily="18" charset="0"/>
                            </a:rPr>
                            <m:t>(</m:t>
                          </m:r>
                          <m:f>
                            <m:fPr>
                              <m:ctrlPr>
                                <a:rPr lang="en-US" altLang="zh-TW" i="1">
                                  <a:latin typeface="Cambria Math" panose="02040503050406030204" pitchFamily="18" charset="0"/>
                                  <a:cs typeface="Times New Roman" panose="02020603050405020304" pitchFamily="18" charset="0"/>
                                </a:rPr>
                              </m:ctrlPr>
                            </m:fPr>
                            <m:num>
                              <m:r>
                                <a:rPr lang="en-US" altLang="zh-TW" i="1">
                                  <a:latin typeface="Cambria Math" panose="02040503050406030204" pitchFamily="18" charset="0"/>
                                  <a:cs typeface="Times New Roman" panose="02020603050405020304" pitchFamily="18" charset="0"/>
                                </a:rPr>
                                <m:t>1</m:t>
                              </m:r>
                            </m:num>
                            <m:den>
                              <m:r>
                                <a:rPr lang="en-US" altLang="zh-TW" i="1">
                                  <a:latin typeface="Cambria Math" panose="02040503050406030204" pitchFamily="18" charset="0"/>
                                  <a:cs typeface="Times New Roman" panose="02020603050405020304" pitchFamily="18" charset="0"/>
                                </a:rPr>
                                <m:t>2</m:t>
                              </m:r>
                            </m:den>
                          </m:f>
                          <m:r>
                            <a:rPr lang="en-US" altLang="zh-TW" i="1">
                              <a:latin typeface="Cambria Math" panose="02040503050406030204" pitchFamily="18" charset="0"/>
                              <a:cs typeface="Times New Roman" panose="02020603050405020304" pitchFamily="18" charset="0"/>
                            </a:rPr>
                            <m:t>)</m:t>
                          </m:r>
                        </m:e>
                        <m:sup>
                          <m:d>
                            <m:dPr>
                              <m:ctrlPr>
                                <a:rPr lang="en-US" altLang="zh-TW" i="1">
                                  <a:latin typeface="Cambria Math" panose="02040503050406030204" pitchFamily="18" charset="0"/>
                                  <a:cs typeface="Times New Roman" panose="02020603050405020304" pitchFamily="18" charset="0"/>
                                </a:rPr>
                              </m:ctrlPr>
                            </m:dPr>
                            <m:e>
                              <m:f>
                                <m:fPr>
                                  <m:ctrlPr>
                                    <a:rPr lang="en-US" altLang="zh-TW" i="1">
                                      <a:latin typeface="Cambria Math" panose="02040503050406030204" pitchFamily="18" charset="0"/>
                                      <a:cs typeface="Times New Roman" panose="02020603050405020304" pitchFamily="18" charset="0"/>
                                    </a:rPr>
                                  </m:ctrlPr>
                                </m:fPr>
                                <m:num>
                                  <m:r>
                                    <a:rPr lang="en-US" altLang="zh-TW" i="1">
                                      <a:latin typeface="Cambria Math" panose="02040503050406030204" pitchFamily="18" charset="0"/>
                                      <a:cs typeface="Times New Roman" panose="02020603050405020304" pitchFamily="18" charset="0"/>
                                    </a:rPr>
                                    <m:t>2</m:t>
                                  </m:r>
                                  <m:r>
                                    <a:rPr lang="zh-TW" altLang="en-US"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1024</m:t>
                                  </m:r>
                                  <m:r>
                                    <a:rPr lang="zh-TW" altLang="en-US"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1024</m:t>
                                  </m:r>
                                  <m:r>
                                    <a:rPr lang="zh-TW" altLang="en-US"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𝑙𝑛</m:t>
                                  </m:r>
                                  <m:r>
                                    <a:rPr lang="en-US" altLang="zh-TW" i="1">
                                      <a:latin typeface="Cambria Math" panose="02040503050406030204" pitchFamily="18" charset="0"/>
                                      <a:cs typeface="Times New Roman" panose="02020603050405020304" pitchFamily="18" charset="0"/>
                                    </a:rPr>
                                    <m:t>2</m:t>
                                  </m:r>
                                </m:num>
                                <m:den>
                                  <m:r>
                                    <a:rPr lang="en-US" altLang="zh-TW" i="1">
                                      <a:latin typeface="Cambria Math" panose="02040503050406030204" pitchFamily="18" charset="0"/>
                                      <a:cs typeface="Times New Roman" panose="02020603050405020304" pitchFamily="18" charset="0"/>
                                    </a:rPr>
                                    <m:t>250000</m:t>
                                  </m:r>
                                </m:den>
                              </m:f>
                            </m:e>
                          </m:d>
                        </m:sup>
                      </m:sSup>
                      <m:r>
                        <a:rPr lang="en-US" altLang="zh-TW" i="1">
                          <a:latin typeface="Cambria Math" panose="02040503050406030204" pitchFamily="18" charset="0"/>
                          <a:cs typeface="Times New Roman" panose="02020603050405020304" pitchFamily="18" charset="0"/>
                        </a:rPr>
                        <m:t>+1</m:t>
                      </m:r>
                    </m:oMath>
                  </m:oMathPara>
                </a14:m>
                <a:endParaRPr lang="en-US" altLang="zh-TW" i="1" dirty="0" smtClean="0">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0.5686+1=1.5686</m:t>
                      </m:r>
                    </m:oMath>
                  </m:oMathPara>
                </a14:m>
                <a:endParaRPr lang="en-US" altLang="zh-TW" dirty="0" smtClean="0">
                  <a:latin typeface="Times New Roman" panose="02020603050405020304" pitchFamily="18"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398174" y="3199334"/>
                <a:ext cx="3803221" cy="1168653"/>
              </a:xfrm>
              <a:prstGeom prst="rect">
                <a:avLst/>
              </a:prstGeom>
              <a:blipFill>
                <a:blip r:embed="rId5"/>
                <a:stretch>
                  <a:fillRect l="-1445" t="-3125"/>
                </a:stretch>
              </a:blipFill>
            </p:spPr>
            <p:txBody>
              <a:bodyPr/>
              <a:lstStyle/>
              <a:p>
                <a:r>
                  <a:rPr lang="zh-TW" altLang="en-US">
                    <a:noFill/>
                  </a:rPr>
                  <a:t> </a:t>
                </a:r>
              </a:p>
            </p:txBody>
          </p:sp>
        </mc:Fallback>
      </mc:AlternateContent>
      <p:cxnSp>
        <p:nvCxnSpPr>
          <p:cNvPr id="7" name="肘形接點 6"/>
          <p:cNvCxnSpPr>
            <a:stCxn id="4" idx="1"/>
          </p:cNvCxnSpPr>
          <p:nvPr/>
        </p:nvCxnSpPr>
        <p:spPr>
          <a:xfrm rot="10800000" flipV="1">
            <a:off x="2541734" y="3783661"/>
            <a:ext cx="2856440" cy="5906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09845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B0C8D2-49FE-4462-B406-95A5B5A508C4}"/>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Outline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1004128D-5D25-4934-A3CC-B93AEA5F3E34}"/>
              </a:ext>
            </a:extLst>
          </p:cNvPr>
          <p:cNvSpPr>
            <a:spLocks noGrp="1"/>
          </p:cNvSpPr>
          <p:nvPr>
            <p:ph idx="1"/>
          </p:nvPr>
        </p:nvSpPr>
        <p:spPr>
          <a:xfrm>
            <a:off x="628650" y="1825625"/>
            <a:ext cx="7886700" cy="4530726"/>
          </a:xfrm>
        </p:spPr>
        <p:txBody>
          <a:bodyPr>
            <a:normAutofit/>
          </a:bodyPr>
          <a:lstStyle/>
          <a:p>
            <a:pPr>
              <a:spcBef>
                <a:spcPts val="1350"/>
              </a:spcBef>
            </a:pPr>
            <a:r>
              <a:rPr lang="en-US" altLang="zh-TW" dirty="0">
                <a:latin typeface="Times New Roman" panose="02020603050405020304" pitchFamily="18" charset="0"/>
                <a:cs typeface="Times New Roman" panose="02020603050405020304" pitchFamily="18" charset="0"/>
              </a:rPr>
              <a:t>Introduction</a:t>
            </a:r>
          </a:p>
          <a:p>
            <a:pPr>
              <a:spcBef>
                <a:spcPts val="1350"/>
              </a:spcBef>
            </a:pPr>
            <a:r>
              <a:rPr lang="en-US" altLang="zh-TW" dirty="0">
                <a:latin typeface="Times New Roman" panose="02020603050405020304" pitchFamily="18" charset="0"/>
                <a:cs typeface="Times New Roman" panose="02020603050405020304" pitchFamily="18" charset="0"/>
              </a:rPr>
              <a:t>Related Work</a:t>
            </a:r>
          </a:p>
          <a:p>
            <a:pPr>
              <a:spcBef>
                <a:spcPts val="1350"/>
              </a:spcBef>
            </a:pPr>
            <a:r>
              <a:rPr lang="en-US" altLang="zh-TW" dirty="0">
                <a:latin typeface="Times New Roman" panose="02020603050405020304" pitchFamily="18" charset="0"/>
                <a:cs typeface="Times New Roman" panose="02020603050405020304" pitchFamily="18" charset="0"/>
              </a:rPr>
              <a:t>Bloom Filter Theory</a:t>
            </a:r>
          </a:p>
          <a:p>
            <a:pPr>
              <a:spcBef>
                <a:spcPts val="1350"/>
              </a:spcBef>
            </a:pPr>
            <a:r>
              <a:rPr lang="en-US" altLang="zh-TW" dirty="0">
                <a:latin typeface="Times New Roman" panose="02020603050405020304" pitchFamily="18" charset="0"/>
                <a:cs typeface="Times New Roman" panose="02020603050405020304" pitchFamily="18" charset="0"/>
              </a:rPr>
              <a:t>Our Approach</a:t>
            </a:r>
          </a:p>
          <a:p>
            <a:pPr>
              <a:spcBef>
                <a:spcPts val="1350"/>
              </a:spcBef>
            </a:pPr>
            <a:r>
              <a:rPr lang="en-US" altLang="zh-TW" dirty="0">
                <a:latin typeface="Times New Roman" panose="02020603050405020304" pitchFamily="18" charset="0"/>
                <a:cs typeface="Times New Roman" panose="02020603050405020304" pitchFamily="18" charset="0"/>
              </a:rPr>
              <a:t>Configuration and Optimization</a:t>
            </a:r>
          </a:p>
          <a:p>
            <a:pPr>
              <a:spcBef>
                <a:spcPts val="1350"/>
              </a:spcBef>
            </a:pPr>
            <a:r>
              <a:rPr lang="en-US" altLang="zh-TW" dirty="0">
                <a:latin typeface="Times New Roman" panose="02020603050405020304" pitchFamily="18" charset="0"/>
                <a:cs typeface="Times New Roman" panose="02020603050405020304" pitchFamily="18" charset="0"/>
              </a:rPr>
              <a:t>IPv6 Performance</a:t>
            </a:r>
          </a:p>
          <a:p>
            <a:pPr>
              <a:spcBef>
                <a:spcPts val="1350"/>
              </a:spcBef>
            </a:pPr>
            <a:r>
              <a:rPr lang="en-US" altLang="zh-TW" dirty="0">
                <a:latin typeface="Times New Roman" panose="02020603050405020304" pitchFamily="18" charset="0"/>
                <a:cs typeface="Times New Roman" panose="02020603050405020304" pitchFamily="18" charset="0"/>
              </a:rPr>
              <a:t>Implementation Considerations</a:t>
            </a:r>
          </a:p>
          <a:p>
            <a:pPr>
              <a:spcBef>
                <a:spcPts val="1350"/>
              </a:spcBef>
            </a:pPr>
            <a:r>
              <a:rPr lang="en-US" altLang="zh-TW" dirty="0">
                <a:latin typeface="Times New Roman" panose="02020603050405020304" pitchFamily="18" charset="0"/>
                <a:cs typeface="Times New Roman" panose="02020603050405020304" pitchFamily="18" charset="0"/>
              </a:rPr>
              <a:t>Conclusions</a:t>
            </a:r>
          </a:p>
        </p:txBody>
      </p:sp>
      <p:sp>
        <p:nvSpPr>
          <p:cNvPr id="4" name="投影片編號版面配置區 3">
            <a:extLst>
              <a:ext uri="{FF2B5EF4-FFF2-40B4-BE49-F238E27FC236}">
                <a16:creationId xmlns:a16="http://schemas.microsoft.com/office/drawing/2014/main" id="{EE11C8DC-AAEB-4D53-94B4-E5FF929C3206}"/>
              </a:ext>
            </a:extLst>
          </p:cNvPr>
          <p:cNvSpPr>
            <a:spLocks noGrp="1"/>
          </p:cNvSpPr>
          <p:nvPr>
            <p:ph type="sldNum" sz="quarter" idx="12"/>
          </p:nvPr>
        </p:nvSpPr>
        <p:spPr/>
        <p:txBody>
          <a:bodyPr/>
          <a:lstStyle/>
          <a:p>
            <a:fld id="{6A6A6425-441A-40B4-B82A-E5154D3281B1}" type="slidenum">
              <a:rPr lang="zh-TW" altLang="en-US" smtClean="0"/>
              <a:t>2</a:t>
            </a:fld>
            <a:endParaRPr lang="zh-TW" altLang="en-US"/>
          </a:p>
        </p:txBody>
      </p:sp>
    </p:spTree>
    <p:extLst>
      <p:ext uri="{BB962C8B-B14F-4D97-AF65-F5344CB8AC3E}">
        <p14:creationId xmlns:p14="http://schemas.microsoft.com/office/powerpoint/2010/main" val="47252019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Configuration and Optimization</a:t>
            </a:r>
          </a:p>
        </p:txBody>
      </p:sp>
      <p:pic>
        <p:nvPicPr>
          <p:cNvPr id="4" name="內容版面配置區 3">
            <a:extLst>
              <a:ext uri="{FF2B5EF4-FFF2-40B4-BE49-F238E27FC236}">
                <a16:creationId xmlns:a16="http://schemas.microsoft.com/office/drawing/2014/main" id="{3FF66302-4F7D-463C-BA69-496F70D947DE}"/>
              </a:ext>
            </a:extLst>
          </p:cNvPr>
          <p:cNvPicPr>
            <a:picLocks noGrp="1" noChangeAspect="1"/>
          </p:cNvPicPr>
          <p:nvPr>
            <p:ph idx="1"/>
          </p:nvPr>
        </p:nvPicPr>
        <p:blipFill>
          <a:blip r:embed="rId3"/>
          <a:stretch>
            <a:fillRect/>
          </a:stretch>
        </p:blipFill>
        <p:spPr>
          <a:xfrm>
            <a:off x="1432573" y="1690689"/>
            <a:ext cx="6278852" cy="3906469"/>
          </a:xfrm>
          <a:prstGeom prst="rect">
            <a:avLst/>
          </a:prstGeom>
        </p:spPr>
      </p:pic>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20</a:t>
            </a:fld>
            <a:endParaRPr lang="zh-TW" altLang="en-US" dirty="0"/>
          </a:p>
        </p:txBody>
      </p:sp>
      <p:pic>
        <p:nvPicPr>
          <p:cNvPr id="6" name="圖片 5">
            <a:extLst>
              <a:ext uri="{FF2B5EF4-FFF2-40B4-BE49-F238E27FC236}">
                <a16:creationId xmlns:a16="http://schemas.microsoft.com/office/drawing/2014/main" id="{0A11FACD-DEE8-423E-9BBE-638341FE8954}"/>
              </a:ext>
            </a:extLst>
          </p:cNvPr>
          <p:cNvPicPr>
            <a:picLocks noChangeAspect="1"/>
          </p:cNvPicPr>
          <p:nvPr/>
        </p:nvPicPr>
        <p:blipFill>
          <a:blip r:embed="rId4"/>
          <a:stretch>
            <a:fillRect/>
          </a:stretch>
        </p:blipFill>
        <p:spPr>
          <a:xfrm>
            <a:off x="2502973" y="5802885"/>
            <a:ext cx="4138051" cy="621439"/>
          </a:xfrm>
          <a:prstGeom prst="rect">
            <a:avLst/>
          </a:prstGeom>
        </p:spPr>
      </p:pic>
    </p:spTree>
    <p:extLst>
      <p:ext uri="{BB962C8B-B14F-4D97-AF65-F5344CB8AC3E}">
        <p14:creationId xmlns:p14="http://schemas.microsoft.com/office/powerpoint/2010/main" val="98161153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Configuration and Optimization</a:t>
            </a:r>
          </a:p>
        </p:txBody>
      </p:sp>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21</a:t>
            </a:fld>
            <a:endParaRPr lang="zh-TW" altLang="en-US" dirty="0"/>
          </a:p>
        </p:txBody>
      </p:sp>
      <p:pic>
        <p:nvPicPr>
          <p:cNvPr id="8" name="內容版面配置區 7">
            <a:extLst>
              <a:ext uri="{FF2B5EF4-FFF2-40B4-BE49-F238E27FC236}">
                <a16:creationId xmlns:a16="http://schemas.microsoft.com/office/drawing/2014/main" id="{AC1D6FEF-927F-47D4-BC88-7544499F45BE}"/>
              </a:ext>
            </a:extLst>
          </p:cNvPr>
          <p:cNvPicPr>
            <a:picLocks noGrp="1" noChangeAspect="1"/>
          </p:cNvPicPr>
          <p:nvPr>
            <p:ph idx="1"/>
          </p:nvPr>
        </p:nvPicPr>
        <p:blipFill>
          <a:blip r:embed="rId3"/>
          <a:stretch>
            <a:fillRect/>
          </a:stretch>
        </p:blipFill>
        <p:spPr>
          <a:xfrm>
            <a:off x="2203430" y="1825625"/>
            <a:ext cx="4737139" cy="4351338"/>
          </a:xfrm>
          <a:prstGeom prst="rect">
            <a:avLst/>
          </a:prstGeom>
        </p:spPr>
      </p:pic>
    </p:spTree>
    <p:extLst>
      <p:ext uri="{BB962C8B-B14F-4D97-AF65-F5344CB8AC3E}">
        <p14:creationId xmlns:p14="http://schemas.microsoft.com/office/powerpoint/2010/main" val="292338104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Configuration and Optimization</a:t>
            </a:r>
          </a:p>
        </p:txBody>
      </p:sp>
      <p:pic>
        <p:nvPicPr>
          <p:cNvPr id="4" name="內容版面配置區 3">
            <a:extLst>
              <a:ext uri="{FF2B5EF4-FFF2-40B4-BE49-F238E27FC236}">
                <a16:creationId xmlns:a16="http://schemas.microsoft.com/office/drawing/2014/main" id="{D7656560-5788-47C4-932B-931742A2D8E0}"/>
              </a:ext>
            </a:extLst>
          </p:cNvPr>
          <p:cNvPicPr>
            <a:picLocks noGrp="1" noChangeAspect="1"/>
          </p:cNvPicPr>
          <p:nvPr>
            <p:ph idx="1"/>
          </p:nvPr>
        </p:nvPicPr>
        <p:blipFill>
          <a:blip r:embed="rId3"/>
          <a:stretch>
            <a:fillRect/>
          </a:stretch>
        </p:blipFill>
        <p:spPr>
          <a:xfrm>
            <a:off x="628650" y="2005013"/>
            <a:ext cx="4186205" cy="3884799"/>
          </a:xfrm>
          <a:prstGeom prst="rect">
            <a:avLst/>
          </a:prstGeom>
        </p:spPr>
      </p:pic>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22</a:t>
            </a:fld>
            <a:endParaRPr lang="zh-TW" altLang="en-US" dirty="0"/>
          </a:p>
        </p:txBody>
      </p:sp>
      <p:pic>
        <p:nvPicPr>
          <p:cNvPr id="6" name="內容版面配置區 5">
            <a:extLst>
              <a:ext uri="{FF2B5EF4-FFF2-40B4-BE49-F238E27FC236}">
                <a16:creationId xmlns:a16="http://schemas.microsoft.com/office/drawing/2014/main" id="{3D3ABC77-4656-489D-A6FA-FB62AC9DCA52}"/>
              </a:ext>
            </a:extLst>
          </p:cNvPr>
          <p:cNvPicPr>
            <a:picLocks noChangeAspect="1"/>
          </p:cNvPicPr>
          <p:nvPr/>
        </p:nvPicPr>
        <p:blipFill>
          <a:blip r:embed="rId4"/>
          <a:stretch>
            <a:fillRect/>
          </a:stretch>
        </p:blipFill>
        <p:spPr>
          <a:xfrm>
            <a:off x="5816543" y="2005013"/>
            <a:ext cx="2698807" cy="2172540"/>
          </a:xfrm>
          <a:prstGeom prst="rect">
            <a:avLst/>
          </a:prstGeom>
        </p:spPr>
      </p:pic>
      <p:sp>
        <p:nvSpPr>
          <p:cNvPr id="7" name="文字方塊 6">
            <a:extLst>
              <a:ext uri="{FF2B5EF4-FFF2-40B4-BE49-F238E27FC236}">
                <a16:creationId xmlns:a16="http://schemas.microsoft.com/office/drawing/2014/main" id="{38428C4F-5C0C-4879-B454-D57973426182}"/>
              </a:ext>
            </a:extLst>
          </p:cNvPr>
          <p:cNvSpPr txBox="1"/>
          <p:nvPr/>
        </p:nvSpPr>
        <p:spPr>
          <a:xfrm>
            <a:off x="7627844" y="4123549"/>
            <a:ext cx="440391"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24</a:t>
            </a:r>
            <a:endParaRPr lang="zh-TW" altLang="en-US" sz="2000" dirty="0">
              <a:latin typeface="Times New Roman" panose="02020603050405020304" pitchFamily="18" charset="0"/>
              <a:cs typeface="Times New Roman" panose="02020603050405020304" pitchFamily="18" charset="0"/>
            </a:endParaRPr>
          </a:p>
        </p:txBody>
      </p:sp>
      <p:cxnSp>
        <p:nvCxnSpPr>
          <p:cNvPr id="9" name="直線單箭頭接點 8">
            <a:extLst>
              <a:ext uri="{FF2B5EF4-FFF2-40B4-BE49-F238E27FC236}">
                <a16:creationId xmlns:a16="http://schemas.microsoft.com/office/drawing/2014/main" id="{31A4351A-F946-46E1-A94A-84D2D457EA39}"/>
              </a:ext>
            </a:extLst>
          </p:cNvPr>
          <p:cNvCxnSpPr>
            <a:cxnSpLocks/>
            <a:stCxn id="7" idx="0"/>
          </p:cNvCxnSpPr>
          <p:nvPr/>
        </p:nvCxnSpPr>
        <p:spPr>
          <a:xfrm flipH="1" flipV="1">
            <a:off x="7781365" y="3693459"/>
            <a:ext cx="66675" cy="43009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pic>
        <p:nvPicPr>
          <p:cNvPr id="15" name="圖片 14">
            <a:extLst>
              <a:ext uri="{FF2B5EF4-FFF2-40B4-BE49-F238E27FC236}">
                <a16:creationId xmlns:a16="http://schemas.microsoft.com/office/drawing/2014/main" id="{1C9CDD00-FD1F-4DB2-8B62-FD9F9D95D339}"/>
              </a:ext>
            </a:extLst>
          </p:cNvPr>
          <p:cNvPicPr>
            <a:picLocks noChangeAspect="1"/>
          </p:cNvPicPr>
          <p:nvPr/>
        </p:nvPicPr>
        <p:blipFill>
          <a:blip r:embed="rId5"/>
          <a:stretch>
            <a:fillRect/>
          </a:stretch>
        </p:blipFill>
        <p:spPr>
          <a:xfrm>
            <a:off x="4993342" y="5351338"/>
            <a:ext cx="3781986" cy="538474"/>
          </a:xfrm>
          <a:prstGeom prst="rect">
            <a:avLst/>
          </a:prstGeom>
        </p:spPr>
      </p:pic>
    </p:spTree>
    <p:extLst>
      <p:ext uri="{BB962C8B-B14F-4D97-AF65-F5344CB8AC3E}">
        <p14:creationId xmlns:p14="http://schemas.microsoft.com/office/powerpoint/2010/main" val="121689870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Performance Simulations</a:t>
            </a:r>
          </a:p>
        </p:txBody>
      </p:sp>
      <p:pic>
        <p:nvPicPr>
          <p:cNvPr id="7" name="內容版面配置區 6">
            <a:extLst>
              <a:ext uri="{FF2B5EF4-FFF2-40B4-BE49-F238E27FC236}">
                <a16:creationId xmlns:a16="http://schemas.microsoft.com/office/drawing/2014/main" id="{82C517AC-6FF3-4BD1-8F5D-C35F73AA4FBA}"/>
              </a:ext>
            </a:extLst>
          </p:cNvPr>
          <p:cNvPicPr>
            <a:picLocks noGrp="1" noChangeAspect="1"/>
          </p:cNvPicPr>
          <p:nvPr>
            <p:ph idx="1"/>
          </p:nvPr>
        </p:nvPicPr>
        <p:blipFill>
          <a:blip r:embed="rId3"/>
          <a:stretch>
            <a:fillRect/>
          </a:stretch>
        </p:blipFill>
        <p:spPr>
          <a:xfrm>
            <a:off x="1969525" y="1825625"/>
            <a:ext cx="5204949" cy="4351338"/>
          </a:xfrm>
          <a:prstGeom prst="rect">
            <a:avLst/>
          </a:prstGeom>
        </p:spPr>
      </p:pic>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23</a:t>
            </a:fld>
            <a:endParaRPr lang="zh-TW" altLang="en-US" dirty="0"/>
          </a:p>
        </p:txBody>
      </p:sp>
      <p:pic>
        <p:nvPicPr>
          <p:cNvPr id="3" name="圖片 2"/>
          <p:cNvPicPr>
            <a:picLocks noChangeAspect="1"/>
          </p:cNvPicPr>
          <p:nvPr/>
        </p:nvPicPr>
        <p:blipFill>
          <a:blip r:embed="rId4"/>
          <a:stretch>
            <a:fillRect/>
          </a:stretch>
        </p:blipFill>
        <p:spPr>
          <a:xfrm>
            <a:off x="109761" y="2014125"/>
            <a:ext cx="9034239" cy="4018790"/>
          </a:xfrm>
          <a:prstGeom prst="rect">
            <a:avLst/>
          </a:prstGeom>
        </p:spPr>
      </p:pic>
    </p:spTree>
    <p:extLst>
      <p:ext uri="{BB962C8B-B14F-4D97-AF65-F5344CB8AC3E}">
        <p14:creationId xmlns:p14="http://schemas.microsoft.com/office/powerpoint/2010/main" val="262840566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IPv6 Performance</a:t>
            </a:r>
          </a:p>
        </p:txBody>
      </p:sp>
      <p:pic>
        <p:nvPicPr>
          <p:cNvPr id="4" name="內容版面配置區 3">
            <a:extLst>
              <a:ext uri="{FF2B5EF4-FFF2-40B4-BE49-F238E27FC236}">
                <a16:creationId xmlns:a16="http://schemas.microsoft.com/office/drawing/2014/main" id="{9CF16FE4-BA57-4A76-A302-752E96C6793F}"/>
              </a:ext>
            </a:extLst>
          </p:cNvPr>
          <p:cNvPicPr>
            <a:picLocks noGrp="1" noChangeAspect="1"/>
          </p:cNvPicPr>
          <p:nvPr>
            <p:ph idx="1"/>
          </p:nvPr>
        </p:nvPicPr>
        <p:blipFill>
          <a:blip r:embed="rId3"/>
          <a:stretch>
            <a:fillRect/>
          </a:stretch>
        </p:blipFill>
        <p:spPr>
          <a:xfrm>
            <a:off x="1823405" y="1825625"/>
            <a:ext cx="5497190" cy="4351338"/>
          </a:xfrm>
          <a:prstGeom prst="rect">
            <a:avLst/>
          </a:prstGeom>
        </p:spPr>
      </p:pic>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24</a:t>
            </a:fld>
            <a:endParaRPr lang="zh-TW" altLang="en-US" dirty="0"/>
          </a:p>
        </p:txBody>
      </p:sp>
    </p:spTree>
    <p:extLst>
      <p:ext uri="{BB962C8B-B14F-4D97-AF65-F5344CB8AC3E}">
        <p14:creationId xmlns:p14="http://schemas.microsoft.com/office/powerpoint/2010/main" val="8227858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Implementation Considerations</a:t>
            </a:r>
          </a:p>
        </p:txBody>
      </p:sp>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25</a:t>
            </a:fld>
            <a:endParaRPr lang="zh-TW" altLang="en-US" dirty="0"/>
          </a:p>
        </p:txBody>
      </p:sp>
      <p:pic>
        <p:nvPicPr>
          <p:cNvPr id="6" name="內容版面配置區 5"/>
          <p:cNvPicPr>
            <a:picLocks noGrp="1" noChangeAspect="1"/>
          </p:cNvPicPr>
          <p:nvPr>
            <p:ph idx="1"/>
          </p:nvPr>
        </p:nvPicPr>
        <p:blipFill>
          <a:blip r:embed="rId3"/>
          <a:stretch>
            <a:fillRect/>
          </a:stretch>
        </p:blipFill>
        <p:spPr>
          <a:xfrm>
            <a:off x="2177200" y="1690689"/>
            <a:ext cx="4789600" cy="4848224"/>
          </a:xfrm>
          <a:prstGeom prst="rect">
            <a:avLst/>
          </a:prstGeom>
        </p:spPr>
      </p:pic>
    </p:spTree>
    <p:extLst>
      <p:ext uri="{BB962C8B-B14F-4D97-AF65-F5344CB8AC3E}">
        <p14:creationId xmlns:p14="http://schemas.microsoft.com/office/powerpoint/2010/main" val="127193538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Implementation Considerations</a:t>
            </a:r>
          </a:p>
        </p:txBody>
      </p:sp>
      <p:pic>
        <p:nvPicPr>
          <p:cNvPr id="4" name="內容版面配置區 3"/>
          <p:cNvPicPr>
            <a:picLocks noGrp="1" noChangeAspect="1"/>
          </p:cNvPicPr>
          <p:nvPr>
            <p:ph idx="1"/>
          </p:nvPr>
        </p:nvPicPr>
        <p:blipFill>
          <a:blip r:embed="rId3"/>
          <a:stretch>
            <a:fillRect/>
          </a:stretch>
        </p:blipFill>
        <p:spPr>
          <a:xfrm>
            <a:off x="2380639" y="2290350"/>
            <a:ext cx="4382721" cy="4035734"/>
          </a:xfrm>
          <a:prstGeom prst="rect">
            <a:avLst/>
          </a:prstGeom>
        </p:spPr>
      </p:pic>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26</a:t>
            </a:fld>
            <a:endParaRPr lang="zh-TW" altLang="en-US" dirty="0"/>
          </a:p>
        </p:txBody>
      </p:sp>
      <p:pic>
        <p:nvPicPr>
          <p:cNvPr id="6" name="圖片 5"/>
          <p:cNvPicPr>
            <a:picLocks noChangeAspect="1"/>
          </p:cNvPicPr>
          <p:nvPr/>
        </p:nvPicPr>
        <p:blipFill>
          <a:blip r:embed="rId4"/>
          <a:stretch>
            <a:fillRect/>
          </a:stretch>
        </p:blipFill>
        <p:spPr>
          <a:xfrm>
            <a:off x="2048090" y="1631446"/>
            <a:ext cx="5047818" cy="576510"/>
          </a:xfrm>
          <a:prstGeom prst="rect">
            <a:avLst/>
          </a:prstGeom>
        </p:spPr>
      </p:pic>
    </p:spTree>
    <p:extLst>
      <p:ext uri="{BB962C8B-B14F-4D97-AF65-F5344CB8AC3E}">
        <p14:creationId xmlns:p14="http://schemas.microsoft.com/office/powerpoint/2010/main" val="243249794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normAutofit/>
          </a:bodyPr>
          <a:lstStyle/>
          <a:p>
            <a:pPr>
              <a:spcBef>
                <a:spcPts val="1350"/>
              </a:spcBef>
            </a:pPr>
            <a:r>
              <a:rPr lang="en-US" altLang="zh-TW" dirty="0">
                <a:latin typeface="Times New Roman" panose="02020603050405020304" pitchFamily="18" charset="0"/>
                <a:cs typeface="Times New Roman" panose="02020603050405020304" pitchFamily="18" charset="0"/>
              </a:rPr>
              <a:t>Conclusion</a:t>
            </a:r>
          </a:p>
        </p:txBody>
      </p:sp>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a:xfrm>
            <a:off x="628650" y="1825624"/>
            <a:ext cx="7886700" cy="4530727"/>
          </a:xfrm>
        </p:spPr>
        <p:txBody>
          <a:bodyPr>
            <a:normAutofit/>
          </a:bodyPr>
          <a:lstStyle/>
          <a:p>
            <a:r>
              <a:rPr lang="en-US" altLang="zh-TW" sz="2400" dirty="0">
                <a:latin typeface="Times New Roman" panose="02020603050405020304" pitchFamily="18" charset="0"/>
                <a:cs typeface="Times New Roman" panose="02020603050405020304" pitchFamily="18" charset="0"/>
              </a:rPr>
              <a:t>We have introduced a </a:t>
            </a:r>
            <a:r>
              <a:rPr lang="en-US" altLang="zh-TW" sz="2400" dirty="0">
                <a:solidFill>
                  <a:srgbClr val="FF0000"/>
                </a:solidFill>
                <a:latin typeface="Times New Roman" panose="02020603050405020304" pitchFamily="18" charset="0"/>
                <a:cs typeface="Times New Roman" panose="02020603050405020304" pitchFamily="18" charset="0"/>
              </a:rPr>
              <a:t>Longest Prefix Matching (</a:t>
            </a:r>
            <a:r>
              <a:rPr lang="en-US" altLang="zh-TW" sz="2400" dirty="0" smtClean="0">
                <a:solidFill>
                  <a:srgbClr val="FF0000"/>
                </a:solidFill>
                <a:latin typeface="Times New Roman" panose="02020603050405020304" pitchFamily="18" charset="0"/>
                <a:cs typeface="Times New Roman" panose="02020603050405020304" pitchFamily="18" charset="0"/>
              </a:rPr>
              <a:t>LPM)</a:t>
            </a:r>
            <a:r>
              <a:rPr lang="zh-TW" altLang="en-US" sz="2400" dirty="0" smtClean="0">
                <a:solidFill>
                  <a:srgbClr val="FF0000"/>
                </a:solidFill>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algorithm </a:t>
            </a:r>
            <a:r>
              <a:rPr lang="en-US" altLang="zh-TW" sz="2400" dirty="0">
                <a:latin typeface="Times New Roman" panose="02020603050405020304" pitchFamily="18" charset="0"/>
                <a:cs typeface="Times New Roman" panose="02020603050405020304" pitchFamily="18" charset="0"/>
              </a:rPr>
              <a:t>that employs </a:t>
            </a:r>
            <a:r>
              <a:rPr lang="en-US" altLang="zh-TW" sz="2400" dirty="0">
                <a:solidFill>
                  <a:srgbClr val="FF0000"/>
                </a:solidFill>
                <a:latin typeface="Times New Roman" panose="02020603050405020304" pitchFamily="18" charset="0"/>
                <a:cs typeface="Times New Roman" panose="02020603050405020304" pitchFamily="18" charset="0"/>
              </a:rPr>
              <a:t>Bloom </a:t>
            </a:r>
            <a:r>
              <a:rPr lang="en-US" altLang="zh-TW" sz="2400" dirty="0" smtClean="0">
                <a:solidFill>
                  <a:srgbClr val="FF0000"/>
                </a:solidFill>
                <a:latin typeface="Times New Roman" panose="02020603050405020304" pitchFamily="18" charset="0"/>
                <a:cs typeface="Times New Roman" panose="02020603050405020304" pitchFamily="18" charset="0"/>
              </a:rPr>
              <a:t>filters</a:t>
            </a:r>
            <a:r>
              <a:rPr lang="en-US" altLang="zh-TW" sz="2400" dirty="0" smtClean="0">
                <a:latin typeface="Times New Roman" panose="02020603050405020304" pitchFamily="18" charset="0"/>
                <a:cs typeface="Times New Roman" panose="02020603050405020304" pitchFamily="18" charset="0"/>
              </a:rPr>
              <a:t>.</a:t>
            </a:r>
          </a:p>
          <a:p>
            <a:pPr lvl="1"/>
            <a:endParaRPr lang="en-US" altLang="zh-TW" sz="2000" dirty="0" smtClean="0">
              <a:latin typeface="Times New Roman" panose="02020603050405020304" pitchFamily="18" charset="0"/>
              <a:cs typeface="Times New Roman" panose="02020603050405020304" pitchFamily="18" charset="0"/>
            </a:endParaRPr>
          </a:p>
          <a:p>
            <a:r>
              <a:rPr lang="en-US" altLang="zh-TW" sz="2400" dirty="0" smtClean="0">
                <a:latin typeface="Times New Roman" panose="02020603050405020304" pitchFamily="18" charset="0"/>
                <a:cs typeface="Times New Roman" panose="02020603050405020304" pitchFamily="18" charset="0"/>
              </a:rPr>
              <a:t>If coupled </a:t>
            </a:r>
            <a:r>
              <a:rPr lang="en-US" altLang="zh-TW" sz="2400" dirty="0">
                <a:latin typeface="Times New Roman" panose="02020603050405020304" pitchFamily="18" charset="0"/>
                <a:cs typeface="Times New Roman" panose="02020603050405020304" pitchFamily="18" charset="0"/>
              </a:rPr>
              <a:t>with a </a:t>
            </a:r>
            <a:r>
              <a:rPr lang="en-US" altLang="zh-TW" sz="2400" dirty="0" smtClean="0">
                <a:solidFill>
                  <a:srgbClr val="0070C0"/>
                </a:solidFill>
                <a:latin typeface="Times New Roman" panose="02020603050405020304" pitchFamily="18" charset="0"/>
                <a:cs typeface="Times New Roman" panose="02020603050405020304" pitchFamily="18" charset="0"/>
              </a:rPr>
              <a:t>commodity </a:t>
            </a:r>
            <a:r>
              <a:rPr lang="en-US" altLang="zh-TW" sz="2400" dirty="0">
                <a:solidFill>
                  <a:srgbClr val="0070C0"/>
                </a:solidFill>
                <a:latin typeface="Times New Roman" panose="02020603050405020304" pitchFamily="18" charset="0"/>
                <a:cs typeface="Times New Roman" panose="02020603050405020304" pitchFamily="18" charset="0"/>
              </a:rPr>
              <a:t>SRAM </a:t>
            </a:r>
            <a:r>
              <a:rPr lang="en-US" altLang="zh-TW" sz="2400" dirty="0" smtClean="0">
                <a:solidFill>
                  <a:srgbClr val="0070C0"/>
                </a:solidFill>
                <a:latin typeface="Times New Roman" panose="02020603050405020304" pitchFamily="18" charset="0"/>
                <a:cs typeface="Times New Roman" panose="02020603050405020304" pitchFamily="18" charset="0"/>
              </a:rPr>
              <a:t>device</a:t>
            </a:r>
            <a:r>
              <a:rPr lang="en-US" altLang="zh-TW" sz="2400" dirty="0" smtClean="0">
                <a:latin typeface="Times New Roman" panose="02020603050405020304" pitchFamily="18" charset="0"/>
                <a:cs typeface="Times New Roman" panose="02020603050405020304" pitchFamily="18" charset="0"/>
              </a:rPr>
              <a:t>, the algorithm could achieve</a:t>
            </a:r>
          </a:p>
          <a:p>
            <a:pPr lvl="1"/>
            <a:r>
              <a:rPr lang="en-US" altLang="zh-TW" sz="2000" dirty="0" smtClean="0">
                <a:latin typeface="Times New Roman" panose="02020603050405020304" pitchFamily="18" charset="0"/>
                <a:cs typeface="Times New Roman" panose="02020603050405020304" pitchFamily="18" charset="0"/>
              </a:rPr>
              <a:t>average </a:t>
            </a:r>
            <a:r>
              <a:rPr lang="en-US" altLang="zh-TW" sz="2000" dirty="0">
                <a:latin typeface="Times New Roman" panose="02020603050405020304" pitchFamily="18" charset="0"/>
                <a:cs typeface="Times New Roman" panose="02020603050405020304" pitchFamily="18" charset="0"/>
              </a:rPr>
              <a:t>performance </a:t>
            </a:r>
            <a:r>
              <a:rPr lang="en-US" altLang="zh-TW" sz="2000" dirty="0" smtClean="0">
                <a:latin typeface="Times New Roman" panose="02020603050405020304" pitchFamily="18" charset="0"/>
                <a:cs typeface="Times New Roman" panose="02020603050405020304" pitchFamily="18" charset="0"/>
              </a:rPr>
              <a:t>of</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over </a:t>
            </a:r>
            <a:r>
              <a:rPr lang="en-US" altLang="zh-TW" sz="2000" dirty="0">
                <a:latin typeface="Times New Roman" panose="02020603050405020304" pitchFamily="18" charset="0"/>
                <a:cs typeface="Times New Roman" panose="02020603050405020304" pitchFamily="18" charset="0"/>
              </a:rPr>
              <a:t>300 million lookups per </a:t>
            </a:r>
            <a:r>
              <a:rPr lang="en-US" altLang="zh-TW" sz="2000" dirty="0" smtClean="0">
                <a:latin typeface="Times New Roman" panose="02020603050405020304" pitchFamily="18" charset="0"/>
                <a:cs typeface="Times New Roman" panose="02020603050405020304" pitchFamily="18" charset="0"/>
              </a:rPr>
              <a:t>second.</a:t>
            </a:r>
          </a:p>
          <a:p>
            <a:pPr lvl="1"/>
            <a:r>
              <a:rPr lang="en-US" altLang="zh-TW" sz="2000" dirty="0">
                <a:latin typeface="Times New Roman" panose="02020603050405020304" pitchFamily="18" charset="0"/>
                <a:cs typeface="Times New Roman" panose="02020603050405020304" pitchFamily="18" charset="0"/>
              </a:rPr>
              <a:t>worst case performance of over 100 million lookups per second</a:t>
            </a:r>
            <a:r>
              <a:rPr lang="en-US" altLang="zh-TW" sz="2000" dirty="0" smtClean="0">
                <a:latin typeface="Times New Roman" panose="02020603050405020304" pitchFamily="18" charset="0"/>
                <a:cs typeface="Times New Roman" panose="02020603050405020304" pitchFamily="18" charset="0"/>
              </a:rPr>
              <a:t>.</a:t>
            </a:r>
          </a:p>
          <a:p>
            <a:r>
              <a:rPr lang="en-US" altLang="zh-TW" sz="2400" dirty="0" smtClean="0">
                <a:latin typeface="Times New Roman" panose="02020603050405020304" pitchFamily="18" charset="0"/>
                <a:cs typeface="Times New Roman" panose="02020603050405020304" pitchFamily="18" charset="0"/>
              </a:rPr>
              <a:t>State-of-the-art </a:t>
            </a:r>
            <a:r>
              <a:rPr lang="en-US" altLang="zh-TW" sz="2400" dirty="0">
                <a:solidFill>
                  <a:srgbClr val="0070C0"/>
                </a:solidFill>
                <a:latin typeface="Times New Roman" panose="02020603050405020304" pitchFamily="18" charset="0"/>
                <a:cs typeface="Times New Roman" panose="02020603050405020304" pitchFamily="18" charset="0"/>
              </a:rPr>
              <a:t>TCAM-based solutions</a:t>
            </a:r>
            <a:r>
              <a:rPr lang="en-US" altLang="zh-TW" sz="2400" dirty="0">
                <a:latin typeface="Times New Roman" panose="02020603050405020304" pitchFamily="18" charset="0"/>
                <a:cs typeface="Times New Roman" panose="02020603050405020304" pitchFamily="18" charset="0"/>
              </a:rPr>
              <a:t> for LPM provide</a:t>
            </a:r>
            <a:endParaRPr lang="en-US" altLang="zh-TW" sz="2400" dirty="0" smtClean="0">
              <a:latin typeface="Times New Roman" panose="02020603050405020304" pitchFamily="18" charset="0"/>
              <a:cs typeface="Times New Roman" panose="02020603050405020304" pitchFamily="18" charset="0"/>
            </a:endParaRPr>
          </a:p>
          <a:p>
            <a:pPr lvl="1"/>
            <a:r>
              <a:rPr lang="en-US" altLang="zh-TW" sz="2000" dirty="0" smtClean="0">
                <a:latin typeface="Times New Roman" panose="02020603050405020304" pitchFamily="18" charset="0"/>
                <a:cs typeface="Times New Roman" panose="02020603050405020304" pitchFamily="18" charset="0"/>
              </a:rPr>
              <a:t>100 </a:t>
            </a:r>
            <a:r>
              <a:rPr lang="en-US" altLang="zh-TW" sz="2000" dirty="0">
                <a:latin typeface="Times New Roman" panose="02020603050405020304" pitchFamily="18" charset="0"/>
                <a:cs typeface="Times New Roman" panose="02020603050405020304" pitchFamily="18" charset="0"/>
              </a:rPr>
              <a:t>million lookups per </a:t>
            </a:r>
            <a:r>
              <a:rPr lang="en-US" altLang="zh-TW" sz="2000" dirty="0" smtClean="0">
                <a:latin typeface="Times New Roman" panose="02020603050405020304" pitchFamily="18" charset="0"/>
                <a:cs typeface="Times New Roman" panose="02020603050405020304" pitchFamily="18" charset="0"/>
              </a:rPr>
              <a:t>second</a:t>
            </a:r>
          </a:p>
          <a:p>
            <a:pPr lvl="1"/>
            <a:r>
              <a:rPr lang="en-US" altLang="zh-TW" sz="2000" dirty="0">
                <a:latin typeface="Times New Roman" panose="02020603050405020304" pitchFamily="18" charset="0"/>
                <a:cs typeface="Times New Roman" panose="02020603050405020304" pitchFamily="18" charset="0"/>
              </a:rPr>
              <a:t>consume 150 </a:t>
            </a:r>
            <a:r>
              <a:rPr lang="en-US" altLang="zh-TW" sz="2000" dirty="0" smtClean="0">
                <a:latin typeface="Times New Roman" panose="02020603050405020304" pitchFamily="18" charset="0"/>
                <a:cs typeface="Times New Roman" panose="02020603050405020304" pitchFamily="18" charset="0"/>
              </a:rPr>
              <a:t>times more </a:t>
            </a:r>
            <a:r>
              <a:rPr lang="en-US" altLang="zh-TW" sz="2000" dirty="0">
                <a:latin typeface="Times New Roman" panose="02020603050405020304" pitchFamily="18" charset="0"/>
                <a:cs typeface="Times New Roman" panose="02020603050405020304" pitchFamily="18" charset="0"/>
              </a:rPr>
              <a:t>power per bit of storage than </a:t>
            </a:r>
            <a:r>
              <a:rPr lang="en-US" altLang="zh-TW" sz="2000" dirty="0" smtClean="0">
                <a:latin typeface="Times New Roman" panose="02020603050405020304" pitchFamily="18" charset="0"/>
                <a:cs typeface="Times New Roman" panose="02020603050405020304" pitchFamily="18" charset="0"/>
              </a:rPr>
              <a:t>SRAM</a:t>
            </a:r>
          </a:p>
          <a:p>
            <a:pPr lvl="1"/>
            <a:r>
              <a:rPr lang="en-US" altLang="zh-TW" sz="2000" dirty="0">
                <a:latin typeface="Times New Roman" panose="02020603050405020304" pitchFamily="18" charset="0"/>
                <a:cs typeface="Times New Roman" panose="02020603050405020304" pitchFamily="18" charset="0"/>
              </a:rPr>
              <a:t>cost approximately 30 times as much per bit of storage than SRAM</a:t>
            </a:r>
          </a:p>
        </p:txBody>
      </p:sp>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27</a:t>
            </a:fld>
            <a:endParaRPr lang="zh-TW" altLang="en-US" dirty="0"/>
          </a:p>
        </p:txBody>
      </p:sp>
    </p:spTree>
    <p:extLst>
      <p:ext uri="{BB962C8B-B14F-4D97-AF65-F5344CB8AC3E}">
        <p14:creationId xmlns:p14="http://schemas.microsoft.com/office/powerpoint/2010/main" val="363909616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Introduction</a:t>
            </a:r>
          </a:p>
        </p:txBody>
      </p:sp>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p:txBody>
          <a:bodyPr>
            <a:normAutofit/>
          </a:bodyPr>
          <a:lstStyle/>
          <a:p>
            <a:r>
              <a:rPr lang="en-US" altLang="zh-TW" sz="2400" dirty="0">
                <a:latin typeface="Times New Roman" panose="02020603050405020304" pitchFamily="18" charset="0"/>
                <a:cs typeface="Times New Roman" panose="02020603050405020304" pitchFamily="18" charset="0"/>
              </a:rPr>
              <a:t>This is the first algorithm that employs </a:t>
            </a:r>
            <a:r>
              <a:rPr lang="en-US" altLang="zh-TW" sz="2400" dirty="0">
                <a:solidFill>
                  <a:srgbClr val="FF0000"/>
                </a:solidFill>
                <a:latin typeface="Times New Roman" panose="02020603050405020304" pitchFamily="18" charset="0"/>
                <a:cs typeface="Times New Roman" panose="02020603050405020304" pitchFamily="18" charset="0"/>
              </a:rPr>
              <a:t>Bloom filters </a:t>
            </a:r>
            <a:r>
              <a:rPr lang="en-US" altLang="zh-TW" sz="2400" dirty="0">
                <a:latin typeface="Times New Roman" panose="02020603050405020304" pitchFamily="18" charset="0"/>
                <a:cs typeface="Times New Roman" panose="02020603050405020304" pitchFamily="18" charset="0"/>
              </a:rPr>
              <a:t>for </a:t>
            </a:r>
            <a:r>
              <a:rPr lang="en-US" altLang="zh-TW" sz="2400" dirty="0">
                <a:solidFill>
                  <a:srgbClr val="FF0000"/>
                </a:solidFill>
                <a:latin typeface="Times New Roman" panose="02020603050405020304" pitchFamily="18" charset="0"/>
                <a:cs typeface="Times New Roman" panose="02020603050405020304" pitchFamily="18" charset="0"/>
              </a:rPr>
              <a:t>Longest Prefix Matching (LPM)</a:t>
            </a:r>
            <a:r>
              <a:rPr lang="en-US" altLang="zh-TW" sz="2400" dirty="0">
                <a:latin typeface="Times New Roman" panose="02020603050405020304" pitchFamily="18" charset="0"/>
                <a:cs typeface="Times New Roman" panose="02020603050405020304" pitchFamily="18" charset="0"/>
              </a:rPr>
              <a:t>.</a:t>
            </a:r>
          </a:p>
          <a:p>
            <a:r>
              <a:rPr lang="en-US" altLang="zh-TW" sz="2400" dirty="0">
                <a:latin typeface="Times New Roman" panose="02020603050405020304" pitchFamily="18" charset="0"/>
                <a:cs typeface="Times New Roman" panose="02020603050405020304" pitchFamily="18" charset="0"/>
              </a:rPr>
              <a:t>The key feature of the technique is the performance.</a:t>
            </a:r>
          </a:p>
          <a:p>
            <a:pPr lvl="1"/>
            <a:r>
              <a:rPr lang="en-US" altLang="zh-TW" sz="2000" dirty="0">
                <a:latin typeface="Times New Roman" panose="02020603050405020304" pitchFamily="18" charset="0"/>
                <a:cs typeface="Times New Roman" panose="02020603050405020304" pitchFamily="18" charset="0"/>
              </a:rPr>
              <a:t>The number of dependent </a:t>
            </a:r>
            <a:r>
              <a:rPr lang="en-US" altLang="zh-TW" sz="2000" dirty="0">
                <a:solidFill>
                  <a:srgbClr val="0070C0"/>
                </a:solidFill>
                <a:latin typeface="Times New Roman" panose="02020603050405020304" pitchFamily="18" charset="0"/>
                <a:cs typeface="Times New Roman" panose="02020603050405020304" pitchFamily="18" charset="0"/>
              </a:rPr>
              <a:t>memory accesses per lookup can be held constant</a:t>
            </a:r>
            <a:r>
              <a:rPr lang="en-US" altLang="zh-TW" sz="2000" dirty="0">
                <a:latin typeface="Times New Roman" panose="02020603050405020304" pitchFamily="18" charset="0"/>
                <a:cs typeface="Times New Roman" panose="02020603050405020304" pitchFamily="18" charset="0"/>
              </a:rPr>
              <a:t> for longer address lengths</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(IPv6).</a:t>
            </a:r>
          </a:p>
          <a:p>
            <a:pPr lvl="1"/>
            <a:endParaRPr lang="en-US" altLang="zh-TW" sz="20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Compared with SRAM, TCAM is larger, more expensive and more power hungry.</a:t>
            </a:r>
          </a:p>
          <a:p>
            <a:pPr lvl="1"/>
            <a:r>
              <a:rPr lang="en-US" altLang="zh-TW" sz="2000" dirty="0">
                <a:latin typeface="Times New Roman" panose="02020603050405020304" pitchFamily="18" charset="0"/>
                <a:cs typeface="Times New Roman" panose="02020603050405020304" pitchFamily="18" charset="0"/>
              </a:rPr>
              <a:t>The performance bottleneck in LPM algorithms employing RAM is </a:t>
            </a:r>
            <a:r>
              <a:rPr lang="en-US" altLang="zh-TW" sz="2000" dirty="0">
                <a:solidFill>
                  <a:srgbClr val="7030A0"/>
                </a:solidFill>
                <a:latin typeface="Times New Roman" panose="02020603050405020304" pitchFamily="18" charset="0"/>
                <a:cs typeface="Times New Roman" panose="02020603050405020304" pitchFamily="18" charset="0"/>
              </a:rPr>
              <a:t>the number of memory accesses required per lookup</a:t>
            </a:r>
            <a:r>
              <a:rPr lang="en-US" altLang="zh-TW" sz="2000" dirty="0">
                <a:latin typeface="Times New Roman" panose="02020603050405020304" pitchFamily="18" charset="0"/>
                <a:cs typeface="Times New Roman" panose="02020603050405020304" pitchFamily="18" charset="0"/>
              </a:rPr>
              <a:t>.</a:t>
            </a:r>
          </a:p>
        </p:txBody>
      </p:sp>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3</a:t>
            </a:fld>
            <a:endParaRPr lang="zh-TW" altLang="en-US"/>
          </a:p>
        </p:txBody>
      </p:sp>
    </p:spTree>
    <p:extLst>
      <p:ext uri="{BB962C8B-B14F-4D97-AF65-F5344CB8AC3E}">
        <p14:creationId xmlns:p14="http://schemas.microsoft.com/office/powerpoint/2010/main" val="297158581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Introduction</a:t>
            </a:r>
          </a:p>
        </p:txBody>
      </p:sp>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p:txBody>
          <a:bodyPr>
            <a:normAutofit/>
          </a:bodyPr>
          <a:lstStyle/>
          <a:p>
            <a:r>
              <a:rPr lang="en-US" altLang="zh-TW" sz="2400" dirty="0">
                <a:latin typeface="Times New Roman" panose="02020603050405020304" pitchFamily="18" charset="0"/>
                <a:cs typeface="Times New Roman" panose="02020603050405020304" pitchFamily="18" charset="0"/>
              </a:rPr>
              <a:t>A </a:t>
            </a:r>
            <a:r>
              <a:rPr lang="en-US" altLang="zh-TW" sz="2400" dirty="0">
                <a:solidFill>
                  <a:srgbClr val="FF0000"/>
                </a:solidFill>
                <a:latin typeface="Times New Roman" panose="02020603050405020304" pitchFamily="18" charset="0"/>
                <a:cs typeface="Times New Roman" panose="02020603050405020304" pitchFamily="18" charset="0"/>
              </a:rPr>
              <a:t>Bloom filter</a:t>
            </a:r>
            <a:r>
              <a:rPr lang="en-US" altLang="zh-TW" sz="2400" dirty="0">
                <a:latin typeface="Times New Roman" panose="02020603050405020304" pitchFamily="18" charset="0"/>
                <a:cs typeface="Times New Roman" panose="02020603050405020304" pitchFamily="18" charset="0"/>
              </a:rPr>
              <a:t> is an efficient data structure for membership queries with tunable </a:t>
            </a:r>
            <a:r>
              <a:rPr lang="en-US" altLang="zh-TW" sz="2400" dirty="0">
                <a:solidFill>
                  <a:srgbClr val="7030A0"/>
                </a:solidFill>
                <a:latin typeface="Times New Roman" panose="02020603050405020304" pitchFamily="18" charset="0"/>
                <a:cs typeface="Times New Roman" panose="02020603050405020304" pitchFamily="18" charset="0"/>
              </a:rPr>
              <a:t>false positive errors</a:t>
            </a:r>
            <a:r>
              <a:rPr lang="en-US" altLang="zh-TW" sz="2400" dirty="0">
                <a:latin typeface="Times New Roman" panose="02020603050405020304" pitchFamily="18" charset="0"/>
                <a:cs typeface="Times New Roman" panose="02020603050405020304" pitchFamily="18" charset="0"/>
              </a:rPr>
              <a:t>.</a:t>
            </a:r>
          </a:p>
          <a:p>
            <a:r>
              <a:rPr lang="en-US" altLang="zh-TW" sz="2400" dirty="0">
                <a:latin typeface="Times New Roman" panose="02020603050405020304" pitchFamily="18" charset="0"/>
                <a:cs typeface="Times New Roman" panose="02020603050405020304" pitchFamily="18" charset="0"/>
              </a:rPr>
              <a:t>The probability of a false positive is dependent upon</a:t>
            </a:r>
          </a:p>
          <a:p>
            <a:pPr lvl="1"/>
            <a:r>
              <a:rPr lang="en-US" altLang="zh-TW" sz="2000" dirty="0" smtClean="0">
                <a:solidFill>
                  <a:srgbClr val="FF0000"/>
                </a:solidFill>
                <a:latin typeface="Times New Roman" panose="02020603050405020304" pitchFamily="18" charset="0"/>
                <a:cs typeface="Times New Roman" panose="02020603050405020304" pitchFamily="18" charset="0"/>
              </a:rPr>
              <a:t>n</a:t>
            </a:r>
            <a:r>
              <a:rPr lang="en-US" altLang="zh-TW" sz="2000" dirty="0" smtClean="0">
                <a:latin typeface="Times New Roman" panose="02020603050405020304" pitchFamily="18" charset="0"/>
                <a:cs typeface="Times New Roman" panose="02020603050405020304" pitchFamily="18" charset="0"/>
              </a:rPr>
              <a:t>: The </a:t>
            </a:r>
            <a:r>
              <a:rPr lang="en-US" altLang="zh-TW" sz="2000" dirty="0">
                <a:latin typeface="Times New Roman" panose="02020603050405020304" pitchFamily="18" charset="0"/>
                <a:cs typeface="Times New Roman" panose="02020603050405020304" pitchFamily="18" charset="0"/>
              </a:rPr>
              <a:t>number of entries stored in a </a:t>
            </a:r>
            <a:r>
              <a:rPr lang="en-US" altLang="zh-TW" sz="2000" dirty="0" smtClean="0">
                <a:latin typeface="Times New Roman" panose="02020603050405020304" pitchFamily="18" charset="0"/>
                <a:cs typeface="Times New Roman" panose="02020603050405020304" pitchFamily="18" charset="0"/>
              </a:rPr>
              <a:t>filter.</a:t>
            </a:r>
            <a:endParaRPr lang="en-US" altLang="zh-TW" sz="2000" dirty="0">
              <a:latin typeface="Times New Roman" panose="02020603050405020304" pitchFamily="18" charset="0"/>
              <a:cs typeface="Times New Roman" panose="02020603050405020304" pitchFamily="18" charset="0"/>
            </a:endParaRPr>
          </a:p>
          <a:p>
            <a:pPr lvl="1"/>
            <a:r>
              <a:rPr lang="en-US" altLang="zh-TW" sz="2000" dirty="0" smtClean="0">
                <a:solidFill>
                  <a:srgbClr val="FF0000"/>
                </a:solidFill>
                <a:latin typeface="Times New Roman" panose="02020603050405020304" pitchFamily="18" charset="0"/>
                <a:cs typeface="Times New Roman" panose="02020603050405020304" pitchFamily="18" charset="0"/>
              </a:rPr>
              <a:t>m</a:t>
            </a:r>
            <a:r>
              <a:rPr lang="en-US" altLang="zh-TW" sz="2000" dirty="0" smtClean="0">
                <a:latin typeface="Times New Roman" panose="02020603050405020304" pitchFamily="18" charset="0"/>
                <a:cs typeface="Times New Roman" panose="02020603050405020304" pitchFamily="18" charset="0"/>
              </a:rPr>
              <a:t>: The </a:t>
            </a:r>
            <a:r>
              <a:rPr lang="en-US" altLang="zh-TW" sz="2000" dirty="0">
                <a:latin typeface="Times New Roman" panose="02020603050405020304" pitchFamily="18" charset="0"/>
                <a:cs typeface="Times New Roman" panose="02020603050405020304" pitchFamily="18" charset="0"/>
              </a:rPr>
              <a:t>size of the </a:t>
            </a:r>
            <a:r>
              <a:rPr lang="en-US" altLang="zh-TW" sz="2000" dirty="0" smtClean="0">
                <a:latin typeface="Times New Roman" panose="02020603050405020304" pitchFamily="18" charset="0"/>
                <a:cs typeface="Times New Roman" panose="02020603050405020304" pitchFamily="18" charset="0"/>
              </a:rPr>
              <a:t>filter.</a:t>
            </a:r>
          </a:p>
          <a:p>
            <a:pPr lvl="1"/>
            <a:r>
              <a:rPr lang="en-US" altLang="zh-TW" sz="2000" dirty="0" smtClean="0">
                <a:solidFill>
                  <a:srgbClr val="FF0000"/>
                </a:solidFill>
                <a:latin typeface="Times New Roman" panose="02020603050405020304" pitchFamily="18" charset="0"/>
                <a:cs typeface="Times New Roman" panose="02020603050405020304" pitchFamily="18" charset="0"/>
              </a:rPr>
              <a:t>k</a:t>
            </a:r>
            <a:r>
              <a:rPr lang="en-US" altLang="zh-TW" sz="2000" dirty="0" smtClean="0">
                <a:latin typeface="Times New Roman" panose="02020603050405020304" pitchFamily="18" charset="0"/>
                <a:cs typeface="Times New Roman" panose="02020603050405020304" pitchFamily="18" charset="0"/>
              </a:rPr>
              <a:t>: The </a:t>
            </a:r>
            <a:r>
              <a:rPr lang="en-US" altLang="zh-TW" sz="2000" dirty="0">
                <a:latin typeface="Times New Roman" panose="02020603050405020304" pitchFamily="18" charset="0"/>
                <a:cs typeface="Times New Roman" panose="02020603050405020304" pitchFamily="18" charset="0"/>
              </a:rPr>
              <a:t>number of hash functions used to probe the </a:t>
            </a:r>
            <a:r>
              <a:rPr lang="en-US" altLang="zh-TW" sz="2000" dirty="0" smtClean="0">
                <a:latin typeface="Times New Roman" panose="02020603050405020304" pitchFamily="18" charset="0"/>
                <a:cs typeface="Times New Roman" panose="02020603050405020304" pitchFamily="18" charset="0"/>
              </a:rPr>
              <a:t>filter.</a:t>
            </a:r>
          </a:p>
          <a:p>
            <a:pPr lvl="1"/>
            <a:endParaRPr lang="en-US" altLang="zh-TW" sz="20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We show that </a:t>
            </a:r>
            <a:r>
              <a:rPr lang="en-US" altLang="zh-TW" sz="2400" dirty="0">
                <a:solidFill>
                  <a:srgbClr val="0070C0"/>
                </a:solidFill>
                <a:latin typeface="Times New Roman" panose="02020603050405020304" pitchFamily="18" charset="0"/>
                <a:cs typeface="Times New Roman" panose="02020603050405020304" pitchFamily="18" charset="0"/>
              </a:rPr>
              <a:t>the average number of hash probes </a:t>
            </a:r>
            <a:r>
              <a:rPr lang="en-US" altLang="zh-TW" sz="2400" dirty="0">
                <a:latin typeface="Times New Roman" panose="02020603050405020304" pitchFamily="18" charset="0"/>
                <a:cs typeface="Times New Roman" panose="02020603050405020304" pitchFamily="18" charset="0"/>
              </a:rPr>
              <a:t>to tables stored in a separate memory device </a:t>
            </a:r>
            <a:r>
              <a:rPr lang="en-US" altLang="zh-TW" sz="2400" dirty="0">
                <a:solidFill>
                  <a:srgbClr val="0070C0"/>
                </a:solidFill>
                <a:latin typeface="Times New Roman" panose="02020603050405020304" pitchFamily="18" charset="0"/>
                <a:cs typeface="Times New Roman" panose="02020603050405020304" pitchFamily="18" charset="0"/>
              </a:rPr>
              <a:t>approaches one</a:t>
            </a:r>
            <a:r>
              <a:rPr lang="en-US" altLang="zh-TW" sz="2400" dirty="0">
                <a:latin typeface="Times New Roman" panose="02020603050405020304" pitchFamily="18" charset="0"/>
                <a:cs typeface="Times New Roman" panose="02020603050405020304" pitchFamily="18" charset="0"/>
              </a:rPr>
              <a:t>.</a:t>
            </a:r>
          </a:p>
          <a:p>
            <a:pPr lvl="1"/>
            <a:r>
              <a:rPr lang="en-US" altLang="zh-TW" sz="2000" dirty="0">
                <a:solidFill>
                  <a:srgbClr val="0070C0"/>
                </a:solidFill>
                <a:latin typeface="Times New Roman" panose="02020603050405020304" pitchFamily="18" charset="0"/>
                <a:cs typeface="Times New Roman" panose="02020603050405020304" pitchFamily="18" charset="0"/>
              </a:rPr>
              <a:t>The worst case can be held to two hash probes and one array access per lookup </a:t>
            </a:r>
            <a:r>
              <a:rPr lang="en-US" altLang="zh-TW" sz="2000" dirty="0">
                <a:latin typeface="Times New Roman" panose="02020603050405020304" pitchFamily="18" charset="0"/>
                <a:cs typeface="Times New Roman" panose="02020603050405020304" pitchFamily="18" charset="0"/>
              </a:rPr>
              <a:t>while maintaining near optimal average performance.</a:t>
            </a:r>
          </a:p>
        </p:txBody>
      </p:sp>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4</a:t>
            </a:fld>
            <a:endParaRPr lang="zh-TW" altLang="en-US"/>
          </a:p>
        </p:txBody>
      </p:sp>
    </p:spTree>
    <p:extLst>
      <p:ext uri="{BB962C8B-B14F-4D97-AF65-F5344CB8AC3E}">
        <p14:creationId xmlns:p14="http://schemas.microsoft.com/office/powerpoint/2010/main" val="385527338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normAutofit/>
          </a:bodyPr>
          <a:lstStyle/>
          <a:p>
            <a:pPr>
              <a:spcBef>
                <a:spcPts val="1350"/>
              </a:spcBef>
            </a:pPr>
            <a:r>
              <a:rPr lang="en-US" altLang="zh-TW" dirty="0">
                <a:latin typeface="Times New Roman" panose="02020603050405020304" pitchFamily="18" charset="0"/>
                <a:cs typeface="Times New Roman" panose="02020603050405020304" pitchFamily="18" charset="0"/>
              </a:rPr>
              <a:t>Related Work</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Content Addressable Memories (CAMs)</a:t>
            </a:r>
            <a:endParaRPr lang="en-US" altLang="zh-TW" dirty="0">
              <a:solidFill>
                <a:srgbClr val="FF0000"/>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a:xfrm>
            <a:off x="508288" y="1847850"/>
            <a:ext cx="8127423" cy="4873625"/>
          </a:xfrm>
        </p:spPr>
        <p:txBody>
          <a:bodyPr>
            <a:normAutofit/>
          </a:bodyPr>
          <a:lstStyle/>
          <a:p>
            <a:r>
              <a:rPr lang="en-US" altLang="zh-TW" sz="2400" dirty="0">
                <a:latin typeface="Times New Roman" panose="02020603050405020304" pitchFamily="18" charset="0"/>
                <a:cs typeface="Times New Roman" panose="02020603050405020304" pitchFamily="18" charset="0"/>
              </a:rPr>
              <a:t>CAMs minimize the number of memory accesses required for a exact match operation.</a:t>
            </a:r>
          </a:p>
          <a:p>
            <a:pPr lvl="1"/>
            <a:r>
              <a:rPr lang="en-US" altLang="zh-TW" sz="2000" dirty="0">
                <a:latin typeface="Times New Roman" panose="02020603050405020304" pitchFamily="18" charset="0"/>
                <a:cs typeface="Times New Roman" panose="02020603050405020304" pitchFamily="18" charset="0"/>
              </a:rPr>
              <a:t>Given an input key, the CAM device compares it against all memory words in parallel.</a:t>
            </a:r>
          </a:p>
          <a:p>
            <a:r>
              <a:rPr lang="en-US" altLang="zh-TW" sz="2400" dirty="0" smtClean="0">
                <a:latin typeface="Times New Roman" panose="02020603050405020304" pitchFamily="18" charset="0"/>
                <a:cs typeface="Times New Roman" panose="02020603050405020304" pitchFamily="18" charset="0"/>
              </a:rPr>
              <a:t>To </a:t>
            </a:r>
            <a:r>
              <a:rPr lang="en-US" altLang="zh-TW" sz="2400" dirty="0">
                <a:latin typeface="Times New Roman" panose="02020603050405020304" pitchFamily="18" charset="0"/>
                <a:cs typeface="Times New Roman" panose="02020603050405020304" pitchFamily="18" charset="0"/>
              </a:rPr>
              <a:t>lookups for arbitrary prefix length, </a:t>
            </a:r>
            <a:r>
              <a:rPr lang="en-US" altLang="zh-TW" sz="2400" dirty="0">
                <a:solidFill>
                  <a:srgbClr val="FF0000"/>
                </a:solidFill>
                <a:latin typeface="Times New Roman" panose="02020603050405020304" pitchFamily="18" charset="0"/>
                <a:cs typeface="Times New Roman" panose="02020603050405020304" pitchFamily="18" charset="0"/>
              </a:rPr>
              <a:t>TCAM</a:t>
            </a:r>
            <a:r>
              <a:rPr lang="en-US" altLang="zh-TW" sz="2400" dirty="0">
                <a:latin typeface="Times New Roman" panose="02020603050405020304" pitchFamily="18" charset="0"/>
                <a:cs typeface="Times New Roman" panose="02020603050405020304" pitchFamily="18" charset="0"/>
              </a:rPr>
              <a:t>s were developed to store an additional “Don’t Care” state.</a:t>
            </a:r>
          </a:p>
          <a:p>
            <a:pPr lvl="1"/>
            <a:r>
              <a:rPr lang="en-US" altLang="zh-TW" sz="2000" dirty="0">
                <a:latin typeface="Times New Roman" panose="02020603050405020304" pitchFamily="18" charset="0"/>
                <a:cs typeface="Times New Roman" panose="02020603050405020304" pitchFamily="18" charset="0"/>
              </a:rPr>
              <a:t>This high degree of parallelism comes at</a:t>
            </a:r>
          </a:p>
          <a:p>
            <a:pPr lvl="2"/>
            <a:r>
              <a:rPr lang="en-US" altLang="zh-TW" sz="1800" dirty="0">
                <a:solidFill>
                  <a:srgbClr val="7030A0"/>
                </a:solidFill>
                <a:latin typeface="Times New Roman" panose="02020603050405020304" pitchFamily="18" charset="0"/>
                <a:cs typeface="Times New Roman" panose="02020603050405020304" pitchFamily="18" charset="0"/>
              </a:rPr>
              <a:t>the cost of storage density</a:t>
            </a:r>
          </a:p>
          <a:p>
            <a:pPr lvl="2"/>
            <a:r>
              <a:rPr lang="en-US" altLang="zh-TW" sz="1800" dirty="0">
                <a:solidFill>
                  <a:srgbClr val="7030A0"/>
                </a:solidFill>
                <a:latin typeface="Times New Roman" panose="02020603050405020304" pitchFamily="18" charset="0"/>
                <a:cs typeface="Times New Roman" panose="02020603050405020304" pitchFamily="18" charset="0"/>
              </a:rPr>
              <a:t>access time</a:t>
            </a:r>
          </a:p>
          <a:p>
            <a:pPr lvl="2"/>
            <a:r>
              <a:rPr lang="en-US" altLang="zh-TW" sz="1800" dirty="0">
                <a:solidFill>
                  <a:srgbClr val="7030A0"/>
                </a:solidFill>
                <a:latin typeface="Times New Roman" panose="02020603050405020304" pitchFamily="18" charset="0"/>
                <a:cs typeface="Times New Roman" panose="02020603050405020304" pitchFamily="18" charset="0"/>
              </a:rPr>
              <a:t>power </a:t>
            </a:r>
            <a:r>
              <a:rPr lang="en-US" altLang="zh-TW" sz="1800" dirty="0" smtClean="0">
                <a:solidFill>
                  <a:srgbClr val="7030A0"/>
                </a:solidFill>
                <a:latin typeface="Times New Roman" panose="02020603050405020304" pitchFamily="18" charset="0"/>
                <a:cs typeface="Times New Roman" panose="02020603050405020304" pitchFamily="18" charset="0"/>
              </a:rPr>
              <a:t>consumption</a:t>
            </a:r>
          </a:p>
          <a:p>
            <a:r>
              <a:rPr lang="en-US" altLang="zh-TW" sz="2400" dirty="0">
                <a:latin typeface="Times New Roman" panose="02020603050405020304" pitchFamily="18" charset="0"/>
                <a:cs typeface="Times New Roman" panose="02020603050405020304" pitchFamily="18" charset="0"/>
              </a:rPr>
              <a:t>A</a:t>
            </a:r>
            <a:r>
              <a:rPr lang="en-US" altLang="zh-TW"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lookup technique that employs standard </a:t>
            </a:r>
            <a:r>
              <a:rPr lang="en-US" altLang="zh-TW" sz="2400" dirty="0" smtClean="0">
                <a:latin typeface="Times New Roman" panose="02020603050405020304" pitchFamily="18" charset="0"/>
                <a:cs typeface="Times New Roman" panose="02020603050405020304" pitchFamily="18" charset="0"/>
              </a:rPr>
              <a:t>SRAM</a:t>
            </a:r>
          </a:p>
          <a:p>
            <a:pPr lvl="1"/>
            <a:r>
              <a:rPr lang="en-US" altLang="zh-TW" sz="2000" dirty="0" smtClean="0">
                <a:solidFill>
                  <a:srgbClr val="0070C0"/>
                </a:solidFill>
                <a:latin typeface="Times New Roman" panose="02020603050405020304" pitchFamily="18" charset="0"/>
                <a:cs typeface="Times New Roman" panose="02020603050405020304" pitchFamily="18" charset="0"/>
              </a:rPr>
              <a:t>matches </a:t>
            </a:r>
            <a:r>
              <a:rPr lang="en-US" altLang="zh-TW" sz="2000" dirty="0">
                <a:solidFill>
                  <a:srgbClr val="0070C0"/>
                </a:solidFill>
                <a:latin typeface="Times New Roman" panose="02020603050405020304" pitchFamily="18" charset="0"/>
                <a:cs typeface="Times New Roman" panose="02020603050405020304" pitchFamily="18" charset="0"/>
              </a:rPr>
              <a:t>TCAM performance </a:t>
            </a:r>
            <a:r>
              <a:rPr lang="en-US" altLang="zh-TW" sz="2000" dirty="0" smtClean="0">
                <a:latin typeface="Times New Roman" panose="02020603050405020304" pitchFamily="18" charset="0"/>
                <a:cs typeface="Times New Roman" panose="02020603050405020304" pitchFamily="18" charset="0"/>
              </a:rPr>
              <a:t>and resource utilization</a:t>
            </a:r>
          </a:p>
          <a:p>
            <a:pPr lvl="1"/>
            <a:r>
              <a:rPr lang="en-US" altLang="zh-TW" sz="2000" dirty="0" smtClean="0">
                <a:latin typeface="Times New Roman" panose="02020603050405020304" pitchFamily="18" charset="0"/>
                <a:cs typeface="Times New Roman" panose="02020603050405020304" pitchFamily="18" charset="0"/>
              </a:rPr>
              <a:t>provides </a:t>
            </a:r>
            <a:r>
              <a:rPr lang="en-US" altLang="zh-TW" sz="2000" dirty="0">
                <a:latin typeface="Times New Roman" panose="02020603050405020304" pitchFamily="18" charset="0"/>
                <a:cs typeface="Times New Roman" panose="02020603050405020304" pitchFamily="18" charset="0"/>
              </a:rPr>
              <a:t>a significant advantage in terms of </a:t>
            </a:r>
            <a:r>
              <a:rPr lang="en-US" altLang="zh-TW" sz="2000" dirty="0">
                <a:solidFill>
                  <a:srgbClr val="0070C0"/>
                </a:solidFill>
                <a:latin typeface="Times New Roman" panose="02020603050405020304" pitchFamily="18" charset="0"/>
                <a:cs typeface="Times New Roman" panose="02020603050405020304" pitchFamily="18" charset="0"/>
              </a:rPr>
              <a:t>cost and power </a:t>
            </a:r>
            <a:r>
              <a:rPr lang="en-US" altLang="zh-TW" sz="2000" dirty="0" smtClean="0">
                <a:solidFill>
                  <a:srgbClr val="0070C0"/>
                </a:solidFill>
                <a:latin typeface="Times New Roman" panose="02020603050405020304" pitchFamily="18" charset="0"/>
                <a:cs typeface="Times New Roman" panose="02020603050405020304" pitchFamily="18" charset="0"/>
              </a:rPr>
              <a:t>consumption</a:t>
            </a:r>
            <a:endParaRPr lang="en-US" altLang="zh-TW" sz="2000" dirty="0">
              <a:solidFill>
                <a:srgbClr val="0070C0"/>
              </a:solidFill>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5</a:t>
            </a:fld>
            <a:endParaRPr lang="zh-TW" altLang="en-US"/>
          </a:p>
        </p:txBody>
      </p:sp>
    </p:spTree>
    <p:extLst>
      <p:ext uri="{BB962C8B-B14F-4D97-AF65-F5344CB8AC3E}">
        <p14:creationId xmlns:p14="http://schemas.microsoft.com/office/powerpoint/2010/main" val="87564369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normAutofit/>
          </a:bodyPr>
          <a:lstStyle/>
          <a:p>
            <a:pPr>
              <a:spcBef>
                <a:spcPts val="1350"/>
              </a:spcBef>
            </a:pPr>
            <a:r>
              <a:rPr lang="en-US" altLang="zh-TW" dirty="0">
                <a:latin typeface="Times New Roman" panose="02020603050405020304" pitchFamily="18" charset="0"/>
                <a:cs typeface="Times New Roman" panose="02020603050405020304" pitchFamily="18" charset="0"/>
              </a:rPr>
              <a:t>Related Work</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Trie</a:t>
            </a:r>
            <a:r>
              <a:rPr lang="en-US" altLang="zh-TW" sz="2800" dirty="0">
                <a:latin typeface="Times New Roman" panose="02020603050405020304" pitchFamily="18" charset="0"/>
                <a:cs typeface="Times New Roman" panose="02020603050405020304" pitchFamily="18" charset="0"/>
              </a:rPr>
              <a:t> Based Schemes</a:t>
            </a:r>
            <a:endParaRPr lang="en-US" altLang="zh-TW"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a:xfrm>
            <a:off x="508288" y="1847851"/>
            <a:ext cx="8127423" cy="4351338"/>
          </a:xfrm>
        </p:spPr>
        <p:txBody>
          <a:bodyPr>
            <a:normAutofit/>
          </a:bodyPr>
          <a:lstStyle/>
          <a:p>
            <a:r>
              <a:rPr lang="en-US" altLang="zh-TW" sz="2400" dirty="0">
                <a:latin typeface="Times New Roman" panose="02020603050405020304" pitchFamily="18" charset="0"/>
                <a:cs typeface="Times New Roman" panose="02020603050405020304" pitchFamily="18" charset="0"/>
              </a:rPr>
              <a:t>The </a:t>
            </a:r>
            <a:r>
              <a:rPr lang="en-US" altLang="zh-TW" sz="2400" dirty="0">
                <a:solidFill>
                  <a:srgbClr val="FF0000"/>
                </a:solidFill>
                <a:latin typeface="Times New Roman" panose="02020603050405020304" pitchFamily="18" charset="0"/>
                <a:cs typeface="Times New Roman" panose="02020603050405020304" pitchFamily="18" charset="0"/>
              </a:rPr>
              <a:t>worst case lookup time to O(W) </a:t>
            </a:r>
            <a:r>
              <a:rPr lang="en-US" altLang="zh-TW" sz="2400" dirty="0">
                <a:latin typeface="Times New Roman" panose="02020603050405020304" pitchFamily="18" charset="0"/>
                <a:cs typeface="Times New Roman" panose="02020603050405020304" pitchFamily="18" charset="0"/>
              </a:rPr>
              <a:t>where W is the length of the address in bits.</a:t>
            </a:r>
          </a:p>
          <a:p>
            <a:r>
              <a:rPr lang="en-US" altLang="zh-TW" sz="2400" dirty="0">
                <a:latin typeface="Times New Roman" panose="02020603050405020304" pitchFamily="18" charset="0"/>
                <a:cs typeface="Times New Roman" panose="02020603050405020304" pitchFamily="18" charset="0"/>
              </a:rPr>
              <a:t>Multibit </a:t>
            </a:r>
            <a:r>
              <a:rPr lang="en-US" altLang="zh-TW" sz="2400" dirty="0" err="1">
                <a:latin typeface="Times New Roman" panose="02020603050405020304" pitchFamily="18" charset="0"/>
                <a:cs typeface="Times New Roman" panose="02020603050405020304" pitchFamily="18" charset="0"/>
              </a:rPr>
              <a:t>trie</a:t>
            </a:r>
            <a:r>
              <a:rPr lang="en-US" altLang="zh-TW" sz="2400" dirty="0">
                <a:latin typeface="Times New Roman" panose="02020603050405020304" pitchFamily="18" charset="0"/>
                <a:cs typeface="Times New Roman" panose="02020603050405020304" pitchFamily="18" charset="0"/>
              </a:rPr>
              <a:t> schemes were developed which perform a search using multiple bits of the address at a time.</a:t>
            </a:r>
            <a:endParaRPr lang="en-US" altLang="zh-TW" sz="2000" dirty="0">
              <a:latin typeface="Times New Roman" panose="02020603050405020304" pitchFamily="18" charset="0"/>
              <a:cs typeface="Times New Roman" panose="02020603050405020304" pitchFamily="18" charset="0"/>
            </a:endParaRPr>
          </a:p>
          <a:p>
            <a:pPr lvl="1"/>
            <a:r>
              <a:rPr lang="en-US" altLang="zh-TW" sz="2000" dirty="0">
                <a:solidFill>
                  <a:srgbClr val="FF0000"/>
                </a:solidFill>
                <a:latin typeface="Times New Roman" panose="02020603050405020304" pitchFamily="18" charset="0"/>
                <a:cs typeface="Times New Roman" panose="02020603050405020304" pitchFamily="18" charset="0"/>
              </a:rPr>
              <a:t>incremental update performance</a:t>
            </a:r>
            <a:endParaRPr lang="en-US" altLang="zh-TW" sz="2000" dirty="0" smtClean="0">
              <a:solidFill>
                <a:srgbClr val="FF0000"/>
              </a:solidFill>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The issue with </a:t>
            </a:r>
            <a:r>
              <a:rPr lang="en-US" altLang="zh-TW" sz="2400" dirty="0" err="1">
                <a:latin typeface="Times New Roman" panose="02020603050405020304" pitchFamily="18" charset="0"/>
                <a:cs typeface="Times New Roman" panose="02020603050405020304" pitchFamily="18" charset="0"/>
              </a:rPr>
              <a:t>trie</a:t>
            </a:r>
            <a:r>
              <a:rPr lang="en-US" altLang="zh-TW" sz="2400" dirty="0">
                <a:latin typeface="Times New Roman" panose="02020603050405020304" pitchFamily="18" charset="0"/>
                <a:cs typeface="Times New Roman" panose="02020603050405020304" pitchFamily="18" charset="0"/>
              </a:rPr>
              <a:t>-based techniques is that </a:t>
            </a:r>
            <a:r>
              <a:rPr lang="en-US" altLang="zh-TW" sz="2400" dirty="0">
                <a:solidFill>
                  <a:srgbClr val="7030A0"/>
                </a:solidFill>
                <a:latin typeface="Times New Roman" panose="02020603050405020304" pitchFamily="18" charset="0"/>
                <a:cs typeface="Times New Roman" panose="02020603050405020304" pitchFamily="18" charset="0"/>
              </a:rPr>
              <a:t>performance and scalability are fundamentally tied to address length</a:t>
            </a:r>
            <a:r>
              <a:rPr lang="en-US" altLang="zh-TW" sz="2400" dirty="0">
                <a:latin typeface="Times New Roman" panose="02020603050405020304" pitchFamily="18" charset="0"/>
                <a:cs typeface="Times New Roman" panose="02020603050405020304" pitchFamily="18" charset="0"/>
              </a:rPr>
              <a:t>.</a:t>
            </a:r>
          </a:p>
          <a:p>
            <a:pPr lvl="1"/>
            <a:r>
              <a:rPr lang="en-US" altLang="zh-TW" sz="2000" dirty="0">
                <a:latin typeface="Times New Roman" panose="02020603050405020304" pitchFamily="18" charset="0"/>
                <a:cs typeface="Times New Roman" panose="02020603050405020304" pitchFamily="18" charset="0"/>
              </a:rPr>
              <a:t>It is unlikely that </a:t>
            </a:r>
            <a:r>
              <a:rPr lang="en-US" altLang="zh-TW" sz="2000" dirty="0" err="1">
                <a:latin typeface="Times New Roman" panose="02020603050405020304" pitchFamily="18" charset="0"/>
                <a:cs typeface="Times New Roman" panose="02020603050405020304" pitchFamily="18" charset="0"/>
              </a:rPr>
              <a:t>trie</a:t>
            </a:r>
            <a:r>
              <a:rPr lang="en-US" altLang="zh-TW" sz="2000" dirty="0">
                <a:latin typeface="Times New Roman" panose="02020603050405020304" pitchFamily="18" charset="0"/>
                <a:cs typeface="Times New Roman" panose="02020603050405020304" pitchFamily="18" charset="0"/>
              </a:rPr>
              <a:t>-based solutions will be capable of meeting performance demands for IPv6.</a:t>
            </a:r>
          </a:p>
        </p:txBody>
      </p:sp>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6</a:t>
            </a:fld>
            <a:endParaRPr lang="zh-TW" altLang="en-US"/>
          </a:p>
        </p:txBody>
      </p:sp>
    </p:spTree>
    <p:extLst>
      <p:ext uri="{BB962C8B-B14F-4D97-AF65-F5344CB8AC3E}">
        <p14:creationId xmlns:p14="http://schemas.microsoft.com/office/powerpoint/2010/main" val="148426276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normAutofit/>
          </a:bodyPr>
          <a:lstStyle/>
          <a:p>
            <a:pPr>
              <a:spcBef>
                <a:spcPts val="1350"/>
              </a:spcBef>
            </a:pPr>
            <a:r>
              <a:rPr lang="en-US" altLang="zh-TW" dirty="0">
                <a:latin typeface="Times New Roman" panose="02020603050405020304" pitchFamily="18" charset="0"/>
                <a:cs typeface="Times New Roman" panose="02020603050405020304" pitchFamily="18" charset="0"/>
              </a:rPr>
              <a:t>Related Work</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Other Algorithms</a:t>
            </a:r>
            <a:endParaRPr lang="en-US" altLang="zh-TW"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9DF672A7-DED0-41A2-8A53-B7DACF4D50EE}"/>
              </a:ext>
            </a:extLst>
          </p:cNvPr>
          <p:cNvSpPr>
            <a:spLocks noGrp="1"/>
          </p:cNvSpPr>
          <p:nvPr>
            <p:ph idx="1"/>
          </p:nvPr>
        </p:nvSpPr>
        <p:spPr>
          <a:xfrm>
            <a:off x="508288" y="1847851"/>
            <a:ext cx="8127423" cy="4351338"/>
          </a:xfrm>
        </p:spPr>
        <p:txBody>
          <a:bodyPr>
            <a:normAutofit/>
          </a:bodyPr>
          <a:lstStyle/>
          <a:p>
            <a:r>
              <a:rPr lang="en-US" altLang="zh-TW" dirty="0">
                <a:solidFill>
                  <a:srgbClr val="FF0000"/>
                </a:solidFill>
                <a:latin typeface="Times New Roman" panose="02020603050405020304" pitchFamily="18" charset="0"/>
                <a:cs typeface="Times New Roman" panose="02020603050405020304" pitchFamily="18" charset="0"/>
              </a:rPr>
              <a:t>Multiway and Multicolumn Search</a:t>
            </a:r>
          </a:p>
          <a:p>
            <a:pPr lvl="1"/>
            <a:r>
              <a:rPr lang="pt-BR" altLang="zh-TW" dirty="0">
                <a:latin typeface="Times New Roman" panose="02020603050405020304" pitchFamily="18" charset="0"/>
                <a:cs typeface="Times New Roman" panose="02020603050405020304" pitchFamily="18" charset="0"/>
              </a:rPr>
              <a:t>O(W + log N) time and O(2N) memory </a:t>
            </a:r>
          </a:p>
          <a:p>
            <a:pPr lvl="1"/>
            <a:r>
              <a:rPr lang="en-US" altLang="zh-TW" dirty="0">
                <a:latin typeface="Times New Roman" panose="02020603050405020304" pitchFamily="18" charset="0"/>
                <a:cs typeface="Times New Roman" panose="02020603050405020304" pitchFamily="18" charset="0"/>
              </a:rPr>
              <a:t>The issue is its </a:t>
            </a:r>
            <a:r>
              <a:rPr lang="en-US" altLang="zh-TW" dirty="0">
                <a:solidFill>
                  <a:srgbClr val="7030A0"/>
                </a:solidFill>
                <a:latin typeface="Times New Roman" panose="02020603050405020304" pitchFamily="18" charset="0"/>
                <a:cs typeface="Times New Roman" panose="02020603050405020304" pitchFamily="18" charset="0"/>
              </a:rPr>
              <a:t>linear scaling relative to address length</a:t>
            </a:r>
            <a:r>
              <a:rPr lang="en-US" altLang="zh-TW" dirty="0">
                <a:latin typeface="Times New Roman" panose="02020603050405020304" pitchFamily="18" charset="0"/>
                <a:cs typeface="Times New Roman" panose="02020603050405020304" pitchFamily="18" charset="0"/>
              </a:rPr>
              <a:t>.</a:t>
            </a:r>
            <a:endParaRPr lang="pt-BR" altLang="zh-TW" dirty="0">
              <a:latin typeface="Times New Roman" panose="02020603050405020304" pitchFamily="18" charset="0"/>
              <a:cs typeface="Times New Roman" panose="02020603050405020304" pitchFamily="18" charset="0"/>
            </a:endParaRPr>
          </a:p>
          <a:p>
            <a:r>
              <a:rPr lang="en-US" altLang="zh-TW" dirty="0">
                <a:solidFill>
                  <a:srgbClr val="FF0000"/>
                </a:solidFill>
                <a:latin typeface="Times New Roman" panose="02020603050405020304" pitchFamily="18" charset="0"/>
                <a:cs typeface="Times New Roman" panose="02020603050405020304" pitchFamily="18" charset="0"/>
              </a:rPr>
              <a:t>Binary Search on Prefix Lengths</a:t>
            </a:r>
          </a:p>
          <a:p>
            <a:pPr lvl="1"/>
            <a:r>
              <a:rPr lang="en-US" altLang="zh-TW" dirty="0">
                <a:latin typeface="Times New Roman" panose="02020603050405020304" pitchFamily="18" charset="0"/>
                <a:cs typeface="Times New Roman" panose="02020603050405020304" pitchFamily="18" charset="0"/>
              </a:rPr>
              <a:t>O(log </a:t>
            </a:r>
            <a:r>
              <a:rPr lang="en-US" altLang="zh-TW" dirty="0" err="1">
                <a:latin typeface="Times New Roman" panose="02020603050405020304" pitchFamily="18" charset="0"/>
                <a:cs typeface="Times New Roman" panose="02020603050405020304" pitchFamily="18" charset="0"/>
              </a:rPr>
              <a:t>W</a:t>
            </a:r>
            <a:r>
              <a:rPr lang="en-US" altLang="zh-TW" baseline="-25000" dirty="0" err="1">
                <a:latin typeface="Times New Roman" panose="02020603050405020304" pitchFamily="18" charset="0"/>
                <a:cs typeface="Times New Roman" panose="02020603050405020304" pitchFamily="18" charset="0"/>
              </a:rPr>
              <a:t>dist</a:t>
            </a:r>
            <a:r>
              <a:rPr lang="en-US" altLang="zh-TW" dirty="0">
                <a:latin typeface="Times New Roman" panose="02020603050405020304" pitchFamily="18" charset="0"/>
                <a:cs typeface="Times New Roman" panose="02020603050405020304" pitchFamily="18" charset="0"/>
              </a:rPr>
              <a:t>) time and O(N × log </a:t>
            </a:r>
            <a:r>
              <a:rPr lang="en-US" altLang="zh-TW" dirty="0" err="1">
                <a:latin typeface="Times New Roman" panose="02020603050405020304" pitchFamily="18" charset="0"/>
                <a:cs typeface="Times New Roman" panose="02020603050405020304" pitchFamily="18" charset="0"/>
              </a:rPr>
              <a:t>W</a:t>
            </a:r>
            <a:r>
              <a:rPr lang="en-US" altLang="zh-TW" baseline="-25000" dirty="0" err="1">
                <a:latin typeface="Times New Roman" panose="02020603050405020304" pitchFamily="18" charset="0"/>
                <a:cs typeface="Times New Roman" panose="02020603050405020304" pitchFamily="18" charset="0"/>
              </a:rPr>
              <a:t>dist</a:t>
            </a:r>
            <a:r>
              <a:rPr lang="en-US" altLang="zh-TW" dirty="0">
                <a:latin typeface="Times New Roman" panose="02020603050405020304" pitchFamily="18" charset="0"/>
                <a:cs typeface="Times New Roman" panose="02020603050405020304" pitchFamily="18" charset="0"/>
              </a:rPr>
              <a:t>) space</a:t>
            </a:r>
          </a:p>
          <a:p>
            <a:pPr lvl="1"/>
            <a:r>
              <a:rPr lang="en-US" altLang="zh-TW" dirty="0" err="1">
                <a:latin typeface="Times New Roman" panose="02020603050405020304" pitchFamily="18" charset="0"/>
                <a:cs typeface="Times New Roman" panose="02020603050405020304" pitchFamily="18" charset="0"/>
              </a:rPr>
              <a:t>W</a:t>
            </a:r>
            <a:r>
              <a:rPr lang="en-US" altLang="zh-TW" baseline="-25000" dirty="0" err="1">
                <a:latin typeface="Times New Roman" panose="02020603050405020304" pitchFamily="18" charset="0"/>
                <a:cs typeface="Times New Roman" panose="02020603050405020304" pitchFamily="18" charset="0"/>
              </a:rPr>
              <a:t>dist</a:t>
            </a:r>
            <a:r>
              <a:rPr lang="en-US" altLang="zh-TW" dirty="0">
                <a:latin typeface="Times New Roman" panose="02020603050405020304" pitchFamily="18" charset="0"/>
                <a:cs typeface="Times New Roman" panose="02020603050405020304" pitchFamily="18" charset="0"/>
              </a:rPr>
              <a:t> is the number of</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unique prefix lengths.</a:t>
            </a:r>
          </a:p>
          <a:p>
            <a:r>
              <a:rPr lang="en-US" altLang="zh-TW" dirty="0">
                <a:solidFill>
                  <a:srgbClr val="FF0000"/>
                </a:solidFill>
                <a:latin typeface="Times New Roman" panose="02020603050405020304" pitchFamily="18" charset="0"/>
                <a:cs typeface="Times New Roman" panose="02020603050405020304" pitchFamily="18" charset="0"/>
              </a:rPr>
              <a:t>Proposed Method</a:t>
            </a:r>
          </a:p>
          <a:p>
            <a:pPr lvl="1"/>
            <a:r>
              <a:rPr lang="en-US" altLang="zh-TW" dirty="0">
                <a:latin typeface="Times New Roman" panose="02020603050405020304" pitchFamily="18" charset="0"/>
                <a:cs typeface="Times New Roman" panose="02020603050405020304" pitchFamily="18" charset="0"/>
              </a:rPr>
              <a:t>The number of memory accesses required for a lookup can be held </a:t>
            </a:r>
            <a:r>
              <a:rPr lang="en-US" altLang="zh-TW" dirty="0">
                <a:solidFill>
                  <a:srgbClr val="0070C0"/>
                </a:solidFill>
                <a:latin typeface="Times New Roman" panose="02020603050405020304" pitchFamily="18" charset="0"/>
                <a:cs typeface="Times New Roman" panose="02020603050405020304" pitchFamily="18" charset="0"/>
              </a:rPr>
              <a:t>constant</a:t>
            </a:r>
            <a:r>
              <a:rPr lang="en-US" altLang="zh-TW" dirty="0">
                <a:latin typeface="Times New Roman" panose="02020603050405020304" pitchFamily="18" charset="0"/>
                <a:cs typeface="Times New Roman" panose="02020603050405020304" pitchFamily="18" charset="0"/>
              </a:rPr>
              <a:t>.</a:t>
            </a:r>
          </a:p>
          <a:p>
            <a:pPr lvl="1"/>
            <a:r>
              <a:rPr lang="en-US" altLang="zh-TW" dirty="0">
                <a:solidFill>
                  <a:srgbClr val="0070C0"/>
                </a:solidFill>
                <a:latin typeface="Times New Roman" panose="02020603050405020304" pitchFamily="18" charset="0"/>
                <a:cs typeface="Times New Roman" panose="02020603050405020304" pitchFamily="18" charset="0"/>
              </a:rPr>
              <a:t>Memory efficient</a:t>
            </a:r>
            <a:r>
              <a:rPr lang="en-US" altLang="zh-TW" dirty="0">
                <a:latin typeface="Times New Roman" panose="02020603050405020304" pitchFamily="18" charset="0"/>
                <a:cs typeface="Times New Roman" panose="02020603050405020304" pitchFamily="18" charset="0"/>
              </a:rPr>
              <a:t>.</a:t>
            </a:r>
          </a:p>
        </p:txBody>
      </p:sp>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7</a:t>
            </a:fld>
            <a:endParaRPr lang="zh-TW" altLang="en-US"/>
          </a:p>
        </p:txBody>
      </p:sp>
    </p:spTree>
    <p:extLst>
      <p:ext uri="{BB962C8B-B14F-4D97-AF65-F5344CB8AC3E}">
        <p14:creationId xmlns:p14="http://schemas.microsoft.com/office/powerpoint/2010/main" val="347742808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Bloom Filter Theory</a:t>
            </a:r>
          </a:p>
        </p:txBody>
      </p:sp>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p:txBody>
          <a:bodyPr/>
          <a:lstStyle/>
          <a:p>
            <a:fld id="{6A6A6425-441A-40B4-B82A-E5154D3281B1}" type="slidenum">
              <a:rPr lang="zh-TW" altLang="en-US" smtClean="0"/>
              <a:t>8</a:t>
            </a:fld>
            <a:endParaRPr lang="zh-TW" altLang="en-US"/>
          </a:p>
        </p:txBody>
      </p:sp>
      <p:graphicFrame>
        <p:nvGraphicFramePr>
          <p:cNvPr id="9" name="內容版面配置區 8">
            <a:extLst>
              <a:ext uri="{FF2B5EF4-FFF2-40B4-BE49-F238E27FC236}">
                <a16:creationId xmlns:a16="http://schemas.microsoft.com/office/drawing/2014/main" id="{E55ECAEA-4F56-4882-A54C-C3963B5C6C09}"/>
              </a:ext>
            </a:extLst>
          </p:cNvPr>
          <p:cNvGraphicFramePr>
            <a:graphicFrameLocks noGrp="1"/>
          </p:cNvGraphicFramePr>
          <p:nvPr>
            <p:ph idx="1"/>
            <p:extLst>
              <p:ext uri="{D42A27DB-BD31-4B8C-83A1-F6EECF244321}">
                <p14:modId xmlns:p14="http://schemas.microsoft.com/office/powerpoint/2010/main" val="677830681"/>
              </p:ext>
            </p:extLst>
          </p:nvPr>
        </p:nvGraphicFramePr>
        <p:xfrm>
          <a:off x="628650" y="2352677"/>
          <a:ext cx="7886704" cy="370840"/>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val="1005678400"/>
                    </a:ext>
                  </a:extLst>
                </a:gridCol>
                <a:gridCol w="985838">
                  <a:extLst>
                    <a:ext uri="{9D8B030D-6E8A-4147-A177-3AD203B41FA5}">
                      <a16:colId xmlns:a16="http://schemas.microsoft.com/office/drawing/2014/main" val="3215627153"/>
                    </a:ext>
                  </a:extLst>
                </a:gridCol>
                <a:gridCol w="985838">
                  <a:extLst>
                    <a:ext uri="{9D8B030D-6E8A-4147-A177-3AD203B41FA5}">
                      <a16:colId xmlns:a16="http://schemas.microsoft.com/office/drawing/2014/main" val="981261446"/>
                    </a:ext>
                  </a:extLst>
                </a:gridCol>
                <a:gridCol w="985838">
                  <a:extLst>
                    <a:ext uri="{9D8B030D-6E8A-4147-A177-3AD203B41FA5}">
                      <a16:colId xmlns:a16="http://schemas.microsoft.com/office/drawing/2014/main" val="2565304450"/>
                    </a:ext>
                  </a:extLst>
                </a:gridCol>
                <a:gridCol w="2957514">
                  <a:extLst>
                    <a:ext uri="{9D8B030D-6E8A-4147-A177-3AD203B41FA5}">
                      <a16:colId xmlns:a16="http://schemas.microsoft.com/office/drawing/2014/main" val="2046108250"/>
                    </a:ext>
                  </a:extLst>
                </a:gridCol>
                <a:gridCol w="985838">
                  <a:extLst>
                    <a:ext uri="{9D8B030D-6E8A-4147-A177-3AD203B41FA5}">
                      <a16:colId xmlns:a16="http://schemas.microsoft.com/office/drawing/2014/main" val="1093332349"/>
                    </a:ext>
                  </a:extLst>
                </a:gridCol>
              </a:tblGrid>
              <a:tr h="370840">
                <a:tc>
                  <a:txBody>
                    <a:bodyPr/>
                    <a:lstStyle/>
                    <a:p>
                      <a:pPr algn="ctr"/>
                      <a:r>
                        <a:rPr lang="en-US" altLang="zh-TW" dirty="0"/>
                        <a:t>V[1]</a:t>
                      </a:r>
                      <a:endParaRPr lang="zh-TW" altLang="en-US" dirty="0"/>
                    </a:p>
                  </a:txBody>
                  <a:tcPr/>
                </a:tc>
                <a:tc>
                  <a:txBody>
                    <a:bodyPr/>
                    <a:lstStyle/>
                    <a:p>
                      <a:pPr algn="ctr"/>
                      <a:r>
                        <a:rPr lang="en-US" altLang="zh-TW" dirty="0"/>
                        <a:t>V[2]</a:t>
                      </a:r>
                      <a:endParaRPr lang="zh-TW" altLang="en-US" dirty="0"/>
                    </a:p>
                  </a:txBody>
                  <a:tcPr/>
                </a:tc>
                <a:tc>
                  <a:txBody>
                    <a:bodyPr/>
                    <a:lstStyle/>
                    <a:p>
                      <a:pPr algn="ctr"/>
                      <a:r>
                        <a:rPr lang="en-US" altLang="zh-TW" dirty="0"/>
                        <a:t>V[3]</a:t>
                      </a:r>
                      <a:endParaRPr lang="zh-TW" altLang="en-US" dirty="0"/>
                    </a:p>
                  </a:txBody>
                  <a:tcPr/>
                </a:tc>
                <a:tc>
                  <a:txBody>
                    <a:bodyPr/>
                    <a:lstStyle/>
                    <a:p>
                      <a:pPr algn="ctr"/>
                      <a:r>
                        <a:rPr lang="en-US" altLang="zh-TW" dirty="0"/>
                        <a:t>V[4]</a:t>
                      </a:r>
                      <a:endParaRPr lang="zh-TW" altLang="en-US" dirty="0"/>
                    </a:p>
                  </a:txBody>
                  <a:tcPr/>
                </a:tc>
                <a:tc>
                  <a:txBody>
                    <a:bodyPr/>
                    <a:lstStyle/>
                    <a:p>
                      <a:pPr algn="ctr"/>
                      <a:r>
                        <a:rPr lang="en-US" altLang="zh-TW" dirty="0"/>
                        <a:t>……</a:t>
                      </a:r>
                      <a:endParaRPr lang="zh-TW" altLang="en-US" dirty="0"/>
                    </a:p>
                  </a:txBody>
                  <a:tcPr/>
                </a:tc>
                <a:tc>
                  <a:txBody>
                    <a:bodyPr/>
                    <a:lstStyle/>
                    <a:p>
                      <a:pPr algn="ctr"/>
                      <a:r>
                        <a:rPr lang="en-US" altLang="zh-TW" dirty="0"/>
                        <a:t>V[m]</a:t>
                      </a:r>
                      <a:endParaRPr lang="zh-TW" altLang="en-US" dirty="0"/>
                    </a:p>
                  </a:txBody>
                  <a:tcPr/>
                </a:tc>
                <a:extLst>
                  <a:ext uri="{0D108BD9-81ED-4DB2-BD59-A6C34878D82A}">
                    <a16:rowId xmlns:a16="http://schemas.microsoft.com/office/drawing/2014/main" val="3677651648"/>
                  </a:ext>
                </a:extLst>
              </a:tr>
            </a:tbl>
          </a:graphicData>
        </a:graphic>
      </p:graphicFrame>
      <p:sp>
        <p:nvSpPr>
          <p:cNvPr id="10" name="矩形 9">
            <a:extLst>
              <a:ext uri="{FF2B5EF4-FFF2-40B4-BE49-F238E27FC236}">
                <a16:creationId xmlns:a16="http://schemas.microsoft.com/office/drawing/2014/main" id="{F5B29226-881A-444E-B209-890BE707F2EE}"/>
              </a:ext>
            </a:extLst>
          </p:cNvPr>
          <p:cNvSpPr/>
          <p:nvPr/>
        </p:nvSpPr>
        <p:spPr>
          <a:xfrm>
            <a:off x="1814875" y="3425899"/>
            <a:ext cx="2030850"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Times New Roman" panose="02020603050405020304" pitchFamily="18" charset="0"/>
                <a:cs typeface="Times New Roman" panose="02020603050405020304" pitchFamily="18" charset="0"/>
              </a:rPr>
              <a:t>x</a:t>
            </a:r>
            <a:r>
              <a:rPr lang="en-US" altLang="zh-TW" baseline="-25000" dirty="0">
                <a:solidFill>
                  <a:schemeClr val="tx1"/>
                </a:solidFill>
                <a:latin typeface="Times New Roman" panose="02020603050405020304" pitchFamily="18" charset="0"/>
                <a:cs typeface="Times New Roman" panose="02020603050405020304" pitchFamily="18" charset="0"/>
              </a:rPr>
              <a:t>1</a:t>
            </a:r>
            <a:endParaRPr lang="zh-TW" altLang="en-US" baseline="-25000" dirty="0">
              <a:solidFill>
                <a:schemeClr val="tx1"/>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4A255A4-EF24-49A7-833E-B0F4CD04CAD0}"/>
              </a:ext>
            </a:extLst>
          </p:cNvPr>
          <p:cNvSpPr/>
          <p:nvPr/>
        </p:nvSpPr>
        <p:spPr>
          <a:xfrm>
            <a:off x="1814874" y="3935515"/>
            <a:ext cx="2030850"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Times New Roman" panose="02020603050405020304" pitchFamily="18" charset="0"/>
                <a:cs typeface="Times New Roman" panose="02020603050405020304" pitchFamily="18" charset="0"/>
              </a:rPr>
              <a:t>x</a:t>
            </a:r>
            <a:r>
              <a:rPr lang="en-US" altLang="zh-TW" baseline="-25000" dirty="0">
                <a:solidFill>
                  <a:schemeClr val="tx1"/>
                </a:solidFill>
                <a:latin typeface="Times New Roman" panose="02020603050405020304" pitchFamily="18" charset="0"/>
                <a:cs typeface="Times New Roman" panose="02020603050405020304" pitchFamily="18" charset="0"/>
              </a:rPr>
              <a:t>2</a:t>
            </a:r>
            <a:endParaRPr lang="zh-TW" altLang="en-US" baseline="-25000" dirty="0">
              <a:solidFill>
                <a:schemeClr val="tx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72629718-7CD5-4A7E-84B8-6BEA3CC3E62C}"/>
              </a:ext>
            </a:extLst>
          </p:cNvPr>
          <p:cNvSpPr/>
          <p:nvPr/>
        </p:nvSpPr>
        <p:spPr>
          <a:xfrm>
            <a:off x="1814873" y="4968343"/>
            <a:ext cx="2030850"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latin typeface="Times New Roman" panose="02020603050405020304" pitchFamily="18" charset="0"/>
                <a:cs typeface="Times New Roman" panose="02020603050405020304" pitchFamily="18" charset="0"/>
              </a:rPr>
              <a:t>x</a:t>
            </a:r>
            <a:r>
              <a:rPr lang="en-US" altLang="zh-TW" baseline="-25000" dirty="0" err="1">
                <a:solidFill>
                  <a:schemeClr val="tx1"/>
                </a:solidFill>
                <a:latin typeface="Times New Roman" panose="02020603050405020304" pitchFamily="18" charset="0"/>
                <a:cs typeface="Times New Roman" panose="02020603050405020304" pitchFamily="18" charset="0"/>
              </a:rPr>
              <a:t>n</a:t>
            </a:r>
            <a:endParaRPr lang="zh-TW" altLang="en-US" baseline="-25000" dirty="0">
              <a:solidFill>
                <a:schemeClr val="tx1"/>
              </a:solidFill>
              <a:latin typeface="Times New Roman" panose="02020603050405020304" pitchFamily="18" charset="0"/>
              <a:cs typeface="Times New Roman" panose="02020603050405020304" pitchFamily="18" charset="0"/>
            </a:endParaRPr>
          </a:p>
        </p:txBody>
      </p:sp>
      <p:cxnSp>
        <p:nvCxnSpPr>
          <p:cNvPr id="15" name="直線接點 14">
            <a:extLst>
              <a:ext uri="{FF2B5EF4-FFF2-40B4-BE49-F238E27FC236}">
                <a16:creationId xmlns:a16="http://schemas.microsoft.com/office/drawing/2014/main" id="{E0D1B994-A8A3-4651-A6EC-DA3B0EDE9431}"/>
              </a:ext>
            </a:extLst>
          </p:cNvPr>
          <p:cNvCxnSpPr>
            <a:cxnSpLocks/>
          </p:cNvCxnSpPr>
          <p:nvPr/>
        </p:nvCxnSpPr>
        <p:spPr>
          <a:xfrm>
            <a:off x="2799193" y="4434150"/>
            <a:ext cx="0" cy="49724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文字方塊 17">
            <a:extLst>
              <a:ext uri="{FF2B5EF4-FFF2-40B4-BE49-F238E27FC236}">
                <a16:creationId xmlns:a16="http://schemas.microsoft.com/office/drawing/2014/main" id="{BCFD893D-6BD9-43E6-AD65-5047AC61A369}"/>
              </a:ext>
            </a:extLst>
          </p:cNvPr>
          <p:cNvSpPr txBox="1"/>
          <p:nvPr/>
        </p:nvSpPr>
        <p:spPr>
          <a:xfrm>
            <a:off x="628650" y="4217169"/>
            <a:ext cx="351378"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X</a:t>
            </a:r>
            <a:endParaRPr lang="zh-TW" altLang="en-US" dirty="0">
              <a:latin typeface="Times New Roman" panose="02020603050405020304" pitchFamily="18" charset="0"/>
              <a:cs typeface="Times New Roman" panose="02020603050405020304" pitchFamily="18" charset="0"/>
            </a:endParaRPr>
          </a:p>
        </p:txBody>
      </p:sp>
      <p:sp>
        <p:nvSpPr>
          <p:cNvPr id="20" name="左大括弧 19">
            <a:extLst>
              <a:ext uri="{FF2B5EF4-FFF2-40B4-BE49-F238E27FC236}">
                <a16:creationId xmlns:a16="http://schemas.microsoft.com/office/drawing/2014/main" id="{3781268B-B066-4381-8415-726E2285DA58}"/>
              </a:ext>
            </a:extLst>
          </p:cNvPr>
          <p:cNvSpPr/>
          <p:nvPr/>
        </p:nvSpPr>
        <p:spPr>
          <a:xfrm>
            <a:off x="980029" y="3425899"/>
            <a:ext cx="636914" cy="191328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028F74B3-789B-4B4A-A59A-9FC48DB100F1}"/>
              </a:ext>
            </a:extLst>
          </p:cNvPr>
          <p:cNvSpPr txBox="1"/>
          <p:nvPr/>
        </p:nvSpPr>
        <p:spPr>
          <a:xfrm>
            <a:off x="628650" y="1983345"/>
            <a:ext cx="1319592"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Bloom filter</a:t>
            </a:r>
            <a:endParaRPr lang="zh-TW" altLang="en-US"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2E3DD1E7-F57B-4D6C-BE98-FE5336A46B78}"/>
              </a:ext>
            </a:extLst>
          </p:cNvPr>
          <p:cNvSpPr txBox="1"/>
          <p:nvPr/>
        </p:nvSpPr>
        <p:spPr>
          <a:xfrm>
            <a:off x="145184" y="4586501"/>
            <a:ext cx="966931" cy="646331"/>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Set of</a:t>
            </a:r>
          </a:p>
          <a:p>
            <a:r>
              <a:rPr lang="en-US" altLang="zh-TW" dirty="0">
                <a:latin typeface="Times New Roman" panose="02020603050405020304" pitchFamily="18" charset="0"/>
                <a:cs typeface="Times New Roman" panose="02020603050405020304" pitchFamily="18" charset="0"/>
              </a:rPr>
              <a:t>message</a:t>
            </a:r>
            <a:endParaRPr lang="zh-TW" altLang="en-US"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F39415F2-9CED-42C2-A84A-F6367FDC14DA}"/>
              </a:ext>
            </a:extLst>
          </p:cNvPr>
          <p:cNvSpPr/>
          <p:nvPr/>
        </p:nvSpPr>
        <p:spPr>
          <a:xfrm>
            <a:off x="5689529" y="3240479"/>
            <a:ext cx="2030850"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Times New Roman" panose="02020603050405020304" pitchFamily="18" charset="0"/>
                <a:cs typeface="Times New Roman" panose="02020603050405020304" pitchFamily="18" charset="0"/>
              </a:rPr>
              <a:t>x</a:t>
            </a:r>
            <a:r>
              <a:rPr lang="en-US" altLang="zh-TW" baseline="-25000" dirty="0">
                <a:solidFill>
                  <a:schemeClr val="tx1"/>
                </a:solidFill>
                <a:latin typeface="Times New Roman" panose="02020603050405020304" pitchFamily="18" charset="0"/>
                <a:cs typeface="Times New Roman" panose="02020603050405020304" pitchFamily="18" charset="0"/>
              </a:rPr>
              <a:t>i</a:t>
            </a:r>
            <a:endParaRPr lang="zh-TW" altLang="en-US" baseline="-25000" dirty="0">
              <a:solidFill>
                <a:schemeClr val="tx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4C4925F-C30A-4E91-91FF-94C9F15119A9}"/>
              </a:ext>
            </a:extLst>
          </p:cNvPr>
          <p:cNvSpPr/>
          <p:nvPr/>
        </p:nvSpPr>
        <p:spPr>
          <a:xfrm>
            <a:off x="5444712" y="3942861"/>
            <a:ext cx="489633"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Times New Roman" panose="02020603050405020304" pitchFamily="18" charset="0"/>
                <a:cs typeface="Times New Roman" panose="02020603050405020304" pitchFamily="18" charset="0"/>
              </a:rPr>
              <a:t>H</a:t>
            </a:r>
            <a:r>
              <a:rPr lang="en-US" altLang="zh-TW" baseline="-25000" dirty="0">
                <a:solidFill>
                  <a:schemeClr val="tx1"/>
                </a:solidFill>
                <a:latin typeface="Times New Roman" panose="02020603050405020304" pitchFamily="18" charset="0"/>
                <a:cs typeface="Times New Roman" panose="02020603050405020304" pitchFamily="18" charset="0"/>
              </a:rPr>
              <a:t>1</a:t>
            </a:r>
            <a:endParaRPr lang="zh-TW" altLang="en-US" baseline="-25000" dirty="0">
              <a:solidFill>
                <a:schemeClr val="tx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83492E18-9838-4C7D-B36D-627C69D399F2}"/>
              </a:ext>
            </a:extLst>
          </p:cNvPr>
          <p:cNvSpPr/>
          <p:nvPr/>
        </p:nvSpPr>
        <p:spPr>
          <a:xfrm>
            <a:off x="6173739" y="3942861"/>
            <a:ext cx="489633"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Times New Roman" panose="02020603050405020304" pitchFamily="18" charset="0"/>
                <a:cs typeface="Times New Roman" panose="02020603050405020304" pitchFamily="18" charset="0"/>
              </a:rPr>
              <a:t>H</a:t>
            </a:r>
            <a:r>
              <a:rPr lang="en-US" altLang="zh-TW" baseline="-25000" dirty="0">
                <a:solidFill>
                  <a:schemeClr val="tx1"/>
                </a:solidFill>
                <a:latin typeface="Times New Roman" panose="02020603050405020304" pitchFamily="18" charset="0"/>
                <a:cs typeface="Times New Roman" panose="02020603050405020304" pitchFamily="18" charset="0"/>
              </a:rPr>
              <a:t>2</a:t>
            </a:r>
            <a:endParaRPr lang="zh-TW" altLang="en-US" baseline="-25000" dirty="0">
              <a:solidFill>
                <a:schemeClr val="tx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AC51D60F-0C92-4272-B3EA-66999684978D}"/>
              </a:ext>
            </a:extLst>
          </p:cNvPr>
          <p:cNvSpPr/>
          <p:nvPr/>
        </p:nvSpPr>
        <p:spPr>
          <a:xfrm>
            <a:off x="7475562" y="3944378"/>
            <a:ext cx="489633"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latin typeface="Times New Roman" panose="02020603050405020304" pitchFamily="18" charset="0"/>
                <a:cs typeface="Times New Roman" panose="02020603050405020304" pitchFamily="18" charset="0"/>
              </a:rPr>
              <a:t>H</a:t>
            </a:r>
            <a:r>
              <a:rPr lang="en-US" altLang="zh-TW" baseline="-25000" dirty="0" err="1">
                <a:solidFill>
                  <a:schemeClr val="tx1"/>
                </a:solidFill>
                <a:latin typeface="Times New Roman" panose="02020603050405020304" pitchFamily="18" charset="0"/>
                <a:cs typeface="Times New Roman" panose="02020603050405020304" pitchFamily="18" charset="0"/>
              </a:rPr>
              <a:t>k</a:t>
            </a:r>
            <a:endParaRPr lang="zh-TW" altLang="en-US" baseline="-25000" dirty="0">
              <a:solidFill>
                <a:schemeClr val="tx1"/>
              </a:solidFill>
              <a:latin typeface="Times New Roman" panose="02020603050405020304" pitchFamily="18" charset="0"/>
              <a:cs typeface="Times New Roman" panose="02020603050405020304" pitchFamily="18" charset="0"/>
            </a:endParaRPr>
          </a:p>
        </p:txBody>
      </p:sp>
      <p:cxnSp>
        <p:nvCxnSpPr>
          <p:cNvPr id="28" name="直線接點 27">
            <a:extLst>
              <a:ext uri="{FF2B5EF4-FFF2-40B4-BE49-F238E27FC236}">
                <a16:creationId xmlns:a16="http://schemas.microsoft.com/office/drawing/2014/main" id="{1657A719-847B-4D21-8EEB-407B28F5A8C5}"/>
              </a:ext>
            </a:extLst>
          </p:cNvPr>
          <p:cNvCxnSpPr>
            <a:cxnSpLocks/>
          </p:cNvCxnSpPr>
          <p:nvPr/>
        </p:nvCxnSpPr>
        <p:spPr>
          <a:xfrm>
            <a:off x="6774244" y="4128281"/>
            <a:ext cx="63332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直線單箭頭接點 34">
            <a:extLst>
              <a:ext uri="{FF2B5EF4-FFF2-40B4-BE49-F238E27FC236}">
                <a16:creationId xmlns:a16="http://schemas.microsoft.com/office/drawing/2014/main" id="{9388F4F3-54C6-4F8E-81A2-5AA2EC698E33}"/>
              </a:ext>
            </a:extLst>
          </p:cNvPr>
          <p:cNvCxnSpPr/>
          <p:nvPr/>
        </p:nvCxnSpPr>
        <p:spPr>
          <a:xfrm>
            <a:off x="5809673" y="3611319"/>
            <a:ext cx="0" cy="33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94BD0955-9237-48CD-AC0B-9F54FB6D5F39}"/>
              </a:ext>
            </a:extLst>
          </p:cNvPr>
          <p:cNvCxnSpPr/>
          <p:nvPr/>
        </p:nvCxnSpPr>
        <p:spPr>
          <a:xfrm>
            <a:off x="6425623" y="3624591"/>
            <a:ext cx="0" cy="33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6339B700-ACEF-4766-B329-5F6C1EFA0A46}"/>
              </a:ext>
            </a:extLst>
          </p:cNvPr>
          <p:cNvCxnSpPr/>
          <p:nvPr/>
        </p:nvCxnSpPr>
        <p:spPr>
          <a:xfrm>
            <a:off x="7633854" y="3633827"/>
            <a:ext cx="0" cy="33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32AE3E40-FE27-404B-8369-52707ED1E271}"/>
              </a:ext>
            </a:extLst>
          </p:cNvPr>
          <p:cNvCxnSpPr>
            <a:cxnSpLocks/>
          </p:cNvCxnSpPr>
          <p:nvPr/>
        </p:nvCxnSpPr>
        <p:spPr>
          <a:xfrm>
            <a:off x="6908800" y="4838604"/>
            <a:ext cx="498764"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直線單箭頭接點 49">
            <a:extLst>
              <a:ext uri="{FF2B5EF4-FFF2-40B4-BE49-F238E27FC236}">
                <a16:creationId xmlns:a16="http://schemas.microsoft.com/office/drawing/2014/main" id="{45F00880-CE8D-438A-973B-51D4E99F0C5F}"/>
              </a:ext>
            </a:extLst>
          </p:cNvPr>
          <p:cNvCxnSpPr/>
          <p:nvPr/>
        </p:nvCxnSpPr>
        <p:spPr>
          <a:xfrm>
            <a:off x="5513305" y="4334402"/>
            <a:ext cx="0" cy="33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D62F8ABF-CF77-46E7-8427-EE6E01CE1626}"/>
              </a:ext>
            </a:extLst>
          </p:cNvPr>
          <p:cNvCxnSpPr/>
          <p:nvPr/>
        </p:nvCxnSpPr>
        <p:spPr>
          <a:xfrm>
            <a:off x="6425623" y="4325166"/>
            <a:ext cx="0" cy="33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E5D018-532E-47AB-9732-1918E31B989E}"/>
              </a:ext>
            </a:extLst>
          </p:cNvPr>
          <p:cNvCxnSpPr/>
          <p:nvPr/>
        </p:nvCxnSpPr>
        <p:spPr>
          <a:xfrm>
            <a:off x="7724996" y="4345702"/>
            <a:ext cx="0" cy="33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7E739868-B0E3-4EF1-BC7E-81EE99409092}"/>
              </a:ext>
            </a:extLst>
          </p:cNvPr>
          <p:cNvSpPr/>
          <p:nvPr/>
        </p:nvSpPr>
        <p:spPr>
          <a:xfrm>
            <a:off x="7431013" y="4665944"/>
            <a:ext cx="774543"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latin typeface="Times New Roman" panose="02020603050405020304" pitchFamily="18" charset="0"/>
                <a:cs typeface="Times New Roman" panose="02020603050405020304" pitchFamily="18" charset="0"/>
              </a:rPr>
              <a:t>[1..</a:t>
            </a:r>
            <a:r>
              <a:rPr lang="en-US" altLang="zh-TW" dirty="0">
                <a:solidFill>
                  <a:schemeClr val="tx1"/>
                </a:solidFill>
                <a:latin typeface="Times New Roman" panose="02020603050405020304" pitchFamily="18" charset="0"/>
                <a:cs typeface="Times New Roman" panose="02020603050405020304" pitchFamily="18" charset="0"/>
              </a:rPr>
              <a:t>m]</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90E921AE-D48C-44DE-963D-5F8669DE79D6}"/>
              </a:ext>
            </a:extLst>
          </p:cNvPr>
          <p:cNvSpPr/>
          <p:nvPr/>
        </p:nvSpPr>
        <p:spPr>
          <a:xfrm>
            <a:off x="6038351" y="4653184"/>
            <a:ext cx="774543"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latin typeface="Times New Roman" panose="02020603050405020304" pitchFamily="18" charset="0"/>
                <a:cs typeface="Times New Roman" panose="02020603050405020304" pitchFamily="18" charset="0"/>
              </a:rPr>
              <a:t>[1..</a:t>
            </a:r>
            <a:r>
              <a:rPr lang="en-US" altLang="zh-TW" dirty="0">
                <a:solidFill>
                  <a:schemeClr val="tx1"/>
                </a:solidFill>
                <a:latin typeface="Times New Roman" panose="02020603050405020304" pitchFamily="18" charset="0"/>
                <a:cs typeface="Times New Roman" panose="02020603050405020304" pitchFamily="18" charset="0"/>
              </a:rPr>
              <a:t>m]</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1C5DDDA6-08D3-4537-94AF-3ACB2E55BD79}"/>
              </a:ext>
            </a:extLst>
          </p:cNvPr>
          <p:cNvSpPr/>
          <p:nvPr/>
        </p:nvSpPr>
        <p:spPr>
          <a:xfrm>
            <a:off x="5090931" y="4653184"/>
            <a:ext cx="774543"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latin typeface="Times New Roman" panose="02020603050405020304" pitchFamily="18" charset="0"/>
                <a:cs typeface="Times New Roman" panose="02020603050405020304" pitchFamily="18" charset="0"/>
              </a:rPr>
              <a:t>[1..</a:t>
            </a:r>
            <a:r>
              <a:rPr lang="en-US" altLang="zh-TW" dirty="0">
                <a:solidFill>
                  <a:schemeClr val="tx1"/>
                </a:solidFill>
                <a:latin typeface="Times New Roman" panose="02020603050405020304" pitchFamily="18" charset="0"/>
                <a:cs typeface="Times New Roman" panose="02020603050405020304" pitchFamily="18" charset="0"/>
              </a:rPr>
              <a:t>m]</a:t>
            </a:r>
            <a:endParaRPr lang="zh-TW" altLang="en-US" dirty="0">
              <a:solidFill>
                <a:schemeClr val="tx1"/>
              </a:solidFill>
              <a:latin typeface="Times New Roman" panose="02020603050405020304" pitchFamily="18" charset="0"/>
              <a:cs typeface="Times New Roman" panose="02020603050405020304" pitchFamily="18" charset="0"/>
            </a:endParaRPr>
          </a:p>
        </p:txBody>
      </p:sp>
      <p:cxnSp>
        <p:nvCxnSpPr>
          <p:cNvPr id="64" name="直線單箭頭接點 63">
            <a:extLst>
              <a:ext uri="{FF2B5EF4-FFF2-40B4-BE49-F238E27FC236}">
                <a16:creationId xmlns:a16="http://schemas.microsoft.com/office/drawing/2014/main" id="{1A131A99-76D6-4A7D-927C-BAC2998982E0}"/>
              </a:ext>
            </a:extLst>
          </p:cNvPr>
          <p:cNvCxnSpPr>
            <a:stCxn id="60" idx="1"/>
          </p:cNvCxnSpPr>
          <p:nvPr/>
        </p:nvCxnSpPr>
        <p:spPr>
          <a:xfrm flipH="1" flipV="1">
            <a:off x="3103418" y="2723517"/>
            <a:ext cx="1987513" cy="21150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07FC01ED-FDF3-4AD5-ACC4-217B1B774D9B}"/>
              </a:ext>
            </a:extLst>
          </p:cNvPr>
          <p:cNvCxnSpPr>
            <a:cxnSpLocks/>
          </p:cNvCxnSpPr>
          <p:nvPr/>
        </p:nvCxnSpPr>
        <p:spPr>
          <a:xfrm flipH="1" flipV="1">
            <a:off x="5295247" y="2723517"/>
            <a:ext cx="740737" cy="21111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5B12CC0A-0D32-4A03-84D5-1D9EF293B37A}"/>
              </a:ext>
            </a:extLst>
          </p:cNvPr>
          <p:cNvCxnSpPr>
            <a:cxnSpLocks/>
          </p:cNvCxnSpPr>
          <p:nvPr/>
        </p:nvCxnSpPr>
        <p:spPr>
          <a:xfrm flipH="1" flipV="1">
            <a:off x="7035682" y="2723517"/>
            <a:ext cx="1170946" cy="21799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文字方塊 68">
            <a:extLst>
              <a:ext uri="{FF2B5EF4-FFF2-40B4-BE49-F238E27FC236}">
                <a16:creationId xmlns:a16="http://schemas.microsoft.com/office/drawing/2014/main" id="{E8D1DF10-852A-42F0-B06C-523922F6F10D}"/>
              </a:ext>
            </a:extLst>
          </p:cNvPr>
          <p:cNvSpPr txBox="1"/>
          <p:nvPr/>
        </p:nvSpPr>
        <p:spPr>
          <a:xfrm>
            <a:off x="5615593" y="5252072"/>
            <a:ext cx="2317301"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Set V[H</a:t>
            </a:r>
            <a:r>
              <a:rPr lang="en-US" altLang="zh-TW" baseline="-25000" dirty="0">
                <a:latin typeface="Times New Roman" panose="02020603050405020304" pitchFamily="18" charset="0"/>
                <a:cs typeface="Times New Roman" panose="02020603050405020304" pitchFamily="18" charset="0"/>
              </a:rPr>
              <a:t>[1..k]</a:t>
            </a:r>
            <a:r>
              <a:rPr lang="en-US" altLang="zh-TW" dirty="0">
                <a:latin typeface="Times New Roman" panose="02020603050405020304" pitchFamily="18" charset="0"/>
                <a:cs typeface="Times New Roman" panose="02020603050405020304" pitchFamily="18" charset="0"/>
              </a:rPr>
              <a:t>(x</a:t>
            </a:r>
            <a:r>
              <a:rPr lang="en-US" altLang="zh-TW" baseline="-25000" dirty="0">
                <a:latin typeface="Times New Roman" panose="02020603050405020304" pitchFamily="18" charset="0"/>
                <a:cs typeface="Times New Roman" panose="02020603050405020304" pitchFamily="18" charset="0"/>
              </a:rPr>
              <a:t>[1..n]</a:t>
            </a:r>
            <a:r>
              <a:rPr lang="en-US" altLang="zh-TW" dirty="0">
                <a:latin typeface="Times New Roman" panose="02020603050405020304" pitchFamily="18" charset="0"/>
                <a:cs typeface="Times New Roman" panose="02020603050405020304" pitchFamily="18" charset="0"/>
              </a:rPr>
              <a:t>)] = 1</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2622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45D2B-EBE9-4DB0-81AA-6D04E1DD9A51}"/>
              </a:ext>
            </a:extLst>
          </p:cNvPr>
          <p:cNvSpPr>
            <a:spLocks noGrp="1"/>
          </p:cNvSpPr>
          <p:nvPr>
            <p:ph type="title"/>
          </p:nvPr>
        </p:nvSpPr>
        <p:spPr/>
        <p:txBody>
          <a:bodyPr/>
          <a:lstStyle/>
          <a:p>
            <a:pPr>
              <a:spcBef>
                <a:spcPts val="1350"/>
              </a:spcBef>
            </a:pPr>
            <a:r>
              <a:rPr lang="en-US" altLang="zh-TW" dirty="0">
                <a:latin typeface="Times New Roman" panose="02020603050405020304" pitchFamily="18" charset="0"/>
                <a:cs typeface="Times New Roman" panose="02020603050405020304" pitchFamily="18" charset="0"/>
              </a:rPr>
              <a:t>Bloom Filter Theory</a:t>
            </a:r>
          </a:p>
        </p:txBody>
      </p:sp>
      <p:sp>
        <p:nvSpPr>
          <p:cNvPr id="5" name="投影片編號版面配置區 4">
            <a:extLst>
              <a:ext uri="{FF2B5EF4-FFF2-40B4-BE49-F238E27FC236}">
                <a16:creationId xmlns:a16="http://schemas.microsoft.com/office/drawing/2014/main" id="{A4BF952E-AD01-45AE-AF0F-16A6FDB0CD74}"/>
              </a:ext>
            </a:extLst>
          </p:cNvPr>
          <p:cNvSpPr>
            <a:spLocks noGrp="1"/>
          </p:cNvSpPr>
          <p:nvPr>
            <p:ph type="sldNum" sz="quarter" idx="12"/>
          </p:nvPr>
        </p:nvSpPr>
        <p:spPr>
          <a:xfrm>
            <a:off x="6457950" y="6356351"/>
            <a:ext cx="2057400" cy="365125"/>
          </a:xfrm>
        </p:spPr>
        <p:txBody>
          <a:bodyPr/>
          <a:lstStyle/>
          <a:p>
            <a:fld id="{6A6A6425-441A-40B4-B82A-E5154D3281B1}" type="slidenum">
              <a:rPr lang="zh-TW" altLang="en-US" smtClean="0"/>
              <a:t>9</a:t>
            </a:fld>
            <a:endParaRPr lang="zh-TW" altLang="en-US"/>
          </a:p>
        </p:txBody>
      </p:sp>
      <p:graphicFrame>
        <p:nvGraphicFramePr>
          <p:cNvPr id="9" name="內容版面配置區 8">
            <a:extLst>
              <a:ext uri="{FF2B5EF4-FFF2-40B4-BE49-F238E27FC236}">
                <a16:creationId xmlns:a16="http://schemas.microsoft.com/office/drawing/2014/main" id="{E55ECAEA-4F56-4882-A54C-C3963B5C6C09}"/>
              </a:ext>
            </a:extLst>
          </p:cNvPr>
          <p:cNvGraphicFramePr>
            <a:graphicFrameLocks noGrp="1"/>
          </p:cNvGraphicFramePr>
          <p:nvPr>
            <p:ph idx="1"/>
            <p:extLst>
              <p:ext uri="{D42A27DB-BD31-4B8C-83A1-F6EECF244321}">
                <p14:modId xmlns:p14="http://schemas.microsoft.com/office/powerpoint/2010/main" val="4124053979"/>
              </p:ext>
            </p:extLst>
          </p:nvPr>
        </p:nvGraphicFramePr>
        <p:xfrm>
          <a:off x="628650" y="2352677"/>
          <a:ext cx="7886704" cy="370840"/>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val="1005678400"/>
                    </a:ext>
                  </a:extLst>
                </a:gridCol>
                <a:gridCol w="985838">
                  <a:extLst>
                    <a:ext uri="{9D8B030D-6E8A-4147-A177-3AD203B41FA5}">
                      <a16:colId xmlns:a16="http://schemas.microsoft.com/office/drawing/2014/main" val="3215627153"/>
                    </a:ext>
                  </a:extLst>
                </a:gridCol>
                <a:gridCol w="985838">
                  <a:extLst>
                    <a:ext uri="{9D8B030D-6E8A-4147-A177-3AD203B41FA5}">
                      <a16:colId xmlns:a16="http://schemas.microsoft.com/office/drawing/2014/main" val="981261446"/>
                    </a:ext>
                  </a:extLst>
                </a:gridCol>
                <a:gridCol w="985838">
                  <a:extLst>
                    <a:ext uri="{9D8B030D-6E8A-4147-A177-3AD203B41FA5}">
                      <a16:colId xmlns:a16="http://schemas.microsoft.com/office/drawing/2014/main" val="2565304450"/>
                    </a:ext>
                  </a:extLst>
                </a:gridCol>
                <a:gridCol w="2957514">
                  <a:extLst>
                    <a:ext uri="{9D8B030D-6E8A-4147-A177-3AD203B41FA5}">
                      <a16:colId xmlns:a16="http://schemas.microsoft.com/office/drawing/2014/main" val="2046108250"/>
                    </a:ext>
                  </a:extLst>
                </a:gridCol>
                <a:gridCol w="985838">
                  <a:extLst>
                    <a:ext uri="{9D8B030D-6E8A-4147-A177-3AD203B41FA5}">
                      <a16:colId xmlns:a16="http://schemas.microsoft.com/office/drawing/2014/main" val="1093332349"/>
                    </a:ext>
                  </a:extLst>
                </a:gridCol>
              </a:tblGrid>
              <a:tr h="370840">
                <a:tc>
                  <a:txBody>
                    <a:bodyPr/>
                    <a:lstStyle/>
                    <a:p>
                      <a:pPr algn="ctr"/>
                      <a:r>
                        <a:rPr lang="en-US" altLang="zh-TW" dirty="0"/>
                        <a:t>1</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0</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a:t>
                      </a:r>
                      <a:endParaRPr lang="zh-TW" altLang="en-US" dirty="0"/>
                    </a:p>
                  </a:txBody>
                  <a:tcPr/>
                </a:tc>
                <a:tc>
                  <a:txBody>
                    <a:bodyPr/>
                    <a:lstStyle/>
                    <a:p>
                      <a:pPr algn="ctr"/>
                      <a:r>
                        <a:rPr lang="en-US" altLang="zh-TW" dirty="0"/>
                        <a:t>0</a:t>
                      </a:r>
                      <a:endParaRPr lang="zh-TW" altLang="en-US" dirty="0"/>
                    </a:p>
                  </a:txBody>
                  <a:tcPr/>
                </a:tc>
                <a:extLst>
                  <a:ext uri="{0D108BD9-81ED-4DB2-BD59-A6C34878D82A}">
                    <a16:rowId xmlns:a16="http://schemas.microsoft.com/office/drawing/2014/main" val="3677651648"/>
                  </a:ext>
                </a:extLst>
              </a:tr>
            </a:tbl>
          </a:graphicData>
        </a:graphic>
      </p:graphicFrame>
      <p:sp>
        <p:nvSpPr>
          <p:cNvPr id="21" name="文字方塊 20">
            <a:extLst>
              <a:ext uri="{FF2B5EF4-FFF2-40B4-BE49-F238E27FC236}">
                <a16:creationId xmlns:a16="http://schemas.microsoft.com/office/drawing/2014/main" id="{028F74B3-789B-4B4A-A59A-9FC48DB100F1}"/>
              </a:ext>
            </a:extLst>
          </p:cNvPr>
          <p:cNvSpPr txBox="1"/>
          <p:nvPr/>
        </p:nvSpPr>
        <p:spPr>
          <a:xfrm>
            <a:off x="628650" y="1983345"/>
            <a:ext cx="1319592" cy="369332"/>
          </a:xfrm>
          <a:prstGeom prst="rect">
            <a:avLst/>
          </a:prstGeom>
          <a:noFill/>
        </p:spPr>
        <p:txBody>
          <a:bodyPr wrap="none" rtlCol="0">
            <a:spAutoFit/>
          </a:bodyPr>
          <a:lstStyle/>
          <a:p>
            <a:r>
              <a:rPr lang="en-US" altLang="zh-TW" dirty="0" smtClean="0">
                <a:latin typeface="Times New Roman" panose="02020603050405020304" pitchFamily="18" charset="0"/>
                <a:cs typeface="Times New Roman" panose="02020603050405020304" pitchFamily="18" charset="0"/>
              </a:rPr>
              <a:t>Bloom </a:t>
            </a:r>
            <a:r>
              <a:rPr lang="en-US" altLang="zh-TW" dirty="0">
                <a:latin typeface="Times New Roman" panose="02020603050405020304" pitchFamily="18" charset="0"/>
                <a:cs typeface="Times New Roman" panose="02020603050405020304" pitchFamily="18" charset="0"/>
              </a:rPr>
              <a:t>filter</a:t>
            </a:r>
            <a:endParaRPr lang="zh-TW" altLang="en-US"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F39415F2-9CED-42C2-A84A-F6367FDC14DA}"/>
              </a:ext>
            </a:extLst>
          </p:cNvPr>
          <p:cNvSpPr/>
          <p:nvPr/>
        </p:nvSpPr>
        <p:spPr>
          <a:xfrm>
            <a:off x="3473447" y="3429000"/>
            <a:ext cx="2030850"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Times New Roman" panose="02020603050405020304" pitchFamily="18" charset="0"/>
                <a:cs typeface="Times New Roman" panose="02020603050405020304" pitchFamily="18" charset="0"/>
              </a:rPr>
              <a:t>y</a:t>
            </a:r>
            <a:endParaRPr lang="zh-TW" altLang="en-US" baseline="-25000" dirty="0">
              <a:solidFill>
                <a:schemeClr val="tx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4C4925F-C30A-4E91-91FF-94C9F15119A9}"/>
              </a:ext>
            </a:extLst>
          </p:cNvPr>
          <p:cNvSpPr/>
          <p:nvPr/>
        </p:nvSpPr>
        <p:spPr>
          <a:xfrm>
            <a:off x="3228630" y="4131382"/>
            <a:ext cx="489633"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Times New Roman" panose="02020603050405020304" pitchFamily="18" charset="0"/>
                <a:cs typeface="Times New Roman" panose="02020603050405020304" pitchFamily="18" charset="0"/>
              </a:rPr>
              <a:t>H</a:t>
            </a:r>
            <a:r>
              <a:rPr lang="en-US" altLang="zh-TW" baseline="-25000" dirty="0">
                <a:solidFill>
                  <a:schemeClr val="tx1"/>
                </a:solidFill>
                <a:latin typeface="Times New Roman" panose="02020603050405020304" pitchFamily="18" charset="0"/>
                <a:cs typeface="Times New Roman" panose="02020603050405020304" pitchFamily="18" charset="0"/>
              </a:rPr>
              <a:t>1</a:t>
            </a:r>
            <a:endParaRPr lang="zh-TW" altLang="en-US" baseline="-25000" dirty="0">
              <a:solidFill>
                <a:schemeClr val="tx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83492E18-9838-4C7D-B36D-627C69D399F2}"/>
              </a:ext>
            </a:extLst>
          </p:cNvPr>
          <p:cNvSpPr/>
          <p:nvPr/>
        </p:nvSpPr>
        <p:spPr>
          <a:xfrm>
            <a:off x="3957657" y="4131382"/>
            <a:ext cx="489633"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Times New Roman" panose="02020603050405020304" pitchFamily="18" charset="0"/>
                <a:cs typeface="Times New Roman" panose="02020603050405020304" pitchFamily="18" charset="0"/>
              </a:rPr>
              <a:t>H</a:t>
            </a:r>
            <a:r>
              <a:rPr lang="en-US" altLang="zh-TW" baseline="-25000" dirty="0">
                <a:solidFill>
                  <a:schemeClr val="tx1"/>
                </a:solidFill>
                <a:latin typeface="Times New Roman" panose="02020603050405020304" pitchFamily="18" charset="0"/>
                <a:cs typeface="Times New Roman" panose="02020603050405020304" pitchFamily="18" charset="0"/>
              </a:rPr>
              <a:t>2</a:t>
            </a:r>
            <a:endParaRPr lang="zh-TW" altLang="en-US" baseline="-25000" dirty="0">
              <a:solidFill>
                <a:schemeClr val="tx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AC51D60F-0C92-4272-B3EA-66999684978D}"/>
              </a:ext>
            </a:extLst>
          </p:cNvPr>
          <p:cNvSpPr/>
          <p:nvPr/>
        </p:nvSpPr>
        <p:spPr>
          <a:xfrm>
            <a:off x="5259480" y="4132899"/>
            <a:ext cx="489633"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latin typeface="Times New Roman" panose="02020603050405020304" pitchFamily="18" charset="0"/>
                <a:cs typeface="Times New Roman" panose="02020603050405020304" pitchFamily="18" charset="0"/>
              </a:rPr>
              <a:t>H</a:t>
            </a:r>
            <a:r>
              <a:rPr lang="en-US" altLang="zh-TW" baseline="-25000" dirty="0" err="1">
                <a:solidFill>
                  <a:schemeClr val="tx1"/>
                </a:solidFill>
                <a:latin typeface="Times New Roman" panose="02020603050405020304" pitchFamily="18" charset="0"/>
                <a:cs typeface="Times New Roman" panose="02020603050405020304" pitchFamily="18" charset="0"/>
              </a:rPr>
              <a:t>k</a:t>
            </a:r>
            <a:endParaRPr lang="zh-TW" altLang="en-US" baseline="-25000" dirty="0">
              <a:solidFill>
                <a:schemeClr val="tx1"/>
              </a:solidFill>
              <a:latin typeface="Times New Roman" panose="02020603050405020304" pitchFamily="18" charset="0"/>
              <a:cs typeface="Times New Roman" panose="02020603050405020304" pitchFamily="18" charset="0"/>
            </a:endParaRPr>
          </a:p>
        </p:txBody>
      </p:sp>
      <p:cxnSp>
        <p:nvCxnSpPr>
          <p:cNvPr id="28" name="直線接點 27">
            <a:extLst>
              <a:ext uri="{FF2B5EF4-FFF2-40B4-BE49-F238E27FC236}">
                <a16:creationId xmlns:a16="http://schemas.microsoft.com/office/drawing/2014/main" id="{1657A719-847B-4D21-8EEB-407B28F5A8C5}"/>
              </a:ext>
            </a:extLst>
          </p:cNvPr>
          <p:cNvCxnSpPr>
            <a:cxnSpLocks/>
          </p:cNvCxnSpPr>
          <p:nvPr/>
        </p:nvCxnSpPr>
        <p:spPr>
          <a:xfrm>
            <a:off x="4558162" y="4316802"/>
            <a:ext cx="63332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直線單箭頭接點 34">
            <a:extLst>
              <a:ext uri="{FF2B5EF4-FFF2-40B4-BE49-F238E27FC236}">
                <a16:creationId xmlns:a16="http://schemas.microsoft.com/office/drawing/2014/main" id="{9388F4F3-54C6-4F8E-81A2-5AA2EC698E33}"/>
              </a:ext>
            </a:extLst>
          </p:cNvPr>
          <p:cNvCxnSpPr/>
          <p:nvPr/>
        </p:nvCxnSpPr>
        <p:spPr>
          <a:xfrm>
            <a:off x="3593591" y="3799840"/>
            <a:ext cx="0" cy="33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94BD0955-9237-48CD-AC0B-9F54FB6D5F39}"/>
              </a:ext>
            </a:extLst>
          </p:cNvPr>
          <p:cNvCxnSpPr/>
          <p:nvPr/>
        </p:nvCxnSpPr>
        <p:spPr>
          <a:xfrm>
            <a:off x="4209541" y="3813112"/>
            <a:ext cx="0" cy="33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6339B700-ACEF-4766-B329-5F6C1EFA0A46}"/>
              </a:ext>
            </a:extLst>
          </p:cNvPr>
          <p:cNvCxnSpPr/>
          <p:nvPr/>
        </p:nvCxnSpPr>
        <p:spPr>
          <a:xfrm>
            <a:off x="5417772" y="3822348"/>
            <a:ext cx="0" cy="33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32AE3E40-FE27-404B-8369-52707ED1E271}"/>
              </a:ext>
            </a:extLst>
          </p:cNvPr>
          <p:cNvCxnSpPr>
            <a:cxnSpLocks/>
          </p:cNvCxnSpPr>
          <p:nvPr/>
        </p:nvCxnSpPr>
        <p:spPr>
          <a:xfrm>
            <a:off x="4692718" y="5027125"/>
            <a:ext cx="498764"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直線單箭頭接點 49">
            <a:extLst>
              <a:ext uri="{FF2B5EF4-FFF2-40B4-BE49-F238E27FC236}">
                <a16:creationId xmlns:a16="http://schemas.microsoft.com/office/drawing/2014/main" id="{45F00880-CE8D-438A-973B-51D4E99F0C5F}"/>
              </a:ext>
            </a:extLst>
          </p:cNvPr>
          <p:cNvCxnSpPr/>
          <p:nvPr/>
        </p:nvCxnSpPr>
        <p:spPr>
          <a:xfrm>
            <a:off x="3297223" y="4522923"/>
            <a:ext cx="0" cy="33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D62F8ABF-CF77-46E7-8427-EE6E01CE1626}"/>
              </a:ext>
            </a:extLst>
          </p:cNvPr>
          <p:cNvCxnSpPr/>
          <p:nvPr/>
        </p:nvCxnSpPr>
        <p:spPr>
          <a:xfrm>
            <a:off x="4209541" y="4513687"/>
            <a:ext cx="0" cy="33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E5D018-532E-47AB-9732-1918E31B989E}"/>
              </a:ext>
            </a:extLst>
          </p:cNvPr>
          <p:cNvCxnSpPr/>
          <p:nvPr/>
        </p:nvCxnSpPr>
        <p:spPr>
          <a:xfrm>
            <a:off x="5508914" y="4534223"/>
            <a:ext cx="0" cy="33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7E739868-B0E3-4EF1-BC7E-81EE99409092}"/>
              </a:ext>
            </a:extLst>
          </p:cNvPr>
          <p:cNvSpPr/>
          <p:nvPr/>
        </p:nvSpPr>
        <p:spPr>
          <a:xfrm>
            <a:off x="5214931" y="4854465"/>
            <a:ext cx="774543"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latin typeface="Times New Roman" panose="02020603050405020304" pitchFamily="18" charset="0"/>
                <a:cs typeface="Times New Roman" panose="02020603050405020304" pitchFamily="18" charset="0"/>
              </a:rPr>
              <a:t>[1..</a:t>
            </a:r>
            <a:r>
              <a:rPr lang="en-US" altLang="zh-TW" dirty="0">
                <a:solidFill>
                  <a:schemeClr val="tx1"/>
                </a:solidFill>
                <a:latin typeface="Times New Roman" panose="02020603050405020304" pitchFamily="18" charset="0"/>
                <a:cs typeface="Times New Roman" panose="02020603050405020304" pitchFamily="18" charset="0"/>
              </a:rPr>
              <a:t>m]</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90E921AE-D48C-44DE-963D-5F8669DE79D6}"/>
              </a:ext>
            </a:extLst>
          </p:cNvPr>
          <p:cNvSpPr/>
          <p:nvPr/>
        </p:nvSpPr>
        <p:spPr>
          <a:xfrm>
            <a:off x="3822269" y="4841705"/>
            <a:ext cx="774543"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latin typeface="Times New Roman" panose="02020603050405020304" pitchFamily="18" charset="0"/>
                <a:cs typeface="Times New Roman" panose="02020603050405020304" pitchFamily="18" charset="0"/>
              </a:rPr>
              <a:t>[1..</a:t>
            </a:r>
            <a:r>
              <a:rPr lang="en-US" altLang="zh-TW" dirty="0">
                <a:solidFill>
                  <a:schemeClr val="tx1"/>
                </a:solidFill>
                <a:latin typeface="Times New Roman" panose="02020603050405020304" pitchFamily="18" charset="0"/>
                <a:cs typeface="Times New Roman" panose="02020603050405020304" pitchFamily="18" charset="0"/>
              </a:rPr>
              <a:t>m]</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1C5DDDA6-08D3-4537-94AF-3ACB2E55BD79}"/>
              </a:ext>
            </a:extLst>
          </p:cNvPr>
          <p:cNvSpPr/>
          <p:nvPr/>
        </p:nvSpPr>
        <p:spPr>
          <a:xfrm>
            <a:off x="2874849" y="4841705"/>
            <a:ext cx="774543"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latin typeface="Times New Roman" panose="02020603050405020304" pitchFamily="18" charset="0"/>
                <a:cs typeface="Times New Roman" panose="02020603050405020304" pitchFamily="18" charset="0"/>
              </a:rPr>
              <a:t>[1..</a:t>
            </a:r>
            <a:r>
              <a:rPr lang="en-US" altLang="zh-TW" dirty="0">
                <a:solidFill>
                  <a:schemeClr val="tx1"/>
                </a:solidFill>
                <a:latin typeface="Times New Roman" panose="02020603050405020304" pitchFamily="18" charset="0"/>
                <a:cs typeface="Times New Roman" panose="02020603050405020304" pitchFamily="18" charset="0"/>
              </a:rPr>
              <a:t>m]</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3" name="文字方塊 2">
            <a:extLst>
              <a:ext uri="{FF2B5EF4-FFF2-40B4-BE49-F238E27FC236}">
                <a16:creationId xmlns:a16="http://schemas.microsoft.com/office/drawing/2014/main" id="{0F9769C6-46CA-48C3-88C0-D065F97B01CB}"/>
              </a:ext>
            </a:extLst>
          </p:cNvPr>
          <p:cNvSpPr txBox="1"/>
          <p:nvPr/>
        </p:nvSpPr>
        <p:spPr>
          <a:xfrm>
            <a:off x="3043700" y="5439943"/>
            <a:ext cx="2807179"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Query for a given message y</a:t>
            </a:r>
            <a:endParaRPr lang="zh-TW" altLang="en-US" dirty="0">
              <a:latin typeface="Times New Roman" panose="02020603050405020304" pitchFamily="18" charset="0"/>
              <a:cs typeface="Times New Roman" panose="02020603050405020304" pitchFamily="18" charset="0"/>
            </a:endParaRPr>
          </a:p>
        </p:txBody>
      </p:sp>
      <p:cxnSp>
        <p:nvCxnSpPr>
          <p:cNvPr id="6" name="直線單箭頭接點 5">
            <a:extLst>
              <a:ext uri="{FF2B5EF4-FFF2-40B4-BE49-F238E27FC236}">
                <a16:creationId xmlns:a16="http://schemas.microsoft.com/office/drawing/2014/main" id="{B3969115-AC28-423C-A311-E3B4E55221D6}"/>
              </a:ext>
            </a:extLst>
          </p:cNvPr>
          <p:cNvCxnSpPr>
            <a:cxnSpLocks/>
            <a:stCxn id="60" idx="1"/>
          </p:cNvCxnSpPr>
          <p:nvPr/>
        </p:nvCxnSpPr>
        <p:spPr>
          <a:xfrm flipV="1">
            <a:off x="2874849" y="2692160"/>
            <a:ext cx="1199304" cy="23349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B0F75171-9050-416D-B6A5-7125B9C83CF4}"/>
              </a:ext>
            </a:extLst>
          </p:cNvPr>
          <p:cNvCxnSpPr>
            <a:cxnSpLocks/>
            <a:stCxn id="59" idx="1"/>
          </p:cNvCxnSpPr>
          <p:nvPr/>
        </p:nvCxnSpPr>
        <p:spPr>
          <a:xfrm flipH="1" flipV="1">
            <a:off x="2098963" y="2692161"/>
            <a:ext cx="1723306" cy="23349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EBA8E597-B064-4F0B-B897-1FF0646650E6}"/>
              </a:ext>
            </a:extLst>
          </p:cNvPr>
          <p:cNvCxnSpPr>
            <a:cxnSpLocks/>
          </p:cNvCxnSpPr>
          <p:nvPr/>
        </p:nvCxnSpPr>
        <p:spPr>
          <a:xfrm flipV="1">
            <a:off x="4930957" y="2692161"/>
            <a:ext cx="260525" cy="23349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74F372F6-98D4-49C6-BA3E-F2AF8789779E}"/>
              </a:ext>
            </a:extLst>
          </p:cNvPr>
          <p:cNvCxnSpPr>
            <a:cxnSpLocks/>
            <a:stCxn id="58" idx="3"/>
          </p:cNvCxnSpPr>
          <p:nvPr/>
        </p:nvCxnSpPr>
        <p:spPr>
          <a:xfrm flipH="1" flipV="1">
            <a:off x="1109298" y="2723517"/>
            <a:ext cx="4880176" cy="23163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內容版面配置區 8">
            <a:extLst>
              <a:ext uri="{FF2B5EF4-FFF2-40B4-BE49-F238E27FC236}">
                <a16:creationId xmlns:a16="http://schemas.microsoft.com/office/drawing/2014/main" id="{E55ECAEA-4F56-4882-A54C-C3963B5C6C09}"/>
              </a:ext>
            </a:extLst>
          </p:cNvPr>
          <p:cNvGraphicFramePr>
            <a:graphicFrameLocks/>
          </p:cNvGraphicFramePr>
          <p:nvPr>
            <p:extLst>
              <p:ext uri="{D42A27DB-BD31-4B8C-83A1-F6EECF244321}">
                <p14:modId xmlns:p14="http://schemas.microsoft.com/office/powerpoint/2010/main" val="2804975326"/>
              </p:ext>
            </p:extLst>
          </p:nvPr>
        </p:nvGraphicFramePr>
        <p:xfrm>
          <a:off x="628646" y="2359057"/>
          <a:ext cx="7886704" cy="370840"/>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val="1005678400"/>
                    </a:ext>
                  </a:extLst>
                </a:gridCol>
                <a:gridCol w="985838">
                  <a:extLst>
                    <a:ext uri="{9D8B030D-6E8A-4147-A177-3AD203B41FA5}">
                      <a16:colId xmlns:a16="http://schemas.microsoft.com/office/drawing/2014/main" val="3215627153"/>
                    </a:ext>
                  </a:extLst>
                </a:gridCol>
                <a:gridCol w="985838">
                  <a:extLst>
                    <a:ext uri="{9D8B030D-6E8A-4147-A177-3AD203B41FA5}">
                      <a16:colId xmlns:a16="http://schemas.microsoft.com/office/drawing/2014/main" val="981261446"/>
                    </a:ext>
                  </a:extLst>
                </a:gridCol>
                <a:gridCol w="985838">
                  <a:extLst>
                    <a:ext uri="{9D8B030D-6E8A-4147-A177-3AD203B41FA5}">
                      <a16:colId xmlns:a16="http://schemas.microsoft.com/office/drawing/2014/main" val="2565304450"/>
                    </a:ext>
                  </a:extLst>
                </a:gridCol>
                <a:gridCol w="2957514">
                  <a:extLst>
                    <a:ext uri="{9D8B030D-6E8A-4147-A177-3AD203B41FA5}">
                      <a16:colId xmlns:a16="http://schemas.microsoft.com/office/drawing/2014/main" val="2046108250"/>
                    </a:ext>
                  </a:extLst>
                </a:gridCol>
                <a:gridCol w="985838">
                  <a:extLst>
                    <a:ext uri="{9D8B030D-6E8A-4147-A177-3AD203B41FA5}">
                      <a16:colId xmlns:a16="http://schemas.microsoft.com/office/drawing/2014/main" val="1093332349"/>
                    </a:ext>
                  </a:extLst>
                </a:gridCol>
              </a:tblGrid>
              <a:tr h="370840">
                <a:tc>
                  <a:txBody>
                    <a:bodyPr/>
                    <a:lstStyle/>
                    <a:p>
                      <a:pPr algn="ctr"/>
                      <a:r>
                        <a:rPr lang="en-US" altLang="zh-TW" dirty="0"/>
                        <a:t>1</a:t>
                      </a:r>
                      <a:endParaRPr lang="zh-TW" altLang="en-US" dirty="0"/>
                    </a:p>
                  </a:txBody>
                  <a:tcPr/>
                </a:tc>
                <a:tc>
                  <a:txBody>
                    <a:bodyPr/>
                    <a:lstStyle/>
                    <a:p>
                      <a:pPr algn="ctr"/>
                      <a:r>
                        <a:rPr lang="en-US" altLang="zh-TW" dirty="0" smtClean="0"/>
                        <a:t>2</a:t>
                      </a:r>
                      <a:endParaRPr lang="zh-TW" altLang="en-US" dirty="0"/>
                    </a:p>
                  </a:txBody>
                  <a:tcPr/>
                </a:tc>
                <a:tc>
                  <a:txBody>
                    <a:bodyPr/>
                    <a:lstStyle/>
                    <a:p>
                      <a:pPr algn="ctr"/>
                      <a:r>
                        <a:rPr lang="en-US" altLang="zh-TW" dirty="0"/>
                        <a:t>0</a:t>
                      </a:r>
                      <a:endParaRPr lang="zh-TW" altLang="en-US" dirty="0"/>
                    </a:p>
                  </a:txBody>
                  <a:tcPr/>
                </a:tc>
                <a:tc>
                  <a:txBody>
                    <a:bodyPr/>
                    <a:lstStyle/>
                    <a:p>
                      <a:pPr algn="ctr"/>
                      <a:r>
                        <a:rPr lang="en-US" altLang="zh-TW" dirty="0" smtClean="0"/>
                        <a:t>4</a:t>
                      </a:r>
                      <a:endParaRPr lang="zh-TW" altLang="en-US" dirty="0"/>
                    </a:p>
                  </a:txBody>
                  <a:tcPr/>
                </a:tc>
                <a:tc>
                  <a:txBody>
                    <a:bodyPr/>
                    <a:lstStyle/>
                    <a:p>
                      <a:pPr algn="ctr"/>
                      <a:r>
                        <a:rPr lang="en-US" altLang="zh-TW" dirty="0"/>
                        <a:t>……</a:t>
                      </a:r>
                      <a:endParaRPr lang="zh-TW" altLang="en-US" dirty="0"/>
                    </a:p>
                  </a:txBody>
                  <a:tcPr/>
                </a:tc>
                <a:tc>
                  <a:txBody>
                    <a:bodyPr/>
                    <a:lstStyle/>
                    <a:p>
                      <a:pPr algn="ctr"/>
                      <a:r>
                        <a:rPr lang="en-US" altLang="zh-TW" dirty="0"/>
                        <a:t>0</a:t>
                      </a:r>
                      <a:endParaRPr lang="zh-TW" altLang="en-US" dirty="0"/>
                    </a:p>
                  </a:txBody>
                  <a:tcPr/>
                </a:tc>
                <a:extLst>
                  <a:ext uri="{0D108BD9-81ED-4DB2-BD59-A6C34878D82A}">
                    <a16:rowId xmlns:a16="http://schemas.microsoft.com/office/drawing/2014/main" val="3677651648"/>
                  </a:ext>
                </a:extLst>
              </a:tr>
            </a:tbl>
          </a:graphicData>
        </a:graphic>
      </p:graphicFrame>
      <p:sp>
        <p:nvSpPr>
          <p:cNvPr id="30" name="文字方塊 29">
            <a:extLst>
              <a:ext uri="{FF2B5EF4-FFF2-40B4-BE49-F238E27FC236}">
                <a16:creationId xmlns:a16="http://schemas.microsoft.com/office/drawing/2014/main" id="{028F74B3-789B-4B4A-A59A-9FC48DB100F1}"/>
              </a:ext>
            </a:extLst>
          </p:cNvPr>
          <p:cNvSpPr txBox="1"/>
          <p:nvPr/>
        </p:nvSpPr>
        <p:spPr>
          <a:xfrm>
            <a:off x="628646" y="1982591"/>
            <a:ext cx="2198038" cy="369332"/>
          </a:xfrm>
          <a:prstGeom prst="rect">
            <a:avLst/>
          </a:prstGeom>
          <a:noFill/>
        </p:spPr>
        <p:txBody>
          <a:bodyPr wrap="none" rtlCol="0">
            <a:spAutoFit/>
          </a:bodyPr>
          <a:lstStyle/>
          <a:p>
            <a:r>
              <a:rPr lang="en-US" altLang="zh-TW" dirty="0" smtClean="0">
                <a:latin typeface="Times New Roman" panose="02020603050405020304" pitchFamily="18" charset="0"/>
                <a:cs typeface="Times New Roman" panose="02020603050405020304" pitchFamily="18" charset="0"/>
              </a:rPr>
              <a:t>Counting bloom </a:t>
            </a:r>
            <a:r>
              <a:rPr lang="en-US" altLang="zh-TW" dirty="0">
                <a:latin typeface="Times New Roman" panose="02020603050405020304" pitchFamily="18" charset="0"/>
                <a:cs typeface="Times New Roman" panose="02020603050405020304" pitchFamily="18" charset="0"/>
              </a:rPr>
              <a:t>filter</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20295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0"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17172</TotalTime>
  <Words>4352</Words>
  <Application>Microsoft Office PowerPoint</Application>
  <PresentationFormat>如螢幕大小 (4:3)</PresentationFormat>
  <Paragraphs>328</Paragraphs>
  <Slides>27</Slides>
  <Notes>27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27</vt:i4>
      </vt:variant>
    </vt:vector>
  </HeadingPairs>
  <TitlesOfParts>
    <vt:vector size="34" baseType="lpstr">
      <vt:lpstr>新細明體</vt:lpstr>
      <vt:lpstr>Arial</vt:lpstr>
      <vt:lpstr>Calibri</vt:lpstr>
      <vt:lpstr>Calibri Light</vt:lpstr>
      <vt:lpstr>Cambria Math</vt:lpstr>
      <vt:lpstr>Times New Roman</vt:lpstr>
      <vt:lpstr>Office 佈景主題</vt:lpstr>
      <vt:lpstr>Longest Prefix Matching Using Bloom Filters Sarang Dharmapurikar, Praveen Krishnamurthy, David E. Taylor SIGCOMM '03: Proceedings of the 2003 conference on Applications, technologies, architectures, and protocols for computer communications 2006 IEEE/ACM Transactions on Networking </vt:lpstr>
      <vt:lpstr>Outline</vt:lpstr>
      <vt:lpstr>Introduction</vt:lpstr>
      <vt:lpstr>Introduction</vt:lpstr>
      <vt:lpstr>Related Work  Content Addressable Memories (CAMs)</vt:lpstr>
      <vt:lpstr>Related Work  Trie Based Schemes</vt:lpstr>
      <vt:lpstr>Related Work  Other Algorithms</vt:lpstr>
      <vt:lpstr>Bloom Filter Theory</vt:lpstr>
      <vt:lpstr>Bloom Filter Theory</vt:lpstr>
      <vt:lpstr>Bloom Filter Theory</vt:lpstr>
      <vt:lpstr>Bloom Filter Theory</vt:lpstr>
      <vt:lpstr>Bloom Filter Theory</vt:lpstr>
      <vt:lpstr>Bloom Filter Theory</vt:lpstr>
      <vt:lpstr>Our Approach</vt:lpstr>
      <vt:lpstr>Our Approach</vt:lpstr>
      <vt:lpstr>Configuration and Optimization</vt:lpstr>
      <vt:lpstr>Configuration and Optimization</vt:lpstr>
      <vt:lpstr>Configuration and Optimization</vt:lpstr>
      <vt:lpstr>Configuration and Optimization</vt:lpstr>
      <vt:lpstr>Configuration and Optimization</vt:lpstr>
      <vt:lpstr>Configuration and Optimization</vt:lpstr>
      <vt:lpstr>Configuration and Optimization</vt:lpstr>
      <vt:lpstr>Performance Simulations</vt:lpstr>
      <vt:lpstr>IPv6 Performance</vt:lpstr>
      <vt:lpstr>Implementation Considerations</vt:lpstr>
      <vt:lpstr>Implementation Considerations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Reinforcement Learning for Dynamic Network Slicing in IEEE 802.11 Networks Sibren De Bast∗, Rodolfo Torrea-Duran∗, Alessandro Chiumento†, Sofie Pollin∗, and Haris Gacanin‡ IEEE INFOCOM 2019 - IEEE Conference on Computer Communications Workshops (INFOCOM WKSHPS)</dc:title>
  <dc:creator>temp</dc:creator>
  <cp:lastModifiedBy>TOP2018</cp:lastModifiedBy>
  <cp:revision>717</cp:revision>
  <cp:lastPrinted>2020-10-12T11:51:06Z</cp:lastPrinted>
  <dcterms:created xsi:type="dcterms:W3CDTF">2020-08-24T05:25:24Z</dcterms:created>
  <dcterms:modified xsi:type="dcterms:W3CDTF">2021-11-02T07:57:17Z</dcterms:modified>
</cp:coreProperties>
</file>