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545" r:id="rId4"/>
    <p:sldId id="556" r:id="rId5"/>
    <p:sldId id="573" r:id="rId6"/>
    <p:sldId id="564" r:id="rId7"/>
    <p:sldId id="574" r:id="rId8"/>
    <p:sldId id="565" r:id="rId9"/>
    <p:sldId id="569" r:id="rId10"/>
    <p:sldId id="571" r:id="rId11"/>
    <p:sldId id="570" r:id="rId12"/>
    <p:sldId id="572" r:id="rId13"/>
    <p:sldId id="566" r:id="rId14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4540" autoAdjust="0"/>
  </p:normalViewPr>
  <p:slideViewPr>
    <p:cSldViewPr snapToGrid="0">
      <p:cViewPr varScale="1">
        <p:scale>
          <a:sx n="92" d="100"/>
          <a:sy n="92" d="100"/>
        </p:scale>
        <p:origin x="22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dirty="0"/>
              <a:t>Searching</a:t>
            </a:r>
            <a:r>
              <a:rPr lang="en-US" altLang="zh-TW" sz="2000" baseline="0" dirty="0"/>
              <a:t>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No bloom filter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General</c:formatCode>
                <c:ptCount val="5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5.76</c:v>
                </c:pt>
                <c:pt idx="1">
                  <c:v>6.5190000000000001</c:v>
                </c:pt>
                <c:pt idx="2">
                  <c:v>6.2190000000000003</c:v>
                </c:pt>
                <c:pt idx="3">
                  <c:v>7.0179999999999998</c:v>
                </c:pt>
                <c:pt idx="4">
                  <c:v>7.3979999999999997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0-43C3-A0D3-25155933E24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 bloom filter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General</c:formatCode>
                <c:ptCount val="5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13.593999999999999</c:v>
                </c:pt>
                <c:pt idx="1">
                  <c:v>13.651999999999999</c:v>
                </c:pt>
                <c:pt idx="2">
                  <c:v>15.702999999999999</c:v>
                </c:pt>
                <c:pt idx="3">
                  <c:v>16.690000000000001</c:v>
                </c:pt>
                <c:pt idx="4">
                  <c:v>16.66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80-43C3-A0D3-25155933E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3381136"/>
        <c:axId val="63968032"/>
      </c:barChart>
      <c:catAx>
        <c:axId val="20933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968032"/>
        <c:crosses val="autoZero"/>
        <c:auto val="1"/>
        <c:lblAlgn val="ctr"/>
        <c:lblOffset val="100"/>
        <c:noMultiLvlLbl val="0"/>
      </c:catAx>
      <c:valAx>
        <c:axId val="6396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38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dirty="0"/>
              <a:t>Building</a:t>
            </a:r>
            <a:r>
              <a:rPr lang="en-US" altLang="zh-TW" sz="2000" baseline="0" dirty="0"/>
              <a:t>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No bloom filter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General</c:formatCode>
                <c:ptCount val="5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23.771000000000001</c:v>
                </c:pt>
                <c:pt idx="1">
                  <c:v>6.0890000000000004</c:v>
                </c:pt>
                <c:pt idx="2">
                  <c:v>1.6459999999999999</c:v>
                </c:pt>
                <c:pt idx="3">
                  <c:v>0.79200000000000004</c:v>
                </c:pt>
                <c:pt idx="4">
                  <c:v>0.35399999999999998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0-43C3-A0D3-25155933E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3381136"/>
        <c:axId val="63968032"/>
      </c:barChart>
      <c:catAx>
        <c:axId val="20933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968032"/>
        <c:crosses val="autoZero"/>
        <c:auto val="1"/>
        <c:lblAlgn val="ctr"/>
        <c:lblOffset val="100"/>
        <c:noMultiLvlLbl val="0"/>
      </c:catAx>
      <c:valAx>
        <c:axId val="6396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38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baseline="0" dirty="0"/>
              <a:t>Memory cost of hash map (log scale)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rrc00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General</c:formatCode>
                <c:ptCount val="5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3.7064617376313547</c:v>
                </c:pt>
                <c:pt idx="1">
                  <c:v>3.7064617376313547</c:v>
                </c:pt>
                <c:pt idx="2">
                  <c:v>4.930587392853842</c:v>
                </c:pt>
                <c:pt idx="3">
                  <c:v>5.2378778755780768</c:v>
                </c:pt>
                <c:pt idx="4">
                  <c:v>5.8529049306979104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0-43C3-A0D3-25155933E24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rrc01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General</c:formatCode>
                <c:ptCount val="5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2.7331972651065692</c:v>
                </c:pt>
                <c:pt idx="1">
                  <c:v>2.7331972651065692</c:v>
                </c:pt>
                <c:pt idx="2">
                  <c:v>3.0449315461491602</c:v>
                </c:pt>
                <c:pt idx="3">
                  <c:v>3.7064617376313547</c:v>
                </c:pt>
                <c:pt idx="4">
                  <c:v>4.6236936977691601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1-4307-B1C7-E865B9AA19F0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rrc03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工作表1!$A$2:$A$6</c:f>
              <c:numCache>
                <c:formatCode>General</c:formatCode>
                <c:ptCount val="5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</c:numCache>
            </c:num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3.3723595825243238</c:v>
                </c:pt>
                <c:pt idx="1">
                  <c:v>3.7064617376313547</c:v>
                </c:pt>
                <c:pt idx="2">
                  <c:v>4.0116972881141422</c:v>
                </c:pt>
                <c:pt idx="3">
                  <c:v>4.3170808860731933</c:v>
                </c:pt>
                <c:pt idx="4">
                  <c:v>4.930587392853842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81-4307-B1C7-E865B9AA1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3381136"/>
        <c:axId val="63968032"/>
      </c:barChart>
      <c:catAx>
        <c:axId val="20933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968032"/>
        <c:crosses val="autoZero"/>
        <c:auto val="1"/>
        <c:lblAlgn val="ctr"/>
        <c:lblOffset val="100"/>
        <c:noMultiLvlLbl val="0"/>
      </c:catAx>
      <c:valAx>
        <c:axId val="6396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9338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CE24-0E24-45B0-85F5-CFE6AF4389AB}" type="datetimeFigureOut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1C70-832C-4065-A10E-DC06353F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32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00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6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442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04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95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72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41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12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W</a:t>
            </a:r>
            <a:r>
              <a:rPr lang="zh-TW" altLang="en-US" dirty="0"/>
              <a:t>個</a:t>
            </a:r>
            <a:r>
              <a:rPr lang="en-US" altLang="zh-TW" dirty="0"/>
              <a:t>counting</a:t>
            </a:r>
            <a:r>
              <a:rPr lang="zh-TW" altLang="en-US" dirty="0"/>
              <a:t> </a:t>
            </a:r>
            <a:r>
              <a:rPr lang="en-US" altLang="zh-TW" dirty="0"/>
              <a:t>bloom filters</a:t>
            </a:r>
            <a:r>
              <a:rPr lang="zh-TW" altLang="en-US" dirty="0"/>
              <a:t>，</a:t>
            </a:r>
            <a:r>
              <a:rPr lang="en-US" altLang="zh-TW" dirty="0"/>
              <a:t>W</a:t>
            </a:r>
            <a:r>
              <a:rPr lang="zh-TW" altLang="en-US" dirty="0"/>
              <a:t>是</a:t>
            </a:r>
            <a:r>
              <a:rPr lang="en-US" altLang="zh-TW" dirty="0"/>
              <a:t>input address</a:t>
            </a:r>
            <a:r>
              <a:rPr lang="zh-TW" altLang="en-US" dirty="0"/>
              <a:t>的長度，每一個</a:t>
            </a:r>
            <a:r>
              <a:rPr lang="en-US" altLang="zh-TW" dirty="0"/>
              <a:t>bloom</a:t>
            </a:r>
            <a:r>
              <a:rPr lang="zh-TW" altLang="en-US" dirty="0"/>
              <a:t> </a:t>
            </a:r>
            <a:r>
              <a:rPr lang="en-US" altLang="zh-TW" dirty="0"/>
              <a:t>filter</a:t>
            </a:r>
            <a:r>
              <a:rPr lang="zh-TW" altLang="en-US" dirty="0"/>
              <a:t>都和一種前綴長度做關聯</a:t>
            </a:r>
            <a:endParaRPr lang="en-US" altLang="zh-TW" dirty="0"/>
          </a:p>
          <a:p>
            <a:r>
              <a:rPr lang="zh-TW" altLang="en-US" dirty="0"/>
              <a:t>此外，針對不同</a:t>
            </a:r>
            <a:r>
              <a:rPr lang="zh-TW" altLang="en-US" dirty="0" smtClean="0"/>
              <a:t>的「前綴長度」建</a:t>
            </a:r>
            <a:r>
              <a:rPr lang="zh-TW" altLang="en-US" dirty="0"/>
              <a:t>構了一個</a:t>
            </a:r>
            <a:r>
              <a:rPr lang="en-US" altLang="zh-TW" dirty="0"/>
              <a:t>hash table</a:t>
            </a:r>
            <a:r>
              <a:rPr lang="zh-TW" altLang="en-US" dirty="0"/>
              <a:t>，每個</a:t>
            </a:r>
            <a:r>
              <a:rPr lang="en-US" altLang="zh-TW" dirty="0"/>
              <a:t>hash table</a:t>
            </a:r>
            <a:r>
              <a:rPr lang="zh-TW" altLang="en-US" dirty="0"/>
              <a:t>都用一組對應的前綴進行初始化，每個</a:t>
            </a:r>
            <a:r>
              <a:rPr lang="en-US" altLang="zh-TW" dirty="0"/>
              <a:t>hash</a:t>
            </a:r>
            <a:r>
              <a:rPr lang="zh-TW" altLang="en-US" dirty="0"/>
              <a:t>的條目是</a:t>
            </a:r>
            <a:r>
              <a:rPr lang="en-US" altLang="zh-TW" dirty="0"/>
              <a:t>[prefix, </a:t>
            </a:r>
            <a:r>
              <a:rPr lang="en-US" altLang="zh-TW" dirty="0" err="1"/>
              <a:t>nextHop</a:t>
            </a:r>
            <a:r>
              <a:rPr lang="en-US" altLang="zh-TW" dirty="0"/>
              <a:t>]</a:t>
            </a:r>
            <a:r>
              <a:rPr lang="zh-TW" altLang="en-US" dirty="0"/>
              <a:t>的</a:t>
            </a:r>
            <a:r>
              <a:rPr lang="en-US" altLang="zh-TW" dirty="0" smtClean="0"/>
              <a:t>pair</a:t>
            </a:r>
            <a:endParaRPr lang="en-US" altLang="zh-TW" dirty="0"/>
          </a:p>
          <a:p>
            <a:r>
              <a:rPr lang="en-US" altLang="zh-TW" dirty="0"/>
              <a:t>Hash tables</a:t>
            </a:r>
            <a:r>
              <a:rPr lang="zh-TW" altLang="en-US" dirty="0"/>
              <a:t>存在一個晶片外的獨立儲存設備中，在論文內他假設是一個大型高速的</a:t>
            </a:r>
            <a:r>
              <a:rPr lang="en-US" altLang="zh-TW" dirty="0"/>
              <a:t>SRAM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所以當我偵測出有可能存在</a:t>
            </a:r>
            <a:r>
              <a:rPr lang="en-US" altLang="zh-TW" dirty="0" smtClean="0"/>
              <a:t>15</a:t>
            </a:r>
            <a:r>
              <a:rPr lang="zh-TW" altLang="en-US" dirty="0" smtClean="0"/>
              <a:t>這個長度的</a:t>
            </a:r>
            <a:r>
              <a:rPr lang="en-US" altLang="zh-TW" dirty="0" smtClean="0"/>
              <a:t>prefix</a:t>
            </a:r>
            <a:r>
              <a:rPr lang="zh-TW" altLang="en-US" dirty="0" smtClean="0"/>
              <a:t>，我就去查</a:t>
            </a:r>
            <a:r>
              <a:rPr lang="en-US" altLang="zh-TW" dirty="0" smtClean="0"/>
              <a:t>15</a:t>
            </a:r>
            <a:r>
              <a:rPr lang="zh-TW" altLang="en-US" dirty="0" smtClean="0"/>
              <a:t>對應到的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；存在</a:t>
            </a:r>
            <a:r>
              <a:rPr lang="en-US" altLang="zh-TW" dirty="0" smtClean="0"/>
              <a:t>27</a:t>
            </a:r>
            <a:r>
              <a:rPr lang="zh-TW" altLang="en-US" dirty="0" smtClean="0"/>
              <a:t>我就去查</a:t>
            </a:r>
            <a:r>
              <a:rPr lang="en-US" altLang="zh-TW" dirty="0" smtClean="0"/>
              <a:t>27</a:t>
            </a:r>
            <a:r>
              <a:rPr lang="zh-TW" altLang="en-US" dirty="0" smtClean="0"/>
              <a:t>對應的</a:t>
            </a:r>
            <a:r>
              <a:rPr lang="en-US" altLang="zh-TW" dirty="0" smtClean="0"/>
              <a:t>hash table</a:t>
            </a:r>
          </a:p>
          <a:p>
            <a:r>
              <a:rPr lang="zh-TW" altLang="en-US" dirty="0" smtClean="0"/>
              <a:t>這個設計看起來會有一點奇怪，我既然都要去查</a:t>
            </a:r>
            <a:r>
              <a:rPr lang="en-US" altLang="zh-TW" dirty="0" smtClean="0"/>
              <a:t>hash table</a:t>
            </a:r>
            <a:r>
              <a:rPr lang="zh-TW" altLang="en-US" dirty="0" smtClean="0"/>
              <a:t>，那我不直接建一個特大的</a:t>
            </a:r>
            <a:r>
              <a:rPr lang="en-US" altLang="zh-TW" dirty="0" smtClean="0"/>
              <a:t>hash table</a:t>
            </a:r>
            <a:r>
              <a:rPr lang="zh-TW" altLang="en-US" dirty="0" smtClean="0"/>
              <a:t>，還要用兩層一層來猜它在不在，然後還有可能猜錯。作者在這邊沒有解釋，但基本上就一定是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不足的問題，這種分層的設計</a:t>
            </a:r>
            <a:r>
              <a:rPr lang="zh-TW" altLang="en-US" baseline="0" dirty="0" smtClean="0"/>
              <a:t>，因為其要儲存的</a:t>
            </a:r>
            <a:r>
              <a:rPr lang="en-US" altLang="zh-TW" baseline="0" dirty="0" smtClean="0"/>
              <a:t>entry</a:t>
            </a:r>
            <a:r>
              <a:rPr lang="zh-TW" altLang="en-US" baseline="0" dirty="0" smtClean="0"/>
              <a:t>數量會大幅下降，</a:t>
            </a:r>
            <a:r>
              <a:rPr lang="zh-TW" altLang="en-US" dirty="0" smtClean="0"/>
              <a:t>能夠大幅降低</a:t>
            </a:r>
            <a:r>
              <a:rPr lang="en-US" altLang="zh-TW" dirty="0" smtClean="0"/>
              <a:t>hash</a:t>
            </a:r>
            <a:r>
              <a:rPr lang="en-US" altLang="zh-TW" baseline="0" dirty="0" smtClean="0"/>
              <a:t> table</a:t>
            </a:r>
            <a:r>
              <a:rPr lang="zh-TW" altLang="en-US" baseline="0" dirty="0" smtClean="0"/>
              <a:t>需要的</a:t>
            </a:r>
            <a:r>
              <a:rPr lang="en-US" altLang="zh-TW" baseline="0" dirty="0" smtClean="0"/>
              <a:t>size</a:t>
            </a:r>
            <a:r>
              <a:rPr lang="zh-TW" altLang="en-US" baseline="0" dirty="0" smtClean="0"/>
              <a:t>，對於</a:t>
            </a:r>
            <a:r>
              <a:rPr lang="en-US" altLang="zh-TW" baseline="0" dirty="0" smtClean="0"/>
              <a:t>hash table</a:t>
            </a:r>
            <a:r>
              <a:rPr lang="zh-TW" altLang="en-US" baseline="0" dirty="0" smtClean="0"/>
              <a:t>內部，作者說已經是被</a:t>
            </a:r>
            <a:r>
              <a:rPr lang="en-US" altLang="zh-TW" baseline="0" dirty="0" smtClean="0"/>
              <a:t>well-studied</a:t>
            </a:r>
            <a:r>
              <a:rPr lang="zh-TW" altLang="en-US" baseline="0" dirty="0" smtClean="0"/>
              <a:t>的設計，它只針對</a:t>
            </a:r>
            <a:r>
              <a:rPr lang="en-US" altLang="zh-TW" baseline="0" dirty="0" smtClean="0"/>
              <a:t>bloom filter</a:t>
            </a:r>
            <a:r>
              <a:rPr lang="zh-TW" altLang="en-US" baseline="0" dirty="0" smtClean="0"/>
              <a:t>相關的介面講解。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Search</a:t>
            </a:r>
            <a:r>
              <a:rPr lang="zh-TW" altLang="en-US" dirty="0"/>
              <a:t>的操作如下：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Input IP</a:t>
            </a:r>
            <a:r>
              <a:rPr lang="zh-TW" altLang="en-US" dirty="0"/>
              <a:t>會平行的探索</a:t>
            </a:r>
            <a:r>
              <a:rPr lang="en-US" altLang="zh-TW" dirty="0"/>
              <a:t>W</a:t>
            </a:r>
            <a:r>
              <a:rPr lang="zh-TW" altLang="en-US" dirty="0"/>
              <a:t>個</a:t>
            </a:r>
            <a:r>
              <a:rPr lang="en-US" altLang="zh-TW" dirty="0"/>
              <a:t>bloom filters</a:t>
            </a:r>
            <a:r>
              <a:rPr lang="zh-TW" altLang="en-US" dirty="0"/>
              <a:t>，每個</a:t>
            </a:r>
            <a:r>
              <a:rPr lang="en-US" altLang="zh-TW" dirty="0"/>
              <a:t>filter</a:t>
            </a:r>
            <a:r>
              <a:rPr lang="zh-TW" altLang="en-US" dirty="0"/>
              <a:t>回傳</a:t>
            </a:r>
            <a:r>
              <a:rPr lang="en-US" altLang="zh-TW" dirty="0"/>
              <a:t>true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false</a:t>
            </a:r>
          </a:p>
          <a:p>
            <a:pPr marL="228600" indent="-228600">
              <a:buAutoNum type="arabicPeriod"/>
            </a:pPr>
            <a:r>
              <a:rPr lang="zh-TW" altLang="en-US" dirty="0"/>
              <a:t>檢查完輸出之後，給</a:t>
            </a:r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一個可能匹配的</a:t>
            </a:r>
            <a:r>
              <a:rPr lang="en-US" altLang="zh-TW" dirty="0"/>
              <a:t>prefix</a:t>
            </a:r>
            <a:r>
              <a:rPr lang="zh-TW" altLang="en-US" dirty="0"/>
              <a:t>的向量，稱為</a:t>
            </a:r>
            <a:r>
              <a:rPr lang="en-US" altLang="zh-TW" dirty="0"/>
              <a:t>Match Vector</a:t>
            </a:r>
            <a:r>
              <a:rPr lang="zh-TW" altLang="en-US" dirty="0"/>
              <a:t>。比方說我在前綴</a:t>
            </a:r>
            <a:r>
              <a:rPr lang="en-US" altLang="zh-TW" dirty="0"/>
              <a:t>8, 17, 23</a:t>
            </a:r>
            <a:r>
              <a:rPr lang="zh-TW" altLang="en-US" dirty="0"/>
              <a:t>和</a:t>
            </a:r>
            <a:r>
              <a:rPr lang="en-US" altLang="zh-TW" dirty="0"/>
              <a:t>30match</a:t>
            </a:r>
            <a:r>
              <a:rPr lang="zh-TW" altLang="en-US" dirty="0"/>
              <a:t>了，那這個向量就是</a:t>
            </a:r>
            <a:r>
              <a:rPr lang="en-US" altLang="zh-TW" dirty="0"/>
              <a:t>{8, 17, 23, 30}</a:t>
            </a:r>
            <a:r>
              <a:rPr lang="zh-TW" altLang="en-US" dirty="0"/>
              <a:t>。因為</a:t>
            </a:r>
            <a:r>
              <a:rPr lang="en-US" altLang="zh-TW" dirty="0"/>
              <a:t>bloom filter</a:t>
            </a:r>
            <a:r>
              <a:rPr lang="zh-TW" altLang="en-US" dirty="0"/>
              <a:t>的設計，只要有就一定會標出來，只是標出來不代表有，所以只要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裡面有</a:t>
            </a:r>
            <a:r>
              <a:rPr lang="en-US" altLang="zh-TW" dirty="0"/>
              <a:t>8</a:t>
            </a:r>
            <a:r>
              <a:rPr lang="zh-TW" altLang="en-US" dirty="0"/>
              <a:t>或</a:t>
            </a:r>
            <a:r>
              <a:rPr lang="en-US" altLang="zh-TW" dirty="0"/>
              <a:t>17</a:t>
            </a:r>
            <a:r>
              <a:rPr lang="zh-TW" altLang="en-US" dirty="0"/>
              <a:t>或</a:t>
            </a:r>
            <a:r>
              <a:rPr lang="en-US" altLang="zh-TW" dirty="0"/>
              <a:t>23</a:t>
            </a:r>
            <a:r>
              <a:rPr lang="zh-TW" altLang="en-US" dirty="0"/>
              <a:t>或</a:t>
            </a:r>
            <a:r>
              <a:rPr lang="en-US" altLang="zh-TW" dirty="0"/>
              <a:t>30</a:t>
            </a:r>
            <a:r>
              <a:rPr lang="zh-TW" altLang="en-US" dirty="0"/>
              <a:t>，他一定會被搜出來在</a:t>
            </a:r>
            <a:r>
              <a:rPr lang="en-US" altLang="zh-TW" dirty="0"/>
              <a:t>match vector</a:t>
            </a:r>
            <a:r>
              <a:rPr lang="zh-TW" altLang="en-US" dirty="0"/>
              <a:t>上。也就是說，假如這個向量是空的，那一定不在資料庫裡面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在基礎的設計中，我就是對</a:t>
            </a:r>
            <a:r>
              <a:rPr lang="en-US" altLang="zh-TW" dirty="0" smtClean="0"/>
              <a:t>8, 17, 23, 30</a:t>
            </a:r>
            <a:r>
              <a:rPr lang="zh-TW" altLang="en-US" dirty="0" smtClean="0"/>
              <a:t>都做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lookup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8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57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72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11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4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94E-C8E0-42F2-973F-21AB709E98BA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58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3DF-7E26-4785-B2A0-3A849BE13806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4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E15A-B659-40B5-B352-C5F28BFD147A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50D7-1F29-4D90-903D-0161A46B11E2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5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20F-A5AC-4992-9B10-19D7AB55D893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05F-BA74-4D83-93B3-DEAB00A5AEF9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A7A8-DD14-4955-9635-2C80BACC80DA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FBC-793C-4D60-95FA-F95A2CAC2B72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C1-1B8E-405D-B5B0-1F7386C33F5A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05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1360-EDDD-424A-B380-8A9FA03B13E6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9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0B4C-17FE-4D40-B7D0-19D86769D548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066C-4205-40C3-97FA-0253E28FE1D0}" type="datetime1">
              <a:rPr lang="zh-TW" altLang="en-US" smtClean="0"/>
              <a:t>2022/7/11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8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25383-C0F2-BD45-B865-C363FF58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87" y="1058779"/>
            <a:ext cx="8617226" cy="2192152"/>
          </a:xfrm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Prefix Matching Using Bloom Filters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5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Sarang </a:t>
            </a:r>
            <a:r>
              <a:rPr lang="en-US" altLang="zh-TW" sz="15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Dharmapurikar</a:t>
            </a:r>
            <a:r>
              <a:rPr lang="en-US" altLang="zh-TW" sz="15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Praveen Krishnamurthy, David E. Taylor</a:t>
            </a:r>
            <a:br>
              <a:rPr lang="en-US" altLang="zh-TW" sz="15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5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SIGCOMM '03: Proceedings of the 2003 conference on Applications, technologies, architectures, and protocols for computer communications</a:t>
            </a:r>
            <a:br>
              <a:rPr lang="en-US" altLang="zh-TW" sz="15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5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IEEE/ACM Transactions on Networking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5FDAC6-496E-594D-96BE-9006DB344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22149"/>
            <a:ext cx="6858000" cy="1655762"/>
          </a:xfrm>
        </p:spPr>
        <p:txBody>
          <a:bodyPr>
            <a:normAutofit/>
          </a:bodyPr>
          <a:lstStyle/>
          <a:p>
            <a:r>
              <a:rPr kumimoji="1" lang="de-D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kumimoji="1" lang="zh-TW" alt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de-D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Hsueh-Wen, Tseng</a:t>
            </a:r>
          </a:p>
          <a:p>
            <a:r>
              <a:rPr kumimoji="1" lang="de-D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Reporter : Wei-Chung, Liang</a:t>
            </a:r>
          </a:p>
          <a:p>
            <a:r>
              <a:rPr kumimoji="1" lang="de-DE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2/01/18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5BBFD-6F13-4D2F-A8FA-F1FDF90A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2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10</a:t>
            </a:fld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BBB34356-A080-400D-B87E-4AF20FAA6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766276"/>
              </p:ext>
            </p:extLst>
          </p:nvPr>
        </p:nvGraphicFramePr>
        <p:xfrm>
          <a:off x="1524000" y="177062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E74A755-71B2-4B47-B95B-74CB3EC24A3A}"/>
              </a:ext>
            </a:extLst>
          </p:cNvPr>
          <p:cNvSpPr txBox="1"/>
          <p:nvPr/>
        </p:nvSpPr>
        <p:spPr>
          <a:xfrm>
            <a:off x="7016758" y="5270091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ARRAY_BIT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3645CB-1EC6-4CDE-B937-AD75BAFEA9F3}"/>
              </a:ext>
            </a:extLst>
          </p:cNvPr>
          <p:cNvSpPr txBox="1"/>
          <p:nvPr/>
        </p:nvSpPr>
        <p:spPr>
          <a:xfrm>
            <a:off x="1728698" y="212853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(seconds)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11</a:t>
            </a:fld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BBB34356-A080-400D-B87E-4AF20FAA6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022451"/>
              </p:ext>
            </p:extLst>
          </p:nvPr>
        </p:nvGraphicFramePr>
        <p:xfrm>
          <a:off x="1524000" y="177062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1830426-834B-4936-ABA3-A9B4227D23D7}"/>
              </a:ext>
            </a:extLst>
          </p:cNvPr>
          <p:cNvSpPr txBox="1"/>
          <p:nvPr/>
        </p:nvSpPr>
        <p:spPr>
          <a:xfrm>
            <a:off x="7016758" y="5270091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ARRAY_BIT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ED282D-9D43-41BA-B3F6-198B8366D35D}"/>
              </a:ext>
            </a:extLst>
          </p:cNvPr>
          <p:cNvSpPr txBox="1"/>
          <p:nvPr/>
        </p:nvSpPr>
        <p:spPr>
          <a:xfrm>
            <a:off x="1728698" y="212853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(seconds)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12</a:t>
            </a:fld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BBB34356-A080-400D-B87E-4AF20FAA6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635244"/>
              </p:ext>
            </p:extLst>
          </p:nvPr>
        </p:nvGraphicFramePr>
        <p:xfrm>
          <a:off x="1524000" y="177062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2C896CF-CCF8-4691-80A1-5E4FE8A793CF}"/>
              </a:ext>
            </a:extLst>
          </p:cNvPr>
          <p:cNvSpPr txBox="1"/>
          <p:nvPr/>
        </p:nvSpPr>
        <p:spPr>
          <a:xfrm>
            <a:off x="1809135" y="2281083"/>
            <a:ext cx="46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bucket_count</a:t>
            </a:r>
            <a:r>
              <a:rPr lang="en-US" altLang="zh-TW" dirty="0"/>
              <a:t>(),  if </a:t>
            </a:r>
            <a:r>
              <a:rPr lang="en-US" altLang="zh-TW" dirty="0" err="1"/>
              <a:t>max_load_factor</a:t>
            </a:r>
            <a:r>
              <a:rPr lang="en-US" altLang="zh-TW" dirty="0"/>
              <a:t> &lt; 1</a:t>
            </a:r>
          </a:p>
          <a:p>
            <a:r>
              <a:rPr lang="en-US" altLang="zh-TW" dirty="0" err="1"/>
              <a:t>bucket_count</a:t>
            </a:r>
            <a:r>
              <a:rPr lang="en-US" altLang="zh-TW" dirty="0"/>
              <a:t>() * </a:t>
            </a:r>
            <a:r>
              <a:rPr lang="en-US" altLang="zh-TW" dirty="0" err="1"/>
              <a:t>max_load_factor</a:t>
            </a:r>
            <a:r>
              <a:rPr lang="en-US" altLang="zh-TW" dirty="0"/>
              <a:t>(),  otherwise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A2115B6-0337-4FC4-9571-25E4F79B750E}"/>
                  </a:ext>
                </a:extLst>
              </p:cNvPr>
              <p:cNvSpPr txBox="1"/>
              <p:nvPr/>
            </p:nvSpPr>
            <p:spPr>
              <a:xfrm>
                <a:off x="1327355" y="6174658"/>
                <a:ext cx="4065408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Total cost: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𝐴𝑅𝑅𝐴𝑌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𝐵𝐼𝑇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A2115B6-0337-4FC4-9571-25E4F79B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5" y="6174658"/>
                <a:ext cx="4065408" cy="370038"/>
              </a:xfrm>
              <a:prstGeom prst="rect">
                <a:avLst/>
              </a:prstGeom>
              <a:blipFill>
                <a:blip r:embed="rId4"/>
                <a:stretch>
                  <a:fillRect l="-1349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157A56CD-4103-4040-BBD4-AE67CBBC0887}"/>
              </a:ext>
            </a:extLst>
          </p:cNvPr>
          <p:cNvSpPr txBox="1"/>
          <p:nvPr/>
        </p:nvSpPr>
        <p:spPr>
          <a:xfrm>
            <a:off x="7016758" y="5270091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ARRAY_BIT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A053C6-CC5F-452D-9EAD-B48B8DC8B47A}"/>
              </a:ext>
            </a:extLst>
          </p:cNvPr>
          <p:cNvSpPr txBox="1"/>
          <p:nvPr/>
        </p:nvSpPr>
        <p:spPr>
          <a:xfrm>
            <a:off x="7182085" y="307878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(85229)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38A1D6-CE71-4E1A-A535-676D6D97F1A0}"/>
              </a:ext>
            </a:extLst>
          </p:cNvPr>
          <p:cNvSpPr txBox="1"/>
          <p:nvPr/>
        </p:nvSpPr>
        <p:spPr>
          <a:xfrm>
            <a:off x="6674176" y="277020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(42043)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D0F21-C131-4647-BDDB-6A059F1A955B}"/>
              </a:ext>
            </a:extLst>
          </p:cNvPr>
          <p:cNvSpPr/>
          <p:nvPr/>
        </p:nvSpPr>
        <p:spPr>
          <a:xfrm>
            <a:off x="6240332" y="2372394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712697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1BC1A7-224A-4D6E-927D-9EB4FA57CAD1}"/>
              </a:ext>
            </a:extLst>
          </p:cNvPr>
          <p:cNvSpPr/>
          <p:nvPr/>
        </p:nvSpPr>
        <p:spPr>
          <a:xfrm>
            <a:off x="1524000" y="3131481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(5087)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46870D-9233-42EC-9407-C92E71A22DEE}"/>
              </a:ext>
            </a:extLst>
          </p:cNvPr>
          <p:cNvSpPr/>
          <p:nvPr/>
        </p:nvSpPr>
        <p:spPr>
          <a:xfrm>
            <a:off x="2085446" y="333870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(541)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6F5AD5-529B-4C68-B091-0451F20F0CD8}"/>
              </a:ext>
            </a:extLst>
          </p:cNvPr>
          <p:cNvSpPr/>
          <p:nvPr/>
        </p:nvSpPr>
        <p:spPr>
          <a:xfrm>
            <a:off x="2317807" y="3542239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(2357)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Hash Function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75AE8F19-FBA7-4054-A03D-83330F8F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690688"/>
            <a:ext cx="3720410" cy="173831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ED8C65F-9FA6-4B92-B020-D31878DE2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30" y="1690689"/>
            <a:ext cx="4017120" cy="180429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6794DB0-10E9-4365-9560-AC9271B1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3545077"/>
            <a:ext cx="3713435" cy="208880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FBDD727-F4FE-4319-A469-9B81F5B0B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229" y="3561048"/>
            <a:ext cx="4017120" cy="141984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FDBE11-5E13-42C0-ADB3-55C63F6BF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229" y="5046953"/>
            <a:ext cx="4017120" cy="10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0C8D2-49FE-4462-B406-95A5B5A5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128D-5D25-4934-A3CC-B93AEA5F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1C8DC-AAEB-4D53-94B4-E5FF929C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5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E55ECAEA-4F56-4882-A54C-C3963B5C6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830681"/>
              </p:ext>
            </p:extLst>
          </p:nvPr>
        </p:nvGraphicFramePr>
        <p:xfrm>
          <a:off x="628650" y="2352677"/>
          <a:ext cx="7886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38">
                  <a:extLst>
                    <a:ext uri="{9D8B030D-6E8A-4147-A177-3AD203B41FA5}">
                      <a16:colId xmlns:a16="http://schemas.microsoft.com/office/drawing/2014/main" val="100567840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321562715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981261446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565304450"/>
                    </a:ext>
                  </a:extLst>
                </a:gridCol>
                <a:gridCol w="2957514">
                  <a:extLst>
                    <a:ext uri="{9D8B030D-6E8A-4147-A177-3AD203B41FA5}">
                      <a16:colId xmlns:a16="http://schemas.microsoft.com/office/drawing/2014/main" val="204610825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109333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V[m]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51648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5B29226-881A-444E-B209-890BE707F2EE}"/>
              </a:ext>
            </a:extLst>
          </p:cNvPr>
          <p:cNvSpPr/>
          <p:nvPr/>
        </p:nvSpPr>
        <p:spPr>
          <a:xfrm>
            <a:off x="1814875" y="3425899"/>
            <a:ext cx="2030850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A255A4-EF24-49A7-833E-B0F4CD04CAD0}"/>
              </a:ext>
            </a:extLst>
          </p:cNvPr>
          <p:cNvSpPr/>
          <p:nvPr/>
        </p:nvSpPr>
        <p:spPr>
          <a:xfrm>
            <a:off x="1814874" y="3935515"/>
            <a:ext cx="2030850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629718-7CD5-4A7E-84B8-6BEA3CC3E62C}"/>
              </a:ext>
            </a:extLst>
          </p:cNvPr>
          <p:cNvSpPr/>
          <p:nvPr/>
        </p:nvSpPr>
        <p:spPr>
          <a:xfrm>
            <a:off x="1814873" y="4968343"/>
            <a:ext cx="2030850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0D1B994-A8A3-4651-A6EC-DA3B0EDE9431}"/>
              </a:ext>
            </a:extLst>
          </p:cNvPr>
          <p:cNvCxnSpPr>
            <a:cxnSpLocks/>
          </p:cNvCxnSpPr>
          <p:nvPr/>
        </p:nvCxnSpPr>
        <p:spPr>
          <a:xfrm>
            <a:off x="2799193" y="4434150"/>
            <a:ext cx="0" cy="49724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FD893D-6BD9-43E6-AD65-5047AC61A369}"/>
              </a:ext>
            </a:extLst>
          </p:cNvPr>
          <p:cNvSpPr txBox="1"/>
          <p:nvPr/>
        </p:nvSpPr>
        <p:spPr>
          <a:xfrm>
            <a:off x="628650" y="42171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3781268B-B066-4381-8415-726E2285DA58}"/>
              </a:ext>
            </a:extLst>
          </p:cNvPr>
          <p:cNvSpPr/>
          <p:nvPr/>
        </p:nvSpPr>
        <p:spPr>
          <a:xfrm>
            <a:off x="980029" y="3425899"/>
            <a:ext cx="636914" cy="191328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8F74B3-789B-4B4A-A59A-9FC48DB100F1}"/>
              </a:ext>
            </a:extLst>
          </p:cNvPr>
          <p:cNvSpPr txBox="1"/>
          <p:nvPr/>
        </p:nvSpPr>
        <p:spPr>
          <a:xfrm>
            <a:off x="628650" y="198334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E3DD1E7-F57B-4D6C-BE98-FE5336A46B78}"/>
              </a:ext>
            </a:extLst>
          </p:cNvPr>
          <p:cNvSpPr txBox="1"/>
          <p:nvPr/>
        </p:nvSpPr>
        <p:spPr>
          <a:xfrm>
            <a:off x="145184" y="458650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9415F2-9CED-42C2-A84A-F6367FDC14DA}"/>
              </a:ext>
            </a:extLst>
          </p:cNvPr>
          <p:cNvSpPr/>
          <p:nvPr/>
        </p:nvSpPr>
        <p:spPr>
          <a:xfrm>
            <a:off x="5689529" y="3240479"/>
            <a:ext cx="2030850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C4925F-C30A-4E91-91FF-94C9F15119A9}"/>
              </a:ext>
            </a:extLst>
          </p:cNvPr>
          <p:cNvSpPr/>
          <p:nvPr/>
        </p:nvSpPr>
        <p:spPr>
          <a:xfrm>
            <a:off x="5444712" y="3942861"/>
            <a:ext cx="48963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492E18-9838-4C7D-B36D-627C69D399F2}"/>
              </a:ext>
            </a:extLst>
          </p:cNvPr>
          <p:cNvSpPr/>
          <p:nvPr/>
        </p:nvSpPr>
        <p:spPr>
          <a:xfrm>
            <a:off x="6173739" y="3942861"/>
            <a:ext cx="48963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51D60F-0C92-4272-B3EA-66999684978D}"/>
              </a:ext>
            </a:extLst>
          </p:cNvPr>
          <p:cNvSpPr/>
          <p:nvPr/>
        </p:nvSpPr>
        <p:spPr>
          <a:xfrm>
            <a:off x="7475562" y="3944378"/>
            <a:ext cx="48963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657A719-847B-4D21-8EEB-407B28F5A8C5}"/>
              </a:ext>
            </a:extLst>
          </p:cNvPr>
          <p:cNvCxnSpPr>
            <a:cxnSpLocks/>
          </p:cNvCxnSpPr>
          <p:nvPr/>
        </p:nvCxnSpPr>
        <p:spPr>
          <a:xfrm>
            <a:off x="6774244" y="4128281"/>
            <a:ext cx="63332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88F4F3-54C6-4F8E-81A2-5AA2EC698E33}"/>
              </a:ext>
            </a:extLst>
          </p:cNvPr>
          <p:cNvCxnSpPr/>
          <p:nvPr/>
        </p:nvCxnSpPr>
        <p:spPr>
          <a:xfrm>
            <a:off x="5809673" y="3611319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4BD0955-9237-48CD-AC0B-9F54FB6D5F39}"/>
              </a:ext>
            </a:extLst>
          </p:cNvPr>
          <p:cNvCxnSpPr/>
          <p:nvPr/>
        </p:nvCxnSpPr>
        <p:spPr>
          <a:xfrm>
            <a:off x="6425623" y="3624591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339B700-ACEF-4766-B329-5F6C1EFA0A46}"/>
              </a:ext>
            </a:extLst>
          </p:cNvPr>
          <p:cNvCxnSpPr/>
          <p:nvPr/>
        </p:nvCxnSpPr>
        <p:spPr>
          <a:xfrm>
            <a:off x="7633854" y="3633827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2AE3E40-FE27-404B-8369-52707ED1E271}"/>
              </a:ext>
            </a:extLst>
          </p:cNvPr>
          <p:cNvCxnSpPr>
            <a:cxnSpLocks/>
          </p:cNvCxnSpPr>
          <p:nvPr/>
        </p:nvCxnSpPr>
        <p:spPr>
          <a:xfrm>
            <a:off x="6908800" y="4838604"/>
            <a:ext cx="49876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5F00880-CE8D-438A-973B-51D4E99F0C5F}"/>
              </a:ext>
            </a:extLst>
          </p:cNvPr>
          <p:cNvCxnSpPr/>
          <p:nvPr/>
        </p:nvCxnSpPr>
        <p:spPr>
          <a:xfrm>
            <a:off x="5513305" y="4334402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62F8ABF-CF77-46E7-8427-EE6E01CE1626}"/>
              </a:ext>
            </a:extLst>
          </p:cNvPr>
          <p:cNvCxnSpPr/>
          <p:nvPr/>
        </p:nvCxnSpPr>
        <p:spPr>
          <a:xfrm>
            <a:off x="6425623" y="4325166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E5D018-532E-47AB-9732-1918E31B989E}"/>
              </a:ext>
            </a:extLst>
          </p:cNvPr>
          <p:cNvCxnSpPr/>
          <p:nvPr/>
        </p:nvCxnSpPr>
        <p:spPr>
          <a:xfrm>
            <a:off x="7724996" y="4345702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E739868-B0E3-4EF1-BC7E-81EE99409092}"/>
              </a:ext>
            </a:extLst>
          </p:cNvPr>
          <p:cNvSpPr/>
          <p:nvPr/>
        </p:nvSpPr>
        <p:spPr>
          <a:xfrm>
            <a:off x="7431013" y="4665944"/>
            <a:ext cx="77454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[1..m]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E921AE-D48C-44DE-963D-5F8669DE79D6}"/>
              </a:ext>
            </a:extLst>
          </p:cNvPr>
          <p:cNvSpPr/>
          <p:nvPr/>
        </p:nvSpPr>
        <p:spPr>
          <a:xfrm>
            <a:off x="6038351" y="4653184"/>
            <a:ext cx="77454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[1..m]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5DDDA6-08D3-4537-94AF-3ACB2E55BD79}"/>
              </a:ext>
            </a:extLst>
          </p:cNvPr>
          <p:cNvSpPr/>
          <p:nvPr/>
        </p:nvSpPr>
        <p:spPr>
          <a:xfrm>
            <a:off x="5090931" y="4653184"/>
            <a:ext cx="77454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[1..m]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A131A99-76D6-4A7D-927C-BAC2998982E0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3103418" y="2723517"/>
            <a:ext cx="1987513" cy="2115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7FC01ED-FDF3-4AD5-ACC4-217B1B774D9B}"/>
              </a:ext>
            </a:extLst>
          </p:cNvPr>
          <p:cNvCxnSpPr>
            <a:cxnSpLocks/>
          </p:cNvCxnSpPr>
          <p:nvPr/>
        </p:nvCxnSpPr>
        <p:spPr>
          <a:xfrm flipH="1" flipV="1">
            <a:off x="5295247" y="2723517"/>
            <a:ext cx="740737" cy="2111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B12CC0A-0D32-4A03-84D5-1D9EF293B37A}"/>
              </a:ext>
            </a:extLst>
          </p:cNvPr>
          <p:cNvCxnSpPr>
            <a:cxnSpLocks/>
          </p:cNvCxnSpPr>
          <p:nvPr/>
        </p:nvCxnSpPr>
        <p:spPr>
          <a:xfrm flipH="1" flipV="1">
            <a:off x="7035682" y="2723517"/>
            <a:ext cx="1170946" cy="2179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8D1DF10-852A-42F0-B06C-523922F6F10D}"/>
              </a:ext>
            </a:extLst>
          </p:cNvPr>
          <p:cNvSpPr txBox="1"/>
          <p:nvPr/>
        </p:nvSpPr>
        <p:spPr>
          <a:xfrm>
            <a:off x="5615593" y="5252072"/>
            <a:ext cx="23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V[H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[1..k]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[1..n]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=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A6A6425-441A-40B4-B82A-E5154D3281B1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E55ECAEA-4F56-4882-A54C-C3963B5C6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053979"/>
              </p:ext>
            </p:extLst>
          </p:nvPr>
        </p:nvGraphicFramePr>
        <p:xfrm>
          <a:off x="628650" y="2352677"/>
          <a:ext cx="78867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38">
                  <a:extLst>
                    <a:ext uri="{9D8B030D-6E8A-4147-A177-3AD203B41FA5}">
                      <a16:colId xmlns:a16="http://schemas.microsoft.com/office/drawing/2014/main" val="100567840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321562715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981261446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565304450"/>
                    </a:ext>
                  </a:extLst>
                </a:gridCol>
                <a:gridCol w="2957514">
                  <a:extLst>
                    <a:ext uri="{9D8B030D-6E8A-4147-A177-3AD203B41FA5}">
                      <a16:colId xmlns:a16="http://schemas.microsoft.com/office/drawing/2014/main" val="204610825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109333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51648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8F74B3-789B-4B4A-A59A-9FC48DB100F1}"/>
              </a:ext>
            </a:extLst>
          </p:cNvPr>
          <p:cNvSpPr txBox="1"/>
          <p:nvPr/>
        </p:nvSpPr>
        <p:spPr>
          <a:xfrm>
            <a:off x="628650" y="198334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9415F2-9CED-42C2-A84A-F6367FDC14DA}"/>
              </a:ext>
            </a:extLst>
          </p:cNvPr>
          <p:cNvSpPr/>
          <p:nvPr/>
        </p:nvSpPr>
        <p:spPr>
          <a:xfrm>
            <a:off x="3473447" y="3429000"/>
            <a:ext cx="2030850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C4925F-C30A-4E91-91FF-94C9F15119A9}"/>
              </a:ext>
            </a:extLst>
          </p:cNvPr>
          <p:cNvSpPr/>
          <p:nvPr/>
        </p:nvSpPr>
        <p:spPr>
          <a:xfrm>
            <a:off x="3228630" y="4131382"/>
            <a:ext cx="48963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492E18-9838-4C7D-B36D-627C69D399F2}"/>
              </a:ext>
            </a:extLst>
          </p:cNvPr>
          <p:cNvSpPr/>
          <p:nvPr/>
        </p:nvSpPr>
        <p:spPr>
          <a:xfrm>
            <a:off x="3957657" y="4131382"/>
            <a:ext cx="48963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51D60F-0C92-4272-B3EA-66999684978D}"/>
              </a:ext>
            </a:extLst>
          </p:cNvPr>
          <p:cNvSpPr/>
          <p:nvPr/>
        </p:nvSpPr>
        <p:spPr>
          <a:xfrm>
            <a:off x="5259480" y="4132899"/>
            <a:ext cx="48963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657A719-847B-4D21-8EEB-407B28F5A8C5}"/>
              </a:ext>
            </a:extLst>
          </p:cNvPr>
          <p:cNvCxnSpPr>
            <a:cxnSpLocks/>
          </p:cNvCxnSpPr>
          <p:nvPr/>
        </p:nvCxnSpPr>
        <p:spPr>
          <a:xfrm>
            <a:off x="4558162" y="4316802"/>
            <a:ext cx="63332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88F4F3-54C6-4F8E-81A2-5AA2EC698E33}"/>
              </a:ext>
            </a:extLst>
          </p:cNvPr>
          <p:cNvCxnSpPr/>
          <p:nvPr/>
        </p:nvCxnSpPr>
        <p:spPr>
          <a:xfrm>
            <a:off x="3593591" y="3799840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4BD0955-9237-48CD-AC0B-9F54FB6D5F39}"/>
              </a:ext>
            </a:extLst>
          </p:cNvPr>
          <p:cNvCxnSpPr/>
          <p:nvPr/>
        </p:nvCxnSpPr>
        <p:spPr>
          <a:xfrm>
            <a:off x="4209541" y="3813112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339B700-ACEF-4766-B329-5F6C1EFA0A46}"/>
              </a:ext>
            </a:extLst>
          </p:cNvPr>
          <p:cNvCxnSpPr/>
          <p:nvPr/>
        </p:nvCxnSpPr>
        <p:spPr>
          <a:xfrm>
            <a:off x="5417772" y="3822348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2AE3E40-FE27-404B-8369-52707ED1E271}"/>
              </a:ext>
            </a:extLst>
          </p:cNvPr>
          <p:cNvCxnSpPr>
            <a:cxnSpLocks/>
          </p:cNvCxnSpPr>
          <p:nvPr/>
        </p:nvCxnSpPr>
        <p:spPr>
          <a:xfrm>
            <a:off x="4692718" y="5027125"/>
            <a:ext cx="49876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5F00880-CE8D-438A-973B-51D4E99F0C5F}"/>
              </a:ext>
            </a:extLst>
          </p:cNvPr>
          <p:cNvCxnSpPr/>
          <p:nvPr/>
        </p:nvCxnSpPr>
        <p:spPr>
          <a:xfrm>
            <a:off x="3297223" y="4522923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62F8ABF-CF77-46E7-8427-EE6E01CE1626}"/>
              </a:ext>
            </a:extLst>
          </p:cNvPr>
          <p:cNvCxnSpPr/>
          <p:nvPr/>
        </p:nvCxnSpPr>
        <p:spPr>
          <a:xfrm>
            <a:off x="4209541" y="4513687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E5D018-532E-47AB-9732-1918E31B989E}"/>
              </a:ext>
            </a:extLst>
          </p:cNvPr>
          <p:cNvCxnSpPr/>
          <p:nvPr/>
        </p:nvCxnSpPr>
        <p:spPr>
          <a:xfrm>
            <a:off x="5508914" y="4534223"/>
            <a:ext cx="0" cy="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E739868-B0E3-4EF1-BC7E-81EE99409092}"/>
              </a:ext>
            </a:extLst>
          </p:cNvPr>
          <p:cNvSpPr/>
          <p:nvPr/>
        </p:nvSpPr>
        <p:spPr>
          <a:xfrm>
            <a:off x="5214931" y="4854465"/>
            <a:ext cx="77454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[1..m]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E921AE-D48C-44DE-963D-5F8669DE79D6}"/>
              </a:ext>
            </a:extLst>
          </p:cNvPr>
          <p:cNvSpPr/>
          <p:nvPr/>
        </p:nvSpPr>
        <p:spPr>
          <a:xfrm>
            <a:off x="3822269" y="4841705"/>
            <a:ext cx="77454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[1..m]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5DDDA6-08D3-4537-94AF-3ACB2E55BD79}"/>
              </a:ext>
            </a:extLst>
          </p:cNvPr>
          <p:cNvSpPr/>
          <p:nvPr/>
        </p:nvSpPr>
        <p:spPr>
          <a:xfrm>
            <a:off x="2874849" y="4841705"/>
            <a:ext cx="774543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[1..m]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9769C6-46CA-48C3-88C0-D065F97B01CB}"/>
              </a:ext>
            </a:extLst>
          </p:cNvPr>
          <p:cNvSpPr txBox="1"/>
          <p:nvPr/>
        </p:nvSpPr>
        <p:spPr>
          <a:xfrm>
            <a:off x="3043700" y="5439943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for a given message 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3969115-AC28-423C-A311-E3B4E55221D6}"/>
              </a:ext>
            </a:extLst>
          </p:cNvPr>
          <p:cNvCxnSpPr>
            <a:cxnSpLocks/>
            <a:stCxn id="60" idx="1"/>
          </p:cNvCxnSpPr>
          <p:nvPr/>
        </p:nvCxnSpPr>
        <p:spPr>
          <a:xfrm flipV="1">
            <a:off x="2874849" y="2692160"/>
            <a:ext cx="1199304" cy="2334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0F75171-9050-416D-B6A5-7125B9C83CF4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2098963" y="2692161"/>
            <a:ext cx="1723306" cy="2334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BA8E597-B064-4F0B-B897-1FF0646650E6}"/>
              </a:ext>
            </a:extLst>
          </p:cNvPr>
          <p:cNvCxnSpPr>
            <a:cxnSpLocks/>
          </p:cNvCxnSpPr>
          <p:nvPr/>
        </p:nvCxnSpPr>
        <p:spPr>
          <a:xfrm flipV="1">
            <a:off x="4930957" y="2692161"/>
            <a:ext cx="260525" cy="2334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4F372F6-98D4-49C6-BA3E-F2AF8789779E}"/>
              </a:ext>
            </a:extLst>
          </p:cNvPr>
          <p:cNvCxnSpPr>
            <a:cxnSpLocks/>
            <a:stCxn id="58" idx="3"/>
          </p:cNvCxnSpPr>
          <p:nvPr/>
        </p:nvCxnSpPr>
        <p:spPr>
          <a:xfrm flipH="1" flipV="1">
            <a:off x="1109298" y="2723517"/>
            <a:ext cx="4880176" cy="2316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F4E36F-6D5A-4FE5-8AAC-3DBB5BCA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2816" y="1689719"/>
            <a:ext cx="4078368" cy="484919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5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FF66302-4F7D-463C-BA69-496F70D94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2573" y="1690689"/>
            <a:ext cx="6278852" cy="3906469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11FACD-DEE8-423E-9BBE-638341FE8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973" y="5802885"/>
            <a:ext cx="4138051" cy="6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7</a:t>
            </a:fld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64516"/>
              </p:ext>
            </p:extLst>
          </p:nvPr>
        </p:nvGraphicFramePr>
        <p:xfrm>
          <a:off x="5049982" y="2723327"/>
          <a:ext cx="34653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684">
                  <a:extLst>
                    <a:ext uri="{9D8B030D-6E8A-4147-A177-3AD203B41FA5}">
                      <a16:colId xmlns:a16="http://schemas.microsoft.com/office/drawing/2014/main" val="1372174254"/>
                    </a:ext>
                  </a:extLst>
                </a:gridCol>
                <a:gridCol w="1732684">
                  <a:extLst>
                    <a:ext uri="{9D8B030D-6E8A-4147-A177-3AD203B41FA5}">
                      <a16:colId xmlns:a16="http://schemas.microsoft.com/office/drawing/2014/main" val="2199821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Hop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185.86.160.245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151.56.40.50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5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192.109.41.119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180.161.239.147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2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205.175.193.220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64.47.109.218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2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41.59.46.112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249.241.105.55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7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168.121.233.58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90.232.125.69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184.20.196.56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228.69.29.161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5808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085433" y="2187977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 (Input)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75131"/>
              </p:ext>
            </p:extLst>
          </p:nvPr>
        </p:nvGraphicFramePr>
        <p:xfrm>
          <a:off x="628650" y="2723327"/>
          <a:ext cx="34653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684">
                  <a:extLst>
                    <a:ext uri="{9D8B030D-6E8A-4147-A177-3AD203B41FA5}">
                      <a16:colId xmlns:a16="http://schemas.microsoft.com/office/drawing/2014/main" val="1372174254"/>
                    </a:ext>
                  </a:extLst>
                </a:gridCol>
                <a:gridCol w="1732684">
                  <a:extLst>
                    <a:ext uri="{9D8B030D-6E8A-4147-A177-3AD203B41FA5}">
                      <a16:colId xmlns:a16="http://schemas.microsoft.com/office/drawing/2014/main" val="2199821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Prefix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Hop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0.0.0.0/0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61.58.164.249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5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1.0.0.0/24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45.249.204.151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2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1.0.4.0/22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115.38.190.19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2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1.0.4.0/24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24.78.197.2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7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1.0.5.0/24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72.49.121.159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1.0.6.0/24 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202.186.216.239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580805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380937" y="2187977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(Preprocess)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73624" y="604128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correct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146124" y="5485225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89178" y="5508925"/>
            <a:ext cx="553998" cy="30553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90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Forwarding Table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5">
                <a:extLst>
                  <a:ext uri="{FF2B5EF4-FFF2-40B4-BE49-F238E27FC236}">
                    <a16:creationId xmlns:a16="http://schemas.microsoft.com/office/drawing/2014/main" id="{89F60252-B789-4F24-A235-551770391F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9846706"/>
                  </p:ext>
                </p:extLst>
              </p:nvPr>
            </p:nvGraphicFramePr>
            <p:xfrm>
              <a:off x="863588" y="1859373"/>
              <a:ext cx="7416824" cy="423904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416824">
                      <a:extLst>
                        <a:ext uri="{9D8B030D-6E8A-4147-A177-3AD203B41FA5}">
                          <a16:colId xmlns:a16="http://schemas.microsoft.com/office/drawing/2014/main" val="3276564219"/>
                        </a:ext>
                      </a:extLst>
                    </a:gridCol>
                  </a:tblGrid>
                  <a:tr h="31321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Algorithm 1: Building the forwarding table</a:t>
                          </a:r>
                          <a:endParaRPr lang="zh-TW" sz="20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91441" marR="91441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0514"/>
                      </a:ext>
                    </a:extLst>
                  </a:tr>
                  <a:tr h="374341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Input 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𝐼𝑃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 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𝑝𝑟𝑒𝑓𝑖𝑥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_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𝑙𝑒𝑛𝑔𝑡h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 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𝑛𝑒𝑥𝑡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_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h𝑜𝑝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 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𝐴𝑅𝑅𝐴𝑌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_</m:t>
                              </m:r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𝐵𝐼𝑇</m:t>
                              </m:r>
                            </m:oMath>
                          </a14:m>
                          <a:endParaRPr lang="zh-TW" sz="2000" b="0" i="1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Output</a:t>
                          </a:r>
                          <a:r>
                            <a:rPr lang="zh-TW" sz="16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：</a:t>
                          </a:r>
                          <a:r>
                            <a:rPr lang="zh-TW" sz="16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HashMap_Table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,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Array_Table</a:t>
                          </a:r>
                          <a:r>
                            <a:rPr lang="en-US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, </a:t>
                          </a:r>
                          <a:r>
                            <a:rPr lang="en-US" sz="1600" i="1" kern="100" dirty="0" err="1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Bloom_Filter</a:t>
                          </a:r>
                          <a:endParaRPr lang="zh-TW" sz="2000" i="1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If (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prefix_length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&gt; ARRAY_BIT) {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Extends the input IP to 32-bit.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for each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extended_IP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{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    Store &lt;</a:t>
                          </a:r>
                          <a:r>
                            <a:rPr lang="en-US" altLang="zh-TW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extended_IP</a:t>
                          </a: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, </a:t>
                          </a:r>
                          <a:r>
                            <a:rPr lang="en-US" altLang="zh-TW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next_hop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&gt; in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HashMap_Table</a:t>
                          </a:r>
                          <a:endParaRPr lang="en-US" sz="1600" i="1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    Store hash(</a:t>
                          </a:r>
                          <a:r>
                            <a:rPr lang="en-US" altLang="zh-TW" sz="1600" i="1" kern="100" dirty="0" err="1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extended_IP</a:t>
                          </a:r>
                          <a:r>
                            <a:rPr lang="en-US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) in </a:t>
                          </a:r>
                          <a:r>
                            <a:rPr lang="en-US" sz="1600" i="1" kern="100" dirty="0" err="1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Bloom_Filter</a:t>
                          </a:r>
                          <a:endParaRPr lang="en-US" sz="1600" i="1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}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} else {</a:t>
                          </a:r>
                        </a:p>
                        <a:p>
                          <a:pPr marL="342900" marR="0" lvl="0" indent="-342900" algn="just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</a:t>
                          </a: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Extends the input IP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𝐴𝑅𝑅𝐴𝑌</m:t>
                              </m:r>
                              <m:r>
                                <a:rPr lang="en-US" altLang="zh-TW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_</m:t>
                              </m:r>
                              <m:r>
                                <a:rPr lang="en-US" altLang="zh-TW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𝐵𝐼𝑇</m:t>
                              </m:r>
                            </m:oMath>
                          </a14:m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-bit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for each </a:t>
                          </a:r>
                          <a:r>
                            <a:rPr lang="en-US" altLang="zh-TW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extended_IP</a:t>
                          </a: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{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    Store </a:t>
                          </a:r>
                          <a:r>
                            <a:rPr lang="en-US" altLang="zh-TW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next_hop</a:t>
                          </a: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in </a:t>
                          </a:r>
                          <a:r>
                            <a:rPr lang="en-US" altLang="zh-TW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Array_Table</a:t>
                          </a: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[IP]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}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}</a:t>
                          </a:r>
                          <a:endParaRPr lang="en-US" sz="1600" i="1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</a:txBody>
                      <a:tcPr marL="91441" marR="91441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5133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5">
                <a:extLst>
                  <a:ext uri="{FF2B5EF4-FFF2-40B4-BE49-F238E27FC236}">
                    <a16:creationId xmlns:a16="http://schemas.microsoft.com/office/drawing/2014/main" id="{89F60252-B789-4F24-A235-551770391F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9846706"/>
                  </p:ext>
                </p:extLst>
              </p:nvPr>
            </p:nvGraphicFramePr>
            <p:xfrm>
              <a:off x="863588" y="1859373"/>
              <a:ext cx="7416824" cy="42165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416824">
                      <a:extLst>
                        <a:ext uri="{9D8B030D-6E8A-4147-A177-3AD203B41FA5}">
                          <a16:colId xmlns:a16="http://schemas.microsoft.com/office/drawing/2014/main" val="3276564219"/>
                        </a:ext>
                      </a:extLst>
                    </a:gridCol>
                  </a:tblGrid>
                  <a:tr h="31321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Algorithm 1: Building the forwarding table</a:t>
                          </a:r>
                          <a:endParaRPr lang="zh-TW" sz="20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91441" marR="91441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0514"/>
                      </a:ext>
                    </a:extLst>
                  </a:tr>
                  <a:tr h="39033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41" marR="91441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9516" r="-246" b="-3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133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52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Lookup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5">
                <a:extLst>
                  <a:ext uri="{FF2B5EF4-FFF2-40B4-BE49-F238E27FC236}">
                    <a16:creationId xmlns:a16="http://schemas.microsoft.com/office/drawing/2014/main" id="{89F60252-B789-4F24-A235-551770391F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0635965"/>
                  </p:ext>
                </p:extLst>
              </p:nvPr>
            </p:nvGraphicFramePr>
            <p:xfrm>
              <a:off x="863588" y="2436247"/>
              <a:ext cx="7416824" cy="315809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416824">
                      <a:extLst>
                        <a:ext uri="{9D8B030D-6E8A-4147-A177-3AD203B41FA5}">
                          <a16:colId xmlns:a16="http://schemas.microsoft.com/office/drawing/2014/main" val="3276564219"/>
                        </a:ext>
                      </a:extLst>
                    </a:gridCol>
                  </a:tblGrid>
                  <a:tr h="23206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Algorithm 2: Lookup Process</a:t>
                          </a:r>
                          <a:endParaRPr lang="zh-TW" sz="20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91441" marR="91441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0514"/>
                      </a:ext>
                    </a:extLst>
                  </a:tr>
                  <a:tr h="29142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Input 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00" smtClean="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𝐼𝑃</m:t>
                              </m:r>
                            </m:oMath>
                          </a14:m>
                          <a:endParaRPr lang="zh-TW" sz="2000" b="0" i="1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Output</a:t>
                          </a:r>
                          <a:r>
                            <a:rPr lang="zh-TW" sz="16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：</a:t>
                          </a:r>
                          <a:r>
                            <a:rPr lang="zh-TW" sz="16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</a:t>
                          </a: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The </a:t>
                          </a:r>
                          <a:r>
                            <a:rPr lang="en-US" altLang="zh-TW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next_hop</a:t>
                          </a: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of the input IP or the input is not found.</a:t>
                          </a:r>
                          <a:endParaRPr lang="zh-TW" sz="2000" i="1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If hash(IP) in </a:t>
                          </a:r>
                          <a:r>
                            <a:rPr lang="en-US" sz="1600" i="1" kern="100" dirty="0" err="1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Bloom_Filter</a:t>
                          </a:r>
                          <a:r>
                            <a:rPr lang="en-US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{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If IP in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HashMap_Table</a:t>
                          </a:r>
                          <a:endParaRPr lang="en-US" sz="1600" i="1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    return 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HashMap_Table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[IP]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else</a:t>
                          </a: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    return (</a:t>
                          </a:r>
                          <a:r>
                            <a:rPr lang="en-US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Array_Table</a:t>
                          </a:r>
                          <a:r>
                            <a:rPr lang="en-US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[IP]) ? </a:t>
                          </a:r>
                          <a:r>
                            <a:rPr lang="en-US" altLang="zh-TW" sz="1600" i="1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Array_Table</a:t>
                          </a:r>
                          <a:r>
                            <a:rPr lang="en-US" altLang="zh-TW" sz="1600" i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[IP] : NOT_FOUND</a:t>
                          </a:r>
                          <a:endParaRPr lang="en-US" sz="1600" i="1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} else {    // No false negative, thus no need to check HashMap</a:t>
                          </a:r>
                        </a:p>
                        <a:p>
                          <a:pPr marL="342900" marR="0" lvl="0" indent="-342900" algn="just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:r>
                            <a:rPr lang="en-US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    </a:t>
                          </a:r>
                          <a:r>
                            <a:rPr lang="en-US" altLang="zh-TW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return (</a:t>
                          </a:r>
                          <a:r>
                            <a:rPr lang="en-US" altLang="zh-TW" sz="1600" i="1" kern="100" dirty="0" err="1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Array_Table</a:t>
                          </a:r>
                          <a:r>
                            <a:rPr lang="en-US" altLang="zh-TW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[IP]) ? </a:t>
                          </a:r>
                          <a:r>
                            <a:rPr lang="en-US" altLang="zh-TW" sz="1600" i="1" kern="100" dirty="0" err="1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Array_Table</a:t>
                          </a:r>
                          <a:r>
                            <a:rPr lang="en-US" altLang="zh-TW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[IP] : NOT_FOUND</a:t>
                          </a:r>
                          <a:endParaRPr lang="en-US" sz="1600" i="1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</a:endParaRPr>
                        </a:p>
                        <a:p>
                          <a:pPr marL="342900" lvl="0" indent="-3429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600" i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}</a:t>
                          </a:r>
                        </a:p>
                      </a:txBody>
                      <a:tcPr marL="91441" marR="91441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5133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5">
                <a:extLst>
                  <a:ext uri="{FF2B5EF4-FFF2-40B4-BE49-F238E27FC236}">
                    <a16:creationId xmlns:a16="http://schemas.microsoft.com/office/drawing/2014/main" id="{89F60252-B789-4F24-A235-551770391F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0635965"/>
                  </p:ext>
                </p:extLst>
              </p:nvPr>
            </p:nvGraphicFramePr>
            <p:xfrm>
              <a:off x="863588" y="2436247"/>
              <a:ext cx="7416824" cy="315809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416824">
                      <a:extLst>
                        <a:ext uri="{9D8B030D-6E8A-4147-A177-3AD203B41FA5}">
                          <a16:colId xmlns:a16="http://schemas.microsoft.com/office/drawing/2014/main" val="327656421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Algorithm 2: Lookup Process</a:t>
                          </a:r>
                          <a:endParaRPr lang="zh-TW" sz="20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91441" marR="91441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0040514"/>
                      </a:ext>
                    </a:extLst>
                  </a:tr>
                  <a:tr h="2914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41" marR="91441" marT="0" marB="0">
                        <a:lnL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" t="-10438" r="-246" b="-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1333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ED007C32-6501-4FE0-9C4F-AFFCF43E899A}"/>
              </a:ext>
            </a:extLst>
          </p:cNvPr>
          <p:cNvSpPr txBox="1"/>
          <p:nvPr/>
        </p:nvSpPr>
        <p:spPr>
          <a:xfrm>
            <a:off x="863588" y="579068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Total memory access:</a:t>
            </a:r>
            <a:r>
              <a:rPr lang="zh-TW" altLang="en-US"/>
              <a:t> </a:t>
            </a:r>
            <a:r>
              <a:rPr lang="en-US" altLang="zh-TW"/>
              <a:t>2 (</a:t>
            </a:r>
            <a:r>
              <a:rPr lang="en-US" altLang="zh-TW" dirty="0"/>
              <a:t>bloom filter does not count)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38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17411</TotalTime>
  <Words>816</Words>
  <Application>Microsoft Office PowerPoint</Application>
  <PresentationFormat>如螢幕大小 (4:3)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Longest Prefix Matching Using Bloom Filters Sarang Dharmapurikar, Praveen Krishnamurthy, David E. Taylor SIGCOMM '03: Proceedings of the 2003 conference on Applications, technologies, architectures, and protocols for computer communications 2016 IEEE/ACM Transactions on Networking </vt:lpstr>
      <vt:lpstr>Outline</vt:lpstr>
      <vt:lpstr>Overview</vt:lpstr>
      <vt:lpstr>Overview</vt:lpstr>
      <vt:lpstr>Overview</vt:lpstr>
      <vt:lpstr>Overview</vt:lpstr>
      <vt:lpstr>Overview</vt:lpstr>
      <vt:lpstr>Implementation     Forwarding Table</vt:lpstr>
      <vt:lpstr>Implementation     Lookup</vt:lpstr>
      <vt:lpstr>Evaluation</vt:lpstr>
      <vt:lpstr>Evaluation</vt:lpstr>
      <vt:lpstr>Evaluation</vt:lpstr>
      <vt:lpstr>Appendix     Hash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for Dynamic Network Slicing in IEEE 802.11 Networks Sibren De Bast∗, Rodolfo Torrea-Duran∗, Alessandro Chiumento†, Sofie Pollin∗, and Haris Gacanin‡ IEEE INFOCOM 2019 - IEEE Conference on Computer Communications Workshops (INFOCOM WKSHPS)</dc:title>
  <dc:creator>temp</dc:creator>
  <cp:lastModifiedBy>TOP2018</cp:lastModifiedBy>
  <cp:revision>758</cp:revision>
  <cp:lastPrinted>2020-10-12T11:51:06Z</cp:lastPrinted>
  <dcterms:created xsi:type="dcterms:W3CDTF">2020-08-24T05:25:24Z</dcterms:created>
  <dcterms:modified xsi:type="dcterms:W3CDTF">2022-07-11T14:33:38Z</dcterms:modified>
</cp:coreProperties>
</file>