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2.bin" ContentType="application/vnd.openxmlformats-officedocument.oleObject"/>
  <Override PartName="/ppt/notesSlides/notesSlide2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5.bin" ContentType="application/vnd.openxmlformats-officedocument.oleObject"/>
  <Override PartName="/ppt/notesSlides/notesSlide32.xml" ContentType="application/vnd.openxmlformats-officedocument.presentationml.notesSlide+xml"/>
  <Override PartName="/ppt/embeddings/oleObject6.bin" ContentType="application/vnd.openxmlformats-officedocument.oleObject"/>
  <Override PartName="/ppt/notesSlides/notesSlide33.xml" ContentType="application/vnd.openxmlformats-officedocument.presentationml.notesSlide+xml"/>
  <Override PartName="/ppt/embeddings/oleObject7.bin" ContentType="application/vnd.openxmlformats-officedocument.oleObject"/>
  <Override PartName="/ppt/notesSlides/notesSlide34.xml" ContentType="application/vnd.openxmlformats-officedocument.presentationml.notesSlide+xml"/>
  <Override PartName="/ppt/embeddings/oleObject8.bin" ContentType="application/vnd.openxmlformats-officedocument.oleObject"/>
  <Override PartName="/ppt/notesSlides/notesSlide35.xml" ContentType="application/vnd.openxmlformats-officedocument.presentationml.notesSlide+xml"/>
  <Override PartName="/ppt/embeddings/oleObject9.bin" ContentType="application/vnd.openxmlformats-officedocument.oleObject"/>
  <Override PartName="/ppt/notesSlides/notesSlide36.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37.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8" r:id="rId3"/>
    <p:sldId id="337" r:id="rId4"/>
    <p:sldId id="286" r:id="rId5"/>
    <p:sldId id="288" r:id="rId6"/>
    <p:sldId id="307" r:id="rId7"/>
    <p:sldId id="308" r:id="rId8"/>
    <p:sldId id="257" r:id="rId9"/>
    <p:sldId id="262" r:id="rId10"/>
    <p:sldId id="290" r:id="rId11"/>
    <p:sldId id="294" r:id="rId12"/>
    <p:sldId id="293" r:id="rId13"/>
    <p:sldId id="324" r:id="rId14"/>
    <p:sldId id="295" r:id="rId15"/>
    <p:sldId id="296" r:id="rId16"/>
    <p:sldId id="338" r:id="rId17"/>
    <p:sldId id="319" r:id="rId18"/>
    <p:sldId id="309" r:id="rId19"/>
    <p:sldId id="312" r:id="rId20"/>
    <p:sldId id="313" r:id="rId21"/>
    <p:sldId id="314" r:id="rId22"/>
    <p:sldId id="315" r:id="rId23"/>
    <p:sldId id="317" r:id="rId24"/>
    <p:sldId id="325" r:id="rId25"/>
    <p:sldId id="287" r:id="rId26"/>
    <p:sldId id="326" r:id="rId27"/>
    <p:sldId id="265" r:id="rId28"/>
    <p:sldId id="298" r:id="rId29"/>
    <p:sldId id="334" r:id="rId30"/>
    <p:sldId id="267" r:id="rId31"/>
    <p:sldId id="322" r:id="rId32"/>
    <p:sldId id="336" r:id="rId33"/>
    <p:sldId id="328" r:id="rId34"/>
    <p:sldId id="329" r:id="rId35"/>
    <p:sldId id="330" r:id="rId36"/>
    <p:sldId id="331" r:id="rId37"/>
    <p:sldId id="320" r:id="rId38"/>
    <p:sldId id="332" r:id="rId39"/>
    <p:sldId id="335" r:id="rId40"/>
    <p:sldId id="284" r:id="rId41"/>
    <p:sldId id="283" r:id="rId42"/>
    <p:sldId id="268" r:id="rId43"/>
    <p:sldId id="299" r:id="rId44"/>
    <p:sldId id="300" r:id="rId45"/>
    <p:sldId id="333" r:id="rId46"/>
    <p:sldId id="327" r:id="rId47"/>
    <p:sldId id="282" r:id="rId48"/>
    <p:sldId id="261" r:id="rId49"/>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72930" autoAdjust="0"/>
  </p:normalViewPr>
  <p:slideViewPr>
    <p:cSldViewPr>
      <p:cViewPr varScale="1">
        <p:scale>
          <a:sx n="93" d="100"/>
          <a:sy n="93" d="100"/>
        </p:scale>
        <p:origin x="-279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9" d="100"/>
          <a:sy n="99" d="100"/>
        </p:scale>
        <p:origin x="-44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 Id="rId3"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 Id="rId3"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22E06F-2D6F-FB4E-BA76-313D9D42EE7D}" type="datetimeFigureOut">
              <a:rPr lang="en-US" smtClean="0"/>
              <a:t>5/10/12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71148A-4FA7-C44C-8260-5AEAE18888C6}" type="slidenum">
              <a:rPr lang="en-US" smtClean="0"/>
              <a:t>‹#›</a:t>
            </a:fld>
            <a:endParaRPr lang="en-US"/>
          </a:p>
        </p:txBody>
      </p:sp>
    </p:spTree>
    <p:extLst>
      <p:ext uri="{BB962C8B-B14F-4D97-AF65-F5344CB8AC3E}">
        <p14:creationId xmlns:p14="http://schemas.microsoft.com/office/powerpoint/2010/main" val="2348005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714689-689E-7C4F-8647-005FE71D48A2}" type="datetimeFigureOut">
              <a:rPr lang="en-US" smtClean="0"/>
              <a:t>5/10/12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8CA2A-F20C-C645-9371-550373288D5E}" type="slidenum">
              <a:rPr lang="en-US" smtClean="0"/>
              <a:t>‹#›</a:t>
            </a:fld>
            <a:endParaRPr lang="en-US"/>
          </a:p>
        </p:txBody>
      </p:sp>
    </p:spTree>
    <p:extLst>
      <p:ext uri="{BB962C8B-B14F-4D97-AF65-F5344CB8AC3E}">
        <p14:creationId xmlns:p14="http://schemas.microsoft.com/office/powerpoint/2010/main" val="2259757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My name is Bo Adler,  and today I will be describing my research on a reputation system for the Wikipedia that we have built and call </a:t>
            </a:r>
            <a:r>
              <a:rPr lang="en-US" baseline="0" dirty="0" err="1" smtClean="0"/>
              <a:t>WikiTrust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1</a:t>
            </a:fld>
            <a:endParaRPr lang="en-US"/>
          </a:p>
        </p:txBody>
      </p:sp>
    </p:spTree>
    <p:extLst>
      <p:ext uri="{BB962C8B-B14F-4D97-AF65-F5344CB8AC3E}">
        <p14:creationId xmlns:p14="http://schemas.microsoft.com/office/powerpoint/2010/main" val="4242163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more page views means that</a:t>
            </a:r>
            <a:r>
              <a:rPr lang="en-US" baseline="0" dirty="0" smtClean="0"/>
              <a:t> an error is more likely to be spotted and corrected, then we should also find that older text within an article is more reliable.  If we could measure how text survives over time, then we could get a sense of both how reliable that text is and how good a job the original author did.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10</a:t>
            </a:fld>
            <a:endParaRPr lang="en-US"/>
          </a:p>
        </p:txBody>
      </p:sp>
    </p:spTree>
    <p:extLst>
      <p:ext uri="{BB962C8B-B14F-4D97-AF65-F5344CB8AC3E}">
        <p14:creationId xmlns:p14="http://schemas.microsoft.com/office/powerpoint/2010/main" val="256927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would that work?</a:t>
            </a:r>
          </a:p>
          <a:p>
            <a:endParaRPr lang="en-US" dirty="0" smtClean="0"/>
          </a:p>
          <a:p>
            <a:r>
              <a:rPr lang="en-US" dirty="0" smtClean="0"/>
              <a:t>After manually</a:t>
            </a:r>
            <a:r>
              <a:rPr lang="en-US" baseline="0" dirty="0" smtClean="0"/>
              <a:t> examining lots of revisions, the pattern that we noticed is that added text is either completely removed, or it’s whittled away over a few revisions until it reaches a stable state.</a:t>
            </a:r>
          </a:p>
          <a:p>
            <a:endParaRPr lang="en-US" baseline="0" dirty="0" smtClean="0"/>
          </a:p>
          <a:p>
            <a:r>
              <a:rPr lang="en-US" baseline="0" dirty="0" smtClean="0"/>
              <a:t>The figure here depicts that graphically, with the yellow bar representing the original text contribution of a single author.  Over the following revisions, words and sentences are replaced with new ones, and sometimes the original wording is brought back.  And one of the things we’ve noticed is that as the text gets older, it’s less likely to be monkeyed with, so is has this feel of looking like exponential decay.</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11</a:t>
            </a:fld>
            <a:endParaRPr lang="en-US"/>
          </a:p>
        </p:txBody>
      </p:sp>
    </p:spTree>
    <p:extLst>
      <p:ext uri="{BB962C8B-B14F-4D97-AF65-F5344CB8AC3E}">
        <p14:creationId xmlns:p14="http://schemas.microsoft.com/office/powerpoint/2010/main" val="2857361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 it that way isn’t very hard, either.  You have an initial size of text which is added, and then you have a bunch of points along</a:t>
            </a:r>
            <a:r>
              <a:rPr lang="en-US" baseline="0" dirty="0" smtClean="0"/>
              <a:t> the curve… so you just need to calculate what alpha approximates that.  Essentially, this is a geometric series, where alpha can vary between zero and one… and the closer to one it is, the more of the contribution lasts into the future, so we call this measure “text longevity.”</a:t>
            </a:r>
          </a:p>
        </p:txBody>
      </p:sp>
      <p:sp>
        <p:nvSpPr>
          <p:cNvPr id="4" name="Slide Number Placeholder 3"/>
          <p:cNvSpPr>
            <a:spLocks noGrp="1"/>
          </p:cNvSpPr>
          <p:nvPr>
            <p:ph type="sldNum" sz="quarter" idx="10"/>
          </p:nvPr>
        </p:nvSpPr>
        <p:spPr/>
        <p:txBody>
          <a:bodyPr/>
          <a:lstStyle/>
          <a:p>
            <a:fld id="{4048CA2A-F20C-C645-9371-550373288D5E}" type="slidenum">
              <a:rPr lang="en-US" smtClean="0"/>
              <a:t>12</a:t>
            </a:fld>
            <a:endParaRPr lang="en-US"/>
          </a:p>
        </p:txBody>
      </p:sp>
    </p:spTree>
    <p:extLst>
      <p:ext uri="{BB962C8B-B14F-4D97-AF65-F5344CB8AC3E}">
        <p14:creationId xmlns:p14="http://schemas.microsoft.com/office/powerpoint/2010/main" val="64519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way we decided to compute alpha was by computing the sum of the geometric series and setting it to the sum we actually got.  We get an equation out of this, which we can solve for in each specific case using Newton’s iterative method.</a:t>
            </a:r>
          </a:p>
        </p:txBody>
      </p:sp>
      <p:sp>
        <p:nvSpPr>
          <p:cNvPr id="4" name="Slide Number Placeholder 3"/>
          <p:cNvSpPr>
            <a:spLocks noGrp="1"/>
          </p:cNvSpPr>
          <p:nvPr>
            <p:ph type="sldNum" sz="quarter" idx="10"/>
          </p:nvPr>
        </p:nvSpPr>
        <p:spPr/>
        <p:txBody>
          <a:bodyPr/>
          <a:lstStyle/>
          <a:p>
            <a:fld id="{4048CA2A-F20C-C645-9371-550373288D5E}" type="slidenum">
              <a:rPr lang="en-US" smtClean="0"/>
              <a:t>13</a:t>
            </a:fld>
            <a:endParaRPr lang="en-US"/>
          </a:p>
        </p:txBody>
      </p:sp>
    </p:spTree>
    <p:extLst>
      <p:ext uri="{BB962C8B-B14F-4D97-AF65-F5344CB8AC3E}">
        <p14:creationId xmlns:p14="http://schemas.microsoft.com/office/powerpoint/2010/main" val="606731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were pretty excited by this model when we first came up with it, but there were a couple of issues that came up once we got into it.</a:t>
            </a:r>
          </a:p>
          <a:p>
            <a:endParaRPr lang="en-US" baseline="0" dirty="0" smtClean="0"/>
          </a:p>
          <a:p>
            <a:r>
              <a:rPr lang="en-US" baseline="0" dirty="0" smtClean="0"/>
              <a:t>The first was, how do we go about finding and counting survived text?  The text is moving around and being edited by later people, so how do we know who said what?</a:t>
            </a:r>
          </a:p>
          <a:p>
            <a:endParaRPr lang="en-US" baseline="0" dirty="0" smtClean="0"/>
          </a:p>
          <a:p>
            <a:r>
              <a:rPr lang="en-US" baseline="0" dirty="0" smtClean="0"/>
              <a:t>Another thing that really bugged us was that this model works great for contributors who add text, but we found that some users take on very specific jobs, like deleting vandalism.  How do we reward them for their efforts?</a:t>
            </a:r>
          </a:p>
          <a:p>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14</a:t>
            </a:fld>
            <a:endParaRPr lang="en-US"/>
          </a:p>
        </p:txBody>
      </p:sp>
    </p:spTree>
    <p:extLst>
      <p:ext uri="{BB962C8B-B14F-4D97-AF65-F5344CB8AC3E}">
        <p14:creationId xmlns:p14="http://schemas.microsoft.com/office/powerpoint/2010/main" val="2078876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problem seems</a:t>
            </a:r>
            <a:r>
              <a:rPr lang="en-US" baseline="0" dirty="0" smtClean="0"/>
              <a:t> very related to one we are all familiar with from source code repositories: who do we blame when we find a bug in the code?  Of course we use a text differencing algorithm to find out what was changed from one revision to the next, but even at this level we found that there were certain complications when wanting to give credit for work.  The questions here are all ones that we wrestled with, especially because we didn’t want someone to be able to game the system </a:t>
            </a:r>
            <a:endParaRPr lang="en-US" dirty="0" smtClean="0"/>
          </a:p>
          <a:p>
            <a:endParaRPr lang="en-US" dirty="0" smtClean="0"/>
          </a:p>
          <a:p>
            <a:r>
              <a:rPr lang="en-US" dirty="0" smtClean="0"/>
              <a:t>I won’t go into any details here, but you can refer to my dissertation to see how we modified the diff algorithm to address these concerns.</a:t>
            </a:r>
          </a:p>
        </p:txBody>
      </p:sp>
      <p:sp>
        <p:nvSpPr>
          <p:cNvPr id="4" name="Slide Number Placeholder 3"/>
          <p:cNvSpPr>
            <a:spLocks noGrp="1"/>
          </p:cNvSpPr>
          <p:nvPr>
            <p:ph type="sldNum" sz="quarter" idx="10"/>
          </p:nvPr>
        </p:nvSpPr>
        <p:spPr/>
        <p:txBody>
          <a:bodyPr/>
          <a:lstStyle/>
          <a:p>
            <a:fld id="{4048CA2A-F20C-C645-9371-550373288D5E}" type="slidenum">
              <a:rPr lang="en-US" smtClean="0"/>
              <a:t>15</a:t>
            </a:fld>
            <a:endParaRPr lang="en-US"/>
          </a:p>
        </p:txBody>
      </p:sp>
    </p:spTree>
    <p:extLst>
      <p:ext uri="{BB962C8B-B14F-4D97-AF65-F5344CB8AC3E}">
        <p14:creationId xmlns:p14="http://schemas.microsoft.com/office/powerpoint/2010/main" val="2448861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I want to focus on the other major issue raised by our text survival work: how do we give credit to people who do something other than adding text to the Wikipedia?  How can we measure deletions and moving text around?</a:t>
            </a:r>
          </a:p>
          <a:p>
            <a:endParaRPr lang="en-US" dirty="0" smtClean="0"/>
          </a:p>
          <a:p>
            <a:r>
              <a:rPr lang="en-US" dirty="0" smtClean="0"/>
              <a:t>The answer we</a:t>
            </a:r>
            <a:r>
              <a:rPr lang="en-US" baseline="0" dirty="0" smtClean="0"/>
              <a:t> chose is to use the notion of edit distance, which quantifies how large an edit is by computing a text difference and examining the components.  For example, a common edit distance formula is to sum the number of words inserted, deleted, and replaced in going from one revision to the next.</a:t>
            </a:r>
          </a:p>
          <a:p>
            <a:endParaRPr lang="en-US" baseline="0" dirty="0" smtClean="0"/>
          </a:p>
          <a:p>
            <a:r>
              <a:rPr lang="en-US" baseline="0" dirty="0" smtClean="0"/>
              <a:t>What is most useful about this choice is that the idea of distance encourages a physical analogy that allows us to draw on our intuition.  So, to explain our second quality measure, I want you to consider what it would look like if grad school were a hike through the forest…</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17</a:t>
            </a:fld>
            <a:endParaRPr lang="en-US"/>
          </a:p>
        </p:txBody>
      </p:sp>
    </p:spTree>
    <p:extLst>
      <p:ext uri="{BB962C8B-B14F-4D97-AF65-F5344CB8AC3E}">
        <p14:creationId xmlns:p14="http://schemas.microsoft.com/office/powerpoint/2010/main" val="2676984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frantic start to graceful</a:t>
            </a:r>
            <a:r>
              <a:rPr lang="en-US" baseline="0" dirty="0" smtClean="0"/>
              <a:t> finish, a well-prepared student can make a beeline for graduation by taking the most direct path.</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18</a:t>
            </a:fld>
            <a:endParaRPr lang="en-US"/>
          </a:p>
        </p:txBody>
      </p:sp>
    </p:spTree>
    <p:extLst>
      <p:ext uri="{BB962C8B-B14F-4D97-AF65-F5344CB8AC3E}">
        <p14:creationId xmlns:p14="http://schemas.microsoft.com/office/powerpoint/2010/main" val="193832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some of us veer off, and end up </a:t>
            </a:r>
            <a:r>
              <a:rPr lang="en-US" baseline="0" dirty="0" smtClean="0"/>
              <a:t>lost in research --- far away from our intended goal.</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19</a:t>
            </a:fld>
            <a:endParaRPr lang="en-US"/>
          </a:p>
        </p:txBody>
      </p:sp>
    </p:spTree>
    <p:extLst>
      <p:ext uri="{BB962C8B-B14F-4D97-AF65-F5344CB8AC3E}">
        <p14:creationId xmlns:p14="http://schemas.microsoft.com/office/powerpoint/2010/main" val="262161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a:t>
            </a:r>
            <a:r>
              <a:rPr lang="en-US" baseline="0" dirty="0" smtClean="0"/>
              <a:t> advisor must come save the grad student, by acting as a guide.</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20</a:t>
            </a:fld>
            <a:endParaRPr lang="en-US"/>
          </a:p>
        </p:txBody>
      </p:sp>
    </p:spTree>
    <p:extLst>
      <p:ext uri="{BB962C8B-B14F-4D97-AF65-F5344CB8AC3E}">
        <p14:creationId xmlns:p14="http://schemas.microsoft.com/office/powerpoint/2010/main" val="305569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nearly</a:t>
            </a:r>
            <a:r>
              <a:rPr lang="en-US" baseline="0" dirty="0" smtClean="0"/>
              <a:t> four million articles, Wikipedia has become a household name.  It’s the online encyclopedia that anyone can edit, which helps it stay current with evolving events and allows domain experts to contribute to articles without having to commit to writing a dissertation.</a:t>
            </a:r>
          </a:p>
          <a:p>
            <a:endParaRPr lang="en-US" dirty="0" smtClean="0"/>
          </a:p>
          <a:p>
            <a:r>
              <a:rPr lang="en-US" dirty="0" smtClean="0"/>
              <a:t>The downside of this</a:t>
            </a:r>
            <a:r>
              <a:rPr lang="en-US" baseline="0" dirty="0" smtClean="0"/>
              <a:t> openness is that anyone can make an edit without formal review, and vandals and bar bets contribute to the deterioration of this knowledge.  Highlighted here in the screenshot is an article where the first sentence was vandalized into a slur.</a:t>
            </a:r>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2</a:t>
            </a:fld>
            <a:endParaRPr lang="en-US"/>
          </a:p>
        </p:txBody>
      </p:sp>
    </p:spTree>
    <p:extLst>
      <p:ext uri="{BB962C8B-B14F-4D97-AF65-F5344CB8AC3E}">
        <p14:creationId xmlns:p14="http://schemas.microsoft.com/office/powerpoint/2010/main" val="3703090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through the efforts of the advisor, the grad</a:t>
            </a:r>
            <a:r>
              <a:rPr lang="en-US" baseline="0" dirty="0" smtClean="0"/>
              <a:t> student finds his way to graduation!</a:t>
            </a:r>
            <a:endParaRPr lang="en-US" dirty="0" smtClean="0"/>
          </a:p>
          <a:p>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21</a:t>
            </a:fld>
            <a:endParaRPr lang="en-US"/>
          </a:p>
        </p:txBody>
      </p:sp>
    </p:spTree>
    <p:extLst>
      <p:ext uri="{BB962C8B-B14F-4D97-AF65-F5344CB8AC3E}">
        <p14:creationId xmlns:p14="http://schemas.microsoft.com/office/powerpoint/2010/main" val="1577868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Abstracting the situation, we are</a:t>
            </a:r>
            <a:r>
              <a:rPr lang="en-US" baseline="0" dirty="0" smtClean="0"/>
              <a:t> left with these important features: the grad student starts here, does some amount of work, and ends up lost in research; the advisor gets involved at this point and rescues the grad student, bringing him to graduation.</a:t>
            </a:r>
          </a:p>
          <a:p>
            <a:endParaRPr lang="en-US" baseline="0" dirty="0" smtClean="0"/>
          </a:p>
          <a:p>
            <a:r>
              <a:rPr lang="en-US" baseline="0" dirty="0" smtClean="0"/>
              <a:t>Given this diagram, how do we measure the “useful work” done by the grad student?</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22</a:t>
            </a:fld>
            <a:endParaRPr lang="en-US"/>
          </a:p>
        </p:txBody>
      </p:sp>
    </p:spTree>
    <p:extLst>
      <p:ext uri="{BB962C8B-B14F-4D97-AF65-F5344CB8AC3E}">
        <p14:creationId xmlns:p14="http://schemas.microsoft.com/office/powerpoint/2010/main" val="3771237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know that every grad student in the room is thinking, “that’s easy: drop a normal and measure the distance in the direction of graduation.”  And that’s a very reasonable approach, but I</a:t>
            </a:r>
            <a:r>
              <a:rPr lang="en-US" baseline="0" dirty="0" smtClean="0"/>
              <a:t> argue that the advisor has a different view of their relative contributions…</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23</a:t>
            </a:fld>
            <a:endParaRPr lang="en-US"/>
          </a:p>
        </p:txBody>
      </p:sp>
    </p:spTree>
    <p:extLst>
      <p:ext uri="{BB962C8B-B14F-4D97-AF65-F5344CB8AC3E}">
        <p14:creationId xmlns:p14="http://schemas.microsoft.com/office/powerpoint/2010/main" val="163828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advisor’s point of view, his time is very valuable and contributes more directly towards</a:t>
            </a:r>
            <a:r>
              <a:rPr lang="en-US" baseline="0" dirty="0" smtClean="0"/>
              <a:t> reaching the goal.  So, instead of dropping a normal, he drops an arc based on his own contribution.  Anything left over is the “useful work” done by the grad student.</a:t>
            </a:r>
          </a:p>
          <a:p>
            <a:endParaRPr lang="en-US" baseline="0" dirty="0" smtClean="0"/>
          </a:p>
          <a:p>
            <a:r>
              <a:rPr lang="en-US" baseline="0" dirty="0" smtClean="0"/>
              <a:t>In effect, the advisor assigns a discount to the work of the grad student based on the magnitude of his own contribution.</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24</a:t>
            </a:fld>
            <a:endParaRPr lang="en-US"/>
          </a:p>
        </p:txBody>
      </p:sp>
    </p:spTree>
    <p:extLst>
      <p:ext uri="{BB962C8B-B14F-4D97-AF65-F5344CB8AC3E}">
        <p14:creationId xmlns:p14="http://schemas.microsoft.com/office/powerpoint/2010/main" val="163828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quality measure for the Wikipedia, we want to promote</a:t>
            </a:r>
            <a:r>
              <a:rPr lang="en-US" baseline="0" dirty="0" smtClean="0"/>
              <a:t> the efficient use of human capital in the same sort of way…  For example, if you add an unnecessary paragraph to an article then you are creating work which someone else has to repair, so the advisor’s viewpoint provides the proper incentive.</a:t>
            </a:r>
          </a:p>
          <a:p>
            <a:endParaRPr lang="en-US" baseline="0" dirty="0" smtClean="0"/>
          </a:p>
          <a:p>
            <a:r>
              <a:rPr lang="en-US" baseline="0" dirty="0" smtClean="0"/>
              <a:t>We construct a triangle using edit distance to compute the distances between the revision we want to evaluate, the immediately preceding revision, and some revision after it.  We define the quality of the edit as the amount of “useful work” normalized by the amount of “actual work.”  Again, It measures how much of the contribution lasts into the future, so we call this measure “edit longevity.”</a:t>
            </a:r>
          </a:p>
        </p:txBody>
      </p:sp>
      <p:sp>
        <p:nvSpPr>
          <p:cNvPr id="4" name="Slide Number Placeholder 3"/>
          <p:cNvSpPr>
            <a:spLocks noGrp="1"/>
          </p:cNvSpPr>
          <p:nvPr>
            <p:ph type="sldNum" sz="quarter" idx="10"/>
          </p:nvPr>
        </p:nvSpPr>
        <p:spPr/>
        <p:txBody>
          <a:bodyPr/>
          <a:lstStyle/>
          <a:p>
            <a:fld id="{4048CA2A-F20C-C645-9371-550373288D5E}" type="slidenum">
              <a:rPr lang="en-US" smtClean="0"/>
              <a:t>25</a:t>
            </a:fld>
            <a:endParaRPr lang="en-US"/>
          </a:p>
        </p:txBody>
      </p:sp>
    </p:spTree>
    <p:extLst>
      <p:ext uri="{BB962C8B-B14F-4D97-AF65-F5344CB8AC3E}">
        <p14:creationId xmlns:p14="http://schemas.microsoft.com/office/powerpoint/2010/main" val="1930265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nice thing about</a:t>
            </a:r>
            <a:r>
              <a:rPr lang="en-US" baseline="0" dirty="0" smtClean="0"/>
              <a:t> this quality measure is that it varies from -1 to +1.</a:t>
            </a:r>
          </a:p>
          <a:p>
            <a:endParaRPr lang="en-US" baseline="0" dirty="0" smtClean="0"/>
          </a:p>
          <a:p>
            <a:r>
              <a:rPr lang="en-US" baseline="0" dirty="0" smtClean="0"/>
              <a:t>In the best case, the edit is built upon to create a future revision and it gets a score of +1.</a:t>
            </a:r>
          </a:p>
          <a:p>
            <a:endParaRPr lang="en-US" baseline="0" dirty="0" smtClean="0"/>
          </a:p>
          <a:p>
            <a:r>
              <a:rPr lang="en-US" baseline="0" dirty="0" smtClean="0"/>
              <a:t>The worst case is that the edit has to be completely undone, as in this second example, and it gets a score of -1.</a:t>
            </a:r>
          </a:p>
        </p:txBody>
      </p:sp>
      <p:sp>
        <p:nvSpPr>
          <p:cNvPr id="4" name="Slide Number Placeholder 3"/>
          <p:cNvSpPr>
            <a:spLocks noGrp="1"/>
          </p:cNvSpPr>
          <p:nvPr>
            <p:ph type="sldNum" sz="quarter" idx="10"/>
          </p:nvPr>
        </p:nvSpPr>
        <p:spPr/>
        <p:txBody>
          <a:bodyPr/>
          <a:lstStyle/>
          <a:p>
            <a:fld id="{4048CA2A-F20C-C645-9371-550373288D5E}" type="slidenum">
              <a:rPr lang="en-US" smtClean="0"/>
              <a:t>26</a:t>
            </a:fld>
            <a:endParaRPr lang="en-US"/>
          </a:p>
        </p:txBody>
      </p:sp>
    </p:spTree>
    <p:extLst>
      <p:ext uri="{BB962C8B-B14F-4D97-AF65-F5344CB8AC3E}">
        <p14:creationId xmlns:p14="http://schemas.microsoft.com/office/powerpoint/2010/main" val="1930265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defined these quality measures, the next question is “how do we evaluate</a:t>
            </a:r>
            <a:r>
              <a:rPr lang="en-US" baseline="0" dirty="0" smtClean="0"/>
              <a:t> this?”  Since quality and vandalism are related, we decided to evaluate the performance using a vandalism corpus.</a:t>
            </a:r>
          </a:p>
          <a:p>
            <a:endParaRPr lang="en-US" baseline="0" dirty="0" smtClean="0"/>
          </a:p>
          <a:p>
            <a:r>
              <a:rPr lang="en-US" baseline="0" dirty="0" smtClean="0"/>
              <a:t>For each quality measure, we vary the threshold predicting vandalism to get a range of precision-recall values.  We then calculate the area under these precision-recall curves to arrive at a single number representing the performance, where higher is better.</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27</a:t>
            </a:fld>
            <a:endParaRPr lang="en-US"/>
          </a:p>
        </p:txBody>
      </p:sp>
    </p:spTree>
    <p:extLst>
      <p:ext uri="{BB962C8B-B14F-4D97-AF65-F5344CB8AC3E}">
        <p14:creationId xmlns:p14="http://schemas.microsoft.com/office/powerpoint/2010/main" val="2363192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are the results.</a:t>
            </a:r>
            <a:r>
              <a:rPr lang="en-US" baseline="0" dirty="0" smtClean="0"/>
              <a:t>  Text longevity is able to get 29% of the area under the precision-recall curve, with the parameters we varied having little effect.</a:t>
            </a:r>
          </a:p>
          <a:p>
            <a:endParaRPr lang="en-US" baseline="0" dirty="0" smtClean="0"/>
          </a:p>
          <a:p>
            <a:r>
              <a:rPr lang="en-US" baseline="0" dirty="0" smtClean="0"/>
              <a:t>For edit longevity, the results are much better --- reaching a maximum area of 44% under the precision-recall curve.</a:t>
            </a:r>
          </a:p>
          <a:p>
            <a:endParaRPr lang="en-US" baseline="0" dirty="0" smtClean="0"/>
          </a:p>
          <a:p>
            <a:r>
              <a:rPr lang="en-US" baseline="0" dirty="0" smtClean="0"/>
              <a:t>For comparison, the median score of the vandalism detection competition based on the same corpus was 42%.  In our case, there are many situations which are not vandalism but have bad quality, such as writing with a biased viewpoint, so this result seems quite good!</a:t>
            </a:r>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28</a:t>
            </a:fld>
            <a:endParaRPr lang="en-US"/>
          </a:p>
        </p:txBody>
      </p:sp>
    </p:spTree>
    <p:extLst>
      <p:ext uri="{BB962C8B-B14F-4D97-AF65-F5344CB8AC3E}">
        <p14:creationId xmlns:p14="http://schemas.microsoft.com/office/powerpoint/2010/main" val="1848906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right-hand graphs, notice that there’s a big bump in the frequency of the very worst qualities.  This is akin to saying that when people contribute bad text, most often it is very obviously bad.</a:t>
            </a:r>
          </a:p>
          <a:p>
            <a:endParaRPr lang="en-US" baseline="0" dirty="0" smtClean="0"/>
          </a:p>
          <a:p>
            <a:r>
              <a:rPr lang="en-US" baseline="0" dirty="0" smtClean="0"/>
              <a:t>Notice also that the y-axis has a smaller scale for the edit views.  There is more “spread” in both the size of an edit, and its quality.</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29</a:t>
            </a:fld>
            <a:endParaRPr lang="en-US"/>
          </a:p>
        </p:txBody>
      </p:sp>
    </p:spTree>
    <p:extLst>
      <p:ext uri="{BB962C8B-B14F-4D97-AF65-F5344CB8AC3E}">
        <p14:creationId xmlns:p14="http://schemas.microsoft.com/office/powerpoint/2010/main" val="3833645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way to judge the quality of an edit, the last step in our little architecture</a:t>
            </a:r>
            <a:r>
              <a:rPr lang="en-US" baseline="0" dirty="0" smtClean="0"/>
              <a:t> diagram is to increase or decrease the reputation based on that </a:t>
            </a:r>
            <a:r>
              <a:rPr lang="en-US" baseline="0" dirty="0" err="1" smtClean="0"/>
              <a:t>judgement</a:t>
            </a:r>
            <a:r>
              <a:rPr lang="en-US" baseline="0" dirty="0" smtClean="0"/>
              <a:t>.</a:t>
            </a:r>
          </a:p>
          <a:p>
            <a:endParaRPr lang="en-US" baseline="0" dirty="0" smtClean="0"/>
          </a:p>
          <a:p>
            <a:r>
              <a:rPr lang="en-US" baseline="0" dirty="0" smtClean="0"/>
              <a:t>[[Old wording: To guide and predict behavior: In our conception, a reputation system has two purposes.  First, it acts as a predictor of future behavior --- we expect someone with high reputation to do good work.  Second, when reputation scores are public it also acts as a guide to good behavior, molding the users who strive for high reputation.]]</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30</a:t>
            </a:fld>
            <a:endParaRPr lang="en-US"/>
          </a:p>
        </p:txBody>
      </p:sp>
    </p:spTree>
    <p:extLst>
      <p:ext uri="{BB962C8B-B14F-4D97-AF65-F5344CB8AC3E}">
        <p14:creationId xmlns:p14="http://schemas.microsoft.com/office/powerpoint/2010/main" val="58915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3</a:t>
            </a:fld>
            <a:endParaRPr lang="en-US"/>
          </a:p>
        </p:txBody>
      </p:sp>
    </p:spTree>
    <p:extLst>
      <p:ext uri="{BB962C8B-B14F-4D97-AF65-F5344CB8AC3E}">
        <p14:creationId xmlns:p14="http://schemas.microsoft.com/office/powerpoint/2010/main" val="3703090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design of our reputation system, we brought</a:t>
            </a:r>
            <a:r>
              <a:rPr lang="en-US" baseline="0" dirty="0" smtClean="0"/>
              <a:t> together three key ideas.</a:t>
            </a:r>
          </a:p>
          <a:p>
            <a:endParaRPr lang="en-US" baseline="0" dirty="0" smtClean="0"/>
          </a:p>
          <a:p>
            <a:r>
              <a:rPr lang="en-US" baseline="0" dirty="0" smtClean="0"/>
              <a:t>First, we used multiple future revisions to judge an edit.  This has the effect of letting the Wikipedia community itself decide what is good and what is bad, and helps to limit the damage of vandals.</a:t>
            </a:r>
          </a:p>
          <a:p>
            <a:endParaRPr lang="en-US" baseline="0" dirty="0" smtClean="0"/>
          </a:p>
          <a:p>
            <a:r>
              <a:rPr lang="en-US" baseline="0" dirty="0" smtClean="0"/>
              <a:t>Our second principle was to incorporate the size of an author’s work.  That is, if you contribute a ton of good text, that is surely more valuable than a tiny amount of perfect text.</a:t>
            </a:r>
          </a:p>
          <a:p>
            <a:endParaRPr lang="en-US" baseline="0" dirty="0" smtClean="0"/>
          </a:p>
          <a:p>
            <a:r>
              <a:rPr lang="en-US" baseline="0" dirty="0" smtClean="0"/>
              <a:t>The third principle we felt important was to trust the opinion of established authors more than that of new comers, when judging earlier revisions.</a:t>
            </a:r>
          </a:p>
        </p:txBody>
      </p:sp>
      <p:sp>
        <p:nvSpPr>
          <p:cNvPr id="4" name="Slide Number Placeholder 3"/>
          <p:cNvSpPr>
            <a:spLocks noGrp="1"/>
          </p:cNvSpPr>
          <p:nvPr>
            <p:ph type="sldNum" sz="quarter" idx="10"/>
          </p:nvPr>
        </p:nvSpPr>
        <p:spPr/>
        <p:txBody>
          <a:bodyPr/>
          <a:lstStyle/>
          <a:p>
            <a:fld id="{4048CA2A-F20C-C645-9371-550373288D5E}" type="slidenum">
              <a:rPr lang="en-US" smtClean="0"/>
              <a:t>31</a:t>
            </a:fld>
            <a:endParaRPr lang="en-US"/>
          </a:p>
        </p:txBody>
      </p:sp>
    </p:spTree>
    <p:extLst>
      <p:ext uri="{BB962C8B-B14F-4D97-AF65-F5344CB8AC3E}">
        <p14:creationId xmlns:p14="http://schemas.microsoft.com/office/powerpoint/2010/main" val="3036305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our two quality measures, we defined two aspects to how we update reputation.  The first was a text component, related to the idea of text survival.</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an author </a:t>
            </a:r>
            <a:r>
              <a:rPr lang="en-US" baseline="0" dirty="0" err="1" smtClean="0"/>
              <a:t>A_i</a:t>
            </a:r>
            <a:r>
              <a:rPr lang="en-US" baseline="0" dirty="0" smtClean="0"/>
              <a:t> makes an edit, we consider each of the ten revisions after the edit is made as a judge of that original edit.  We update the reputation of </a:t>
            </a:r>
            <a:r>
              <a:rPr lang="en-US" baseline="0" dirty="0" err="1" smtClean="0"/>
              <a:t>A_i</a:t>
            </a:r>
            <a:r>
              <a:rPr lang="en-US" baseline="0" dirty="0" smtClean="0"/>
              <a:t> with this value as each subsequent edit is made.</a:t>
            </a:r>
          </a:p>
        </p:txBody>
      </p:sp>
      <p:sp>
        <p:nvSpPr>
          <p:cNvPr id="4" name="Slide Number Placeholder 3"/>
          <p:cNvSpPr>
            <a:spLocks noGrp="1"/>
          </p:cNvSpPr>
          <p:nvPr>
            <p:ph type="sldNum" sz="quarter" idx="10"/>
          </p:nvPr>
        </p:nvSpPr>
        <p:spPr/>
        <p:txBody>
          <a:bodyPr/>
          <a:lstStyle/>
          <a:p>
            <a:fld id="{4048CA2A-F20C-C645-9371-550373288D5E}" type="slidenum">
              <a:rPr lang="en-US" smtClean="0"/>
              <a:t>32</a:t>
            </a:fld>
            <a:endParaRPr lang="en-US"/>
          </a:p>
        </p:txBody>
      </p:sp>
    </p:spTree>
    <p:extLst>
      <p:ext uri="{BB962C8B-B14F-4D97-AF65-F5344CB8AC3E}">
        <p14:creationId xmlns:p14="http://schemas.microsoft.com/office/powerpoint/2010/main" val="2254553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main components of this value are the</a:t>
            </a:r>
            <a:r>
              <a:rPr lang="en-US" baseline="0" dirty="0" smtClean="0"/>
              <a:t> size of the original edit…</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33</a:t>
            </a:fld>
            <a:endParaRPr lang="en-US"/>
          </a:p>
        </p:txBody>
      </p:sp>
    </p:spTree>
    <p:extLst>
      <p:ext uri="{BB962C8B-B14F-4D97-AF65-F5344CB8AC3E}">
        <p14:creationId xmlns:p14="http://schemas.microsoft.com/office/powerpoint/2010/main" val="2254553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quality</a:t>
            </a:r>
            <a:r>
              <a:rPr lang="en-US" baseline="0" dirty="0" smtClean="0"/>
              <a:t> of the original edit as judged by measuring how many of the original words are left in the latest revision…</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34</a:t>
            </a:fld>
            <a:endParaRPr lang="en-US"/>
          </a:p>
        </p:txBody>
      </p:sp>
    </p:spTree>
    <p:extLst>
      <p:ext uri="{BB962C8B-B14F-4D97-AF65-F5344CB8AC3E}">
        <p14:creationId xmlns:p14="http://schemas.microsoft.com/office/powerpoint/2010/main" val="2254553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reputation of the</a:t>
            </a:r>
            <a:r>
              <a:rPr lang="en-US" baseline="0" dirty="0" smtClean="0"/>
              <a:t> author making the </a:t>
            </a:r>
            <a:r>
              <a:rPr lang="en-US" baseline="0" dirty="0" err="1" smtClean="0"/>
              <a:t>judgement</a:t>
            </a:r>
            <a:r>
              <a:rPr lang="en-US" baseline="0" dirty="0" smtClean="0"/>
              <a:t>.  Notice that we actually take the log of the reputation here, which has the effect of bringing super high reputation scores closer to the value of lower reputation users and leveling the playing field a bit between established authors and new comers.</a:t>
            </a:r>
          </a:p>
          <a:p>
            <a:endParaRPr lang="en-US" baseline="0"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35</a:t>
            </a:fld>
            <a:endParaRPr lang="en-US"/>
          </a:p>
        </p:txBody>
      </p:sp>
    </p:spTree>
    <p:extLst>
      <p:ext uri="{BB962C8B-B14F-4D97-AF65-F5344CB8AC3E}">
        <p14:creationId xmlns:p14="http://schemas.microsoft.com/office/powerpoint/2010/main" val="2254553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some constants that we included</a:t>
            </a:r>
            <a:r>
              <a:rPr lang="en-US" baseline="0" dirty="0" smtClean="0"/>
              <a:t> because we weren’t sure how quickly reputation should grow or how important the initial size of the contribution should be.  We computed the value for these constants by using a hill-climbing algorithm and optimizing the overall reputation score for predicting low edit quality.</a:t>
            </a:r>
          </a:p>
        </p:txBody>
      </p:sp>
      <p:sp>
        <p:nvSpPr>
          <p:cNvPr id="4" name="Slide Number Placeholder 3"/>
          <p:cNvSpPr>
            <a:spLocks noGrp="1"/>
          </p:cNvSpPr>
          <p:nvPr>
            <p:ph type="sldNum" sz="quarter" idx="10"/>
          </p:nvPr>
        </p:nvSpPr>
        <p:spPr/>
        <p:txBody>
          <a:bodyPr/>
          <a:lstStyle/>
          <a:p>
            <a:fld id="{4048CA2A-F20C-C645-9371-550373288D5E}" type="slidenum">
              <a:rPr lang="en-US" smtClean="0"/>
              <a:t>36</a:t>
            </a:fld>
            <a:endParaRPr lang="en-US"/>
          </a:p>
        </p:txBody>
      </p:sp>
    </p:spTree>
    <p:extLst>
      <p:ext uri="{BB962C8B-B14F-4D97-AF65-F5344CB8AC3E}">
        <p14:creationId xmlns:p14="http://schemas.microsoft.com/office/powerpoint/2010/main" val="2254553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other half of our reputation increment is a component based on the idea of edit quality we defined.  It’s a little bit more complicated</a:t>
            </a:r>
            <a:r>
              <a:rPr lang="en-US" baseline="0" dirty="0" smtClean="0"/>
              <a:t> looking, but it is based on the same principles that we’ve already seen.</a:t>
            </a:r>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37</a:t>
            </a:fld>
            <a:endParaRPr lang="en-US"/>
          </a:p>
        </p:txBody>
      </p:sp>
    </p:spTree>
    <p:extLst>
      <p:ext uri="{BB962C8B-B14F-4D97-AF65-F5344CB8AC3E}">
        <p14:creationId xmlns:p14="http://schemas.microsoft.com/office/powerpoint/2010/main" val="857069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the size of the original contribution, which is based on the edit distance from the previous revision, a quality based on the current judging revision, and a factor based on the reputation of the judge.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difference in this formula is this additional “punishing” term.  We included this term to make the threat of a negative judgment more severe, but made it a constant that we determined through the hill-climbing optimization process.</a:t>
            </a:r>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38</a:t>
            </a:fld>
            <a:endParaRPr lang="en-US"/>
          </a:p>
        </p:txBody>
      </p:sp>
    </p:spTree>
    <p:extLst>
      <p:ext uri="{BB962C8B-B14F-4D97-AF65-F5344CB8AC3E}">
        <p14:creationId xmlns:p14="http://schemas.microsoft.com/office/powerpoint/2010/main" val="857069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built this fancy system, we then faced the</a:t>
            </a:r>
            <a:r>
              <a:rPr lang="en-US" baseline="0" dirty="0" smtClean="0"/>
              <a:t> question of how to evaluate it.</a:t>
            </a:r>
          </a:p>
          <a:p>
            <a:endParaRPr lang="en-US" baseline="0" dirty="0" smtClean="0"/>
          </a:p>
          <a:p>
            <a:r>
              <a:rPr lang="en-US" baseline="0" dirty="0" smtClean="0"/>
              <a:t>Our first idea was to manually annotate a bunch of edits and see how well reputation correlates with the predictions of our annotators.  Looking at short-lived contributions as defined by our quality measures, you can see that low reputation authors were most often judged as having bad contributions, while normal reputation authors were judged as having good contributions.  This was particularly encouraging when you consider that we’re only looking at contributions that were deemed “bad” by the quality measures, so our reputation score doesn’t just mirror the results of the quality measures.</a:t>
            </a:r>
          </a:p>
          <a:p>
            <a:endParaRPr lang="en-US" baseline="0" dirty="0" smtClean="0"/>
          </a:p>
          <a:p>
            <a:r>
              <a:rPr lang="en-US" baseline="0" dirty="0" smtClean="0"/>
              <a:t>Another angle we looked at was test which was immediately deleted after it was submitted.  This happens to nearly 4% of text which is freshly submitted, but when you look at text submitted by authors with low reputation, the numbers jump up to over 6% of the text being immediately deleted!</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39</a:t>
            </a:fld>
            <a:endParaRPr lang="en-US"/>
          </a:p>
        </p:txBody>
      </p:sp>
    </p:spTree>
    <p:extLst>
      <p:ext uri="{BB962C8B-B14F-4D97-AF65-F5344CB8AC3E}">
        <p14:creationId xmlns:p14="http://schemas.microsoft.com/office/powerpoint/2010/main" val="2512507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evaluate our reputation system, we defined low reputation as the bottom 20% of the allowed range,</a:t>
            </a:r>
            <a:r>
              <a:rPr lang="en-US" baseline="0" dirty="0" smtClean="0"/>
              <a:t> and similarly defined “short-lived” for both quality measures as the bottom 20% of their ranges.  We calculated the precision and recall of low reputation predicting low quality, with the results you see here.</a:t>
            </a:r>
          </a:p>
          <a:p>
            <a:endParaRPr lang="en-US" baseline="0" dirty="0" smtClean="0"/>
          </a:p>
          <a:p>
            <a:r>
              <a:rPr lang="en-US" baseline="0" dirty="0" smtClean="0"/>
              <a:t>As a benchmark, we constructed another reputation system which just uses the number of edits made by authors to represent their reputation score.  The performance of the two systems is very comparable based on our analysis.</a:t>
            </a:r>
          </a:p>
          <a:p>
            <a:endParaRPr lang="en-US" dirty="0" smtClean="0"/>
          </a:p>
          <a:p>
            <a:r>
              <a:rPr lang="en-US" dirty="0" smtClean="0"/>
              <a:t>====</a:t>
            </a:r>
          </a:p>
          <a:p>
            <a:endParaRPr lang="en-US" dirty="0" smtClean="0"/>
          </a:p>
          <a:p>
            <a:pPr marL="171450" indent="-171450">
              <a:buFontTx/>
              <a:buChar char="•"/>
            </a:pPr>
            <a:r>
              <a:rPr lang="en-US" baseline="0" dirty="0" smtClean="0"/>
              <a:t>Italian Wikipedia: until Oct-2005.  154,261 pages and 714,280 revisions.</a:t>
            </a:r>
          </a:p>
          <a:p>
            <a:pPr marL="171450" indent="-171450">
              <a:buFontTx/>
              <a:buChar char="•"/>
            </a:pPr>
            <a:r>
              <a:rPr lang="en-US" baseline="0" dirty="0" smtClean="0"/>
              <a:t>French Wikipedia: until Jul-2006.  536,930 pages and 4,873,243 revisions.</a:t>
            </a:r>
          </a:p>
          <a:p>
            <a:pPr marL="171450" indent="-171450">
              <a:buFontTx/>
              <a:buChar char="•"/>
            </a:pPr>
            <a:endParaRPr lang="en-US" dirty="0" smtClean="0"/>
          </a:p>
          <a:p>
            <a:pPr marL="0" indent="0">
              <a:buFontTx/>
              <a:buNone/>
            </a:pPr>
            <a:r>
              <a:rPr lang="en-US" dirty="0" smtClean="0"/>
              <a:t>We</a:t>
            </a:r>
            <a:r>
              <a:rPr lang="en-US" baseline="0" dirty="0" smtClean="0"/>
              <a:t> used “edit count” as a comparison reputation because it has been often proposed, and gives us some baseline.</a:t>
            </a:r>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40</a:t>
            </a:fld>
            <a:endParaRPr lang="en-US"/>
          </a:p>
        </p:txBody>
      </p:sp>
    </p:spTree>
    <p:extLst>
      <p:ext uri="{BB962C8B-B14F-4D97-AF65-F5344CB8AC3E}">
        <p14:creationId xmlns:p14="http://schemas.microsoft.com/office/powerpoint/2010/main" val="162772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activity</a:t>
            </a:r>
            <a:r>
              <a:rPr lang="en-US" baseline="0" dirty="0" smtClean="0"/>
              <a:t> within Wikipedia is estimated at about 1 million revisions per week, with about 8% of that being vandalism.  But even at only 8%, that’s quite a bit of effort that volunteers need to put into finding the vandalism and fixing it.</a:t>
            </a:r>
          </a:p>
          <a:p>
            <a:endParaRPr lang="en-US" baseline="0" dirty="0" smtClean="0"/>
          </a:p>
          <a:p>
            <a:r>
              <a:rPr lang="en-US" baseline="0" dirty="0" smtClean="0"/>
              <a:t>Some of that vandalism is predictable: for this screenshot, I chose the “George W. Bush” article as one likely to experience a lot of vandalism.  I have color coded the revision history for this article so that you can see how much back and forth there is: red represents a bad edit which is reverted by the yellow edit immediately on top of it.</a:t>
            </a:r>
          </a:p>
          <a:p>
            <a:endParaRPr lang="en-US" dirty="0" smtClean="0"/>
          </a:p>
          <a:p>
            <a:r>
              <a:rPr lang="en-US" dirty="0" smtClean="0"/>
              <a:t>The</a:t>
            </a:r>
            <a:r>
              <a:rPr lang="en-US" baseline="0" dirty="0" smtClean="0"/>
              <a:t> upshot of this is that there is a lot of human capital which is wasted just to maintain the status quo.  And readers of Wikipedia must always be on guard that what they read was not purposefully corrupted.</a:t>
            </a:r>
          </a:p>
          <a:p>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4</a:t>
            </a:fld>
            <a:endParaRPr lang="en-US"/>
          </a:p>
        </p:txBody>
      </p:sp>
    </p:spTree>
    <p:extLst>
      <p:ext uri="{BB962C8B-B14F-4D97-AF65-F5344CB8AC3E}">
        <p14:creationId xmlns:p14="http://schemas.microsoft.com/office/powerpoint/2010/main" val="173544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it’s actually</a:t>
            </a:r>
            <a:r>
              <a:rPr lang="en-US" baseline="0" dirty="0" smtClean="0"/>
              <a:t> a bit surprising that the two systems perform so similarly: our work includes a mechanism for reputation to go down if bad work is done, so how is edit count able to do so well?  It turns out that authors tend to self-select for quality: overall, the chances of a user never editing again after they make an edit is only 1 in 10, but if their work was undone then the probability that they never edit again jumps to 1 in 2.  Because of that, edit count doesn’t get very large if you don’t do well.</a:t>
            </a:r>
          </a:p>
          <a:p>
            <a:endParaRPr lang="en-US" baseline="0" dirty="0" smtClean="0"/>
          </a:p>
          <a:p>
            <a:r>
              <a:rPr lang="en-US" baseline="0" dirty="0" smtClean="0"/>
              <a:t>Of course, if we were to announce that reputation on Wikipedia were computed based on edit count, you can be sure that people would immediately start gaming the system, so we feel that our system is a more appropriate solution.</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41</a:t>
            </a:fld>
            <a:endParaRPr lang="en-US"/>
          </a:p>
        </p:txBody>
      </p:sp>
    </p:spTree>
    <p:extLst>
      <p:ext uri="{BB962C8B-B14F-4D97-AF65-F5344CB8AC3E}">
        <p14:creationId xmlns:p14="http://schemas.microsoft.com/office/powerpoint/2010/main" val="2552088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 reputation system, a</a:t>
            </a:r>
            <a:r>
              <a:rPr lang="en-US" baseline="0" dirty="0" smtClean="0"/>
              <a:t> natural application is to use it as part of a vandalism detection system.</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42</a:t>
            </a:fld>
            <a:endParaRPr lang="en-US"/>
          </a:p>
        </p:txBody>
      </p:sp>
    </p:spTree>
    <p:extLst>
      <p:ext uri="{BB962C8B-B14F-4D97-AF65-F5344CB8AC3E}">
        <p14:creationId xmlns:p14="http://schemas.microsoft.com/office/powerpoint/2010/main" val="856434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2010, a competition was held</a:t>
            </a:r>
            <a:r>
              <a:rPr lang="en-US" baseline="0" dirty="0" smtClean="0"/>
              <a:t> to compare vandalism detection solutions, using the manually annotated PAN corpus as the benchmark.  We entered that competition and took second place, but we were forced to leave out “reputation” as a feature in our machine learning because of lacking historical data.  I decided to reconstruct the necessary historical data and see whether reputation improves the performance.</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43</a:t>
            </a:fld>
            <a:endParaRPr lang="en-US"/>
          </a:p>
        </p:txBody>
      </p:sp>
    </p:spTree>
    <p:extLst>
      <p:ext uri="{BB962C8B-B14F-4D97-AF65-F5344CB8AC3E}">
        <p14:creationId xmlns:p14="http://schemas.microsoft.com/office/powerpoint/2010/main" val="2340076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original submission to the competition, we used the</a:t>
            </a:r>
            <a:r>
              <a:rPr lang="en-US" baseline="0" dirty="0" smtClean="0"/>
              <a:t> features listed on top.  There is some standard metadata features, like what time of day the edit was made.</a:t>
            </a:r>
          </a:p>
          <a:p>
            <a:endParaRPr lang="en-US" baseline="0" dirty="0" smtClean="0"/>
          </a:p>
          <a:p>
            <a:r>
              <a:rPr lang="en-US" dirty="0" smtClean="0"/>
              <a:t>We</a:t>
            </a:r>
            <a:r>
              <a:rPr lang="en-US" baseline="0" dirty="0" smtClean="0"/>
              <a:t> also joint work in 2011 with other vandalism detection systems, where we added a few more metadata features shown on the bottom left.</a:t>
            </a:r>
          </a:p>
          <a:p>
            <a:endParaRPr lang="en-US" baseline="0" dirty="0" smtClean="0"/>
          </a:p>
          <a:p>
            <a:r>
              <a:rPr lang="en-US" baseline="0" dirty="0" smtClean="0"/>
              <a:t>For the current evaluation, I used the same base features as our 2010 work and added author reputation.</a:t>
            </a:r>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44</a:t>
            </a:fld>
            <a:endParaRPr lang="en-US"/>
          </a:p>
        </p:txBody>
      </p:sp>
    </p:spTree>
    <p:extLst>
      <p:ext uri="{BB962C8B-B14F-4D97-AF65-F5344CB8AC3E}">
        <p14:creationId xmlns:p14="http://schemas.microsoft.com/office/powerpoint/2010/main" val="4114759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 for the three sets</a:t>
            </a:r>
            <a:r>
              <a:rPr lang="en-US" baseline="0" dirty="0" smtClean="0"/>
              <a:t> of features we used, and we see that including author reputation as a feature performs the best out of the systems we have built.  This demonstrates that our reputation score provides useful information which machine learning algorithms are able to make use of.</a:t>
            </a:r>
          </a:p>
          <a:p>
            <a:endParaRPr lang="en-US" baseline="0" dirty="0" smtClean="0"/>
          </a:p>
          <a:p>
            <a:r>
              <a:rPr lang="en-US" baseline="0" dirty="0" smtClean="0"/>
              <a:t>And you’ll notice that the gap between our second and third result is not so big,  Our reputation only applies to authors with registered accounts, but the worst vandals tend to use Wikipedia anonymously.  Still, this is plenty encouraging and suggests that we should look at computing reputations for IP subnets.</a:t>
            </a:r>
          </a:p>
        </p:txBody>
      </p:sp>
      <p:sp>
        <p:nvSpPr>
          <p:cNvPr id="4" name="Slide Number Placeholder 3"/>
          <p:cNvSpPr>
            <a:spLocks noGrp="1"/>
          </p:cNvSpPr>
          <p:nvPr>
            <p:ph type="sldNum" sz="quarter" idx="10"/>
          </p:nvPr>
        </p:nvSpPr>
        <p:spPr/>
        <p:txBody>
          <a:bodyPr/>
          <a:lstStyle/>
          <a:p>
            <a:fld id="{4048CA2A-F20C-C645-9371-550373288D5E}" type="slidenum">
              <a:rPr lang="en-US" smtClean="0"/>
              <a:t>45</a:t>
            </a:fld>
            <a:endParaRPr lang="en-US"/>
          </a:p>
        </p:txBody>
      </p:sp>
    </p:spTree>
    <p:extLst>
      <p:ext uri="{BB962C8B-B14F-4D97-AF65-F5344CB8AC3E}">
        <p14:creationId xmlns:p14="http://schemas.microsoft.com/office/powerpoint/2010/main" val="4114759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our results into the larger context of the best performing</a:t>
            </a:r>
            <a:r>
              <a:rPr lang="en-US" baseline="0" dirty="0" smtClean="0"/>
              <a:t> systems currently published, we see that another interesting fact: the top three systems use somewhat orthogonal ideas which are able to be combined into a very effective single system (demonstrated by the last line).</a:t>
            </a:r>
          </a:p>
        </p:txBody>
      </p:sp>
      <p:sp>
        <p:nvSpPr>
          <p:cNvPr id="4" name="Slide Number Placeholder 3"/>
          <p:cNvSpPr>
            <a:spLocks noGrp="1"/>
          </p:cNvSpPr>
          <p:nvPr>
            <p:ph type="sldNum" sz="quarter" idx="10"/>
          </p:nvPr>
        </p:nvSpPr>
        <p:spPr/>
        <p:txBody>
          <a:bodyPr/>
          <a:lstStyle/>
          <a:p>
            <a:fld id="{4048CA2A-F20C-C645-9371-550373288D5E}" type="slidenum">
              <a:rPr lang="en-US" smtClean="0"/>
              <a:t>46</a:t>
            </a:fld>
            <a:endParaRPr lang="en-US"/>
          </a:p>
        </p:txBody>
      </p:sp>
    </p:spTree>
    <p:extLst>
      <p:ext uri="{BB962C8B-B14F-4D97-AF65-F5344CB8AC3E}">
        <p14:creationId xmlns:p14="http://schemas.microsoft.com/office/powerpoint/2010/main" val="4114759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48CA2A-F20C-C645-9371-550373288D5E}" type="slidenum">
              <a:rPr lang="en-US" smtClean="0"/>
              <a:t>47</a:t>
            </a:fld>
            <a:endParaRPr lang="en-US"/>
          </a:p>
        </p:txBody>
      </p:sp>
    </p:spTree>
    <p:extLst>
      <p:ext uri="{BB962C8B-B14F-4D97-AF65-F5344CB8AC3E}">
        <p14:creationId xmlns:p14="http://schemas.microsoft.com/office/powerpoint/2010/main" val="2127379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wrap it up, there are two major contributions we have made in this work.</a:t>
            </a:r>
          </a:p>
          <a:p>
            <a:endParaRPr lang="en-US" baseline="0" dirty="0" smtClean="0"/>
          </a:p>
          <a:p>
            <a:r>
              <a:rPr lang="en-US" baseline="0" dirty="0" smtClean="0"/>
              <a:t>First, we have defined two quality measures for collaborative works that measure how the work of an author survives into the future</a:t>
            </a:r>
          </a:p>
          <a:p>
            <a:endParaRPr lang="en-US" baseline="0" dirty="0" smtClean="0"/>
          </a:p>
          <a:p>
            <a:r>
              <a:rPr lang="en-US" baseline="0" dirty="0" smtClean="0"/>
              <a:t>Our second contribution is a working reputation system for the Wikipedia, and a framework for future exploration of the ideas contained within.</a:t>
            </a:r>
          </a:p>
          <a:p>
            <a:endParaRPr lang="en-US" baseline="0" dirty="0" smtClean="0"/>
          </a:p>
          <a:p>
            <a:r>
              <a:rPr lang="en-US" baseline="0" dirty="0" smtClean="0"/>
              <a:t>Both contributions were evaluated using a corpus manually annotated for vandalism, with positive results.</a:t>
            </a:r>
          </a:p>
          <a:p>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48</a:t>
            </a:fld>
            <a:endParaRPr lang="en-US"/>
          </a:p>
        </p:txBody>
      </p:sp>
    </p:spTree>
    <p:extLst>
      <p:ext uri="{BB962C8B-B14F-4D97-AF65-F5344CB8AC3E}">
        <p14:creationId xmlns:p14="http://schemas.microsoft.com/office/powerpoint/2010/main" val="145279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started this research,</a:t>
            </a:r>
            <a:r>
              <a:rPr lang="en-US" baseline="0" dirty="0" smtClean="0"/>
              <a:t> there were many newspaper articles warning of the dangers of trusting information from Wikipedia.  In trying to formulate a research project, we wondered at whether it was possible to give readers any kind of guidance on the quality of an article.</a:t>
            </a:r>
          </a:p>
          <a:p>
            <a:endParaRPr lang="en-US" baseline="0" dirty="0" smtClean="0"/>
          </a:p>
          <a:p>
            <a:r>
              <a:rPr lang="en-US" baseline="0" dirty="0" smtClean="0"/>
              <a:t>We initially had some common ideas, like looking for f-bombs, but the approach we settled on was to build a reputation system for the contributors to Wikipedia.  </a:t>
            </a:r>
            <a:r>
              <a:rPr lang="en-US" dirty="0" smtClean="0"/>
              <a:t>That is, use the quality</a:t>
            </a:r>
            <a:r>
              <a:rPr lang="en-US" baseline="0" dirty="0" smtClean="0"/>
              <a:t> of previous work from an author to estimate what the quality of their current work will be.</a:t>
            </a:r>
          </a:p>
          <a:p>
            <a:endParaRPr lang="en-US" baseline="0" dirty="0" smtClean="0"/>
          </a:p>
          <a:p>
            <a:r>
              <a:rPr lang="en-US" baseline="0" dirty="0" smtClean="0"/>
              <a:t>This can also be used to annotate the revision history or even to color the text in an article.</a:t>
            </a:r>
          </a:p>
          <a:p>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5</a:t>
            </a:fld>
            <a:endParaRPr lang="en-US"/>
          </a:p>
        </p:txBody>
      </p:sp>
    </p:spTree>
    <p:extLst>
      <p:ext uri="{BB962C8B-B14F-4D97-AF65-F5344CB8AC3E}">
        <p14:creationId xmlns:p14="http://schemas.microsoft.com/office/powerpoint/2010/main" val="85859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be clear, here is a simple diagram explaining how the reputation system basically works.</a:t>
            </a:r>
          </a:p>
          <a:p>
            <a:endParaRPr lang="en-US" baseline="0" dirty="0" smtClean="0"/>
          </a:p>
          <a:p>
            <a:r>
              <a:rPr lang="en-US" baseline="0" dirty="0" smtClean="0"/>
              <a:t>When an author submits a new revision, we calculate what text was changed to find out what work the author actually did.  Then we decide whether this was good work or bad, and update the reputation accordingly.  Easy, </a:t>
            </a:r>
            <a:r>
              <a:rPr lang="en-US" baseline="0" dirty="0" err="1" smtClean="0"/>
              <a:t>peasy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048CA2A-F20C-C645-9371-550373288D5E}" type="slidenum">
              <a:rPr lang="en-US" smtClean="0"/>
              <a:t>6</a:t>
            </a:fld>
            <a:endParaRPr lang="en-US"/>
          </a:p>
        </p:txBody>
      </p:sp>
    </p:spTree>
    <p:extLst>
      <p:ext uri="{BB962C8B-B14F-4D97-AF65-F5344CB8AC3E}">
        <p14:creationId xmlns:p14="http://schemas.microsoft.com/office/powerpoint/2010/main" val="2957261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reality, once we got started,</a:t>
            </a:r>
            <a:r>
              <a:rPr lang="en-US" baseline="0" dirty="0" smtClean="0"/>
              <a:t> was that each of these pieces has its challenges.</a:t>
            </a:r>
          </a:p>
          <a:p>
            <a:endParaRPr lang="en-US" baseline="0" dirty="0" smtClean="0"/>
          </a:p>
          <a:p>
            <a:r>
              <a:rPr lang="en-US" baseline="0" dirty="0" smtClean="0"/>
              <a:t>For example, to calculate the text changed by the author sounds like a simple ‘diff’ algorithm, right?  We thought so, too, except that one idea we had depended on knowing “who should get credit for saying something”.  Given that vandals can erase, and a helpful volunteer might recover text, we actually found that we needed to scan backwards through the revision history and account for several different ways that text might evolve with multiple authors involved.</a:t>
            </a:r>
          </a:p>
          <a:p>
            <a:endParaRPr lang="en-US" baseline="0" dirty="0" smtClean="0"/>
          </a:p>
          <a:p>
            <a:r>
              <a:rPr lang="en-US" baseline="0" dirty="0" smtClean="0"/>
              <a:t>And once you’ve figured out who has said what, then you need to decide whether it was good work or not, but how do you do that??</a:t>
            </a:r>
          </a:p>
          <a:p>
            <a:endParaRPr lang="en-US" baseline="0" dirty="0" smtClean="0"/>
          </a:p>
          <a:p>
            <a:r>
              <a:rPr lang="en-US" baseline="0" dirty="0" smtClean="0"/>
              <a:t>Finally, how much do you adjust the reputation by?</a:t>
            </a:r>
          </a:p>
        </p:txBody>
      </p:sp>
      <p:sp>
        <p:nvSpPr>
          <p:cNvPr id="4" name="Slide Number Placeholder 3"/>
          <p:cNvSpPr>
            <a:spLocks noGrp="1"/>
          </p:cNvSpPr>
          <p:nvPr>
            <p:ph type="sldNum" sz="quarter" idx="10"/>
          </p:nvPr>
        </p:nvSpPr>
        <p:spPr/>
        <p:txBody>
          <a:bodyPr/>
          <a:lstStyle/>
          <a:p>
            <a:fld id="{4048CA2A-F20C-C645-9371-550373288D5E}" type="slidenum">
              <a:rPr lang="en-US" smtClean="0"/>
              <a:t>7</a:t>
            </a:fld>
            <a:endParaRPr lang="en-US"/>
          </a:p>
        </p:txBody>
      </p:sp>
    </p:spTree>
    <p:extLst>
      <p:ext uri="{BB962C8B-B14F-4D97-AF65-F5344CB8AC3E}">
        <p14:creationId xmlns:p14="http://schemas.microsoft.com/office/powerpoint/2010/main" val="201004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rest of this</a:t>
            </a:r>
            <a:r>
              <a:rPr lang="en-US" baseline="0" dirty="0" smtClean="0"/>
              <a:t> talk, I’ll describe a bit of what we did to address those challenges.</a:t>
            </a:r>
          </a:p>
          <a:p>
            <a:endParaRPr lang="en-US" baseline="0" dirty="0" smtClean="0"/>
          </a:p>
          <a:p>
            <a:r>
              <a:rPr lang="en-US" baseline="0" dirty="0" smtClean="0"/>
              <a:t>First, I will describe two ways we invented to measure the quality of an edit.</a:t>
            </a:r>
          </a:p>
          <a:p>
            <a:endParaRPr lang="en-US" baseline="0" dirty="0" smtClean="0"/>
          </a:p>
          <a:p>
            <a:r>
              <a:rPr lang="en-US" baseline="0" dirty="0" smtClean="0"/>
              <a:t>In the next segment, I’ll describe the actual rules we used to update the reputation of authors.  The third segment follows up on that with another look at evaluating the quality of our reputation system by measuring its performance in a vandalism detection system.</a:t>
            </a:r>
          </a:p>
          <a:p>
            <a:endParaRPr lang="en-US" baseline="0" dirty="0" smtClean="0"/>
          </a:p>
          <a:p>
            <a:r>
              <a:rPr lang="en-US" baseline="0" dirty="0" smtClean="0"/>
              <a:t>And finally, a final statement of the contributions of this work.</a:t>
            </a:r>
          </a:p>
        </p:txBody>
      </p:sp>
      <p:sp>
        <p:nvSpPr>
          <p:cNvPr id="4" name="Slide Number Placeholder 3"/>
          <p:cNvSpPr>
            <a:spLocks noGrp="1"/>
          </p:cNvSpPr>
          <p:nvPr>
            <p:ph type="sldNum" sz="quarter" idx="10"/>
          </p:nvPr>
        </p:nvSpPr>
        <p:spPr/>
        <p:txBody>
          <a:bodyPr/>
          <a:lstStyle/>
          <a:p>
            <a:fld id="{4048CA2A-F20C-C645-9371-550373288D5E}" type="slidenum">
              <a:rPr lang="en-US" smtClean="0"/>
              <a:t>8</a:t>
            </a:fld>
            <a:endParaRPr lang="en-US"/>
          </a:p>
        </p:txBody>
      </p:sp>
    </p:spTree>
    <p:extLst>
      <p:ext uri="{BB962C8B-B14F-4D97-AF65-F5344CB8AC3E}">
        <p14:creationId xmlns:p14="http://schemas.microsoft.com/office/powerpoint/2010/main" val="44197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how do we go about measuring the quality of a</a:t>
            </a:r>
            <a:r>
              <a:rPr lang="en-US" baseline="0" dirty="0" smtClean="0"/>
              <a:t> single edit?  A naïve approach would be to ask users to rate edits when they read the Wikipedia, but this increases the workload on the volunteers.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a:t>
            </a:r>
            <a:r>
              <a:rPr lang="en-US" baseline="0" smtClean="0"/>
              <a:t>more automated idea </a:t>
            </a:r>
            <a:r>
              <a:rPr lang="en-US" baseline="0" dirty="0" smtClean="0"/>
              <a:t>we came up with was page views: as more people read an article, it’s more likely that someone will spot an error and correct it.  But at the time we began our research, data on page views wasn’t 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then, aha!</a:t>
            </a:r>
            <a:endParaRPr lang="en-US" dirty="0" smtClean="0"/>
          </a:p>
        </p:txBody>
      </p:sp>
      <p:sp>
        <p:nvSpPr>
          <p:cNvPr id="4" name="Slide Number Placeholder 3"/>
          <p:cNvSpPr>
            <a:spLocks noGrp="1"/>
          </p:cNvSpPr>
          <p:nvPr>
            <p:ph type="sldNum" sz="quarter" idx="10"/>
          </p:nvPr>
        </p:nvSpPr>
        <p:spPr/>
        <p:txBody>
          <a:bodyPr/>
          <a:lstStyle/>
          <a:p>
            <a:fld id="{4048CA2A-F20C-C645-9371-550373288D5E}" type="slidenum">
              <a:rPr lang="en-US" smtClean="0"/>
              <a:t>9</a:t>
            </a:fld>
            <a:endParaRPr lang="en-US"/>
          </a:p>
        </p:txBody>
      </p:sp>
    </p:spTree>
    <p:extLst>
      <p:ext uri="{BB962C8B-B14F-4D97-AF65-F5344CB8AC3E}">
        <p14:creationId xmlns:p14="http://schemas.microsoft.com/office/powerpoint/2010/main" val="43993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5/10/12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5/10/12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5/10/12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5/10/12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5/10/12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5/10/12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5/10/12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5/10/12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gif"/><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gif"/><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9.gif"/><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bin"/><Relationship Id="rId5"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bin"/><Relationship Id="rId5" Type="http://schemas.openxmlformats.org/officeDocument/2006/relationships/image" Target="../media/image13.emf"/><Relationship Id="rId6" Type="http://schemas.openxmlformats.org/officeDocument/2006/relationships/oleObject" Target="../embeddings/oleObject4.bin"/><Relationship Id="rId7"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5.bin"/><Relationship Id="rId5" Type="http://schemas.openxmlformats.org/officeDocument/2006/relationships/image" Target="../media/image1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6.bin"/><Relationship Id="rId5" Type="http://schemas.openxmlformats.org/officeDocument/2006/relationships/image" Target="../media/image1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7.bin"/><Relationship Id="rId5" Type="http://schemas.openxmlformats.org/officeDocument/2006/relationships/image" Target="../media/image1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8.bin"/><Relationship Id="rId5" Type="http://schemas.openxmlformats.org/officeDocument/2006/relationships/image" Target="../media/image1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9.bin"/><Relationship Id="rId5"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10.bin"/><Relationship Id="rId5" Type="http://schemas.openxmlformats.org/officeDocument/2006/relationships/image" Target="../media/image18.emf"/><Relationship Id="rId6" Type="http://schemas.openxmlformats.org/officeDocument/2006/relationships/oleObject" Target="../embeddings/oleObject11.bin"/><Relationship Id="rId7" Type="http://schemas.openxmlformats.org/officeDocument/2006/relationships/image" Target="../media/image19.emf"/><Relationship Id="rId8" Type="http://schemas.openxmlformats.org/officeDocument/2006/relationships/oleObject" Target="../embeddings/oleObject12.bin"/><Relationship Id="rId9" Type="http://schemas.openxmlformats.org/officeDocument/2006/relationships/image" Target="../media/image20.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3.bin"/><Relationship Id="rId5" Type="http://schemas.openxmlformats.org/officeDocument/2006/relationships/image" Target="../media/image18.emf"/><Relationship Id="rId6" Type="http://schemas.openxmlformats.org/officeDocument/2006/relationships/oleObject" Target="../embeddings/oleObject14.bin"/><Relationship Id="rId7" Type="http://schemas.openxmlformats.org/officeDocument/2006/relationships/image" Target="../media/image19.emf"/><Relationship Id="rId8" Type="http://schemas.openxmlformats.org/officeDocument/2006/relationships/oleObject" Target="../embeddings/oleObject15.bin"/><Relationship Id="rId9" Type="http://schemas.openxmlformats.org/officeDocument/2006/relationships/image" Target="../media/image21.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WikiTrust</a:t>
            </a:r>
            <a:endParaRPr lang="en-US" dirty="0"/>
          </a:p>
        </p:txBody>
      </p:sp>
      <p:sp>
        <p:nvSpPr>
          <p:cNvPr id="3" name="Subtitle 2"/>
          <p:cNvSpPr>
            <a:spLocks noGrp="1"/>
          </p:cNvSpPr>
          <p:nvPr>
            <p:ph type="subTitle" idx="1"/>
          </p:nvPr>
        </p:nvSpPr>
        <p:spPr/>
        <p:txBody>
          <a:bodyPr/>
          <a:lstStyle/>
          <a:p>
            <a:r>
              <a:rPr lang="en-US" dirty="0" smtClean="0"/>
              <a:t>A Content-Driven Reputation System for the Wikipedia</a:t>
            </a:r>
            <a:endParaRPr lang="en-US" dirty="0"/>
          </a:p>
        </p:txBody>
      </p:sp>
      <p:sp>
        <p:nvSpPr>
          <p:cNvPr id="4" name="TextBox 3"/>
          <p:cNvSpPr txBox="1"/>
          <p:nvPr/>
        </p:nvSpPr>
        <p:spPr>
          <a:xfrm>
            <a:off x="6172200" y="5791200"/>
            <a:ext cx="2146629" cy="369332"/>
          </a:xfrm>
          <a:prstGeom prst="rect">
            <a:avLst/>
          </a:prstGeom>
          <a:noFill/>
        </p:spPr>
        <p:txBody>
          <a:bodyPr wrap="none" rtlCol="0">
            <a:spAutoFit/>
          </a:bodyPr>
          <a:lstStyle/>
          <a:p>
            <a:pPr algn="r"/>
            <a:r>
              <a:rPr lang="en-US" dirty="0" smtClean="0"/>
              <a:t>Bo Adler / May 2012</a:t>
            </a:r>
            <a:endParaRPr lang="en-US" dirty="0"/>
          </a:p>
        </p:txBody>
      </p:sp>
    </p:spTree>
    <p:extLst>
      <p:ext uri="{BB962C8B-B14F-4D97-AF65-F5344CB8AC3E}">
        <p14:creationId xmlns:p14="http://schemas.microsoft.com/office/powerpoint/2010/main" val="3445612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 Idea</a:t>
            </a:r>
            <a:endParaRPr lang="en-US" dirty="0"/>
          </a:p>
        </p:txBody>
      </p:sp>
      <p:sp>
        <p:nvSpPr>
          <p:cNvPr id="5" name="Content Placeholder 4"/>
          <p:cNvSpPr>
            <a:spLocks noGrp="1"/>
          </p:cNvSpPr>
          <p:nvPr>
            <p:ph idx="1"/>
          </p:nvPr>
        </p:nvSpPr>
        <p:spPr>
          <a:xfrm>
            <a:off x="762000" y="685801"/>
            <a:ext cx="7543800" cy="2743200"/>
          </a:xfrm>
        </p:spPr>
        <p:txBody>
          <a:bodyPr/>
          <a:lstStyle/>
          <a:p>
            <a:pPr marL="0" indent="0">
              <a:buNone/>
            </a:pPr>
            <a:r>
              <a:rPr lang="en-US" b="1" dirty="0" smtClean="0"/>
              <a:t>Principle: </a:t>
            </a:r>
            <a:r>
              <a:rPr lang="en-US" dirty="0" smtClean="0"/>
              <a:t>Older text is more likely to be correct.</a:t>
            </a:r>
          </a:p>
        </p:txBody>
      </p:sp>
      <p:sp>
        <p:nvSpPr>
          <p:cNvPr id="2" name="TextBox 1"/>
          <p:cNvSpPr txBox="1"/>
          <p:nvPr/>
        </p:nvSpPr>
        <p:spPr>
          <a:xfrm>
            <a:off x="762000" y="3429000"/>
            <a:ext cx="7539182" cy="461665"/>
          </a:xfrm>
          <a:prstGeom prst="rect">
            <a:avLst/>
          </a:prstGeom>
          <a:noFill/>
        </p:spPr>
        <p:txBody>
          <a:bodyPr wrap="square" rtlCol="0">
            <a:spAutoFit/>
          </a:bodyPr>
          <a:lstStyle/>
          <a:p>
            <a:r>
              <a:rPr lang="en-US" sz="2400" dirty="0" smtClean="0">
                <a:solidFill>
                  <a:srgbClr val="AD0101"/>
                </a:solidFill>
              </a:rPr>
              <a:t>So… measure how it survives over time.</a:t>
            </a:r>
            <a:endParaRPr lang="en-US" sz="2400" dirty="0">
              <a:solidFill>
                <a:srgbClr val="AD0101"/>
              </a:solidFill>
            </a:endParaRPr>
          </a:p>
        </p:txBody>
      </p:sp>
    </p:spTree>
    <p:extLst>
      <p:ext uri="{BB962C8B-B14F-4D97-AF65-F5344CB8AC3E}">
        <p14:creationId xmlns:p14="http://schemas.microsoft.com/office/powerpoint/2010/main" val="4187496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Longevity Quality</a:t>
            </a:r>
            <a:endParaRPr lang="en-US" dirty="0"/>
          </a:p>
        </p:txBody>
      </p:sp>
      <p:sp>
        <p:nvSpPr>
          <p:cNvPr id="5" name="Content Placeholder 4"/>
          <p:cNvSpPr>
            <a:spLocks noGrp="1"/>
          </p:cNvSpPr>
          <p:nvPr>
            <p:ph idx="1"/>
          </p:nvPr>
        </p:nvSpPr>
        <p:spPr>
          <a:xfrm>
            <a:off x="762000" y="685800"/>
            <a:ext cx="7543800" cy="990600"/>
          </a:xfrm>
        </p:spPr>
        <p:txBody>
          <a:bodyPr anchor="t" anchorCtr="0">
            <a:normAutofit/>
          </a:bodyPr>
          <a:lstStyle/>
          <a:p>
            <a:pPr marL="0" indent="0">
              <a:buNone/>
            </a:pPr>
            <a:r>
              <a:rPr lang="en-US" dirty="0" smtClean="0"/>
              <a:t>Text survival looks a lot like exponential decay.</a:t>
            </a:r>
          </a:p>
          <a:p>
            <a:pPr marL="0" indent="0">
              <a:buNone/>
            </a:pPr>
            <a:r>
              <a:rPr lang="en-US" dirty="0" smtClean="0">
                <a:solidFill>
                  <a:srgbClr val="AD0101"/>
                </a:solidFill>
              </a:rPr>
              <a:t>Can we model it that way?</a:t>
            </a:r>
            <a:endParaRPr lang="en-US" dirty="0">
              <a:solidFill>
                <a:srgbClr val="AD0101"/>
              </a:solidFill>
            </a:endParaRPr>
          </a:p>
        </p:txBody>
      </p:sp>
      <p:sp>
        <p:nvSpPr>
          <p:cNvPr id="6" name="Rectangle 3"/>
          <p:cNvSpPr>
            <a:spLocks noChangeArrowheads="1"/>
          </p:cNvSpPr>
          <p:nvPr/>
        </p:nvSpPr>
        <p:spPr bwMode="auto">
          <a:xfrm>
            <a:off x="2527300" y="2811928"/>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Text Box 4"/>
          <p:cNvSpPr txBox="1">
            <a:spLocks noChangeArrowheads="1"/>
          </p:cNvSpPr>
          <p:nvPr/>
        </p:nvSpPr>
        <p:spPr bwMode="auto">
          <a:xfrm>
            <a:off x="6230938" y="3497728"/>
            <a:ext cx="723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t>time</a:t>
            </a:r>
          </a:p>
        </p:txBody>
      </p:sp>
      <p:sp>
        <p:nvSpPr>
          <p:cNvPr id="9" name="Rectangle 6"/>
          <p:cNvSpPr>
            <a:spLocks noChangeArrowheads="1"/>
          </p:cNvSpPr>
          <p:nvPr/>
        </p:nvSpPr>
        <p:spPr bwMode="auto">
          <a:xfrm>
            <a:off x="2908300" y="2964328"/>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Rectangle 7"/>
          <p:cNvSpPr>
            <a:spLocks noChangeArrowheads="1"/>
          </p:cNvSpPr>
          <p:nvPr/>
        </p:nvSpPr>
        <p:spPr bwMode="auto">
          <a:xfrm>
            <a:off x="3289300" y="3116728"/>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Rectangle 8"/>
          <p:cNvSpPr>
            <a:spLocks noChangeArrowheads="1"/>
          </p:cNvSpPr>
          <p:nvPr/>
        </p:nvSpPr>
        <p:spPr bwMode="auto">
          <a:xfrm>
            <a:off x="3670300" y="3116728"/>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Rectangle 9"/>
          <p:cNvSpPr>
            <a:spLocks noChangeArrowheads="1"/>
          </p:cNvSpPr>
          <p:nvPr/>
        </p:nvSpPr>
        <p:spPr bwMode="auto">
          <a:xfrm>
            <a:off x="4051300" y="3573928"/>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Rectangle 10"/>
          <p:cNvSpPr>
            <a:spLocks noChangeArrowheads="1"/>
          </p:cNvSpPr>
          <p:nvPr/>
        </p:nvSpPr>
        <p:spPr bwMode="auto">
          <a:xfrm>
            <a:off x="4432300" y="3345328"/>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Rectangle 11"/>
          <p:cNvSpPr>
            <a:spLocks noChangeArrowheads="1"/>
          </p:cNvSpPr>
          <p:nvPr/>
        </p:nvSpPr>
        <p:spPr bwMode="auto">
          <a:xfrm>
            <a:off x="4889500" y="3726328"/>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Rectangle 12"/>
          <p:cNvSpPr>
            <a:spLocks noChangeArrowheads="1"/>
          </p:cNvSpPr>
          <p:nvPr/>
        </p:nvSpPr>
        <p:spPr bwMode="auto">
          <a:xfrm>
            <a:off x="5270500" y="3726328"/>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3"/>
          <p:cNvSpPr>
            <a:spLocks noChangeArrowheads="1"/>
          </p:cNvSpPr>
          <p:nvPr/>
        </p:nvSpPr>
        <p:spPr bwMode="auto">
          <a:xfrm>
            <a:off x="2603500" y="2811928"/>
            <a:ext cx="2760663" cy="877887"/>
          </a:xfrm>
          <a:custGeom>
            <a:avLst/>
            <a:gdLst>
              <a:gd name="T0" fmla="*/ 0 w 1739"/>
              <a:gd name="T1" fmla="*/ 0 h 553"/>
              <a:gd name="T2" fmla="*/ 528 w 1739"/>
              <a:gd name="T3" fmla="*/ 265 h 553"/>
              <a:gd name="T4" fmla="*/ 1172 w 1739"/>
              <a:gd name="T5" fmla="*/ 460 h 553"/>
              <a:gd name="T6" fmla="*/ 1739 w 1739"/>
              <a:gd name="T7" fmla="*/ 553 h 553"/>
            </a:gdLst>
            <a:ahLst/>
            <a:cxnLst>
              <a:cxn ang="0">
                <a:pos x="T0" y="T1"/>
              </a:cxn>
              <a:cxn ang="0">
                <a:pos x="T2" y="T3"/>
              </a:cxn>
              <a:cxn ang="0">
                <a:pos x="T4" y="T5"/>
              </a:cxn>
              <a:cxn ang="0">
                <a:pos x="T6" y="T7"/>
              </a:cxn>
            </a:cxnLst>
            <a:rect l="0" t="0" r="r" b="b"/>
            <a:pathLst>
              <a:path w="1739" h="553">
                <a:moveTo>
                  <a:pt x="0" y="0"/>
                </a:moveTo>
                <a:cubicBezTo>
                  <a:pt x="88" y="44"/>
                  <a:pt x="333" y="188"/>
                  <a:pt x="528" y="265"/>
                </a:cubicBezTo>
                <a:cubicBezTo>
                  <a:pt x="723" y="342"/>
                  <a:pt x="970" y="412"/>
                  <a:pt x="1172" y="460"/>
                </a:cubicBezTo>
                <a:cubicBezTo>
                  <a:pt x="1374" y="508"/>
                  <a:pt x="1621" y="534"/>
                  <a:pt x="1739" y="553"/>
                </a:cubicBezTo>
              </a:path>
            </a:pathLst>
          </a:custGeom>
          <a:noFill/>
          <a:ln w="57240">
            <a:solidFill>
              <a:srgbClr val="33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Line 20"/>
          <p:cNvSpPr>
            <a:spLocks noChangeShapeType="1"/>
          </p:cNvSpPr>
          <p:nvPr/>
        </p:nvSpPr>
        <p:spPr bwMode="auto">
          <a:xfrm flipV="1">
            <a:off x="2298700" y="2562690"/>
            <a:ext cx="1588" cy="1447800"/>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Line 21"/>
          <p:cNvSpPr>
            <a:spLocks noChangeShapeType="1"/>
          </p:cNvSpPr>
          <p:nvPr/>
        </p:nvSpPr>
        <p:spPr bwMode="auto">
          <a:xfrm>
            <a:off x="2298700" y="3983503"/>
            <a:ext cx="4191000" cy="1587"/>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22"/>
          <p:cNvSpPr txBox="1">
            <a:spLocks noChangeArrowheads="1"/>
          </p:cNvSpPr>
          <p:nvPr/>
        </p:nvSpPr>
        <p:spPr bwMode="auto">
          <a:xfrm>
            <a:off x="1476375" y="3192928"/>
            <a:ext cx="642938"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1800" dirty="0"/>
              <a:t>number</a:t>
            </a:r>
          </a:p>
          <a:p>
            <a:r>
              <a:rPr lang="en-US" sz="1800" dirty="0"/>
              <a:t>of words</a:t>
            </a:r>
          </a:p>
        </p:txBody>
      </p:sp>
    </p:spTree>
    <p:extLst>
      <p:ext uri="{BB962C8B-B14F-4D97-AF65-F5344CB8AC3E}">
        <p14:creationId xmlns:p14="http://schemas.microsoft.com/office/powerpoint/2010/main" val="41813780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Longevity Quality</a:t>
            </a:r>
            <a:endParaRPr lang="en-US" dirty="0"/>
          </a:p>
        </p:txBody>
      </p:sp>
      <p:sp>
        <p:nvSpPr>
          <p:cNvPr id="5" name="Content Placeholder 4"/>
          <p:cNvSpPr>
            <a:spLocks noGrp="1"/>
          </p:cNvSpPr>
          <p:nvPr>
            <p:ph idx="1"/>
          </p:nvPr>
        </p:nvSpPr>
        <p:spPr>
          <a:xfrm>
            <a:off x="762000" y="685800"/>
            <a:ext cx="7543800" cy="990600"/>
          </a:xfrm>
        </p:spPr>
        <p:txBody>
          <a:bodyPr anchor="t" anchorCtr="0">
            <a:normAutofit/>
          </a:bodyPr>
          <a:lstStyle/>
          <a:p>
            <a:pPr marL="0" indent="0">
              <a:buNone/>
            </a:pPr>
            <a:r>
              <a:rPr lang="en-US" dirty="0" smtClean="0"/>
              <a:t>Text survival looks a lot like exponential decay.</a:t>
            </a:r>
          </a:p>
          <a:p>
            <a:pPr marL="0" indent="0">
              <a:buNone/>
            </a:pPr>
            <a:r>
              <a:rPr lang="en-US" dirty="0" smtClean="0">
                <a:solidFill>
                  <a:srgbClr val="AD0101"/>
                </a:solidFill>
              </a:rPr>
              <a:t>Can we model it that way?</a:t>
            </a:r>
            <a:endParaRPr lang="en-US" dirty="0">
              <a:solidFill>
                <a:srgbClr val="AD0101"/>
              </a:solidFill>
            </a:endParaRPr>
          </a:p>
        </p:txBody>
      </p:sp>
      <p:sp>
        <p:nvSpPr>
          <p:cNvPr id="6" name="Rectangle 3"/>
          <p:cNvSpPr>
            <a:spLocks noChangeArrowheads="1"/>
          </p:cNvSpPr>
          <p:nvPr/>
        </p:nvSpPr>
        <p:spPr bwMode="auto">
          <a:xfrm>
            <a:off x="2527300" y="2811928"/>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Text Box 4"/>
          <p:cNvSpPr txBox="1">
            <a:spLocks noChangeArrowheads="1"/>
          </p:cNvSpPr>
          <p:nvPr/>
        </p:nvSpPr>
        <p:spPr bwMode="auto">
          <a:xfrm>
            <a:off x="6230938" y="3497728"/>
            <a:ext cx="723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t>time</a:t>
            </a:r>
          </a:p>
        </p:txBody>
      </p:sp>
      <p:sp>
        <p:nvSpPr>
          <p:cNvPr id="9" name="Rectangle 6"/>
          <p:cNvSpPr>
            <a:spLocks noChangeArrowheads="1"/>
          </p:cNvSpPr>
          <p:nvPr/>
        </p:nvSpPr>
        <p:spPr bwMode="auto">
          <a:xfrm>
            <a:off x="2908300" y="2964328"/>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Rectangle 7"/>
          <p:cNvSpPr>
            <a:spLocks noChangeArrowheads="1"/>
          </p:cNvSpPr>
          <p:nvPr/>
        </p:nvSpPr>
        <p:spPr bwMode="auto">
          <a:xfrm>
            <a:off x="3289300" y="3116728"/>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Rectangle 8"/>
          <p:cNvSpPr>
            <a:spLocks noChangeArrowheads="1"/>
          </p:cNvSpPr>
          <p:nvPr/>
        </p:nvSpPr>
        <p:spPr bwMode="auto">
          <a:xfrm>
            <a:off x="3670300" y="3116728"/>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Rectangle 9"/>
          <p:cNvSpPr>
            <a:spLocks noChangeArrowheads="1"/>
          </p:cNvSpPr>
          <p:nvPr/>
        </p:nvSpPr>
        <p:spPr bwMode="auto">
          <a:xfrm>
            <a:off x="4051300" y="3573928"/>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Rectangle 10"/>
          <p:cNvSpPr>
            <a:spLocks noChangeArrowheads="1"/>
          </p:cNvSpPr>
          <p:nvPr/>
        </p:nvSpPr>
        <p:spPr bwMode="auto">
          <a:xfrm>
            <a:off x="4432300" y="3345328"/>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Rectangle 11"/>
          <p:cNvSpPr>
            <a:spLocks noChangeArrowheads="1"/>
          </p:cNvSpPr>
          <p:nvPr/>
        </p:nvSpPr>
        <p:spPr bwMode="auto">
          <a:xfrm>
            <a:off x="4889500" y="3726328"/>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Rectangle 12"/>
          <p:cNvSpPr>
            <a:spLocks noChangeArrowheads="1"/>
          </p:cNvSpPr>
          <p:nvPr/>
        </p:nvSpPr>
        <p:spPr bwMode="auto">
          <a:xfrm>
            <a:off x="5270500" y="3726328"/>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3"/>
          <p:cNvSpPr>
            <a:spLocks noChangeArrowheads="1"/>
          </p:cNvSpPr>
          <p:nvPr/>
        </p:nvSpPr>
        <p:spPr bwMode="auto">
          <a:xfrm>
            <a:off x="2603500" y="2811928"/>
            <a:ext cx="2760663" cy="877887"/>
          </a:xfrm>
          <a:custGeom>
            <a:avLst/>
            <a:gdLst>
              <a:gd name="T0" fmla="*/ 0 w 1739"/>
              <a:gd name="T1" fmla="*/ 0 h 553"/>
              <a:gd name="T2" fmla="*/ 528 w 1739"/>
              <a:gd name="T3" fmla="*/ 265 h 553"/>
              <a:gd name="T4" fmla="*/ 1172 w 1739"/>
              <a:gd name="T5" fmla="*/ 460 h 553"/>
              <a:gd name="T6" fmla="*/ 1739 w 1739"/>
              <a:gd name="T7" fmla="*/ 553 h 553"/>
            </a:gdLst>
            <a:ahLst/>
            <a:cxnLst>
              <a:cxn ang="0">
                <a:pos x="T0" y="T1"/>
              </a:cxn>
              <a:cxn ang="0">
                <a:pos x="T2" y="T3"/>
              </a:cxn>
              <a:cxn ang="0">
                <a:pos x="T4" y="T5"/>
              </a:cxn>
              <a:cxn ang="0">
                <a:pos x="T6" y="T7"/>
              </a:cxn>
            </a:cxnLst>
            <a:rect l="0" t="0" r="r" b="b"/>
            <a:pathLst>
              <a:path w="1739" h="553">
                <a:moveTo>
                  <a:pt x="0" y="0"/>
                </a:moveTo>
                <a:cubicBezTo>
                  <a:pt x="88" y="44"/>
                  <a:pt x="333" y="188"/>
                  <a:pt x="528" y="265"/>
                </a:cubicBezTo>
                <a:cubicBezTo>
                  <a:pt x="723" y="342"/>
                  <a:pt x="970" y="412"/>
                  <a:pt x="1172" y="460"/>
                </a:cubicBezTo>
                <a:cubicBezTo>
                  <a:pt x="1374" y="508"/>
                  <a:pt x="1621" y="534"/>
                  <a:pt x="1739" y="553"/>
                </a:cubicBezTo>
              </a:path>
            </a:pathLst>
          </a:custGeom>
          <a:noFill/>
          <a:ln w="57240">
            <a:solidFill>
              <a:srgbClr val="33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2441575" y="4000965"/>
            <a:ext cx="26726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a:solidFill>
                  <a:srgbClr val="3333CC"/>
                </a:solidFill>
              </a:rPr>
              <a:t>i</a:t>
            </a:r>
          </a:p>
        </p:txBody>
      </p:sp>
      <p:sp>
        <p:nvSpPr>
          <p:cNvPr id="18" name="Text Box 15"/>
          <p:cNvSpPr txBox="1">
            <a:spLocks noChangeArrowheads="1"/>
          </p:cNvSpPr>
          <p:nvPr/>
        </p:nvSpPr>
        <p:spPr bwMode="auto">
          <a:xfrm>
            <a:off x="4376738" y="3954928"/>
            <a:ext cx="266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smtClean="0">
                <a:solidFill>
                  <a:srgbClr val="3333CC"/>
                </a:solidFill>
              </a:rPr>
              <a:t>j</a:t>
            </a:r>
            <a:endParaRPr lang="en-US" dirty="0">
              <a:solidFill>
                <a:srgbClr val="3333CC"/>
              </a:solidFill>
            </a:endParaRPr>
          </a:p>
        </p:txBody>
      </p:sp>
      <p:sp>
        <p:nvSpPr>
          <p:cNvPr id="19" name="Text Box 16"/>
          <p:cNvSpPr txBox="1">
            <a:spLocks noChangeArrowheads="1"/>
          </p:cNvSpPr>
          <p:nvPr/>
        </p:nvSpPr>
        <p:spPr bwMode="auto">
          <a:xfrm>
            <a:off x="5724525" y="2632540"/>
            <a:ext cx="163872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dirty="0" smtClean="0">
                <a:solidFill>
                  <a:srgbClr val="3333CC"/>
                </a:solidFill>
              </a:rPr>
              <a:t>T</a:t>
            </a:r>
            <a:r>
              <a:rPr lang="en-US" sz="3200" baseline="-25000" dirty="0" smtClean="0">
                <a:solidFill>
                  <a:srgbClr val="3333CC"/>
                </a:solidFill>
              </a:rPr>
              <a:t>i</a:t>
            </a:r>
            <a:r>
              <a:rPr lang="en-US" sz="3200" dirty="0" smtClean="0">
                <a:solidFill>
                  <a:srgbClr val="3333CC"/>
                </a:solidFill>
              </a:rPr>
              <a:t> </a:t>
            </a:r>
            <a:r>
              <a:rPr lang="en-US" sz="3200" b="1" dirty="0">
                <a:solidFill>
                  <a:srgbClr val="3333CC"/>
                </a:solidFill>
                <a:latin typeface="Courier 10 Pitch" charset="0"/>
                <a:cs typeface="Courier 10 Pitch" charset="0"/>
              </a:rPr>
              <a:t>·</a:t>
            </a:r>
            <a:r>
              <a:rPr lang="en-US" sz="3200" dirty="0">
                <a:solidFill>
                  <a:srgbClr val="3333CC"/>
                </a:solidFill>
              </a:rPr>
              <a:t> </a:t>
            </a:r>
            <a:r>
              <a:rPr lang="en-US" sz="3200" dirty="0" smtClean="0">
                <a:solidFill>
                  <a:srgbClr val="3333CC"/>
                </a:solidFill>
              </a:rPr>
              <a:t>α</a:t>
            </a:r>
            <a:r>
              <a:rPr lang="en-US" b="1" baseline="-25000" dirty="0" err="1" smtClean="0">
                <a:solidFill>
                  <a:srgbClr val="3333CC"/>
                </a:solidFill>
              </a:rPr>
              <a:t>text</a:t>
            </a:r>
            <a:r>
              <a:rPr lang="en-US" sz="3200" baseline="50000" dirty="0" err="1" smtClean="0">
                <a:solidFill>
                  <a:srgbClr val="3333CC"/>
                </a:solidFill>
              </a:rPr>
              <a:t>j-i</a:t>
            </a:r>
            <a:endParaRPr lang="en-US" sz="3200" baseline="50000" dirty="0">
              <a:solidFill>
                <a:srgbClr val="3333CC"/>
              </a:solidFill>
            </a:endParaRPr>
          </a:p>
        </p:txBody>
      </p:sp>
      <p:sp>
        <p:nvSpPr>
          <p:cNvPr id="20" name="Line 17"/>
          <p:cNvSpPr>
            <a:spLocks noChangeShapeType="1"/>
          </p:cNvSpPr>
          <p:nvPr/>
        </p:nvSpPr>
        <p:spPr bwMode="auto">
          <a:xfrm flipH="1">
            <a:off x="2116138" y="2811928"/>
            <a:ext cx="517525" cy="1587"/>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1" name="Text Box 18"/>
          <p:cNvSpPr txBox="1">
            <a:spLocks noChangeArrowheads="1"/>
          </p:cNvSpPr>
          <p:nvPr/>
        </p:nvSpPr>
        <p:spPr bwMode="auto">
          <a:xfrm>
            <a:off x="1643063" y="2507128"/>
            <a:ext cx="50843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dirty="0" smtClean="0">
                <a:solidFill>
                  <a:srgbClr val="3333CC"/>
                </a:solidFill>
              </a:rPr>
              <a:t>T</a:t>
            </a:r>
            <a:r>
              <a:rPr lang="en-US" sz="3200" baseline="-25000" dirty="0" smtClean="0">
                <a:solidFill>
                  <a:srgbClr val="3333CC"/>
                </a:solidFill>
              </a:rPr>
              <a:t>i</a:t>
            </a:r>
            <a:endParaRPr lang="en-US" sz="3200" baseline="-25000" dirty="0">
              <a:solidFill>
                <a:srgbClr val="3333CC"/>
              </a:solidFill>
            </a:endParaRPr>
          </a:p>
        </p:txBody>
      </p:sp>
      <p:sp>
        <p:nvSpPr>
          <p:cNvPr id="22" name="Line 19"/>
          <p:cNvSpPr>
            <a:spLocks noChangeShapeType="1"/>
          </p:cNvSpPr>
          <p:nvPr/>
        </p:nvSpPr>
        <p:spPr bwMode="auto">
          <a:xfrm flipH="1">
            <a:off x="4660900" y="3057990"/>
            <a:ext cx="1046163" cy="463550"/>
          </a:xfrm>
          <a:prstGeom prst="line">
            <a:avLst/>
          </a:prstGeom>
          <a:noFill/>
          <a:ln w="19080">
            <a:solidFill>
              <a:srgbClr val="33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Line 20"/>
          <p:cNvSpPr>
            <a:spLocks noChangeShapeType="1"/>
          </p:cNvSpPr>
          <p:nvPr/>
        </p:nvSpPr>
        <p:spPr bwMode="auto">
          <a:xfrm flipV="1">
            <a:off x="2298700" y="2562690"/>
            <a:ext cx="1588" cy="1447800"/>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Line 21"/>
          <p:cNvSpPr>
            <a:spLocks noChangeShapeType="1"/>
          </p:cNvSpPr>
          <p:nvPr/>
        </p:nvSpPr>
        <p:spPr bwMode="auto">
          <a:xfrm>
            <a:off x="2298700" y="3983503"/>
            <a:ext cx="4191000" cy="1587"/>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22"/>
          <p:cNvSpPr txBox="1">
            <a:spLocks noChangeArrowheads="1"/>
          </p:cNvSpPr>
          <p:nvPr/>
        </p:nvSpPr>
        <p:spPr bwMode="auto">
          <a:xfrm>
            <a:off x="1476375" y="3192928"/>
            <a:ext cx="642938"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1800" dirty="0"/>
              <a:t>number</a:t>
            </a:r>
          </a:p>
          <a:p>
            <a:r>
              <a:rPr lang="en-US" sz="1800" dirty="0"/>
              <a:t>of words</a:t>
            </a:r>
          </a:p>
        </p:txBody>
      </p:sp>
    </p:spTree>
    <p:extLst>
      <p:ext uri="{BB962C8B-B14F-4D97-AF65-F5344CB8AC3E}">
        <p14:creationId xmlns:p14="http://schemas.microsoft.com/office/powerpoint/2010/main" val="17427683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Seeking Alpha</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720356344"/>
              </p:ext>
            </p:extLst>
          </p:nvPr>
        </p:nvGraphicFramePr>
        <p:xfrm>
          <a:off x="819324" y="443659"/>
          <a:ext cx="7469506" cy="4393565"/>
        </p:xfrm>
        <a:graphic>
          <a:graphicData uri="http://schemas.openxmlformats.org/presentationml/2006/ole">
            <mc:AlternateContent xmlns:mc="http://schemas.openxmlformats.org/markup-compatibility/2006">
              <mc:Choice xmlns:v="urn:schemas-microsoft-com:vml" Requires="v">
                <p:oleObj spid="_x0000_s7211" name="Equation" r:id="rId4" imgW="2590800" imgH="1524000" progId="Equation.3">
                  <p:embed/>
                </p:oleObj>
              </mc:Choice>
              <mc:Fallback>
                <p:oleObj name="Equation" r:id="rId4" imgW="2590800" imgH="1524000" progId="Equation.3">
                  <p:embed/>
                  <p:pic>
                    <p:nvPicPr>
                      <p:cNvPr id="0" name=""/>
                      <p:cNvPicPr/>
                      <p:nvPr/>
                    </p:nvPicPr>
                    <p:blipFill>
                      <a:blip r:embed="rId5"/>
                      <a:stretch>
                        <a:fillRect/>
                      </a:stretch>
                    </p:blipFill>
                    <p:spPr>
                      <a:xfrm>
                        <a:off x="819324" y="443659"/>
                        <a:ext cx="7469506" cy="4393565"/>
                      </a:xfrm>
                      <a:prstGeom prst="rect">
                        <a:avLst/>
                      </a:prstGeom>
                    </p:spPr>
                  </p:pic>
                </p:oleObj>
              </mc:Fallback>
            </mc:AlternateContent>
          </a:graphicData>
        </a:graphic>
      </p:graphicFrame>
    </p:spTree>
    <p:extLst>
      <p:ext uri="{BB962C8B-B14F-4D97-AF65-F5344CB8AC3E}">
        <p14:creationId xmlns:p14="http://schemas.microsoft.com/office/powerpoint/2010/main" val="16470089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Issues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How do we find and count survived text?</a:t>
            </a:r>
          </a:p>
          <a:p>
            <a:pPr marL="457200" indent="-457200">
              <a:buFont typeface="+mj-lt"/>
              <a:buAutoNum type="arabicPeriod"/>
            </a:pPr>
            <a:r>
              <a:rPr lang="en-US" dirty="0" smtClean="0"/>
              <a:t>What about text which is deleted or rearranged?  Writers get credit, but not editors.</a:t>
            </a:r>
            <a:endParaRPr lang="en-US" dirty="0"/>
          </a:p>
        </p:txBody>
      </p:sp>
    </p:spTree>
    <p:extLst>
      <p:ext uri="{BB962C8B-B14F-4D97-AF65-F5344CB8AC3E}">
        <p14:creationId xmlns:p14="http://schemas.microsoft.com/office/powerpoint/2010/main" val="36091587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Detecting Text Survival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need to </a:t>
            </a:r>
            <a:r>
              <a:rPr lang="en-US" dirty="0" smtClean="0"/>
              <a:t>track who </a:t>
            </a:r>
            <a:r>
              <a:rPr lang="en-US" dirty="0" smtClean="0"/>
              <a:t>wrote </a:t>
            </a:r>
            <a:r>
              <a:rPr lang="en-US" dirty="0" smtClean="0"/>
              <a:t>what, using </a:t>
            </a:r>
            <a:r>
              <a:rPr lang="en-US" b="1" dirty="0" smtClean="0"/>
              <a:t>diff</a:t>
            </a:r>
            <a:r>
              <a:rPr lang="en-US" dirty="0" smtClean="0"/>
              <a:t>.</a:t>
            </a:r>
            <a:endParaRPr lang="en-US" dirty="0" smtClean="0"/>
          </a:p>
          <a:p>
            <a:pPr marL="0" indent="0">
              <a:buNone/>
            </a:pPr>
            <a:endParaRPr lang="en-US" dirty="0" smtClean="0"/>
          </a:p>
          <a:p>
            <a:r>
              <a:rPr lang="en-US" dirty="0" smtClean="0"/>
              <a:t>What about copied text?</a:t>
            </a:r>
          </a:p>
          <a:p>
            <a:r>
              <a:rPr lang="en-US" dirty="0" smtClean="0"/>
              <a:t>What about rearranged text?</a:t>
            </a:r>
          </a:p>
          <a:p>
            <a:r>
              <a:rPr lang="en-US" dirty="0" smtClean="0"/>
              <a:t>What about text from the past?</a:t>
            </a:r>
            <a:endParaRPr lang="en-US" dirty="0"/>
          </a:p>
          <a:p>
            <a:r>
              <a:rPr lang="en-US" dirty="0" smtClean="0"/>
              <a:t>Who gets credit for common words?</a:t>
            </a:r>
          </a:p>
        </p:txBody>
      </p:sp>
    </p:spTree>
    <p:extLst>
      <p:ext uri="{BB962C8B-B14F-4D97-AF65-F5344CB8AC3E}">
        <p14:creationId xmlns:p14="http://schemas.microsoft.com/office/powerpoint/2010/main" val="18322881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Differencing</a:t>
            </a:r>
            <a:endParaRPr lang="en-US" dirty="0"/>
          </a:p>
        </p:txBody>
      </p:sp>
      <p:sp>
        <p:nvSpPr>
          <p:cNvPr id="3" name="Content Placeholder 2"/>
          <p:cNvSpPr>
            <a:spLocks noGrp="1"/>
          </p:cNvSpPr>
          <p:nvPr>
            <p:ph idx="1"/>
          </p:nvPr>
        </p:nvSpPr>
        <p:spPr>
          <a:xfrm>
            <a:off x="762000" y="609600"/>
            <a:ext cx="7543800" cy="3886200"/>
          </a:xfrm>
          <a:prstGeom prst="rect">
            <a:avLst/>
          </a:prstGeom>
        </p:spPr>
        <p:txBody>
          <a:bodyPr/>
          <a:lstStyle/>
          <a:p>
            <a:r>
              <a:rPr lang="en-US" dirty="0" err="1" smtClean="0"/>
              <a:t>Tichy</a:t>
            </a:r>
            <a:r>
              <a:rPr lang="en-US" dirty="0" smtClean="0"/>
              <a:t> algorithm has shortest edit script:</a:t>
            </a:r>
          </a:p>
          <a:p>
            <a:pPr marL="594360" lvl="2" indent="0">
              <a:buNone/>
            </a:pPr>
            <a:r>
              <a:rPr lang="en-US" sz="2400" b="1" dirty="0" smtClean="0"/>
              <a:t>A B C C D E F D E A B</a:t>
            </a:r>
          </a:p>
          <a:p>
            <a:pPr marL="594360" lvl="2" indent="0">
              <a:buNone/>
            </a:pPr>
            <a:endParaRPr lang="en-US" sz="2400" b="1" dirty="0" smtClean="0"/>
          </a:p>
          <a:p>
            <a:pPr marL="594360" lvl="2" indent="0">
              <a:buNone/>
            </a:pPr>
            <a:r>
              <a:rPr lang="en-US" sz="2400" b="1" dirty="0" smtClean="0"/>
              <a:t>C D E A B C</a:t>
            </a:r>
          </a:p>
          <a:p>
            <a:r>
              <a:rPr lang="en-US" dirty="0" err="1" smtClean="0"/>
              <a:t>WikiTrust</a:t>
            </a:r>
            <a:r>
              <a:rPr lang="en-US" dirty="0" smtClean="0"/>
              <a:t> algorithm does longest match:</a:t>
            </a:r>
          </a:p>
          <a:p>
            <a:pPr marL="594360" lvl="2" indent="0">
              <a:buNone/>
            </a:pPr>
            <a:r>
              <a:rPr lang="en-US" sz="2400" b="1" dirty="0"/>
              <a:t>A B C C D E F D E A B</a:t>
            </a:r>
          </a:p>
          <a:p>
            <a:pPr marL="594360" lvl="2" indent="0">
              <a:buNone/>
            </a:pPr>
            <a:endParaRPr lang="en-US" sz="2400" b="1" dirty="0"/>
          </a:p>
          <a:p>
            <a:pPr marL="594360" lvl="2" indent="0">
              <a:buNone/>
            </a:pPr>
            <a:r>
              <a:rPr lang="en-US" sz="2400" b="1" dirty="0"/>
              <a:t>C D E A B </a:t>
            </a:r>
            <a:r>
              <a:rPr lang="en-US" sz="2400" b="1" dirty="0" smtClean="0"/>
              <a:t>C</a:t>
            </a:r>
            <a:endParaRPr lang="en-US" sz="2400" b="1" dirty="0"/>
          </a:p>
        </p:txBody>
      </p:sp>
      <p:sp>
        <p:nvSpPr>
          <p:cNvPr id="4" name="Rectangle 3"/>
          <p:cNvSpPr/>
          <p:nvPr/>
        </p:nvSpPr>
        <p:spPr>
          <a:xfrm>
            <a:off x="2286000" y="1295400"/>
            <a:ext cx="762000" cy="381000"/>
          </a:xfrm>
          <a:prstGeom prst="rect">
            <a:avLst/>
          </a:prstGeom>
          <a:solidFill>
            <a:srgbClr val="3366FF">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447800" y="2133600"/>
            <a:ext cx="762000" cy="381000"/>
          </a:xfrm>
          <a:prstGeom prst="rect">
            <a:avLst/>
          </a:prstGeom>
          <a:solidFill>
            <a:srgbClr val="3366FF">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447800" y="1295400"/>
            <a:ext cx="762000" cy="381000"/>
          </a:xfrm>
          <a:prstGeom prst="rect">
            <a:avLst/>
          </a:prstGeom>
          <a:solidFill>
            <a:srgbClr val="0080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286000" y="2133600"/>
            <a:ext cx="838200" cy="381000"/>
          </a:xfrm>
          <a:prstGeom prst="rect">
            <a:avLst/>
          </a:prstGeom>
          <a:solidFill>
            <a:srgbClr val="0080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stCxn id="4" idx="2"/>
            <a:endCxn id="5" idx="0"/>
          </p:cNvCxnSpPr>
          <p:nvPr/>
        </p:nvCxnSpPr>
        <p:spPr>
          <a:xfrm flipH="1">
            <a:off x="1828800" y="1676400"/>
            <a:ext cx="838200" cy="457200"/>
          </a:xfrm>
          <a:prstGeom prst="line">
            <a:avLst/>
          </a:prstGeom>
          <a:ln>
            <a:solidFill>
              <a:srgbClr val="3366FF">
                <a:alpha val="51000"/>
              </a:srgb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6" idx="2"/>
            <a:endCxn id="7" idx="0"/>
          </p:cNvCxnSpPr>
          <p:nvPr/>
        </p:nvCxnSpPr>
        <p:spPr>
          <a:xfrm>
            <a:off x="1828800" y="1676400"/>
            <a:ext cx="876300" cy="457200"/>
          </a:xfrm>
          <a:prstGeom prst="line">
            <a:avLst/>
          </a:prstGeom>
          <a:ln>
            <a:solidFill>
              <a:srgbClr val="008000">
                <a:alpha val="50000"/>
              </a:srgb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352800" y="3048000"/>
            <a:ext cx="1143000" cy="381000"/>
          </a:xfrm>
          <a:prstGeom prst="rect">
            <a:avLst/>
          </a:prstGeom>
          <a:solidFill>
            <a:srgbClr val="3366FF">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676400" y="3886200"/>
            <a:ext cx="1143000" cy="381000"/>
          </a:xfrm>
          <a:prstGeom prst="rect">
            <a:avLst/>
          </a:prstGeom>
          <a:solidFill>
            <a:srgbClr val="3366FF">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81200" y="3048000"/>
            <a:ext cx="228600" cy="381000"/>
          </a:xfrm>
          <a:prstGeom prst="rect">
            <a:avLst/>
          </a:prstGeom>
          <a:solidFill>
            <a:srgbClr val="0080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447800" y="3886200"/>
            <a:ext cx="228600" cy="381000"/>
          </a:xfrm>
          <a:prstGeom prst="rect">
            <a:avLst/>
          </a:prstGeom>
          <a:solidFill>
            <a:srgbClr val="0080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286000" y="3048000"/>
            <a:ext cx="228600" cy="381000"/>
          </a:xfrm>
          <a:prstGeom prst="rect">
            <a:avLst/>
          </a:prstGeom>
          <a:solidFill>
            <a:srgbClr val="FF00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819400" y="3886200"/>
            <a:ext cx="228600" cy="381000"/>
          </a:xfrm>
          <a:prstGeom prst="rect">
            <a:avLst/>
          </a:prstGeom>
          <a:solidFill>
            <a:srgbClr val="FF0000">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a:stCxn id="17" idx="2"/>
            <a:endCxn id="18" idx="0"/>
          </p:cNvCxnSpPr>
          <p:nvPr/>
        </p:nvCxnSpPr>
        <p:spPr>
          <a:xfrm flipH="1">
            <a:off x="2247900" y="3429000"/>
            <a:ext cx="1676400" cy="457200"/>
          </a:xfrm>
          <a:prstGeom prst="line">
            <a:avLst/>
          </a:prstGeom>
          <a:ln>
            <a:solidFill>
              <a:srgbClr val="3366FF">
                <a:alpha val="51000"/>
              </a:srgbClr>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79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Credit to Editors</a:t>
            </a:r>
            <a:endParaRPr lang="en-US" dirty="0"/>
          </a:p>
        </p:txBody>
      </p:sp>
      <p:sp>
        <p:nvSpPr>
          <p:cNvPr id="3" name="Content Placeholder 2"/>
          <p:cNvSpPr>
            <a:spLocks noGrp="1"/>
          </p:cNvSpPr>
          <p:nvPr>
            <p:ph idx="1"/>
          </p:nvPr>
        </p:nvSpPr>
        <p:spPr/>
        <p:txBody>
          <a:bodyPr/>
          <a:lstStyle/>
          <a:p>
            <a:pPr marL="0" indent="0">
              <a:buNone/>
            </a:pPr>
            <a:r>
              <a:rPr lang="en-US" b="1" dirty="0" smtClean="0"/>
              <a:t>Problem: </a:t>
            </a:r>
            <a:r>
              <a:rPr lang="en-US" dirty="0" smtClean="0"/>
              <a:t>Measuring deletions, replacements, and swaps.</a:t>
            </a:r>
          </a:p>
          <a:p>
            <a:pPr marL="0" indent="0">
              <a:buNone/>
            </a:pPr>
            <a:endParaRPr lang="en-US" dirty="0" smtClean="0"/>
          </a:p>
          <a:p>
            <a:r>
              <a:rPr lang="en-US" dirty="0" smtClean="0"/>
              <a:t>“Edit distance” can capture these behaviors.</a:t>
            </a:r>
          </a:p>
          <a:p>
            <a:r>
              <a:rPr lang="en-US" dirty="0" smtClean="0"/>
              <a:t>Calculated from output of difference algorithm.</a:t>
            </a:r>
          </a:p>
          <a:p>
            <a:r>
              <a:rPr lang="en-US" dirty="0" smtClean="0"/>
              <a:t>Lends itself to physical analogy.</a:t>
            </a:r>
          </a:p>
          <a:p>
            <a:pPr marL="320040" lvl="1" indent="0">
              <a:buNone/>
            </a:pPr>
            <a:r>
              <a:rPr lang="en-US" dirty="0" smtClean="0"/>
              <a:t>Suppose grad school was like hiking through the forest…</a:t>
            </a:r>
          </a:p>
        </p:txBody>
      </p:sp>
    </p:spTree>
    <p:extLst>
      <p:ext uri="{BB962C8B-B14F-4D97-AF65-F5344CB8AC3E}">
        <p14:creationId xmlns:p14="http://schemas.microsoft.com/office/powerpoint/2010/main" val="20319381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re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133600"/>
            <a:ext cx="3835400" cy="3340100"/>
          </a:xfrm>
          <a:prstGeom prst="rect">
            <a:avLst/>
          </a:prstGeom>
        </p:spPr>
      </p:pic>
      <p:pic>
        <p:nvPicPr>
          <p:cNvPr id="7" name="Picture 6" descr="GradStudentTyp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962400"/>
            <a:ext cx="1219200" cy="1651000"/>
          </a:xfrm>
          <a:prstGeom prst="rect">
            <a:avLst/>
          </a:prstGeom>
        </p:spPr>
      </p:pic>
      <p:pic>
        <p:nvPicPr>
          <p:cNvPr id="8" name="Picture 7" descr="GradStudentGra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3429000"/>
            <a:ext cx="1104900" cy="2184400"/>
          </a:xfrm>
          <a:prstGeom prst="rect">
            <a:avLst/>
          </a:prstGeom>
        </p:spPr>
      </p:pic>
      <p:pic>
        <p:nvPicPr>
          <p:cNvPr id="3" name="Picture 2" descr="PhDComics-Copyright.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3500" y="5651500"/>
            <a:ext cx="190500" cy="1206500"/>
          </a:xfrm>
          <a:prstGeom prst="rect">
            <a:avLst/>
          </a:prstGeom>
        </p:spPr>
      </p:pic>
    </p:spTree>
    <p:extLst>
      <p:ext uri="{BB962C8B-B14F-4D97-AF65-F5344CB8AC3E}">
        <p14:creationId xmlns:p14="http://schemas.microsoft.com/office/powerpoint/2010/main" val="37764787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re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133600"/>
            <a:ext cx="3835400" cy="3340100"/>
          </a:xfrm>
          <a:prstGeom prst="rect">
            <a:avLst/>
          </a:prstGeom>
        </p:spPr>
      </p:pic>
      <p:pic>
        <p:nvPicPr>
          <p:cNvPr id="2" name="Picture 1" descr="GradStudentLo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52400"/>
            <a:ext cx="1231900" cy="1993900"/>
          </a:xfrm>
          <a:prstGeom prst="rect">
            <a:avLst/>
          </a:prstGeom>
        </p:spPr>
      </p:pic>
      <p:sp>
        <p:nvSpPr>
          <p:cNvPr id="3" name="Oval 2"/>
          <p:cNvSpPr/>
          <p:nvPr/>
        </p:nvSpPr>
        <p:spPr>
          <a:xfrm>
            <a:off x="914400" y="5181600"/>
            <a:ext cx="914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r>
              <a:rPr lang="en-US" dirty="0" smtClean="0"/>
              <a:t>tart</a:t>
            </a:r>
            <a:endParaRPr lang="en-US" dirty="0"/>
          </a:p>
        </p:txBody>
      </p:sp>
      <p:cxnSp>
        <p:nvCxnSpPr>
          <p:cNvPr id="7" name="Straight Arrow Connector 6"/>
          <p:cNvCxnSpPr>
            <a:stCxn id="3" idx="7"/>
          </p:cNvCxnSpPr>
          <p:nvPr/>
        </p:nvCxnSpPr>
        <p:spPr>
          <a:xfrm flipV="1">
            <a:off x="1694889" y="2057400"/>
            <a:ext cx="3410511" cy="3202315"/>
          </a:xfrm>
          <a:prstGeom prst="straightConnector1">
            <a:avLst/>
          </a:prstGeom>
          <a:ln>
            <a:solidFill>
              <a:schemeClr val="accent1"/>
            </a:solidFill>
            <a:tailEnd type="arrow"/>
          </a:ln>
        </p:spPr>
        <p:style>
          <a:lnRef idx="2">
            <a:schemeClr val="accent3"/>
          </a:lnRef>
          <a:fillRef idx="0">
            <a:schemeClr val="accent3"/>
          </a:fillRef>
          <a:effectRef idx="1">
            <a:schemeClr val="accent3"/>
          </a:effectRef>
          <a:fontRef idx="minor">
            <a:schemeClr val="tx1"/>
          </a:fontRef>
        </p:style>
      </p:cxnSp>
      <p:sp>
        <p:nvSpPr>
          <p:cNvPr id="6" name="Oval 5"/>
          <p:cNvSpPr/>
          <p:nvPr/>
        </p:nvSpPr>
        <p:spPr>
          <a:xfrm>
            <a:off x="6400800" y="5181600"/>
            <a:ext cx="19050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Graduation</a:t>
            </a:r>
            <a:endParaRPr lang="en-US" dirty="0"/>
          </a:p>
        </p:txBody>
      </p:sp>
      <p:pic>
        <p:nvPicPr>
          <p:cNvPr id="8" name="Picture 7" descr="PhDComics-Copyright.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3500" y="5651500"/>
            <a:ext cx="190500" cy="1206500"/>
          </a:xfrm>
          <a:prstGeom prst="rect">
            <a:avLst/>
          </a:prstGeom>
        </p:spPr>
      </p:pic>
    </p:spTree>
    <p:extLst>
      <p:ext uri="{BB962C8B-B14F-4D97-AF65-F5344CB8AC3E}">
        <p14:creationId xmlns:p14="http://schemas.microsoft.com/office/powerpoint/2010/main" val="14995221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84" y="682614"/>
            <a:ext cx="7525384" cy="4344470"/>
          </a:xfrm>
          <a:prstGeom prst="rect">
            <a:avLst/>
          </a:prstGeom>
          <a:noFill/>
          <a:ln>
            <a:noFill/>
          </a:ln>
          <a:effectLst>
            <a:outerShdw blurRad="63500" dist="51930" dir="2700000" algn="ctr" rotWithShape="0">
              <a:srgbClr val="333333"/>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241331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re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133600"/>
            <a:ext cx="3835400" cy="3340100"/>
          </a:xfrm>
          <a:prstGeom prst="rect">
            <a:avLst/>
          </a:prstGeom>
        </p:spPr>
      </p:pic>
      <p:pic>
        <p:nvPicPr>
          <p:cNvPr id="2" name="Picture 1" descr="GradStudentLo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52400"/>
            <a:ext cx="1231900" cy="1993900"/>
          </a:xfrm>
          <a:prstGeom prst="rect">
            <a:avLst/>
          </a:prstGeom>
        </p:spPr>
      </p:pic>
      <p:sp>
        <p:nvSpPr>
          <p:cNvPr id="3" name="Oval 2"/>
          <p:cNvSpPr/>
          <p:nvPr/>
        </p:nvSpPr>
        <p:spPr>
          <a:xfrm>
            <a:off x="914400" y="5181600"/>
            <a:ext cx="914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r>
              <a:rPr lang="en-US" dirty="0" smtClean="0"/>
              <a:t>tart</a:t>
            </a:r>
            <a:endParaRPr lang="en-US" dirty="0"/>
          </a:p>
        </p:txBody>
      </p:sp>
      <p:cxnSp>
        <p:nvCxnSpPr>
          <p:cNvPr id="7" name="Straight Arrow Connector 6"/>
          <p:cNvCxnSpPr>
            <a:stCxn id="3" idx="7"/>
          </p:cNvCxnSpPr>
          <p:nvPr/>
        </p:nvCxnSpPr>
        <p:spPr>
          <a:xfrm flipV="1">
            <a:off x="1694889" y="2057400"/>
            <a:ext cx="3410511" cy="3202315"/>
          </a:xfrm>
          <a:prstGeom prst="straightConnector1">
            <a:avLst/>
          </a:prstGeom>
          <a:ln>
            <a:solidFill>
              <a:schemeClr val="accent1"/>
            </a:solidFill>
            <a:tailEnd type="arrow"/>
          </a:ln>
        </p:spPr>
        <p:style>
          <a:lnRef idx="2">
            <a:schemeClr val="accent3"/>
          </a:lnRef>
          <a:fillRef idx="0">
            <a:schemeClr val="accent3"/>
          </a:fillRef>
          <a:effectRef idx="1">
            <a:schemeClr val="accent3"/>
          </a:effectRef>
          <a:fontRef idx="minor">
            <a:schemeClr val="tx1"/>
          </a:fontRef>
        </p:style>
      </p:cxnSp>
      <p:pic>
        <p:nvPicPr>
          <p:cNvPr id="4" name="Picture 3" descr="Professor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4300" y="152400"/>
            <a:ext cx="622300" cy="1968500"/>
          </a:xfrm>
          <a:prstGeom prst="rect">
            <a:avLst/>
          </a:prstGeom>
        </p:spPr>
      </p:pic>
      <p:sp>
        <p:nvSpPr>
          <p:cNvPr id="8" name="Oval 7"/>
          <p:cNvSpPr/>
          <p:nvPr/>
        </p:nvSpPr>
        <p:spPr>
          <a:xfrm>
            <a:off x="6400800" y="5181600"/>
            <a:ext cx="19050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Graduation</a:t>
            </a:r>
            <a:endParaRPr lang="en-US" dirty="0"/>
          </a:p>
        </p:txBody>
      </p:sp>
      <p:pic>
        <p:nvPicPr>
          <p:cNvPr id="9" name="Picture 8" descr="PhDComics-Copyright.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3500" y="5651500"/>
            <a:ext cx="190500" cy="1206500"/>
          </a:xfrm>
          <a:prstGeom prst="rect">
            <a:avLst/>
          </a:prstGeom>
        </p:spPr>
      </p:pic>
    </p:spTree>
    <p:extLst>
      <p:ext uri="{BB962C8B-B14F-4D97-AF65-F5344CB8AC3E}">
        <p14:creationId xmlns:p14="http://schemas.microsoft.com/office/powerpoint/2010/main" val="40674530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re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133600"/>
            <a:ext cx="3835400" cy="3340100"/>
          </a:xfrm>
          <a:prstGeom prst="rect">
            <a:avLst/>
          </a:prstGeom>
        </p:spPr>
      </p:pic>
      <p:sp>
        <p:nvSpPr>
          <p:cNvPr id="3" name="Oval 2"/>
          <p:cNvSpPr/>
          <p:nvPr/>
        </p:nvSpPr>
        <p:spPr>
          <a:xfrm>
            <a:off x="914400" y="5181600"/>
            <a:ext cx="914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r>
              <a:rPr lang="en-US" dirty="0" smtClean="0"/>
              <a:t>tart</a:t>
            </a:r>
            <a:endParaRPr lang="en-US" dirty="0"/>
          </a:p>
        </p:txBody>
      </p:sp>
      <p:cxnSp>
        <p:nvCxnSpPr>
          <p:cNvPr id="7" name="Straight Arrow Connector 6"/>
          <p:cNvCxnSpPr>
            <a:stCxn id="3" idx="7"/>
          </p:cNvCxnSpPr>
          <p:nvPr/>
        </p:nvCxnSpPr>
        <p:spPr>
          <a:xfrm flipV="1">
            <a:off x="1694889" y="2057400"/>
            <a:ext cx="3410511" cy="3202315"/>
          </a:xfrm>
          <a:prstGeom prst="straightConnector1">
            <a:avLst/>
          </a:prstGeom>
          <a:ln>
            <a:solidFill>
              <a:schemeClr val="accent1"/>
            </a:solidFill>
            <a:tailEnd type="arrow"/>
          </a:ln>
        </p:spPr>
        <p:style>
          <a:lnRef idx="2">
            <a:schemeClr val="accent3"/>
          </a:lnRef>
          <a:fillRef idx="0">
            <a:schemeClr val="accent3"/>
          </a:fillRef>
          <a:effectRef idx="1">
            <a:schemeClr val="accent3"/>
          </a:effectRef>
          <a:fontRef idx="minor">
            <a:schemeClr val="tx1"/>
          </a:fontRef>
        </p:style>
      </p:cxnSp>
      <p:sp>
        <p:nvSpPr>
          <p:cNvPr id="8" name="Connector 7"/>
          <p:cNvSpPr/>
          <p:nvPr/>
        </p:nvSpPr>
        <p:spPr>
          <a:xfrm>
            <a:off x="4953000" y="1371600"/>
            <a:ext cx="1447800" cy="8382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Lost in Research</a:t>
            </a:r>
            <a:endParaRPr lang="en-US" dirty="0"/>
          </a:p>
        </p:txBody>
      </p:sp>
      <p:sp>
        <p:nvSpPr>
          <p:cNvPr id="11" name="Oval 10"/>
          <p:cNvSpPr/>
          <p:nvPr/>
        </p:nvSpPr>
        <p:spPr>
          <a:xfrm>
            <a:off x="6400800" y="5181600"/>
            <a:ext cx="19050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Graduation</a:t>
            </a:r>
            <a:endParaRPr lang="en-US" dirty="0"/>
          </a:p>
        </p:txBody>
      </p:sp>
      <p:cxnSp>
        <p:nvCxnSpPr>
          <p:cNvPr id="9" name="Straight Arrow Connector 8"/>
          <p:cNvCxnSpPr>
            <a:stCxn id="8" idx="4"/>
            <a:endCxn id="11" idx="0"/>
          </p:cNvCxnSpPr>
          <p:nvPr/>
        </p:nvCxnSpPr>
        <p:spPr>
          <a:xfrm>
            <a:off x="5676900" y="2209800"/>
            <a:ext cx="1676400" cy="2971800"/>
          </a:xfrm>
          <a:prstGeom prst="straightConnector1">
            <a:avLst/>
          </a:prstGeom>
          <a:ln>
            <a:solidFill>
              <a:schemeClr val="accent1"/>
            </a:solidFill>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920417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914400" y="5181600"/>
            <a:ext cx="914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r>
              <a:rPr lang="en-US" dirty="0" smtClean="0"/>
              <a:t>tart</a:t>
            </a:r>
            <a:endParaRPr lang="en-US" dirty="0"/>
          </a:p>
        </p:txBody>
      </p:sp>
      <p:cxnSp>
        <p:nvCxnSpPr>
          <p:cNvPr id="7" name="Straight Arrow Connector 6"/>
          <p:cNvCxnSpPr>
            <a:stCxn id="3" idx="7"/>
          </p:cNvCxnSpPr>
          <p:nvPr/>
        </p:nvCxnSpPr>
        <p:spPr>
          <a:xfrm flipV="1">
            <a:off x="1694889" y="2057400"/>
            <a:ext cx="3410511" cy="3202315"/>
          </a:xfrm>
          <a:prstGeom prst="straightConnector1">
            <a:avLst/>
          </a:prstGeom>
          <a:ln>
            <a:solidFill>
              <a:schemeClr val="accent1"/>
            </a:solidFill>
            <a:tailEnd type="arrow"/>
          </a:ln>
        </p:spPr>
        <p:style>
          <a:lnRef idx="2">
            <a:schemeClr val="accent3"/>
          </a:lnRef>
          <a:fillRef idx="0">
            <a:schemeClr val="accent3"/>
          </a:fillRef>
          <a:effectRef idx="1">
            <a:schemeClr val="accent3"/>
          </a:effectRef>
          <a:fontRef idx="minor">
            <a:schemeClr val="tx1"/>
          </a:fontRef>
        </p:style>
      </p:cxnSp>
      <p:sp>
        <p:nvSpPr>
          <p:cNvPr id="8" name="Connector 7"/>
          <p:cNvSpPr/>
          <p:nvPr/>
        </p:nvSpPr>
        <p:spPr>
          <a:xfrm>
            <a:off x="4953000" y="1371600"/>
            <a:ext cx="1447800" cy="8382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Lost in Research</a:t>
            </a:r>
            <a:endParaRPr lang="en-US" dirty="0"/>
          </a:p>
        </p:txBody>
      </p:sp>
      <p:sp>
        <p:nvSpPr>
          <p:cNvPr id="2" name="Oval 1"/>
          <p:cNvSpPr/>
          <p:nvPr/>
        </p:nvSpPr>
        <p:spPr>
          <a:xfrm>
            <a:off x="6400800" y="5181600"/>
            <a:ext cx="19050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Graduation</a:t>
            </a:r>
            <a:endParaRPr lang="en-US" dirty="0"/>
          </a:p>
        </p:txBody>
      </p:sp>
      <p:cxnSp>
        <p:nvCxnSpPr>
          <p:cNvPr id="9" name="Straight Arrow Connector 8"/>
          <p:cNvCxnSpPr>
            <a:stCxn id="8" idx="4"/>
            <a:endCxn id="2" idx="0"/>
          </p:cNvCxnSpPr>
          <p:nvPr/>
        </p:nvCxnSpPr>
        <p:spPr>
          <a:xfrm>
            <a:off x="5676900" y="2209800"/>
            <a:ext cx="1676400" cy="29718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828800" y="5486400"/>
            <a:ext cx="4572000" cy="0"/>
          </a:xfrm>
          <a:prstGeom prst="straightConnector1">
            <a:avLst/>
          </a:prstGeom>
          <a:ln>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8966659">
            <a:off x="1824181" y="3336637"/>
            <a:ext cx="2465150" cy="369332"/>
          </a:xfrm>
          <a:prstGeom prst="rect">
            <a:avLst/>
          </a:prstGeom>
          <a:noFill/>
        </p:spPr>
        <p:txBody>
          <a:bodyPr wrap="none" rtlCol="0">
            <a:spAutoFit/>
          </a:bodyPr>
          <a:lstStyle/>
          <a:p>
            <a:r>
              <a:rPr lang="en-US" dirty="0" smtClean="0">
                <a:solidFill>
                  <a:srgbClr val="0000FF"/>
                </a:solidFill>
                <a:latin typeface="Comic Sans MS"/>
                <a:cs typeface="Comic Sans MS"/>
              </a:rPr>
              <a:t>work of grad student</a:t>
            </a:r>
            <a:endParaRPr lang="en-US" dirty="0">
              <a:solidFill>
                <a:srgbClr val="0000FF"/>
              </a:solidFill>
              <a:latin typeface="Comic Sans MS"/>
              <a:cs typeface="Comic Sans MS"/>
            </a:endParaRPr>
          </a:p>
        </p:txBody>
      </p:sp>
      <p:sp>
        <p:nvSpPr>
          <p:cNvPr id="6" name="TextBox 5"/>
          <p:cNvSpPr txBox="1"/>
          <p:nvPr/>
        </p:nvSpPr>
        <p:spPr>
          <a:xfrm rot="3471027">
            <a:off x="5980546" y="3290455"/>
            <a:ext cx="1851551" cy="369332"/>
          </a:xfrm>
          <a:prstGeom prst="rect">
            <a:avLst/>
          </a:prstGeom>
          <a:noFill/>
        </p:spPr>
        <p:txBody>
          <a:bodyPr wrap="none" rtlCol="0">
            <a:spAutoFit/>
          </a:bodyPr>
          <a:lstStyle/>
          <a:p>
            <a:r>
              <a:rPr lang="en-US" dirty="0" smtClean="0">
                <a:solidFill>
                  <a:srgbClr val="0000FF"/>
                </a:solidFill>
                <a:latin typeface="Comic Sans MS"/>
                <a:cs typeface="Comic Sans MS"/>
              </a:rPr>
              <a:t>work of advisor</a:t>
            </a:r>
            <a:endParaRPr lang="en-US" dirty="0">
              <a:solidFill>
                <a:srgbClr val="0000FF"/>
              </a:solidFill>
              <a:latin typeface="Comic Sans MS"/>
              <a:cs typeface="Comic Sans MS"/>
            </a:endParaRPr>
          </a:p>
        </p:txBody>
      </p:sp>
      <p:sp>
        <p:nvSpPr>
          <p:cNvPr id="10" name="TextBox 9"/>
          <p:cNvSpPr txBox="1"/>
          <p:nvPr/>
        </p:nvSpPr>
        <p:spPr>
          <a:xfrm>
            <a:off x="3429000" y="5622637"/>
            <a:ext cx="1834757" cy="369332"/>
          </a:xfrm>
          <a:prstGeom prst="rect">
            <a:avLst/>
          </a:prstGeom>
          <a:noFill/>
        </p:spPr>
        <p:txBody>
          <a:bodyPr wrap="none" rtlCol="0">
            <a:spAutoFit/>
          </a:bodyPr>
          <a:lstStyle/>
          <a:p>
            <a:r>
              <a:rPr lang="en-US" dirty="0" smtClean="0">
                <a:solidFill>
                  <a:srgbClr val="0000FF"/>
                </a:solidFill>
                <a:latin typeface="Comic Sans MS"/>
                <a:cs typeface="Comic Sans MS"/>
              </a:rPr>
              <a:t>necessary work</a:t>
            </a:r>
            <a:endParaRPr lang="en-US" dirty="0">
              <a:solidFill>
                <a:srgbClr val="0000FF"/>
              </a:solidFill>
              <a:latin typeface="Comic Sans MS"/>
              <a:cs typeface="Comic Sans MS"/>
            </a:endParaRPr>
          </a:p>
        </p:txBody>
      </p:sp>
    </p:spTree>
    <p:extLst>
      <p:ext uri="{BB962C8B-B14F-4D97-AF65-F5344CB8AC3E}">
        <p14:creationId xmlns:p14="http://schemas.microsoft.com/office/powerpoint/2010/main" val="4343053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914400" y="4038600"/>
            <a:ext cx="914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r>
              <a:rPr lang="en-US" dirty="0" smtClean="0"/>
              <a:t>tart</a:t>
            </a:r>
            <a:endParaRPr lang="en-US" dirty="0"/>
          </a:p>
        </p:txBody>
      </p:sp>
      <p:cxnSp>
        <p:nvCxnSpPr>
          <p:cNvPr id="7" name="Straight Arrow Connector 6"/>
          <p:cNvCxnSpPr>
            <a:stCxn id="3" idx="7"/>
            <a:endCxn id="8" idx="3"/>
          </p:cNvCxnSpPr>
          <p:nvPr/>
        </p:nvCxnSpPr>
        <p:spPr>
          <a:xfrm flipV="1">
            <a:off x="1694889" y="1477448"/>
            <a:ext cx="3241536" cy="2639267"/>
          </a:xfrm>
          <a:prstGeom prst="straightConnector1">
            <a:avLst/>
          </a:prstGeom>
          <a:ln>
            <a:solidFill>
              <a:schemeClr val="accent1"/>
            </a:solidFill>
            <a:tailEnd type="arrow"/>
          </a:ln>
        </p:spPr>
        <p:style>
          <a:lnRef idx="2">
            <a:schemeClr val="accent3"/>
          </a:lnRef>
          <a:fillRef idx="0">
            <a:schemeClr val="accent3"/>
          </a:fillRef>
          <a:effectRef idx="1">
            <a:schemeClr val="accent3"/>
          </a:effectRef>
          <a:fontRef idx="minor">
            <a:schemeClr val="tx1"/>
          </a:fontRef>
        </p:style>
      </p:cxnSp>
      <p:sp>
        <p:nvSpPr>
          <p:cNvPr id="8" name="Connector 7"/>
          <p:cNvSpPr/>
          <p:nvPr/>
        </p:nvSpPr>
        <p:spPr>
          <a:xfrm>
            <a:off x="4724400" y="762000"/>
            <a:ext cx="1447800" cy="8382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Lost in Research</a:t>
            </a:r>
            <a:endParaRPr lang="en-US" dirty="0"/>
          </a:p>
        </p:txBody>
      </p:sp>
      <p:sp>
        <p:nvSpPr>
          <p:cNvPr id="2" name="Oval 1"/>
          <p:cNvSpPr/>
          <p:nvPr/>
        </p:nvSpPr>
        <p:spPr>
          <a:xfrm>
            <a:off x="6324600" y="4038600"/>
            <a:ext cx="19050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Graduation</a:t>
            </a:r>
            <a:endParaRPr lang="en-US" dirty="0"/>
          </a:p>
        </p:txBody>
      </p:sp>
      <p:cxnSp>
        <p:nvCxnSpPr>
          <p:cNvPr id="9" name="Straight Arrow Connector 8"/>
          <p:cNvCxnSpPr>
            <a:stCxn id="8" idx="4"/>
            <a:endCxn id="2" idx="0"/>
          </p:cNvCxnSpPr>
          <p:nvPr/>
        </p:nvCxnSpPr>
        <p:spPr>
          <a:xfrm>
            <a:off x="5448300" y="1600200"/>
            <a:ext cx="1828800" cy="24384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 idx="6"/>
            <a:endCxn id="2" idx="2"/>
          </p:cNvCxnSpPr>
          <p:nvPr/>
        </p:nvCxnSpPr>
        <p:spPr>
          <a:xfrm>
            <a:off x="1828800" y="4305300"/>
            <a:ext cx="4495800" cy="0"/>
          </a:xfrm>
          <a:prstGeom prst="straightConnector1">
            <a:avLst/>
          </a:prstGeom>
          <a:ln>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a:bodyPr>
          <a:lstStyle/>
          <a:p>
            <a:r>
              <a:rPr lang="en-US" dirty="0" smtClean="0"/>
              <a:t>Useful Work?</a:t>
            </a:r>
            <a:endParaRPr lang="en-US" dirty="0"/>
          </a:p>
        </p:txBody>
      </p:sp>
      <p:cxnSp>
        <p:nvCxnSpPr>
          <p:cNvPr id="6" name="Straight Connector 5"/>
          <p:cNvCxnSpPr/>
          <p:nvPr/>
        </p:nvCxnSpPr>
        <p:spPr>
          <a:xfrm>
            <a:off x="5181600" y="1600200"/>
            <a:ext cx="38100" cy="274320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11" name="Right Brace 10"/>
          <p:cNvSpPr/>
          <p:nvPr/>
        </p:nvSpPr>
        <p:spPr>
          <a:xfrm rot="5400000">
            <a:off x="3276600" y="3048000"/>
            <a:ext cx="457200" cy="3200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2209800" y="4876800"/>
            <a:ext cx="3357597" cy="369332"/>
          </a:xfrm>
          <a:prstGeom prst="rect">
            <a:avLst/>
          </a:prstGeom>
          <a:noFill/>
        </p:spPr>
        <p:txBody>
          <a:bodyPr wrap="none" rtlCol="0">
            <a:spAutoFit/>
          </a:bodyPr>
          <a:lstStyle/>
          <a:p>
            <a:r>
              <a:rPr lang="en-US" dirty="0" smtClean="0"/>
              <a:t>Grad student’s “forward” progress</a:t>
            </a:r>
            <a:endParaRPr lang="en-US" dirty="0"/>
          </a:p>
        </p:txBody>
      </p:sp>
      <p:cxnSp>
        <p:nvCxnSpPr>
          <p:cNvPr id="10" name="Straight Connector 9"/>
          <p:cNvCxnSpPr>
            <a:stCxn id="3" idx="6"/>
          </p:cNvCxnSpPr>
          <p:nvPr/>
        </p:nvCxnSpPr>
        <p:spPr>
          <a:xfrm flipV="1">
            <a:off x="1828800" y="4302161"/>
            <a:ext cx="3353849" cy="3139"/>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45488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914400" y="4038600"/>
            <a:ext cx="9144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r>
              <a:rPr lang="en-US" dirty="0" smtClean="0"/>
              <a:t>tart</a:t>
            </a:r>
            <a:endParaRPr lang="en-US" dirty="0"/>
          </a:p>
        </p:txBody>
      </p:sp>
      <p:cxnSp>
        <p:nvCxnSpPr>
          <p:cNvPr id="7" name="Straight Arrow Connector 6"/>
          <p:cNvCxnSpPr>
            <a:stCxn id="3" idx="7"/>
            <a:endCxn id="8" idx="3"/>
          </p:cNvCxnSpPr>
          <p:nvPr/>
        </p:nvCxnSpPr>
        <p:spPr>
          <a:xfrm flipV="1">
            <a:off x="1694889" y="1477448"/>
            <a:ext cx="3241536" cy="2639267"/>
          </a:xfrm>
          <a:prstGeom prst="straightConnector1">
            <a:avLst/>
          </a:prstGeom>
          <a:ln>
            <a:solidFill>
              <a:schemeClr val="accent1"/>
            </a:solidFill>
            <a:tailEnd type="arrow"/>
          </a:ln>
        </p:spPr>
        <p:style>
          <a:lnRef idx="2">
            <a:schemeClr val="accent3"/>
          </a:lnRef>
          <a:fillRef idx="0">
            <a:schemeClr val="accent3"/>
          </a:fillRef>
          <a:effectRef idx="1">
            <a:schemeClr val="accent3"/>
          </a:effectRef>
          <a:fontRef idx="minor">
            <a:schemeClr val="tx1"/>
          </a:fontRef>
        </p:style>
      </p:cxnSp>
      <p:sp>
        <p:nvSpPr>
          <p:cNvPr id="8" name="Connector 7"/>
          <p:cNvSpPr/>
          <p:nvPr/>
        </p:nvSpPr>
        <p:spPr>
          <a:xfrm>
            <a:off x="4724400" y="762000"/>
            <a:ext cx="1447800" cy="838200"/>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Lost in Research</a:t>
            </a:r>
            <a:endParaRPr lang="en-US" dirty="0"/>
          </a:p>
        </p:txBody>
      </p:sp>
      <p:sp>
        <p:nvSpPr>
          <p:cNvPr id="2" name="Oval 1"/>
          <p:cNvSpPr/>
          <p:nvPr/>
        </p:nvSpPr>
        <p:spPr>
          <a:xfrm>
            <a:off x="6324600" y="4038600"/>
            <a:ext cx="1905000" cy="533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Graduation</a:t>
            </a:r>
            <a:endParaRPr lang="en-US" dirty="0"/>
          </a:p>
        </p:txBody>
      </p:sp>
      <p:cxnSp>
        <p:nvCxnSpPr>
          <p:cNvPr id="9" name="Straight Arrow Connector 8"/>
          <p:cNvCxnSpPr>
            <a:stCxn id="8" idx="4"/>
            <a:endCxn id="2" idx="0"/>
          </p:cNvCxnSpPr>
          <p:nvPr/>
        </p:nvCxnSpPr>
        <p:spPr>
          <a:xfrm>
            <a:off x="5448300" y="1600200"/>
            <a:ext cx="1828800" cy="24384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 idx="6"/>
            <a:endCxn id="2" idx="2"/>
          </p:cNvCxnSpPr>
          <p:nvPr/>
        </p:nvCxnSpPr>
        <p:spPr>
          <a:xfrm>
            <a:off x="1828800" y="4305300"/>
            <a:ext cx="4495800" cy="0"/>
          </a:xfrm>
          <a:prstGeom prst="straightConnector1">
            <a:avLst/>
          </a:prstGeom>
          <a:ln>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a:bodyPr>
          <a:lstStyle/>
          <a:p>
            <a:r>
              <a:rPr lang="en-US" dirty="0" smtClean="0"/>
              <a:t>Advisor’s Viewpoint</a:t>
            </a:r>
            <a:endParaRPr lang="en-US" dirty="0"/>
          </a:p>
        </p:txBody>
      </p:sp>
      <p:sp>
        <p:nvSpPr>
          <p:cNvPr id="11" name="Right Brace 10"/>
          <p:cNvSpPr/>
          <p:nvPr/>
        </p:nvSpPr>
        <p:spPr>
          <a:xfrm rot="5400000">
            <a:off x="2587863" y="3736737"/>
            <a:ext cx="457200" cy="18229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2209800" y="4876800"/>
            <a:ext cx="2883422" cy="369332"/>
          </a:xfrm>
          <a:prstGeom prst="rect">
            <a:avLst/>
          </a:prstGeom>
          <a:noFill/>
        </p:spPr>
        <p:txBody>
          <a:bodyPr wrap="none" rtlCol="0">
            <a:spAutoFit/>
          </a:bodyPr>
          <a:lstStyle/>
          <a:p>
            <a:r>
              <a:rPr lang="en-US" dirty="0" smtClean="0"/>
              <a:t>Grad student’s “useful work”</a:t>
            </a:r>
            <a:endParaRPr lang="en-US" dirty="0"/>
          </a:p>
        </p:txBody>
      </p:sp>
      <p:cxnSp>
        <p:nvCxnSpPr>
          <p:cNvPr id="10" name="Straight Connector 9"/>
          <p:cNvCxnSpPr>
            <a:stCxn id="3" idx="6"/>
            <a:endCxn id="4" idx="0"/>
          </p:cNvCxnSpPr>
          <p:nvPr/>
        </p:nvCxnSpPr>
        <p:spPr>
          <a:xfrm>
            <a:off x="1828800" y="4305300"/>
            <a:ext cx="1912787" cy="2714"/>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4" name="Arc 3"/>
          <p:cNvSpPr/>
          <p:nvPr/>
        </p:nvSpPr>
        <p:spPr>
          <a:xfrm rot="16200000">
            <a:off x="3741806" y="709815"/>
            <a:ext cx="7195954" cy="7196393"/>
          </a:xfrm>
          <a:prstGeom prst="arc">
            <a:avLst>
              <a:gd name="adj1" fmla="val 16199998"/>
              <a:gd name="adj2" fmla="val 19232118"/>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091839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Longevity Quality</a:t>
            </a:r>
            <a:endParaRPr lang="en-US" dirty="0"/>
          </a:p>
        </p:txBody>
      </p:sp>
      <p:sp>
        <p:nvSpPr>
          <p:cNvPr id="7" name="Oval 6"/>
          <p:cNvSpPr/>
          <p:nvPr/>
        </p:nvSpPr>
        <p:spPr>
          <a:xfrm>
            <a:off x="3200400" y="1752600"/>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solidFill>
              </a:rPr>
              <a:t>i</a:t>
            </a:r>
            <a:r>
              <a:rPr lang="en-US" b="1" dirty="0" smtClean="0">
                <a:solidFill>
                  <a:schemeClr val="tx1"/>
                </a:solidFill>
              </a:rPr>
              <a:t>-1</a:t>
            </a:r>
            <a:endParaRPr lang="en-US" b="1" dirty="0">
              <a:solidFill>
                <a:schemeClr val="tx1"/>
              </a:solidFill>
            </a:endParaRPr>
          </a:p>
        </p:txBody>
      </p:sp>
      <p:sp>
        <p:nvSpPr>
          <p:cNvPr id="8" name="Oval 7"/>
          <p:cNvSpPr/>
          <p:nvPr/>
        </p:nvSpPr>
        <p:spPr>
          <a:xfrm>
            <a:off x="7391400" y="1752600"/>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j</a:t>
            </a:r>
            <a:endParaRPr lang="en-US" b="1" dirty="0"/>
          </a:p>
        </p:txBody>
      </p:sp>
      <p:sp>
        <p:nvSpPr>
          <p:cNvPr id="9" name="Oval 8"/>
          <p:cNvSpPr/>
          <p:nvPr/>
        </p:nvSpPr>
        <p:spPr>
          <a:xfrm>
            <a:off x="4980310" y="347963"/>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i</a:t>
            </a:r>
          </a:p>
        </p:txBody>
      </p:sp>
      <p:cxnSp>
        <p:nvCxnSpPr>
          <p:cNvPr id="4" name="Straight Arrow Connector 3"/>
          <p:cNvCxnSpPr>
            <a:stCxn id="7" idx="6"/>
            <a:endCxn id="8" idx="2"/>
          </p:cNvCxnSpPr>
          <p:nvPr/>
        </p:nvCxnSpPr>
        <p:spPr>
          <a:xfrm>
            <a:off x="4057650" y="2160059"/>
            <a:ext cx="3333750" cy="0"/>
          </a:xfrm>
          <a:prstGeom prst="straightConnector1">
            <a:avLst/>
          </a:prstGeom>
          <a:ln>
            <a:prstDash val="sysDash"/>
            <a:tailEnd type="arrow"/>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a:stCxn id="7" idx="7"/>
            <a:endCxn id="9" idx="3"/>
          </p:cNvCxnSpPr>
          <p:nvPr/>
        </p:nvCxnSpPr>
        <p:spPr>
          <a:xfrm flipV="1">
            <a:off x="3932109" y="1043538"/>
            <a:ext cx="1173742" cy="828404"/>
          </a:xfrm>
          <a:prstGeom prst="straightConnector1">
            <a:avLst/>
          </a:prstGeom>
          <a:ln w="38100" cmpd="sng">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9" idx="5"/>
            <a:endCxn id="8" idx="1"/>
          </p:cNvCxnSpPr>
          <p:nvPr/>
        </p:nvCxnSpPr>
        <p:spPr>
          <a:xfrm>
            <a:off x="5712019" y="1043538"/>
            <a:ext cx="1804922" cy="82840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3200400" y="2667000"/>
            <a:ext cx="1723549" cy="369332"/>
          </a:xfrm>
          <a:prstGeom prst="rect">
            <a:avLst/>
          </a:prstGeom>
          <a:noFill/>
        </p:spPr>
        <p:txBody>
          <a:bodyPr wrap="none" rtlCol="0">
            <a:spAutoFit/>
          </a:bodyPr>
          <a:lstStyle/>
          <a:p>
            <a:r>
              <a:rPr lang="en-US" dirty="0" smtClean="0"/>
              <a:t>the previous edit</a:t>
            </a:r>
            <a:endParaRPr lang="en-US" dirty="0"/>
          </a:p>
        </p:txBody>
      </p:sp>
      <p:sp>
        <p:nvSpPr>
          <p:cNvPr id="32" name="TextBox 31"/>
          <p:cNvSpPr txBox="1"/>
          <p:nvPr/>
        </p:nvSpPr>
        <p:spPr>
          <a:xfrm>
            <a:off x="6705600" y="2667000"/>
            <a:ext cx="1467068" cy="369332"/>
          </a:xfrm>
          <a:prstGeom prst="rect">
            <a:avLst/>
          </a:prstGeom>
          <a:noFill/>
        </p:spPr>
        <p:txBody>
          <a:bodyPr wrap="none" rtlCol="0">
            <a:spAutoFit/>
          </a:bodyPr>
          <a:lstStyle/>
          <a:p>
            <a:r>
              <a:rPr lang="en-US" dirty="0" smtClean="0"/>
              <a:t>a future judge</a:t>
            </a:r>
            <a:endParaRPr lang="en-US" dirty="0"/>
          </a:p>
        </p:txBody>
      </p:sp>
      <p:sp>
        <p:nvSpPr>
          <p:cNvPr id="33" name="TextBox 32"/>
          <p:cNvSpPr txBox="1"/>
          <p:nvPr/>
        </p:nvSpPr>
        <p:spPr>
          <a:xfrm>
            <a:off x="3309052" y="403494"/>
            <a:ext cx="1524834" cy="646331"/>
          </a:xfrm>
          <a:prstGeom prst="rect">
            <a:avLst/>
          </a:prstGeom>
          <a:noFill/>
        </p:spPr>
        <p:txBody>
          <a:bodyPr wrap="square" rtlCol="0">
            <a:spAutoFit/>
          </a:bodyPr>
          <a:lstStyle/>
          <a:p>
            <a:r>
              <a:rPr lang="en-US" dirty="0" smtClean="0"/>
              <a:t>the edit being reviewed</a:t>
            </a:r>
            <a:endParaRPr lang="en-US" dirty="0"/>
          </a:p>
        </p:txBody>
      </p:sp>
      <p:graphicFrame>
        <p:nvGraphicFramePr>
          <p:cNvPr id="26" name="Object 25"/>
          <p:cNvGraphicFramePr>
            <a:graphicFrameLocks noChangeAspect="1"/>
          </p:cNvGraphicFramePr>
          <p:nvPr>
            <p:extLst>
              <p:ext uri="{D42A27DB-BD31-4B8C-83A1-F6EECF244321}">
                <p14:modId xmlns:p14="http://schemas.microsoft.com/office/powerpoint/2010/main" val="3234918767"/>
              </p:ext>
            </p:extLst>
          </p:nvPr>
        </p:nvGraphicFramePr>
        <p:xfrm>
          <a:off x="838200" y="3733800"/>
          <a:ext cx="3717636" cy="1066800"/>
        </p:xfrm>
        <a:graphic>
          <a:graphicData uri="http://schemas.openxmlformats.org/presentationml/2006/ole">
            <mc:AlternateContent xmlns:mc="http://schemas.openxmlformats.org/markup-compatibility/2006">
              <mc:Choice xmlns:v="urn:schemas-microsoft-com:vml" Requires="v">
                <p:oleObj spid="_x0000_s1106" name="Equation" r:id="rId4" imgW="1460500" imgH="419100" progId="Equation.3">
                  <p:embed/>
                </p:oleObj>
              </mc:Choice>
              <mc:Fallback>
                <p:oleObj name="Equation" r:id="rId4" imgW="1460500" imgH="419100" progId="Equation.3">
                  <p:embed/>
                  <p:pic>
                    <p:nvPicPr>
                      <p:cNvPr id="0" name=""/>
                      <p:cNvPicPr/>
                      <p:nvPr/>
                    </p:nvPicPr>
                    <p:blipFill>
                      <a:blip r:embed="rId5"/>
                      <a:stretch>
                        <a:fillRect/>
                      </a:stretch>
                    </p:blipFill>
                    <p:spPr>
                      <a:xfrm>
                        <a:off x="838200" y="3733800"/>
                        <a:ext cx="3717636" cy="1066800"/>
                      </a:xfrm>
                      <a:prstGeom prst="rect">
                        <a:avLst/>
                      </a:prstGeom>
                    </p:spPr>
                  </p:pic>
                </p:oleObj>
              </mc:Fallback>
            </mc:AlternateContent>
          </a:graphicData>
        </a:graphic>
      </p:graphicFrame>
    </p:spTree>
    <p:extLst>
      <p:ext uri="{BB962C8B-B14F-4D97-AF65-F5344CB8AC3E}">
        <p14:creationId xmlns:p14="http://schemas.microsoft.com/office/powerpoint/2010/main" val="4004918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Longevity Quality</a:t>
            </a:r>
            <a:endParaRPr lang="en-US" dirty="0"/>
          </a:p>
        </p:txBody>
      </p:sp>
      <p:sp>
        <p:nvSpPr>
          <p:cNvPr id="7" name="Oval 6"/>
          <p:cNvSpPr/>
          <p:nvPr/>
        </p:nvSpPr>
        <p:spPr>
          <a:xfrm>
            <a:off x="1725616" y="701182"/>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solidFill>
              </a:rPr>
              <a:t>i</a:t>
            </a:r>
            <a:r>
              <a:rPr lang="en-US" b="1" dirty="0" smtClean="0">
                <a:solidFill>
                  <a:schemeClr val="tx1"/>
                </a:solidFill>
              </a:rPr>
              <a:t>-1</a:t>
            </a:r>
            <a:endParaRPr lang="en-US" b="1" dirty="0">
              <a:solidFill>
                <a:schemeClr val="tx1"/>
              </a:solidFill>
            </a:endParaRPr>
          </a:p>
        </p:txBody>
      </p:sp>
      <p:sp>
        <p:nvSpPr>
          <p:cNvPr id="8" name="Oval 7"/>
          <p:cNvSpPr/>
          <p:nvPr/>
        </p:nvSpPr>
        <p:spPr>
          <a:xfrm>
            <a:off x="5916616" y="701182"/>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j</a:t>
            </a:r>
            <a:endParaRPr lang="en-US" b="1" dirty="0"/>
          </a:p>
        </p:txBody>
      </p:sp>
      <p:sp>
        <p:nvSpPr>
          <p:cNvPr id="9" name="Oval 8"/>
          <p:cNvSpPr/>
          <p:nvPr/>
        </p:nvSpPr>
        <p:spPr>
          <a:xfrm>
            <a:off x="3546493" y="689310"/>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i</a:t>
            </a:r>
          </a:p>
        </p:txBody>
      </p:sp>
      <p:cxnSp>
        <p:nvCxnSpPr>
          <p:cNvPr id="12" name="Straight Arrow Connector 11"/>
          <p:cNvCxnSpPr>
            <a:stCxn id="7" idx="6"/>
            <a:endCxn id="9" idx="2"/>
          </p:cNvCxnSpPr>
          <p:nvPr/>
        </p:nvCxnSpPr>
        <p:spPr>
          <a:xfrm flipV="1">
            <a:off x="2582866" y="1096769"/>
            <a:ext cx="963627" cy="11872"/>
          </a:xfrm>
          <a:prstGeom prst="straightConnector1">
            <a:avLst/>
          </a:prstGeom>
          <a:ln w="38100" cmpd="sng">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9" idx="6"/>
            <a:endCxn id="8" idx="2"/>
          </p:cNvCxnSpPr>
          <p:nvPr/>
        </p:nvCxnSpPr>
        <p:spPr>
          <a:xfrm>
            <a:off x="4403743" y="1096769"/>
            <a:ext cx="1512873" cy="118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26" name="Object 25"/>
          <p:cNvGraphicFramePr>
            <a:graphicFrameLocks noChangeAspect="1"/>
          </p:cNvGraphicFramePr>
          <p:nvPr>
            <p:extLst>
              <p:ext uri="{D42A27DB-BD31-4B8C-83A1-F6EECF244321}">
                <p14:modId xmlns:p14="http://schemas.microsoft.com/office/powerpoint/2010/main" val="1895968464"/>
              </p:ext>
            </p:extLst>
          </p:nvPr>
        </p:nvGraphicFramePr>
        <p:xfrm>
          <a:off x="2509158" y="1508082"/>
          <a:ext cx="2941638" cy="977022"/>
        </p:xfrm>
        <a:graphic>
          <a:graphicData uri="http://schemas.openxmlformats.org/presentationml/2006/ole">
            <mc:AlternateContent xmlns:mc="http://schemas.openxmlformats.org/markup-compatibility/2006">
              <mc:Choice xmlns:v="urn:schemas-microsoft-com:vml" Requires="v">
                <p:oleObj spid="_x0000_s10307" name="Equation" r:id="rId4" imgW="1155700" imgH="419100" progId="Equation.3">
                  <p:embed/>
                </p:oleObj>
              </mc:Choice>
              <mc:Fallback>
                <p:oleObj name="Equation" r:id="rId4" imgW="1155700" imgH="419100" progId="Equation.3">
                  <p:embed/>
                  <p:pic>
                    <p:nvPicPr>
                      <p:cNvPr id="0" name=""/>
                      <p:cNvPicPr/>
                      <p:nvPr/>
                    </p:nvPicPr>
                    <p:blipFill>
                      <a:blip r:embed="rId5"/>
                      <a:stretch>
                        <a:fillRect/>
                      </a:stretch>
                    </p:blipFill>
                    <p:spPr>
                      <a:xfrm>
                        <a:off x="2509158" y="1508082"/>
                        <a:ext cx="2941638" cy="977022"/>
                      </a:xfrm>
                      <a:prstGeom prst="rect">
                        <a:avLst/>
                      </a:prstGeom>
                    </p:spPr>
                  </p:pic>
                </p:oleObj>
              </mc:Fallback>
            </mc:AlternateContent>
          </a:graphicData>
        </a:graphic>
      </p:graphicFrame>
      <p:sp>
        <p:nvSpPr>
          <p:cNvPr id="19" name="TextBox 18"/>
          <p:cNvSpPr txBox="1"/>
          <p:nvPr/>
        </p:nvSpPr>
        <p:spPr>
          <a:xfrm>
            <a:off x="764702" y="832928"/>
            <a:ext cx="954107" cy="461665"/>
          </a:xfrm>
          <a:prstGeom prst="rect">
            <a:avLst/>
          </a:prstGeom>
          <a:noFill/>
        </p:spPr>
        <p:txBody>
          <a:bodyPr wrap="none" rtlCol="0">
            <a:spAutoFit/>
          </a:bodyPr>
          <a:lstStyle/>
          <a:p>
            <a:r>
              <a:rPr lang="en-US" sz="2400" dirty="0" smtClean="0">
                <a:solidFill>
                  <a:srgbClr val="008000"/>
                </a:solidFill>
              </a:rPr>
              <a:t>Good:</a:t>
            </a:r>
            <a:endParaRPr lang="en-US" sz="2400" dirty="0">
              <a:solidFill>
                <a:srgbClr val="008000"/>
              </a:solidFill>
            </a:endParaRPr>
          </a:p>
        </p:txBody>
      </p:sp>
      <p:sp>
        <p:nvSpPr>
          <p:cNvPr id="24" name="TextBox 23"/>
          <p:cNvSpPr txBox="1"/>
          <p:nvPr/>
        </p:nvSpPr>
        <p:spPr>
          <a:xfrm>
            <a:off x="766893" y="2965228"/>
            <a:ext cx="765955" cy="461665"/>
          </a:xfrm>
          <a:prstGeom prst="rect">
            <a:avLst/>
          </a:prstGeom>
          <a:noFill/>
        </p:spPr>
        <p:txBody>
          <a:bodyPr wrap="none" rtlCol="0">
            <a:spAutoFit/>
          </a:bodyPr>
          <a:lstStyle/>
          <a:p>
            <a:r>
              <a:rPr lang="en-US" sz="2400" dirty="0" smtClean="0">
                <a:solidFill>
                  <a:srgbClr val="FF0000"/>
                </a:solidFill>
              </a:rPr>
              <a:t>Bad:</a:t>
            </a:r>
            <a:endParaRPr lang="en-US" sz="2400" dirty="0">
              <a:solidFill>
                <a:srgbClr val="FF0000"/>
              </a:solidFill>
            </a:endParaRPr>
          </a:p>
        </p:txBody>
      </p:sp>
      <p:sp>
        <p:nvSpPr>
          <p:cNvPr id="25" name="Oval 24"/>
          <p:cNvSpPr/>
          <p:nvPr/>
        </p:nvSpPr>
        <p:spPr>
          <a:xfrm>
            <a:off x="4185778" y="2819827"/>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solidFill>
              </a:rPr>
              <a:t>i</a:t>
            </a:r>
            <a:r>
              <a:rPr lang="en-US" b="1" dirty="0" smtClean="0">
                <a:solidFill>
                  <a:schemeClr val="tx1"/>
                </a:solidFill>
              </a:rPr>
              <a:t>-1</a:t>
            </a:r>
            <a:endParaRPr lang="en-US" b="1" dirty="0">
              <a:solidFill>
                <a:schemeClr val="tx1"/>
              </a:solidFill>
            </a:endParaRPr>
          </a:p>
        </p:txBody>
      </p:sp>
      <p:sp>
        <p:nvSpPr>
          <p:cNvPr id="27" name="Oval 26"/>
          <p:cNvSpPr/>
          <p:nvPr/>
        </p:nvSpPr>
        <p:spPr>
          <a:xfrm>
            <a:off x="5877840" y="2819826"/>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j</a:t>
            </a:r>
            <a:endParaRPr lang="en-US" b="1" dirty="0"/>
          </a:p>
        </p:txBody>
      </p:sp>
      <p:sp>
        <p:nvSpPr>
          <p:cNvPr id="28" name="Oval 27"/>
          <p:cNvSpPr/>
          <p:nvPr/>
        </p:nvSpPr>
        <p:spPr>
          <a:xfrm>
            <a:off x="1718859" y="2821609"/>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i</a:t>
            </a:r>
          </a:p>
        </p:txBody>
      </p:sp>
      <p:cxnSp>
        <p:nvCxnSpPr>
          <p:cNvPr id="29" name="Straight Arrow Connector 28"/>
          <p:cNvCxnSpPr>
            <a:stCxn id="25" idx="2"/>
            <a:endCxn id="28" idx="6"/>
          </p:cNvCxnSpPr>
          <p:nvPr/>
        </p:nvCxnSpPr>
        <p:spPr>
          <a:xfrm flipH="1">
            <a:off x="2576109" y="3227286"/>
            <a:ext cx="1609669" cy="1782"/>
          </a:xfrm>
          <a:prstGeom prst="straightConnector1">
            <a:avLst/>
          </a:prstGeom>
          <a:ln w="38100" cmpd="sng">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a:off x="2608182" y="3386301"/>
            <a:ext cx="3304608" cy="1365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48" name="Object 47"/>
          <p:cNvGraphicFramePr>
            <a:graphicFrameLocks noChangeAspect="1"/>
          </p:cNvGraphicFramePr>
          <p:nvPr>
            <p:extLst>
              <p:ext uri="{D42A27DB-BD31-4B8C-83A1-F6EECF244321}">
                <p14:modId xmlns:p14="http://schemas.microsoft.com/office/powerpoint/2010/main" val="3291528427"/>
              </p:ext>
            </p:extLst>
          </p:nvPr>
        </p:nvGraphicFramePr>
        <p:xfrm>
          <a:off x="2600325" y="3626333"/>
          <a:ext cx="3394075" cy="977900"/>
        </p:xfrm>
        <a:graphic>
          <a:graphicData uri="http://schemas.openxmlformats.org/presentationml/2006/ole">
            <mc:AlternateContent xmlns:mc="http://schemas.openxmlformats.org/markup-compatibility/2006">
              <mc:Choice xmlns:v="urn:schemas-microsoft-com:vml" Requires="v">
                <p:oleObj spid="_x0000_s10308" name="Equation" r:id="rId6" imgW="1333500" imgH="419100" progId="Equation.3">
                  <p:embed/>
                </p:oleObj>
              </mc:Choice>
              <mc:Fallback>
                <p:oleObj name="Equation" r:id="rId6" imgW="1333500" imgH="419100" progId="Equation.3">
                  <p:embed/>
                  <p:pic>
                    <p:nvPicPr>
                      <p:cNvPr id="0" name=""/>
                      <p:cNvPicPr/>
                      <p:nvPr/>
                    </p:nvPicPr>
                    <p:blipFill>
                      <a:blip r:embed="rId7"/>
                      <a:stretch>
                        <a:fillRect/>
                      </a:stretch>
                    </p:blipFill>
                    <p:spPr>
                      <a:xfrm>
                        <a:off x="2600325" y="3626333"/>
                        <a:ext cx="3394075" cy="977900"/>
                      </a:xfrm>
                      <a:prstGeom prst="rect">
                        <a:avLst/>
                      </a:prstGeom>
                    </p:spPr>
                  </p:pic>
                </p:oleObj>
              </mc:Fallback>
            </mc:AlternateContent>
          </a:graphicData>
        </a:graphic>
      </p:graphicFrame>
    </p:spTree>
    <p:extLst>
      <p:ext uri="{BB962C8B-B14F-4D97-AF65-F5344CB8AC3E}">
        <p14:creationId xmlns:p14="http://schemas.microsoft.com/office/powerpoint/2010/main" val="18260388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marL="0" indent="0">
              <a:buNone/>
            </a:pPr>
            <a:r>
              <a:rPr lang="en-US" dirty="0" smtClean="0"/>
              <a:t>PAN-WVC-10 vandalism detection corpus:</a:t>
            </a:r>
          </a:p>
          <a:p>
            <a:r>
              <a:rPr lang="en-US" dirty="0" smtClean="0"/>
              <a:t>32k edits annotated as “regular” or “vandalism.”</a:t>
            </a:r>
          </a:p>
          <a:p>
            <a:r>
              <a:rPr lang="en-US" dirty="0"/>
              <a:t>N</a:t>
            </a:r>
            <a:r>
              <a:rPr lang="en-US" dirty="0" smtClean="0"/>
              <a:t>early 8% are vandalism.</a:t>
            </a:r>
          </a:p>
          <a:p>
            <a:endParaRPr lang="en-US" dirty="0"/>
          </a:p>
          <a:p>
            <a:pPr marL="0" indent="0">
              <a:buNone/>
            </a:pPr>
            <a:r>
              <a:rPr lang="en-US" dirty="0" smtClean="0"/>
              <a:t>To evaluate quality measures:</a:t>
            </a:r>
          </a:p>
          <a:p>
            <a:r>
              <a:rPr lang="en-US" dirty="0" smtClean="0"/>
              <a:t>Use quality to directly predict “vandalism” class.</a:t>
            </a:r>
          </a:p>
          <a:p>
            <a:r>
              <a:rPr lang="en-US" dirty="0" smtClean="0"/>
              <a:t>Rank results by AUC-PR.</a:t>
            </a:r>
          </a:p>
          <a:p>
            <a:r>
              <a:rPr lang="en-US" dirty="0" smtClean="0"/>
              <a:t>Variations of diff, edit distance.</a:t>
            </a:r>
            <a:endParaRPr lang="en-US" dirty="0"/>
          </a:p>
        </p:txBody>
      </p:sp>
    </p:spTree>
    <p:extLst>
      <p:ext uri="{BB962C8B-B14F-4D97-AF65-F5344CB8AC3E}">
        <p14:creationId xmlns:p14="http://schemas.microsoft.com/office/powerpoint/2010/main" val="20484615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chor="t" anchorCtr="0">
            <a:normAutofit/>
          </a:bodyPr>
          <a:lstStyle/>
          <a:p>
            <a:pPr marL="0" indent="0">
              <a:buNone/>
            </a:pPr>
            <a:r>
              <a:rPr lang="en-US" dirty="0" smtClean="0"/>
              <a:t>Text longevity quality:</a:t>
            </a:r>
          </a:p>
          <a:p>
            <a:r>
              <a:rPr lang="en-US" dirty="0" smtClean="0"/>
              <a:t>No detectable impact by </a:t>
            </a:r>
            <a:r>
              <a:rPr lang="en-US" b="1" dirty="0" smtClean="0"/>
              <a:t>diff</a:t>
            </a:r>
            <a:r>
              <a:rPr lang="en-US" dirty="0" smtClean="0"/>
              <a:t> algorithm.</a:t>
            </a:r>
          </a:p>
          <a:p>
            <a:r>
              <a:rPr lang="en-US" dirty="0" smtClean="0"/>
              <a:t>AUC-PR ≈ 29.31%</a:t>
            </a:r>
          </a:p>
          <a:p>
            <a:endParaRPr lang="en-US" dirty="0"/>
          </a:p>
          <a:p>
            <a:pPr marL="0" indent="0">
              <a:buNone/>
            </a:pPr>
            <a:r>
              <a:rPr lang="en-US" dirty="0" smtClean="0"/>
              <a:t>Edit longevity quality:</a:t>
            </a:r>
          </a:p>
          <a:p>
            <a:r>
              <a:rPr lang="en-US" dirty="0" smtClean="0"/>
              <a:t>Performance primarily determined by edit distance.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2375237"/>
              </p:ext>
            </p:extLst>
          </p:nvPr>
        </p:nvGraphicFramePr>
        <p:xfrm>
          <a:off x="764702" y="3442655"/>
          <a:ext cx="4642838" cy="1483360"/>
        </p:xfrm>
        <a:graphic>
          <a:graphicData uri="http://schemas.openxmlformats.org/drawingml/2006/table">
            <a:tbl>
              <a:tblPr firstRow="1" bandRow="1">
                <a:tableStyleId>{5C22544A-7EE6-4342-B048-85BDC9FD1C3A}</a:tableStyleId>
              </a:tblPr>
              <a:tblGrid>
                <a:gridCol w="2840325"/>
                <a:gridCol w="1802513"/>
              </a:tblGrid>
              <a:tr h="370840">
                <a:tc>
                  <a:txBody>
                    <a:bodyPr/>
                    <a:lstStyle/>
                    <a:p>
                      <a:pPr algn="ctr"/>
                      <a:r>
                        <a:rPr lang="en-US" dirty="0" smtClean="0"/>
                        <a:t>edit distance formula</a:t>
                      </a:r>
                      <a:endParaRPr lang="en-US" dirty="0"/>
                    </a:p>
                  </a:txBody>
                  <a:tcPr/>
                </a:tc>
                <a:tc>
                  <a:txBody>
                    <a:bodyPr/>
                    <a:lstStyle/>
                    <a:p>
                      <a:pPr algn="ctr"/>
                      <a:r>
                        <a:rPr lang="en-US" dirty="0" smtClean="0"/>
                        <a:t>AUC-PR</a:t>
                      </a:r>
                      <a:endParaRPr lang="en-US" dirty="0"/>
                    </a:p>
                  </a:txBody>
                  <a:tcPr/>
                </a:tc>
              </a:tr>
              <a:tr h="370840">
                <a:tc>
                  <a:txBody>
                    <a:bodyPr/>
                    <a:lstStyle/>
                    <a:p>
                      <a:pPr algn="ctr"/>
                      <a:r>
                        <a:rPr lang="en-US" dirty="0" smtClean="0"/>
                        <a:t>I + D – min(I, D)/2</a:t>
                      </a:r>
                      <a:endParaRPr lang="en-US" dirty="0"/>
                    </a:p>
                  </a:txBody>
                  <a:tcPr/>
                </a:tc>
                <a:tc>
                  <a:txBody>
                    <a:bodyPr/>
                    <a:lstStyle/>
                    <a:p>
                      <a:pPr algn="ctr"/>
                      <a:r>
                        <a:rPr lang="en-US" dirty="0" smtClean="0"/>
                        <a:t>43.77% - 44.46%</a:t>
                      </a:r>
                    </a:p>
                  </a:txBody>
                  <a:tcPr/>
                </a:tc>
              </a:tr>
              <a:tr h="370840">
                <a:tc>
                  <a:txBody>
                    <a:bodyPr/>
                    <a:lstStyle/>
                    <a:p>
                      <a:pPr algn="ctr"/>
                      <a:r>
                        <a:rPr lang="en-US" dirty="0" smtClean="0"/>
                        <a:t>I + D</a:t>
                      </a:r>
                      <a:endParaRPr lang="en-US" dirty="0"/>
                    </a:p>
                  </a:txBody>
                  <a:tcPr/>
                </a:tc>
                <a:tc>
                  <a:txBody>
                    <a:bodyPr/>
                    <a:lstStyle/>
                    <a:p>
                      <a:pPr algn="ctr"/>
                      <a:r>
                        <a:rPr lang="en-US" dirty="0" smtClean="0"/>
                        <a:t>42.33% - 43.03%</a:t>
                      </a:r>
                    </a:p>
                  </a:txBody>
                  <a:tcPr/>
                </a:tc>
              </a:tr>
              <a:tr h="370840">
                <a:tc>
                  <a:txBody>
                    <a:bodyPr/>
                    <a:lstStyle/>
                    <a:p>
                      <a:pPr algn="ctr"/>
                      <a:r>
                        <a:rPr lang="en-US" dirty="0" smtClean="0"/>
                        <a:t>max(I,</a:t>
                      </a:r>
                      <a:r>
                        <a:rPr lang="en-US" baseline="0" dirty="0" smtClean="0"/>
                        <a:t> D) – min(I, D)/2 + M</a:t>
                      </a:r>
                      <a:endParaRPr lang="en-US" dirty="0"/>
                    </a:p>
                  </a:txBody>
                  <a:tcPr/>
                </a:tc>
                <a:tc>
                  <a:txBody>
                    <a:bodyPr/>
                    <a:lstStyle/>
                    <a:p>
                      <a:pPr algn="ctr"/>
                      <a:r>
                        <a:rPr lang="en-US" dirty="0" smtClean="0"/>
                        <a:t>37.29% - 39.28%</a:t>
                      </a:r>
                    </a:p>
                  </a:txBody>
                  <a:tcPr/>
                </a:tc>
              </a:tr>
            </a:tbl>
          </a:graphicData>
        </a:graphic>
      </p:graphicFrame>
      <p:grpSp>
        <p:nvGrpSpPr>
          <p:cNvPr id="14" name="Group 13"/>
          <p:cNvGrpSpPr/>
          <p:nvPr/>
        </p:nvGrpSpPr>
        <p:grpSpPr>
          <a:xfrm>
            <a:off x="6377074" y="3495565"/>
            <a:ext cx="2526250" cy="1201601"/>
            <a:chOff x="5729920" y="0"/>
            <a:chExt cx="5048250" cy="2219554"/>
          </a:xfrm>
        </p:grpSpPr>
        <p:sp>
          <p:nvSpPr>
            <p:cNvPr id="5" name="Oval 4"/>
            <p:cNvSpPr/>
            <p:nvPr/>
          </p:nvSpPr>
          <p:spPr>
            <a:xfrm>
              <a:off x="5729920" y="1404637"/>
              <a:ext cx="857251"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b="1" dirty="0" smtClean="0">
                  <a:solidFill>
                    <a:schemeClr val="tx1"/>
                  </a:solidFill>
                </a:rPr>
                <a:t>i-1</a:t>
              </a:r>
              <a:endParaRPr lang="en-US" sz="800" b="1" dirty="0">
                <a:solidFill>
                  <a:schemeClr val="tx1"/>
                </a:solidFill>
              </a:endParaRPr>
            </a:p>
          </p:txBody>
        </p:sp>
        <p:sp>
          <p:nvSpPr>
            <p:cNvPr id="6" name="Oval 5"/>
            <p:cNvSpPr/>
            <p:nvPr/>
          </p:nvSpPr>
          <p:spPr>
            <a:xfrm>
              <a:off x="9920920" y="1404637"/>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b="1" dirty="0" smtClean="0"/>
                <a:t>j</a:t>
              </a:r>
              <a:endParaRPr lang="en-US" sz="1000" b="1" dirty="0"/>
            </a:p>
          </p:txBody>
        </p:sp>
        <p:sp>
          <p:nvSpPr>
            <p:cNvPr id="7" name="Oval 6"/>
            <p:cNvSpPr/>
            <p:nvPr/>
          </p:nvSpPr>
          <p:spPr>
            <a:xfrm>
              <a:off x="7509830" y="0"/>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b="1" dirty="0"/>
                <a:t>i</a:t>
              </a:r>
            </a:p>
          </p:txBody>
        </p:sp>
        <p:cxnSp>
          <p:nvCxnSpPr>
            <p:cNvPr id="8" name="Straight Arrow Connector 7"/>
            <p:cNvCxnSpPr>
              <a:stCxn id="5" idx="6"/>
              <a:endCxn id="6" idx="2"/>
            </p:cNvCxnSpPr>
            <p:nvPr/>
          </p:nvCxnSpPr>
          <p:spPr>
            <a:xfrm>
              <a:off x="6587171" y="1812096"/>
              <a:ext cx="3333748" cy="0"/>
            </a:xfrm>
            <a:prstGeom prst="straightConnector1">
              <a:avLst/>
            </a:prstGeom>
            <a:ln>
              <a:prstDash val="sysDash"/>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a:stCxn id="5" idx="7"/>
              <a:endCxn id="7" idx="3"/>
            </p:cNvCxnSpPr>
            <p:nvPr/>
          </p:nvCxnSpPr>
          <p:spPr>
            <a:xfrm flipV="1">
              <a:off x="6461628" y="695575"/>
              <a:ext cx="1173743" cy="828403"/>
            </a:xfrm>
            <a:prstGeom prst="straightConnector1">
              <a:avLst/>
            </a:prstGeom>
            <a:ln w="38100" cmpd="sng">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stCxn id="7" idx="5"/>
              <a:endCxn id="6" idx="1"/>
            </p:cNvCxnSpPr>
            <p:nvPr/>
          </p:nvCxnSpPr>
          <p:spPr>
            <a:xfrm>
              <a:off x="8241539" y="695575"/>
              <a:ext cx="1804922" cy="82840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26" name="Group 25"/>
          <p:cNvGrpSpPr/>
          <p:nvPr/>
        </p:nvGrpSpPr>
        <p:grpSpPr>
          <a:xfrm>
            <a:off x="6422632" y="819272"/>
            <a:ext cx="1948131" cy="760707"/>
            <a:chOff x="2298700" y="2562690"/>
            <a:chExt cx="4191000" cy="1447800"/>
          </a:xfrm>
        </p:grpSpPr>
        <p:sp>
          <p:nvSpPr>
            <p:cNvPr id="15" name="Rectangle 3"/>
            <p:cNvSpPr>
              <a:spLocks noChangeArrowheads="1"/>
            </p:cNvSpPr>
            <p:nvPr/>
          </p:nvSpPr>
          <p:spPr bwMode="auto">
            <a:xfrm>
              <a:off x="2527300" y="2811928"/>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Rectangle 6"/>
            <p:cNvSpPr>
              <a:spLocks noChangeArrowheads="1"/>
            </p:cNvSpPr>
            <p:nvPr/>
          </p:nvSpPr>
          <p:spPr bwMode="auto">
            <a:xfrm>
              <a:off x="2908300" y="2964328"/>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Rectangle 7"/>
            <p:cNvSpPr>
              <a:spLocks noChangeArrowheads="1"/>
            </p:cNvSpPr>
            <p:nvPr/>
          </p:nvSpPr>
          <p:spPr bwMode="auto">
            <a:xfrm>
              <a:off x="3289300" y="3116728"/>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Rectangle 8"/>
            <p:cNvSpPr>
              <a:spLocks noChangeArrowheads="1"/>
            </p:cNvSpPr>
            <p:nvPr/>
          </p:nvSpPr>
          <p:spPr bwMode="auto">
            <a:xfrm>
              <a:off x="3670300" y="3116728"/>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Rectangle 9"/>
            <p:cNvSpPr>
              <a:spLocks noChangeArrowheads="1"/>
            </p:cNvSpPr>
            <p:nvPr/>
          </p:nvSpPr>
          <p:spPr bwMode="auto">
            <a:xfrm>
              <a:off x="4051300" y="3573928"/>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Rectangle 10"/>
            <p:cNvSpPr>
              <a:spLocks noChangeArrowheads="1"/>
            </p:cNvSpPr>
            <p:nvPr/>
          </p:nvSpPr>
          <p:spPr bwMode="auto">
            <a:xfrm>
              <a:off x="4432300" y="3345328"/>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Rectangle 11"/>
            <p:cNvSpPr>
              <a:spLocks noChangeArrowheads="1"/>
            </p:cNvSpPr>
            <p:nvPr/>
          </p:nvSpPr>
          <p:spPr bwMode="auto">
            <a:xfrm>
              <a:off x="4889500" y="3726328"/>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Rectangle 12"/>
            <p:cNvSpPr>
              <a:spLocks noChangeArrowheads="1"/>
            </p:cNvSpPr>
            <p:nvPr/>
          </p:nvSpPr>
          <p:spPr bwMode="auto">
            <a:xfrm>
              <a:off x="5270500" y="3726328"/>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13"/>
            <p:cNvSpPr>
              <a:spLocks noChangeArrowheads="1"/>
            </p:cNvSpPr>
            <p:nvPr/>
          </p:nvSpPr>
          <p:spPr bwMode="auto">
            <a:xfrm>
              <a:off x="2603500" y="2811928"/>
              <a:ext cx="2760663" cy="877887"/>
            </a:xfrm>
            <a:custGeom>
              <a:avLst/>
              <a:gdLst>
                <a:gd name="T0" fmla="*/ 0 w 1739"/>
                <a:gd name="T1" fmla="*/ 0 h 553"/>
                <a:gd name="T2" fmla="*/ 528 w 1739"/>
                <a:gd name="T3" fmla="*/ 265 h 553"/>
                <a:gd name="T4" fmla="*/ 1172 w 1739"/>
                <a:gd name="T5" fmla="*/ 460 h 553"/>
                <a:gd name="T6" fmla="*/ 1739 w 1739"/>
                <a:gd name="T7" fmla="*/ 553 h 553"/>
              </a:gdLst>
              <a:ahLst/>
              <a:cxnLst>
                <a:cxn ang="0">
                  <a:pos x="T0" y="T1"/>
                </a:cxn>
                <a:cxn ang="0">
                  <a:pos x="T2" y="T3"/>
                </a:cxn>
                <a:cxn ang="0">
                  <a:pos x="T4" y="T5"/>
                </a:cxn>
                <a:cxn ang="0">
                  <a:pos x="T6" y="T7"/>
                </a:cxn>
              </a:cxnLst>
              <a:rect l="0" t="0" r="r" b="b"/>
              <a:pathLst>
                <a:path w="1739" h="553">
                  <a:moveTo>
                    <a:pt x="0" y="0"/>
                  </a:moveTo>
                  <a:cubicBezTo>
                    <a:pt x="88" y="44"/>
                    <a:pt x="333" y="188"/>
                    <a:pt x="528" y="265"/>
                  </a:cubicBezTo>
                  <a:cubicBezTo>
                    <a:pt x="723" y="342"/>
                    <a:pt x="970" y="412"/>
                    <a:pt x="1172" y="460"/>
                  </a:cubicBezTo>
                  <a:cubicBezTo>
                    <a:pt x="1374" y="508"/>
                    <a:pt x="1621" y="534"/>
                    <a:pt x="1739" y="553"/>
                  </a:cubicBezTo>
                </a:path>
              </a:pathLst>
            </a:custGeom>
            <a:noFill/>
            <a:ln w="57240">
              <a:solidFill>
                <a:srgbClr val="33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Line 20"/>
            <p:cNvSpPr>
              <a:spLocks noChangeShapeType="1"/>
            </p:cNvSpPr>
            <p:nvPr/>
          </p:nvSpPr>
          <p:spPr bwMode="auto">
            <a:xfrm flipV="1">
              <a:off x="2298700" y="2562690"/>
              <a:ext cx="1588" cy="1447800"/>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Line 21"/>
            <p:cNvSpPr>
              <a:spLocks noChangeShapeType="1"/>
            </p:cNvSpPr>
            <p:nvPr/>
          </p:nvSpPr>
          <p:spPr bwMode="auto">
            <a:xfrm>
              <a:off x="2298700" y="3983503"/>
              <a:ext cx="4191000" cy="1587"/>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grpSp>
    </p:spTree>
    <p:extLst>
      <p:ext uri="{BB962C8B-B14F-4D97-AF65-F5344CB8AC3E}">
        <p14:creationId xmlns:p14="http://schemas.microsoft.com/office/powerpoint/2010/main" val="20131919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Most people don’t make lots of changes</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t>Most people are trying to be good</a:t>
            </a:r>
            <a:endParaRPr lang="en-US" dirty="0"/>
          </a:p>
        </p:txBody>
      </p:sp>
      <p:sp>
        <p:nvSpPr>
          <p:cNvPr id="6" name="Content Placeholder 5"/>
          <p:cNvSpPr>
            <a:spLocks noGrp="1"/>
          </p:cNvSpPr>
          <p:nvPr>
            <p:ph sz="quarter" idx="4"/>
          </p:nvPr>
        </p:nvSpPr>
        <p:spPr/>
        <p:txBody>
          <a:bodyPr/>
          <a:lstStyle/>
          <a:p>
            <a:endParaRPr lang="en-US"/>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33" y="1344083"/>
            <a:ext cx="3693584" cy="4702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917" y="1336039"/>
            <a:ext cx="3724202" cy="46813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857675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Insidious?</a:t>
            </a:r>
            <a:endParaRPr lang="en-US" dirty="0"/>
          </a:p>
        </p:txBody>
      </p:sp>
      <p:pic>
        <p:nvPicPr>
          <p:cNvPr id="5" name="Content Placeholder 4" descr="ScreenShot-Olwen.png"/>
          <p:cNvPicPr>
            <a:picLocks noGrp="1" noChangeAspect="1"/>
          </p:cNvPicPr>
          <p:nvPr>
            <p:ph idx="1"/>
          </p:nvPr>
        </p:nvPicPr>
        <p:blipFill>
          <a:blip r:embed="rId3">
            <a:extLst>
              <a:ext uri="{28A0092B-C50C-407E-A947-70E740481C1C}">
                <a14:useLocalDpi xmlns:a14="http://schemas.microsoft.com/office/drawing/2010/main" val="0"/>
              </a:ext>
            </a:extLst>
          </a:blip>
          <a:srcRect t="7309" b="7309"/>
          <a:stretch>
            <a:fillRect/>
          </a:stretch>
        </p:blipFill>
        <p:spPr>
          <a:xfrm>
            <a:off x="762000" y="685800"/>
            <a:ext cx="7543800" cy="4191000"/>
          </a:xfrm>
        </p:spPr>
      </p:pic>
    </p:spTree>
    <p:extLst>
      <p:ext uri="{BB962C8B-B14F-4D97-AF65-F5344CB8AC3E}">
        <p14:creationId xmlns:p14="http://schemas.microsoft.com/office/powerpoint/2010/main" val="21935483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reputation system</a:t>
            </a:r>
            <a:endParaRPr lang="en-US" dirty="0"/>
          </a:p>
        </p:txBody>
      </p:sp>
      <p:sp>
        <p:nvSpPr>
          <p:cNvPr id="3" name="Text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708188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Basis of Approach</a:t>
            </a:r>
            <a:endParaRPr lang="en-US" dirty="0"/>
          </a:p>
        </p:txBody>
      </p:sp>
      <p:sp>
        <p:nvSpPr>
          <p:cNvPr id="5" name="Content Placeholder 4"/>
          <p:cNvSpPr>
            <a:spLocks noGrp="1"/>
          </p:cNvSpPr>
          <p:nvPr>
            <p:ph idx="1"/>
          </p:nvPr>
        </p:nvSpPr>
        <p:spPr/>
        <p:txBody>
          <a:bodyPr/>
          <a:lstStyle/>
          <a:p>
            <a:r>
              <a:rPr lang="en-US" dirty="0" smtClean="0"/>
              <a:t>Use future revisions as judges of past revisions.</a:t>
            </a:r>
          </a:p>
          <a:p>
            <a:r>
              <a:rPr lang="en-US" dirty="0" smtClean="0"/>
              <a:t>Measure the contribution (quantity * quality).</a:t>
            </a:r>
          </a:p>
          <a:p>
            <a:r>
              <a:rPr lang="en-US" dirty="0" smtClean="0"/>
              <a:t>Established contributors are better judges.</a:t>
            </a:r>
          </a:p>
          <a:p>
            <a:endParaRPr lang="en-US" dirty="0"/>
          </a:p>
        </p:txBody>
      </p:sp>
    </p:spTree>
    <p:extLst>
      <p:ext uri="{BB962C8B-B14F-4D97-AF65-F5344CB8AC3E}">
        <p14:creationId xmlns:p14="http://schemas.microsoft.com/office/powerpoint/2010/main" val="35923553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Component</a:t>
            </a:r>
            <a:endParaRPr lang="en-US" dirty="0"/>
          </a:p>
        </p:txBody>
      </p:sp>
      <p:sp>
        <p:nvSpPr>
          <p:cNvPr id="4" name="Rectangle 3"/>
          <p:cNvSpPr>
            <a:spLocks noGrp="1" noChangeArrowheads="1"/>
          </p:cNvSpPr>
          <p:nvPr>
            <p:ph idx="1"/>
          </p:nvPr>
        </p:nvSpPr>
        <p:spPr>
          <a:xfrm>
            <a:off x="762000" y="685800"/>
            <a:ext cx="7543800" cy="555206"/>
          </a:xfrm>
          <a:ln/>
        </p:spPr>
        <p:txBody>
          <a:bodyPr lIns="90000" tIns="57383" rIns="90000" bIns="46800"/>
          <a:lstStyle/>
          <a:p>
            <a:pPr marL="0" indent="0">
              <a:lnSpc>
                <a:spcPct val="98000"/>
              </a:lnSpc>
              <a:spcBef>
                <a:spcPts val="900"/>
              </a:spcBef>
              <a:buNone/>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We increment </a:t>
            </a:r>
            <a:r>
              <a:rPr lang="en-US" dirty="0">
                <a:solidFill>
                  <a:srgbClr val="000000"/>
                </a:solidFill>
              </a:rPr>
              <a:t>the reputation of </a:t>
            </a:r>
            <a:r>
              <a:rPr lang="en-US" dirty="0" smtClean="0">
                <a:solidFill>
                  <a:srgbClr val="FF3300"/>
                </a:solidFill>
              </a:rPr>
              <a:t>A</a:t>
            </a:r>
            <a:r>
              <a:rPr lang="en-US" baseline="-25000" dirty="0">
                <a:solidFill>
                  <a:srgbClr val="FF3300"/>
                </a:solidFill>
              </a:rPr>
              <a:t>i</a:t>
            </a:r>
            <a:r>
              <a:rPr lang="en-US" dirty="0" smtClean="0">
                <a:solidFill>
                  <a:srgbClr val="000000"/>
                </a:solidFill>
              </a:rPr>
              <a:t> </a:t>
            </a:r>
            <a:r>
              <a:rPr lang="en-US" dirty="0">
                <a:solidFill>
                  <a:srgbClr val="000000"/>
                </a:solidFill>
              </a:rPr>
              <a:t>by</a:t>
            </a:r>
            <a:r>
              <a:rPr lang="en-US" dirty="0" smtClean="0">
                <a:solidFill>
                  <a:srgbClr val="000000"/>
                </a:solidFill>
              </a:rPr>
              <a:t>:</a:t>
            </a:r>
          </a:p>
          <a:p>
            <a:pPr>
              <a:lnSpc>
                <a:spcPct val="98000"/>
              </a:lnSpc>
              <a:spcBef>
                <a:spcPts val="900"/>
              </a:spcBef>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sp>
        <p:nvSpPr>
          <p:cNvPr id="6" name="Rectangle 1"/>
          <p:cNvSpPr>
            <a:spLocks noChangeArrowheads="1"/>
          </p:cNvSpPr>
          <p:nvPr/>
        </p:nvSpPr>
        <p:spPr bwMode="auto">
          <a:xfrm>
            <a:off x="2743200" y="2799660"/>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Text Box 5"/>
          <p:cNvSpPr txBox="1">
            <a:spLocks noChangeArrowheads="1"/>
          </p:cNvSpPr>
          <p:nvPr/>
        </p:nvSpPr>
        <p:spPr bwMode="auto">
          <a:xfrm>
            <a:off x="6026150" y="4018860"/>
            <a:ext cx="14033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(versions)‏</a:t>
            </a:r>
          </a:p>
        </p:txBody>
      </p:sp>
      <p:sp>
        <p:nvSpPr>
          <p:cNvPr id="9" name="Line 6"/>
          <p:cNvSpPr>
            <a:spLocks noChangeShapeType="1"/>
          </p:cNvSpPr>
          <p:nvPr/>
        </p:nvSpPr>
        <p:spPr bwMode="auto">
          <a:xfrm flipV="1">
            <a:off x="2514600" y="2563123"/>
            <a:ext cx="1588" cy="1387475"/>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Text Box 7"/>
          <p:cNvSpPr txBox="1">
            <a:spLocks noChangeArrowheads="1"/>
          </p:cNvSpPr>
          <p:nvPr/>
        </p:nvSpPr>
        <p:spPr bwMode="auto">
          <a:xfrm>
            <a:off x="1794164" y="3177341"/>
            <a:ext cx="642938"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1800" dirty="0"/>
              <a:t>number</a:t>
            </a:r>
          </a:p>
          <a:p>
            <a:r>
              <a:rPr lang="en-US" sz="1800" dirty="0"/>
              <a:t>of words</a:t>
            </a:r>
          </a:p>
        </p:txBody>
      </p:sp>
      <p:sp>
        <p:nvSpPr>
          <p:cNvPr id="11" name="Rectangle 8"/>
          <p:cNvSpPr>
            <a:spLocks noChangeArrowheads="1"/>
          </p:cNvSpPr>
          <p:nvPr/>
        </p:nvSpPr>
        <p:spPr bwMode="auto">
          <a:xfrm>
            <a:off x="3124200" y="2952060"/>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Rectangle 9"/>
          <p:cNvSpPr>
            <a:spLocks noChangeArrowheads="1"/>
          </p:cNvSpPr>
          <p:nvPr/>
        </p:nvSpPr>
        <p:spPr bwMode="auto">
          <a:xfrm>
            <a:off x="3505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Rectangle 10"/>
          <p:cNvSpPr>
            <a:spLocks noChangeArrowheads="1"/>
          </p:cNvSpPr>
          <p:nvPr/>
        </p:nvSpPr>
        <p:spPr bwMode="auto">
          <a:xfrm>
            <a:off x="3886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Rectangle 11"/>
          <p:cNvSpPr>
            <a:spLocks noChangeArrowheads="1"/>
          </p:cNvSpPr>
          <p:nvPr/>
        </p:nvSpPr>
        <p:spPr bwMode="auto">
          <a:xfrm>
            <a:off x="4267200" y="3561660"/>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Rectangle 12"/>
          <p:cNvSpPr>
            <a:spLocks noChangeArrowheads="1"/>
          </p:cNvSpPr>
          <p:nvPr/>
        </p:nvSpPr>
        <p:spPr bwMode="auto">
          <a:xfrm>
            <a:off x="4648200" y="3333060"/>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Rectangle 13"/>
          <p:cNvSpPr>
            <a:spLocks noChangeArrowheads="1"/>
          </p:cNvSpPr>
          <p:nvPr/>
        </p:nvSpPr>
        <p:spPr bwMode="auto">
          <a:xfrm>
            <a:off x="5105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Rectangle 14"/>
          <p:cNvSpPr>
            <a:spLocks noChangeArrowheads="1"/>
          </p:cNvSpPr>
          <p:nvPr/>
        </p:nvSpPr>
        <p:spPr bwMode="auto">
          <a:xfrm>
            <a:off x="5486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Line 15"/>
          <p:cNvSpPr>
            <a:spLocks noChangeShapeType="1"/>
          </p:cNvSpPr>
          <p:nvPr/>
        </p:nvSpPr>
        <p:spPr bwMode="auto">
          <a:xfrm>
            <a:off x="2514600" y="3942660"/>
            <a:ext cx="4191000" cy="1588"/>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Text Box 16"/>
          <p:cNvSpPr txBox="1">
            <a:spLocks noChangeArrowheads="1"/>
          </p:cNvSpPr>
          <p:nvPr/>
        </p:nvSpPr>
        <p:spPr bwMode="auto">
          <a:xfrm>
            <a:off x="2659063" y="3988698"/>
            <a:ext cx="26726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err="1">
                <a:solidFill>
                  <a:srgbClr val="3333CC"/>
                </a:solidFill>
              </a:rPr>
              <a:t>i</a:t>
            </a:r>
            <a:endParaRPr lang="en-US" dirty="0">
              <a:solidFill>
                <a:srgbClr val="3333CC"/>
              </a:solidFill>
            </a:endParaRPr>
          </a:p>
        </p:txBody>
      </p:sp>
      <p:sp>
        <p:nvSpPr>
          <p:cNvPr id="20" name="Text Box 17"/>
          <p:cNvSpPr txBox="1">
            <a:spLocks noChangeArrowheads="1"/>
          </p:cNvSpPr>
          <p:nvPr/>
        </p:nvSpPr>
        <p:spPr bwMode="auto">
          <a:xfrm>
            <a:off x="4592638" y="3942660"/>
            <a:ext cx="266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j</a:t>
            </a:r>
          </a:p>
        </p:txBody>
      </p:sp>
      <p:sp>
        <p:nvSpPr>
          <p:cNvPr id="21" name="Text Box 18"/>
          <p:cNvSpPr txBox="1">
            <a:spLocks noChangeArrowheads="1"/>
          </p:cNvSpPr>
          <p:nvPr/>
        </p:nvSpPr>
        <p:spPr bwMode="auto">
          <a:xfrm>
            <a:off x="4924425" y="2799660"/>
            <a:ext cx="5969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a:solidFill>
                  <a:srgbClr val="3333CC"/>
                </a:solidFill>
              </a:rPr>
              <a:t>T</a:t>
            </a:r>
            <a:r>
              <a:rPr lang="en-US" sz="3200" baseline="-25000">
                <a:solidFill>
                  <a:srgbClr val="3333CC"/>
                </a:solidFill>
              </a:rPr>
              <a:t>j</a:t>
            </a:r>
            <a:r>
              <a:rPr lang="en-US" sz="3200">
                <a:solidFill>
                  <a:srgbClr val="3333CC"/>
                </a:solidFill>
              </a:rPr>
              <a:t> </a:t>
            </a:r>
          </a:p>
        </p:txBody>
      </p:sp>
      <p:sp>
        <p:nvSpPr>
          <p:cNvPr id="22" name="Line 19"/>
          <p:cNvSpPr>
            <a:spLocks noChangeShapeType="1"/>
          </p:cNvSpPr>
          <p:nvPr/>
        </p:nvSpPr>
        <p:spPr bwMode="auto">
          <a:xfrm flipH="1">
            <a:off x="2354263" y="27996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Text Box 20"/>
          <p:cNvSpPr txBox="1">
            <a:spLocks noChangeArrowheads="1"/>
          </p:cNvSpPr>
          <p:nvPr/>
        </p:nvSpPr>
        <p:spPr bwMode="auto">
          <a:xfrm>
            <a:off x="1857375" y="2494860"/>
            <a:ext cx="50843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dirty="0" smtClean="0">
                <a:solidFill>
                  <a:srgbClr val="3333CC"/>
                </a:solidFill>
              </a:rPr>
              <a:t>T</a:t>
            </a:r>
            <a:r>
              <a:rPr lang="en-US" sz="3200" baseline="-25000" dirty="0">
                <a:solidFill>
                  <a:srgbClr val="3333CC"/>
                </a:solidFill>
              </a:rPr>
              <a:t>i</a:t>
            </a:r>
          </a:p>
        </p:txBody>
      </p:sp>
      <p:sp>
        <p:nvSpPr>
          <p:cNvPr id="24" name="Line 21"/>
          <p:cNvSpPr>
            <a:spLocks noChangeShapeType="1"/>
          </p:cNvSpPr>
          <p:nvPr/>
        </p:nvSpPr>
        <p:spPr bwMode="auto">
          <a:xfrm flipH="1">
            <a:off x="4716463" y="33330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22"/>
          <p:cNvSpPr txBox="1">
            <a:spLocks noChangeArrowheads="1"/>
          </p:cNvSpPr>
          <p:nvPr/>
        </p:nvSpPr>
        <p:spPr bwMode="auto">
          <a:xfrm>
            <a:off x="2679700" y="4399860"/>
            <a:ext cx="47385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smtClean="0">
                <a:solidFill>
                  <a:srgbClr val="FF0000"/>
                </a:solidFill>
              </a:rPr>
              <a:t>A</a:t>
            </a:r>
            <a:r>
              <a:rPr lang="en-US" baseline="-25000" dirty="0">
                <a:solidFill>
                  <a:srgbClr val="FF0000"/>
                </a:solidFill>
              </a:rPr>
              <a:t>i</a:t>
            </a:r>
          </a:p>
        </p:txBody>
      </p:sp>
      <p:sp>
        <p:nvSpPr>
          <p:cNvPr id="26" name="Text Box 23"/>
          <p:cNvSpPr txBox="1">
            <a:spLocks noChangeArrowheads="1"/>
          </p:cNvSpPr>
          <p:nvPr/>
        </p:nvSpPr>
        <p:spPr bwMode="auto">
          <a:xfrm>
            <a:off x="4514850" y="4399860"/>
            <a:ext cx="4492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0000"/>
                </a:solidFill>
              </a:rPr>
              <a:t>A</a:t>
            </a:r>
            <a:r>
              <a:rPr lang="en-US" baseline="-25000">
                <a:solidFill>
                  <a:srgbClr val="FF0000"/>
                </a:solidFill>
              </a:rPr>
              <a:t>j</a:t>
            </a:r>
          </a:p>
        </p:txBody>
      </p:sp>
      <p:sp>
        <p:nvSpPr>
          <p:cNvPr id="27" name="Text Box 24"/>
          <p:cNvSpPr txBox="1">
            <a:spLocks noChangeArrowheads="1"/>
          </p:cNvSpPr>
          <p:nvPr/>
        </p:nvSpPr>
        <p:spPr bwMode="auto">
          <a:xfrm>
            <a:off x="6048375" y="4399860"/>
            <a:ext cx="12842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3300"/>
                </a:solidFill>
              </a:rPr>
              <a:t>(authors)‏</a:t>
            </a:r>
          </a:p>
        </p:txBody>
      </p:sp>
      <p:sp>
        <p:nvSpPr>
          <p:cNvPr id="28" name="Freeform 26"/>
          <p:cNvSpPr>
            <a:spLocks/>
          </p:cNvSpPr>
          <p:nvPr/>
        </p:nvSpPr>
        <p:spPr bwMode="auto">
          <a:xfrm>
            <a:off x="3124200" y="4526860"/>
            <a:ext cx="1371600" cy="179388"/>
          </a:xfrm>
          <a:custGeom>
            <a:avLst/>
            <a:gdLst>
              <a:gd name="T0" fmla="*/ 864 w 864"/>
              <a:gd name="T1" fmla="*/ 64 h 113"/>
              <a:gd name="T2" fmla="*/ 768 w 864"/>
              <a:gd name="T3" fmla="*/ 64 h 113"/>
              <a:gd name="T4" fmla="*/ 672 w 864"/>
              <a:gd name="T5" fmla="*/ 16 h 113"/>
              <a:gd name="T6" fmla="*/ 576 w 864"/>
              <a:gd name="T7" fmla="*/ 112 h 113"/>
              <a:gd name="T8" fmla="*/ 480 w 864"/>
              <a:gd name="T9" fmla="*/ 16 h 113"/>
              <a:gd name="T10" fmla="*/ 384 w 864"/>
              <a:gd name="T11" fmla="*/ 112 h 113"/>
              <a:gd name="T12" fmla="*/ 277 w 864"/>
              <a:gd name="T13" fmla="*/ 8 h 113"/>
              <a:gd name="T14" fmla="*/ 192 w 864"/>
              <a:gd name="T15" fmla="*/ 64 h 113"/>
              <a:gd name="T16" fmla="*/ 0 w 864"/>
              <a:gd name="T17"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113">
                <a:moveTo>
                  <a:pt x="864" y="64"/>
                </a:moveTo>
                <a:cubicBezTo>
                  <a:pt x="832" y="68"/>
                  <a:pt x="800" y="72"/>
                  <a:pt x="768" y="64"/>
                </a:cubicBezTo>
                <a:cubicBezTo>
                  <a:pt x="736" y="56"/>
                  <a:pt x="704" y="8"/>
                  <a:pt x="672" y="16"/>
                </a:cubicBezTo>
                <a:cubicBezTo>
                  <a:pt x="640" y="24"/>
                  <a:pt x="608" y="112"/>
                  <a:pt x="576" y="112"/>
                </a:cubicBezTo>
                <a:cubicBezTo>
                  <a:pt x="544" y="112"/>
                  <a:pt x="512" y="16"/>
                  <a:pt x="480" y="16"/>
                </a:cubicBezTo>
                <a:cubicBezTo>
                  <a:pt x="448" y="16"/>
                  <a:pt x="418" y="113"/>
                  <a:pt x="384" y="112"/>
                </a:cubicBezTo>
                <a:cubicBezTo>
                  <a:pt x="350" y="111"/>
                  <a:pt x="309" y="16"/>
                  <a:pt x="277" y="8"/>
                </a:cubicBezTo>
                <a:cubicBezTo>
                  <a:pt x="245" y="0"/>
                  <a:pt x="238" y="55"/>
                  <a:pt x="192" y="64"/>
                </a:cubicBezTo>
                <a:cubicBezTo>
                  <a:pt x="146" y="73"/>
                  <a:pt x="72" y="72"/>
                  <a:pt x="0" y="64"/>
                </a:cubicBezTo>
              </a:path>
            </a:pathLst>
          </a:custGeom>
          <a:noFill/>
          <a:ln w="31680">
            <a:solidFill>
              <a:srgbClr val="FF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189747367"/>
              </p:ext>
            </p:extLst>
          </p:nvPr>
        </p:nvGraphicFramePr>
        <p:xfrm>
          <a:off x="1622425" y="977900"/>
          <a:ext cx="6116638" cy="1244600"/>
        </p:xfrm>
        <a:graphic>
          <a:graphicData uri="http://schemas.openxmlformats.org/presentationml/2006/ole">
            <mc:AlternateContent xmlns:mc="http://schemas.openxmlformats.org/markup-compatibility/2006">
              <mc:Choice xmlns:v="urn:schemas-microsoft-com:vml" Requires="v">
                <p:oleObj spid="_x0000_s19460" name="Equation" r:id="rId4" imgW="2184400" imgH="444500" progId="Equation.3">
                  <p:embed/>
                </p:oleObj>
              </mc:Choice>
              <mc:Fallback>
                <p:oleObj name="Equation" r:id="rId4" imgW="2184400" imgH="444500" progId="Equation.3">
                  <p:embed/>
                  <p:pic>
                    <p:nvPicPr>
                      <p:cNvPr id="0" name=""/>
                      <p:cNvPicPr/>
                      <p:nvPr/>
                    </p:nvPicPr>
                    <p:blipFill>
                      <a:blip r:embed="rId5"/>
                      <a:stretch>
                        <a:fillRect/>
                      </a:stretch>
                    </p:blipFill>
                    <p:spPr>
                      <a:xfrm>
                        <a:off x="1622425" y="977900"/>
                        <a:ext cx="6116638" cy="1244600"/>
                      </a:xfrm>
                      <a:prstGeom prst="rect">
                        <a:avLst/>
                      </a:prstGeom>
                    </p:spPr>
                  </p:pic>
                </p:oleObj>
              </mc:Fallback>
            </mc:AlternateContent>
          </a:graphicData>
        </a:graphic>
      </p:graphicFrame>
    </p:spTree>
    <p:extLst>
      <p:ext uri="{BB962C8B-B14F-4D97-AF65-F5344CB8AC3E}">
        <p14:creationId xmlns:p14="http://schemas.microsoft.com/office/powerpoint/2010/main" val="331289387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Component</a:t>
            </a:r>
            <a:endParaRPr lang="en-US" dirty="0"/>
          </a:p>
        </p:txBody>
      </p:sp>
      <p:sp>
        <p:nvSpPr>
          <p:cNvPr id="4" name="Rectangle 3"/>
          <p:cNvSpPr>
            <a:spLocks noGrp="1" noChangeArrowheads="1"/>
          </p:cNvSpPr>
          <p:nvPr>
            <p:ph idx="1"/>
          </p:nvPr>
        </p:nvSpPr>
        <p:spPr>
          <a:xfrm>
            <a:off x="762000" y="685800"/>
            <a:ext cx="7543800" cy="555206"/>
          </a:xfrm>
          <a:ln/>
        </p:spPr>
        <p:txBody>
          <a:bodyPr lIns="90000" tIns="57383" rIns="90000" bIns="46800"/>
          <a:lstStyle/>
          <a:p>
            <a:pPr marL="0" indent="0">
              <a:lnSpc>
                <a:spcPct val="98000"/>
              </a:lnSpc>
              <a:spcBef>
                <a:spcPts val="900"/>
              </a:spcBef>
              <a:buNone/>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We increment </a:t>
            </a:r>
            <a:r>
              <a:rPr lang="en-US" dirty="0">
                <a:solidFill>
                  <a:srgbClr val="000000"/>
                </a:solidFill>
              </a:rPr>
              <a:t>the reputation of </a:t>
            </a:r>
            <a:r>
              <a:rPr lang="en-US" dirty="0" smtClean="0">
                <a:solidFill>
                  <a:srgbClr val="FF3300"/>
                </a:solidFill>
              </a:rPr>
              <a:t>A</a:t>
            </a:r>
            <a:r>
              <a:rPr lang="en-US" baseline="-25000" dirty="0">
                <a:solidFill>
                  <a:srgbClr val="FF3300"/>
                </a:solidFill>
              </a:rPr>
              <a:t>i</a:t>
            </a:r>
            <a:r>
              <a:rPr lang="en-US" dirty="0" smtClean="0">
                <a:solidFill>
                  <a:srgbClr val="000000"/>
                </a:solidFill>
              </a:rPr>
              <a:t> </a:t>
            </a:r>
            <a:r>
              <a:rPr lang="en-US" dirty="0">
                <a:solidFill>
                  <a:srgbClr val="000000"/>
                </a:solidFill>
              </a:rPr>
              <a:t>by</a:t>
            </a:r>
            <a:r>
              <a:rPr lang="en-US" dirty="0" smtClean="0">
                <a:solidFill>
                  <a:srgbClr val="000000"/>
                </a:solidFill>
              </a:rPr>
              <a:t>:</a:t>
            </a:r>
          </a:p>
          <a:p>
            <a:pPr>
              <a:lnSpc>
                <a:spcPct val="98000"/>
              </a:lnSpc>
              <a:spcBef>
                <a:spcPts val="900"/>
              </a:spcBef>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sp>
        <p:nvSpPr>
          <p:cNvPr id="6" name="Rectangle 1"/>
          <p:cNvSpPr>
            <a:spLocks noChangeArrowheads="1"/>
          </p:cNvSpPr>
          <p:nvPr/>
        </p:nvSpPr>
        <p:spPr bwMode="auto">
          <a:xfrm>
            <a:off x="2743200" y="2799660"/>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Text Box 5"/>
          <p:cNvSpPr txBox="1">
            <a:spLocks noChangeArrowheads="1"/>
          </p:cNvSpPr>
          <p:nvPr/>
        </p:nvSpPr>
        <p:spPr bwMode="auto">
          <a:xfrm>
            <a:off x="6026150" y="4018860"/>
            <a:ext cx="14033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(versions)‏</a:t>
            </a:r>
          </a:p>
        </p:txBody>
      </p:sp>
      <p:sp>
        <p:nvSpPr>
          <p:cNvPr id="9" name="Line 6"/>
          <p:cNvSpPr>
            <a:spLocks noChangeShapeType="1"/>
          </p:cNvSpPr>
          <p:nvPr/>
        </p:nvSpPr>
        <p:spPr bwMode="auto">
          <a:xfrm flipV="1">
            <a:off x="2514600" y="2563123"/>
            <a:ext cx="1588" cy="1387475"/>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Text Box 7"/>
          <p:cNvSpPr txBox="1">
            <a:spLocks noChangeArrowheads="1"/>
          </p:cNvSpPr>
          <p:nvPr/>
        </p:nvSpPr>
        <p:spPr bwMode="auto">
          <a:xfrm>
            <a:off x="1794164" y="3177341"/>
            <a:ext cx="642938"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1800" dirty="0"/>
              <a:t>number</a:t>
            </a:r>
          </a:p>
          <a:p>
            <a:r>
              <a:rPr lang="en-US" sz="1800" dirty="0"/>
              <a:t>of words</a:t>
            </a:r>
          </a:p>
        </p:txBody>
      </p:sp>
      <p:sp>
        <p:nvSpPr>
          <p:cNvPr id="11" name="Rectangle 8"/>
          <p:cNvSpPr>
            <a:spLocks noChangeArrowheads="1"/>
          </p:cNvSpPr>
          <p:nvPr/>
        </p:nvSpPr>
        <p:spPr bwMode="auto">
          <a:xfrm>
            <a:off x="3124200" y="2952060"/>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Rectangle 9"/>
          <p:cNvSpPr>
            <a:spLocks noChangeArrowheads="1"/>
          </p:cNvSpPr>
          <p:nvPr/>
        </p:nvSpPr>
        <p:spPr bwMode="auto">
          <a:xfrm>
            <a:off x="3505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Rectangle 10"/>
          <p:cNvSpPr>
            <a:spLocks noChangeArrowheads="1"/>
          </p:cNvSpPr>
          <p:nvPr/>
        </p:nvSpPr>
        <p:spPr bwMode="auto">
          <a:xfrm>
            <a:off x="3886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Rectangle 11"/>
          <p:cNvSpPr>
            <a:spLocks noChangeArrowheads="1"/>
          </p:cNvSpPr>
          <p:nvPr/>
        </p:nvSpPr>
        <p:spPr bwMode="auto">
          <a:xfrm>
            <a:off x="4267200" y="3561660"/>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Rectangle 12"/>
          <p:cNvSpPr>
            <a:spLocks noChangeArrowheads="1"/>
          </p:cNvSpPr>
          <p:nvPr/>
        </p:nvSpPr>
        <p:spPr bwMode="auto">
          <a:xfrm>
            <a:off x="4648200" y="3333060"/>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Rectangle 13"/>
          <p:cNvSpPr>
            <a:spLocks noChangeArrowheads="1"/>
          </p:cNvSpPr>
          <p:nvPr/>
        </p:nvSpPr>
        <p:spPr bwMode="auto">
          <a:xfrm>
            <a:off x="5105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Rectangle 14"/>
          <p:cNvSpPr>
            <a:spLocks noChangeArrowheads="1"/>
          </p:cNvSpPr>
          <p:nvPr/>
        </p:nvSpPr>
        <p:spPr bwMode="auto">
          <a:xfrm>
            <a:off x="5486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Line 15"/>
          <p:cNvSpPr>
            <a:spLocks noChangeShapeType="1"/>
          </p:cNvSpPr>
          <p:nvPr/>
        </p:nvSpPr>
        <p:spPr bwMode="auto">
          <a:xfrm>
            <a:off x="2514600" y="3942660"/>
            <a:ext cx="4191000" cy="1588"/>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Text Box 16"/>
          <p:cNvSpPr txBox="1">
            <a:spLocks noChangeArrowheads="1"/>
          </p:cNvSpPr>
          <p:nvPr/>
        </p:nvSpPr>
        <p:spPr bwMode="auto">
          <a:xfrm>
            <a:off x="2659063" y="3988698"/>
            <a:ext cx="26726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err="1">
                <a:solidFill>
                  <a:srgbClr val="3333CC"/>
                </a:solidFill>
              </a:rPr>
              <a:t>i</a:t>
            </a:r>
            <a:endParaRPr lang="en-US" dirty="0">
              <a:solidFill>
                <a:srgbClr val="3333CC"/>
              </a:solidFill>
            </a:endParaRPr>
          </a:p>
        </p:txBody>
      </p:sp>
      <p:sp>
        <p:nvSpPr>
          <p:cNvPr id="20" name="Text Box 17"/>
          <p:cNvSpPr txBox="1">
            <a:spLocks noChangeArrowheads="1"/>
          </p:cNvSpPr>
          <p:nvPr/>
        </p:nvSpPr>
        <p:spPr bwMode="auto">
          <a:xfrm>
            <a:off x="4592638" y="3942660"/>
            <a:ext cx="266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j</a:t>
            </a:r>
          </a:p>
        </p:txBody>
      </p:sp>
      <p:sp>
        <p:nvSpPr>
          <p:cNvPr id="21" name="Text Box 18"/>
          <p:cNvSpPr txBox="1">
            <a:spLocks noChangeArrowheads="1"/>
          </p:cNvSpPr>
          <p:nvPr/>
        </p:nvSpPr>
        <p:spPr bwMode="auto">
          <a:xfrm>
            <a:off x="4924425" y="2799660"/>
            <a:ext cx="5969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a:solidFill>
                  <a:srgbClr val="3333CC"/>
                </a:solidFill>
              </a:rPr>
              <a:t>T</a:t>
            </a:r>
            <a:r>
              <a:rPr lang="en-US" sz="3200" baseline="-25000">
                <a:solidFill>
                  <a:srgbClr val="3333CC"/>
                </a:solidFill>
              </a:rPr>
              <a:t>j</a:t>
            </a:r>
            <a:r>
              <a:rPr lang="en-US" sz="3200">
                <a:solidFill>
                  <a:srgbClr val="3333CC"/>
                </a:solidFill>
              </a:rPr>
              <a:t> </a:t>
            </a:r>
          </a:p>
        </p:txBody>
      </p:sp>
      <p:sp>
        <p:nvSpPr>
          <p:cNvPr id="22" name="Line 19"/>
          <p:cNvSpPr>
            <a:spLocks noChangeShapeType="1"/>
          </p:cNvSpPr>
          <p:nvPr/>
        </p:nvSpPr>
        <p:spPr bwMode="auto">
          <a:xfrm flipH="1">
            <a:off x="2354263" y="27996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Text Box 20"/>
          <p:cNvSpPr txBox="1">
            <a:spLocks noChangeArrowheads="1"/>
          </p:cNvSpPr>
          <p:nvPr/>
        </p:nvSpPr>
        <p:spPr bwMode="auto">
          <a:xfrm>
            <a:off x="1857375" y="2494860"/>
            <a:ext cx="50843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dirty="0" smtClean="0">
                <a:solidFill>
                  <a:srgbClr val="3333CC"/>
                </a:solidFill>
              </a:rPr>
              <a:t>T</a:t>
            </a:r>
            <a:r>
              <a:rPr lang="en-US" sz="3200" baseline="-25000" dirty="0">
                <a:solidFill>
                  <a:srgbClr val="3333CC"/>
                </a:solidFill>
              </a:rPr>
              <a:t>i</a:t>
            </a:r>
          </a:p>
        </p:txBody>
      </p:sp>
      <p:sp>
        <p:nvSpPr>
          <p:cNvPr id="24" name="Line 21"/>
          <p:cNvSpPr>
            <a:spLocks noChangeShapeType="1"/>
          </p:cNvSpPr>
          <p:nvPr/>
        </p:nvSpPr>
        <p:spPr bwMode="auto">
          <a:xfrm flipH="1">
            <a:off x="4716463" y="33330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22"/>
          <p:cNvSpPr txBox="1">
            <a:spLocks noChangeArrowheads="1"/>
          </p:cNvSpPr>
          <p:nvPr/>
        </p:nvSpPr>
        <p:spPr bwMode="auto">
          <a:xfrm>
            <a:off x="2679700" y="4399860"/>
            <a:ext cx="47385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smtClean="0">
                <a:solidFill>
                  <a:srgbClr val="FF0000"/>
                </a:solidFill>
              </a:rPr>
              <a:t>A</a:t>
            </a:r>
            <a:r>
              <a:rPr lang="en-US" baseline="-25000" dirty="0">
                <a:solidFill>
                  <a:srgbClr val="FF0000"/>
                </a:solidFill>
              </a:rPr>
              <a:t>i</a:t>
            </a:r>
          </a:p>
        </p:txBody>
      </p:sp>
      <p:sp>
        <p:nvSpPr>
          <p:cNvPr id="26" name="Text Box 23"/>
          <p:cNvSpPr txBox="1">
            <a:spLocks noChangeArrowheads="1"/>
          </p:cNvSpPr>
          <p:nvPr/>
        </p:nvSpPr>
        <p:spPr bwMode="auto">
          <a:xfrm>
            <a:off x="4514850" y="4399860"/>
            <a:ext cx="4492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0000"/>
                </a:solidFill>
              </a:rPr>
              <a:t>A</a:t>
            </a:r>
            <a:r>
              <a:rPr lang="en-US" baseline="-25000">
                <a:solidFill>
                  <a:srgbClr val="FF0000"/>
                </a:solidFill>
              </a:rPr>
              <a:t>j</a:t>
            </a:r>
          </a:p>
        </p:txBody>
      </p:sp>
      <p:sp>
        <p:nvSpPr>
          <p:cNvPr id="27" name="Text Box 24"/>
          <p:cNvSpPr txBox="1">
            <a:spLocks noChangeArrowheads="1"/>
          </p:cNvSpPr>
          <p:nvPr/>
        </p:nvSpPr>
        <p:spPr bwMode="auto">
          <a:xfrm>
            <a:off x="6048375" y="4399860"/>
            <a:ext cx="12842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3300"/>
                </a:solidFill>
              </a:rPr>
              <a:t>(authors)‏</a:t>
            </a:r>
          </a:p>
        </p:txBody>
      </p:sp>
      <p:sp>
        <p:nvSpPr>
          <p:cNvPr id="28" name="Freeform 26"/>
          <p:cNvSpPr>
            <a:spLocks/>
          </p:cNvSpPr>
          <p:nvPr/>
        </p:nvSpPr>
        <p:spPr bwMode="auto">
          <a:xfrm>
            <a:off x="3124200" y="4526860"/>
            <a:ext cx="1371600" cy="179388"/>
          </a:xfrm>
          <a:custGeom>
            <a:avLst/>
            <a:gdLst>
              <a:gd name="T0" fmla="*/ 864 w 864"/>
              <a:gd name="T1" fmla="*/ 64 h 113"/>
              <a:gd name="T2" fmla="*/ 768 w 864"/>
              <a:gd name="T3" fmla="*/ 64 h 113"/>
              <a:gd name="T4" fmla="*/ 672 w 864"/>
              <a:gd name="T5" fmla="*/ 16 h 113"/>
              <a:gd name="T6" fmla="*/ 576 w 864"/>
              <a:gd name="T7" fmla="*/ 112 h 113"/>
              <a:gd name="T8" fmla="*/ 480 w 864"/>
              <a:gd name="T9" fmla="*/ 16 h 113"/>
              <a:gd name="T10" fmla="*/ 384 w 864"/>
              <a:gd name="T11" fmla="*/ 112 h 113"/>
              <a:gd name="T12" fmla="*/ 277 w 864"/>
              <a:gd name="T13" fmla="*/ 8 h 113"/>
              <a:gd name="T14" fmla="*/ 192 w 864"/>
              <a:gd name="T15" fmla="*/ 64 h 113"/>
              <a:gd name="T16" fmla="*/ 0 w 864"/>
              <a:gd name="T17"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113">
                <a:moveTo>
                  <a:pt x="864" y="64"/>
                </a:moveTo>
                <a:cubicBezTo>
                  <a:pt x="832" y="68"/>
                  <a:pt x="800" y="72"/>
                  <a:pt x="768" y="64"/>
                </a:cubicBezTo>
                <a:cubicBezTo>
                  <a:pt x="736" y="56"/>
                  <a:pt x="704" y="8"/>
                  <a:pt x="672" y="16"/>
                </a:cubicBezTo>
                <a:cubicBezTo>
                  <a:pt x="640" y="24"/>
                  <a:pt x="608" y="112"/>
                  <a:pt x="576" y="112"/>
                </a:cubicBezTo>
                <a:cubicBezTo>
                  <a:pt x="544" y="112"/>
                  <a:pt x="512" y="16"/>
                  <a:pt x="480" y="16"/>
                </a:cubicBezTo>
                <a:cubicBezTo>
                  <a:pt x="448" y="16"/>
                  <a:pt x="418" y="113"/>
                  <a:pt x="384" y="112"/>
                </a:cubicBezTo>
                <a:cubicBezTo>
                  <a:pt x="350" y="111"/>
                  <a:pt x="309" y="16"/>
                  <a:pt x="277" y="8"/>
                </a:cubicBezTo>
                <a:cubicBezTo>
                  <a:pt x="245" y="0"/>
                  <a:pt x="238" y="55"/>
                  <a:pt x="192" y="64"/>
                </a:cubicBezTo>
                <a:cubicBezTo>
                  <a:pt x="146" y="73"/>
                  <a:pt x="72" y="72"/>
                  <a:pt x="0" y="64"/>
                </a:cubicBezTo>
              </a:path>
            </a:pathLst>
          </a:custGeom>
          <a:noFill/>
          <a:ln w="31680">
            <a:solidFill>
              <a:srgbClr val="FF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241436322"/>
              </p:ext>
            </p:extLst>
          </p:nvPr>
        </p:nvGraphicFramePr>
        <p:xfrm>
          <a:off x="1622425" y="977900"/>
          <a:ext cx="6116638" cy="1244600"/>
        </p:xfrm>
        <a:graphic>
          <a:graphicData uri="http://schemas.openxmlformats.org/presentationml/2006/ole">
            <mc:AlternateContent xmlns:mc="http://schemas.openxmlformats.org/markup-compatibility/2006">
              <mc:Choice xmlns:v="urn:schemas-microsoft-com:vml" Requires="v">
                <p:oleObj spid="_x0000_s13337" name="Equation" r:id="rId4" imgW="2184400" imgH="444500" progId="Equation.3">
                  <p:embed/>
                </p:oleObj>
              </mc:Choice>
              <mc:Fallback>
                <p:oleObj name="Equation" r:id="rId4" imgW="2184400" imgH="444500" progId="Equation.3">
                  <p:embed/>
                  <p:pic>
                    <p:nvPicPr>
                      <p:cNvPr id="0" name=""/>
                      <p:cNvPicPr/>
                      <p:nvPr/>
                    </p:nvPicPr>
                    <p:blipFill>
                      <a:blip r:embed="rId5"/>
                      <a:stretch>
                        <a:fillRect/>
                      </a:stretch>
                    </p:blipFill>
                    <p:spPr>
                      <a:xfrm>
                        <a:off x="1622425" y="977900"/>
                        <a:ext cx="6116638" cy="1244600"/>
                      </a:xfrm>
                      <a:prstGeom prst="rect">
                        <a:avLst/>
                      </a:prstGeom>
                    </p:spPr>
                  </p:pic>
                </p:oleObj>
              </mc:Fallback>
            </mc:AlternateContent>
          </a:graphicData>
        </a:graphic>
      </p:graphicFrame>
      <p:sp>
        <p:nvSpPr>
          <p:cNvPr id="5" name="Donut 4"/>
          <p:cNvSpPr/>
          <p:nvPr/>
        </p:nvSpPr>
        <p:spPr>
          <a:xfrm>
            <a:off x="3200400" y="1066800"/>
            <a:ext cx="914400" cy="9906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58556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Component</a:t>
            </a:r>
            <a:endParaRPr lang="en-US" dirty="0"/>
          </a:p>
        </p:txBody>
      </p:sp>
      <p:sp>
        <p:nvSpPr>
          <p:cNvPr id="4" name="Rectangle 3"/>
          <p:cNvSpPr>
            <a:spLocks noGrp="1" noChangeArrowheads="1"/>
          </p:cNvSpPr>
          <p:nvPr>
            <p:ph idx="1"/>
          </p:nvPr>
        </p:nvSpPr>
        <p:spPr>
          <a:xfrm>
            <a:off x="762000" y="685800"/>
            <a:ext cx="7543800" cy="555206"/>
          </a:xfrm>
          <a:ln/>
        </p:spPr>
        <p:txBody>
          <a:bodyPr lIns="90000" tIns="57383" rIns="90000" bIns="46800"/>
          <a:lstStyle/>
          <a:p>
            <a:pPr marL="0" indent="0">
              <a:lnSpc>
                <a:spcPct val="98000"/>
              </a:lnSpc>
              <a:spcBef>
                <a:spcPts val="900"/>
              </a:spcBef>
              <a:buNone/>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We increment </a:t>
            </a:r>
            <a:r>
              <a:rPr lang="en-US" dirty="0">
                <a:solidFill>
                  <a:srgbClr val="000000"/>
                </a:solidFill>
              </a:rPr>
              <a:t>the reputation of </a:t>
            </a:r>
            <a:r>
              <a:rPr lang="en-US" dirty="0" smtClean="0">
                <a:solidFill>
                  <a:srgbClr val="FF3300"/>
                </a:solidFill>
              </a:rPr>
              <a:t>A</a:t>
            </a:r>
            <a:r>
              <a:rPr lang="en-US" baseline="-25000" dirty="0">
                <a:solidFill>
                  <a:srgbClr val="FF3300"/>
                </a:solidFill>
              </a:rPr>
              <a:t>i</a:t>
            </a:r>
            <a:r>
              <a:rPr lang="en-US" dirty="0" smtClean="0">
                <a:solidFill>
                  <a:srgbClr val="000000"/>
                </a:solidFill>
              </a:rPr>
              <a:t> </a:t>
            </a:r>
            <a:r>
              <a:rPr lang="en-US" dirty="0">
                <a:solidFill>
                  <a:srgbClr val="000000"/>
                </a:solidFill>
              </a:rPr>
              <a:t>by</a:t>
            </a:r>
            <a:r>
              <a:rPr lang="en-US" dirty="0" smtClean="0">
                <a:solidFill>
                  <a:srgbClr val="000000"/>
                </a:solidFill>
              </a:rPr>
              <a:t>:</a:t>
            </a:r>
          </a:p>
          <a:p>
            <a:pPr>
              <a:lnSpc>
                <a:spcPct val="98000"/>
              </a:lnSpc>
              <a:spcBef>
                <a:spcPts val="900"/>
              </a:spcBef>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sp>
        <p:nvSpPr>
          <p:cNvPr id="6" name="Rectangle 1"/>
          <p:cNvSpPr>
            <a:spLocks noChangeArrowheads="1"/>
          </p:cNvSpPr>
          <p:nvPr/>
        </p:nvSpPr>
        <p:spPr bwMode="auto">
          <a:xfrm>
            <a:off x="2743200" y="2799660"/>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Text Box 5"/>
          <p:cNvSpPr txBox="1">
            <a:spLocks noChangeArrowheads="1"/>
          </p:cNvSpPr>
          <p:nvPr/>
        </p:nvSpPr>
        <p:spPr bwMode="auto">
          <a:xfrm>
            <a:off x="6026150" y="4018860"/>
            <a:ext cx="14033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(versions)‏</a:t>
            </a:r>
          </a:p>
        </p:txBody>
      </p:sp>
      <p:sp>
        <p:nvSpPr>
          <p:cNvPr id="9" name="Line 6"/>
          <p:cNvSpPr>
            <a:spLocks noChangeShapeType="1"/>
          </p:cNvSpPr>
          <p:nvPr/>
        </p:nvSpPr>
        <p:spPr bwMode="auto">
          <a:xfrm flipV="1">
            <a:off x="2514600" y="2563123"/>
            <a:ext cx="1588" cy="1387475"/>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Text Box 7"/>
          <p:cNvSpPr txBox="1">
            <a:spLocks noChangeArrowheads="1"/>
          </p:cNvSpPr>
          <p:nvPr/>
        </p:nvSpPr>
        <p:spPr bwMode="auto">
          <a:xfrm>
            <a:off x="1794164" y="3177341"/>
            <a:ext cx="642938"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1800" dirty="0"/>
              <a:t>number</a:t>
            </a:r>
          </a:p>
          <a:p>
            <a:r>
              <a:rPr lang="en-US" sz="1800" dirty="0"/>
              <a:t>of words</a:t>
            </a:r>
          </a:p>
        </p:txBody>
      </p:sp>
      <p:sp>
        <p:nvSpPr>
          <p:cNvPr id="11" name="Rectangle 8"/>
          <p:cNvSpPr>
            <a:spLocks noChangeArrowheads="1"/>
          </p:cNvSpPr>
          <p:nvPr/>
        </p:nvSpPr>
        <p:spPr bwMode="auto">
          <a:xfrm>
            <a:off x="3124200" y="2952060"/>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Rectangle 9"/>
          <p:cNvSpPr>
            <a:spLocks noChangeArrowheads="1"/>
          </p:cNvSpPr>
          <p:nvPr/>
        </p:nvSpPr>
        <p:spPr bwMode="auto">
          <a:xfrm>
            <a:off x="3505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Rectangle 10"/>
          <p:cNvSpPr>
            <a:spLocks noChangeArrowheads="1"/>
          </p:cNvSpPr>
          <p:nvPr/>
        </p:nvSpPr>
        <p:spPr bwMode="auto">
          <a:xfrm>
            <a:off x="3886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Rectangle 11"/>
          <p:cNvSpPr>
            <a:spLocks noChangeArrowheads="1"/>
          </p:cNvSpPr>
          <p:nvPr/>
        </p:nvSpPr>
        <p:spPr bwMode="auto">
          <a:xfrm>
            <a:off x="4267200" y="3561660"/>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Rectangle 12"/>
          <p:cNvSpPr>
            <a:spLocks noChangeArrowheads="1"/>
          </p:cNvSpPr>
          <p:nvPr/>
        </p:nvSpPr>
        <p:spPr bwMode="auto">
          <a:xfrm>
            <a:off x="4648200" y="3333060"/>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Rectangle 13"/>
          <p:cNvSpPr>
            <a:spLocks noChangeArrowheads="1"/>
          </p:cNvSpPr>
          <p:nvPr/>
        </p:nvSpPr>
        <p:spPr bwMode="auto">
          <a:xfrm>
            <a:off x="5105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Rectangle 14"/>
          <p:cNvSpPr>
            <a:spLocks noChangeArrowheads="1"/>
          </p:cNvSpPr>
          <p:nvPr/>
        </p:nvSpPr>
        <p:spPr bwMode="auto">
          <a:xfrm>
            <a:off x="5486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Line 15"/>
          <p:cNvSpPr>
            <a:spLocks noChangeShapeType="1"/>
          </p:cNvSpPr>
          <p:nvPr/>
        </p:nvSpPr>
        <p:spPr bwMode="auto">
          <a:xfrm>
            <a:off x="2514600" y="3942660"/>
            <a:ext cx="4191000" cy="1588"/>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Text Box 16"/>
          <p:cNvSpPr txBox="1">
            <a:spLocks noChangeArrowheads="1"/>
          </p:cNvSpPr>
          <p:nvPr/>
        </p:nvSpPr>
        <p:spPr bwMode="auto">
          <a:xfrm>
            <a:off x="2659063" y="3988698"/>
            <a:ext cx="26726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err="1">
                <a:solidFill>
                  <a:srgbClr val="3333CC"/>
                </a:solidFill>
              </a:rPr>
              <a:t>i</a:t>
            </a:r>
            <a:endParaRPr lang="en-US" dirty="0">
              <a:solidFill>
                <a:srgbClr val="3333CC"/>
              </a:solidFill>
            </a:endParaRPr>
          </a:p>
        </p:txBody>
      </p:sp>
      <p:sp>
        <p:nvSpPr>
          <p:cNvPr id="20" name="Text Box 17"/>
          <p:cNvSpPr txBox="1">
            <a:spLocks noChangeArrowheads="1"/>
          </p:cNvSpPr>
          <p:nvPr/>
        </p:nvSpPr>
        <p:spPr bwMode="auto">
          <a:xfrm>
            <a:off x="4592638" y="3942660"/>
            <a:ext cx="266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j</a:t>
            </a:r>
          </a:p>
        </p:txBody>
      </p:sp>
      <p:sp>
        <p:nvSpPr>
          <p:cNvPr id="21" name="Text Box 18"/>
          <p:cNvSpPr txBox="1">
            <a:spLocks noChangeArrowheads="1"/>
          </p:cNvSpPr>
          <p:nvPr/>
        </p:nvSpPr>
        <p:spPr bwMode="auto">
          <a:xfrm>
            <a:off x="4924425" y="2799660"/>
            <a:ext cx="5969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a:solidFill>
                  <a:srgbClr val="3333CC"/>
                </a:solidFill>
              </a:rPr>
              <a:t>T</a:t>
            </a:r>
            <a:r>
              <a:rPr lang="en-US" sz="3200" baseline="-25000">
                <a:solidFill>
                  <a:srgbClr val="3333CC"/>
                </a:solidFill>
              </a:rPr>
              <a:t>j</a:t>
            </a:r>
            <a:r>
              <a:rPr lang="en-US" sz="3200">
                <a:solidFill>
                  <a:srgbClr val="3333CC"/>
                </a:solidFill>
              </a:rPr>
              <a:t> </a:t>
            </a:r>
          </a:p>
        </p:txBody>
      </p:sp>
      <p:sp>
        <p:nvSpPr>
          <p:cNvPr id="22" name="Line 19"/>
          <p:cNvSpPr>
            <a:spLocks noChangeShapeType="1"/>
          </p:cNvSpPr>
          <p:nvPr/>
        </p:nvSpPr>
        <p:spPr bwMode="auto">
          <a:xfrm flipH="1">
            <a:off x="2354263" y="27996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Text Box 20"/>
          <p:cNvSpPr txBox="1">
            <a:spLocks noChangeArrowheads="1"/>
          </p:cNvSpPr>
          <p:nvPr/>
        </p:nvSpPr>
        <p:spPr bwMode="auto">
          <a:xfrm>
            <a:off x="1857375" y="2494860"/>
            <a:ext cx="50843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dirty="0" smtClean="0">
                <a:solidFill>
                  <a:srgbClr val="3333CC"/>
                </a:solidFill>
              </a:rPr>
              <a:t>T</a:t>
            </a:r>
            <a:r>
              <a:rPr lang="en-US" sz="3200" baseline="-25000" dirty="0">
                <a:solidFill>
                  <a:srgbClr val="3333CC"/>
                </a:solidFill>
              </a:rPr>
              <a:t>i</a:t>
            </a:r>
          </a:p>
        </p:txBody>
      </p:sp>
      <p:sp>
        <p:nvSpPr>
          <p:cNvPr id="24" name="Line 21"/>
          <p:cNvSpPr>
            <a:spLocks noChangeShapeType="1"/>
          </p:cNvSpPr>
          <p:nvPr/>
        </p:nvSpPr>
        <p:spPr bwMode="auto">
          <a:xfrm flipH="1">
            <a:off x="4716463" y="33330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22"/>
          <p:cNvSpPr txBox="1">
            <a:spLocks noChangeArrowheads="1"/>
          </p:cNvSpPr>
          <p:nvPr/>
        </p:nvSpPr>
        <p:spPr bwMode="auto">
          <a:xfrm>
            <a:off x="2679700" y="4399860"/>
            <a:ext cx="47385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smtClean="0">
                <a:solidFill>
                  <a:srgbClr val="FF0000"/>
                </a:solidFill>
              </a:rPr>
              <a:t>A</a:t>
            </a:r>
            <a:r>
              <a:rPr lang="en-US" baseline="-25000" dirty="0">
                <a:solidFill>
                  <a:srgbClr val="FF0000"/>
                </a:solidFill>
              </a:rPr>
              <a:t>i</a:t>
            </a:r>
          </a:p>
        </p:txBody>
      </p:sp>
      <p:sp>
        <p:nvSpPr>
          <p:cNvPr id="26" name="Text Box 23"/>
          <p:cNvSpPr txBox="1">
            <a:spLocks noChangeArrowheads="1"/>
          </p:cNvSpPr>
          <p:nvPr/>
        </p:nvSpPr>
        <p:spPr bwMode="auto">
          <a:xfrm>
            <a:off x="4514850" y="4399860"/>
            <a:ext cx="4492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0000"/>
                </a:solidFill>
              </a:rPr>
              <a:t>A</a:t>
            </a:r>
            <a:r>
              <a:rPr lang="en-US" baseline="-25000">
                <a:solidFill>
                  <a:srgbClr val="FF0000"/>
                </a:solidFill>
              </a:rPr>
              <a:t>j</a:t>
            </a:r>
          </a:p>
        </p:txBody>
      </p:sp>
      <p:sp>
        <p:nvSpPr>
          <p:cNvPr id="27" name="Text Box 24"/>
          <p:cNvSpPr txBox="1">
            <a:spLocks noChangeArrowheads="1"/>
          </p:cNvSpPr>
          <p:nvPr/>
        </p:nvSpPr>
        <p:spPr bwMode="auto">
          <a:xfrm>
            <a:off x="6048375" y="4399860"/>
            <a:ext cx="12842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3300"/>
                </a:solidFill>
              </a:rPr>
              <a:t>(authors)‏</a:t>
            </a:r>
          </a:p>
        </p:txBody>
      </p:sp>
      <p:sp>
        <p:nvSpPr>
          <p:cNvPr id="28" name="Freeform 26"/>
          <p:cNvSpPr>
            <a:spLocks/>
          </p:cNvSpPr>
          <p:nvPr/>
        </p:nvSpPr>
        <p:spPr bwMode="auto">
          <a:xfrm>
            <a:off x="3124200" y="4526860"/>
            <a:ext cx="1371600" cy="179388"/>
          </a:xfrm>
          <a:custGeom>
            <a:avLst/>
            <a:gdLst>
              <a:gd name="T0" fmla="*/ 864 w 864"/>
              <a:gd name="T1" fmla="*/ 64 h 113"/>
              <a:gd name="T2" fmla="*/ 768 w 864"/>
              <a:gd name="T3" fmla="*/ 64 h 113"/>
              <a:gd name="T4" fmla="*/ 672 w 864"/>
              <a:gd name="T5" fmla="*/ 16 h 113"/>
              <a:gd name="T6" fmla="*/ 576 w 864"/>
              <a:gd name="T7" fmla="*/ 112 h 113"/>
              <a:gd name="T8" fmla="*/ 480 w 864"/>
              <a:gd name="T9" fmla="*/ 16 h 113"/>
              <a:gd name="T10" fmla="*/ 384 w 864"/>
              <a:gd name="T11" fmla="*/ 112 h 113"/>
              <a:gd name="T12" fmla="*/ 277 w 864"/>
              <a:gd name="T13" fmla="*/ 8 h 113"/>
              <a:gd name="T14" fmla="*/ 192 w 864"/>
              <a:gd name="T15" fmla="*/ 64 h 113"/>
              <a:gd name="T16" fmla="*/ 0 w 864"/>
              <a:gd name="T17"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113">
                <a:moveTo>
                  <a:pt x="864" y="64"/>
                </a:moveTo>
                <a:cubicBezTo>
                  <a:pt x="832" y="68"/>
                  <a:pt x="800" y="72"/>
                  <a:pt x="768" y="64"/>
                </a:cubicBezTo>
                <a:cubicBezTo>
                  <a:pt x="736" y="56"/>
                  <a:pt x="704" y="8"/>
                  <a:pt x="672" y="16"/>
                </a:cubicBezTo>
                <a:cubicBezTo>
                  <a:pt x="640" y="24"/>
                  <a:pt x="608" y="112"/>
                  <a:pt x="576" y="112"/>
                </a:cubicBezTo>
                <a:cubicBezTo>
                  <a:pt x="544" y="112"/>
                  <a:pt x="512" y="16"/>
                  <a:pt x="480" y="16"/>
                </a:cubicBezTo>
                <a:cubicBezTo>
                  <a:pt x="448" y="16"/>
                  <a:pt x="418" y="113"/>
                  <a:pt x="384" y="112"/>
                </a:cubicBezTo>
                <a:cubicBezTo>
                  <a:pt x="350" y="111"/>
                  <a:pt x="309" y="16"/>
                  <a:pt x="277" y="8"/>
                </a:cubicBezTo>
                <a:cubicBezTo>
                  <a:pt x="245" y="0"/>
                  <a:pt x="238" y="55"/>
                  <a:pt x="192" y="64"/>
                </a:cubicBezTo>
                <a:cubicBezTo>
                  <a:pt x="146" y="73"/>
                  <a:pt x="72" y="72"/>
                  <a:pt x="0" y="64"/>
                </a:cubicBezTo>
              </a:path>
            </a:pathLst>
          </a:custGeom>
          <a:noFill/>
          <a:ln w="31680">
            <a:solidFill>
              <a:srgbClr val="FF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11794916"/>
              </p:ext>
            </p:extLst>
          </p:nvPr>
        </p:nvGraphicFramePr>
        <p:xfrm>
          <a:off x="1622425" y="977900"/>
          <a:ext cx="6116638" cy="1244600"/>
        </p:xfrm>
        <a:graphic>
          <a:graphicData uri="http://schemas.openxmlformats.org/presentationml/2006/ole">
            <mc:AlternateContent xmlns:mc="http://schemas.openxmlformats.org/markup-compatibility/2006">
              <mc:Choice xmlns:v="urn:schemas-microsoft-com:vml" Requires="v">
                <p:oleObj spid="_x0000_s14361" name="Equation" r:id="rId4" imgW="2184400" imgH="444500" progId="Equation.3">
                  <p:embed/>
                </p:oleObj>
              </mc:Choice>
              <mc:Fallback>
                <p:oleObj name="Equation" r:id="rId4" imgW="2184400" imgH="444500" progId="Equation.3">
                  <p:embed/>
                  <p:pic>
                    <p:nvPicPr>
                      <p:cNvPr id="0" name=""/>
                      <p:cNvPicPr/>
                      <p:nvPr/>
                    </p:nvPicPr>
                    <p:blipFill>
                      <a:blip r:embed="rId5"/>
                      <a:stretch>
                        <a:fillRect/>
                      </a:stretch>
                    </p:blipFill>
                    <p:spPr>
                      <a:xfrm>
                        <a:off x="1622425" y="977900"/>
                        <a:ext cx="6116638" cy="1244600"/>
                      </a:xfrm>
                      <a:prstGeom prst="rect">
                        <a:avLst/>
                      </a:prstGeom>
                    </p:spPr>
                  </p:pic>
                </p:oleObj>
              </mc:Fallback>
            </mc:AlternateContent>
          </a:graphicData>
        </a:graphic>
      </p:graphicFrame>
      <p:sp>
        <p:nvSpPr>
          <p:cNvPr id="5" name="Donut 4"/>
          <p:cNvSpPr/>
          <p:nvPr/>
        </p:nvSpPr>
        <p:spPr>
          <a:xfrm>
            <a:off x="4114800" y="914400"/>
            <a:ext cx="762000" cy="13716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75429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Component</a:t>
            </a:r>
            <a:endParaRPr lang="en-US" dirty="0"/>
          </a:p>
        </p:txBody>
      </p:sp>
      <p:sp>
        <p:nvSpPr>
          <p:cNvPr id="4" name="Rectangle 3"/>
          <p:cNvSpPr>
            <a:spLocks noGrp="1" noChangeArrowheads="1"/>
          </p:cNvSpPr>
          <p:nvPr>
            <p:ph idx="1"/>
          </p:nvPr>
        </p:nvSpPr>
        <p:spPr>
          <a:xfrm>
            <a:off x="762000" y="685800"/>
            <a:ext cx="7543800" cy="555206"/>
          </a:xfrm>
          <a:ln/>
        </p:spPr>
        <p:txBody>
          <a:bodyPr lIns="90000" tIns="57383" rIns="90000" bIns="46800"/>
          <a:lstStyle/>
          <a:p>
            <a:pPr marL="0" indent="0">
              <a:lnSpc>
                <a:spcPct val="98000"/>
              </a:lnSpc>
              <a:spcBef>
                <a:spcPts val="900"/>
              </a:spcBef>
              <a:buNone/>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We increment </a:t>
            </a:r>
            <a:r>
              <a:rPr lang="en-US" dirty="0">
                <a:solidFill>
                  <a:srgbClr val="000000"/>
                </a:solidFill>
              </a:rPr>
              <a:t>the reputation of </a:t>
            </a:r>
            <a:r>
              <a:rPr lang="en-US" dirty="0" smtClean="0">
                <a:solidFill>
                  <a:srgbClr val="FF3300"/>
                </a:solidFill>
              </a:rPr>
              <a:t>A</a:t>
            </a:r>
            <a:r>
              <a:rPr lang="en-US" baseline="-25000" dirty="0">
                <a:solidFill>
                  <a:srgbClr val="FF3300"/>
                </a:solidFill>
              </a:rPr>
              <a:t>i</a:t>
            </a:r>
            <a:r>
              <a:rPr lang="en-US" dirty="0" smtClean="0">
                <a:solidFill>
                  <a:srgbClr val="000000"/>
                </a:solidFill>
              </a:rPr>
              <a:t> </a:t>
            </a:r>
            <a:r>
              <a:rPr lang="en-US" dirty="0">
                <a:solidFill>
                  <a:srgbClr val="000000"/>
                </a:solidFill>
              </a:rPr>
              <a:t>by</a:t>
            </a:r>
            <a:r>
              <a:rPr lang="en-US" dirty="0" smtClean="0">
                <a:solidFill>
                  <a:srgbClr val="000000"/>
                </a:solidFill>
              </a:rPr>
              <a:t>:</a:t>
            </a:r>
          </a:p>
          <a:p>
            <a:pPr>
              <a:lnSpc>
                <a:spcPct val="98000"/>
              </a:lnSpc>
              <a:spcBef>
                <a:spcPts val="900"/>
              </a:spcBef>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sp>
        <p:nvSpPr>
          <p:cNvPr id="6" name="Rectangle 1"/>
          <p:cNvSpPr>
            <a:spLocks noChangeArrowheads="1"/>
          </p:cNvSpPr>
          <p:nvPr/>
        </p:nvSpPr>
        <p:spPr bwMode="auto">
          <a:xfrm>
            <a:off x="2743200" y="2799660"/>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Text Box 5"/>
          <p:cNvSpPr txBox="1">
            <a:spLocks noChangeArrowheads="1"/>
          </p:cNvSpPr>
          <p:nvPr/>
        </p:nvSpPr>
        <p:spPr bwMode="auto">
          <a:xfrm>
            <a:off x="6026150" y="4018860"/>
            <a:ext cx="14033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(versions)‏</a:t>
            </a:r>
          </a:p>
        </p:txBody>
      </p:sp>
      <p:sp>
        <p:nvSpPr>
          <p:cNvPr id="9" name="Line 6"/>
          <p:cNvSpPr>
            <a:spLocks noChangeShapeType="1"/>
          </p:cNvSpPr>
          <p:nvPr/>
        </p:nvSpPr>
        <p:spPr bwMode="auto">
          <a:xfrm flipV="1">
            <a:off x="2514600" y="2563123"/>
            <a:ext cx="1588" cy="1387475"/>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Text Box 7"/>
          <p:cNvSpPr txBox="1">
            <a:spLocks noChangeArrowheads="1"/>
          </p:cNvSpPr>
          <p:nvPr/>
        </p:nvSpPr>
        <p:spPr bwMode="auto">
          <a:xfrm>
            <a:off x="1794164" y="3177341"/>
            <a:ext cx="642938"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1800" dirty="0"/>
              <a:t>number</a:t>
            </a:r>
          </a:p>
          <a:p>
            <a:r>
              <a:rPr lang="en-US" sz="1800" dirty="0"/>
              <a:t>of words</a:t>
            </a:r>
          </a:p>
        </p:txBody>
      </p:sp>
      <p:sp>
        <p:nvSpPr>
          <p:cNvPr id="11" name="Rectangle 8"/>
          <p:cNvSpPr>
            <a:spLocks noChangeArrowheads="1"/>
          </p:cNvSpPr>
          <p:nvPr/>
        </p:nvSpPr>
        <p:spPr bwMode="auto">
          <a:xfrm>
            <a:off x="3124200" y="2952060"/>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Rectangle 9"/>
          <p:cNvSpPr>
            <a:spLocks noChangeArrowheads="1"/>
          </p:cNvSpPr>
          <p:nvPr/>
        </p:nvSpPr>
        <p:spPr bwMode="auto">
          <a:xfrm>
            <a:off x="3505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Rectangle 10"/>
          <p:cNvSpPr>
            <a:spLocks noChangeArrowheads="1"/>
          </p:cNvSpPr>
          <p:nvPr/>
        </p:nvSpPr>
        <p:spPr bwMode="auto">
          <a:xfrm>
            <a:off x="3886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Rectangle 11"/>
          <p:cNvSpPr>
            <a:spLocks noChangeArrowheads="1"/>
          </p:cNvSpPr>
          <p:nvPr/>
        </p:nvSpPr>
        <p:spPr bwMode="auto">
          <a:xfrm>
            <a:off x="4267200" y="3561660"/>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Rectangle 12"/>
          <p:cNvSpPr>
            <a:spLocks noChangeArrowheads="1"/>
          </p:cNvSpPr>
          <p:nvPr/>
        </p:nvSpPr>
        <p:spPr bwMode="auto">
          <a:xfrm>
            <a:off x="4648200" y="3333060"/>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Rectangle 13"/>
          <p:cNvSpPr>
            <a:spLocks noChangeArrowheads="1"/>
          </p:cNvSpPr>
          <p:nvPr/>
        </p:nvSpPr>
        <p:spPr bwMode="auto">
          <a:xfrm>
            <a:off x="5105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Rectangle 14"/>
          <p:cNvSpPr>
            <a:spLocks noChangeArrowheads="1"/>
          </p:cNvSpPr>
          <p:nvPr/>
        </p:nvSpPr>
        <p:spPr bwMode="auto">
          <a:xfrm>
            <a:off x="5486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Line 15"/>
          <p:cNvSpPr>
            <a:spLocks noChangeShapeType="1"/>
          </p:cNvSpPr>
          <p:nvPr/>
        </p:nvSpPr>
        <p:spPr bwMode="auto">
          <a:xfrm>
            <a:off x="2514600" y="3942660"/>
            <a:ext cx="4191000" cy="1588"/>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Text Box 16"/>
          <p:cNvSpPr txBox="1">
            <a:spLocks noChangeArrowheads="1"/>
          </p:cNvSpPr>
          <p:nvPr/>
        </p:nvSpPr>
        <p:spPr bwMode="auto">
          <a:xfrm>
            <a:off x="2659063" y="3988698"/>
            <a:ext cx="26726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err="1">
                <a:solidFill>
                  <a:srgbClr val="3333CC"/>
                </a:solidFill>
              </a:rPr>
              <a:t>i</a:t>
            </a:r>
            <a:endParaRPr lang="en-US" dirty="0">
              <a:solidFill>
                <a:srgbClr val="3333CC"/>
              </a:solidFill>
            </a:endParaRPr>
          </a:p>
        </p:txBody>
      </p:sp>
      <p:sp>
        <p:nvSpPr>
          <p:cNvPr id="20" name="Text Box 17"/>
          <p:cNvSpPr txBox="1">
            <a:spLocks noChangeArrowheads="1"/>
          </p:cNvSpPr>
          <p:nvPr/>
        </p:nvSpPr>
        <p:spPr bwMode="auto">
          <a:xfrm>
            <a:off x="4592638" y="3942660"/>
            <a:ext cx="266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j</a:t>
            </a:r>
          </a:p>
        </p:txBody>
      </p:sp>
      <p:sp>
        <p:nvSpPr>
          <p:cNvPr id="21" name="Text Box 18"/>
          <p:cNvSpPr txBox="1">
            <a:spLocks noChangeArrowheads="1"/>
          </p:cNvSpPr>
          <p:nvPr/>
        </p:nvSpPr>
        <p:spPr bwMode="auto">
          <a:xfrm>
            <a:off x="4924425" y="2799660"/>
            <a:ext cx="5969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a:solidFill>
                  <a:srgbClr val="3333CC"/>
                </a:solidFill>
              </a:rPr>
              <a:t>T</a:t>
            </a:r>
            <a:r>
              <a:rPr lang="en-US" sz="3200" baseline="-25000">
                <a:solidFill>
                  <a:srgbClr val="3333CC"/>
                </a:solidFill>
              </a:rPr>
              <a:t>j</a:t>
            </a:r>
            <a:r>
              <a:rPr lang="en-US" sz="3200">
                <a:solidFill>
                  <a:srgbClr val="3333CC"/>
                </a:solidFill>
              </a:rPr>
              <a:t> </a:t>
            </a:r>
          </a:p>
        </p:txBody>
      </p:sp>
      <p:sp>
        <p:nvSpPr>
          <p:cNvPr id="22" name="Line 19"/>
          <p:cNvSpPr>
            <a:spLocks noChangeShapeType="1"/>
          </p:cNvSpPr>
          <p:nvPr/>
        </p:nvSpPr>
        <p:spPr bwMode="auto">
          <a:xfrm flipH="1">
            <a:off x="2354263" y="27996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Text Box 20"/>
          <p:cNvSpPr txBox="1">
            <a:spLocks noChangeArrowheads="1"/>
          </p:cNvSpPr>
          <p:nvPr/>
        </p:nvSpPr>
        <p:spPr bwMode="auto">
          <a:xfrm>
            <a:off x="1857375" y="2494860"/>
            <a:ext cx="50843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dirty="0" smtClean="0">
                <a:solidFill>
                  <a:srgbClr val="3333CC"/>
                </a:solidFill>
              </a:rPr>
              <a:t>T</a:t>
            </a:r>
            <a:r>
              <a:rPr lang="en-US" sz="3200" baseline="-25000" dirty="0">
                <a:solidFill>
                  <a:srgbClr val="3333CC"/>
                </a:solidFill>
              </a:rPr>
              <a:t>i</a:t>
            </a:r>
          </a:p>
        </p:txBody>
      </p:sp>
      <p:sp>
        <p:nvSpPr>
          <p:cNvPr id="24" name="Line 21"/>
          <p:cNvSpPr>
            <a:spLocks noChangeShapeType="1"/>
          </p:cNvSpPr>
          <p:nvPr/>
        </p:nvSpPr>
        <p:spPr bwMode="auto">
          <a:xfrm flipH="1">
            <a:off x="4716463" y="33330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22"/>
          <p:cNvSpPr txBox="1">
            <a:spLocks noChangeArrowheads="1"/>
          </p:cNvSpPr>
          <p:nvPr/>
        </p:nvSpPr>
        <p:spPr bwMode="auto">
          <a:xfrm>
            <a:off x="2679700" y="4399860"/>
            <a:ext cx="47385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smtClean="0">
                <a:solidFill>
                  <a:srgbClr val="FF0000"/>
                </a:solidFill>
              </a:rPr>
              <a:t>A</a:t>
            </a:r>
            <a:r>
              <a:rPr lang="en-US" baseline="-25000" dirty="0">
                <a:solidFill>
                  <a:srgbClr val="FF0000"/>
                </a:solidFill>
              </a:rPr>
              <a:t>i</a:t>
            </a:r>
          </a:p>
        </p:txBody>
      </p:sp>
      <p:sp>
        <p:nvSpPr>
          <p:cNvPr id="26" name="Text Box 23"/>
          <p:cNvSpPr txBox="1">
            <a:spLocks noChangeArrowheads="1"/>
          </p:cNvSpPr>
          <p:nvPr/>
        </p:nvSpPr>
        <p:spPr bwMode="auto">
          <a:xfrm>
            <a:off x="4514850" y="4399860"/>
            <a:ext cx="4492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0000"/>
                </a:solidFill>
              </a:rPr>
              <a:t>A</a:t>
            </a:r>
            <a:r>
              <a:rPr lang="en-US" baseline="-25000">
                <a:solidFill>
                  <a:srgbClr val="FF0000"/>
                </a:solidFill>
              </a:rPr>
              <a:t>j</a:t>
            </a:r>
          </a:p>
        </p:txBody>
      </p:sp>
      <p:sp>
        <p:nvSpPr>
          <p:cNvPr id="27" name="Text Box 24"/>
          <p:cNvSpPr txBox="1">
            <a:spLocks noChangeArrowheads="1"/>
          </p:cNvSpPr>
          <p:nvPr/>
        </p:nvSpPr>
        <p:spPr bwMode="auto">
          <a:xfrm>
            <a:off x="6048375" y="4399860"/>
            <a:ext cx="12842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3300"/>
                </a:solidFill>
              </a:rPr>
              <a:t>(authors)‏</a:t>
            </a:r>
          </a:p>
        </p:txBody>
      </p:sp>
      <p:sp>
        <p:nvSpPr>
          <p:cNvPr id="28" name="Freeform 26"/>
          <p:cNvSpPr>
            <a:spLocks/>
          </p:cNvSpPr>
          <p:nvPr/>
        </p:nvSpPr>
        <p:spPr bwMode="auto">
          <a:xfrm>
            <a:off x="3124200" y="4526860"/>
            <a:ext cx="1371600" cy="179388"/>
          </a:xfrm>
          <a:custGeom>
            <a:avLst/>
            <a:gdLst>
              <a:gd name="T0" fmla="*/ 864 w 864"/>
              <a:gd name="T1" fmla="*/ 64 h 113"/>
              <a:gd name="T2" fmla="*/ 768 w 864"/>
              <a:gd name="T3" fmla="*/ 64 h 113"/>
              <a:gd name="T4" fmla="*/ 672 w 864"/>
              <a:gd name="T5" fmla="*/ 16 h 113"/>
              <a:gd name="T6" fmla="*/ 576 w 864"/>
              <a:gd name="T7" fmla="*/ 112 h 113"/>
              <a:gd name="T8" fmla="*/ 480 w 864"/>
              <a:gd name="T9" fmla="*/ 16 h 113"/>
              <a:gd name="T10" fmla="*/ 384 w 864"/>
              <a:gd name="T11" fmla="*/ 112 h 113"/>
              <a:gd name="T12" fmla="*/ 277 w 864"/>
              <a:gd name="T13" fmla="*/ 8 h 113"/>
              <a:gd name="T14" fmla="*/ 192 w 864"/>
              <a:gd name="T15" fmla="*/ 64 h 113"/>
              <a:gd name="T16" fmla="*/ 0 w 864"/>
              <a:gd name="T17"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113">
                <a:moveTo>
                  <a:pt x="864" y="64"/>
                </a:moveTo>
                <a:cubicBezTo>
                  <a:pt x="832" y="68"/>
                  <a:pt x="800" y="72"/>
                  <a:pt x="768" y="64"/>
                </a:cubicBezTo>
                <a:cubicBezTo>
                  <a:pt x="736" y="56"/>
                  <a:pt x="704" y="8"/>
                  <a:pt x="672" y="16"/>
                </a:cubicBezTo>
                <a:cubicBezTo>
                  <a:pt x="640" y="24"/>
                  <a:pt x="608" y="112"/>
                  <a:pt x="576" y="112"/>
                </a:cubicBezTo>
                <a:cubicBezTo>
                  <a:pt x="544" y="112"/>
                  <a:pt x="512" y="16"/>
                  <a:pt x="480" y="16"/>
                </a:cubicBezTo>
                <a:cubicBezTo>
                  <a:pt x="448" y="16"/>
                  <a:pt x="418" y="113"/>
                  <a:pt x="384" y="112"/>
                </a:cubicBezTo>
                <a:cubicBezTo>
                  <a:pt x="350" y="111"/>
                  <a:pt x="309" y="16"/>
                  <a:pt x="277" y="8"/>
                </a:cubicBezTo>
                <a:cubicBezTo>
                  <a:pt x="245" y="0"/>
                  <a:pt x="238" y="55"/>
                  <a:pt x="192" y="64"/>
                </a:cubicBezTo>
                <a:cubicBezTo>
                  <a:pt x="146" y="73"/>
                  <a:pt x="72" y="72"/>
                  <a:pt x="0" y="64"/>
                </a:cubicBezTo>
              </a:path>
            </a:pathLst>
          </a:custGeom>
          <a:noFill/>
          <a:ln w="31680">
            <a:solidFill>
              <a:srgbClr val="FF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943992231"/>
              </p:ext>
            </p:extLst>
          </p:nvPr>
        </p:nvGraphicFramePr>
        <p:xfrm>
          <a:off x="1622425" y="977900"/>
          <a:ext cx="6116638" cy="1244600"/>
        </p:xfrm>
        <a:graphic>
          <a:graphicData uri="http://schemas.openxmlformats.org/presentationml/2006/ole">
            <mc:AlternateContent xmlns:mc="http://schemas.openxmlformats.org/markup-compatibility/2006">
              <mc:Choice xmlns:v="urn:schemas-microsoft-com:vml" Requires="v">
                <p:oleObj spid="_x0000_s15386" name="Equation" r:id="rId4" imgW="2184400" imgH="444500" progId="Equation.3">
                  <p:embed/>
                </p:oleObj>
              </mc:Choice>
              <mc:Fallback>
                <p:oleObj name="Equation" r:id="rId4" imgW="2184400" imgH="444500" progId="Equation.3">
                  <p:embed/>
                  <p:pic>
                    <p:nvPicPr>
                      <p:cNvPr id="0" name=""/>
                      <p:cNvPicPr/>
                      <p:nvPr/>
                    </p:nvPicPr>
                    <p:blipFill>
                      <a:blip r:embed="rId5"/>
                      <a:stretch>
                        <a:fillRect/>
                      </a:stretch>
                    </p:blipFill>
                    <p:spPr>
                      <a:xfrm>
                        <a:off x="1622425" y="977900"/>
                        <a:ext cx="6116638" cy="1244600"/>
                      </a:xfrm>
                      <a:prstGeom prst="rect">
                        <a:avLst/>
                      </a:prstGeom>
                    </p:spPr>
                  </p:pic>
                </p:oleObj>
              </mc:Fallback>
            </mc:AlternateContent>
          </a:graphicData>
        </a:graphic>
      </p:graphicFrame>
      <p:sp>
        <p:nvSpPr>
          <p:cNvPr id="5" name="Donut 4"/>
          <p:cNvSpPr/>
          <p:nvPr/>
        </p:nvSpPr>
        <p:spPr>
          <a:xfrm>
            <a:off x="4876800" y="990600"/>
            <a:ext cx="2895600" cy="10668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689073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Component</a:t>
            </a:r>
            <a:endParaRPr lang="en-US" dirty="0"/>
          </a:p>
        </p:txBody>
      </p:sp>
      <p:sp>
        <p:nvSpPr>
          <p:cNvPr id="4" name="Rectangle 3"/>
          <p:cNvSpPr>
            <a:spLocks noGrp="1" noChangeArrowheads="1"/>
          </p:cNvSpPr>
          <p:nvPr>
            <p:ph idx="1"/>
          </p:nvPr>
        </p:nvSpPr>
        <p:spPr>
          <a:xfrm>
            <a:off x="762000" y="685800"/>
            <a:ext cx="7543800" cy="555206"/>
          </a:xfrm>
          <a:ln/>
        </p:spPr>
        <p:txBody>
          <a:bodyPr lIns="90000" tIns="57383" rIns="90000" bIns="46800"/>
          <a:lstStyle/>
          <a:p>
            <a:pPr marL="0" indent="0">
              <a:lnSpc>
                <a:spcPct val="98000"/>
              </a:lnSpc>
              <a:spcBef>
                <a:spcPts val="900"/>
              </a:spcBef>
              <a:buNone/>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We increment </a:t>
            </a:r>
            <a:r>
              <a:rPr lang="en-US" dirty="0">
                <a:solidFill>
                  <a:srgbClr val="000000"/>
                </a:solidFill>
              </a:rPr>
              <a:t>the reputation of </a:t>
            </a:r>
            <a:r>
              <a:rPr lang="en-US" dirty="0" smtClean="0">
                <a:solidFill>
                  <a:srgbClr val="FF3300"/>
                </a:solidFill>
              </a:rPr>
              <a:t>A</a:t>
            </a:r>
            <a:r>
              <a:rPr lang="en-US" baseline="-25000" dirty="0">
                <a:solidFill>
                  <a:srgbClr val="FF3300"/>
                </a:solidFill>
              </a:rPr>
              <a:t>i</a:t>
            </a:r>
            <a:r>
              <a:rPr lang="en-US" dirty="0" smtClean="0">
                <a:solidFill>
                  <a:srgbClr val="000000"/>
                </a:solidFill>
              </a:rPr>
              <a:t> </a:t>
            </a:r>
            <a:r>
              <a:rPr lang="en-US" dirty="0">
                <a:solidFill>
                  <a:srgbClr val="000000"/>
                </a:solidFill>
              </a:rPr>
              <a:t>by</a:t>
            </a:r>
            <a:r>
              <a:rPr lang="en-US" dirty="0" smtClean="0">
                <a:solidFill>
                  <a:srgbClr val="000000"/>
                </a:solidFill>
              </a:rPr>
              <a:t>:</a:t>
            </a:r>
          </a:p>
          <a:p>
            <a:pPr>
              <a:lnSpc>
                <a:spcPct val="98000"/>
              </a:lnSpc>
              <a:spcBef>
                <a:spcPts val="900"/>
              </a:spcBef>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sp>
        <p:nvSpPr>
          <p:cNvPr id="6" name="Rectangle 1"/>
          <p:cNvSpPr>
            <a:spLocks noChangeArrowheads="1"/>
          </p:cNvSpPr>
          <p:nvPr/>
        </p:nvSpPr>
        <p:spPr bwMode="auto">
          <a:xfrm>
            <a:off x="2743200" y="2799660"/>
            <a:ext cx="152400" cy="1143000"/>
          </a:xfrm>
          <a:prstGeom prst="rect">
            <a:avLst/>
          </a:prstGeom>
          <a:solidFill>
            <a:srgbClr val="FFCC00"/>
          </a:solidFill>
          <a:ln w="31680">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Text Box 5"/>
          <p:cNvSpPr txBox="1">
            <a:spLocks noChangeArrowheads="1"/>
          </p:cNvSpPr>
          <p:nvPr/>
        </p:nvSpPr>
        <p:spPr bwMode="auto">
          <a:xfrm>
            <a:off x="6026150" y="4018860"/>
            <a:ext cx="14033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(versions)‏</a:t>
            </a:r>
          </a:p>
        </p:txBody>
      </p:sp>
      <p:sp>
        <p:nvSpPr>
          <p:cNvPr id="9" name="Line 6"/>
          <p:cNvSpPr>
            <a:spLocks noChangeShapeType="1"/>
          </p:cNvSpPr>
          <p:nvPr/>
        </p:nvSpPr>
        <p:spPr bwMode="auto">
          <a:xfrm flipV="1">
            <a:off x="2514600" y="2563123"/>
            <a:ext cx="1588" cy="1387475"/>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Text Box 7"/>
          <p:cNvSpPr txBox="1">
            <a:spLocks noChangeArrowheads="1"/>
          </p:cNvSpPr>
          <p:nvPr/>
        </p:nvSpPr>
        <p:spPr bwMode="auto">
          <a:xfrm>
            <a:off x="1794164" y="3177341"/>
            <a:ext cx="642938"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1800" dirty="0"/>
              <a:t>number</a:t>
            </a:r>
          </a:p>
          <a:p>
            <a:r>
              <a:rPr lang="en-US" sz="1800" dirty="0"/>
              <a:t>of words</a:t>
            </a:r>
          </a:p>
        </p:txBody>
      </p:sp>
      <p:sp>
        <p:nvSpPr>
          <p:cNvPr id="11" name="Rectangle 8"/>
          <p:cNvSpPr>
            <a:spLocks noChangeArrowheads="1"/>
          </p:cNvSpPr>
          <p:nvPr/>
        </p:nvSpPr>
        <p:spPr bwMode="auto">
          <a:xfrm>
            <a:off x="3124200" y="2952060"/>
            <a:ext cx="152400" cy="990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Rectangle 9"/>
          <p:cNvSpPr>
            <a:spLocks noChangeArrowheads="1"/>
          </p:cNvSpPr>
          <p:nvPr/>
        </p:nvSpPr>
        <p:spPr bwMode="auto">
          <a:xfrm>
            <a:off x="3505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Rectangle 10"/>
          <p:cNvSpPr>
            <a:spLocks noChangeArrowheads="1"/>
          </p:cNvSpPr>
          <p:nvPr/>
        </p:nvSpPr>
        <p:spPr bwMode="auto">
          <a:xfrm>
            <a:off x="3886200" y="3104460"/>
            <a:ext cx="152400" cy="8382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Rectangle 11"/>
          <p:cNvSpPr>
            <a:spLocks noChangeArrowheads="1"/>
          </p:cNvSpPr>
          <p:nvPr/>
        </p:nvSpPr>
        <p:spPr bwMode="auto">
          <a:xfrm>
            <a:off x="4267200" y="3561660"/>
            <a:ext cx="152400" cy="3810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Rectangle 12"/>
          <p:cNvSpPr>
            <a:spLocks noChangeArrowheads="1"/>
          </p:cNvSpPr>
          <p:nvPr/>
        </p:nvSpPr>
        <p:spPr bwMode="auto">
          <a:xfrm>
            <a:off x="4648200" y="3333060"/>
            <a:ext cx="152400" cy="609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Rectangle 13"/>
          <p:cNvSpPr>
            <a:spLocks noChangeArrowheads="1"/>
          </p:cNvSpPr>
          <p:nvPr/>
        </p:nvSpPr>
        <p:spPr bwMode="auto">
          <a:xfrm>
            <a:off x="5105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Rectangle 14"/>
          <p:cNvSpPr>
            <a:spLocks noChangeArrowheads="1"/>
          </p:cNvSpPr>
          <p:nvPr/>
        </p:nvSpPr>
        <p:spPr bwMode="auto">
          <a:xfrm>
            <a:off x="5486400" y="3714060"/>
            <a:ext cx="152400" cy="228600"/>
          </a:xfrm>
          <a:prstGeom prst="rect">
            <a:avLst/>
          </a:prstGeom>
          <a:solidFill>
            <a:srgbClr val="66FF33"/>
          </a:solidFill>
          <a:ln w="31680">
            <a:solidFill>
              <a:srgbClr val="33CC33"/>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Line 15"/>
          <p:cNvSpPr>
            <a:spLocks noChangeShapeType="1"/>
          </p:cNvSpPr>
          <p:nvPr/>
        </p:nvSpPr>
        <p:spPr bwMode="auto">
          <a:xfrm>
            <a:off x="2514600" y="3942660"/>
            <a:ext cx="4191000" cy="1588"/>
          </a:xfrm>
          <a:prstGeom prst="line">
            <a:avLst/>
          </a:prstGeom>
          <a:noFill/>
          <a:ln w="31680">
            <a:solidFill>
              <a:srgbClr val="808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Text Box 16"/>
          <p:cNvSpPr txBox="1">
            <a:spLocks noChangeArrowheads="1"/>
          </p:cNvSpPr>
          <p:nvPr/>
        </p:nvSpPr>
        <p:spPr bwMode="auto">
          <a:xfrm>
            <a:off x="2659063" y="3988698"/>
            <a:ext cx="26726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err="1">
                <a:solidFill>
                  <a:srgbClr val="3333CC"/>
                </a:solidFill>
              </a:rPr>
              <a:t>i</a:t>
            </a:r>
            <a:endParaRPr lang="en-US" dirty="0">
              <a:solidFill>
                <a:srgbClr val="3333CC"/>
              </a:solidFill>
            </a:endParaRPr>
          </a:p>
        </p:txBody>
      </p:sp>
      <p:sp>
        <p:nvSpPr>
          <p:cNvPr id="20" name="Text Box 17"/>
          <p:cNvSpPr txBox="1">
            <a:spLocks noChangeArrowheads="1"/>
          </p:cNvSpPr>
          <p:nvPr/>
        </p:nvSpPr>
        <p:spPr bwMode="auto">
          <a:xfrm>
            <a:off x="4592638" y="3942660"/>
            <a:ext cx="266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3333CC"/>
                </a:solidFill>
              </a:rPr>
              <a:t>j</a:t>
            </a:r>
          </a:p>
        </p:txBody>
      </p:sp>
      <p:sp>
        <p:nvSpPr>
          <p:cNvPr id="21" name="Text Box 18"/>
          <p:cNvSpPr txBox="1">
            <a:spLocks noChangeArrowheads="1"/>
          </p:cNvSpPr>
          <p:nvPr/>
        </p:nvSpPr>
        <p:spPr bwMode="auto">
          <a:xfrm>
            <a:off x="4924425" y="2799660"/>
            <a:ext cx="5969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a:solidFill>
                  <a:srgbClr val="3333CC"/>
                </a:solidFill>
              </a:rPr>
              <a:t>T</a:t>
            </a:r>
            <a:r>
              <a:rPr lang="en-US" sz="3200" baseline="-25000">
                <a:solidFill>
                  <a:srgbClr val="3333CC"/>
                </a:solidFill>
              </a:rPr>
              <a:t>j</a:t>
            </a:r>
            <a:r>
              <a:rPr lang="en-US" sz="3200">
                <a:solidFill>
                  <a:srgbClr val="3333CC"/>
                </a:solidFill>
              </a:rPr>
              <a:t> </a:t>
            </a:r>
          </a:p>
        </p:txBody>
      </p:sp>
      <p:sp>
        <p:nvSpPr>
          <p:cNvPr id="22" name="Line 19"/>
          <p:cNvSpPr>
            <a:spLocks noChangeShapeType="1"/>
          </p:cNvSpPr>
          <p:nvPr/>
        </p:nvSpPr>
        <p:spPr bwMode="auto">
          <a:xfrm flipH="1">
            <a:off x="2354263" y="27996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 name="Text Box 20"/>
          <p:cNvSpPr txBox="1">
            <a:spLocks noChangeArrowheads="1"/>
          </p:cNvSpPr>
          <p:nvPr/>
        </p:nvSpPr>
        <p:spPr bwMode="auto">
          <a:xfrm>
            <a:off x="1857375" y="2494860"/>
            <a:ext cx="50843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sz="3200" dirty="0" smtClean="0">
                <a:solidFill>
                  <a:srgbClr val="3333CC"/>
                </a:solidFill>
              </a:rPr>
              <a:t>T</a:t>
            </a:r>
            <a:r>
              <a:rPr lang="en-US" sz="3200" baseline="-25000" dirty="0">
                <a:solidFill>
                  <a:srgbClr val="3333CC"/>
                </a:solidFill>
              </a:rPr>
              <a:t>i</a:t>
            </a:r>
          </a:p>
        </p:txBody>
      </p:sp>
      <p:sp>
        <p:nvSpPr>
          <p:cNvPr id="24" name="Line 21"/>
          <p:cNvSpPr>
            <a:spLocks noChangeShapeType="1"/>
          </p:cNvSpPr>
          <p:nvPr/>
        </p:nvSpPr>
        <p:spPr bwMode="auto">
          <a:xfrm flipH="1">
            <a:off x="4716463" y="3333060"/>
            <a:ext cx="473075" cy="1588"/>
          </a:xfrm>
          <a:prstGeom prst="line">
            <a:avLst/>
          </a:prstGeom>
          <a:noFill/>
          <a:ln w="19080">
            <a:solidFill>
              <a:srgbClr val="3333CC"/>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Text Box 22"/>
          <p:cNvSpPr txBox="1">
            <a:spLocks noChangeArrowheads="1"/>
          </p:cNvSpPr>
          <p:nvPr/>
        </p:nvSpPr>
        <p:spPr bwMode="auto">
          <a:xfrm>
            <a:off x="2679700" y="4399860"/>
            <a:ext cx="47385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dirty="0" smtClean="0">
                <a:solidFill>
                  <a:srgbClr val="FF0000"/>
                </a:solidFill>
              </a:rPr>
              <a:t>A</a:t>
            </a:r>
            <a:r>
              <a:rPr lang="en-US" baseline="-25000" dirty="0">
                <a:solidFill>
                  <a:srgbClr val="FF0000"/>
                </a:solidFill>
              </a:rPr>
              <a:t>i</a:t>
            </a:r>
          </a:p>
        </p:txBody>
      </p:sp>
      <p:sp>
        <p:nvSpPr>
          <p:cNvPr id="26" name="Text Box 23"/>
          <p:cNvSpPr txBox="1">
            <a:spLocks noChangeArrowheads="1"/>
          </p:cNvSpPr>
          <p:nvPr/>
        </p:nvSpPr>
        <p:spPr bwMode="auto">
          <a:xfrm>
            <a:off x="4514850" y="4399860"/>
            <a:ext cx="4492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0000"/>
                </a:solidFill>
              </a:rPr>
              <a:t>A</a:t>
            </a:r>
            <a:r>
              <a:rPr lang="en-US" baseline="-25000">
                <a:solidFill>
                  <a:srgbClr val="FF0000"/>
                </a:solidFill>
              </a:rPr>
              <a:t>j</a:t>
            </a:r>
          </a:p>
        </p:txBody>
      </p:sp>
      <p:sp>
        <p:nvSpPr>
          <p:cNvPr id="27" name="Text Box 24"/>
          <p:cNvSpPr txBox="1">
            <a:spLocks noChangeArrowheads="1"/>
          </p:cNvSpPr>
          <p:nvPr/>
        </p:nvSpPr>
        <p:spPr bwMode="auto">
          <a:xfrm>
            <a:off x="6048375" y="4399860"/>
            <a:ext cx="12842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Bitstream Vera Sans" charset="0"/>
              </a:defRPr>
            </a:lvl9pPr>
          </a:lstStyle>
          <a:p>
            <a:r>
              <a:rPr lang="en-US">
                <a:solidFill>
                  <a:srgbClr val="FF3300"/>
                </a:solidFill>
              </a:rPr>
              <a:t>(authors)‏</a:t>
            </a:r>
          </a:p>
        </p:txBody>
      </p:sp>
      <p:sp>
        <p:nvSpPr>
          <p:cNvPr id="28" name="Freeform 26"/>
          <p:cNvSpPr>
            <a:spLocks/>
          </p:cNvSpPr>
          <p:nvPr/>
        </p:nvSpPr>
        <p:spPr bwMode="auto">
          <a:xfrm>
            <a:off x="3124200" y="4526860"/>
            <a:ext cx="1371600" cy="179388"/>
          </a:xfrm>
          <a:custGeom>
            <a:avLst/>
            <a:gdLst>
              <a:gd name="T0" fmla="*/ 864 w 864"/>
              <a:gd name="T1" fmla="*/ 64 h 113"/>
              <a:gd name="T2" fmla="*/ 768 w 864"/>
              <a:gd name="T3" fmla="*/ 64 h 113"/>
              <a:gd name="T4" fmla="*/ 672 w 864"/>
              <a:gd name="T5" fmla="*/ 16 h 113"/>
              <a:gd name="T6" fmla="*/ 576 w 864"/>
              <a:gd name="T7" fmla="*/ 112 h 113"/>
              <a:gd name="T8" fmla="*/ 480 w 864"/>
              <a:gd name="T9" fmla="*/ 16 h 113"/>
              <a:gd name="T10" fmla="*/ 384 w 864"/>
              <a:gd name="T11" fmla="*/ 112 h 113"/>
              <a:gd name="T12" fmla="*/ 277 w 864"/>
              <a:gd name="T13" fmla="*/ 8 h 113"/>
              <a:gd name="T14" fmla="*/ 192 w 864"/>
              <a:gd name="T15" fmla="*/ 64 h 113"/>
              <a:gd name="T16" fmla="*/ 0 w 864"/>
              <a:gd name="T17"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113">
                <a:moveTo>
                  <a:pt x="864" y="64"/>
                </a:moveTo>
                <a:cubicBezTo>
                  <a:pt x="832" y="68"/>
                  <a:pt x="800" y="72"/>
                  <a:pt x="768" y="64"/>
                </a:cubicBezTo>
                <a:cubicBezTo>
                  <a:pt x="736" y="56"/>
                  <a:pt x="704" y="8"/>
                  <a:pt x="672" y="16"/>
                </a:cubicBezTo>
                <a:cubicBezTo>
                  <a:pt x="640" y="24"/>
                  <a:pt x="608" y="112"/>
                  <a:pt x="576" y="112"/>
                </a:cubicBezTo>
                <a:cubicBezTo>
                  <a:pt x="544" y="112"/>
                  <a:pt x="512" y="16"/>
                  <a:pt x="480" y="16"/>
                </a:cubicBezTo>
                <a:cubicBezTo>
                  <a:pt x="448" y="16"/>
                  <a:pt x="418" y="113"/>
                  <a:pt x="384" y="112"/>
                </a:cubicBezTo>
                <a:cubicBezTo>
                  <a:pt x="350" y="111"/>
                  <a:pt x="309" y="16"/>
                  <a:pt x="277" y="8"/>
                </a:cubicBezTo>
                <a:cubicBezTo>
                  <a:pt x="245" y="0"/>
                  <a:pt x="238" y="55"/>
                  <a:pt x="192" y="64"/>
                </a:cubicBezTo>
                <a:cubicBezTo>
                  <a:pt x="146" y="73"/>
                  <a:pt x="72" y="72"/>
                  <a:pt x="0" y="64"/>
                </a:cubicBezTo>
              </a:path>
            </a:pathLst>
          </a:custGeom>
          <a:noFill/>
          <a:ln w="31680">
            <a:solidFill>
              <a:srgbClr val="FF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517048269"/>
              </p:ext>
            </p:extLst>
          </p:nvPr>
        </p:nvGraphicFramePr>
        <p:xfrm>
          <a:off x="1622425" y="977900"/>
          <a:ext cx="6116638" cy="1244600"/>
        </p:xfrm>
        <a:graphic>
          <a:graphicData uri="http://schemas.openxmlformats.org/presentationml/2006/ole">
            <mc:AlternateContent xmlns:mc="http://schemas.openxmlformats.org/markup-compatibility/2006">
              <mc:Choice xmlns:v="urn:schemas-microsoft-com:vml" Requires="v">
                <p:oleObj spid="_x0000_s16409" name="Equation" r:id="rId4" imgW="2184400" imgH="444500" progId="Equation.3">
                  <p:embed/>
                </p:oleObj>
              </mc:Choice>
              <mc:Fallback>
                <p:oleObj name="Equation" r:id="rId4" imgW="2184400" imgH="444500" progId="Equation.3">
                  <p:embed/>
                  <p:pic>
                    <p:nvPicPr>
                      <p:cNvPr id="0" name=""/>
                      <p:cNvPicPr/>
                      <p:nvPr/>
                    </p:nvPicPr>
                    <p:blipFill>
                      <a:blip r:embed="rId5"/>
                      <a:stretch>
                        <a:fillRect/>
                      </a:stretch>
                    </p:blipFill>
                    <p:spPr>
                      <a:xfrm>
                        <a:off x="1622425" y="977900"/>
                        <a:ext cx="6116638" cy="1244600"/>
                      </a:xfrm>
                      <a:prstGeom prst="rect">
                        <a:avLst/>
                      </a:prstGeom>
                    </p:spPr>
                  </p:pic>
                </p:oleObj>
              </mc:Fallback>
            </mc:AlternateContent>
          </a:graphicData>
        </a:graphic>
      </p:graphicFrame>
      <p:sp>
        <p:nvSpPr>
          <p:cNvPr id="5" name="Donut 4"/>
          <p:cNvSpPr/>
          <p:nvPr/>
        </p:nvSpPr>
        <p:spPr>
          <a:xfrm>
            <a:off x="1600200" y="1219200"/>
            <a:ext cx="1676400" cy="7620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Donut 28"/>
          <p:cNvSpPr/>
          <p:nvPr/>
        </p:nvSpPr>
        <p:spPr>
          <a:xfrm>
            <a:off x="3657600" y="1295400"/>
            <a:ext cx="533400" cy="3810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434012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 Component</a:t>
            </a:r>
            <a:endParaRPr lang="en-US" dirty="0"/>
          </a:p>
        </p:txBody>
      </p:sp>
      <p:sp>
        <p:nvSpPr>
          <p:cNvPr id="4" name="Rectangle 3"/>
          <p:cNvSpPr>
            <a:spLocks noGrp="1" noChangeArrowheads="1"/>
          </p:cNvSpPr>
          <p:nvPr>
            <p:ph idx="1"/>
          </p:nvPr>
        </p:nvSpPr>
        <p:spPr>
          <a:xfrm>
            <a:off x="762000" y="685800"/>
            <a:ext cx="7543800" cy="555206"/>
          </a:xfrm>
          <a:ln/>
        </p:spPr>
        <p:txBody>
          <a:bodyPr lIns="90000" tIns="57383" rIns="90000" bIns="46800"/>
          <a:lstStyle/>
          <a:p>
            <a:pPr marL="0" indent="0">
              <a:lnSpc>
                <a:spcPct val="98000"/>
              </a:lnSpc>
              <a:spcBef>
                <a:spcPts val="900"/>
              </a:spcBef>
              <a:buNone/>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We increment </a:t>
            </a:r>
            <a:r>
              <a:rPr lang="en-US" dirty="0">
                <a:solidFill>
                  <a:srgbClr val="000000"/>
                </a:solidFill>
              </a:rPr>
              <a:t>the reputation of </a:t>
            </a:r>
            <a:r>
              <a:rPr lang="en-US" dirty="0" smtClean="0">
                <a:solidFill>
                  <a:srgbClr val="FF3300"/>
                </a:solidFill>
              </a:rPr>
              <a:t>A</a:t>
            </a:r>
            <a:r>
              <a:rPr lang="en-US" baseline="-25000" dirty="0">
                <a:solidFill>
                  <a:srgbClr val="FF3300"/>
                </a:solidFill>
              </a:rPr>
              <a:t>i</a:t>
            </a:r>
            <a:r>
              <a:rPr lang="en-US" dirty="0" smtClean="0">
                <a:solidFill>
                  <a:srgbClr val="000000"/>
                </a:solidFill>
              </a:rPr>
              <a:t> </a:t>
            </a:r>
            <a:r>
              <a:rPr lang="en-US" dirty="0">
                <a:solidFill>
                  <a:srgbClr val="000000"/>
                </a:solidFill>
              </a:rPr>
              <a:t>by</a:t>
            </a:r>
            <a:r>
              <a:rPr lang="en-US" dirty="0" smtClean="0">
                <a:solidFill>
                  <a:srgbClr val="000000"/>
                </a:solidFill>
              </a:rPr>
              <a:t>:</a:t>
            </a:r>
          </a:p>
          <a:p>
            <a:pPr>
              <a:lnSpc>
                <a:spcPct val="98000"/>
              </a:lnSpc>
              <a:spcBef>
                <a:spcPts val="900"/>
              </a:spcBef>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876231274"/>
              </p:ext>
            </p:extLst>
          </p:nvPr>
        </p:nvGraphicFramePr>
        <p:xfrm>
          <a:off x="550863" y="1117600"/>
          <a:ext cx="8212137" cy="668338"/>
        </p:xfrm>
        <a:graphic>
          <a:graphicData uri="http://schemas.openxmlformats.org/presentationml/2006/ole">
            <mc:AlternateContent xmlns:mc="http://schemas.openxmlformats.org/markup-compatibility/2006">
              <mc:Choice xmlns:v="urn:schemas-microsoft-com:vml" Requires="v">
                <p:oleObj spid="_x0000_s3273" name="Equation" r:id="rId4" imgW="3124200" imgH="254000" progId="Equation.3">
                  <p:embed/>
                </p:oleObj>
              </mc:Choice>
              <mc:Fallback>
                <p:oleObj name="Equation" r:id="rId4" imgW="3124200" imgH="254000" progId="Equation.3">
                  <p:embed/>
                  <p:pic>
                    <p:nvPicPr>
                      <p:cNvPr id="0" name=""/>
                      <p:cNvPicPr/>
                      <p:nvPr/>
                    </p:nvPicPr>
                    <p:blipFill>
                      <a:blip r:embed="rId5"/>
                      <a:stretch>
                        <a:fillRect/>
                      </a:stretch>
                    </p:blipFill>
                    <p:spPr>
                      <a:xfrm>
                        <a:off x="550863" y="1117600"/>
                        <a:ext cx="8212137" cy="6683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67282579"/>
              </p:ext>
            </p:extLst>
          </p:nvPr>
        </p:nvGraphicFramePr>
        <p:xfrm>
          <a:off x="1817688" y="2424113"/>
          <a:ext cx="3449637" cy="947737"/>
        </p:xfrm>
        <a:graphic>
          <a:graphicData uri="http://schemas.openxmlformats.org/presentationml/2006/ole">
            <mc:AlternateContent xmlns:mc="http://schemas.openxmlformats.org/markup-compatibility/2006">
              <mc:Choice xmlns:v="urn:schemas-microsoft-com:vml" Requires="v">
                <p:oleObj spid="_x0000_s3274" name="Equation" r:id="rId6" imgW="1612900" imgH="419100" progId="Equation.3">
                  <p:embed/>
                </p:oleObj>
              </mc:Choice>
              <mc:Fallback>
                <p:oleObj name="Equation" r:id="rId6" imgW="1612900" imgH="419100" progId="Equation.3">
                  <p:embed/>
                  <p:pic>
                    <p:nvPicPr>
                      <p:cNvPr id="0" name=""/>
                      <p:cNvPicPr/>
                      <p:nvPr/>
                    </p:nvPicPr>
                    <p:blipFill>
                      <a:blip r:embed="rId7"/>
                      <a:stretch>
                        <a:fillRect/>
                      </a:stretch>
                    </p:blipFill>
                    <p:spPr>
                      <a:xfrm>
                        <a:off x="1817688" y="2424113"/>
                        <a:ext cx="3449637" cy="947737"/>
                      </a:xfrm>
                      <a:prstGeom prst="rect">
                        <a:avLst/>
                      </a:prstGeom>
                    </p:spPr>
                  </p:pic>
                </p:oleObj>
              </mc:Fallback>
            </mc:AlternateContent>
          </a:graphicData>
        </a:graphic>
      </p:graphicFrame>
      <p:sp>
        <p:nvSpPr>
          <p:cNvPr id="29" name="TextBox 28"/>
          <p:cNvSpPr txBox="1"/>
          <p:nvPr/>
        </p:nvSpPr>
        <p:spPr>
          <a:xfrm>
            <a:off x="865909" y="1928090"/>
            <a:ext cx="1022035" cy="461665"/>
          </a:xfrm>
          <a:prstGeom prst="rect">
            <a:avLst/>
          </a:prstGeom>
          <a:noFill/>
        </p:spPr>
        <p:txBody>
          <a:bodyPr wrap="none" rtlCol="0">
            <a:spAutoFit/>
          </a:bodyPr>
          <a:lstStyle/>
          <a:p>
            <a:r>
              <a:rPr lang="en-US" sz="2400" dirty="0" smtClean="0"/>
              <a:t>where:</a:t>
            </a:r>
            <a:endParaRPr lang="en-US" sz="2400" dirty="0"/>
          </a:p>
        </p:txBody>
      </p:sp>
      <p:graphicFrame>
        <p:nvGraphicFramePr>
          <p:cNvPr id="30" name="Object 29"/>
          <p:cNvGraphicFramePr>
            <a:graphicFrameLocks noChangeAspect="1"/>
          </p:cNvGraphicFramePr>
          <p:nvPr>
            <p:extLst>
              <p:ext uri="{D42A27DB-BD31-4B8C-83A1-F6EECF244321}">
                <p14:modId xmlns:p14="http://schemas.microsoft.com/office/powerpoint/2010/main" val="446261630"/>
              </p:ext>
            </p:extLst>
          </p:nvPr>
        </p:nvGraphicFramePr>
        <p:xfrm>
          <a:off x="1804988" y="3529445"/>
          <a:ext cx="3298825" cy="1157288"/>
        </p:xfrm>
        <a:graphic>
          <a:graphicData uri="http://schemas.openxmlformats.org/presentationml/2006/ole">
            <mc:AlternateContent xmlns:mc="http://schemas.openxmlformats.org/markup-compatibility/2006">
              <mc:Choice xmlns:v="urn:schemas-microsoft-com:vml" Requires="v">
                <p:oleObj spid="_x0000_s3275" name="Equation" r:id="rId8" imgW="1663700" imgH="584200" progId="Equation.3">
                  <p:embed/>
                </p:oleObj>
              </mc:Choice>
              <mc:Fallback>
                <p:oleObj name="Equation" r:id="rId8" imgW="1663700" imgH="584200" progId="Equation.3">
                  <p:embed/>
                  <p:pic>
                    <p:nvPicPr>
                      <p:cNvPr id="0" name=""/>
                      <p:cNvPicPr/>
                      <p:nvPr/>
                    </p:nvPicPr>
                    <p:blipFill>
                      <a:blip r:embed="rId9"/>
                      <a:stretch>
                        <a:fillRect/>
                      </a:stretch>
                    </p:blipFill>
                    <p:spPr>
                      <a:xfrm>
                        <a:off x="1804988" y="3529445"/>
                        <a:ext cx="3298825" cy="1157288"/>
                      </a:xfrm>
                      <a:prstGeom prst="rect">
                        <a:avLst/>
                      </a:prstGeom>
                    </p:spPr>
                  </p:pic>
                </p:oleObj>
              </mc:Fallback>
            </mc:AlternateContent>
          </a:graphicData>
        </a:graphic>
      </p:graphicFrame>
      <p:grpSp>
        <p:nvGrpSpPr>
          <p:cNvPr id="8" name="Group 7"/>
          <p:cNvGrpSpPr/>
          <p:nvPr/>
        </p:nvGrpSpPr>
        <p:grpSpPr>
          <a:xfrm>
            <a:off x="5181600" y="3200400"/>
            <a:ext cx="3657600" cy="2133600"/>
            <a:chOff x="5729920" y="0"/>
            <a:chExt cx="5048250" cy="2219554"/>
          </a:xfrm>
        </p:grpSpPr>
        <p:sp>
          <p:nvSpPr>
            <p:cNvPr id="9" name="Oval 8"/>
            <p:cNvSpPr/>
            <p:nvPr/>
          </p:nvSpPr>
          <p:spPr>
            <a:xfrm>
              <a:off x="5729920" y="1404637"/>
              <a:ext cx="857251"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smtClean="0">
                  <a:solidFill>
                    <a:schemeClr val="tx1"/>
                  </a:solidFill>
                </a:rPr>
                <a:t>i-1</a:t>
              </a:r>
              <a:endParaRPr lang="en-US" sz="1600" b="1" dirty="0">
                <a:solidFill>
                  <a:schemeClr val="tx1"/>
                </a:solidFill>
              </a:endParaRPr>
            </a:p>
          </p:txBody>
        </p:sp>
        <p:sp>
          <p:nvSpPr>
            <p:cNvPr id="10" name="Oval 9"/>
            <p:cNvSpPr/>
            <p:nvPr/>
          </p:nvSpPr>
          <p:spPr>
            <a:xfrm>
              <a:off x="9920920" y="1404637"/>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smtClean="0"/>
                <a:t>j</a:t>
              </a:r>
              <a:endParaRPr lang="en-US" sz="1600" b="1" dirty="0"/>
            </a:p>
          </p:txBody>
        </p:sp>
        <p:sp>
          <p:nvSpPr>
            <p:cNvPr id="11" name="Oval 10"/>
            <p:cNvSpPr/>
            <p:nvPr/>
          </p:nvSpPr>
          <p:spPr>
            <a:xfrm>
              <a:off x="7509830" y="0"/>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i</a:t>
              </a:r>
            </a:p>
          </p:txBody>
        </p:sp>
        <p:cxnSp>
          <p:nvCxnSpPr>
            <p:cNvPr id="12" name="Straight Arrow Connector 11"/>
            <p:cNvCxnSpPr>
              <a:stCxn id="9" idx="6"/>
              <a:endCxn id="10" idx="2"/>
            </p:cNvCxnSpPr>
            <p:nvPr/>
          </p:nvCxnSpPr>
          <p:spPr>
            <a:xfrm>
              <a:off x="6587171" y="1812096"/>
              <a:ext cx="3333748" cy="0"/>
            </a:xfrm>
            <a:prstGeom prst="straightConnector1">
              <a:avLst/>
            </a:prstGeom>
            <a:ln>
              <a:prstDash val="sysDash"/>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a:stCxn id="9" idx="7"/>
              <a:endCxn id="11" idx="3"/>
            </p:cNvCxnSpPr>
            <p:nvPr/>
          </p:nvCxnSpPr>
          <p:spPr>
            <a:xfrm flipV="1">
              <a:off x="6461628" y="695575"/>
              <a:ext cx="1173743" cy="828403"/>
            </a:xfrm>
            <a:prstGeom prst="straightConnector1">
              <a:avLst/>
            </a:prstGeom>
            <a:ln w="38100" cmpd="sng">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11" idx="5"/>
              <a:endCxn id="10" idx="1"/>
            </p:cNvCxnSpPr>
            <p:nvPr/>
          </p:nvCxnSpPr>
          <p:spPr>
            <a:xfrm>
              <a:off x="8241539" y="695575"/>
              <a:ext cx="1804922" cy="82840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376289043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 Component</a:t>
            </a:r>
            <a:endParaRPr lang="en-US" dirty="0"/>
          </a:p>
        </p:txBody>
      </p:sp>
      <p:sp>
        <p:nvSpPr>
          <p:cNvPr id="4" name="Rectangle 3"/>
          <p:cNvSpPr>
            <a:spLocks noGrp="1" noChangeArrowheads="1"/>
          </p:cNvSpPr>
          <p:nvPr>
            <p:ph idx="1"/>
          </p:nvPr>
        </p:nvSpPr>
        <p:spPr>
          <a:xfrm>
            <a:off x="762000" y="685800"/>
            <a:ext cx="7543800" cy="555206"/>
          </a:xfrm>
          <a:ln/>
        </p:spPr>
        <p:txBody>
          <a:bodyPr lIns="90000" tIns="57383" rIns="90000" bIns="46800"/>
          <a:lstStyle/>
          <a:p>
            <a:pPr marL="0" indent="0">
              <a:lnSpc>
                <a:spcPct val="98000"/>
              </a:lnSpc>
              <a:spcBef>
                <a:spcPts val="900"/>
              </a:spcBef>
              <a:buNone/>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We increment </a:t>
            </a:r>
            <a:r>
              <a:rPr lang="en-US" dirty="0">
                <a:solidFill>
                  <a:srgbClr val="000000"/>
                </a:solidFill>
              </a:rPr>
              <a:t>the reputation of </a:t>
            </a:r>
            <a:r>
              <a:rPr lang="en-US" dirty="0" smtClean="0">
                <a:solidFill>
                  <a:srgbClr val="FF3300"/>
                </a:solidFill>
              </a:rPr>
              <a:t>A</a:t>
            </a:r>
            <a:r>
              <a:rPr lang="en-US" baseline="-25000" dirty="0">
                <a:solidFill>
                  <a:srgbClr val="FF3300"/>
                </a:solidFill>
              </a:rPr>
              <a:t>i</a:t>
            </a:r>
            <a:r>
              <a:rPr lang="en-US" dirty="0" smtClean="0">
                <a:solidFill>
                  <a:srgbClr val="000000"/>
                </a:solidFill>
              </a:rPr>
              <a:t> </a:t>
            </a:r>
            <a:r>
              <a:rPr lang="en-US" dirty="0">
                <a:solidFill>
                  <a:srgbClr val="000000"/>
                </a:solidFill>
              </a:rPr>
              <a:t>by</a:t>
            </a:r>
            <a:r>
              <a:rPr lang="en-US" dirty="0" smtClean="0">
                <a:solidFill>
                  <a:srgbClr val="000000"/>
                </a:solidFill>
              </a:rPr>
              <a:t>:</a:t>
            </a:r>
          </a:p>
          <a:p>
            <a:pPr>
              <a:lnSpc>
                <a:spcPct val="98000"/>
              </a:lnSpc>
              <a:spcBef>
                <a:spcPts val="900"/>
              </a:spcBef>
              <a:tabLst>
                <a:tab pos="32385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solidFill>
                <a:srgbClr val="00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18951424"/>
              </p:ext>
            </p:extLst>
          </p:nvPr>
        </p:nvGraphicFramePr>
        <p:xfrm>
          <a:off x="550863" y="1117600"/>
          <a:ext cx="8212137" cy="668338"/>
        </p:xfrm>
        <a:graphic>
          <a:graphicData uri="http://schemas.openxmlformats.org/presentationml/2006/ole">
            <mc:AlternateContent xmlns:mc="http://schemas.openxmlformats.org/markup-compatibility/2006">
              <mc:Choice xmlns:v="urn:schemas-microsoft-com:vml" Requires="v">
                <p:oleObj spid="_x0000_s18510" name="Equation" r:id="rId4" imgW="3124200" imgH="254000" progId="Equation.3">
                  <p:embed/>
                </p:oleObj>
              </mc:Choice>
              <mc:Fallback>
                <p:oleObj name="Equation" r:id="rId4" imgW="3124200" imgH="254000" progId="Equation.3">
                  <p:embed/>
                  <p:pic>
                    <p:nvPicPr>
                      <p:cNvPr id="0" name=""/>
                      <p:cNvPicPr/>
                      <p:nvPr/>
                    </p:nvPicPr>
                    <p:blipFill>
                      <a:blip r:embed="rId5"/>
                      <a:stretch>
                        <a:fillRect/>
                      </a:stretch>
                    </p:blipFill>
                    <p:spPr>
                      <a:xfrm>
                        <a:off x="550863" y="1117600"/>
                        <a:ext cx="8212137" cy="6683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582694"/>
              </p:ext>
            </p:extLst>
          </p:nvPr>
        </p:nvGraphicFramePr>
        <p:xfrm>
          <a:off x="1817688" y="2424113"/>
          <a:ext cx="3449637" cy="947737"/>
        </p:xfrm>
        <a:graphic>
          <a:graphicData uri="http://schemas.openxmlformats.org/presentationml/2006/ole">
            <mc:AlternateContent xmlns:mc="http://schemas.openxmlformats.org/markup-compatibility/2006">
              <mc:Choice xmlns:v="urn:schemas-microsoft-com:vml" Requires="v">
                <p:oleObj spid="_x0000_s18511" name="Equation" r:id="rId6" imgW="1612900" imgH="419100" progId="Equation.3">
                  <p:embed/>
                </p:oleObj>
              </mc:Choice>
              <mc:Fallback>
                <p:oleObj name="Equation" r:id="rId6" imgW="1612900" imgH="419100" progId="Equation.3">
                  <p:embed/>
                  <p:pic>
                    <p:nvPicPr>
                      <p:cNvPr id="0" name=""/>
                      <p:cNvPicPr/>
                      <p:nvPr/>
                    </p:nvPicPr>
                    <p:blipFill>
                      <a:blip r:embed="rId7"/>
                      <a:stretch>
                        <a:fillRect/>
                      </a:stretch>
                    </p:blipFill>
                    <p:spPr>
                      <a:xfrm>
                        <a:off x="1817688" y="2424113"/>
                        <a:ext cx="3449637" cy="947737"/>
                      </a:xfrm>
                      <a:prstGeom prst="rect">
                        <a:avLst/>
                      </a:prstGeom>
                    </p:spPr>
                  </p:pic>
                </p:oleObj>
              </mc:Fallback>
            </mc:AlternateContent>
          </a:graphicData>
        </a:graphic>
      </p:graphicFrame>
      <p:sp>
        <p:nvSpPr>
          <p:cNvPr id="29" name="TextBox 28"/>
          <p:cNvSpPr txBox="1"/>
          <p:nvPr/>
        </p:nvSpPr>
        <p:spPr>
          <a:xfrm>
            <a:off x="865909" y="1928090"/>
            <a:ext cx="1022035" cy="461665"/>
          </a:xfrm>
          <a:prstGeom prst="rect">
            <a:avLst/>
          </a:prstGeom>
          <a:noFill/>
        </p:spPr>
        <p:txBody>
          <a:bodyPr wrap="none" rtlCol="0">
            <a:spAutoFit/>
          </a:bodyPr>
          <a:lstStyle/>
          <a:p>
            <a:r>
              <a:rPr lang="en-US" sz="2400" dirty="0" smtClean="0"/>
              <a:t>where:</a:t>
            </a:r>
            <a:endParaRPr lang="en-US" sz="2400" dirty="0"/>
          </a:p>
        </p:txBody>
      </p:sp>
      <p:graphicFrame>
        <p:nvGraphicFramePr>
          <p:cNvPr id="30" name="Object 29"/>
          <p:cNvGraphicFramePr>
            <a:graphicFrameLocks noChangeAspect="1"/>
          </p:cNvGraphicFramePr>
          <p:nvPr>
            <p:extLst>
              <p:ext uri="{D42A27DB-BD31-4B8C-83A1-F6EECF244321}">
                <p14:modId xmlns:p14="http://schemas.microsoft.com/office/powerpoint/2010/main" val="1416434813"/>
              </p:ext>
            </p:extLst>
          </p:nvPr>
        </p:nvGraphicFramePr>
        <p:xfrm>
          <a:off x="1879600" y="3529013"/>
          <a:ext cx="3148013" cy="1157287"/>
        </p:xfrm>
        <a:graphic>
          <a:graphicData uri="http://schemas.openxmlformats.org/presentationml/2006/ole">
            <mc:AlternateContent xmlns:mc="http://schemas.openxmlformats.org/markup-compatibility/2006">
              <mc:Choice xmlns:v="urn:schemas-microsoft-com:vml" Requires="v">
                <p:oleObj spid="_x0000_s18512" name="Equation" r:id="rId8" imgW="1587500" imgH="584200" progId="Equation.3">
                  <p:embed/>
                </p:oleObj>
              </mc:Choice>
              <mc:Fallback>
                <p:oleObj name="Equation" r:id="rId8" imgW="1587500" imgH="584200" progId="Equation.3">
                  <p:embed/>
                  <p:pic>
                    <p:nvPicPr>
                      <p:cNvPr id="0" name=""/>
                      <p:cNvPicPr/>
                      <p:nvPr/>
                    </p:nvPicPr>
                    <p:blipFill>
                      <a:blip r:embed="rId9"/>
                      <a:stretch>
                        <a:fillRect/>
                      </a:stretch>
                    </p:blipFill>
                    <p:spPr>
                      <a:xfrm>
                        <a:off x="1879600" y="3529013"/>
                        <a:ext cx="3148013" cy="1157287"/>
                      </a:xfrm>
                      <a:prstGeom prst="rect">
                        <a:avLst/>
                      </a:prstGeom>
                    </p:spPr>
                  </p:pic>
                </p:oleObj>
              </mc:Fallback>
            </mc:AlternateContent>
          </a:graphicData>
        </a:graphic>
      </p:graphicFrame>
      <p:grpSp>
        <p:nvGrpSpPr>
          <p:cNvPr id="8" name="Group 7"/>
          <p:cNvGrpSpPr/>
          <p:nvPr/>
        </p:nvGrpSpPr>
        <p:grpSpPr>
          <a:xfrm>
            <a:off x="5181600" y="3200400"/>
            <a:ext cx="3657600" cy="2133600"/>
            <a:chOff x="5729920" y="0"/>
            <a:chExt cx="5048250" cy="2219554"/>
          </a:xfrm>
        </p:grpSpPr>
        <p:sp>
          <p:nvSpPr>
            <p:cNvPr id="9" name="Oval 8"/>
            <p:cNvSpPr/>
            <p:nvPr/>
          </p:nvSpPr>
          <p:spPr>
            <a:xfrm>
              <a:off x="5729920" y="1404637"/>
              <a:ext cx="857251"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smtClean="0">
                  <a:solidFill>
                    <a:schemeClr val="tx1"/>
                  </a:solidFill>
                </a:rPr>
                <a:t>i-1</a:t>
              </a:r>
              <a:endParaRPr lang="en-US" sz="1600" b="1" dirty="0">
                <a:solidFill>
                  <a:schemeClr val="tx1"/>
                </a:solidFill>
              </a:endParaRPr>
            </a:p>
          </p:txBody>
        </p:sp>
        <p:sp>
          <p:nvSpPr>
            <p:cNvPr id="10" name="Oval 9"/>
            <p:cNvSpPr/>
            <p:nvPr/>
          </p:nvSpPr>
          <p:spPr>
            <a:xfrm>
              <a:off x="9920920" y="1404637"/>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smtClean="0"/>
                <a:t>j</a:t>
              </a:r>
              <a:endParaRPr lang="en-US" sz="1600" b="1" dirty="0"/>
            </a:p>
          </p:txBody>
        </p:sp>
        <p:sp>
          <p:nvSpPr>
            <p:cNvPr id="11" name="Oval 10"/>
            <p:cNvSpPr/>
            <p:nvPr/>
          </p:nvSpPr>
          <p:spPr>
            <a:xfrm>
              <a:off x="7509830" y="0"/>
              <a:ext cx="857250" cy="8149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i</a:t>
              </a:r>
            </a:p>
          </p:txBody>
        </p:sp>
        <p:cxnSp>
          <p:nvCxnSpPr>
            <p:cNvPr id="12" name="Straight Arrow Connector 11"/>
            <p:cNvCxnSpPr>
              <a:stCxn id="9" idx="6"/>
              <a:endCxn id="10" idx="2"/>
            </p:cNvCxnSpPr>
            <p:nvPr/>
          </p:nvCxnSpPr>
          <p:spPr>
            <a:xfrm>
              <a:off x="6587171" y="1812096"/>
              <a:ext cx="3333748" cy="0"/>
            </a:xfrm>
            <a:prstGeom prst="straightConnector1">
              <a:avLst/>
            </a:prstGeom>
            <a:ln>
              <a:prstDash val="sysDash"/>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a:stCxn id="9" idx="7"/>
              <a:endCxn id="11" idx="3"/>
            </p:cNvCxnSpPr>
            <p:nvPr/>
          </p:nvCxnSpPr>
          <p:spPr>
            <a:xfrm flipV="1">
              <a:off x="6461628" y="695575"/>
              <a:ext cx="1173743" cy="828403"/>
            </a:xfrm>
            <a:prstGeom prst="straightConnector1">
              <a:avLst/>
            </a:prstGeom>
            <a:ln w="38100" cmpd="sng">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11" idx="5"/>
              <a:endCxn id="10" idx="1"/>
            </p:cNvCxnSpPr>
            <p:nvPr/>
          </p:nvCxnSpPr>
          <p:spPr>
            <a:xfrm>
              <a:off x="8241539" y="695575"/>
              <a:ext cx="1804922" cy="82840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15" name="Donut 14"/>
          <p:cNvSpPr/>
          <p:nvPr/>
        </p:nvSpPr>
        <p:spPr>
          <a:xfrm>
            <a:off x="2819400" y="1066800"/>
            <a:ext cx="1828800" cy="7620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Donut 15"/>
          <p:cNvSpPr/>
          <p:nvPr/>
        </p:nvSpPr>
        <p:spPr>
          <a:xfrm>
            <a:off x="6019800" y="1066800"/>
            <a:ext cx="2743200" cy="7620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a:off x="4648200" y="1066800"/>
            <a:ext cx="533400" cy="762000"/>
          </a:xfrm>
          <a:prstGeom prst="donut">
            <a:avLst>
              <a:gd name="adj" fmla="val 14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497792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annotated of 680 edits of </a:t>
            </a:r>
            <a:r>
              <a:rPr lang="en-US" dirty="0" err="1" smtClean="0"/>
              <a:t>itwiki</a:t>
            </a:r>
            <a:r>
              <a:rPr lang="en-US" dirty="0" smtClean="0"/>
              <a:t> as good, bad, neutral.</a:t>
            </a:r>
            <a:endParaRPr lang="en-US" dirty="0"/>
          </a:p>
          <a:p>
            <a:endParaRPr lang="en-US" dirty="0" smtClean="0"/>
          </a:p>
          <a:p>
            <a:endParaRPr lang="en-US" dirty="0" smtClean="0"/>
          </a:p>
          <a:p>
            <a:endParaRPr lang="en-US" dirty="0" smtClean="0"/>
          </a:p>
          <a:p>
            <a:endParaRPr lang="en-US" dirty="0" smtClean="0"/>
          </a:p>
          <a:p>
            <a:r>
              <a:rPr lang="en-US" dirty="0" smtClean="0"/>
              <a:t>immediate deletions</a:t>
            </a:r>
          </a:p>
        </p:txBody>
      </p:sp>
      <p:graphicFrame>
        <p:nvGraphicFramePr>
          <p:cNvPr id="5" name="Table 4"/>
          <p:cNvGraphicFramePr>
            <a:graphicFrameLocks noGrp="1"/>
          </p:cNvGraphicFramePr>
          <p:nvPr>
            <p:extLst>
              <p:ext uri="{D42A27DB-BD31-4B8C-83A1-F6EECF244321}">
                <p14:modId xmlns:p14="http://schemas.microsoft.com/office/powerpoint/2010/main" val="2923670121"/>
              </p:ext>
            </p:extLst>
          </p:nvPr>
        </p:nvGraphicFramePr>
        <p:xfrm>
          <a:off x="4419600" y="1752600"/>
          <a:ext cx="3200400" cy="1752600"/>
        </p:xfrm>
        <a:graphic>
          <a:graphicData uri="http://schemas.openxmlformats.org/drawingml/2006/table">
            <a:tbl>
              <a:tblPr firstRow="1" bandRow="1">
                <a:tableStyleId>{5C22544A-7EE6-4342-B048-85BDC9FD1C3A}</a:tableStyleId>
              </a:tblPr>
              <a:tblGrid>
                <a:gridCol w="1219200"/>
                <a:gridCol w="990600"/>
                <a:gridCol w="990600"/>
              </a:tblGrid>
              <a:tr h="370840">
                <a:tc gridSpan="3">
                  <a:txBody>
                    <a:bodyPr/>
                    <a:lstStyle/>
                    <a:p>
                      <a:pPr algn="ctr"/>
                      <a:r>
                        <a:rPr lang="en-US" dirty="0" smtClean="0"/>
                        <a:t>for</a:t>
                      </a:r>
                      <a:r>
                        <a:rPr lang="en-US" baseline="0" dirty="0" smtClean="0"/>
                        <a:t> short-lived text</a:t>
                      </a: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r>
                        <a:rPr lang="en-US" dirty="0" smtClean="0">
                          <a:solidFill>
                            <a:srgbClr val="FFFFFF"/>
                          </a:solidFill>
                        </a:rPr>
                        <a:t>Reputation</a:t>
                      </a:r>
                      <a:endParaRPr lang="en-US" dirty="0">
                        <a:solidFill>
                          <a:srgbClr val="FFFFFF"/>
                        </a:solidFill>
                      </a:endParaRPr>
                    </a:p>
                  </a:txBody>
                  <a:tcPr>
                    <a:solidFill>
                      <a:schemeClr val="accent1">
                        <a:lumMod val="75000"/>
                      </a:schemeClr>
                    </a:solidFill>
                  </a:tcPr>
                </a:tc>
                <a:tc>
                  <a:txBody>
                    <a:bodyPr/>
                    <a:lstStyle/>
                    <a:p>
                      <a:pPr algn="ctr"/>
                      <a:r>
                        <a:rPr lang="en-US" dirty="0" smtClean="0">
                          <a:solidFill>
                            <a:srgbClr val="FFFFFF"/>
                          </a:solidFill>
                        </a:rPr>
                        <a:t>Judged Bad</a:t>
                      </a:r>
                      <a:endParaRPr lang="en-US" dirty="0">
                        <a:solidFill>
                          <a:srgbClr val="FFFFFF"/>
                        </a:solidFill>
                      </a:endParaRPr>
                    </a:p>
                  </a:txBody>
                  <a:tcPr>
                    <a:solidFill>
                      <a:schemeClr val="accent1">
                        <a:lumMod val="75000"/>
                      </a:schemeClr>
                    </a:solidFill>
                  </a:tcPr>
                </a:tc>
                <a:tc>
                  <a:txBody>
                    <a:bodyPr/>
                    <a:lstStyle/>
                    <a:p>
                      <a:pPr algn="ctr"/>
                      <a:r>
                        <a:rPr lang="en-US" dirty="0" smtClean="0">
                          <a:solidFill>
                            <a:srgbClr val="FFFFFF"/>
                          </a:solidFill>
                        </a:rPr>
                        <a:t>Judged</a:t>
                      </a:r>
                      <a:r>
                        <a:rPr lang="en-US" baseline="0" dirty="0" smtClean="0">
                          <a:solidFill>
                            <a:srgbClr val="FFFFFF"/>
                          </a:solidFill>
                        </a:rPr>
                        <a:t> Good</a:t>
                      </a:r>
                      <a:endParaRPr lang="en-US" dirty="0">
                        <a:solidFill>
                          <a:srgbClr val="FFFFFF"/>
                        </a:solidFill>
                      </a:endParaRPr>
                    </a:p>
                  </a:txBody>
                  <a:tcPr>
                    <a:solidFill>
                      <a:schemeClr val="accent1">
                        <a:lumMod val="75000"/>
                      </a:schemeClr>
                    </a:solidFill>
                  </a:tcPr>
                </a:tc>
              </a:tr>
              <a:tr h="370840">
                <a:tc>
                  <a:txBody>
                    <a:bodyPr/>
                    <a:lstStyle/>
                    <a:p>
                      <a:r>
                        <a:rPr lang="en-US" dirty="0" smtClean="0"/>
                        <a:t>Low</a:t>
                      </a:r>
                      <a:endParaRPr lang="en-US" dirty="0"/>
                    </a:p>
                  </a:txBody>
                  <a:tcPr/>
                </a:tc>
                <a:tc>
                  <a:txBody>
                    <a:bodyPr/>
                    <a:lstStyle/>
                    <a:p>
                      <a:pPr algn="ctr"/>
                      <a:r>
                        <a:rPr lang="en-US" dirty="0" smtClean="0"/>
                        <a:t>74%</a:t>
                      </a:r>
                      <a:endParaRPr lang="en-US" dirty="0"/>
                    </a:p>
                  </a:txBody>
                  <a:tcPr/>
                </a:tc>
                <a:tc>
                  <a:txBody>
                    <a:bodyPr/>
                    <a:lstStyle/>
                    <a:p>
                      <a:pPr algn="ctr"/>
                      <a:r>
                        <a:rPr lang="en-US" dirty="0" smtClean="0"/>
                        <a:t>13%</a:t>
                      </a:r>
                    </a:p>
                  </a:txBody>
                  <a:tcPr/>
                </a:tc>
              </a:tr>
              <a:tr h="370840">
                <a:tc>
                  <a:txBody>
                    <a:bodyPr/>
                    <a:lstStyle/>
                    <a:p>
                      <a:r>
                        <a:rPr lang="en-US" dirty="0" smtClean="0"/>
                        <a:t>Normal</a:t>
                      </a:r>
                      <a:endParaRPr lang="en-US" dirty="0"/>
                    </a:p>
                  </a:txBody>
                  <a:tcPr/>
                </a:tc>
                <a:tc>
                  <a:txBody>
                    <a:bodyPr/>
                    <a:lstStyle/>
                    <a:p>
                      <a:pPr algn="ctr"/>
                      <a:r>
                        <a:rPr lang="en-US" dirty="0" smtClean="0"/>
                        <a:t>14%</a:t>
                      </a:r>
                      <a:endParaRPr lang="en-US" dirty="0"/>
                    </a:p>
                  </a:txBody>
                  <a:tcPr/>
                </a:tc>
                <a:tc>
                  <a:txBody>
                    <a:bodyPr/>
                    <a:lstStyle/>
                    <a:p>
                      <a:pPr algn="ctr"/>
                      <a:r>
                        <a:rPr lang="en-US" dirty="0" smtClean="0"/>
                        <a:t>85%</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61459076"/>
              </p:ext>
            </p:extLst>
          </p:nvPr>
        </p:nvGraphicFramePr>
        <p:xfrm>
          <a:off x="1143000" y="1752600"/>
          <a:ext cx="3200400" cy="1752600"/>
        </p:xfrm>
        <a:graphic>
          <a:graphicData uri="http://schemas.openxmlformats.org/drawingml/2006/table">
            <a:tbl>
              <a:tblPr firstRow="1" bandRow="1">
                <a:tableStyleId>{5C22544A-7EE6-4342-B048-85BDC9FD1C3A}</a:tableStyleId>
              </a:tblPr>
              <a:tblGrid>
                <a:gridCol w="1219200"/>
                <a:gridCol w="990600"/>
                <a:gridCol w="990600"/>
              </a:tblGrid>
              <a:tr h="370840">
                <a:tc gridSpan="3">
                  <a:txBody>
                    <a:bodyPr/>
                    <a:lstStyle/>
                    <a:p>
                      <a:pPr algn="ctr"/>
                      <a:r>
                        <a:rPr lang="en-US" dirty="0" smtClean="0"/>
                        <a:t>for</a:t>
                      </a:r>
                      <a:r>
                        <a:rPr lang="en-US" baseline="0" dirty="0" smtClean="0"/>
                        <a:t> short-lived edits</a:t>
                      </a: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r>
                        <a:rPr lang="en-US" dirty="0" smtClean="0">
                          <a:solidFill>
                            <a:schemeClr val="bg1"/>
                          </a:solidFill>
                        </a:rPr>
                        <a:t>Reputation</a:t>
                      </a:r>
                      <a:endParaRPr lang="en-US" dirty="0">
                        <a:solidFill>
                          <a:schemeClr val="bg1"/>
                        </a:solidFill>
                      </a:endParaRPr>
                    </a:p>
                  </a:txBody>
                  <a:tcPr>
                    <a:solidFill>
                      <a:schemeClr val="accent1">
                        <a:lumMod val="75000"/>
                      </a:schemeClr>
                    </a:solidFill>
                  </a:tcPr>
                </a:tc>
                <a:tc>
                  <a:txBody>
                    <a:bodyPr/>
                    <a:lstStyle/>
                    <a:p>
                      <a:pPr algn="ctr"/>
                      <a:r>
                        <a:rPr lang="en-US" dirty="0" smtClean="0">
                          <a:solidFill>
                            <a:schemeClr val="bg1"/>
                          </a:solidFill>
                        </a:rPr>
                        <a:t>Judged Bad</a:t>
                      </a:r>
                      <a:endParaRPr lang="en-US" dirty="0">
                        <a:solidFill>
                          <a:schemeClr val="bg1"/>
                        </a:solidFill>
                      </a:endParaRPr>
                    </a:p>
                  </a:txBody>
                  <a:tcPr>
                    <a:solidFill>
                      <a:schemeClr val="accent1">
                        <a:lumMod val="75000"/>
                      </a:schemeClr>
                    </a:solidFill>
                  </a:tcPr>
                </a:tc>
                <a:tc>
                  <a:txBody>
                    <a:bodyPr/>
                    <a:lstStyle/>
                    <a:p>
                      <a:pPr algn="ctr"/>
                      <a:r>
                        <a:rPr lang="en-US" dirty="0" smtClean="0">
                          <a:solidFill>
                            <a:schemeClr val="bg1"/>
                          </a:solidFill>
                        </a:rPr>
                        <a:t>Judged</a:t>
                      </a:r>
                      <a:r>
                        <a:rPr lang="en-US" baseline="0" dirty="0" smtClean="0">
                          <a:solidFill>
                            <a:schemeClr val="bg1"/>
                          </a:solidFill>
                        </a:rPr>
                        <a:t> Good</a:t>
                      </a:r>
                      <a:endParaRPr lang="en-US" dirty="0">
                        <a:solidFill>
                          <a:schemeClr val="bg1"/>
                        </a:solidFill>
                      </a:endParaRPr>
                    </a:p>
                  </a:txBody>
                  <a:tcPr>
                    <a:solidFill>
                      <a:schemeClr val="accent1">
                        <a:lumMod val="75000"/>
                      </a:schemeClr>
                    </a:solidFill>
                  </a:tcPr>
                </a:tc>
              </a:tr>
              <a:tr h="370840">
                <a:tc>
                  <a:txBody>
                    <a:bodyPr/>
                    <a:lstStyle/>
                    <a:p>
                      <a:r>
                        <a:rPr lang="en-US" dirty="0" smtClean="0"/>
                        <a:t>Low</a:t>
                      </a:r>
                      <a:endParaRPr lang="en-US" dirty="0"/>
                    </a:p>
                  </a:txBody>
                  <a:tcPr/>
                </a:tc>
                <a:tc>
                  <a:txBody>
                    <a:bodyPr/>
                    <a:lstStyle/>
                    <a:p>
                      <a:pPr algn="ctr"/>
                      <a:r>
                        <a:rPr lang="en-US" dirty="0" smtClean="0"/>
                        <a:t>66%</a:t>
                      </a:r>
                      <a:endParaRPr lang="en-US" dirty="0"/>
                    </a:p>
                  </a:txBody>
                  <a:tcPr/>
                </a:tc>
                <a:tc>
                  <a:txBody>
                    <a:bodyPr/>
                    <a:lstStyle/>
                    <a:p>
                      <a:pPr algn="ctr"/>
                      <a:r>
                        <a:rPr lang="en-US" dirty="0" smtClean="0"/>
                        <a:t>19%</a:t>
                      </a:r>
                    </a:p>
                  </a:txBody>
                  <a:tcPr/>
                </a:tc>
              </a:tr>
              <a:tr h="370840">
                <a:tc>
                  <a:txBody>
                    <a:bodyPr/>
                    <a:lstStyle/>
                    <a:p>
                      <a:r>
                        <a:rPr lang="en-US" dirty="0" smtClean="0"/>
                        <a:t>Normal</a:t>
                      </a:r>
                      <a:endParaRPr lang="en-US" dirty="0"/>
                    </a:p>
                  </a:txBody>
                  <a:tcPr/>
                </a:tc>
                <a:tc>
                  <a:txBody>
                    <a:bodyPr/>
                    <a:lstStyle/>
                    <a:p>
                      <a:pPr algn="ctr"/>
                      <a:r>
                        <a:rPr lang="en-US" dirty="0" smtClean="0"/>
                        <a:t>16%</a:t>
                      </a:r>
                      <a:endParaRPr lang="en-US" dirty="0"/>
                    </a:p>
                  </a:txBody>
                  <a:tcPr/>
                </a:tc>
                <a:tc>
                  <a:txBody>
                    <a:bodyPr/>
                    <a:lstStyle/>
                    <a:p>
                      <a:pPr algn="ctr"/>
                      <a:r>
                        <a:rPr lang="en-US" dirty="0" smtClean="0"/>
                        <a:t>68%</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0278333"/>
              </p:ext>
            </p:extLst>
          </p:nvPr>
        </p:nvGraphicFramePr>
        <p:xfrm>
          <a:off x="1143000" y="3962400"/>
          <a:ext cx="3810000" cy="741680"/>
        </p:xfrm>
        <a:graphic>
          <a:graphicData uri="http://schemas.openxmlformats.org/drawingml/2006/table">
            <a:tbl>
              <a:tblPr firstRow="1" bandRow="1">
                <a:tableStyleId>{69CF1AB2-1976-4502-BF36-3FF5EA218861}</a:tableStyleId>
              </a:tblPr>
              <a:tblGrid>
                <a:gridCol w="2743200"/>
                <a:gridCol w="1066800"/>
              </a:tblGrid>
              <a:tr h="370840">
                <a:tc>
                  <a:txBody>
                    <a:bodyPr/>
                    <a:lstStyle/>
                    <a:p>
                      <a:pPr algn="r"/>
                      <a:r>
                        <a:rPr lang="en-US" b="0" dirty="0" err="1" smtClean="0"/>
                        <a:t>Pr</a:t>
                      </a:r>
                      <a:r>
                        <a:rPr lang="en-US" b="0" dirty="0" smtClean="0"/>
                        <a:t>(deleted</a:t>
                      </a:r>
                      <a:r>
                        <a:rPr lang="en-US" b="0" baseline="0" dirty="0" smtClean="0"/>
                        <a:t> | fresh)</a:t>
                      </a:r>
                      <a:endParaRPr lang="en-US" b="0" dirty="0"/>
                    </a:p>
                  </a:txBody>
                  <a:tcPr/>
                </a:tc>
                <a:tc>
                  <a:txBody>
                    <a:bodyPr/>
                    <a:lstStyle/>
                    <a:p>
                      <a:r>
                        <a:rPr lang="en-US" b="0" dirty="0" smtClean="0"/>
                        <a:t>= 0.0387</a:t>
                      </a:r>
                      <a:endParaRPr lang="en-US" b="0" dirty="0"/>
                    </a:p>
                  </a:txBody>
                  <a:tcPr/>
                </a:tc>
              </a:tr>
              <a:tr h="370840">
                <a:tc>
                  <a:txBody>
                    <a:bodyPr/>
                    <a:lstStyle/>
                    <a:p>
                      <a:pPr algn="r"/>
                      <a:r>
                        <a:rPr lang="en-US" dirty="0" err="1" smtClean="0"/>
                        <a:t>Pr</a:t>
                      </a:r>
                      <a:r>
                        <a:rPr lang="en-US" dirty="0" smtClean="0"/>
                        <a:t>(delete</a:t>
                      </a:r>
                      <a:r>
                        <a:rPr lang="en-US" baseline="0" dirty="0" smtClean="0"/>
                        <a:t>d | fresh, low rep)</a:t>
                      </a:r>
                      <a:endParaRPr lang="en-US" dirty="0"/>
                    </a:p>
                  </a:txBody>
                  <a:tcPr/>
                </a:tc>
                <a:tc>
                  <a:txBody>
                    <a:bodyPr/>
                    <a:lstStyle/>
                    <a:p>
                      <a:r>
                        <a:rPr lang="en-US" dirty="0" smtClean="0"/>
                        <a:t>= 0.0636</a:t>
                      </a:r>
                      <a:endParaRPr lang="en-US" dirty="0"/>
                    </a:p>
                  </a:txBody>
                  <a:tcPr/>
                </a:tc>
              </a:tr>
            </a:tbl>
          </a:graphicData>
        </a:graphic>
      </p:graphicFrame>
    </p:spTree>
    <p:extLst>
      <p:ext uri="{BB962C8B-B14F-4D97-AF65-F5344CB8AC3E}">
        <p14:creationId xmlns:p14="http://schemas.microsoft.com/office/powerpoint/2010/main" val="284907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Wasted Human Effort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25" y="697121"/>
            <a:ext cx="7522760" cy="4298212"/>
          </a:xfrm>
          <a:prstGeom prst="rect">
            <a:avLst/>
          </a:prstGeom>
          <a:noFill/>
          <a:ln w="18360">
            <a:solidFill>
              <a:srgbClr val="00000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5171132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Low Reputation Predicts</a:t>
            </a:r>
            <a:br>
              <a:rPr lang="en-US" dirty="0" smtClean="0"/>
            </a:br>
            <a:r>
              <a:rPr lang="en-US" dirty="0" smtClean="0"/>
              <a:t>Short-Lived 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5797975"/>
              </p:ext>
            </p:extLst>
          </p:nvPr>
        </p:nvGraphicFramePr>
        <p:xfrm>
          <a:off x="762000" y="685800"/>
          <a:ext cx="7543800" cy="2966720"/>
        </p:xfrm>
        <a:graphic>
          <a:graphicData uri="http://schemas.openxmlformats.org/drawingml/2006/table">
            <a:tbl>
              <a:tblPr firstRow="1" bandRow="1">
                <a:tableStyleId>{5C22544A-7EE6-4342-B048-85BDC9FD1C3A}</a:tableStyleId>
              </a:tblPr>
              <a:tblGrid>
                <a:gridCol w="2809240"/>
                <a:gridCol w="1292091"/>
                <a:gridCol w="1183362"/>
                <a:gridCol w="1140069"/>
                <a:gridCol w="1119038"/>
              </a:tblGrid>
              <a:tr h="370840">
                <a:tc>
                  <a:txBody>
                    <a:bodyPr/>
                    <a:lstStyle/>
                    <a:p>
                      <a:pPr algn="ctr"/>
                      <a:r>
                        <a:rPr lang="en-US" dirty="0" smtClean="0"/>
                        <a:t>Rep System</a:t>
                      </a:r>
                      <a:endParaRPr lang="en-US" dirty="0"/>
                    </a:p>
                  </a:txBody>
                  <a:tcPr/>
                </a:tc>
                <a:tc gridSpan="2">
                  <a:txBody>
                    <a:bodyPr/>
                    <a:lstStyle/>
                    <a:p>
                      <a:pPr algn="ctr"/>
                      <a:r>
                        <a:rPr lang="en-US" dirty="0" smtClean="0"/>
                        <a:t>Short-lived Edits</a:t>
                      </a:r>
                      <a:endParaRPr lang="en-US" dirty="0"/>
                    </a:p>
                  </a:txBody>
                  <a:tcPr/>
                </a:tc>
                <a:tc hMerge="1">
                  <a:txBody>
                    <a:bodyPr/>
                    <a:lstStyle/>
                    <a:p>
                      <a:endParaRPr lang="en-US" dirty="0"/>
                    </a:p>
                  </a:txBody>
                  <a:tcPr/>
                </a:tc>
                <a:tc gridSpan="2">
                  <a:txBody>
                    <a:bodyPr/>
                    <a:lstStyle/>
                    <a:p>
                      <a:pPr algn="ctr"/>
                      <a:r>
                        <a:rPr lang="en-US" dirty="0" smtClean="0"/>
                        <a:t>Short-lived Text</a:t>
                      </a:r>
                      <a:endParaRPr lang="en-US" dirty="0"/>
                    </a:p>
                  </a:txBody>
                  <a:tcPr/>
                </a:tc>
                <a:tc hMerge="1">
                  <a:txBody>
                    <a:bodyPr/>
                    <a:lstStyle/>
                    <a:p>
                      <a:endParaRPr lang="en-US" dirty="0"/>
                    </a:p>
                  </a:txBody>
                  <a:tcPr/>
                </a:tc>
              </a:tr>
              <a:tr h="370840">
                <a:tc>
                  <a:txBody>
                    <a:bodyPr/>
                    <a:lstStyle/>
                    <a:p>
                      <a:endParaRPr lang="en-US" dirty="0"/>
                    </a:p>
                  </a:txBody>
                  <a:tcPr/>
                </a:tc>
                <a:tc>
                  <a:txBody>
                    <a:bodyPr/>
                    <a:lstStyle/>
                    <a:p>
                      <a:pPr algn="ctr"/>
                      <a:r>
                        <a:rPr lang="en-US" b="1" dirty="0" smtClean="0"/>
                        <a:t>Precision</a:t>
                      </a:r>
                      <a:endParaRPr lang="en-US" b="1" dirty="0"/>
                    </a:p>
                  </a:txBody>
                  <a:tcPr/>
                </a:tc>
                <a:tc>
                  <a:txBody>
                    <a:bodyPr/>
                    <a:lstStyle/>
                    <a:p>
                      <a:pPr algn="ctr"/>
                      <a:r>
                        <a:rPr lang="en-US" b="1" dirty="0" smtClean="0"/>
                        <a:t>Recall</a:t>
                      </a:r>
                      <a:endParaRPr lang="en-US" b="1" dirty="0"/>
                    </a:p>
                  </a:txBody>
                  <a:tcPr/>
                </a:tc>
                <a:tc>
                  <a:txBody>
                    <a:bodyPr/>
                    <a:lstStyle/>
                    <a:p>
                      <a:pPr algn="ctr"/>
                      <a:r>
                        <a:rPr lang="en-US" b="1" dirty="0" smtClean="0"/>
                        <a:t>Precision</a:t>
                      </a:r>
                      <a:endParaRPr lang="en-US" b="1" dirty="0"/>
                    </a:p>
                  </a:txBody>
                  <a:tcPr/>
                </a:tc>
                <a:tc>
                  <a:txBody>
                    <a:bodyPr/>
                    <a:lstStyle/>
                    <a:p>
                      <a:pPr algn="ctr"/>
                      <a:r>
                        <a:rPr lang="en-US" b="1" dirty="0" smtClean="0"/>
                        <a:t>Recall</a:t>
                      </a:r>
                      <a:endParaRPr lang="en-US" b="1" dirty="0"/>
                    </a:p>
                  </a:txBody>
                  <a:tcPr/>
                </a:tc>
              </a:tr>
              <a:tr h="370840">
                <a:tc>
                  <a:txBody>
                    <a:bodyPr/>
                    <a:lstStyle/>
                    <a:p>
                      <a:r>
                        <a:rPr lang="en-US" b="1" dirty="0" smtClean="0"/>
                        <a:t>French</a:t>
                      </a:r>
                      <a:r>
                        <a:rPr lang="en-US" b="1" baseline="0" dirty="0" smtClean="0"/>
                        <a:t> Wikipedia:</a:t>
                      </a:r>
                      <a:endParaRPr lang="en-US"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r"/>
                      <a:r>
                        <a:rPr lang="en-US" dirty="0" smtClean="0"/>
                        <a:t>Content-driven reputation</a:t>
                      </a:r>
                      <a:endParaRPr lang="en-US" dirty="0"/>
                    </a:p>
                  </a:txBody>
                  <a:tcPr/>
                </a:tc>
                <a:tc>
                  <a:txBody>
                    <a:bodyPr/>
                    <a:lstStyle/>
                    <a:p>
                      <a:pPr algn="ctr"/>
                      <a:r>
                        <a:rPr lang="en-US" dirty="0" smtClean="0"/>
                        <a:t>23.9%</a:t>
                      </a:r>
                      <a:endParaRPr lang="en-US" dirty="0"/>
                    </a:p>
                  </a:txBody>
                  <a:tcPr/>
                </a:tc>
                <a:tc>
                  <a:txBody>
                    <a:bodyPr/>
                    <a:lstStyle/>
                    <a:p>
                      <a:pPr algn="ctr"/>
                      <a:r>
                        <a:rPr lang="en-US" dirty="0" smtClean="0"/>
                        <a:t>32.2%</a:t>
                      </a:r>
                      <a:endParaRPr lang="en-US" dirty="0"/>
                    </a:p>
                  </a:txBody>
                  <a:tcPr/>
                </a:tc>
                <a:tc>
                  <a:txBody>
                    <a:bodyPr/>
                    <a:lstStyle/>
                    <a:p>
                      <a:pPr algn="ctr"/>
                      <a:r>
                        <a:rPr lang="en-US" dirty="0" smtClean="0"/>
                        <a:t>5.9%</a:t>
                      </a:r>
                      <a:endParaRPr lang="en-US" dirty="0"/>
                    </a:p>
                  </a:txBody>
                  <a:tcPr/>
                </a:tc>
                <a:tc>
                  <a:txBody>
                    <a:bodyPr/>
                    <a:lstStyle/>
                    <a:p>
                      <a:pPr algn="ctr"/>
                      <a:r>
                        <a:rPr lang="en-US" dirty="0" smtClean="0"/>
                        <a:t>37.8%</a:t>
                      </a:r>
                      <a:endParaRPr lang="en-US" dirty="0"/>
                    </a:p>
                  </a:txBody>
                  <a:tcPr/>
                </a:tc>
              </a:tr>
              <a:tr h="370840">
                <a:tc>
                  <a:txBody>
                    <a:bodyPr/>
                    <a:lstStyle/>
                    <a:p>
                      <a:pPr algn="r"/>
                      <a:r>
                        <a:rPr lang="en-US" dirty="0" smtClean="0"/>
                        <a:t>Edit count reputation</a:t>
                      </a:r>
                      <a:endParaRPr lang="en-US" dirty="0"/>
                    </a:p>
                  </a:txBody>
                  <a:tcPr/>
                </a:tc>
                <a:tc>
                  <a:txBody>
                    <a:bodyPr/>
                    <a:lstStyle/>
                    <a:p>
                      <a:pPr algn="ctr"/>
                      <a:r>
                        <a:rPr lang="en-US" dirty="0" smtClean="0"/>
                        <a:t>21.6%</a:t>
                      </a:r>
                      <a:endParaRPr lang="en-US" dirty="0"/>
                    </a:p>
                  </a:txBody>
                  <a:tcPr/>
                </a:tc>
                <a:tc>
                  <a:txBody>
                    <a:bodyPr/>
                    <a:lstStyle/>
                    <a:p>
                      <a:pPr algn="ctr"/>
                      <a:r>
                        <a:rPr lang="en-US" dirty="0" smtClean="0"/>
                        <a:t>28.3%</a:t>
                      </a:r>
                      <a:endParaRPr lang="en-US" dirty="0"/>
                    </a:p>
                  </a:txBody>
                  <a:tcPr/>
                </a:tc>
                <a:tc>
                  <a:txBody>
                    <a:bodyPr/>
                    <a:lstStyle/>
                    <a:p>
                      <a:pPr algn="ctr"/>
                      <a:r>
                        <a:rPr lang="en-US" dirty="0" smtClean="0"/>
                        <a:t>5.6%</a:t>
                      </a:r>
                      <a:endParaRPr lang="en-US" dirty="0"/>
                    </a:p>
                  </a:txBody>
                  <a:tcPr/>
                </a:tc>
                <a:tc>
                  <a:txBody>
                    <a:bodyPr/>
                    <a:lstStyle/>
                    <a:p>
                      <a:pPr algn="ctr"/>
                      <a:r>
                        <a:rPr lang="en-US" dirty="0" smtClean="0"/>
                        <a:t>37.9%</a:t>
                      </a:r>
                      <a:endParaRPr lang="en-US" dirty="0"/>
                    </a:p>
                  </a:txBody>
                  <a:tcPr/>
                </a:tc>
              </a:tr>
              <a:tr h="370840">
                <a:tc>
                  <a:txBody>
                    <a:bodyPr/>
                    <a:lstStyle/>
                    <a:p>
                      <a:r>
                        <a:rPr lang="en-US" b="1" dirty="0" smtClean="0"/>
                        <a:t>Italian Wikipedia:</a:t>
                      </a:r>
                      <a:endParaRPr lang="en-US"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Content-driven reputation</a:t>
                      </a:r>
                    </a:p>
                  </a:txBody>
                  <a:tcPr/>
                </a:tc>
                <a:tc>
                  <a:txBody>
                    <a:bodyPr/>
                    <a:lstStyle/>
                    <a:p>
                      <a:pPr algn="ctr"/>
                      <a:r>
                        <a:rPr lang="en-US" dirty="0" smtClean="0"/>
                        <a:t>14.2%</a:t>
                      </a:r>
                      <a:endParaRPr lang="en-US" dirty="0"/>
                    </a:p>
                  </a:txBody>
                  <a:tcPr/>
                </a:tc>
                <a:tc>
                  <a:txBody>
                    <a:bodyPr/>
                    <a:lstStyle/>
                    <a:p>
                      <a:pPr algn="ctr"/>
                      <a:r>
                        <a:rPr lang="en-US" dirty="0" smtClean="0"/>
                        <a:t>19.4%</a:t>
                      </a:r>
                      <a:endParaRPr lang="en-US" dirty="0"/>
                    </a:p>
                  </a:txBody>
                  <a:tcPr/>
                </a:tc>
                <a:tc>
                  <a:txBody>
                    <a:bodyPr/>
                    <a:lstStyle/>
                    <a:p>
                      <a:pPr algn="ctr"/>
                      <a:r>
                        <a:rPr lang="en-US" dirty="0" smtClean="0"/>
                        <a:t>3.9%</a:t>
                      </a:r>
                      <a:endParaRPr lang="en-US" dirty="0"/>
                    </a:p>
                  </a:txBody>
                  <a:tcPr/>
                </a:tc>
                <a:tc>
                  <a:txBody>
                    <a:bodyPr/>
                    <a:lstStyle/>
                    <a:p>
                      <a:pPr algn="ctr"/>
                      <a:r>
                        <a:rPr lang="en-US" dirty="0" smtClean="0"/>
                        <a:t>38.7%</a:t>
                      </a:r>
                      <a:endParaRPr lang="en-US" dirty="0"/>
                    </a:p>
                  </a:txBody>
                  <a:tcPr/>
                </a:tc>
              </a:tr>
              <a:tr h="370840">
                <a:tc>
                  <a:txBody>
                    <a:bodyPr/>
                    <a:lstStyle/>
                    <a:p>
                      <a:pPr algn="r"/>
                      <a:r>
                        <a:rPr lang="en-US" dirty="0" smtClean="0"/>
                        <a:t>Edit</a:t>
                      </a:r>
                      <a:r>
                        <a:rPr lang="en-US" baseline="0" dirty="0" smtClean="0"/>
                        <a:t> count reputation</a:t>
                      </a:r>
                      <a:endParaRPr lang="en-US" dirty="0"/>
                    </a:p>
                  </a:txBody>
                  <a:tcPr/>
                </a:tc>
                <a:tc>
                  <a:txBody>
                    <a:bodyPr/>
                    <a:lstStyle/>
                    <a:p>
                      <a:pPr algn="ctr"/>
                      <a:r>
                        <a:rPr lang="en-US" dirty="0" smtClean="0"/>
                        <a:t>11.5%</a:t>
                      </a:r>
                      <a:endParaRPr lang="en-US" dirty="0"/>
                    </a:p>
                  </a:txBody>
                  <a:tcPr/>
                </a:tc>
                <a:tc>
                  <a:txBody>
                    <a:bodyPr/>
                    <a:lstStyle/>
                    <a:p>
                      <a:pPr algn="ctr"/>
                      <a:r>
                        <a:rPr lang="en-US" dirty="0" smtClean="0"/>
                        <a:t>19.1%</a:t>
                      </a:r>
                      <a:endParaRPr lang="en-US" dirty="0"/>
                    </a:p>
                  </a:txBody>
                  <a:tcPr/>
                </a:tc>
                <a:tc>
                  <a:txBody>
                    <a:bodyPr/>
                    <a:lstStyle/>
                    <a:p>
                      <a:pPr algn="ctr"/>
                      <a:r>
                        <a:rPr lang="en-US" dirty="0" smtClean="0"/>
                        <a:t>3.3%</a:t>
                      </a:r>
                      <a:endParaRPr lang="en-US" dirty="0"/>
                    </a:p>
                  </a:txBody>
                  <a:tcPr/>
                </a:tc>
                <a:tc>
                  <a:txBody>
                    <a:bodyPr/>
                    <a:lstStyle/>
                    <a:p>
                      <a:pPr algn="ctr"/>
                      <a:r>
                        <a:rPr lang="en-US" dirty="0" smtClean="0"/>
                        <a:t>39.5%</a:t>
                      </a:r>
                      <a:endParaRPr lang="en-US" dirty="0"/>
                    </a:p>
                  </a:txBody>
                  <a:tcPr/>
                </a:tc>
              </a:tr>
            </a:tbl>
          </a:graphicData>
        </a:graphic>
      </p:graphicFrame>
    </p:spTree>
    <p:extLst>
      <p:ext uri="{BB962C8B-B14F-4D97-AF65-F5344CB8AC3E}">
        <p14:creationId xmlns:p14="http://schemas.microsoft.com/office/powerpoint/2010/main" val="313471315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Edit Count</a:t>
            </a:r>
            <a:endParaRPr lang="en-US" dirty="0"/>
          </a:p>
        </p:txBody>
      </p:sp>
      <p:sp>
        <p:nvSpPr>
          <p:cNvPr id="5" name="Content Placeholder 4"/>
          <p:cNvSpPr>
            <a:spLocks noGrp="1"/>
          </p:cNvSpPr>
          <p:nvPr>
            <p:ph idx="1"/>
          </p:nvPr>
        </p:nvSpPr>
        <p:spPr/>
        <p:txBody>
          <a:bodyPr/>
          <a:lstStyle/>
          <a:p>
            <a:r>
              <a:rPr lang="en-US" dirty="0" smtClean="0"/>
              <a:t>Very simple to compute</a:t>
            </a:r>
          </a:p>
          <a:p>
            <a:r>
              <a:rPr lang="en-US" dirty="0" smtClean="0"/>
              <a:t>Performs well because authors leave after bad edits</a:t>
            </a:r>
          </a:p>
          <a:p>
            <a:endParaRPr lang="en-US" dirty="0" smtClean="0"/>
          </a:p>
          <a:p>
            <a:endParaRPr lang="en-US" dirty="0"/>
          </a:p>
          <a:p>
            <a:endParaRPr lang="en-US" dirty="0" smtClean="0"/>
          </a:p>
          <a:p>
            <a:r>
              <a:rPr lang="en-US" dirty="0" smtClean="0"/>
              <a:t>But…it is trivial to artificially increase your count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03824571"/>
              </p:ext>
            </p:extLst>
          </p:nvPr>
        </p:nvGraphicFramePr>
        <p:xfrm>
          <a:off x="1466276" y="2421552"/>
          <a:ext cx="4955631" cy="741680"/>
        </p:xfrm>
        <a:graphic>
          <a:graphicData uri="http://schemas.openxmlformats.org/drawingml/2006/table">
            <a:tbl>
              <a:tblPr firstRow="1" bandRow="1">
                <a:tableStyleId>{69CF1AB2-1976-4502-BF36-3FF5EA218861}</a:tableStyleId>
              </a:tblPr>
              <a:tblGrid>
                <a:gridCol w="4046462"/>
                <a:gridCol w="909169"/>
              </a:tblGrid>
              <a:tr h="370840">
                <a:tc>
                  <a:txBody>
                    <a:bodyPr/>
                    <a:lstStyle/>
                    <a:p>
                      <a:pPr algn="r"/>
                      <a:r>
                        <a:rPr lang="en-US" b="0" dirty="0" err="1" smtClean="0"/>
                        <a:t>Pr</a:t>
                      </a:r>
                      <a:r>
                        <a:rPr lang="en-US" b="0" dirty="0" smtClean="0"/>
                        <a:t>(quitting</a:t>
                      </a:r>
                      <a:r>
                        <a:rPr lang="en-US" b="0" baseline="0" dirty="0" smtClean="0"/>
                        <a:t> after edit)</a:t>
                      </a:r>
                      <a:endParaRPr lang="en-US" b="0" dirty="0"/>
                    </a:p>
                  </a:txBody>
                  <a:tcPr/>
                </a:tc>
                <a:tc>
                  <a:txBody>
                    <a:bodyPr/>
                    <a:lstStyle/>
                    <a:p>
                      <a:r>
                        <a:rPr lang="en-US" b="0" dirty="0" smtClean="0"/>
                        <a:t>= 0.1</a:t>
                      </a:r>
                      <a:endParaRPr lang="en-US" b="0" dirty="0"/>
                    </a:p>
                  </a:txBody>
                  <a:tcPr/>
                </a:tc>
              </a:tr>
              <a:tr h="370840">
                <a:tc>
                  <a:txBody>
                    <a:bodyPr/>
                    <a:lstStyle/>
                    <a:p>
                      <a:pPr algn="r"/>
                      <a:r>
                        <a:rPr lang="en-US" dirty="0" err="1" smtClean="0"/>
                        <a:t>Pr</a:t>
                      </a:r>
                      <a:r>
                        <a:rPr lang="en-US" dirty="0" smtClean="0"/>
                        <a:t>(quitting</a:t>
                      </a:r>
                      <a:r>
                        <a:rPr lang="en-US" baseline="0" dirty="0" smtClean="0"/>
                        <a:t> after edit | edit was reverted)</a:t>
                      </a:r>
                      <a:endParaRPr lang="en-US" dirty="0"/>
                    </a:p>
                  </a:txBody>
                  <a:tcPr/>
                </a:tc>
                <a:tc>
                  <a:txBody>
                    <a:bodyPr/>
                    <a:lstStyle/>
                    <a:p>
                      <a:r>
                        <a:rPr lang="en-US" dirty="0" smtClean="0"/>
                        <a:t>= 0.5</a:t>
                      </a:r>
                      <a:endParaRPr lang="en-US" dirty="0"/>
                    </a:p>
                  </a:txBody>
                  <a:tcPr/>
                </a:tc>
              </a:tr>
            </a:tbl>
          </a:graphicData>
        </a:graphic>
      </p:graphicFrame>
    </p:spTree>
    <p:extLst>
      <p:ext uri="{BB962C8B-B14F-4D97-AF65-F5344CB8AC3E}">
        <p14:creationId xmlns:p14="http://schemas.microsoft.com/office/powerpoint/2010/main" val="42275930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Vandalism detection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031593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Another Evaluation</a:t>
            </a:r>
            <a:endParaRPr lang="en-US" dirty="0"/>
          </a:p>
        </p:txBody>
      </p:sp>
      <p:sp>
        <p:nvSpPr>
          <p:cNvPr id="5" name="Content Placeholder 4"/>
          <p:cNvSpPr>
            <a:spLocks noGrp="1"/>
          </p:cNvSpPr>
          <p:nvPr>
            <p:ph idx="1"/>
          </p:nvPr>
        </p:nvSpPr>
        <p:spPr/>
        <p:txBody>
          <a:bodyPr/>
          <a:lstStyle/>
          <a:p>
            <a:r>
              <a:rPr lang="en-US" dirty="0" smtClean="0"/>
              <a:t>PAN-WVC-10 vandalism corpus as source of truth.</a:t>
            </a:r>
          </a:p>
          <a:p>
            <a:r>
              <a:rPr lang="en-US" dirty="0" smtClean="0"/>
              <a:t>Feed data to Random Forest machine learning.</a:t>
            </a:r>
          </a:p>
          <a:p>
            <a:r>
              <a:rPr lang="en-US" dirty="0" smtClean="0"/>
              <a:t>Features: author reputation, edit size, time of day, etc.</a:t>
            </a:r>
          </a:p>
          <a:p>
            <a:r>
              <a:rPr lang="en-US" dirty="0" smtClean="0"/>
              <a:t>Compare results to other works.</a:t>
            </a:r>
            <a:endParaRPr lang="en-US" dirty="0"/>
          </a:p>
        </p:txBody>
      </p:sp>
    </p:spTree>
    <p:extLst>
      <p:ext uri="{BB962C8B-B14F-4D97-AF65-F5344CB8AC3E}">
        <p14:creationId xmlns:p14="http://schemas.microsoft.com/office/powerpoint/2010/main" val="117150968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6730820"/>
              </p:ext>
            </p:extLst>
          </p:nvPr>
        </p:nvGraphicFramePr>
        <p:xfrm>
          <a:off x="762000" y="685800"/>
          <a:ext cx="7543800" cy="4668519"/>
        </p:xfrm>
        <a:graphic>
          <a:graphicData uri="http://schemas.openxmlformats.org/drawingml/2006/table">
            <a:tbl>
              <a:tblPr firstRow="1" bandRow="1">
                <a:tableStyleId>{5C22544A-7EE6-4342-B048-85BDC9FD1C3A}</a:tableStyleId>
              </a:tblPr>
              <a:tblGrid>
                <a:gridCol w="3771900"/>
                <a:gridCol w="3771900"/>
              </a:tblGrid>
              <a:tr h="370840">
                <a:tc gridSpan="2">
                  <a:txBody>
                    <a:bodyPr/>
                    <a:lstStyle/>
                    <a:p>
                      <a:pPr algn="ctr"/>
                      <a:r>
                        <a:rPr lang="en-US" dirty="0" smtClean="0"/>
                        <a:t>Features Used</a:t>
                      </a:r>
                      <a:endParaRPr lang="en-US" dirty="0"/>
                    </a:p>
                  </a:txBody>
                  <a:tcPr/>
                </a:tc>
                <a:tc hMerge="1">
                  <a:txBody>
                    <a:bodyPr/>
                    <a:lstStyle/>
                    <a:p>
                      <a:endParaRPr lang="en-US"/>
                    </a:p>
                  </a:txBody>
                  <a:tcPr/>
                </a:tc>
              </a:tr>
              <a:tr h="370840">
                <a:tc gridSpan="2">
                  <a:txBody>
                    <a:bodyPr/>
                    <a:lstStyle/>
                    <a:p>
                      <a:pPr algn="ctr"/>
                      <a:r>
                        <a:rPr lang="en-US" b="1" dirty="0" smtClean="0"/>
                        <a:t>PAN</a:t>
                      </a:r>
                      <a:r>
                        <a:rPr lang="en-US" b="1" baseline="0" dirty="0" smtClean="0"/>
                        <a:t> 2010</a:t>
                      </a:r>
                    </a:p>
                    <a:p>
                      <a:pPr algn="ctr"/>
                      <a:r>
                        <a:rPr lang="en-US" dirty="0" smtClean="0"/>
                        <a:t>Is</a:t>
                      </a:r>
                      <a:r>
                        <a:rPr lang="en-US" baseline="0" dirty="0" smtClean="0"/>
                        <a:t> anonymous?</a:t>
                      </a:r>
                    </a:p>
                    <a:p>
                      <a:pPr algn="ctr"/>
                      <a:r>
                        <a:rPr lang="en-US" baseline="0" dirty="0" smtClean="0"/>
                        <a:t>Time of day</a:t>
                      </a:r>
                    </a:p>
                    <a:p>
                      <a:pPr algn="ctr"/>
                      <a:r>
                        <a:rPr lang="en-US" baseline="0" dirty="0" smtClean="0"/>
                        <a:t>Time since previous revision</a:t>
                      </a:r>
                      <a:br>
                        <a:rPr lang="en-US" baseline="0" dirty="0" smtClean="0"/>
                      </a:br>
                      <a:r>
                        <a:rPr lang="en-US" baseline="0" dirty="0" smtClean="0"/>
                        <a:t>Edit distance from previous revision</a:t>
                      </a:r>
                    </a:p>
                    <a:p>
                      <a:pPr algn="ctr"/>
                      <a:r>
                        <a:rPr lang="en-US" baseline="0" dirty="0" smtClean="0"/>
                        <a:t>Comment length</a:t>
                      </a:r>
                      <a:br>
                        <a:rPr lang="en-US" baseline="0" dirty="0" smtClean="0"/>
                      </a:br>
                      <a:r>
                        <a:rPr lang="en-US" baseline="0" dirty="0" smtClean="0"/>
                        <a:t>Previous text trust histogram</a:t>
                      </a:r>
                      <a:br>
                        <a:rPr lang="en-US" baseline="0" dirty="0" smtClean="0"/>
                      </a:br>
                      <a:r>
                        <a:rPr lang="en-US" baseline="0" dirty="0" smtClean="0"/>
                        <a:t>Current text trust histogram</a:t>
                      </a:r>
                    </a:p>
                    <a:p>
                      <a:pPr algn="ctr"/>
                      <a:r>
                        <a:rPr lang="en-US" baseline="0" dirty="0" smtClean="0"/>
                        <a:t>Text trust histogram difference</a:t>
                      </a:r>
                      <a:endParaRPr lang="en-US" dirty="0"/>
                    </a:p>
                  </a:txBody>
                  <a:tcPr>
                    <a:solidFill>
                      <a:schemeClr val="accent1">
                        <a:lumMod val="20000"/>
                        <a:lumOff val="80000"/>
                      </a:schemeClr>
                    </a:solidFill>
                  </a:tcPr>
                </a:tc>
                <a:tc hMerge="1">
                  <a:txBody>
                    <a:bodyPr/>
                    <a:lstStyle/>
                    <a:p>
                      <a:endParaRPr lang="en-US"/>
                    </a:p>
                  </a:txBody>
                  <a:tcPr/>
                </a:tc>
              </a:tr>
              <a:tr h="370840">
                <a:tc>
                  <a:txBody>
                    <a:bodyPr/>
                    <a:lstStyle/>
                    <a:p>
                      <a:pPr algn="ctr"/>
                      <a:r>
                        <a:rPr lang="en-US" b="1" dirty="0" err="1" smtClean="0"/>
                        <a:t>WikiTrust</a:t>
                      </a:r>
                      <a:r>
                        <a:rPr lang="en-US" b="1" dirty="0" smtClean="0"/>
                        <a:t> 2011</a:t>
                      </a:r>
                    </a:p>
                    <a:p>
                      <a:pPr algn="ctr"/>
                      <a:r>
                        <a:rPr lang="en-US" dirty="0" smtClean="0"/>
                        <a:t>Same author as previous revision?</a:t>
                      </a:r>
                    </a:p>
                    <a:p>
                      <a:pPr algn="ctr"/>
                      <a:r>
                        <a:rPr lang="en-US" dirty="0" smtClean="0"/>
                        <a:t>Overall trust of page</a:t>
                      </a:r>
                    </a:p>
                    <a:p>
                      <a:pPr algn="ctr"/>
                      <a:r>
                        <a:rPr lang="en-US" dirty="0" smtClean="0"/>
                        <a:t>previous</a:t>
                      </a:r>
                      <a:r>
                        <a:rPr lang="en-US" baseline="0" dirty="0" smtClean="0"/>
                        <a:t> length of page</a:t>
                      </a:r>
                    </a:p>
                    <a:p>
                      <a:pPr algn="ctr"/>
                      <a:r>
                        <a:rPr lang="en-US" baseline="0" dirty="0" smtClean="0"/>
                        <a:t>current length of page</a:t>
                      </a:r>
                    </a:p>
                    <a:p>
                      <a:pPr algn="ctr"/>
                      <a:r>
                        <a:rPr lang="en-US" dirty="0" smtClean="0"/>
                        <a:t>comment</a:t>
                      </a:r>
                      <a:r>
                        <a:rPr lang="en-US" baseline="0" dirty="0" smtClean="0"/>
                        <a:t> marked as revert?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i="0" dirty="0" smtClean="0">
                          <a:solidFill>
                            <a:schemeClr val="tx1"/>
                          </a:solidFill>
                        </a:rPr>
                        <a:t>Thesis</a:t>
                      </a:r>
                    </a:p>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rPr>
                        <a:t>Author</a:t>
                      </a:r>
                      <a:r>
                        <a:rPr lang="en-US" b="0" i="0" baseline="0" dirty="0" smtClean="0">
                          <a:solidFill>
                            <a:schemeClr val="tx1"/>
                          </a:solidFill>
                        </a:rPr>
                        <a:t> reputation</a:t>
                      </a:r>
                      <a:endParaRPr lang="en-US" b="0" i="0" dirty="0" smtClean="0">
                        <a:solidFill>
                          <a:schemeClr val="tx1"/>
                        </a:solidFill>
                      </a:endParaRPr>
                    </a:p>
                    <a:p>
                      <a:pPr algn="ctr"/>
                      <a:endParaRPr lang="en-US" dirty="0"/>
                    </a:p>
                  </a:txBody>
                  <a:tcPr>
                    <a:solidFill>
                      <a:schemeClr val="accent1">
                        <a:lumMod val="40000"/>
                        <a:lumOff val="60000"/>
                      </a:schemeClr>
                    </a:solidFill>
                  </a:tcPr>
                </a:tc>
              </a:tr>
            </a:tbl>
          </a:graphicData>
        </a:graphic>
      </p:graphicFrame>
    </p:spTree>
    <p:extLst>
      <p:ext uri="{BB962C8B-B14F-4D97-AF65-F5344CB8AC3E}">
        <p14:creationId xmlns:p14="http://schemas.microsoft.com/office/powerpoint/2010/main" val="280123511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5325218"/>
              </p:ext>
            </p:extLst>
          </p:nvPr>
        </p:nvGraphicFramePr>
        <p:xfrm>
          <a:off x="762000" y="685800"/>
          <a:ext cx="7543800" cy="1483360"/>
        </p:xfrm>
        <a:graphic>
          <a:graphicData uri="http://schemas.openxmlformats.org/drawingml/2006/table">
            <a:tbl>
              <a:tblPr firstRow="1" bandRow="1">
                <a:tableStyleId>{5C22544A-7EE6-4342-B048-85BDC9FD1C3A}</a:tableStyleId>
              </a:tblPr>
              <a:tblGrid>
                <a:gridCol w="5347503"/>
                <a:gridCol w="2196297"/>
              </a:tblGrid>
              <a:tr h="370840">
                <a:tc>
                  <a:txBody>
                    <a:bodyPr/>
                    <a:lstStyle/>
                    <a:p>
                      <a:pPr algn="r"/>
                      <a:r>
                        <a:rPr lang="en-US" dirty="0" smtClean="0"/>
                        <a:t>System</a:t>
                      </a:r>
                      <a:endParaRPr lang="en-US" dirty="0"/>
                    </a:p>
                  </a:txBody>
                  <a:tcPr/>
                </a:tc>
                <a:tc>
                  <a:txBody>
                    <a:bodyPr/>
                    <a:lstStyle/>
                    <a:p>
                      <a:r>
                        <a:rPr lang="en-US" dirty="0" smtClean="0"/>
                        <a:t>AUC-PR</a:t>
                      </a:r>
                      <a:endParaRPr lang="en-US" dirty="0"/>
                    </a:p>
                  </a:txBody>
                  <a:tcPr/>
                </a:tc>
              </a:tr>
              <a:tr h="370840">
                <a:tc>
                  <a:txBody>
                    <a:bodyPr/>
                    <a:lstStyle/>
                    <a:p>
                      <a:pPr algn="r"/>
                      <a:r>
                        <a:rPr lang="en-US" dirty="0" smtClean="0"/>
                        <a:t>PAN 2010 </a:t>
                      </a:r>
                      <a:r>
                        <a:rPr lang="en-US" dirty="0" err="1" smtClean="0"/>
                        <a:t>WikiTrust</a:t>
                      </a:r>
                      <a:endParaRPr lang="en-US" dirty="0"/>
                    </a:p>
                  </a:txBody>
                  <a:tcPr/>
                </a:tc>
                <a:tc>
                  <a:txBody>
                    <a:bodyPr/>
                    <a:lstStyle/>
                    <a:p>
                      <a:r>
                        <a:rPr lang="en-US" dirty="0" smtClean="0"/>
                        <a:t>0.49263</a:t>
                      </a:r>
                      <a:endParaRPr lang="en-US" dirty="0"/>
                    </a:p>
                  </a:txBody>
                  <a:tcPr/>
                </a:tc>
              </a:tr>
              <a:tr h="370840">
                <a:tc>
                  <a:txBody>
                    <a:bodyPr/>
                    <a:lstStyle/>
                    <a:p>
                      <a:pPr algn="r"/>
                      <a:r>
                        <a:rPr lang="en-US" dirty="0" err="1" smtClean="0"/>
                        <a:t>WikiTrust</a:t>
                      </a:r>
                      <a:r>
                        <a:rPr lang="en-US" dirty="0" smtClean="0"/>
                        <a:t> + metadata (2011)</a:t>
                      </a:r>
                      <a:endParaRPr lang="en-US" dirty="0"/>
                    </a:p>
                  </a:txBody>
                  <a:tcPr/>
                </a:tc>
                <a:tc>
                  <a:txBody>
                    <a:bodyPr/>
                    <a:lstStyle/>
                    <a:p>
                      <a:r>
                        <a:rPr lang="en-US" dirty="0" smtClean="0"/>
                        <a:t>0.61047</a:t>
                      </a:r>
                      <a:endParaRPr lang="en-US" dirty="0"/>
                    </a:p>
                  </a:txBody>
                  <a:tcPr/>
                </a:tc>
              </a:tr>
              <a:tr h="370840">
                <a:tc>
                  <a:txBody>
                    <a:bodyPr/>
                    <a:lstStyle/>
                    <a:p>
                      <a:pPr algn="r"/>
                      <a:r>
                        <a:rPr lang="en-US" b="1" i="1" dirty="0" err="1" smtClean="0">
                          <a:solidFill>
                            <a:schemeClr val="tx1"/>
                          </a:solidFill>
                        </a:rPr>
                        <a:t>WikiTrust</a:t>
                      </a:r>
                      <a:r>
                        <a:rPr lang="en-US" b="1" i="1" dirty="0" smtClean="0">
                          <a:solidFill>
                            <a:schemeClr val="tx1"/>
                          </a:solidFill>
                        </a:rPr>
                        <a:t> + reputation (thesis)</a:t>
                      </a:r>
                      <a:endParaRPr lang="en-US" b="1" i="1" dirty="0">
                        <a:solidFill>
                          <a:schemeClr val="tx1"/>
                        </a:solidFill>
                      </a:endParaRPr>
                    </a:p>
                  </a:txBody>
                  <a:tcPr/>
                </a:tc>
                <a:tc>
                  <a:txBody>
                    <a:bodyPr/>
                    <a:lstStyle/>
                    <a:p>
                      <a:r>
                        <a:rPr lang="en-US" b="1" i="1" dirty="0" smtClean="0">
                          <a:solidFill>
                            <a:schemeClr val="tx1"/>
                          </a:solidFill>
                        </a:rPr>
                        <a:t>0.61152</a:t>
                      </a:r>
                      <a:endParaRPr lang="en-US" b="1" i="1" dirty="0">
                        <a:solidFill>
                          <a:schemeClr val="tx1"/>
                        </a:solidFill>
                      </a:endParaRPr>
                    </a:p>
                  </a:txBody>
                  <a:tcPr/>
                </a:tc>
              </a:tr>
            </a:tbl>
          </a:graphicData>
        </a:graphic>
      </p:graphicFrame>
      <p:sp>
        <p:nvSpPr>
          <p:cNvPr id="5" name="Striped Right Arrow 4"/>
          <p:cNvSpPr/>
          <p:nvPr/>
        </p:nvSpPr>
        <p:spPr>
          <a:xfrm>
            <a:off x="533400" y="1827460"/>
            <a:ext cx="685800" cy="304800"/>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35263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in Context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029211"/>
              </p:ext>
            </p:extLst>
          </p:nvPr>
        </p:nvGraphicFramePr>
        <p:xfrm>
          <a:off x="762001" y="685800"/>
          <a:ext cx="7543800" cy="3337560"/>
        </p:xfrm>
        <a:graphic>
          <a:graphicData uri="http://schemas.openxmlformats.org/drawingml/2006/table">
            <a:tbl>
              <a:tblPr firstRow="1" bandRow="1">
                <a:tableStyleId>{5C22544A-7EE6-4342-B048-85BDC9FD1C3A}</a:tableStyleId>
              </a:tblPr>
              <a:tblGrid>
                <a:gridCol w="5347504"/>
                <a:gridCol w="2196296"/>
              </a:tblGrid>
              <a:tr h="370840">
                <a:tc>
                  <a:txBody>
                    <a:bodyPr/>
                    <a:lstStyle/>
                    <a:p>
                      <a:pPr algn="r"/>
                      <a:r>
                        <a:rPr lang="en-US" dirty="0" smtClean="0"/>
                        <a:t>System</a:t>
                      </a:r>
                      <a:endParaRPr lang="en-US" dirty="0"/>
                    </a:p>
                  </a:txBody>
                  <a:tcPr/>
                </a:tc>
                <a:tc>
                  <a:txBody>
                    <a:bodyPr/>
                    <a:lstStyle/>
                    <a:p>
                      <a:r>
                        <a:rPr lang="en-US" dirty="0" smtClean="0"/>
                        <a:t>AUC-PR</a:t>
                      </a:r>
                      <a:endParaRPr lang="en-US" dirty="0"/>
                    </a:p>
                  </a:txBody>
                  <a:tcPr/>
                </a:tc>
              </a:tr>
              <a:tr h="370840">
                <a:tc>
                  <a:txBody>
                    <a:bodyPr/>
                    <a:lstStyle/>
                    <a:p>
                      <a:pPr algn="r"/>
                      <a:r>
                        <a:rPr lang="en-US" dirty="0" smtClean="0"/>
                        <a:t>PAN 2010 </a:t>
                      </a:r>
                      <a:r>
                        <a:rPr lang="en-US" dirty="0" err="1" smtClean="0"/>
                        <a:t>WikiTrust</a:t>
                      </a:r>
                      <a:endParaRPr lang="en-US" dirty="0"/>
                    </a:p>
                  </a:txBody>
                  <a:tcPr/>
                </a:tc>
                <a:tc>
                  <a:txBody>
                    <a:bodyPr/>
                    <a:lstStyle/>
                    <a:p>
                      <a:r>
                        <a:rPr lang="en-US" dirty="0" smtClean="0"/>
                        <a:t>0.49263</a:t>
                      </a:r>
                      <a:endParaRPr lang="en-US" dirty="0"/>
                    </a:p>
                  </a:txBody>
                  <a:tcPr/>
                </a:tc>
              </a:tr>
              <a:tr h="370840">
                <a:tc>
                  <a:txBody>
                    <a:bodyPr/>
                    <a:lstStyle/>
                    <a:p>
                      <a:pPr algn="r"/>
                      <a:r>
                        <a:rPr lang="en-US" dirty="0" err="1" smtClean="0"/>
                        <a:t>STiki</a:t>
                      </a:r>
                      <a:r>
                        <a:rPr lang="en-US" dirty="0" smtClean="0"/>
                        <a:t> (2011)</a:t>
                      </a:r>
                      <a:endParaRPr lang="en-US" dirty="0"/>
                    </a:p>
                  </a:txBody>
                  <a:tcPr/>
                </a:tc>
                <a:tc>
                  <a:txBody>
                    <a:bodyPr/>
                    <a:lstStyle/>
                    <a:p>
                      <a:r>
                        <a:rPr lang="en-US" dirty="0" smtClean="0"/>
                        <a:t>0.52534</a:t>
                      </a:r>
                      <a:endParaRPr lang="en-US" dirty="0"/>
                    </a:p>
                  </a:txBody>
                  <a:tcPr/>
                </a:tc>
              </a:tr>
              <a:tr h="370840">
                <a:tc>
                  <a:txBody>
                    <a:bodyPr/>
                    <a:lstStyle/>
                    <a:p>
                      <a:pPr algn="r"/>
                      <a:r>
                        <a:rPr lang="en-US" dirty="0" err="1" smtClean="0"/>
                        <a:t>WikiTrust</a:t>
                      </a:r>
                      <a:r>
                        <a:rPr lang="en-US" dirty="0" smtClean="0"/>
                        <a:t> + metadata (2011)</a:t>
                      </a:r>
                      <a:endParaRPr lang="en-US" dirty="0"/>
                    </a:p>
                  </a:txBody>
                  <a:tcPr/>
                </a:tc>
                <a:tc>
                  <a:txBody>
                    <a:bodyPr/>
                    <a:lstStyle/>
                    <a:p>
                      <a:r>
                        <a:rPr lang="en-US" dirty="0" smtClean="0"/>
                        <a:t>0.61047</a:t>
                      </a:r>
                      <a:endParaRPr lang="en-US" dirty="0"/>
                    </a:p>
                  </a:txBody>
                  <a:tcPr/>
                </a:tc>
              </a:tr>
              <a:tr h="370840">
                <a:tc>
                  <a:txBody>
                    <a:bodyPr/>
                    <a:lstStyle/>
                    <a:p>
                      <a:pPr algn="r"/>
                      <a:r>
                        <a:rPr lang="en-US" b="1" i="1" dirty="0" err="1" smtClean="0">
                          <a:solidFill>
                            <a:schemeClr val="tx1"/>
                          </a:solidFill>
                        </a:rPr>
                        <a:t>WikiTrust</a:t>
                      </a:r>
                      <a:r>
                        <a:rPr lang="en-US" b="1" i="1" dirty="0" smtClean="0">
                          <a:solidFill>
                            <a:schemeClr val="tx1"/>
                          </a:solidFill>
                        </a:rPr>
                        <a:t> + reputation (thesis)</a:t>
                      </a:r>
                      <a:endParaRPr lang="en-US" b="1" i="1" dirty="0">
                        <a:solidFill>
                          <a:schemeClr val="tx1"/>
                        </a:solidFill>
                      </a:endParaRPr>
                    </a:p>
                  </a:txBody>
                  <a:tcPr/>
                </a:tc>
                <a:tc>
                  <a:txBody>
                    <a:bodyPr/>
                    <a:lstStyle/>
                    <a:p>
                      <a:r>
                        <a:rPr lang="en-US" b="1" i="1" dirty="0" smtClean="0">
                          <a:solidFill>
                            <a:schemeClr val="tx1"/>
                          </a:solidFill>
                        </a:rPr>
                        <a:t>0.61152</a:t>
                      </a:r>
                      <a:endParaRPr lang="en-US" b="1" i="1" dirty="0">
                        <a:solidFill>
                          <a:schemeClr val="tx1"/>
                        </a:solidFill>
                      </a:endParaRPr>
                    </a:p>
                  </a:txBody>
                  <a:tcPr/>
                </a:tc>
              </a:tr>
              <a:tr h="370840">
                <a:tc>
                  <a:txBody>
                    <a:bodyPr/>
                    <a:lstStyle/>
                    <a:p>
                      <a:pPr algn="r"/>
                      <a:r>
                        <a:rPr lang="en-US" dirty="0" err="1" smtClean="0"/>
                        <a:t>Mola</a:t>
                      </a:r>
                      <a:r>
                        <a:rPr lang="en-US" dirty="0" smtClean="0"/>
                        <a:t>-Velasco (2011)</a:t>
                      </a:r>
                      <a:endParaRPr lang="en-US" dirty="0"/>
                    </a:p>
                  </a:txBody>
                  <a:tcPr/>
                </a:tc>
                <a:tc>
                  <a:txBody>
                    <a:bodyPr/>
                    <a:lstStyle/>
                    <a:p>
                      <a:r>
                        <a:rPr lang="en-US" dirty="0" smtClean="0"/>
                        <a:t>0.73121</a:t>
                      </a:r>
                      <a:endParaRPr lang="en-US" dirty="0"/>
                    </a:p>
                  </a:txBody>
                  <a:tcPr/>
                </a:tc>
              </a:tr>
              <a:tr h="370840">
                <a:tc>
                  <a:txBody>
                    <a:bodyPr/>
                    <a:lstStyle/>
                    <a:p>
                      <a:pPr algn="r"/>
                      <a:r>
                        <a:rPr lang="en-US" dirty="0" err="1" smtClean="0"/>
                        <a:t>Mola</a:t>
                      </a:r>
                      <a:r>
                        <a:rPr lang="en-US" dirty="0" smtClean="0"/>
                        <a:t>-Velasco</a:t>
                      </a:r>
                      <a:r>
                        <a:rPr lang="en-US" baseline="0" dirty="0" smtClean="0"/>
                        <a:t> + topic (2011)</a:t>
                      </a:r>
                      <a:endParaRPr lang="en-US" dirty="0"/>
                    </a:p>
                  </a:txBody>
                  <a:tcPr/>
                </a:tc>
                <a:tc>
                  <a:txBody>
                    <a:bodyPr/>
                    <a:lstStyle/>
                    <a:p>
                      <a:r>
                        <a:rPr lang="en-US" dirty="0" smtClean="0"/>
                        <a:t>0.7541</a:t>
                      </a:r>
                      <a:endParaRPr lang="en-US" dirty="0"/>
                    </a:p>
                  </a:txBody>
                  <a:tcPr/>
                </a:tc>
              </a:tr>
              <a:tr h="370840">
                <a:tc>
                  <a:txBody>
                    <a:bodyPr/>
                    <a:lstStyle/>
                    <a:p>
                      <a:pPr algn="r"/>
                      <a:r>
                        <a:rPr lang="en-US" dirty="0" smtClean="0"/>
                        <a:t>PAN 2010 </a:t>
                      </a:r>
                      <a:r>
                        <a:rPr lang="en-US" dirty="0" err="1" smtClean="0"/>
                        <a:t>metadetector</a:t>
                      </a:r>
                      <a:r>
                        <a:rPr lang="en-US" dirty="0" smtClean="0"/>
                        <a:t> (2010)</a:t>
                      </a:r>
                      <a:endParaRPr lang="en-US" dirty="0"/>
                    </a:p>
                  </a:txBody>
                  <a:tcPr/>
                </a:tc>
                <a:tc>
                  <a:txBody>
                    <a:bodyPr/>
                    <a:lstStyle/>
                    <a:p>
                      <a:r>
                        <a:rPr lang="en-US" dirty="0" smtClean="0"/>
                        <a:t>0.77609</a:t>
                      </a:r>
                      <a:endParaRPr lang="en-US" dirty="0"/>
                    </a:p>
                  </a:txBody>
                  <a:tcPr/>
                </a:tc>
              </a:tr>
              <a:tr h="370840">
                <a:tc>
                  <a:txBody>
                    <a:bodyPr/>
                    <a:lstStyle/>
                    <a:p>
                      <a:pPr algn="r"/>
                      <a:r>
                        <a:rPr lang="en-US" dirty="0" err="1" smtClean="0"/>
                        <a:t>Mola</a:t>
                      </a:r>
                      <a:r>
                        <a:rPr lang="en-US" dirty="0" smtClean="0"/>
                        <a:t>-Velasco + </a:t>
                      </a:r>
                      <a:r>
                        <a:rPr lang="en-US" dirty="0" err="1" smtClean="0"/>
                        <a:t>WikiTrust</a:t>
                      </a:r>
                      <a:r>
                        <a:rPr lang="en-US" dirty="0" smtClean="0"/>
                        <a:t> + </a:t>
                      </a:r>
                      <a:r>
                        <a:rPr lang="en-US" dirty="0" err="1" smtClean="0"/>
                        <a:t>STiki</a:t>
                      </a:r>
                      <a:r>
                        <a:rPr lang="en-US" dirty="0" smtClean="0"/>
                        <a:t> (2011)</a:t>
                      </a:r>
                      <a:endParaRPr lang="en-US" dirty="0"/>
                    </a:p>
                  </a:txBody>
                  <a:tcPr/>
                </a:tc>
                <a:tc>
                  <a:txBody>
                    <a:bodyPr/>
                    <a:lstStyle/>
                    <a:p>
                      <a:r>
                        <a:rPr lang="en-US" dirty="0" smtClean="0"/>
                        <a:t>0.81829</a:t>
                      </a:r>
                      <a:endParaRPr lang="en-US" dirty="0"/>
                    </a:p>
                  </a:txBody>
                  <a:tcPr/>
                </a:tc>
              </a:tr>
            </a:tbl>
          </a:graphicData>
        </a:graphic>
      </p:graphicFrame>
      <p:sp>
        <p:nvSpPr>
          <p:cNvPr id="5" name="Striped Right Arrow 4"/>
          <p:cNvSpPr/>
          <p:nvPr/>
        </p:nvSpPr>
        <p:spPr>
          <a:xfrm>
            <a:off x="533400" y="2209800"/>
            <a:ext cx="685800" cy="304800"/>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92668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678507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Contribution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Two quality measures reflecting the co-author reaction to edits of a collaborative document.</a:t>
            </a:r>
          </a:p>
          <a:p>
            <a:pPr marL="457200" indent="-457200">
              <a:buFont typeface="+mj-lt"/>
              <a:buAutoNum type="arabicPeriod"/>
            </a:pPr>
            <a:r>
              <a:rPr lang="en-US" dirty="0" smtClean="0"/>
              <a:t>A reputation system for authors of a collaborative document.</a:t>
            </a:r>
          </a:p>
        </p:txBody>
      </p:sp>
    </p:spTree>
    <p:extLst>
      <p:ext uri="{BB962C8B-B14F-4D97-AF65-F5344CB8AC3E}">
        <p14:creationId xmlns:p14="http://schemas.microsoft.com/office/powerpoint/2010/main" val="7976871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Approach</a:t>
            </a:r>
            <a:endParaRPr lang="en-US" dirty="0"/>
          </a:p>
        </p:txBody>
      </p:sp>
      <p:sp>
        <p:nvSpPr>
          <p:cNvPr id="3" name="Content Placeholder 2"/>
          <p:cNvSpPr>
            <a:spLocks noGrp="1"/>
          </p:cNvSpPr>
          <p:nvPr>
            <p:ph idx="1"/>
          </p:nvPr>
        </p:nvSpPr>
        <p:spPr/>
        <p:txBody>
          <a:bodyPr anchor="t" anchorCtr="0"/>
          <a:lstStyle/>
          <a:p>
            <a:pPr marL="0" indent="0">
              <a:buNone/>
            </a:pPr>
            <a:r>
              <a:rPr lang="en-US" dirty="0"/>
              <a:t>Q</a:t>
            </a:r>
            <a:r>
              <a:rPr lang="en-US" dirty="0" smtClean="0"/>
              <a:t>: Can we guide readers about the quality of an article?</a:t>
            </a:r>
          </a:p>
          <a:p>
            <a:pPr marL="0" indent="0">
              <a:buNone/>
            </a:pPr>
            <a:endParaRPr lang="en-US" dirty="0"/>
          </a:p>
          <a:p>
            <a:pPr marL="0" indent="0">
              <a:buNone/>
            </a:pPr>
            <a:endParaRPr lang="en-US" dirty="0" smtClean="0"/>
          </a:p>
          <a:p>
            <a:pPr marL="0" indent="0">
              <a:buNone/>
            </a:pPr>
            <a:r>
              <a:rPr lang="en-US" dirty="0" smtClean="0">
                <a:solidFill>
                  <a:schemeClr val="accent1"/>
                </a:solidFill>
              </a:rPr>
              <a:t>A: Build a reputation system for authors.</a:t>
            </a:r>
          </a:p>
          <a:p>
            <a:pPr lvl="1"/>
            <a:r>
              <a:rPr lang="en-US" dirty="0" smtClean="0">
                <a:solidFill>
                  <a:schemeClr val="accent1"/>
                </a:solidFill>
              </a:rPr>
              <a:t>a kind of summary of article history.</a:t>
            </a:r>
          </a:p>
          <a:p>
            <a:pPr lvl="1"/>
            <a:r>
              <a:rPr lang="en-US" dirty="0" smtClean="0">
                <a:solidFill>
                  <a:schemeClr val="accent1"/>
                </a:solidFill>
              </a:rPr>
              <a:t>can predict quality of future contributions.</a:t>
            </a:r>
          </a:p>
        </p:txBody>
      </p:sp>
    </p:spTree>
    <p:extLst>
      <p:ext uri="{BB962C8B-B14F-4D97-AF65-F5344CB8AC3E}">
        <p14:creationId xmlns:p14="http://schemas.microsoft.com/office/powerpoint/2010/main" val="10422043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Process 3"/>
          <p:cNvSpPr/>
          <p:nvPr/>
        </p:nvSpPr>
        <p:spPr>
          <a:xfrm>
            <a:off x="3048000" y="685800"/>
            <a:ext cx="1524000" cy="8382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Calculate text changed by author</a:t>
            </a:r>
            <a:endParaRPr lang="en-US" dirty="0"/>
          </a:p>
        </p:txBody>
      </p:sp>
      <p:sp>
        <p:nvSpPr>
          <p:cNvPr id="5" name="Decision 4"/>
          <p:cNvSpPr/>
          <p:nvPr/>
        </p:nvSpPr>
        <p:spPr>
          <a:xfrm>
            <a:off x="3048000" y="2209800"/>
            <a:ext cx="1524000" cy="838200"/>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Good work?</a:t>
            </a:r>
            <a:endParaRPr lang="en-US" dirty="0"/>
          </a:p>
        </p:txBody>
      </p:sp>
      <p:sp>
        <p:nvSpPr>
          <p:cNvPr id="6" name="Terminator 5"/>
          <p:cNvSpPr/>
          <p:nvPr/>
        </p:nvSpPr>
        <p:spPr>
          <a:xfrm>
            <a:off x="3124200" y="4191000"/>
            <a:ext cx="1371600" cy="68580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Increase reputation</a:t>
            </a:r>
            <a:endParaRPr lang="en-US" dirty="0"/>
          </a:p>
        </p:txBody>
      </p:sp>
      <p:sp>
        <p:nvSpPr>
          <p:cNvPr id="7" name="Terminator 6"/>
          <p:cNvSpPr/>
          <p:nvPr/>
        </p:nvSpPr>
        <p:spPr>
          <a:xfrm>
            <a:off x="4648200" y="4191000"/>
            <a:ext cx="1371600" cy="68580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Decrease reputation</a:t>
            </a:r>
            <a:endParaRPr lang="en-US" dirty="0"/>
          </a:p>
        </p:txBody>
      </p:sp>
      <p:cxnSp>
        <p:nvCxnSpPr>
          <p:cNvPr id="9" name="Straight Arrow Connector 8"/>
          <p:cNvCxnSpPr>
            <a:stCxn id="4" idx="2"/>
            <a:endCxn id="5" idx="0"/>
          </p:cNvCxnSpPr>
          <p:nvPr/>
        </p:nvCxnSpPr>
        <p:spPr>
          <a:xfrm>
            <a:off x="3810000" y="152400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6" idx="0"/>
          </p:cNvCxnSpPr>
          <p:nvPr/>
        </p:nvCxnSpPr>
        <p:spPr>
          <a:xfrm>
            <a:off x="3810000" y="3048000"/>
            <a:ext cx="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5" idx="3"/>
            <a:endCxn id="7" idx="0"/>
          </p:cNvCxnSpPr>
          <p:nvPr/>
        </p:nvCxnSpPr>
        <p:spPr>
          <a:xfrm>
            <a:off x="4572000" y="2628900"/>
            <a:ext cx="762000" cy="15621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276600" y="3048000"/>
            <a:ext cx="505191" cy="369332"/>
          </a:xfrm>
          <a:prstGeom prst="rect">
            <a:avLst/>
          </a:prstGeom>
          <a:noFill/>
        </p:spPr>
        <p:txBody>
          <a:bodyPr wrap="none" rtlCol="0">
            <a:spAutoFit/>
          </a:bodyPr>
          <a:lstStyle/>
          <a:p>
            <a:r>
              <a:rPr lang="en-US" dirty="0" smtClean="0"/>
              <a:t>yes</a:t>
            </a:r>
            <a:endParaRPr lang="en-US" dirty="0"/>
          </a:p>
        </p:txBody>
      </p:sp>
      <p:sp>
        <p:nvSpPr>
          <p:cNvPr id="31" name="TextBox 30"/>
          <p:cNvSpPr txBox="1"/>
          <p:nvPr/>
        </p:nvSpPr>
        <p:spPr>
          <a:xfrm>
            <a:off x="4800600" y="3048000"/>
            <a:ext cx="415498" cy="369332"/>
          </a:xfrm>
          <a:prstGeom prst="rect">
            <a:avLst/>
          </a:prstGeom>
          <a:noFill/>
        </p:spPr>
        <p:txBody>
          <a:bodyPr wrap="none" rtlCol="0">
            <a:spAutoFit/>
          </a:bodyPr>
          <a:lstStyle/>
          <a:p>
            <a:r>
              <a:rPr lang="en-US" dirty="0" smtClean="0"/>
              <a:t>no</a:t>
            </a:r>
            <a:endParaRPr lang="en-US" dirty="0"/>
          </a:p>
        </p:txBody>
      </p:sp>
    </p:spTree>
    <p:extLst>
      <p:ext uri="{BB962C8B-B14F-4D97-AF65-F5344CB8AC3E}">
        <p14:creationId xmlns:p14="http://schemas.microsoft.com/office/powerpoint/2010/main" val="3939943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Process 3"/>
          <p:cNvSpPr/>
          <p:nvPr/>
        </p:nvSpPr>
        <p:spPr>
          <a:xfrm>
            <a:off x="762000" y="685800"/>
            <a:ext cx="1524000" cy="8382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Calculate text changed by author</a:t>
            </a:r>
            <a:endParaRPr lang="en-US" dirty="0"/>
          </a:p>
        </p:txBody>
      </p:sp>
      <p:sp>
        <p:nvSpPr>
          <p:cNvPr id="5" name="Decision 4"/>
          <p:cNvSpPr/>
          <p:nvPr/>
        </p:nvSpPr>
        <p:spPr>
          <a:xfrm>
            <a:off x="762000" y="2209800"/>
            <a:ext cx="1524000" cy="838200"/>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Good work?</a:t>
            </a:r>
            <a:endParaRPr lang="en-US" dirty="0"/>
          </a:p>
        </p:txBody>
      </p:sp>
      <p:sp>
        <p:nvSpPr>
          <p:cNvPr id="6" name="Terminator 5"/>
          <p:cNvSpPr/>
          <p:nvPr/>
        </p:nvSpPr>
        <p:spPr>
          <a:xfrm>
            <a:off x="838200" y="4191000"/>
            <a:ext cx="1371600" cy="68580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Increase reputation</a:t>
            </a:r>
            <a:endParaRPr lang="en-US" dirty="0"/>
          </a:p>
        </p:txBody>
      </p:sp>
      <p:sp>
        <p:nvSpPr>
          <p:cNvPr id="7" name="Terminator 6"/>
          <p:cNvSpPr/>
          <p:nvPr/>
        </p:nvSpPr>
        <p:spPr>
          <a:xfrm>
            <a:off x="2362200" y="4191000"/>
            <a:ext cx="1371600" cy="68580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Decrease reputation</a:t>
            </a:r>
            <a:endParaRPr lang="en-US" dirty="0"/>
          </a:p>
        </p:txBody>
      </p:sp>
      <p:cxnSp>
        <p:nvCxnSpPr>
          <p:cNvPr id="9" name="Straight Arrow Connector 8"/>
          <p:cNvCxnSpPr>
            <a:stCxn id="4" idx="2"/>
            <a:endCxn id="5" idx="0"/>
          </p:cNvCxnSpPr>
          <p:nvPr/>
        </p:nvCxnSpPr>
        <p:spPr>
          <a:xfrm>
            <a:off x="1524000" y="152400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6" idx="0"/>
          </p:cNvCxnSpPr>
          <p:nvPr/>
        </p:nvCxnSpPr>
        <p:spPr>
          <a:xfrm>
            <a:off x="1524000" y="3048000"/>
            <a:ext cx="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5" idx="3"/>
            <a:endCxn id="7" idx="0"/>
          </p:cNvCxnSpPr>
          <p:nvPr/>
        </p:nvCxnSpPr>
        <p:spPr>
          <a:xfrm>
            <a:off x="2286000" y="2628900"/>
            <a:ext cx="762000" cy="15621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990600" y="3048000"/>
            <a:ext cx="505191" cy="369332"/>
          </a:xfrm>
          <a:prstGeom prst="rect">
            <a:avLst/>
          </a:prstGeom>
          <a:noFill/>
        </p:spPr>
        <p:txBody>
          <a:bodyPr wrap="none" rtlCol="0">
            <a:spAutoFit/>
          </a:bodyPr>
          <a:lstStyle/>
          <a:p>
            <a:r>
              <a:rPr lang="en-US" dirty="0" smtClean="0"/>
              <a:t>yes</a:t>
            </a:r>
            <a:endParaRPr lang="en-US" dirty="0"/>
          </a:p>
        </p:txBody>
      </p:sp>
      <p:sp>
        <p:nvSpPr>
          <p:cNvPr id="31" name="TextBox 30"/>
          <p:cNvSpPr txBox="1"/>
          <p:nvPr/>
        </p:nvSpPr>
        <p:spPr>
          <a:xfrm>
            <a:off x="2514600" y="3048000"/>
            <a:ext cx="415498" cy="369332"/>
          </a:xfrm>
          <a:prstGeom prst="rect">
            <a:avLst/>
          </a:prstGeom>
          <a:noFill/>
        </p:spPr>
        <p:txBody>
          <a:bodyPr wrap="none" rtlCol="0">
            <a:spAutoFit/>
          </a:bodyPr>
          <a:lstStyle/>
          <a:p>
            <a:r>
              <a:rPr lang="en-US" dirty="0" smtClean="0"/>
              <a:t>no</a:t>
            </a:r>
            <a:endParaRPr lang="en-US" dirty="0"/>
          </a:p>
        </p:txBody>
      </p:sp>
      <p:sp>
        <p:nvSpPr>
          <p:cNvPr id="8" name="TextBox 7"/>
          <p:cNvSpPr txBox="1"/>
          <p:nvPr/>
        </p:nvSpPr>
        <p:spPr>
          <a:xfrm>
            <a:off x="4876800" y="685800"/>
            <a:ext cx="3429000" cy="646331"/>
          </a:xfrm>
          <a:prstGeom prst="rect">
            <a:avLst/>
          </a:prstGeom>
          <a:noFill/>
        </p:spPr>
        <p:txBody>
          <a:bodyPr wrap="square" rtlCol="0">
            <a:spAutoFit/>
          </a:bodyPr>
          <a:lstStyle/>
          <a:p>
            <a:r>
              <a:rPr lang="en-US" dirty="0" smtClean="0"/>
              <a:t>Modified diff for author attribution over multiple past revisions.</a:t>
            </a:r>
            <a:endParaRPr lang="en-US" dirty="0"/>
          </a:p>
        </p:txBody>
      </p:sp>
      <p:sp>
        <p:nvSpPr>
          <p:cNvPr id="10" name="TextBox 9"/>
          <p:cNvSpPr txBox="1"/>
          <p:nvPr/>
        </p:nvSpPr>
        <p:spPr>
          <a:xfrm>
            <a:off x="4876800" y="2286000"/>
            <a:ext cx="3429000" cy="646331"/>
          </a:xfrm>
          <a:prstGeom prst="rect">
            <a:avLst/>
          </a:prstGeom>
          <a:noFill/>
        </p:spPr>
        <p:txBody>
          <a:bodyPr wrap="square" rtlCol="0">
            <a:spAutoFit/>
          </a:bodyPr>
          <a:lstStyle/>
          <a:p>
            <a:r>
              <a:rPr lang="en-US" dirty="0" smtClean="0"/>
              <a:t>Need a way to measure “quality” of an edit.</a:t>
            </a:r>
            <a:endParaRPr lang="en-US" dirty="0"/>
          </a:p>
        </p:txBody>
      </p:sp>
      <p:sp>
        <p:nvSpPr>
          <p:cNvPr id="12" name="TextBox 11"/>
          <p:cNvSpPr txBox="1"/>
          <p:nvPr/>
        </p:nvSpPr>
        <p:spPr>
          <a:xfrm>
            <a:off x="4876800" y="4191000"/>
            <a:ext cx="3429000" cy="646331"/>
          </a:xfrm>
          <a:prstGeom prst="rect">
            <a:avLst/>
          </a:prstGeom>
          <a:noFill/>
        </p:spPr>
        <p:txBody>
          <a:bodyPr wrap="square" rtlCol="0">
            <a:spAutoFit/>
          </a:bodyPr>
          <a:lstStyle/>
          <a:p>
            <a:r>
              <a:rPr lang="en-US" dirty="0" smtClean="0"/>
              <a:t>How should reputation be adjusted?</a:t>
            </a:r>
            <a:endParaRPr lang="en-US" dirty="0"/>
          </a:p>
        </p:txBody>
      </p:sp>
      <p:sp>
        <p:nvSpPr>
          <p:cNvPr id="14" name="Left Arrow 13"/>
          <p:cNvSpPr/>
          <p:nvPr/>
        </p:nvSpPr>
        <p:spPr>
          <a:xfrm>
            <a:off x="3886200" y="914400"/>
            <a:ext cx="838200" cy="381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3886200" y="2438400"/>
            <a:ext cx="838200" cy="381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Arrow 17"/>
          <p:cNvSpPr/>
          <p:nvPr/>
        </p:nvSpPr>
        <p:spPr>
          <a:xfrm>
            <a:off x="3886200" y="4343400"/>
            <a:ext cx="838200" cy="381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0768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Measuring Quality of an Edit</a:t>
            </a:r>
          </a:p>
          <a:p>
            <a:pPr marL="457200" indent="-457200">
              <a:buFont typeface="+mj-lt"/>
              <a:buAutoNum type="arabicPeriod"/>
            </a:pPr>
            <a:r>
              <a:rPr lang="en-US" dirty="0" smtClean="0"/>
              <a:t>Tracking Reputation</a:t>
            </a:r>
          </a:p>
          <a:p>
            <a:pPr marL="457200" indent="-457200">
              <a:buFont typeface="+mj-lt"/>
              <a:buAutoNum type="arabicPeriod"/>
            </a:pPr>
            <a:r>
              <a:rPr lang="en-US" dirty="0" smtClean="0"/>
              <a:t>Vandalism Detection</a:t>
            </a:r>
          </a:p>
          <a:p>
            <a:pPr marL="457200" indent="-457200">
              <a:buFont typeface="+mj-lt"/>
              <a:buAutoNum type="arabicPeriod"/>
            </a:pPr>
            <a:r>
              <a:rPr lang="en-US" dirty="0" smtClean="0"/>
              <a:t>Conclusions</a:t>
            </a:r>
            <a:endParaRPr lang="en-US" dirty="0"/>
          </a:p>
        </p:txBody>
      </p:sp>
    </p:spTree>
    <p:extLst>
      <p:ext uri="{BB962C8B-B14F-4D97-AF65-F5344CB8AC3E}">
        <p14:creationId xmlns:p14="http://schemas.microsoft.com/office/powerpoint/2010/main" val="6548140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Measuring edit quality</a:t>
            </a:r>
            <a:endParaRPr lang="en-US" dirty="0"/>
          </a:p>
        </p:txBody>
      </p:sp>
      <p:sp>
        <p:nvSpPr>
          <p:cNvPr id="9" name="Text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29286951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10792</TotalTime>
  <Words>5008</Words>
  <Application>Microsoft Macintosh PowerPoint</Application>
  <PresentationFormat>Letter Paper (8.5x11 in)</PresentationFormat>
  <Paragraphs>544</Paragraphs>
  <Slides>48</Slides>
  <Notes>47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Newsprint</vt:lpstr>
      <vt:lpstr>Equation</vt:lpstr>
      <vt:lpstr>WikiTrust</vt:lpstr>
      <vt:lpstr>The Problem…</vt:lpstr>
      <vt:lpstr>Insidious?</vt:lpstr>
      <vt:lpstr>Wasted Human Effort</vt:lpstr>
      <vt:lpstr>Our Approach</vt:lpstr>
      <vt:lpstr>Architecture</vt:lpstr>
      <vt:lpstr>Architecture</vt:lpstr>
      <vt:lpstr>Outline</vt:lpstr>
      <vt:lpstr>Measuring edit quality</vt:lpstr>
      <vt:lpstr>An Idea</vt:lpstr>
      <vt:lpstr>Text Longevity Quality</vt:lpstr>
      <vt:lpstr>Text Longevity Quality</vt:lpstr>
      <vt:lpstr>Seeking Alpha</vt:lpstr>
      <vt:lpstr>Two Issues</vt:lpstr>
      <vt:lpstr>Detecting Text Survival</vt:lpstr>
      <vt:lpstr>Text Differencing</vt:lpstr>
      <vt:lpstr>Credit to Editors</vt:lpstr>
      <vt:lpstr>PowerPoint Presentation</vt:lpstr>
      <vt:lpstr>PowerPoint Presentation</vt:lpstr>
      <vt:lpstr>PowerPoint Presentation</vt:lpstr>
      <vt:lpstr>PowerPoint Presentation</vt:lpstr>
      <vt:lpstr>PowerPoint Presentation</vt:lpstr>
      <vt:lpstr>Useful Work?</vt:lpstr>
      <vt:lpstr>Advisor’s Viewpoint</vt:lpstr>
      <vt:lpstr>Edit Longevity Quality</vt:lpstr>
      <vt:lpstr>Edit Longevity Quality</vt:lpstr>
      <vt:lpstr>Evaluation?</vt:lpstr>
      <vt:lpstr>Results</vt:lpstr>
      <vt:lpstr>PowerPoint Presentation</vt:lpstr>
      <vt:lpstr>A reputation system</vt:lpstr>
      <vt:lpstr>Basis of Approach</vt:lpstr>
      <vt:lpstr>Text Component</vt:lpstr>
      <vt:lpstr>Text Component</vt:lpstr>
      <vt:lpstr>Text Component</vt:lpstr>
      <vt:lpstr>Text Component</vt:lpstr>
      <vt:lpstr>Text Component</vt:lpstr>
      <vt:lpstr>Edit Component</vt:lpstr>
      <vt:lpstr>Edit Component</vt:lpstr>
      <vt:lpstr>Evaluation?</vt:lpstr>
      <vt:lpstr>Low Reputation Predicts Short-Lived Work</vt:lpstr>
      <vt:lpstr>Edit Count</vt:lpstr>
      <vt:lpstr>Vandalism detection</vt:lpstr>
      <vt:lpstr>Another Evaluation</vt:lpstr>
      <vt:lpstr>Features</vt:lpstr>
      <vt:lpstr>Our Results</vt:lpstr>
      <vt:lpstr>Results in Context</vt:lpstr>
      <vt:lpstr>Conclusions</vt:lpstr>
      <vt:lpstr>Our Contribution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WikiTrust</dc:title>
  <dc:creator>Microsoft Office User</dc:creator>
  <cp:lastModifiedBy>Microsoft Office User</cp:lastModifiedBy>
  <cp:revision>188</cp:revision>
  <cp:lastPrinted>2012-05-07T02:17:59Z</cp:lastPrinted>
  <dcterms:created xsi:type="dcterms:W3CDTF">2012-03-31T23:22:43Z</dcterms:created>
  <dcterms:modified xsi:type="dcterms:W3CDTF">2012-05-11T00:00:10Z</dcterms:modified>
</cp:coreProperties>
</file>