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2.bin" ContentType="application/vnd.openxmlformats-officedocument.oleObject"/>
  <Override PartName="/ppt/notesSlides/notesSlide1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286" r:id="rId4"/>
    <p:sldId id="288" r:id="rId5"/>
    <p:sldId id="307" r:id="rId6"/>
    <p:sldId id="308" r:id="rId7"/>
    <p:sldId id="257" r:id="rId8"/>
    <p:sldId id="262" r:id="rId9"/>
    <p:sldId id="290" r:id="rId10"/>
    <p:sldId id="294" r:id="rId11"/>
    <p:sldId id="293" r:id="rId12"/>
    <p:sldId id="295" r:id="rId13"/>
    <p:sldId id="296" r:id="rId14"/>
    <p:sldId id="319" r:id="rId15"/>
    <p:sldId id="309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287" r:id="rId24"/>
    <p:sldId id="265" r:id="rId25"/>
    <p:sldId id="298" r:id="rId26"/>
    <p:sldId id="266" r:id="rId27"/>
    <p:sldId id="271" r:id="rId28"/>
    <p:sldId id="269" r:id="rId29"/>
    <p:sldId id="303" r:id="rId30"/>
    <p:sldId id="277" r:id="rId31"/>
    <p:sldId id="276" r:id="rId32"/>
    <p:sldId id="278" r:id="rId33"/>
    <p:sldId id="279" r:id="rId34"/>
    <p:sldId id="305" r:id="rId35"/>
    <p:sldId id="273" r:id="rId36"/>
    <p:sldId id="280" r:id="rId37"/>
    <p:sldId id="281" r:id="rId38"/>
    <p:sldId id="267" r:id="rId39"/>
    <p:sldId id="285" r:id="rId40"/>
    <p:sldId id="320" r:id="rId41"/>
    <p:sldId id="284" r:id="rId42"/>
    <p:sldId id="283" r:id="rId43"/>
    <p:sldId id="268" r:id="rId44"/>
    <p:sldId id="301" r:id="rId45"/>
    <p:sldId id="299" r:id="rId46"/>
    <p:sldId id="300" r:id="rId47"/>
    <p:sldId id="282" r:id="rId48"/>
    <p:sldId id="321" r:id="rId49"/>
    <p:sldId id="261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4941" autoAdjust="0"/>
  </p:normalViewPr>
  <p:slideViewPr>
    <p:cSldViewPr snapToGrid="0">
      <p:cViewPr varScale="1">
        <p:scale>
          <a:sx n="110" d="100"/>
          <a:sy n="110" d="100"/>
        </p:scale>
        <p:origin x="-15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44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8F102-E22D-4E48-AECD-36A3E2C5AD86}" type="doc">
      <dgm:prSet loTypeId="urn:microsoft.com/office/officeart/2005/8/layout/radial4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A890B1-BAE6-8442-A688-BC0AD1505AF4}">
      <dgm:prSet phldrT="[Text]"/>
      <dgm:spPr>
        <a:gradFill flip="none" rotWithShape="1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00000" t="100000"/>
          </a:path>
          <a:tileRect r="-100000" b="-100000"/>
        </a:gradFill>
        <a:scene3d>
          <a:camera prst="orthographicFront">
            <a:rot lat="0" lon="0" rev="0"/>
          </a:camera>
          <a:lightRig rig="brightRoom" dir="tl"/>
        </a:scene3d>
        <a:sp3d contourW="12700"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gm:spPr>
      <dgm:t>
        <a:bodyPr/>
        <a:lstStyle/>
        <a:p>
          <a:r>
            <a:rPr lang="en-US" dirty="0" smtClean="0"/>
            <a:t>Quality * Quantity</a:t>
          </a:r>
          <a:endParaRPr lang="en-US" dirty="0"/>
        </a:p>
      </dgm:t>
    </dgm:pt>
    <dgm:pt modelId="{89FD36F7-4914-E44B-A4EB-BF771D2EC275}" type="parTrans" cxnId="{3F34AF7D-512D-5C46-BDCF-CECD744DAD90}">
      <dgm:prSet/>
      <dgm:spPr/>
      <dgm:t>
        <a:bodyPr/>
        <a:lstStyle/>
        <a:p>
          <a:endParaRPr lang="en-US"/>
        </a:p>
      </dgm:t>
    </dgm:pt>
    <dgm:pt modelId="{6B3AAF6D-DBB0-0A4D-8750-78F4F72437C0}" type="sibTrans" cxnId="{3F34AF7D-512D-5C46-BDCF-CECD744DAD90}">
      <dgm:prSet/>
      <dgm:spPr/>
      <dgm:t>
        <a:bodyPr/>
        <a:lstStyle/>
        <a:p>
          <a:endParaRPr lang="en-US"/>
        </a:p>
      </dgm:t>
    </dgm:pt>
    <dgm:pt modelId="{C5CF022E-D655-2644-A96B-B1344531560F}">
      <dgm:prSet phldrT="[Text]"/>
      <dgm:spPr/>
      <dgm:t>
        <a:bodyPr/>
        <a:lstStyle/>
        <a:p>
          <a:r>
            <a:rPr lang="en-US" dirty="0" smtClean="0"/>
            <a:t>Quality</a:t>
          </a:r>
          <a:endParaRPr lang="en-US" dirty="0"/>
        </a:p>
      </dgm:t>
    </dgm:pt>
    <dgm:pt modelId="{FF968F41-9D2C-DD44-BE72-20A78D5D0916}" type="parTrans" cxnId="{D44028FC-CBAF-0442-949D-A42B0B2C66C8}">
      <dgm:prSet/>
      <dgm:spPr/>
      <dgm:t>
        <a:bodyPr/>
        <a:lstStyle/>
        <a:p>
          <a:endParaRPr lang="en-US"/>
        </a:p>
      </dgm:t>
    </dgm:pt>
    <dgm:pt modelId="{5F0767D8-751A-814B-AB64-BCA6B5E44CF2}" type="sibTrans" cxnId="{D44028FC-CBAF-0442-949D-A42B0B2C66C8}">
      <dgm:prSet/>
      <dgm:spPr/>
      <dgm:t>
        <a:bodyPr/>
        <a:lstStyle/>
        <a:p>
          <a:endParaRPr lang="en-US"/>
        </a:p>
      </dgm:t>
    </dgm:pt>
    <dgm:pt modelId="{FD7DA161-B1B7-4A4E-8AEE-F72145BC163E}">
      <dgm:prSet phldrT="[Text]"/>
      <dgm:spPr/>
      <dgm:t>
        <a:bodyPr/>
        <a:lstStyle/>
        <a:p>
          <a:r>
            <a:rPr lang="en-US" dirty="0" smtClean="0"/>
            <a:t>Quantity</a:t>
          </a:r>
          <a:endParaRPr lang="en-US" dirty="0"/>
        </a:p>
      </dgm:t>
    </dgm:pt>
    <dgm:pt modelId="{36ADC3A2-171E-B348-A8F1-42A660DBBC54}" type="parTrans" cxnId="{37A214DA-1808-1B44-9CF1-E22FBC01C4FB}">
      <dgm:prSet/>
      <dgm:spPr/>
      <dgm:t>
        <a:bodyPr/>
        <a:lstStyle/>
        <a:p>
          <a:endParaRPr lang="en-US"/>
        </a:p>
      </dgm:t>
    </dgm:pt>
    <dgm:pt modelId="{E2CD44AA-AD8E-2A45-9DA0-7AC7040ABBB2}" type="sibTrans" cxnId="{37A214DA-1808-1B44-9CF1-E22FBC01C4FB}">
      <dgm:prSet/>
      <dgm:spPr/>
      <dgm:t>
        <a:bodyPr/>
        <a:lstStyle/>
        <a:p>
          <a:endParaRPr lang="en-US"/>
        </a:p>
      </dgm:t>
    </dgm:pt>
    <dgm:pt modelId="{4A471186-9743-4E43-A6A4-25125AF2F5BF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911E72BB-F0F6-E84A-B2E6-FC3BD6BAB2FB}" type="parTrans" cxnId="{7C9E7A68-A855-124B-9151-54F2B820A5CF}">
      <dgm:prSet/>
      <dgm:spPr/>
      <dgm:t>
        <a:bodyPr/>
        <a:lstStyle/>
        <a:p>
          <a:endParaRPr lang="en-US"/>
        </a:p>
      </dgm:t>
    </dgm:pt>
    <dgm:pt modelId="{AB054778-55DE-DE42-95DA-186E3AA62A02}" type="sibTrans" cxnId="{7C9E7A68-A855-124B-9151-54F2B820A5CF}">
      <dgm:prSet/>
      <dgm:spPr/>
      <dgm:t>
        <a:bodyPr/>
        <a:lstStyle/>
        <a:p>
          <a:endParaRPr lang="en-US"/>
        </a:p>
      </dgm:t>
    </dgm:pt>
    <dgm:pt modelId="{7E8DEEA1-8B4D-114F-9464-21938C48E4CE}">
      <dgm:prSet phldrT="[Text]"/>
      <dgm:spPr/>
      <dgm:t>
        <a:bodyPr/>
        <a:lstStyle/>
        <a:p>
          <a:r>
            <a:rPr lang="en-US" dirty="0" smtClean="0"/>
            <a:t>α</a:t>
          </a:r>
          <a:r>
            <a:rPr lang="en-US" baseline="-25000" dirty="0" smtClean="0"/>
            <a:t>text</a:t>
          </a:r>
          <a:r>
            <a:rPr lang="en-US" baseline="0" dirty="0" smtClean="0"/>
            <a:t>(r)</a:t>
          </a:r>
          <a:endParaRPr lang="en-US" dirty="0"/>
        </a:p>
      </dgm:t>
    </dgm:pt>
    <dgm:pt modelId="{5FB18FE7-625E-554D-8447-6D772B5CE069}" type="parTrans" cxnId="{69B39F95-D90A-0C48-963D-070C99D2DCB1}">
      <dgm:prSet/>
      <dgm:spPr/>
      <dgm:t>
        <a:bodyPr/>
        <a:lstStyle/>
        <a:p>
          <a:endParaRPr lang="en-US"/>
        </a:p>
      </dgm:t>
    </dgm:pt>
    <dgm:pt modelId="{A1A084DA-DF4C-D941-9783-1F5C65F83CC4}" type="sibTrans" cxnId="{69B39F95-D90A-0C48-963D-070C99D2DCB1}">
      <dgm:prSet/>
      <dgm:spPr/>
      <dgm:t>
        <a:bodyPr/>
        <a:lstStyle/>
        <a:p>
          <a:endParaRPr lang="en-US"/>
        </a:p>
      </dgm:t>
    </dgm:pt>
    <dgm:pt modelId="{00FD4784-5D0E-B646-8D81-B863EF334204}">
      <dgm:prSet phldrT="[Text]"/>
      <dgm:spPr/>
      <dgm:t>
        <a:bodyPr/>
        <a:lstStyle/>
        <a:p>
          <a:r>
            <a:rPr lang="en-US" dirty="0" smtClean="0"/>
            <a:t>α</a:t>
          </a:r>
          <a:r>
            <a:rPr lang="en-US" baseline="-25000" dirty="0" smtClean="0"/>
            <a:t>edit</a:t>
          </a:r>
          <a:r>
            <a:rPr lang="en-US" dirty="0" smtClean="0"/>
            <a:t>(r)</a:t>
          </a:r>
          <a:endParaRPr lang="en-US" dirty="0"/>
        </a:p>
      </dgm:t>
    </dgm:pt>
    <dgm:pt modelId="{A1121BBA-42BE-4F48-9AF1-34D39C7141A4}" type="parTrans" cxnId="{22E3911A-8A64-CC4B-998B-3C61C64AF530}">
      <dgm:prSet/>
      <dgm:spPr/>
      <dgm:t>
        <a:bodyPr/>
        <a:lstStyle/>
        <a:p>
          <a:endParaRPr lang="en-US"/>
        </a:p>
      </dgm:t>
    </dgm:pt>
    <dgm:pt modelId="{84A3BC08-57E9-004F-8D4F-732AFE6AC0BC}" type="sibTrans" cxnId="{22E3911A-8A64-CC4B-998B-3C61C64AF530}">
      <dgm:prSet/>
      <dgm:spPr/>
      <dgm:t>
        <a:bodyPr/>
        <a:lstStyle/>
        <a:p>
          <a:endParaRPr lang="en-US"/>
        </a:p>
      </dgm:t>
    </dgm:pt>
    <dgm:pt modelId="{84353EDF-35E5-B74A-96FC-27BCB126A745}">
      <dgm:prSet phldrT="[Text]"/>
      <dgm:spPr/>
      <dgm:t>
        <a:bodyPr/>
        <a:lstStyle/>
        <a:p>
          <a:r>
            <a:rPr lang="en-US" dirty="0" smtClean="0"/>
            <a:t>β</a:t>
          </a:r>
          <a:r>
            <a:rPr lang="en-US" baseline="-25000" dirty="0" smtClean="0"/>
            <a:t>text</a:t>
          </a:r>
          <a:r>
            <a:rPr lang="en-US" dirty="0" smtClean="0"/>
            <a:t>(r)</a:t>
          </a:r>
          <a:endParaRPr lang="en-US" dirty="0"/>
        </a:p>
      </dgm:t>
    </dgm:pt>
    <dgm:pt modelId="{E26E1652-584B-B147-9421-1C12E1B277C8}" type="parTrans" cxnId="{80705F0F-2E82-3E43-974F-E56C5D1E28F1}">
      <dgm:prSet/>
      <dgm:spPr/>
      <dgm:t>
        <a:bodyPr/>
        <a:lstStyle/>
        <a:p>
          <a:endParaRPr lang="en-US"/>
        </a:p>
      </dgm:t>
    </dgm:pt>
    <dgm:pt modelId="{4AE257CC-CAC1-9040-87AB-252E3E923FCC}" type="sibTrans" cxnId="{80705F0F-2E82-3E43-974F-E56C5D1E28F1}">
      <dgm:prSet/>
      <dgm:spPr/>
      <dgm:t>
        <a:bodyPr/>
        <a:lstStyle/>
        <a:p>
          <a:endParaRPr lang="en-US"/>
        </a:p>
      </dgm:t>
    </dgm:pt>
    <dgm:pt modelId="{73804C0E-DD13-9243-986A-CF994B473B47}">
      <dgm:prSet phldrT="[Text]"/>
      <dgm:spPr/>
      <dgm:t>
        <a:bodyPr/>
        <a:lstStyle/>
        <a:p>
          <a:r>
            <a:rPr lang="en-US" dirty="0" smtClean="0"/>
            <a:t>txt(r)</a:t>
          </a:r>
          <a:endParaRPr lang="en-US" dirty="0"/>
        </a:p>
      </dgm:t>
    </dgm:pt>
    <dgm:pt modelId="{130FB6AF-F87D-2745-9444-64978D5D6544}" type="parTrans" cxnId="{7DF0B705-3E3C-FA43-8C88-F61B479C6C50}">
      <dgm:prSet/>
      <dgm:spPr/>
      <dgm:t>
        <a:bodyPr/>
        <a:lstStyle/>
        <a:p>
          <a:endParaRPr lang="en-US"/>
        </a:p>
      </dgm:t>
    </dgm:pt>
    <dgm:pt modelId="{8887929B-55D1-B744-A148-2F60A3C920BE}" type="sibTrans" cxnId="{7DF0B705-3E3C-FA43-8C88-F61B479C6C50}">
      <dgm:prSet/>
      <dgm:spPr/>
      <dgm:t>
        <a:bodyPr/>
        <a:lstStyle/>
        <a:p>
          <a:endParaRPr lang="en-US"/>
        </a:p>
      </dgm:t>
    </dgm:pt>
    <dgm:pt modelId="{E1107CB4-ED42-D343-8CE6-B7190BC60B3C}">
      <dgm:prSet phldrT="[Text]"/>
      <dgm:spPr/>
      <dgm:t>
        <a:bodyPr/>
        <a:lstStyle/>
        <a:p>
          <a:r>
            <a:rPr lang="en-US" dirty="0" smtClean="0"/>
            <a:t>d(r)</a:t>
          </a:r>
          <a:endParaRPr lang="en-US" dirty="0"/>
        </a:p>
      </dgm:t>
    </dgm:pt>
    <dgm:pt modelId="{FBE69A16-EE32-B743-99A4-9F2E18D149F1}" type="parTrans" cxnId="{9E411C7B-C0CA-9D47-9A7E-FC5FEE1B253E}">
      <dgm:prSet/>
      <dgm:spPr/>
      <dgm:t>
        <a:bodyPr/>
        <a:lstStyle/>
        <a:p>
          <a:endParaRPr lang="en-US"/>
        </a:p>
      </dgm:t>
    </dgm:pt>
    <dgm:pt modelId="{C44B4356-412C-3D4D-A6A4-E68D8ECB674A}" type="sibTrans" cxnId="{9E411C7B-C0CA-9D47-9A7E-FC5FEE1B253E}">
      <dgm:prSet/>
      <dgm:spPr/>
      <dgm:t>
        <a:bodyPr/>
        <a:lstStyle/>
        <a:p>
          <a:endParaRPr lang="en-US"/>
        </a:p>
      </dgm:t>
    </dgm:pt>
    <dgm:pt modelId="{9095BFB4-CA02-D944-B3DF-14F13F193507}" type="pres">
      <dgm:prSet presAssocID="{D408F102-E22D-4E48-AECD-36A3E2C5AD8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8F0B45-35AF-3948-B583-233D8D8238DA}" type="pres">
      <dgm:prSet presAssocID="{5FA890B1-BAE6-8442-A688-BC0AD1505AF4}" presName="centerShape" presStyleLbl="node0" presStyleIdx="0" presStyleCnt="1" custScaleX="61991" custScaleY="62317" custLinFactNeighborX="1045" custLinFactNeighborY="-28383"/>
      <dgm:spPr/>
      <dgm:t>
        <a:bodyPr/>
        <a:lstStyle/>
        <a:p>
          <a:endParaRPr lang="en-US"/>
        </a:p>
      </dgm:t>
    </dgm:pt>
    <dgm:pt modelId="{B5F85C5E-2933-794F-BE8E-749818453A14}" type="pres">
      <dgm:prSet presAssocID="{FF968F41-9D2C-DD44-BE72-20A78D5D0916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282B758A-B37B-884F-8E3E-AE465968E40D}" type="pres">
      <dgm:prSet presAssocID="{C5CF022E-D655-2644-A96B-B1344531560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FAB89-C28C-8E42-AE58-08915090FBDA}" type="pres">
      <dgm:prSet presAssocID="{36ADC3A2-171E-B348-A8F1-42A660DBBC54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24C9478A-6B9B-D54F-8026-B9BB4F47B315}" type="pres">
      <dgm:prSet presAssocID="{FD7DA161-B1B7-4A4E-8AEE-F72145BC163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E53BD7-814B-6340-A2A0-EECA715C76AE}" type="presOf" srcId="{36ADC3A2-171E-B348-A8F1-42A660DBBC54}" destId="{230FAB89-C28C-8E42-AE58-08915090FBDA}" srcOrd="0" destOrd="0" presId="urn:microsoft.com/office/officeart/2005/8/layout/radial4"/>
    <dgm:cxn modelId="{9F7CFE01-9C3C-7049-830E-3C2C7FDC1231}" type="presOf" srcId="{5FA890B1-BAE6-8442-A688-BC0AD1505AF4}" destId="{418F0B45-35AF-3948-B583-233D8D8238DA}" srcOrd="0" destOrd="0" presId="urn:microsoft.com/office/officeart/2005/8/layout/radial4"/>
    <dgm:cxn modelId="{69B39F95-D90A-0C48-963D-070C99D2DCB1}" srcId="{C5CF022E-D655-2644-A96B-B1344531560F}" destId="{7E8DEEA1-8B4D-114F-9464-21938C48E4CE}" srcOrd="1" destOrd="0" parTransId="{5FB18FE7-625E-554D-8447-6D772B5CE069}" sibTransId="{A1A084DA-DF4C-D941-9783-1F5C65F83CC4}"/>
    <dgm:cxn modelId="{9E411C7B-C0CA-9D47-9A7E-FC5FEE1B253E}" srcId="{FD7DA161-B1B7-4A4E-8AEE-F72145BC163E}" destId="{E1107CB4-ED42-D343-8CE6-B7190BC60B3C}" srcOrd="1" destOrd="0" parTransId="{FBE69A16-EE32-B743-99A4-9F2E18D149F1}" sibTransId="{C44B4356-412C-3D4D-A6A4-E68D8ECB674A}"/>
    <dgm:cxn modelId="{A973F9C3-9F1D-C647-9660-12982FBB1E6D}" type="presOf" srcId="{7E8DEEA1-8B4D-114F-9464-21938C48E4CE}" destId="{282B758A-B37B-884F-8E3E-AE465968E40D}" srcOrd="0" destOrd="2" presId="urn:microsoft.com/office/officeart/2005/8/layout/radial4"/>
    <dgm:cxn modelId="{1F467BE2-9C12-A640-8CF0-3B250FF39E07}" type="presOf" srcId="{00FD4784-5D0E-B646-8D81-B863EF334204}" destId="{282B758A-B37B-884F-8E3E-AE465968E40D}" srcOrd="0" destOrd="3" presId="urn:microsoft.com/office/officeart/2005/8/layout/radial4"/>
    <dgm:cxn modelId="{7C9E7A68-A855-124B-9151-54F2B820A5CF}" srcId="{C5CF022E-D655-2644-A96B-B1344531560F}" destId="{4A471186-9743-4E43-A6A4-25125AF2F5BF}" srcOrd="0" destOrd="0" parTransId="{911E72BB-F0F6-E84A-B2E6-FC3BD6BAB2FB}" sibTransId="{AB054778-55DE-DE42-95DA-186E3AA62A02}"/>
    <dgm:cxn modelId="{F90B0A8A-B5FB-B044-9FE3-F484026F16F6}" type="presOf" srcId="{73804C0E-DD13-9243-986A-CF994B473B47}" destId="{24C9478A-6B9B-D54F-8026-B9BB4F47B315}" srcOrd="0" destOrd="1" presId="urn:microsoft.com/office/officeart/2005/8/layout/radial4"/>
    <dgm:cxn modelId="{E7EEF471-39E6-5C47-9C65-4E800881CF5E}" type="presOf" srcId="{C5CF022E-D655-2644-A96B-B1344531560F}" destId="{282B758A-B37B-884F-8E3E-AE465968E40D}" srcOrd="0" destOrd="0" presId="urn:microsoft.com/office/officeart/2005/8/layout/radial4"/>
    <dgm:cxn modelId="{D44028FC-CBAF-0442-949D-A42B0B2C66C8}" srcId="{5FA890B1-BAE6-8442-A688-BC0AD1505AF4}" destId="{C5CF022E-D655-2644-A96B-B1344531560F}" srcOrd="0" destOrd="0" parTransId="{FF968F41-9D2C-DD44-BE72-20A78D5D0916}" sibTransId="{5F0767D8-751A-814B-AB64-BCA6B5E44CF2}"/>
    <dgm:cxn modelId="{80705F0F-2E82-3E43-974F-E56C5D1E28F1}" srcId="{C5CF022E-D655-2644-A96B-B1344531560F}" destId="{84353EDF-35E5-B74A-96FC-27BCB126A745}" srcOrd="3" destOrd="0" parTransId="{E26E1652-584B-B147-9421-1C12E1B277C8}" sibTransId="{4AE257CC-CAC1-9040-87AB-252E3E923FCC}"/>
    <dgm:cxn modelId="{22E3911A-8A64-CC4B-998B-3C61C64AF530}" srcId="{C5CF022E-D655-2644-A96B-B1344531560F}" destId="{00FD4784-5D0E-B646-8D81-B863EF334204}" srcOrd="2" destOrd="0" parTransId="{A1121BBA-42BE-4F48-9AF1-34D39C7141A4}" sibTransId="{84A3BC08-57E9-004F-8D4F-732AFE6AC0BC}"/>
    <dgm:cxn modelId="{7DF0B705-3E3C-FA43-8C88-F61B479C6C50}" srcId="{FD7DA161-B1B7-4A4E-8AEE-F72145BC163E}" destId="{73804C0E-DD13-9243-986A-CF994B473B47}" srcOrd="0" destOrd="0" parTransId="{130FB6AF-F87D-2745-9444-64978D5D6544}" sibTransId="{8887929B-55D1-B744-A148-2F60A3C920BE}"/>
    <dgm:cxn modelId="{5AB07ACB-9061-254D-B018-79618AE32E67}" type="presOf" srcId="{D408F102-E22D-4E48-AECD-36A3E2C5AD86}" destId="{9095BFB4-CA02-D944-B3DF-14F13F193507}" srcOrd="0" destOrd="0" presId="urn:microsoft.com/office/officeart/2005/8/layout/radial4"/>
    <dgm:cxn modelId="{3BC2223B-C22E-5941-89FC-817FA5970322}" type="presOf" srcId="{FF968F41-9D2C-DD44-BE72-20A78D5D0916}" destId="{B5F85C5E-2933-794F-BE8E-749818453A14}" srcOrd="0" destOrd="0" presId="urn:microsoft.com/office/officeart/2005/8/layout/radial4"/>
    <dgm:cxn modelId="{2B16E3E7-4E37-6D43-A8DE-793B804D4EAB}" type="presOf" srcId="{84353EDF-35E5-B74A-96FC-27BCB126A745}" destId="{282B758A-B37B-884F-8E3E-AE465968E40D}" srcOrd="0" destOrd="4" presId="urn:microsoft.com/office/officeart/2005/8/layout/radial4"/>
    <dgm:cxn modelId="{65FEC305-610C-724D-A34E-CF02B32554FB}" type="presOf" srcId="{E1107CB4-ED42-D343-8CE6-B7190BC60B3C}" destId="{24C9478A-6B9B-D54F-8026-B9BB4F47B315}" srcOrd="0" destOrd="2" presId="urn:microsoft.com/office/officeart/2005/8/layout/radial4"/>
    <dgm:cxn modelId="{3F34AF7D-512D-5C46-BDCF-CECD744DAD90}" srcId="{D408F102-E22D-4E48-AECD-36A3E2C5AD86}" destId="{5FA890B1-BAE6-8442-A688-BC0AD1505AF4}" srcOrd="0" destOrd="0" parTransId="{89FD36F7-4914-E44B-A4EB-BF771D2EC275}" sibTransId="{6B3AAF6D-DBB0-0A4D-8750-78F4F72437C0}"/>
    <dgm:cxn modelId="{5963CDA3-ABD2-1E4F-9934-9B378B8E4E0C}" type="presOf" srcId="{FD7DA161-B1B7-4A4E-8AEE-F72145BC163E}" destId="{24C9478A-6B9B-D54F-8026-B9BB4F47B315}" srcOrd="0" destOrd="0" presId="urn:microsoft.com/office/officeart/2005/8/layout/radial4"/>
    <dgm:cxn modelId="{DB770A5A-96F1-6F4C-800B-53856A84EE5A}" type="presOf" srcId="{4A471186-9743-4E43-A6A4-25125AF2F5BF}" destId="{282B758A-B37B-884F-8E3E-AE465968E40D}" srcOrd="0" destOrd="1" presId="urn:microsoft.com/office/officeart/2005/8/layout/radial4"/>
    <dgm:cxn modelId="{37A214DA-1808-1B44-9CF1-E22FBC01C4FB}" srcId="{5FA890B1-BAE6-8442-A688-BC0AD1505AF4}" destId="{FD7DA161-B1B7-4A4E-8AEE-F72145BC163E}" srcOrd="1" destOrd="0" parTransId="{36ADC3A2-171E-B348-A8F1-42A660DBBC54}" sibTransId="{E2CD44AA-AD8E-2A45-9DA0-7AC7040ABBB2}"/>
    <dgm:cxn modelId="{25C46943-57B6-4346-8AAE-2CE8EBCF5807}" type="presParOf" srcId="{9095BFB4-CA02-D944-B3DF-14F13F193507}" destId="{418F0B45-35AF-3948-B583-233D8D8238DA}" srcOrd="0" destOrd="0" presId="urn:microsoft.com/office/officeart/2005/8/layout/radial4"/>
    <dgm:cxn modelId="{5869CC0E-3F67-1B40-954D-914D7E644DF0}" type="presParOf" srcId="{9095BFB4-CA02-D944-B3DF-14F13F193507}" destId="{B5F85C5E-2933-794F-BE8E-749818453A14}" srcOrd="1" destOrd="0" presId="urn:microsoft.com/office/officeart/2005/8/layout/radial4"/>
    <dgm:cxn modelId="{D16D47DF-88DB-DC48-9D55-1C6D8A58BFF9}" type="presParOf" srcId="{9095BFB4-CA02-D944-B3DF-14F13F193507}" destId="{282B758A-B37B-884F-8E3E-AE465968E40D}" srcOrd="2" destOrd="0" presId="urn:microsoft.com/office/officeart/2005/8/layout/radial4"/>
    <dgm:cxn modelId="{1B04565D-C536-544E-A5D8-085BBC4AF4E6}" type="presParOf" srcId="{9095BFB4-CA02-D944-B3DF-14F13F193507}" destId="{230FAB89-C28C-8E42-AE58-08915090FBDA}" srcOrd="3" destOrd="0" presId="urn:microsoft.com/office/officeart/2005/8/layout/radial4"/>
    <dgm:cxn modelId="{A375D583-A7DD-624E-908F-6B3A190B82F2}" type="presParOf" srcId="{9095BFB4-CA02-D944-B3DF-14F13F193507}" destId="{24C9478A-6B9B-D54F-8026-B9BB4F47B315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F0B45-35AF-3948-B583-233D8D8238DA}">
      <dsp:nvSpPr>
        <dsp:cNvPr id="0" name=""/>
        <dsp:cNvSpPr/>
      </dsp:nvSpPr>
      <dsp:spPr>
        <a:xfrm>
          <a:off x="3156521" y="399264"/>
          <a:ext cx="1369330" cy="1376532"/>
        </a:xfrm>
        <a:prstGeom prst="ellipse">
          <a:avLst/>
        </a:prstGeom>
        <a:gradFill flip="none" rotWithShape="1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00000" t="100000"/>
          </a:path>
          <a:tileRect r="-100000" b="-100000"/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2700"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Quality * Quantity</a:t>
          </a:r>
          <a:endParaRPr lang="en-US" sz="2100" kern="1200" dirty="0"/>
        </a:p>
      </dsp:txBody>
      <dsp:txXfrm>
        <a:off x="3357055" y="600852"/>
        <a:ext cx="968262" cy="973356"/>
      </dsp:txXfrm>
    </dsp:sp>
    <dsp:sp modelId="{B5F85C5E-2933-794F-BE8E-749818453A14}">
      <dsp:nvSpPr>
        <dsp:cNvPr id="0" name=""/>
        <dsp:cNvSpPr/>
      </dsp:nvSpPr>
      <dsp:spPr>
        <a:xfrm rot="10824211">
          <a:off x="1056266" y="760134"/>
          <a:ext cx="1984782" cy="62954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2700">
          <a:bevelT w="31750" h="12700"/>
          <a:contourClr>
            <a:schemeClr val="accent1">
              <a:tint val="6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2B758A-B37B-884F-8E3E-AE465968E40D}">
      <dsp:nvSpPr>
        <dsp:cNvPr id="0" name=""/>
        <dsp:cNvSpPr/>
      </dsp:nvSpPr>
      <dsp:spPr>
        <a:xfrm>
          <a:off x="7054" y="228527"/>
          <a:ext cx="2098472" cy="1678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2700">
          <a:bevelT w="31750" h="127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Quality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1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α</a:t>
          </a:r>
          <a:r>
            <a:rPr lang="en-US" sz="1700" kern="1200" baseline="-25000" dirty="0" smtClean="0"/>
            <a:t>text</a:t>
          </a:r>
          <a:r>
            <a:rPr lang="en-US" sz="1700" kern="1200" baseline="0" dirty="0" smtClean="0"/>
            <a:t>(r)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α</a:t>
          </a:r>
          <a:r>
            <a:rPr lang="en-US" sz="1700" kern="1200" baseline="-25000" dirty="0" smtClean="0"/>
            <a:t>edit</a:t>
          </a:r>
          <a:r>
            <a:rPr lang="en-US" sz="1700" kern="1200" dirty="0" smtClean="0"/>
            <a:t>(r)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β</a:t>
          </a:r>
          <a:r>
            <a:rPr lang="en-US" sz="1700" kern="1200" baseline="-25000" dirty="0" smtClean="0"/>
            <a:t>text</a:t>
          </a:r>
          <a:r>
            <a:rPr lang="en-US" sz="1700" kern="1200" dirty="0" smtClean="0"/>
            <a:t>(r)</a:t>
          </a:r>
          <a:endParaRPr lang="en-US" sz="1700" kern="1200" dirty="0"/>
        </a:p>
      </dsp:txBody>
      <dsp:txXfrm>
        <a:off x="56224" y="277697"/>
        <a:ext cx="2000132" cy="1580438"/>
      </dsp:txXfrm>
    </dsp:sp>
    <dsp:sp modelId="{230FAB89-C28C-8E42-AE58-08915090FBDA}">
      <dsp:nvSpPr>
        <dsp:cNvPr id="0" name=""/>
        <dsp:cNvSpPr/>
      </dsp:nvSpPr>
      <dsp:spPr>
        <a:xfrm rot="21574521">
          <a:off x="4633700" y="760015"/>
          <a:ext cx="1853834" cy="62954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2700">
          <a:bevelT w="31750" h="12700"/>
          <a:contourClr>
            <a:schemeClr val="accent1">
              <a:tint val="6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C9478A-6B9B-D54F-8026-B9BB4F47B315}">
      <dsp:nvSpPr>
        <dsp:cNvPr id="0" name=""/>
        <dsp:cNvSpPr/>
      </dsp:nvSpPr>
      <dsp:spPr>
        <a:xfrm>
          <a:off x="5438272" y="228527"/>
          <a:ext cx="2098472" cy="16787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2700">
          <a:bevelT w="31750" h="12700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Quantity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txt(r)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d(r)</a:t>
          </a:r>
          <a:endParaRPr lang="en-US" sz="1700" kern="1200" dirty="0"/>
        </a:p>
      </dsp:txBody>
      <dsp:txXfrm>
        <a:off x="5487442" y="277697"/>
        <a:ext cx="2000132" cy="1580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2E06F-2D6F-FB4E-BA76-313D9D42EE7D}" type="datetimeFigureOut">
              <a:rPr lang="en-US" smtClean="0"/>
              <a:t>4/14/12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1148A-4FA7-C44C-8260-5AEAE1888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05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14689-689E-7C4F-8647-005FE71D48A2}" type="datetimeFigureOut">
              <a:rPr lang="en-US" smtClean="0"/>
              <a:t>4/14/12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8CA2A-F20C-C645-9371-550373288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63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through the efforts of the advisor, the grad</a:t>
            </a:r>
            <a:r>
              <a:rPr lang="en-US" baseline="0" dirty="0" smtClean="0"/>
              <a:t> student finds his way to graduation!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68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reasonable guess would be to drop a normal to the direct path.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8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</a:t>
            </a:r>
            <a:r>
              <a:rPr lang="en-US" baseline="0" dirty="0" smtClean="0"/>
              <a:t> work = needed work – advisor’s work</a:t>
            </a:r>
          </a:p>
          <a:p>
            <a:r>
              <a:rPr lang="en-US" baseline="0" dirty="0" smtClean="0"/>
              <a:t>we use this definition because the advisor’s time is infinitely more valuable than that of the grad student.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8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ed5 (connected component method) PR-AUC</a:t>
            </a:r>
            <a:r>
              <a:rPr lang="en-US" baseline="0" dirty="0" smtClean="0"/>
              <a:t> = 46.1% - 47.28%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06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05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05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the right-hand graphs, notice that there’s a big bump in the frequency of the very worst qualities.  This is akin to saying that when people contribute bad text, most often it is very obviously bad.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also that the y-axis has a smaller scale for the edit views.  There is more “spread” in both the size of an edit, and its quality.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4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used hill</a:t>
            </a:r>
            <a:r>
              <a:rPr lang="en-US" baseline="0" dirty="0" smtClean="0"/>
              <a:t> climbing to assign values to constants.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3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used hill</a:t>
            </a:r>
            <a:r>
              <a:rPr lang="en-US" baseline="0" dirty="0" smtClean="0"/>
              <a:t> climbing to assign values to constants, optimizing for precision * recall.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9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“short lived” is defined as bottom 20% of the range for our quality measures</a:t>
            </a:r>
          </a:p>
          <a:p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Italian Wikipedia: until Oct-2005.  154,261 pages and 714,280 revisions.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French Wikipedia: until Jul-2006.  536,930 pages and 4,873,243 revisions.</a:t>
            </a:r>
          </a:p>
          <a:p>
            <a:pPr marL="171450" indent="-171450">
              <a:buFontTx/>
              <a:buChar char="•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used “edit count” as a comparison reputation because it has been often proposed, and gives us some baseline.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2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all heard the refrain of not trusting what’s in Wikipedia because anyone can edit it…</a:t>
            </a:r>
          </a:p>
          <a:p>
            <a:r>
              <a:rPr lang="en-US" baseline="0" dirty="0" smtClean="0"/>
              <a:t>Here is an example of an article that’s been edited by a vandal 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90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this evaluation, we do slightly</a:t>
            </a:r>
            <a:r>
              <a:rPr lang="en-US" baseline="0" dirty="0" smtClean="0"/>
              <a:t> better than the baseline, but it is not so easy to cheat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8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90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r>
              <a:rPr lang="en-US" baseline="0" dirty="0" smtClean="0"/>
              <a:t> colors a bad edit that gets reverted later, and yellow is the corresponding revert.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is, use the quality</a:t>
            </a:r>
            <a:r>
              <a:rPr lang="en-US" baseline="0" dirty="0" smtClean="0"/>
              <a:t> of authors previous work to estimate what the quality of their current work will 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5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7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frantic start to graceful</a:t>
            </a:r>
            <a:r>
              <a:rPr lang="en-US" baseline="0" dirty="0" smtClean="0"/>
              <a:t> finish, a well-prepared student can make a beeline for graduation.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some of us veer off, and end up far</a:t>
            </a:r>
            <a:r>
              <a:rPr lang="en-US" baseline="0" dirty="0" smtClean="0"/>
              <a:t> off-track: lost in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1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</a:t>
            </a:r>
            <a:r>
              <a:rPr lang="en-US" baseline="0" dirty="0" smtClean="0"/>
              <a:t> advisor has to come save the grad student, and guide him back to the correct 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CA2A-F20C-C645-9371-550373288D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4/14/12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4/14/12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4/14/12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4/14/12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4/14/12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4/14/12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4/14/12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4/14/12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4/14/12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4/14/12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4/14/12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4/14/12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WikiTrust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Content-Driven Reputation System for the Wikipedia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5791200"/>
            <a:ext cx="214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Bo Adler / May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Longevity Quality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990600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 smtClean="0"/>
              <a:t>Text survival looks a lot like exponential decay.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AD0101"/>
                </a:solidFill>
              </a:rPr>
              <a:t>Can we model it that way?</a:t>
            </a:r>
            <a:endParaRPr lang="en-US" dirty="0">
              <a:solidFill>
                <a:srgbClr val="AD010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27300" y="2811928"/>
            <a:ext cx="152400" cy="1143000"/>
          </a:xfrm>
          <a:prstGeom prst="rect">
            <a:avLst/>
          </a:prstGeom>
          <a:solidFill>
            <a:srgbClr val="FFCC00"/>
          </a:solidFill>
          <a:ln w="3168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230938" y="3497728"/>
            <a:ext cx="723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9pPr>
          </a:lstStyle>
          <a:p>
            <a:r>
              <a:rPr lang="en-US"/>
              <a:t>time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908300" y="2964328"/>
            <a:ext cx="152400" cy="9906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289300" y="3116728"/>
            <a:ext cx="152400" cy="8382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670300" y="3116728"/>
            <a:ext cx="152400" cy="8382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051300" y="3573928"/>
            <a:ext cx="152400" cy="3810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432300" y="3345328"/>
            <a:ext cx="152400" cy="6096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889500" y="3726328"/>
            <a:ext cx="152400" cy="2286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270500" y="3726328"/>
            <a:ext cx="152400" cy="2286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3"/>
          <p:cNvSpPr>
            <a:spLocks noChangeArrowheads="1"/>
          </p:cNvSpPr>
          <p:nvPr/>
        </p:nvSpPr>
        <p:spPr bwMode="auto">
          <a:xfrm>
            <a:off x="2603500" y="2811928"/>
            <a:ext cx="2760663" cy="877887"/>
          </a:xfrm>
          <a:custGeom>
            <a:avLst/>
            <a:gdLst>
              <a:gd name="T0" fmla="*/ 0 w 1739"/>
              <a:gd name="T1" fmla="*/ 0 h 553"/>
              <a:gd name="T2" fmla="*/ 528 w 1739"/>
              <a:gd name="T3" fmla="*/ 265 h 553"/>
              <a:gd name="T4" fmla="*/ 1172 w 1739"/>
              <a:gd name="T5" fmla="*/ 460 h 553"/>
              <a:gd name="T6" fmla="*/ 1739 w 1739"/>
              <a:gd name="T7" fmla="*/ 553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39" h="553">
                <a:moveTo>
                  <a:pt x="0" y="0"/>
                </a:moveTo>
                <a:cubicBezTo>
                  <a:pt x="88" y="44"/>
                  <a:pt x="333" y="188"/>
                  <a:pt x="528" y="265"/>
                </a:cubicBezTo>
                <a:cubicBezTo>
                  <a:pt x="723" y="342"/>
                  <a:pt x="970" y="412"/>
                  <a:pt x="1172" y="460"/>
                </a:cubicBezTo>
                <a:cubicBezTo>
                  <a:pt x="1374" y="508"/>
                  <a:pt x="1621" y="534"/>
                  <a:pt x="1739" y="553"/>
                </a:cubicBezTo>
              </a:path>
            </a:pathLst>
          </a:custGeom>
          <a:noFill/>
          <a:ln w="5724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2298700" y="2562690"/>
            <a:ext cx="1588" cy="1447800"/>
          </a:xfrm>
          <a:prstGeom prst="line">
            <a:avLst/>
          </a:prstGeom>
          <a:noFill/>
          <a:ln w="31680">
            <a:solidFill>
              <a:srgbClr val="808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298700" y="3983503"/>
            <a:ext cx="4191000" cy="1587"/>
          </a:xfrm>
          <a:prstGeom prst="line">
            <a:avLst/>
          </a:prstGeom>
          <a:noFill/>
          <a:ln w="31680">
            <a:solidFill>
              <a:srgbClr val="808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476375" y="3192928"/>
            <a:ext cx="642938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9pPr>
          </a:lstStyle>
          <a:p>
            <a:r>
              <a:rPr lang="en-US" sz="1800" dirty="0"/>
              <a:t>number</a:t>
            </a:r>
          </a:p>
          <a:p>
            <a:r>
              <a:rPr lang="en-US" sz="1800" dirty="0"/>
              <a:t>of words</a:t>
            </a:r>
          </a:p>
        </p:txBody>
      </p:sp>
    </p:spTree>
    <p:extLst>
      <p:ext uri="{BB962C8B-B14F-4D97-AF65-F5344CB8AC3E}">
        <p14:creationId xmlns:p14="http://schemas.microsoft.com/office/powerpoint/2010/main" val="418137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Longevity Quality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990600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 smtClean="0"/>
              <a:t>Text survival looks a lot like exponential decay.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AD0101"/>
                </a:solidFill>
              </a:rPr>
              <a:t>Can we model it that way?</a:t>
            </a:r>
            <a:endParaRPr lang="en-US" dirty="0">
              <a:solidFill>
                <a:srgbClr val="AD010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27300" y="2811928"/>
            <a:ext cx="152400" cy="1143000"/>
          </a:xfrm>
          <a:prstGeom prst="rect">
            <a:avLst/>
          </a:prstGeom>
          <a:solidFill>
            <a:srgbClr val="FFCC00"/>
          </a:solidFill>
          <a:ln w="3168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230938" y="3497728"/>
            <a:ext cx="723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9pPr>
          </a:lstStyle>
          <a:p>
            <a:r>
              <a:rPr lang="en-US"/>
              <a:t>time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908300" y="2964328"/>
            <a:ext cx="152400" cy="9906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289300" y="3116728"/>
            <a:ext cx="152400" cy="8382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670300" y="3116728"/>
            <a:ext cx="152400" cy="8382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051300" y="3573928"/>
            <a:ext cx="152400" cy="3810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432300" y="3345328"/>
            <a:ext cx="152400" cy="6096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889500" y="3726328"/>
            <a:ext cx="152400" cy="2286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270500" y="3726328"/>
            <a:ext cx="152400" cy="2286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3"/>
          <p:cNvSpPr>
            <a:spLocks noChangeArrowheads="1"/>
          </p:cNvSpPr>
          <p:nvPr/>
        </p:nvSpPr>
        <p:spPr bwMode="auto">
          <a:xfrm>
            <a:off x="2603500" y="2811928"/>
            <a:ext cx="2760663" cy="877887"/>
          </a:xfrm>
          <a:custGeom>
            <a:avLst/>
            <a:gdLst>
              <a:gd name="T0" fmla="*/ 0 w 1739"/>
              <a:gd name="T1" fmla="*/ 0 h 553"/>
              <a:gd name="T2" fmla="*/ 528 w 1739"/>
              <a:gd name="T3" fmla="*/ 265 h 553"/>
              <a:gd name="T4" fmla="*/ 1172 w 1739"/>
              <a:gd name="T5" fmla="*/ 460 h 553"/>
              <a:gd name="T6" fmla="*/ 1739 w 1739"/>
              <a:gd name="T7" fmla="*/ 553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39" h="553">
                <a:moveTo>
                  <a:pt x="0" y="0"/>
                </a:moveTo>
                <a:cubicBezTo>
                  <a:pt x="88" y="44"/>
                  <a:pt x="333" y="188"/>
                  <a:pt x="528" y="265"/>
                </a:cubicBezTo>
                <a:cubicBezTo>
                  <a:pt x="723" y="342"/>
                  <a:pt x="970" y="412"/>
                  <a:pt x="1172" y="460"/>
                </a:cubicBezTo>
                <a:cubicBezTo>
                  <a:pt x="1374" y="508"/>
                  <a:pt x="1621" y="534"/>
                  <a:pt x="1739" y="553"/>
                </a:cubicBezTo>
              </a:path>
            </a:pathLst>
          </a:custGeom>
          <a:noFill/>
          <a:ln w="5724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441575" y="4000965"/>
            <a:ext cx="26726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9pPr>
          </a:lstStyle>
          <a:p>
            <a:r>
              <a:rPr lang="en-US" dirty="0">
                <a:solidFill>
                  <a:srgbClr val="3333CC"/>
                </a:solidFill>
              </a:rPr>
              <a:t>i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376738" y="3954928"/>
            <a:ext cx="2667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9pPr>
          </a:lstStyle>
          <a:p>
            <a:r>
              <a:rPr lang="en-US" dirty="0" smtClean="0">
                <a:solidFill>
                  <a:srgbClr val="3333CC"/>
                </a:solidFill>
              </a:rPr>
              <a:t>j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5724525" y="2632540"/>
            <a:ext cx="163872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9pPr>
          </a:lstStyle>
          <a:p>
            <a:r>
              <a:rPr lang="en-US" sz="3200" dirty="0" smtClean="0">
                <a:solidFill>
                  <a:srgbClr val="3333CC"/>
                </a:solidFill>
              </a:rPr>
              <a:t>T</a:t>
            </a:r>
            <a:r>
              <a:rPr lang="en-US" sz="3200" baseline="-25000" dirty="0" smtClean="0">
                <a:solidFill>
                  <a:srgbClr val="3333CC"/>
                </a:solidFill>
              </a:rPr>
              <a:t>i</a:t>
            </a:r>
            <a:r>
              <a:rPr lang="en-US" sz="3200" dirty="0" smtClean="0">
                <a:solidFill>
                  <a:srgbClr val="3333CC"/>
                </a:solidFill>
              </a:rPr>
              <a:t> </a:t>
            </a:r>
            <a:r>
              <a:rPr lang="en-US" sz="3200" b="1" dirty="0">
                <a:solidFill>
                  <a:srgbClr val="3333CC"/>
                </a:solidFill>
                <a:latin typeface="Courier 10 Pitch" charset="0"/>
                <a:cs typeface="Courier 10 Pitch" charset="0"/>
              </a:rPr>
              <a:t>·</a:t>
            </a:r>
            <a:r>
              <a:rPr lang="en-US" sz="3200" dirty="0">
                <a:solidFill>
                  <a:srgbClr val="3333CC"/>
                </a:solidFill>
              </a:rPr>
              <a:t> </a:t>
            </a:r>
            <a:r>
              <a:rPr lang="en-US" sz="3200" dirty="0" smtClean="0">
                <a:solidFill>
                  <a:srgbClr val="3333CC"/>
                </a:solidFill>
              </a:rPr>
              <a:t>α</a:t>
            </a:r>
            <a:r>
              <a:rPr lang="en-US" b="1" baseline="-25000" dirty="0" err="1" smtClean="0">
                <a:solidFill>
                  <a:srgbClr val="3333CC"/>
                </a:solidFill>
              </a:rPr>
              <a:t>text</a:t>
            </a:r>
            <a:r>
              <a:rPr lang="en-US" sz="3200" baseline="50000" dirty="0" err="1" smtClean="0">
                <a:solidFill>
                  <a:srgbClr val="3333CC"/>
                </a:solidFill>
              </a:rPr>
              <a:t>j-i</a:t>
            </a:r>
            <a:endParaRPr lang="en-US" sz="3200" baseline="50000" dirty="0">
              <a:solidFill>
                <a:srgbClr val="3333CC"/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2116138" y="2811928"/>
            <a:ext cx="517525" cy="1587"/>
          </a:xfrm>
          <a:prstGeom prst="line">
            <a:avLst/>
          </a:prstGeom>
          <a:noFill/>
          <a:ln w="19080">
            <a:solidFill>
              <a:srgbClr val="3333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1643063" y="2507128"/>
            <a:ext cx="50843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9pPr>
          </a:lstStyle>
          <a:p>
            <a:r>
              <a:rPr lang="en-US" sz="3200" dirty="0" smtClean="0">
                <a:solidFill>
                  <a:srgbClr val="3333CC"/>
                </a:solidFill>
              </a:rPr>
              <a:t>T</a:t>
            </a:r>
            <a:r>
              <a:rPr lang="en-US" sz="3200" baseline="-25000" dirty="0" smtClean="0">
                <a:solidFill>
                  <a:srgbClr val="3333CC"/>
                </a:solidFill>
              </a:rPr>
              <a:t>i</a:t>
            </a:r>
            <a:endParaRPr lang="en-US" sz="3200" baseline="-25000" dirty="0">
              <a:solidFill>
                <a:srgbClr val="3333CC"/>
              </a:solidFill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4660900" y="3057990"/>
            <a:ext cx="1046163" cy="463550"/>
          </a:xfrm>
          <a:prstGeom prst="line">
            <a:avLst/>
          </a:prstGeom>
          <a:noFill/>
          <a:ln w="19080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2298700" y="2562690"/>
            <a:ext cx="1588" cy="1447800"/>
          </a:xfrm>
          <a:prstGeom prst="line">
            <a:avLst/>
          </a:prstGeom>
          <a:noFill/>
          <a:ln w="31680">
            <a:solidFill>
              <a:srgbClr val="808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298700" y="3983503"/>
            <a:ext cx="4191000" cy="1587"/>
          </a:xfrm>
          <a:prstGeom prst="line">
            <a:avLst/>
          </a:prstGeom>
          <a:noFill/>
          <a:ln w="31680">
            <a:solidFill>
              <a:srgbClr val="808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476375" y="3192928"/>
            <a:ext cx="642938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9pPr>
          </a:lstStyle>
          <a:p>
            <a:r>
              <a:rPr lang="en-US" sz="1800" dirty="0"/>
              <a:t>number</a:t>
            </a:r>
          </a:p>
          <a:p>
            <a:r>
              <a:rPr lang="en-US" sz="1800" dirty="0"/>
              <a:t>of words</a:t>
            </a:r>
          </a:p>
        </p:txBody>
      </p:sp>
    </p:spTree>
    <p:extLst>
      <p:ext uri="{BB962C8B-B14F-4D97-AF65-F5344CB8AC3E}">
        <p14:creationId xmlns:p14="http://schemas.microsoft.com/office/powerpoint/2010/main" val="174276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Longevity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α</a:t>
            </a:r>
            <a:r>
              <a:rPr lang="en-US" b="1" baseline="-25000" dirty="0" smtClean="0">
                <a:solidFill>
                  <a:schemeClr val="tx1"/>
                </a:solidFill>
              </a:rPr>
              <a:t>text</a:t>
            </a:r>
            <a:r>
              <a:rPr lang="en-US" b="1" baseline="-25000" dirty="0" smtClean="0">
                <a:solidFill>
                  <a:srgbClr val="3333CC"/>
                </a:solidFill>
              </a:rPr>
              <a:t> </a:t>
            </a:r>
            <a:r>
              <a:rPr lang="en-US" dirty="0" smtClean="0"/>
              <a:t>is a measure of how long text survives.</a:t>
            </a:r>
          </a:p>
          <a:p>
            <a:r>
              <a:rPr lang="en-US" dirty="0"/>
              <a:t>I</a:t>
            </a:r>
            <a:r>
              <a:rPr lang="en-US" dirty="0" smtClean="0"/>
              <a:t>t varies from zero to one.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How do we find and count survived text?</a:t>
            </a:r>
          </a:p>
          <a:p>
            <a:r>
              <a:rPr lang="en-US" dirty="0" smtClean="0"/>
              <a:t>What about text which is deleted or rearranged?  Writers get credit so far, but not editors.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5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Text Survival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 need to know who wrote what: author attribution.</a:t>
            </a:r>
          </a:p>
          <a:p>
            <a:r>
              <a:rPr lang="en-US" dirty="0" smtClean="0"/>
              <a:t>What about copied text?</a:t>
            </a:r>
          </a:p>
          <a:p>
            <a:r>
              <a:rPr lang="en-US" dirty="0" smtClean="0"/>
              <a:t>What about rearranged text?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Related to difference algorithms:</a:t>
            </a:r>
          </a:p>
          <a:p>
            <a:r>
              <a:rPr lang="en-US" dirty="0" smtClean="0"/>
              <a:t>Need to match across multiple past revisions.</a:t>
            </a:r>
          </a:p>
          <a:p>
            <a:r>
              <a:rPr lang="en-US" dirty="0" smtClean="0"/>
              <a:t>Corresponding blocks can matter to edit distance.</a:t>
            </a:r>
          </a:p>
          <a:p>
            <a:r>
              <a:rPr lang="en-US" dirty="0" smtClean="0"/>
              <a:t>Who gets credit for common words?</a:t>
            </a:r>
          </a:p>
          <a:p>
            <a:r>
              <a:rPr lang="en-US" dirty="0" smtClean="0"/>
              <a:t>How to balance similar wording far apart in time?</a:t>
            </a:r>
          </a:p>
        </p:txBody>
      </p:sp>
    </p:spTree>
    <p:extLst>
      <p:ext uri="{BB962C8B-B14F-4D97-AF65-F5344CB8AC3E}">
        <p14:creationId xmlns:p14="http://schemas.microsoft.com/office/powerpoint/2010/main" val="183228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Deletions, replacements and swaps, oh my!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“Edit distance” can capture these behaviors.</a:t>
            </a:r>
          </a:p>
          <a:p>
            <a:r>
              <a:rPr lang="en-US" dirty="0" smtClean="0"/>
              <a:t>Calculated from output of difference algorithm.</a:t>
            </a:r>
          </a:p>
          <a:p>
            <a:r>
              <a:rPr lang="en-US" dirty="0" smtClean="0"/>
              <a:t>Lends itself to physical analogy.</a:t>
            </a:r>
          </a:p>
          <a:p>
            <a:pPr marL="320040" lvl="1" indent="0">
              <a:buNone/>
            </a:pPr>
            <a:r>
              <a:rPr lang="en-US" dirty="0" smtClean="0"/>
              <a:t>Suppose grad school was like hiking through the forest…</a:t>
            </a:r>
          </a:p>
        </p:txBody>
      </p:sp>
    </p:spTree>
    <p:extLst>
      <p:ext uri="{BB962C8B-B14F-4D97-AF65-F5344CB8AC3E}">
        <p14:creationId xmlns:p14="http://schemas.microsoft.com/office/powerpoint/2010/main" val="2031938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r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33600"/>
            <a:ext cx="3835400" cy="3340100"/>
          </a:xfrm>
          <a:prstGeom prst="rect">
            <a:avLst/>
          </a:prstGeom>
        </p:spPr>
      </p:pic>
      <p:pic>
        <p:nvPicPr>
          <p:cNvPr id="7" name="Picture 6" descr="GradStudentTyp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62400"/>
            <a:ext cx="1219200" cy="1651000"/>
          </a:xfrm>
          <a:prstGeom prst="rect">
            <a:avLst/>
          </a:prstGeom>
        </p:spPr>
      </p:pic>
      <p:pic>
        <p:nvPicPr>
          <p:cNvPr id="8" name="Picture 7" descr="GradStudentGra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429000"/>
            <a:ext cx="11049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78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r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33600"/>
            <a:ext cx="3835400" cy="3340100"/>
          </a:xfrm>
          <a:prstGeom prst="rect">
            <a:avLst/>
          </a:prstGeom>
        </p:spPr>
      </p:pic>
      <p:pic>
        <p:nvPicPr>
          <p:cNvPr id="2" name="Picture 1" descr="GradStudentLo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2400"/>
            <a:ext cx="1231900" cy="19939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14400" y="5181600"/>
            <a:ext cx="914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7"/>
          </p:cNvCxnSpPr>
          <p:nvPr/>
        </p:nvCxnSpPr>
        <p:spPr>
          <a:xfrm flipV="1">
            <a:off x="1694889" y="2057400"/>
            <a:ext cx="3410511" cy="320231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400800" y="5181600"/>
            <a:ext cx="19050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2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r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33600"/>
            <a:ext cx="3835400" cy="3340100"/>
          </a:xfrm>
          <a:prstGeom prst="rect">
            <a:avLst/>
          </a:prstGeom>
        </p:spPr>
      </p:pic>
      <p:pic>
        <p:nvPicPr>
          <p:cNvPr id="2" name="Picture 1" descr="GradStudentLo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2400"/>
            <a:ext cx="1231900" cy="19939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14400" y="5181600"/>
            <a:ext cx="914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7"/>
          </p:cNvCxnSpPr>
          <p:nvPr/>
        </p:nvCxnSpPr>
        <p:spPr>
          <a:xfrm flipV="1">
            <a:off x="1694889" y="2057400"/>
            <a:ext cx="3410511" cy="320231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4" name="Picture 3" descr="Professor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0" y="152400"/>
            <a:ext cx="622300" cy="19685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400800" y="5181600"/>
            <a:ext cx="19050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5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re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33600"/>
            <a:ext cx="3835400" cy="33401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14400" y="5181600"/>
            <a:ext cx="914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7"/>
          </p:cNvCxnSpPr>
          <p:nvPr/>
        </p:nvCxnSpPr>
        <p:spPr>
          <a:xfrm flipV="1">
            <a:off x="1694889" y="2057400"/>
            <a:ext cx="3410511" cy="320231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Connector 7"/>
          <p:cNvSpPr/>
          <p:nvPr/>
        </p:nvSpPr>
        <p:spPr>
          <a:xfrm>
            <a:off x="4953000" y="1371600"/>
            <a:ext cx="1447800" cy="8382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Lost in Research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00800" y="5181600"/>
            <a:ext cx="19050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4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914400" y="5181600"/>
            <a:ext cx="914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7"/>
          </p:cNvCxnSpPr>
          <p:nvPr/>
        </p:nvCxnSpPr>
        <p:spPr>
          <a:xfrm flipV="1">
            <a:off x="1694889" y="2057400"/>
            <a:ext cx="3410511" cy="320231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Connector 7"/>
          <p:cNvSpPr/>
          <p:nvPr/>
        </p:nvSpPr>
        <p:spPr>
          <a:xfrm>
            <a:off x="4953000" y="1371600"/>
            <a:ext cx="1447800" cy="8382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Lost in Research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6400800" y="5181600"/>
            <a:ext cx="19050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Graduation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4"/>
            <a:endCxn id="2" idx="0"/>
          </p:cNvCxnSpPr>
          <p:nvPr/>
        </p:nvCxnSpPr>
        <p:spPr>
          <a:xfrm>
            <a:off x="5676900" y="2209800"/>
            <a:ext cx="1676400" cy="29718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8800" y="5486400"/>
            <a:ext cx="4572000" cy="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8966659">
            <a:off x="1824181" y="3336637"/>
            <a:ext cx="246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work of grad student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 rot="3471027">
            <a:off x="5980546" y="3290455"/>
            <a:ext cx="18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work of advisor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5622637"/>
            <a:ext cx="183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necessary work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3430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84" y="682614"/>
            <a:ext cx="7525384" cy="4344470"/>
          </a:xfrm>
          <a:prstGeom prst="rect">
            <a:avLst/>
          </a:prstGeom>
          <a:noFill/>
          <a:ln>
            <a:noFill/>
          </a:ln>
          <a:effectLst>
            <a:outerShdw blurRad="63500" dist="51930" dir="2700000" algn="ctr" rotWithShape="0">
              <a:srgbClr val="333333"/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13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914400" y="4038600"/>
            <a:ext cx="914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7"/>
            <a:endCxn id="8" idx="3"/>
          </p:cNvCxnSpPr>
          <p:nvPr/>
        </p:nvCxnSpPr>
        <p:spPr>
          <a:xfrm flipV="1">
            <a:off x="1694889" y="1477448"/>
            <a:ext cx="3241536" cy="263926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Connector 7"/>
          <p:cNvSpPr/>
          <p:nvPr/>
        </p:nvSpPr>
        <p:spPr>
          <a:xfrm>
            <a:off x="4724400" y="762000"/>
            <a:ext cx="1447800" cy="8382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Lost in Research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6324600" y="4038600"/>
            <a:ext cx="19050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Graduation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4"/>
            <a:endCxn id="2" idx="0"/>
          </p:cNvCxnSpPr>
          <p:nvPr/>
        </p:nvCxnSpPr>
        <p:spPr>
          <a:xfrm>
            <a:off x="5448300" y="1600200"/>
            <a:ext cx="1828800" cy="24384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6"/>
            <a:endCxn id="2" idx="2"/>
          </p:cNvCxnSpPr>
          <p:nvPr/>
        </p:nvCxnSpPr>
        <p:spPr>
          <a:xfrm>
            <a:off x="1828800" y="4305300"/>
            <a:ext cx="4495800" cy="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4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914400" y="4038600"/>
            <a:ext cx="914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tart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7"/>
            <a:endCxn id="8" idx="3"/>
          </p:cNvCxnSpPr>
          <p:nvPr/>
        </p:nvCxnSpPr>
        <p:spPr>
          <a:xfrm flipV="1">
            <a:off x="1694889" y="1477448"/>
            <a:ext cx="3241536" cy="2639267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Connector 7"/>
          <p:cNvSpPr/>
          <p:nvPr/>
        </p:nvSpPr>
        <p:spPr>
          <a:xfrm>
            <a:off x="4724400" y="762000"/>
            <a:ext cx="1447800" cy="8382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Lost in Research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6324600" y="4038600"/>
            <a:ext cx="19050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Graduation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4"/>
            <a:endCxn id="2" idx="0"/>
          </p:cNvCxnSpPr>
          <p:nvPr/>
        </p:nvCxnSpPr>
        <p:spPr>
          <a:xfrm>
            <a:off x="5448300" y="1600200"/>
            <a:ext cx="1828800" cy="24384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6"/>
            <a:endCxn id="2" idx="2"/>
          </p:cNvCxnSpPr>
          <p:nvPr/>
        </p:nvCxnSpPr>
        <p:spPr>
          <a:xfrm>
            <a:off x="1828800" y="4305300"/>
            <a:ext cx="4495800" cy="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work?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181600" y="1600200"/>
            <a:ext cx="38100" cy="27432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 rot="5400000">
            <a:off x="3276600" y="3048000"/>
            <a:ext cx="457200" cy="3200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09800" y="4876800"/>
            <a:ext cx="335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 student’s “forward” progress</a:t>
            </a:r>
            <a:endParaRPr lang="en-US" dirty="0"/>
          </a:p>
        </p:txBody>
      </p:sp>
      <p:cxnSp>
        <p:nvCxnSpPr>
          <p:cNvPr id="10" name="Straight Connector 9"/>
          <p:cNvCxnSpPr>
            <a:stCxn id="3" idx="6"/>
          </p:cNvCxnSpPr>
          <p:nvPr/>
        </p:nvCxnSpPr>
        <p:spPr>
          <a:xfrm flipV="1">
            <a:off x="1828800" y="4302161"/>
            <a:ext cx="3353849" cy="3139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54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657600" y="1828800"/>
            <a:ext cx="7620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tart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3" idx="7"/>
            <a:endCxn id="8" idx="3"/>
          </p:cNvCxnSpPr>
          <p:nvPr/>
        </p:nvCxnSpPr>
        <p:spPr>
          <a:xfrm flipV="1">
            <a:off x="4308008" y="1053726"/>
            <a:ext cx="1052140" cy="84202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Connector 7"/>
          <p:cNvSpPr/>
          <p:nvPr/>
        </p:nvSpPr>
        <p:spPr>
          <a:xfrm>
            <a:off x="5181600" y="533400"/>
            <a:ext cx="1219200" cy="6096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Lost in Research</a:t>
            </a:r>
            <a:endParaRPr lang="en-US" sz="1400" dirty="0"/>
          </a:p>
        </p:txBody>
      </p:sp>
      <p:sp>
        <p:nvSpPr>
          <p:cNvPr id="2" name="Oval 1"/>
          <p:cNvSpPr/>
          <p:nvPr/>
        </p:nvSpPr>
        <p:spPr>
          <a:xfrm>
            <a:off x="6781800" y="1828800"/>
            <a:ext cx="14478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Graduation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8" idx="4"/>
            <a:endCxn id="2" idx="0"/>
          </p:cNvCxnSpPr>
          <p:nvPr/>
        </p:nvCxnSpPr>
        <p:spPr>
          <a:xfrm>
            <a:off x="5791200" y="1143000"/>
            <a:ext cx="1714500" cy="6858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6"/>
            <a:endCxn id="2" idx="2"/>
          </p:cNvCxnSpPr>
          <p:nvPr/>
        </p:nvCxnSpPr>
        <p:spPr>
          <a:xfrm>
            <a:off x="4419600" y="2057400"/>
            <a:ext cx="2362200" cy="0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Advisor’s Viewpoint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762000" y="2145282"/>
            <a:ext cx="7543800" cy="2667000"/>
          </a:xfrm>
        </p:spPr>
        <p:txBody>
          <a:bodyPr anchor="b" anchorCtr="0"/>
          <a:lstStyle/>
          <a:p>
            <a:r>
              <a:rPr lang="en-US" dirty="0" smtClean="0"/>
              <a:t>useful work = necessary work – advisor’s work</a:t>
            </a:r>
          </a:p>
          <a:p>
            <a:r>
              <a:rPr lang="en-US" dirty="0" smtClean="0"/>
              <a:t>but sometimes advisor’s work &gt; necessary work, so…</a:t>
            </a:r>
          </a:p>
          <a:p>
            <a:r>
              <a:rPr lang="en-US" dirty="0" smtClean="0"/>
              <a:t>grad students can do negative work!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7711" y="2620199"/>
            <a:ext cx="183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necessary work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2994" y="835260"/>
            <a:ext cx="169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advisor’s work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cxnSp>
        <p:nvCxnSpPr>
          <p:cNvPr id="11" name="Curved Connector 10"/>
          <p:cNvCxnSpPr>
            <a:stCxn id="6" idx="1"/>
          </p:cNvCxnSpPr>
          <p:nvPr/>
        </p:nvCxnSpPr>
        <p:spPr>
          <a:xfrm rot="10800000" flipV="1">
            <a:off x="6669946" y="1019926"/>
            <a:ext cx="183049" cy="387430"/>
          </a:xfrm>
          <a:prstGeom prst="curved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0"/>
          </p:cNvCxnSpPr>
          <p:nvPr/>
        </p:nvCxnSpPr>
        <p:spPr>
          <a:xfrm rot="16200000" flipV="1">
            <a:off x="5355947" y="2391056"/>
            <a:ext cx="449654" cy="8632"/>
          </a:xfrm>
          <a:prstGeom prst="curvedConnector3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02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Longevity Quality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00400" y="1752600"/>
            <a:ext cx="857250" cy="81491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-1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391400" y="1752600"/>
            <a:ext cx="857250" cy="81491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4953000" y="457200"/>
            <a:ext cx="857250" cy="81491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cxnSp>
        <p:nvCxnSpPr>
          <p:cNvPr id="4" name="Straight Arrow Connector 3"/>
          <p:cNvCxnSpPr>
            <a:stCxn id="7" idx="6"/>
            <a:endCxn id="8" idx="2"/>
          </p:cNvCxnSpPr>
          <p:nvPr/>
        </p:nvCxnSpPr>
        <p:spPr>
          <a:xfrm>
            <a:off x="4057650" y="2160059"/>
            <a:ext cx="33337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9" idx="3"/>
          </p:cNvCxnSpPr>
          <p:nvPr/>
        </p:nvCxnSpPr>
        <p:spPr>
          <a:xfrm flipV="1">
            <a:off x="3932109" y="1152775"/>
            <a:ext cx="1146432" cy="719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5"/>
            <a:endCxn id="8" idx="1"/>
          </p:cNvCxnSpPr>
          <p:nvPr/>
        </p:nvCxnSpPr>
        <p:spPr>
          <a:xfrm>
            <a:off x="5684709" y="1152775"/>
            <a:ext cx="1832232" cy="719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00400" y="2667000"/>
            <a:ext cx="216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past reference point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05600" y="2667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future judge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54849" y="499075"/>
            <a:ext cx="152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edit being reviewed</a:t>
            </a:r>
            <a:endParaRPr lang="en-US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918767"/>
              </p:ext>
            </p:extLst>
          </p:nvPr>
        </p:nvGraphicFramePr>
        <p:xfrm>
          <a:off x="838200" y="3733800"/>
          <a:ext cx="3717636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460500" imgH="419100" progId="Equation.3">
                  <p:embed/>
                </p:oleObj>
              </mc:Choice>
              <mc:Fallback>
                <p:oleObj name="Equation" r:id="rId3" imgW="14605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733800"/>
                        <a:ext cx="3717636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9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PAN-WVC-10 vandalism detection corpus:</a:t>
            </a:r>
          </a:p>
          <a:p>
            <a:r>
              <a:rPr lang="en-US" dirty="0" smtClean="0"/>
              <a:t>32k edits annotated as “regular” or “vandalism.”</a:t>
            </a:r>
          </a:p>
          <a:p>
            <a:r>
              <a:rPr lang="en-US" dirty="0"/>
              <a:t>N</a:t>
            </a:r>
            <a:r>
              <a:rPr lang="en-US" dirty="0" smtClean="0"/>
              <a:t>early 8% are vandalism.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To evaluate quality measures:</a:t>
            </a:r>
          </a:p>
          <a:p>
            <a:r>
              <a:rPr lang="en-US" dirty="0" smtClean="0"/>
              <a:t>Use quality to directly predict “vandalism” class.</a:t>
            </a:r>
          </a:p>
          <a:p>
            <a:r>
              <a:rPr lang="en-US" dirty="0" smtClean="0"/>
              <a:t>Rank results by AUC-PR.</a:t>
            </a:r>
          </a:p>
          <a:p>
            <a:r>
              <a:rPr lang="en-US" dirty="0" smtClean="0"/>
              <a:t>Dependency on diff, matching, edit distance.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6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 smtClean="0"/>
              <a:t>Text longevity quality:</a:t>
            </a:r>
          </a:p>
          <a:p>
            <a:r>
              <a:rPr lang="en-US" dirty="0" smtClean="0"/>
              <a:t>Match quality made slightest difference.</a:t>
            </a:r>
          </a:p>
          <a:p>
            <a:r>
              <a:rPr lang="en-US" dirty="0" smtClean="0"/>
              <a:t>AUC-PR = 29.22% - 29.31%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Edit longevity quality:</a:t>
            </a:r>
          </a:p>
          <a:p>
            <a:r>
              <a:rPr lang="en-US" dirty="0" smtClean="0"/>
              <a:t>Performance primarily determined by edit distance.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920963"/>
              </p:ext>
            </p:extLst>
          </p:nvPr>
        </p:nvGraphicFramePr>
        <p:xfrm>
          <a:off x="1143000" y="3429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edit distance formula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AUC-PR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+ D – min(I, D)/2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43.77% - 44.46%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+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42.33% - 43.03%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max(I,</a:t>
                      </a:r>
                      <a:r>
                        <a:rPr lang="en-US" baseline="0" dirty="0" smtClean="0"/>
                        <a:t> D) – min(I, D)/2 +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37.29% - 39.28%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191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authors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Edit Quality to Identify 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Revealing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different kind of evaluation:</a:t>
            </a:r>
          </a:p>
          <a:p>
            <a:r>
              <a:rPr lang="en-US" dirty="0" smtClean="0"/>
              <a:t>Define several measures of quality.</a:t>
            </a:r>
          </a:p>
          <a:p>
            <a:r>
              <a:rPr lang="en-US" dirty="0" smtClean="0"/>
              <a:t>Plot users on “quality graphs.”</a:t>
            </a:r>
          </a:p>
          <a:p>
            <a:r>
              <a:rPr lang="en-US" dirty="0" smtClean="0"/>
              <a:t>Look for clustering of behaviors.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Can this be useful?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110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Primitives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937189"/>
              </p:ext>
            </p:extLst>
          </p:nvPr>
        </p:nvGraphicFramePr>
        <p:xfrm>
          <a:off x="762000" y="685800"/>
          <a:ext cx="7543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059415"/>
              </p:ext>
            </p:extLst>
          </p:nvPr>
        </p:nvGraphicFramePr>
        <p:xfrm>
          <a:off x="2516837" y="2800418"/>
          <a:ext cx="4130193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77901"/>
                <a:gridCol w="779287"/>
                <a:gridCol w="157300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err="1" smtClean="0"/>
                        <a:t>Num</a:t>
                      </a:r>
                      <a:r>
                        <a:rPr lang="en-US" b="0" dirty="0" smtClean="0"/>
                        <a:t> Edits =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ym typeface="Wingdings"/>
                        </a:rPr>
                        <a:t></a:t>
                      </a:r>
                      <a:r>
                        <a:rPr lang="en-US" sz="1800" b="0" kern="1200" dirty="0">
                          <a:sym typeface="Wingdings"/>
                        </a:rPr>
                        <a:t> </a:t>
                      </a:r>
                      <a:r>
                        <a:rPr lang="en-US" sz="1800" b="0" kern="1200" dirty="0" smtClean="0">
                          <a:sym typeface="Wingdings"/>
                        </a:rPr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Text Only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</a:t>
                      </a:r>
                      <a:r>
                        <a:rPr lang="en-US" sz="1800" kern="1200" dirty="0" smtClean="0">
                          <a:sym typeface="Wingdings"/>
                        </a:rPr>
                        <a:t> </a:t>
                      </a:r>
                      <a:r>
                        <a:rPr lang="en-US" dirty="0" smtClean="0"/>
                        <a:t>txt(r)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Edit Only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</a:t>
                      </a:r>
                      <a:r>
                        <a:rPr lang="en-US" sz="1800" kern="1200" dirty="0" smtClean="0">
                          <a:sym typeface="Wingdings"/>
                        </a:rPr>
                        <a:t> </a:t>
                      </a:r>
                      <a:r>
                        <a:rPr lang="en-US" dirty="0" smtClean="0"/>
                        <a:t>d(r)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Text Longevity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α</a:t>
                      </a:r>
                      <a:r>
                        <a:rPr lang="en-US" baseline="-25000" dirty="0" smtClean="0"/>
                        <a:t>text</a:t>
                      </a:r>
                      <a:r>
                        <a:rPr lang="en-US" dirty="0" smtClean="0"/>
                        <a:t>(r)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</a:t>
                      </a:r>
                      <a:r>
                        <a:rPr lang="en-US" sz="1800" kern="1200" dirty="0" smtClean="0">
                          <a:sym typeface="Wingdings"/>
                        </a:rPr>
                        <a:t> </a:t>
                      </a:r>
                      <a:r>
                        <a:rPr lang="en-US" dirty="0" smtClean="0"/>
                        <a:t>txt(r)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Edit Longevity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α</a:t>
                      </a:r>
                      <a:r>
                        <a:rPr lang="en-US" baseline="-25000" dirty="0" smtClean="0"/>
                        <a:t>edit</a:t>
                      </a:r>
                      <a:r>
                        <a:rPr lang="en-US" dirty="0" smtClean="0"/>
                        <a:t>(r)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</a:t>
                      </a:r>
                      <a:r>
                        <a:rPr lang="en-US" sz="1800" kern="1200" dirty="0" smtClean="0">
                          <a:sym typeface="Wingdings"/>
                        </a:rPr>
                        <a:t> </a:t>
                      </a:r>
                      <a:r>
                        <a:rPr lang="en-US" dirty="0" smtClean="0"/>
                        <a:t>d(r)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Ten Revisions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β</a:t>
                      </a:r>
                      <a:r>
                        <a:rPr lang="en-US" baseline="-25000" dirty="0" smtClean="0"/>
                        <a:t>text</a:t>
                      </a:r>
                      <a:r>
                        <a:rPr lang="en-US" dirty="0" smtClean="0"/>
                        <a:t>(r)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</a:t>
                      </a:r>
                      <a:r>
                        <a:rPr lang="en-US" sz="1800" kern="1200" dirty="0" smtClean="0">
                          <a:sym typeface="Wingdings"/>
                        </a:rPr>
                        <a:t> </a:t>
                      </a:r>
                      <a:r>
                        <a:rPr lang="en-US" dirty="0" smtClean="0"/>
                        <a:t>txt(r)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34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Comparison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Text Only:</a:t>
            </a:r>
            <a:r>
              <a:rPr lang="en-US" dirty="0" smtClean="0"/>
              <a:t> number of inserted words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vs.</a:t>
            </a:r>
          </a:p>
          <a:p>
            <a:pPr marL="0" indent="0">
              <a:buNone/>
            </a:pPr>
            <a:r>
              <a:rPr lang="en-US" b="1" dirty="0" smtClean="0"/>
              <a:t>Ten Revisions: </a:t>
            </a:r>
            <a:r>
              <a:rPr lang="en-US" dirty="0" smtClean="0"/>
              <a:t>sum of survival over ten revisions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8637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Wasted Human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5" y="697121"/>
            <a:ext cx="7522760" cy="4298212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7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" y="477107"/>
            <a:ext cx="9145590" cy="549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1068917" y="3566584"/>
            <a:ext cx="7784206" cy="1958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88384" y="4842012"/>
            <a:ext cx="30099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r>
              <a:rPr lang="en-US" kern="1200" dirty="0">
                <a:solidFill>
                  <a:srgbClr val="0000FF"/>
                </a:solidFill>
              </a:rPr>
              <a:t>“perfect” contributors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6166259" y="4286387"/>
            <a:ext cx="292100" cy="520700"/>
          </a:xfrm>
          <a:prstGeom prst="line">
            <a:avLst/>
          </a:prstGeom>
          <a:noFill/>
          <a:ln w="9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246854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" y="477107"/>
            <a:ext cx="9145590" cy="549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1068917" y="3566584"/>
            <a:ext cx="7784206" cy="1958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00273" y="4733138"/>
            <a:ext cx="37528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r>
              <a:rPr lang="en-US" kern="1200" dirty="0">
                <a:solidFill>
                  <a:srgbClr val="0000FF"/>
                </a:solidFill>
              </a:rPr>
              <a:t>People aren't perfect as their contributions get large</a:t>
            </a:r>
          </a:p>
        </p:txBody>
      </p:sp>
    </p:spTree>
    <p:extLst>
      <p:ext uri="{BB962C8B-B14F-4D97-AF65-F5344CB8AC3E}">
        <p14:creationId xmlns:p14="http://schemas.microsoft.com/office/powerpoint/2010/main" val="254977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" y="477107"/>
            <a:ext cx="9145590" cy="549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1068917" y="3566584"/>
            <a:ext cx="7784206" cy="1958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53100" y="4447138"/>
            <a:ext cx="23241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5pPr>
            <a:lvl6pPr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6pPr>
            <a:lvl7pPr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7pPr>
            <a:lvl8pPr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8pPr>
            <a:lvl9pPr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Except this guy.</a:t>
            </a:r>
          </a:p>
          <a:p>
            <a:r>
              <a:rPr lang="en-US">
                <a:solidFill>
                  <a:srgbClr val="0000FF"/>
                </a:solidFill>
              </a:rPr>
              <a:t>He's a bot.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4914900" y="4370938"/>
            <a:ext cx="133350" cy="361950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" y="477107"/>
            <a:ext cx="9145590" cy="549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1068917" y="3566584"/>
            <a:ext cx="7784206" cy="1958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55888" y="693982"/>
            <a:ext cx="42100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r>
              <a:rPr lang="en-US" kern="1200">
                <a:solidFill>
                  <a:srgbClr val="0000FF"/>
                </a:solidFill>
              </a:rPr>
              <a:t>These guys added text which was immediately erased.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41538" y="522532"/>
            <a:ext cx="457200" cy="3657600"/>
          </a:xfrm>
          <a:prstGeom prst="ellipse">
            <a:avLst/>
          </a:prstGeom>
          <a:noFill/>
          <a:ln w="3672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3738613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Comparison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Edit Longevity:</a:t>
            </a:r>
            <a:r>
              <a:rPr lang="en-US" dirty="0" smtClean="0"/>
              <a:t> quality based on edit distance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vs.</a:t>
            </a:r>
          </a:p>
          <a:p>
            <a:pPr marL="0" indent="0">
              <a:buNone/>
            </a:pPr>
            <a:r>
              <a:rPr lang="en-US" b="1" dirty="0" smtClean="0"/>
              <a:t>Edit Only:</a:t>
            </a:r>
            <a:r>
              <a:rPr lang="en-US" dirty="0" smtClean="0"/>
              <a:t> size of edit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354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" y="446870"/>
            <a:ext cx="9129434" cy="535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443126" y="707083"/>
            <a:ext cx="5180818" cy="2207837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12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443125" y="2958211"/>
            <a:ext cx="5151957" cy="2178976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12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461774" y="869816"/>
            <a:ext cx="3306320" cy="52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r>
              <a:rPr lang="en-US" kern="1200" dirty="0">
                <a:solidFill>
                  <a:srgbClr val="0000FF"/>
                </a:solidFill>
              </a:rPr>
              <a:t>“perfect” contributors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743892" y="1404358"/>
            <a:ext cx="774265" cy="591933"/>
          </a:xfrm>
          <a:prstGeom prst="line">
            <a:avLst/>
          </a:prstGeom>
          <a:noFill/>
          <a:ln w="9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120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00437" y="3300976"/>
            <a:ext cx="3306320" cy="52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r>
              <a:rPr lang="en-US" kern="1200" dirty="0">
                <a:solidFill>
                  <a:srgbClr val="0000FF"/>
                </a:solidFill>
              </a:rPr>
              <a:t>absolutely bad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4707486" y="3724410"/>
            <a:ext cx="906797" cy="614700"/>
          </a:xfrm>
          <a:prstGeom prst="line">
            <a:avLst/>
          </a:prstGeom>
          <a:noFill/>
          <a:ln w="9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434386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" y="446870"/>
            <a:ext cx="9129434" cy="535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443126" y="707083"/>
            <a:ext cx="5180818" cy="2207837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12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443125" y="2958211"/>
            <a:ext cx="5151957" cy="2178976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12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461774" y="739943"/>
            <a:ext cx="3306320" cy="52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r>
              <a:rPr lang="en-US" kern="1200" dirty="0" smtClean="0">
                <a:solidFill>
                  <a:srgbClr val="0000FF"/>
                </a:solidFill>
              </a:rPr>
              <a:t>Why are there more “perfect” authors than before?  Some edit, but do not add!</a:t>
            </a:r>
            <a:endParaRPr lang="en-US" kern="1200" dirty="0">
              <a:solidFill>
                <a:srgbClr val="0000FF"/>
              </a:solidFill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492362" y="1428600"/>
            <a:ext cx="692700" cy="303036"/>
          </a:xfrm>
          <a:prstGeom prst="line">
            <a:avLst/>
          </a:prstGeom>
          <a:noFill/>
          <a:ln w="936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228333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people don’t make big changes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Most people are trying to be good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" y="1344083"/>
            <a:ext cx="3693584" cy="470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17" y="1336039"/>
            <a:ext cx="3724202" cy="468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12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reputation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Guide and Predict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1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Component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685800"/>
            <a:ext cx="7543800" cy="555206"/>
          </a:xfrm>
          <a:ln/>
        </p:spPr>
        <p:txBody>
          <a:bodyPr lIns="90000" tIns="57383" rIns="90000" bIns="46800"/>
          <a:lstStyle/>
          <a:p>
            <a:pPr marL="0" indent="0">
              <a:lnSpc>
                <a:spcPct val="98000"/>
              </a:lnSpc>
              <a:spcBef>
                <a:spcPts val="900"/>
              </a:spcBef>
              <a:buNone/>
              <a:tabLst>
                <a:tab pos="32385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We increment </a:t>
            </a:r>
            <a:r>
              <a:rPr lang="en-US" dirty="0">
                <a:solidFill>
                  <a:srgbClr val="000000"/>
                </a:solidFill>
              </a:rPr>
              <a:t>the reputation of </a:t>
            </a:r>
            <a:r>
              <a:rPr lang="en-US" dirty="0" smtClean="0">
                <a:solidFill>
                  <a:srgbClr val="FF3300"/>
                </a:solidFill>
              </a:rPr>
              <a:t>A</a:t>
            </a:r>
            <a:r>
              <a:rPr lang="en-US" baseline="-25000" dirty="0">
                <a:solidFill>
                  <a:srgbClr val="FF33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by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98000"/>
              </a:lnSpc>
              <a:spcBef>
                <a:spcPts val="900"/>
              </a:spcBef>
              <a:tabLst>
                <a:tab pos="32385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43200" y="2799660"/>
            <a:ext cx="152400" cy="1143000"/>
          </a:xfrm>
          <a:prstGeom prst="rect">
            <a:avLst/>
          </a:prstGeom>
          <a:solidFill>
            <a:srgbClr val="FFCC00"/>
          </a:solidFill>
          <a:ln w="3168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26150" y="4018860"/>
            <a:ext cx="1403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9pPr>
          </a:lstStyle>
          <a:p>
            <a:r>
              <a:rPr lang="en-US">
                <a:solidFill>
                  <a:srgbClr val="3333CC"/>
                </a:solidFill>
              </a:rPr>
              <a:t>(versions)‏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514600" y="2563123"/>
            <a:ext cx="1588" cy="1387475"/>
          </a:xfrm>
          <a:prstGeom prst="line">
            <a:avLst/>
          </a:prstGeom>
          <a:noFill/>
          <a:ln w="31680">
            <a:solidFill>
              <a:srgbClr val="808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94164" y="3177341"/>
            <a:ext cx="642938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9pPr>
          </a:lstStyle>
          <a:p>
            <a:r>
              <a:rPr lang="en-US" sz="1800" dirty="0"/>
              <a:t>number</a:t>
            </a:r>
          </a:p>
          <a:p>
            <a:r>
              <a:rPr lang="en-US" sz="1800" dirty="0"/>
              <a:t>of words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124200" y="2952060"/>
            <a:ext cx="152400" cy="9906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505200" y="3104460"/>
            <a:ext cx="152400" cy="8382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886200" y="3104460"/>
            <a:ext cx="152400" cy="8382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267200" y="3561660"/>
            <a:ext cx="152400" cy="3810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648200" y="3333060"/>
            <a:ext cx="152400" cy="6096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105400" y="3714060"/>
            <a:ext cx="152400" cy="2286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86400" y="3714060"/>
            <a:ext cx="152400" cy="228600"/>
          </a:xfrm>
          <a:prstGeom prst="rect">
            <a:avLst/>
          </a:prstGeom>
          <a:solidFill>
            <a:srgbClr val="66FF33"/>
          </a:solidFill>
          <a:ln w="3168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514600" y="3942660"/>
            <a:ext cx="4191000" cy="1588"/>
          </a:xfrm>
          <a:prstGeom prst="line">
            <a:avLst/>
          </a:prstGeom>
          <a:noFill/>
          <a:ln w="31680">
            <a:solidFill>
              <a:srgbClr val="808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659063" y="3988698"/>
            <a:ext cx="26726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9pPr>
          </a:lstStyle>
          <a:p>
            <a:r>
              <a:rPr lang="en-US" dirty="0" err="1">
                <a:solidFill>
                  <a:srgbClr val="3333CC"/>
                </a:solidFill>
              </a:rPr>
              <a:t>i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592638" y="3942660"/>
            <a:ext cx="2667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9pPr>
          </a:lstStyle>
          <a:p>
            <a:r>
              <a:rPr lang="en-US">
                <a:solidFill>
                  <a:srgbClr val="3333CC"/>
                </a:solidFill>
              </a:rPr>
              <a:t>j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924425" y="2799660"/>
            <a:ext cx="5969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9pPr>
          </a:lstStyle>
          <a:p>
            <a:r>
              <a:rPr lang="en-US" sz="3200">
                <a:solidFill>
                  <a:srgbClr val="3333CC"/>
                </a:solidFill>
              </a:rPr>
              <a:t>T</a:t>
            </a:r>
            <a:r>
              <a:rPr lang="en-US" sz="3200" baseline="-25000">
                <a:solidFill>
                  <a:srgbClr val="3333CC"/>
                </a:solidFill>
              </a:rPr>
              <a:t>j</a:t>
            </a:r>
            <a:r>
              <a:rPr lang="en-US" sz="3200">
                <a:solidFill>
                  <a:srgbClr val="3333CC"/>
                </a:solidFill>
              </a:rPr>
              <a:t> 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2354263" y="2799660"/>
            <a:ext cx="473075" cy="1588"/>
          </a:xfrm>
          <a:prstGeom prst="line">
            <a:avLst/>
          </a:prstGeom>
          <a:noFill/>
          <a:ln w="19080">
            <a:solidFill>
              <a:srgbClr val="3333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857375" y="2494860"/>
            <a:ext cx="50843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9pPr>
          </a:lstStyle>
          <a:p>
            <a:r>
              <a:rPr lang="en-US" sz="3200" dirty="0" smtClean="0">
                <a:solidFill>
                  <a:srgbClr val="3333CC"/>
                </a:solidFill>
              </a:rPr>
              <a:t>T</a:t>
            </a:r>
            <a:r>
              <a:rPr lang="en-US" sz="3200" baseline="-25000" dirty="0">
                <a:solidFill>
                  <a:srgbClr val="3333CC"/>
                </a:solidFill>
              </a:rPr>
              <a:t>i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4716463" y="3333060"/>
            <a:ext cx="473075" cy="1588"/>
          </a:xfrm>
          <a:prstGeom prst="line">
            <a:avLst/>
          </a:prstGeom>
          <a:noFill/>
          <a:ln w="19080">
            <a:solidFill>
              <a:srgbClr val="3333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2679700" y="4399860"/>
            <a:ext cx="47385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514850" y="4399860"/>
            <a:ext cx="449263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 baseline="-2500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048375" y="4399860"/>
            <a:ext cx="12842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Bitstream Vera Sans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(authors)‏</a:t>
            </a:r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3124200" y="4526860"/>
            <a:ext cx="1371600" cy="179388"/>
          </a:xfrm>
          <a:custGeom>
            <a:avLst/>
            <a:gdLst>
              <a:gd name="T0" fmla="*/ 864 w 864"/>
              <a:gd name="T1" fmla="*/ 64 h 113"/>
              <a:gd name="T2" fmla="*/ 768 w 864"/>
              <a:gd name="T3" fmla="*/ 64 h 113"/>
              <a:gd name="T4" fmla="*/ 672 w 864"/>
              <a:gd name="T5" fmla="*/ 16 h 113"/>
              <a:gd name="T6" fmla="*/ 576 w 864"/>
              <a:gd name="T7" fmla="*/ 112 h 113"/>
              <a:gd name="T8" fmla="*/ 480 w 864"/>
              <a:gd name="T9" fmla="*/ 16 h 113"/>
              <a:gd name="T10" fmla="*/ 384 w 864"/>
              <a:gd name="T11" fmla="*/ 112 h 113"/>
              <a:gd name="T12" fmla="*/ 277 w 864"/>
              <a:gd name="T13" fmla="*/ 8 h 113"/>
              <a:gd name="T14" fmla="*/ 192 w 864"/>
              <a:gd name="T15" fmla="*/ 64 h 113"/>
              <a:gd name="T16" fmla="*/ 0 w 864"/>
              <a:gd name="T17" fmla="*/ 6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4" h="113">
                <a:moveTo>
                  <a:pt x="864" y="64"/>
                </a:moveTo>
                <a:cubicBezTo>
                  <a:pt x="832" y="68"/>
                  <a:pt x="800" y="72"/>
                  <a:pt x="768" y="64"/>
                </a:cubicBezTo>
                <a:cubicBezTo>
                  <a:pt x="736" y="56"/>
                  <a:pt x="704" y="8"/>
                  <a:pt x="672" y="16"/>
                </a:cubicBezTo>
                <a:cubicBezTo>
                  <a:pt x="640" y="24"/>
                  <a:pt x="608" y="112"/>
                  <a:pt x="576" y="112"/>
                </a:cubicBezTo>
                <a:cubicBezTo>
                  <a:pt x="544" y="112"/>
                  <a:pt x="512" y="16"/>
                  <a:pt x="480" y="16"/>
                </a:cubicBezTo>
                <a:cubicBezTo>
                  <a:pt x="448" y="16"/>
                  <a:pt x="418" y="113"/>
                  <a:pt x="384" y="112"/>
                </a:cubicBezTo>
                <a:cubicBezTo>
                  <a:pt x="350" y="111"/>
                  <a:pt x="309" y="16"/>
                  <a:pt x="277" y="8"/>
                </a:cubicBezTo>
                <a:cubicBezTo>
                  <a:pt x="245" y="0"/>
                  <a:pt x="238" y="55"/>
                  <a:pt x="192" y="64"/>
                </a:cubicBezTo>
                <a:cubicBezTo>
                  <a:pt x="146" y="73"/>
                  <a:pt x="72" y="72"/>
                  <a:pt x="0" y="64"/>
                </a:cubicBezTo>
              </a:path>
            </a:pathLst>
          </a:custGeom>
          <a:noFill/>
          <a:ln w="3168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356102"/>
              </p:ext>
            </p:extLst>
          </p:nvPr>
        </p:nvGraphicFramePr>
        <p:xfrm>
          <a:off x="1622425" y="977900"/>
          <a:ext cx="611663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2184400" imgH="444500" progId="Equation.3">
                  <p:embed/>
                </p:oleObj>
              </mc:Choice>
              <mc:Fallback>
                <p:oleObj name="Equation" r:id="rId4" imgW="21844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2425" y="977900"/>
                        <a:ext cx="6116638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4204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 smtClean="0"/>
              <a:t>: Can we guide readers about the quality of an article?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A: Build a reputation system for authors.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proxy for summarizing article history.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can predict quality of future contributions.</a:t>
            </a:r>
          </a:p>
        </p:txBody>
      </p:sp>
    </p:spTree>
    <p:extLst>
      <p:ext uri="{BB962C8B-B14F-4D97-AF65-F5344CB8AC3E}">
        <p14:creationId xmlns:p14="http://schemas.microsoft.com/office/powerpoint/2010/main" val="104220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 Component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685800"/>
            <a:ext cx="7543800" cy="555206"/>
          </a:xfrm>
          <a:ln/>
        </p:spPr>
        <p:txBody>
          <a:bodyPr lIns="90000" tIns="57383" rIns="90000" bIns="46800"/>
          <a:lstStyle/>
          <a:p>
            <a:pPr marL="0" indent="0">
              <a:lnSpc>
                <a:spcPct val="98000"/>
              </a:lnSpc>
              <a:spcBef>
                <a:spcPts val="900"/>
              </a:spcBef>
              <a:buNone/>
              <a:tabLst>
                <a:tab pos="32385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We increment </a:t>
            </a:r>
            <a:r>
              <a:rPr lang="en-US" dirty="0">
                <a:solidFill>
                  <a:srgbClr val="000000"/>
                </a:solidFill>
              </a:rPr>
              <a:t>the reputation of </a:t>
            </a:r>
            <a:r>
              <a:rPr lang="en-US" dirty="0" smtClean="0">
                <a:solidFill>
                  <a:srgbClr val="FF3300"/>
                </a:solidFill>
              </a:rPr>
              <a:t>A</a:t>
            </a:r>
            <a:r>
              <a:rPr lang="en-US" baseline="-25000" dirty="0">
                <a:solidFill>
                  <a:srgbClr val="FF33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by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98000"/>
              </a:lnSpc>
              <a:spcBef>
                <a:spcPts val="900"/>
              </a:spcBef>
              <a:tabLst>
                <a:tab pos="32385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21916"/>
              </p:ext>
            </p:extLst>
          </p:nvPr>
        </p:nvGraphicFramePr>
        <p:xfrm>
          <a:off x="750888" y="966788"/>
          <a:ext cx="78105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4" imgW="2971800" imgH="254000" progId="Equation.3">
                  <p:embed/>
                </p:oleObj>
              </mc:Choice>
              <mc:Fallback>
                <p:oleObj name="Equation" r:id="rId4" imgW="29718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0888" y="966788"/>
                        <a:ext cx="7810500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282579"/>
              </p:ext>
            </p:extLst>
          </p:nvPr>
        </p:nvGraphicFramePr>
        <p:xfrm>
          <a:off x="1817688" y="2424113"/>
          <a:ext cx="344963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6" imgW="1612900" imgH="419100" progId="Equation.3">
                  <p:embed/>
                </p:oleObj>
              </mc:Choice>
              <mc:Fallback>
                <p:oleObj name="Equation" r:id="rId6" imgW="16129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17688" y="2424113"/>
                        <a:ext cx="3449637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65909" y="1928090"/>
            <a:ext cx="102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where:</a:t>
            </a: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308771"/>
              </p:ext>
            </p:extLst>
          </p:nvPr>
        </p:nvGraphicFramePr>
        <p:xfrm>
          <a:off x="1804988" y="3517900"/>
          <a:ext cx="329882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8" imgW="1663700" imgH="584200" progId="Equation.3">
                  <p:embed/>
                </p:oleObj>
              </mc:Choice>
              <mc:Fallback>
                <p:oleObj name="Equation" r:id="rId8" imgW="16637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04988" y="3517900"/>
                        <a:ext cx="3298825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89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Low Reputation Predicts…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797975"/>
              </p:ext>
            </p:extLst>
          </p:nvPr>
        </p:nvGraphicFramePr>
        <p:xfrm>
          <a:off x="762000" y="685800"/>
          <a:ext cx="7543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240"/>
                <a:gridCol w="1292091"/>
                <a:gridCol w="1183362"/>
                <a:gridCol w="1140069"/>
                <a:gridCol w="11190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 System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Short-lived Edits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Short-lived Text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Precision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Recall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Precision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Recall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French</a:t>
                      </a:r>
                      <a:r>
                        <a:rPr lang="en-US" b="1" baseline="0" dirty="0" smtClean="0"/>
                        <a:t> Wikipedia: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Content-driven reputation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Edit count reputation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Italian Wikipedia: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Content-driven reputation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Edit</a:t>
                      </a:r>
                      <a:r>
                        <a:rPr lang="en-US" baseline="0" dirty="0" smtClean="0"/>
                        <a:t> count reputation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71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Count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simple to compute</a:t>
            </a:r>
          </a:p>
          <a:p>
            <a:r>
              <a:rPr lang="en-US" dirty="0" smtClean="0"/>
              <a:t>Performs well because authors leave after bad edits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But…it is trivial to artificially increase your count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824571"/>
              </p:ext>
            </p:extLst>
          </p:nvPr>
        </p:nvGraphicFramePr>
        <p:xfrm>
          <a:off x="1466276" y="2421552"/>
          <a:ext cx="4955631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46462"/>
                <a:gridCol w="90916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err="1" smtClean="0"/>
                        <a:t>Pr</a:t>
                      </a:r>
                      <a:r>
                        <a:rPr lang="en-US" b="0" dirty="0" smtClean="0"/>
                        <a:t>(quitting</a:t>
                      </a:r>
                      <a:r>
                        <a:rPr lang="en-US" b="0" baseline="0" dirty="0" smtClean="0"/>
                        <a:t> after edit)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= 0.1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Pr</a:t>
                      </a:r>
                      <a:r>
                        <a:rPr lang="en-US" dirty="0" smtClean="0"/>
                        <a:t>(quitting</a:t>
                      </a:r>
                      <a:r>
                        <a:rPr lang="en-US" baseline="0" dirty="0" smtClean="0"/>
                        <a:t> after edit | edit was reverted)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59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Vandalism detection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1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Practical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reputation actually help?</a:t>
            </a:r>
          </a:p>
          <a:p>
            <a:r>
              <a:rPr lang="en-US" dirty="0" smtClean="0"/>
              <a:t>Build a system to predict vandalism.</a:t>
            </a:r>
          </a:p>
          <a:p>
            <a:r>
              <a:rPr lang="en-US" dirty="0" smtClean="0"/>
              <a:t>Another form of evaluation.</a:t>
            </a:r>
          </a:p>
        </p:txBody>
      </p:sp>
    </p:spTree>
    <p:extLst>
      <p:ext uri="{BB962C8B-B14F-4D97-AF65-F5344CB8AC3E}">
        <p14:creationId xmlns:p14="http://schemas.microsoft.com/office/powerpoint/2010/main" val="346669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PAN-WVC-10 vandalism corpus as source of truth.</a:t>
            </a:r>
          </a:p>
          <a:p>
            <a:r>
              <a:rPr lang="en-US" dirty="0" smtClean="0"/>
              <a:t>Feed data to Random Forest machine learning.</a:t>
            </a:r>
          </a:p>
          <a:p>
            <a:r>
              <a:rPr lang="en-US" dirty="0" smtClean="0"/>
              <a:t>Features: author reputation, edit size, time of day, etc.</a:t>
            </a:r>
          </a:p>
          <a:p>
            <a:r>
              <a:rPr lang="en-US" dirty="0" smtClean="0"/>
              <a:t>Compare results to other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0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33590"/>
              </p:ext>
            </p:extLst>
          </p:nvPr>
        </p:nvGraphicFramePr>
        <p:xfrm>
          <a:off x="762000" y="685800"/>
          <a:ext cx="7543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17526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AUC-PR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AUC-ROC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PAN 2010 </a:t>
                      </a:r>
                      <a:r>
                        <a:rPr lang="en-US" dirty="0" err="1" smtClean="0"/>
                        <a:t>WikiTrust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0.90351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STiki</a:t>
                      </a:r>
                      <a:r>
                        <a:rPr lang="en-US" dirty="0" smtClean="0"/>
                        <a:t> (2011)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0.52534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0.91520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WikiTrust</a:t>
                      </a:r>
                      <a:r>
                        <a:rPr lang="en-US" dirty="0" smtClean="0"/>
                        <a:t> + metadata (2011)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0.61047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0.93647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 err="1" smtClean="0">
                          <a:solidFill>
                            <a:schemeClr val="tx1"/>
                          </a:solidFill>
                        </a:rPr>
                        <a:t>WikiTrust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 + reputation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0.61152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0.94257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Mola</a:t>
                      </a:r>
                      <a:r>
                        <a:rPr lang="en-US" dirty="0" smtClean="0"/>
                        <a:t>-Velasco (2011)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0.94567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Mola</a:t>
                      </a:r>
                      <a:r>
                        <a:rPr lang="en-US" dirty="0" smtClean="0"/>
                        <a:t>-Velasco</a:t>
                      </a:r>
                      <a:r>
                        <a:rPr lang="en-US" baseline="0" dirty="0" smtClean="0"/>
                        <a:t> + topic (2011)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PAN 2010 </a:t>
                      </a:r>
                      <a:r>
                        <a:rPr lang="en-US" dirty="0" err="1" smtClean="0"/>
                        <a:t>metadetector</a:t>
                      </a:r>
                      <a:r>
                        <a:rPr lang="en-US" dirty="0" smtClean="0"/>
                        <a:t> (2010)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0.95689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Mola</a:t>
                      </a:r>
                      <a:r>
                        <a:rPr lang="en-US" dirty="0" smtClean="0"/>
                        <a:t>-Velasco + </a:t>
                      </a:r>
                      <a:r>
                        <a:rPr lang="en-US" dirty="0" err="1" smtClean="0"/>
                        <a:t>WikiTrust</a:t>
                      </a:r>
                      <a:r>
                        <a:rPr lang="en-US" dirty="0" smtClean="0"/>
                        <a:t> + </a:t>
                      </a:r>
                      <a:r>
                        <a:rPr lang="en-US" dirty="0" err="1" smtClean="0"/>
                        <a:t>Stiki</a:t>
                      </a:r>
                      <a:r>
                        <a:rPr lang="en-US" dirty="0" smtClean="0"/>
                        <a:t> (2011)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0.81829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0.96902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triped Right Arrow 4"/>
          <p:cNvSpPr/>
          <p:nvPr/>
        </p:nvSpPr>
        <p:spPr>
          <a:xfrm>
            <a:off x="533400" y="2209800"/>
            <a:ext cx="685800" cy="3048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3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8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header/trailer optimization matters for us, not </a:t>
            </a:r>
            <a:r>
              <a:rPr lang="en-US" dirty="0" err="1" smtClean="0"/>
              <a:t>Tichy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Tichy</a:t>
            </a:r>
            <a:r>
              <a:rPr lang="en-US" dirty="0" smtClean="0"/>
              <a:t> runs 33% faster on average.</a:t>
            </a:r>
          </a:p>
          <a:p>
            <a:r>
              <a:rPr lang="en-US" dirty="0" err="1" smtClean="0"/>
              <a:t>Tichy</a:t>
            </a:r>
            <a:r>
              <a:rPr lang="en-US" dirty="0" smtClean="0"/>
              <a:t> predicts about as well as our diff.</a:t>
            </a:r>
          </a:p>
          <a:p>
            <a:r>
              <a:rPr lang="en-US" dirty="0" smtClean="0"/>
              <a:t>Edit quality notably better than text quality.</a:t>
            </a:r>
          </a:p>
          <a:p>
            <a:r>
              <a:rPr lang="en-US" dirty="0" smtClean="0"/>
              <a:t>Triangle inequality for edit distance not necessary.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96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 author attribution algorithm for collaborative documents, and identification of some design choices.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quality measure reflecting the co-author reaction to edits of a collaborative document.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reputation system for authors of a collaborative document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768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3048000" y="685800"/>
            <a:ext cx="1524000" cy="8382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text author changed</a:t>
            </a:r>
            <a:endParaRPr lang="en-US" dirty="0"/>
          </a:p>
        </p:txBody>
      </p:sp>
      <p:sp>
        <p:nvSpPr>
          <p:cNvPr id="5" name="Decision 4"/>
          <p:cNvSpPr/>
          <p:nvPr/>
        </p:nvSpPr>
        <p:spPr>
          <a:xfrm>
            <a:off x="3048000" y="2209800"/>
            <a:ext cx="1524000" cy="8382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work?</a:t>
            </a:r>
            <a:endParaRPr lang="en-US" dirty="0"/>
          </a:p>
        </p:txBody>
      </p:sp>
      <p:sp>
        <p:nvSpPr>
          <p:cNvPr id="6" name="Terminator 5"/>
          <p:cNvSpPr/>
          <p:nvPr/>
        </p:nvSpPr>
        <p:spPr>
          <a:xfrm>
            <a:off x="3124200" y="4191000"/>
            <a:ext cx="1371600" cy="685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 reputation</a:t>
            </a:r>
            <a:endParaRPr lang="en-US" dirty="0"/>
          </a:p>
        </p:txBody>
      </p:sp>
      <p:sp>
        <p:nvSpPr>
          <p:cNvPr id="7" name="Terminator 6"/>
          <p:cNvSpPr/>
          <p:nvPr/>
        </p:nvSpPr>
        <p:spPr>
          <a:xfrm>
            <a:off x="4648200" y="4191000"/>
            <a:ext cx="1371600" cy="685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Decrease reputation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3810000" y="1524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3810000" y="30480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7" idx="0"/>
          </p:cNvCxnSpPr>
          <p:nvPr/>
        </p:nvCxnSpPr>
        <p:spPr>
          <a:xfrm>
            <a:off x="4572000" y="2628900"/>
            <a:ext cx="762000" cy="15621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6600" y="3048000"/>
            <a:ext cx="50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00600" y="3048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762000" y="685800"/>
            <a:ext cx="1524000" cy="8382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text author changed</a:t>
            </a:r>
            <a:endParaRPr lang="en-US" dirty="0"/>
          </a:p>
        </p:txBody>
      </p:sp>
      <p:sp>
        <p:nvSpPr>
          <p:cNvPr id="5" name="Decision 4"/>
          <p:cNvSpPr/>
          <p:nvPr/>
        </p:nvSpPr>
        <p:spPr>
          <a:xfrm>
            <a:off x="762000" y="2209800"/>
            <a:ext cx="1524000" cy="8382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work?</a:t>
            </a:r>
            <a:endParaRPr lang="en-US" dirty="0"/>
          </a:p>
        </p:txBody>
      </p:sp>
      <p:sp>
        <p:nvSpPr>
          <p:cNvPr id="6" name="Terminator 5"/>
          <p:cNvSpPr/>
          <p:nvPr/>
        </p:nvSpPr>
        <p:spPr>
          <a:xfrm>
            <a:off x="838200" y="4191000"/>
            <a:ext cx="1371600" cy="685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 reputation</a:t>
            </a:r>
            <a:endParaRPr lang="en-US" dirty="0"/>
          </a:p>
        </p:txBody>
      </p:sp>
      <p:sp>
        <p:nvSpPr>
          <p:cNvPr id="7" name="Terminator 6"/>
          <p:cNvSpPr/>
          <p:nvPr/>
        </p:nvSpPr>
        <p:spPr>
          <a:xfrm>
            <a:off x="2362200" y="4191000"/>
            <a:ext cx="1371600" cy="685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Decrease reputation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524000" y="15240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1524000" y="30480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7" idx="0"/>
          </p:cNvCxnSpPr>
          <p:nvPr/>
        </p:nvCxnSpPr>
        <p:spPr>
          <a:xfrm>
            <a:off x="2286000" y="2628900"/>
            <a:ext cx="762000" cy="15621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0600" y="3048000"/>
            <a:ext cx="50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14600" y="3048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85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diff for author attribution over multiple past revisions.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2286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a way to measure “quality” of an edit.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76800" y="4191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should reputation be adjusted?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3886200" y="914400"/>
            <a:ext cx="838200" cy="3810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3886200" y="2438400"/>
            <a:ext cx="838200" cy="3810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3886200" y="4343400"/>
            <a:ext cx="838200" cy="3810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7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Measuring Quality of an Edit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Comparing Authors by Quality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a Reputation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Vandalism Detection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1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edit quality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9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Idea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685801"/>
            <a:ext cx="7543800" cy="2743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Principle: </a:t>
            </a:r>
            <a:r>
              <a:rPr lang="en-US" dirty="0" smtClean="0"/>
              <a:t>Older text is more likely to be correct.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3429000"/>
            <a:ext cx="753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AD0101"/>
                </a:solidFill>
              </a:rPr>
              <a:t>So… measure how it survives over time.</a:t>
            </a:r>
            <a:endParaRPr lang="en-US" sz="2400" dirty="0">
              <a:solidFill>
                <a:srgbClr val="AD01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9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4644</TotalTime>
  <Words>1644</Words>
  <Application>Microsoft Macintosh PowerPoint</Application>
  <PresentationFormat>On-screen Show (4:3)</PresentationFormat>
  <Paragraphs>349</Paragraphs>
  <Slides>49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Newsprint</vt:lpstr>
      <vt:lpstr>Equation</vt:lpstr>
      <vt:lpstr>WikiTrust</vt:lpstr>
      <vt:lpstr>The Problem…</vt:lpstr>
      <vt:lpstr>Wasted Human Effort</vt:lpstr>
      <vt:lpstr>Our Approach</vt:lpstr>
      <vt:lpstr>Architecture</vt:lpstr>
      <vt:lpstr>Architecture</vt:lpstr>
      <vt:lpstr>Outline</vt:lpstr>
      <vt:lpstr>Measuring edit quality</vt:lpstr>
      <vt:lpstr>An Idea</vt:lpstr>
      <vt:lpstr>Text Longevity Quality</vt:lpstr>
      <vt:lpstr>Text Longevity Quality</vt:lpstr>
      <vt:lpstr>Text Longevity Quality</vt:lpstr>
      <vt:lpstr>Computing Text Survival</vt:lpstr>
      <vt:lpstr>Deletions, replacements and swaps, oh my!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Work?</vt:lpstr>
      <vt:lpstr>Useful work?</vt:lpstr>
      <vt:lpstr>Advisor’s Viewpoint</vt:lpstr>
      <vt:lpstr>Edit Longevity Quality</vt:lpstr>
      <vt:lpstr>Evaluation?</vt:lpstr>
      <vt:lpstr>Results</vt:lpstr>
      <vt:lpstr>Comparing authors</vt:lpstr>
      <vt:lpstr>Revealing Behaviors</vt:lpstr>
      <vt:lpstr>Combining Primitives</vt:lpstr>
      <vt:lpstr>Graphical Comparison</vt:lpstr>
      <vt:lpstr>PowerPoint Presentation</vt:lpstr>
      <vt:lpstr>PowerPoint Presentation</vt:lpstr>
      <vt:lpstr>PowerPoint Presentation</vt:lpstr>
      <vt:lpstr>PowerPoint Presentation</vt:lpstr>
      <vt:lpstr>Another Comparison</vt:lpstr>
      <vt:lpstr>PowerPoint Presentation</vt:lpstr>
      <vt:lpstr>PowerPoint Presentation</vt:lpstr>
      <vt:lpstr>PowerPoint Presentation</vt:lpstr>
      <vt:lpstr>A reputation system</vt:lpstr>
      <vt:lpstr>Text Component</vt:lpstr>
      <vt:lpstr>Edit Component</vt:lpstr>
      <vt:lpstr>Low Reputation Predicts…</vt:lpstr>
      <vt:lpstr>Edit Count</vt:lpstr>
      <vt:lpstr>Vandalism detection</vt:lpstr>
      <vt:lpstr>A Practical Application</vt:lpstr>
      <vt:lpstr>Evaluation</vt:lpstr>
      <vt:lpstr>Results</vt:lpstr>
      <vt:lpstr>Conclusions</vt:lpstr>
      <vt:lpstr>Some Lessons</vt:lpstr>
      <vt:lpstr>Our Contribution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WikiTrust</dc:title>
  <dc:creator>Microsoft Office User</dc:creator>
  <cp:lastModifiedBy>Microsoft Office User</cp:lastModifiedBy>
  <cp:revision>91</cp:revision>
  <cp:lastPrinted>2012-04-07T19:06:47Z</cp:lastPrinted>
  <dcterms:created xsi:type="dcterms:W3CDTF">2012-03-31T23:22:43Z</dcterms:created>
  <dcterms:modified xsi:type="dcterms:W3CDTF">2012-04-15T04:45:39Z</dcterms:modified>
</cp:coreProperties>
</file>