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10" r:id="rId1"/>
  </p:sldMasterIdLst>
  <p:notesMasterIdLst>
    <p:notesMasterId r:id="rId39"/>
  </p:notesMasterIdLst>
  <p:sldIdLst>
    <p:sldId id="256" r:id="rId2"/>
    <p:sldId id="259" r:id="rId3"/>
    <p:sldId id="296" r:id="rId4"/>
    <p:sldId id="291" r:id="rId5"/>
    <p:sldId id="261" r:id="rId6"/>
    <p:sldId id="295" r:id="rId7"/>
    <p:sldId id="260" r:id="rId8"/>
    <p:sldId id="282" r:id="rId9"/>
    <p:sldId id="262" r:id="rId10"/>
    <p:sldId id="294" r:id="rId11"/>
    <p:sldId id="292" r:id="rId12"/>
    <p:sldId id="300" r:id="rId13"/>
    <p:sldId id="272" r:id="rId14"/>
    <p:sldId id="293" r:id="rId15"/>
    <p:sldId id="283" r:id="rId16"/>
    <p:sldId id="263" r:id="rId17"/>
    <p:sldId id="257" r:id="rId18"/>
    <p:sldId id="284" r:id="rId19"/>
    <p:sldId id="285" r:id="rId20"/>
    <p:sldId id="286" r:id="rId21"/>
    <p:sldId id="268" r:id="rId22"/>
    <p:sldId id="287" r:id="rId23"/>
    <p:sldId id="269" r:id="rId24"/>
    <p:sldId id="288" r:id="rId25"/>
    <p:sldId id="267" r:id="rId26"/>
    <p:sldId id="289" r:id="rId27"/>
    <p:sldId id="258" r:id="rId28"/>
    <p:sldId id="290" r:id="rId29"/>
    <p:sldId id="297" r:id="rId30"/>
    <p:sldId id="298" r:id="rId31"/>
    <p:sldId id="274" r:id="rId32"/>
    <p:sldId id="275" r:id="rId33"/>
    <p:sldId id="276" r:id="rId34"/>
    <p:sldId id="299" r:id="rId35"/>
    <p:sldId id="279" r:id="rId36"/>
    <p:sldId id="277"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719" autoAdjust="0"/>
  </p:normalViewPr>
  <p:slideViewPr>
    <p:cSldViewPr snapToGrid="0">
      <p:cViewPr varScale="1">
        <p:scale>
          <a:sx n="69" d="100"/>
          <a:sy n="69" d="100"/>
        </p:scale>
        <p:origin x="6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47A3B-791A-44C9-9A1D-A2BB51B6E240}"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BA92C-6882-4F4C-9A19-1B692F2444C1}" type="slidenum">
              <a:rPr lang="en-US" smtClean="0"/>
              <a:t>‹#›</a:t>
            </a:fld>
            <a:endParaRPr lang="en-US"/>
          </a:p>
        </p:txBody>
      </p:sp>
    </p:spTree>
    <p:extLst>
      <p:ext uri="{BB962C8B-B14F-4D97-AF65-F5344CB8AC3E}">
        <p14:creationId xmlns:p14="http://schemas.microsoft.com/office/powerpoint/2010/main" val="365146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Earlier we used to write the code in HTML, CSS and JS file and combined them. To make the UI more dynamic we created more number of JS files connected to HTML and CSS files without formal ordering.</a:t>
            </a:r>
          </a:p>
          <a:p>
            <a:endParaRPr lang="en-US" dirty="0"/>
          </a:p>
        </p:txBody>
      </p:sp>
      <p:sp>
        <p:nvSpPr>
          <p:cNvPr id="4" name="Slide Number Placeholder 3"/>
          <p:cNvSpPr>
            <a:spLocks noGrp="1"/>
          </p:cNvSpPr>
          <p:nvPr>
            <p:ph type="sldNum" sz="quarter" idx="10"/>
          </p:nvPr>
        </p:nvSpPr>
        <p:spPr/>
        <p:txBody>
          <a:bodyPr/>
          <a:lstStyle/>
          <a:p>
            <a:fld id="{F41BA92C-6882-4F4C-9A19-1B692F2444C1}" type="slidenum">
              <a:rPr lang="en-US" smtClean="0"/>
              <a:t>5</a:t>
            </a:fld>
            <a:endParaRPr lang="en-US"/>
          </a:p>
        </p:txBody>
      </p:sp>
    </p:spTree>
    <p:extLst>
      <p:ext uri="{BB962C8B-B14F-4D97-AF65-F5344CB8AC3E}">
        <p14:creationId xmlns:p14="http://schemas.microsoft.com/office/powerpoint/2010/main" val="205633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have any server</a:t>
            </a:r>
            <a:r>
              <a:rPr lang="en-US" baseline="0" dirty="0" smtClean="0"/>
              <a:t> side application, we can use VUE into one part of the application. It is not compulsory to implement it is whole project.</a:t>
            </a:r>
            <a:endParaRPr lang="en-US" dirty="0"/>
          </a:p>
        </p:txBody>
      </p:sp>
      <p:sp>
        <p:nvSpPr>
          <p:cNvPr id="4" name="Slide Number Placeholder 3"/>
          <p:cNvSpPr>
            <a:spLocks noGrp="1"/>
          </p:cNvSpPr>
          <p:nvPr>
            <p:ph type="sldNum" sz="quarter" idx="10"/>
          </p:nvPr>
        </p:nvSpPr>
        <p:spPr/>
        <p:txBody>
          <a:bodyPr/>
          <a:lstStyle/>
          <a:p>
            <a:fld id="{F41BA92C-6882-4F4C-9A19-1B692F2444C1}" type="slidenum">
              <a:rPr lang="en-US" smtClean="0"/>
              <a:t>8</a:t>
            </a:fld>
            <a:endParaRPr lang="en-US"/>
          </a:p>
        </p:txBody>
      </p:sp>
    </p:spTree>
    <p:extLst>
      <p:ext uri="{BB962C8B-B14F-4D97-AF65-F5344CB8AC3E}">
        <p14:creationId xmlns:p14="http://schemas.microsoft.com/office/powerpoint/2010/main" val="23175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831E18-6A19-4B6C-AF8C-CFE835F3C46C}"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926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96E64-A2ED-4782-A49E-393DCE01064E}"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59732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96E64-A2ED-4782-A49E-393DCE01064E}"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0737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96E64-A2ED-4782-A49E-393DCE01064E}"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81929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96E64-A2ED-4782-A49E-393DCE01064E}"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95889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996E64-A2ED-4782-A49E-393DCE01064E}"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0895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3BD969-67B7-4040-9F0E-8B0193BE71DA}"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791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2F26A-F0F7-4D05-8932-342E6B556CB9}"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AF78D-E2DF-4F2D-9EF2-78538FA85412}"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923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CD1DC7-3500-4A59-A514-FE7A6891A0B7}"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192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47439-B667-4D90-A67C-D022AFA680BB}"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2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73B25-1252-40A3-A174-6AB612A84C7C}" type="datetime1">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707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2E6AA3-0E78-4E33-9BC7-2A2C684AB40B}"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85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0B940-F672-47DC-980C-5B9A8C68C663}" type="datetime1">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92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6EC9D9-0304-4E32-BAEF-94C6192C5666}"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87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194D2A-115A-454E-8C24-0905AB5F79C4}"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82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996E64-A2ED-4782-A49E-393DCE01064E}" type="datetime1">
              <a:rPr lang="en-US" smtClean="0"/>
              <a:t>6/14/2020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46785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vuejs.org/v2/guid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itepoint.com/vue-cli-intro/" TargetMode="External"/><Relationship Id="rId2" Type="http://schemas.openxmlformats.org/officeDocument/2006/relationships/hyperlink" Target="https://cli.vuejs.org/guide/html-and-static-assets.html" TargetMode="External"/><Relationship Id="rId1" Type="http://schemas.openxmlformats.org/officeDocument/2006/relationships/slideLayout" Target="../slideLayouts/slideLayout2.xml"/><Relationship Id="rId5" Type="http://schemas.openxmlformats.org/officeDocument/2006/relationships/hyperlink" Target="https://towardsdatascience.com/what-are-the-pros-and-cons-of-using-vue-js-3689d00d87b0#:~:text=Its%20small%20size%20and%20customization,to%20improve%20in%20the%20future." TargetMode="External"/><Relationship Id="rId4" Type="http://schemas.openxmlformats.org/officeDocument/2006/relationships/hyperlink" Target="https://vuejs.org/v2/guid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7605" y="2970385"/>
            <a:ext cx="4131165" cy="666207"/>
          </a:xfrm>
        </p:spPr>
        <p:txBody>
          <a:bodyPr/>
          <a:lstStyle/>
          <a:p>
            <a:pPr algn="l"/>
            <a:r>
              <a:rPr lang="en-US" sz="3600" dirty="0" smtClean="0">
                <a:latin typeface="Times New Roman" panose="02020603050405020304" pitchFamily="18" charset="0"/>
                <a:cs typeface="Times New Roman" panose="02020603050405020304" pitchFamily="18" charset="0"/>
              </a:rPr>
              <a:t>Workshop – Team 1</a:t>
            </a:r>
            <a:endParaRPr lang="en-US" sz="3600" dirty="0">
              <a:latin typeface="Times New Roman" panose="02020603050405020304" pitchFamily="18" charset="0"/>
              <a:cs typeface="Times New Roman" panose="02020603050405020304" pitchFamily="18" charset="0"/>
            </a:endParaRPr>
          </a:p>
        </p:txBody>
      </p:sp>
      <p:sp>
        <p:nvSpPr>
          <p:cNvPr id="4" name="object 5"/>
          <p:cNvSpPr/>
          <p:nvPr/>
        </p:nvSpPr>
        <p:spPr>
          <a:xfrm>
            <a:off x="6116456" y="1288026"/>
            <a:ext cx="1254943" cy="1183383"/>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812951" y="1288026"/>
            <a:ext cx="7849529" cy="11422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latin typeface="Times New Roman" panose="02020603050405020304" pitchFamily="18" charset="0"/>
                <a:cs typeface="Times New Roman" panose="02020603050405020304" pitchFamily="18" charset="0"/>
              </a:rPr>
              <a:t/>
            </a:r>
            <a:br>
              <a:rPr lang="en-US" sz="6600" dirty="0" smtClean="0">
                <a:latin typeface="Times New Roman" panose="02020603050405020304" pitchFamily="18" charset="0"/>
                <a:cs typeface="Times New Roman" panose="02020603050405020304" pitchFamily="18" charset="0"/>
              </a:rPr>
            </a:br>
            <a:r>
              <a:rPr lang="en-US" sz="6600" dirty="0" smtClean="0">
                <a:latin typeface="Times New Roman" panose="02020603050405020304" pitchFamily="18" charset="0"/>
                <a:cs typeface="Times New Roman" panose="02020603050405020304" pitchFamily="18" charset="0"/>
              </a:rPr>
              <a:t>Vue Js</a:t>
            </a:r>
            <a:endParaRPr lang="en-US" sz="6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24546" y="3636592"/>
            <a:ext cx="7849529" cy="261311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smtClean="0">
                <a:latin typeface="Times New Roman" panose="02020603050405020304" pitchFamily="18" charset="0"/>
                <a:cs typeface="Times New Roman" panose="02020603050405020304" pitchFamily="18" charset="0"/>
              </a:rPr>
              <a:t>Team Members</a:t>
            </a:r>
          </a:p>
          <a:p>
            <a:pPr algn="ctr"/>
            <a:r>
              <a:rPr lang="en-US" sz="3200" dirty="0" smtClean="0">
                <a:latin typeface="Times New Roman" panose="02020603050405020304" pitchFamily="18" charset="0"/>
                <a:cs typeface="Times New Roman" panose="02020603050405020304" pitchFamily="18" charset="0"/>
              </a:rPr>
              <a:t>Akhitha Tumula</a:t>
            </a:r>
          </a:p>
          <a:p>
            <a:pPr algn="ctr"/>
            <a:r>
              <a:rPr lang="en-US" sz="3200" dirty="0" smtClean="0">
                <a:latin typeface="Times New Roman" panose="02020603050405020304" pitchFamily="18" charset="0"/>
                <a:cs typeface="Times New Roman" panose="02020603050405020304" pitchFamily="18" charset="0"/>
              </a:rPr>
              <a:t>RethimaReddy Polam</a:t>
            </a:r>
          </a:p>
          <a:p>
            <a:pPr algn="ctr"/>
            <a:r>
              <a:rPr lang="en-US" sz="3200" dirty="0" smtClean="0">
                <a:latin typeface="Times New Roman" panose="02020603050405020304" pitchFamily="18" charset="0"/>
                <a:cs typeface="Times New Roman" panose="02020603050405020304" pitchFamily="18" charset="0"/>
              </a:rPr>
              <a:t>Rohan Bhandari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11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Companies </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55034" y="1828799"/>
            <a:ext cx="2971275" cy="1942397"/>
          </a:xfrm>
          <a:prstGeom prst="rect">
            <a:avLst/>
          </a:prstGeom>
        </p:spPr>
      </p:pic>
      <p:pic>
        <p:nvPicPr>
          <p:cNvPr id="6" name="Picture 5"/>
          <p:cNvPicPr>
            <a:picLocks noChangeAspect="1"/>
          </p:cNvPicPr>
          <p:nvPr/>
        </p:nvPicPr>
        <p:blipFill>
          <a:blip r:embed="rId3"/>
          <a:stretch>
            <a:fillRect/>
          </a:stretch>
        </p:blipFill>
        <p:spPr>
          <a:xfrm>
            <a:off x="3326309" y="1835910"/>
            <a:ext cx="1837266" cy="2029777"/>
          </a:xfrm>
          <a:prstGeom prst="rect">
            <a:avLst/>
          </a:prstGeom>
        </p:spPr>
      </p:pic>
      <p:pic>
        <p:nvPicPr>
          <p:cNvPr id="7" name="Picture 6"/>
          <p:cNvPicPr>
            <a:picLocks noChangeAspect="1"/>
          </p:cNvPicPr>
          <p:nvPr/>
        </p:nvPicPr>
        <p:blipFill>
          <a:blip r:embed="rId4"/>
          <a:stretch>
            <a:fillRect/>
          </a:stretch>
        </p:blipFill>
        <p:spPr>
          <a:xfrm>
            <a:off x="5704724" y="1958782"/>
            <a:ext cx="1905272" cy="1906905"/>
          </a:xfrm>
          <a:prstGeom prst="rect">
            <a:avLst/>
          </a:prstGeom>
        </p:spPr>
      </p:pic>
      <p:pic>
        <p:nvPicPr>
          <p:cNvPr id="8" name="Picture 7"/>
          <p:cNvPicPr>
            <a:picLocks noChangeAspect="1"/>
          </p:cNvPicPr>
          <p:nvPr/>
        </p:nvPicPr>
        <p:blipFill>
          <a:blip r:embed="rId5"/>
          <a:stretch>
            <a:fillRect/>
          </a:stretch>
        </p:blipFill>
        <p:spPr>
          <a:xfrm>
            <a:off x="876436" y="4406237"/>
            <a:ext cx="3342867" cy="2000250"/>
          </a:xfrm>
          <a:prstGeom prst="rect">
            <a:avLst/>
          </a:prstGeom>
        </p:spPr>
      </p:pic>
      <p:pic>
        <p:nvPicPr>
          <p:cNvPr id="9" name="Picture 8"/>
          <p:cNvPicPr>
            <a:picLocks noChangeAspect="1"/>
          </p:cNvPicPr>
          <p:nvPr/>
        </p:nvPicPr>
        <p:blipFill>
          <a:blip r:embed="rId6"/>
          <a:stretch>
            <a:fillRect/>
          </a:stretch>
        </p:blipFill>
        <p:spPr>
          <a:xfrm>
            <a:off x="4254260" y="4428393"/>
            <a:ext cx="3997119" cy="1790700"/>
          </a:xfrm>
          <a:prstGeom prst="rect">
            <a:avLst/>
          </a:prstGeom>
        </p:spPr>
      </p:pic>
      <p:sp>
        <p:nvSpPr>
          <p:cNvPr id="10" name="TextBox 9"/>
          <p:cNvSpPr txBox="1"/>
          <p:nvPr/>
        </p:nvSpPr>
        <p:spPr>
          <a:xfrm>
            <a:off x="10467703" y="6402280"/>
            <a:ext cx="1724297" cy="369332"/>
          </a:xfrm>
          <a:prstGeom prst="rect">
            <a:avLst/>
          </a:prstGeom>
          <a:noFill/>
        </p:spPr>
        <p:txBody>
          <a:bodyPr wrap="square" rtlCol="0">
            <a:spAutoFit/>
          </a:bodyPr>
          <a:lstStyle/>
          <a:p>
            <a:r>
              <a:rPr lang="en-US" dirty="0" smtClean="0"/>
              <a:t>Akhitha</a:t>
            </a:r>
            <a:endParaRPr lang="en-US" dirty="0"/>
          </a:p>
        </p:txBody>
      </p:sp>
      <p:sp>
        <p:nvSpPr>
          <p:cNvPr id="11"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10</a:t>
            </a:fld>
            <a:endParaRPr lang="en-US" b="1" dirty="0">
              <a:solidFill>
                <a:schemeClr val="tx1"/>
              </a:solidFill>
            </a:endParaRPr>
          </a:p>
        </p:txBody>
      </p:sp>
    </p:spTree>
    <p:extLst>
      <p:ext uri="{BB962C8B-B14F-4D97-AF65-F5344CB8AC3E}">
        <p14:creationId xmlns:p14="http://schemas.microsoft.com/office/powerpoint/2010/main" val="79286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29730"/>
            <a:ext cx="8596668" cy="762000"/>
          </a:xfrm>
        </p:spPr>
        <p:txBody>
          <a:bodyPr/>
          <a:lstStyle/>
          <a:p>
            <a:r>
              <a:rPr lang="en-US" dirty="0" smtClean="0">
                <a:latin typeface="Times New Roman" panose="02020603050405020304" pitchFamily="18" charset="0"/>
                <a:cs typeface="Times New Roman" panose="02020603050405020304" pitchFamily="18" charset="0"/>
              </a:rPr>
              <a:t>Features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86149"/>
            <a:ext cx="9239398" cy="2474639"/>
          </a:xfrm>
        </p:spPr>
        <p:txBody>
          <a:bodyPr numCol="2">
            <a:noAutofit/>
          </a:bodyPr>
          <a:lstStyle/>
          <a:p>
            <a:r>
              <a:rPr lang="en-US" sz="2400" dirty="0" smtClean="0">
                <a:latin typeface="Times New Roman" panose="02020603050405020304" pitchFamily="18" charset="0"/>
                <a:cs typeface="Times New Roman" panose="02020603050405020304" pitchFamily="18" charset="0"/>
              </a:rPr>
              <a:t>Virtual DOM</a:t>
            </a:r>
          </a:p>
          <a:p>
            <a:r>
              <a:rPr lang="en-US" sz="2400" dirty="0" smtClean="0">
                <a:latin typeface="Times New Roman" panose="02020603050405020304" pitchFamily="18" charset="0"/>
                <a:cs typeface="Times New Roman" panose="02020603050405020304" pitchFamily="18" charset="0"/>
              </a:rPr>
              <a:t>Data Binding</a:t>
            </a:r>
          </a:p>
          <a:p>
            <a:r>
              <a:rPr lang="en-US" sz="2400" dirty="0" smtClean="0">
                <a:latin typeface="Times New Roman" panose="02020603050405020304" pitchFamily="18" charset="0"/>
                <a:cs typeface="Times New Roman" panose="02020603050405020304" pitchFamily="18" charset="0"/>
              </a:rPr>
              <a:t>Components</a:t>
            </a:r>
          </a:p>
          <a:p>
            <a:r>
              <a:rPr lang="en-US" sz="2400" dirty="0" smtClean="0">
                <a:latin typeface="Times New Roman" panose="02020603050405020304" pitchFamily="18" charset="0"/>
                <a:cs typeface="Times New Roman" panose="02020603050405020304" pitchFamily="18" charset="0"/>
              </a:rPr>
              <a:t>Event Handling</a:t>
            </a:r>
          </a:p>
          <a:p>
            <a:r>
              <a:rPr lang="en-US" sz="2400" dirty="0" smtClean="0">
                <a:latin typeface="Times New Roman" panose="02020603050405020304" pitchFamily="18" charset="0"/>
                <a:cs typeface="Times New Roman" panose="02020603050405020304" pitchFamily="18" charset="0"/>
              </a:rPr>
              <a:t>Animation/Transition</a:t>
            </a:r>
          </a:p>
          <a:p>
            <a:r>
              <a:rPr lang="en-US" sz="2400" dirty="0" smtClean="0">
                <a:latin typeface="Times New Roman" panose="02020603050405020304" pitchFamily="18" charset="0"/>
                <a:cs typeface="Times New Roman" panose="02020603050405020304" pitchFamily="18" charset="0"/>
              </a:rPr>
              <a:t>Computed Properties</a:t>
            </a:r>
          </a:p>
          <a:p>
            <a:r>
              <a:rPr lang="en-US" sz="2400" dirty="0" smtClean="0">
                <a:latin typeface="Times New Roman" panose="02020603050405020304" pitchFamily="18" charset="0"/>
                <a:cs typeface="Times New Roman" panose="02020603050405020304" pitchFamily="18" charset="0"/>
              </a:rPr>
              <a:t>Templates</a:t>
            </a:r>
          </a:p>
          <a:p>
            <a:r>
              <a:rPr lang="en-US" sz="2400" dirty="0" smtClean="0">
                <a:latin typeface="Times New Roman" panose="02020603050405020304" pitchFamily="18" charset="0"/>
                <a:cs typeface="Times New Roman" panose="02020603050405020304" pitchFamily="18" charset="0"/>
              </a:rPr>
              <a:t>Directives</a:t>
            </a:r>
          </a:p>
          <a:p>
            <a:r>
              <a:rPr lang="en-US" sz="2400" dirty="0" smtClean="0">
                <a:latin typeface="Times New Roman" panose="02020603050405020304" pitchFamily="18" charset="0"/>
                <a:cs typeface="Times New Roman" panose="02020603050405020304" pitchFamily="18" charset="0"/>
              </a:rPr>
              <a:t>Routing</a:t>
            </a:r>
          </a:p>
        </p:txBody>
      </p:sp>
      <p:sp>
        <p:nvSpPr>
          <p:cNvPr id="5" name="TextBox 4"/>
          <p:cNvSpPr txBox="1"/>
          <p:nvPr/>
        </p:nvSpPr>
        <p:spPr>
          <a:xfrm>
            <a:off x="10445707" y="6402280"/>
            <a:ext cx="1724297" cy="369332"/>
          </a:xfrm>
          <a:prstGeom prst="rect">
            <a:avLst/>
          </a:prstGeom>
          <a:noFill/>
        </p:spPr>
        <p:txBody>
          <a:bodyPr wrap="square" rtlCol="0">
            <a:spAutoFit/>
          </a:bodyPr>
          <a:lstStyle/>
          <a:p>
            <a:r>
              <a:rPr lang="en-US" dirty="0" smtClean="0"/>
              <a:t>Akhitha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11</a:t>
            </a:fld>
            <a:endParaRPr lang="en-US" b="1" dirty="0">
              <a:solidFill>
                <a:schemeClr val="tx1"/>
              </a:solidFill>
            </a:endParaRPr>
          </a:p>
        </p:txBody>
      </p:sp>
    </p:spTree>
    <p:extLst>
      <p:ext uri="{BB962C8B-B14F-4D97-AF65-F5344CB8AC3E}">
        <p14:creationId xmlns:p14="http://schemas.microsoft.com/office/powerpoint/2010/main" val="4651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406" y="722415"/>
            <a:ext cx="8596668" cy="1320800"/>
          </a:xfrm>
        </p:spPr>
        <p:txBody>
          <a:bodyPr/>
          <a:lstStyle/>
          <a:p>
            <a:r>
              <a:rPr lang="en-US" dirty="0" smtClean="0">
                <a:latin typeface="Times New Roman" panose="02020603050405020304" pitchFamily="18" charset="0"/>
                <a:cs typeface="Times New Roman" panose="02020603050405020304" pitchFamily="18" charset="0"/>
              </a:rPr>
              <a:t>Tools Required to use Vue</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851385" y="2147310"/>
            <a:ext cx="2452687" cy="2452687"/>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3"/>
          <a:stretch>
            <a:fillRect/>
          </a:stretch>
        </p:blipFill>
        <p:spPr>
          <a:xfrm>
            <a:off x="5158652" y="1953491"/>
            <a:ext cx="3648075" cy="2646506"/>
          </a:xfrm>
          <a:prstGeom prst="rect">
            <a:avLst/>
          </a:prstGeom>
        </p:spPr>
      </p:pic>
      <p:sp>
        <p:nvSpPr>
          <p:cNvPr id="7" name="TextBox 6"/>
          <p:cNvSpPr txBox="1"/>
          <p:nvPr/>
        </p:nvSpPr>
        <p:spPr>
          <a:xfrm>
            <a:off x="2105891" y="5167745"/>
            <a:ext cx="2198181" cy="369332"/>
          </a:xfrm>
          <a:prstGeom prst="rect">
            <a:avLst/>
          </a:prstGeom>
          <a:noFill/>
        </p:spPr>
        <p:txBody>
          <a:bodyPr wrap="square" rtlCol="0">
            <a:spAutoFit/>
          </a:bodyPr>
          <a:lstStyle/>
          <a:p>
            <a:r>
              <a:rPr lang="en-US" dirty="0" err="1" smtClean="0"/>
              <a:t>Vscode</a:t>
            </a:r>
            <a:endParaRPr lang="en-US" dirty="0"/>
          </a:p>
        </p:txBody>
      </p:sp>
      <p:sp>
        <p:nvSpPr>
          <p:cNvPr id="9" name="TextBox 8"/>
          <p:cNvSpPr txBox="1"/>
          <p:nvPr/>
        </p:nvSpPr>
        <p:spPr>
          <a:xfrm>
            <a:off x="5883598" y="5136013"/>
            <a:ext cx="2198181" cy="646331"/>
          </a:xfrm>
          <a:prstGeom prst="rect">
            <a:avLst/>
          </a:prstGeom>
          <a:noFill/>
        </p:spPr>
        <p:txBody>
          <a:bodyPr wrap="square" rtlCol="0">
            <a:spAutoFit/>
          </a:bodyPr>
          <a:lstStyle/>
          <a:p>
            <a:r>
              <a:rPr lang="en-US" dirty="0" smtClean="0"/>
              <a:t>Browser-</a:t>
            </a:r>
            <a:r>
              <a:rPr lang="en-US" dirty="0" err="1" smtClean="0"/>
              <a:t>GoogleChrome</a:t>
            </a:r>
            <a:endParaRPr lang="en-US" dirty="0"/>
          </a:p>
        </p:txBody>
      </p:sp>
      <p:sp>
        <p:nvSpPr>
          <p:cNvPr id="10" name="TextBox 9"/>
          <p:cNvSpPr txBox="1"/>
          <p:nvPr/>
        </p:nvSpPr>
        <p:spPr>
          <a:xfrm>
            <a:off x="7578436" y="6072304"/>
            <a:ext cx="1353896" cy="369332"/>
          </a:xfrm>
          <a:prstGeom prst="rect">
            <a:avLst/>
          </a:prstGeom>
          <a:noFill/>
        </p:spPr>
        <p:txBody>
          <a:bodyPr wrap="square" rtlCol="0">
            <a:spAutoFit/>
          </a:bodyPr>
          <a:lstStyle/>
          <a:p>
            <a:r>
              <a:rPr lang="en-US" dirty="0" err="1" smtClean="0"/>
              <a:t>Akhitha</a:t>
            </a:r>
            <a:endParaRPr lang="en-US" dirty="0"/>
          </a:p>
        </p:txBody>
      </p:sp>
    </p:spTree>
    <p:extLst>
      <p:ext uri="{BB962C8B-B14F-4D97-AF65-F5344CB8AC3E}">
        <p14:creationId xmlns:p14="http://schemas.microsoft.com/office/powerpoint/2010/main" val="85589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Installatio</a:t>
            </a:r>
            <a:r>
              <a:rPr lang="en-US" dirty="0">
                <a:latin typeface="Times New Roman" panose="02020603050405020304" pitchFamily="18" charset="0"/>
                <a:cs typeface="Times New Roman" panose="02020603050405020304" pitchFamily="18" charset="0"/>
              </a:rPr>
              <a:t>n</a:t>
            </a:r>
          </a:p>
        </p:txBody>
      </p:sp>
      <p:sp>
        <p:nvSpPr>
          <p:cNvPr id="3" name="Content Placeholder 2"/>
          <p:cNvSpPr>
            <a:spLocks noGrp="1"/>
          </p:cNvSpPr>
          <p:nvPr>
            <p:ph idx="1"/>
          </p:nvPr>
        </p:nvSpPr>
        <p:spPr>
          <a:xfrm>
            <a:off x="884675" y="1481320"/>
            <a:ext cx="8596668" cy="5141901"/>
          </a:xfrm>
        </p:spPr>
        <p:txBody>
          <a:bodyPr>
            <a:normAutofit fontScale="85000" lnSpcReduction="20000"/>
          </a:bodyPr>
          <a:lstStyle/>
          <a:p>
            <a:pPr marL="0" indent="0">
              <a:buNone/>
            </a:pPr>
            <a:r>
              <a:rPr lang="en-US" sz="3100" dirty="0" smtClean="0">
                <a:latin typeface="Times New Roman" panose="02020603050405020304" pitchFamily="18" charset="0"/>
                <a:cs typeface="Times New Roman" panose="02020603050405020304" pitchFamily="18" charset="0"/>
              </a:rPr>
              <a:t>Using CDN</a:t>
            </a:r>
          </a:p>
          <a:p>
            <a:pPr marL="0" indent="0">
              <a:buNone/>
            </a:pPr>
            <a:r>
              <a:rPr lang="en-US" sz="3100" dirty="0" smtClean="0">
                <a:latin typeface="Times New Roman" panose="02020603050405020304" pitchFamily="18" charset="0"/>
                <a:cs typeface="Times New Roman" panose="02020603050405020304" pitchFamily="18" charset="0"/>
              </a:rPr>
              <a:t>&lt;</a:t>
            </a:r>
            <a:r>
              <a:rPr lang="en-US" sz="3100" dirty="0">
                <a:latin typeface="Times New Roman" panose="02020603050405020304" pitchFamily="18" charset="0"/>
                <a:cs typeface="Times New Roman" panose="02020603050405020304" pitchFamily="18" charset="0"/>
              </a:rPr>
              <a:t>script </a:t>
            </a:r>
            <a:r>
              <a:rPr lang="en-US" sz="3100" dirty="0" err="1">
                <a:latin typeface="Times New Roman" panose="02020603050405020304" pitchFamily="18" charset="0"/>
                <a:cs typeface="Times New Roman" panose="02020603050405020304" pitchFamily="18" charset="0"/>
              </a:rPr>
              <a:t>src</a:t>
            </a:r>
            <a:r>
              <a:rPr lang="en-US" sz="3100" dirty="0">
                <a:latin typeface="Times New Roman" panose="02020603050405020304" pitchFamily="18" charset="0"/>
                <a:cs typeface="Times New Roman" panose="02020603050405020304" pitchFamily="18" charset="0"/>
              </a:rPr>
              <a:t>="https://cdnjs.cloudflare.com/ajax/libs/</a:t>
            </a:r>
            <a:r>
              <a:rPr lang="en-US" sz="3100" dirty="0" err="1">
                <a:latin typeface="Times New Roman" panose="02020603050405020304" pitchFamily="18" charset="0"/>
                <a:cs typeface="Times New Roman" panose="02020603050405020304" pitchFamily="18" charset="0"/>
              </a:rPr>
              <a:t>vue</a:t>
            </a:r>
            <a:r>
              <a:rPr lang="en-US" sz="3100" dirty="0">
                <a:latin typeface="Times New Roman" panose="02020603050405020304" pitchFamily="18" charset="0"/>
                <a:cs typeface="Times New Roman" panose="02020603050405020304" pitchFamily="18" charset="0"/>
              </a:rPr>
              <a:t>/2.6.10/vue.js</a:t>
            </a:r>
            <a:r>
              <a:rPr lang="en-US" sz="3100" dirty="0" smtClean="0">
                <a:latin typeface="Times New Roman" panose="02020603050405020304" pitchFamily="18" charset="0"/>
                <a:cs typeface="Times New Roman" panose="02020603050405020304" pitchFamily="18" charset="0"/>
              </a:rPr>
              <a:t>"&gt;</a:t>
            </a:r>
          </a:p>
          <a:p>
            <a:pPr marL="0" indent="0">
              <a:buNone/>
            </a:pPr>
            <a:r>
              <a:rPr lang="en-US" sz="2800" dirty="0" smtClean="0">
                <a:latin typeface="Times New Roman" panose="02020603050405020304" pitchFamily="18" charset="0"/>
                <a:cs typeface="Times New Roman" panose="02020603050405020304" pitchFamily="18" charset="0"/>
              </a:rPr>
              <a:t>&lt;/script&gt;</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Using NPM</a:t>
            </a:r>
          </a:p>
          <a:p>
            <a:pPr marL="0" indent="0">
              <a:buNone/>
            </a:pPr>
            <a:r>
              <a:rPr lang="en-US" sz="2800" b="1" dirty="0" smtClean="0">
                <a:latin typeface="Times New Roman" panose="02020603050405020304" pitchFamily="18" charset="0"/>
                <a:cs typeface="Times New Roman" panose="02020603050405020304" pitchFamily="18" charset="0"/>
              </a:rPr>
              <a:t>npm install vue </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Using CLI Command Line</a:t>
            </a:r>
          </a:p>
          <a:p>
            <a:pPr marL="0" indent="0">
              <a:buNone/>
            </a:pPr>
            <a:r>
              <a:rPr lang="en-US" sz="2800" b="1" dirty="0" smtClean="0">
                <a:latin typeface="Times New Roman" panose="02020603050405020304" pitchFamily="18" charset="0"/>
                <a:cs typeface="Times New Roman" panose="02020603050405020304" pitchFamily="18" charset="0"/>
              </a:rPr>
              <a:t>npm install –-global  vue-cli</a:t>
            </a:r>
            <a:endParaRPr lang="en-US" dirty="0"/>
          </a:p>
        </p:txBody>
      </p:sp>
      <p:pic>
        <p:nvPicPr>
          <p:cNvPr id="5" name="Picture 4"/>
          <p:cNvPicPr>
            <a:picLocks noChangeAspect="1"/>
          </p:cNvPicPr>
          <p:nvPr/>
        </p:nvPicPr>
        <p:blipFill>
          <a:blip r:embed="rId2"/>
          <a:stretch>
            <a:fillRect/>
          </a:stretch>
        </p:blipFill>
        <p:spPr>
          <a:xfrm>
            <a:off x="1613723" y="3117186"/>
            <a:ext cx="8181985" cy="935084"/>
          </a:xfrm>
          <a:prstGeom prst="rect">
            <a:avLst/>
          </a:prstGeom>
        </p:spPr>
      </p:pic>
      <p:sp>
        <p:nvSpPr>
          <p:cNvPr id="6" name="TextBox 5"/>
          <p:cNvSpPr txBox="1"/>
          <p:nvPr/>
        </p:nvSpPr>
        <p:spPr>
          <a:xfrm>
            <a:off x="10465899" y="6406487"/>
            <a:ext cx="1724297" cy="369332"/>
          </a:xfrm>
          <a:prstGeom prst="rect">
            <a:avLst/>
          </a:prstGeom>
          <a:noFill/>
        </p:spPr>
        <p:txBody>
          <a:bodyPr wrap="square" rtlCol="0">
            <a:spAutoFit/>
          </a:bodyPr>
          <a:lstStyle/>
          <a:p>
            <a:r>
              <a:rPr lang="en-US" dirty="0" smtClean="0"/>
              <a:t>Akhitha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13</a:t>
            </a:fld>
            <a:endParaRPr lang="en-US" b="1" dirty="0">
              <a:solidFill>
                <a:schemeClr val="tx1"/>
              </a:solidFill>
            </a:endParaRPr>
          </a:p>
        </p:txBody>
      </p:sp>
    </p:spTree>
    <p:extLst>
      <p:ext uri="{BB962C8B-B14F-4D97-AF65-F5344CB8AC3E}">
        <p14:creationId xmlns:p14="http://schemas.microsoft.com/office/powerpoint/2010/main" val="1987890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Vue-CLI Folder Structure</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158126" y="1515291"/>
            <a:ext cx="4419713" cy="4891195"/>
          </a:xfrm>
          <a:prstGeom prst="rect">
            <a:avLst/>
          </a:prstGeom>
        </p:spPr>
      </p:pic>
      <p:sp>
        <p:nvSpPr>
          <p:cNvPr id="6" name="TextBox 5"/>
          <p:cNvSpPr txBox="1"/>
          <p:nvPr/>
        </p:nvSpPr>
        <p:spPr>
          <a:xfrm>
            <a:off x="10562529" y="6401188"/>
            <a:ext cx="1724297" cy="369332"/>
          </a:xfrm>
          <a:prstGeom prst="rect">
            <a:avLst/>
          </a:prstGeom>
          <a:noFill/>
        </p:spPr>
        <p:txBody>
          <a:bodyPr wrap="square" rtlCol="0">
            <a:spAutoFit/>
          </a:bodyPr>
          <a:lstStyle/>
          <a:p>
            <a:r>
              <a:rPr lang="en-US" dirty="0" smtClean="0"/>
              <a:t>Akhitha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14</a:t>
            </a:fld>
            <a:endParaRPr lang="en-US" b="1" dirty="0">
              <a:solidFill>
                <a:schemeClr val="tx1"/>
              </a:solidFill>
            </a:endParaRPr>
          </a:p>
        </p:txBody>
      </p:sp>
    </p:spTree>
    <p:extLst>
      <p:ext uri="{BB962C8B-B14F-4D97-AF65-F5344CB8AC3E}">
        <p14:creationId xmlns:p14="http://schemas.microsoft.com/office/powerpoint/2010/main" val="267751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12" y="431399"/>
            <a:ext cx="8596668" cy="1320800"/>
          </a:xfrm>
        </p:spPr>
        <p:txBody>
          <a:bodyPr/>
          <a:lstStyle/>
          <a:p>
            <a:r>
              <a:rPr lang="en-US" dirty="0" smtClean="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912" y="1091799"/>
            <a:ext cx="9613861" cy="3934394"/>
          </a:xfrm>
        </p:spPr>
        <p:txBody>
          <a:bodyPr>
            <a:normAutofit/>
          </a:bodyPr>
          <a:lstStyle/>
          <a:p>
            <a:r>
              <a:rPr lang="en-US" sz="2400" dirty="0" smtClean="0">
                <a:latin typeface="Times New Roman" panose="02020603050405020304" pitchFamily="18" charset="0"/>
                <a:cs typeface="Times New Roman" panose="02020603050405020304" pitchFamily="18" charset="0"/>
              </a:rPr>
              <a:t>For example  										output: </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22553" t="3311" r="44721" b="58069"/>
          <a:stretch/>
        </p:blipFill>
        <p:spPr>
          <a:xfrm>
            <a:off x="202994" y="1603588"/>
            <a:ext cx="6545526" cy="4342704"/>
          </a:xfrm>
          <a:prstGeom prst="rect">
            <a:avLst/>
          </a:prstGeom>
        </p:spPr>
      </p:pic>
      <p:pic>
        <p:nvPicPr>
          <p:cNvPr id="7" name="Picture 6"/>
          <p:cNvPicPr>
            <a:picLocks noChangeAspect="1"/>
          </p:cNvPicPr>
          <p:nvPr/>
        </p:nvPicPr>
        <p:blipFill rotWithShape="1">
          <a:blip r:embed="rId3"/>
          <a:srcRect t="4476" r="62948" b="79139"/>
          <a:stretch/>
        </p:blipFill>
        <p:spPr>
          <a:xfrm>
            <a:off x="6898988" y="1607034"/>
            <a:ext cx="5109190" cy="1782162"/>
          </a:xfrm>
          <a:prstGeom prst="rect">
            <a:avLst/>
          </a:prstGeom>
        </p:spPr>
      </p:pic>
      <p:sp>
        <p:nvSpPr>
          <p:cNvPr id="8" name="TextBox 7"/>
          <p:cNvSpPr txBox="1"/>
          <p:nvPr/>
        </p:nvSpPr>
        <p:spPr>
          <a:xfrm>
            <a:off x="10283881" y="6396981"/>
            <a:ext cx="1724297" cy="369332"/>
          </a:xfrm>
          <a:prstGeom prst="rect">
            <a:avLst/>
          </a:prstGeom>
          <a:noFill/>
        </p:spPr>
        <p:txBody>
          <a:bodyPr wrap="square" rtlCol="0">
            <a:spAutoFit/>
          </a:bodyPr>
          <a:lstStyle/>
          <a:p>
            <a:r>
              <a:rPr lang="en-US" dirty="0" smtClean="0"/>
              <a:t>Akhitha</a:t>
            </a:r>
            <a:endParaRPr lang="en-US" dirty="0"/>
          </a:p>
        </p:txBody>
      </p:sp>
      <p:sp>
        <p:nvSpPr>
          <p:cNvPr id="9"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15</a:t>
            </a:fld>
            <a:endParaRPr lang="en-US" b="1" dirty="0">
              <a:solidFill>
                <a:schemeClr val="tx1"/>
              </a:solidFill>
            </a:endParaRPr>
          </a:p>
        </p:txBody>
      </p:sp>
    </p:spTree>
    <p:extLst>
      <p:ext uri="{BB962C8B-B14F-4D97-AF65-F5344CB8AC3E}">
        <p14:creationId xmlns:p14="http://schemas.microsoft.com/office/powerpoint/2010/main" val="368351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12" y="1179047"/>
            <a:ext cx="8596668" cy="1320800"/>
          </a:xfrm>
        </p:spPr>
        <p:txBody>
          <a:bodyPr/>
          <a:lstStyle/>
          <a:p>
            <a:r>
              <a:rPr lang="en-US" dirty="0" smtClean="0">
                <a:latin typeface="Times New Roman" panose="02020603050405020304" pitchFamily="18" charset="0"/>
                <a:cs typeface="Times New Roman" panose="02020603050405020304" pitchFamily="18" charset="0"/>
              </a:rPr>
              <a:t>Vue 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912" y="1925180"/>
            <a:ext cx="8367812" cy="3599316"/>
          </a:xfrm>
        </p:spPr>
        <p:txBody>
          <a:bodyPr numCol="2">
            <a:normAutofit/>
          </a:bodyPr>
          <a:lstStyle/>
          <a:p>
            <a:r>
              <a:rPr lang="en-US" sz="2400" dirty="0" smtClean="0">
                <a:latin typeface="Times New Roman" panose="02020603050405020304" pitchFamily="18" charset="0"/>
                <a:cs typeface="Times New Roman" panose="02020603050405020304" pitchFamily="18" charset="0"/>
              </a:rPr>
              <a:t>Vue can be written in reusable components.</a:t>
            </a:r>
          </a:p>
          <a:p>
            <a:r>
              <a:rPr lang="en-US" sz="2400" dirty="0" smtClean="0">
                <a:latin typeface="Times New Roman" panose="02020603050405020304" pitchFamily="18" charset="0"/>
                <a:cs typeface="Times New Roman" panose="02020603050405020304" pitchFamily="18" charset="0"/>
              </a:rPr>
              <a:t>Each component can have its own HTML, CSS and JS to render</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808" r="825"/>
          <a:stretch/>
        </p:blipFill>
        <p:spPr>
          <a:xfrm>
            <a:off x="4975668" y="1590740"/>
            <a:ext cx="4970895" cy="3933756"/>
          </a:xfrm>
          <a:prstGeom prst="rect">
            <a:avLst/>
          </a:prstGeom>
        </p:spPr>
      </p:pic>
      <p:sp>
        <p:nvSpPr>
          <p:cNvPr id="7" name="TextBox 6"/>
          <p:cNvSpPr txBox="1"/>
          <p:nvPr/>
        </p:nvSpPr>
        <p:spPr>
          <a:xfrm>
            <a:off x="10287090" y="6406487"/>
            <a:ext cx="1724297" cy="369332"/>
          </a:xfrm>
          <a:prstGeom prst="rect">
            <a:avLst/>
          </a:prstGeom>
          <a:noFill/>
        </p:spPr>
        <p:txBody>
          <a:bodyPr wrap="square" rtlCol="0">
            <a:spAutoFit/>
          </a:bodyPr>
          <a:lstStyle/>
          <a:p>
            <a:r>
              <a:rPr lang="en-US" dirty="0" err="1" smtClean="0"/>
              <a:t>Rethima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16</a:t>
            </a:fld>
            <a:endParaRPr lang="en-US" b="1" dirty="0">
              <a:solidFill>
                <a:schemeClr val="tx1"/>
              </a:solidFill>
            </a:endParaRPr>
          </a:p>
        </p:txBody>
      </p:sp>
    </p:spTree>
    <p:extLst>
      <p:ext uri="{BB962C8B-B14F-4D97-AF65-F5344CB8AC3E}">
        <p14:creationId xmlns:p14="http://schemas.microsoft.com/office/powerpoint/2010/main" val="246180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40" y="1290506"/>
            <a:ext cx="8596668" cy="1320800"/>
          </a:xfrm>
        </p:spPr>
        <p:txBody>
          <a:bodyPr/>
          <a:lstStyle/>
          <a:p>
            <a:r>
              <a:rPr lang="en-US" dirty="0" smtClean="0">
                <a:latin typeface="Times New Roman" panose="02020603050405020304" pitchFamily="18" charset="0"/>
                <a:cs typeface="Times New Roman" panose="02020603050405020304" pitchFamily="18" charset="0"/>
              </a:rPr>
              <a:t>Vue directives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Directives are special tokens that are used in markup that tells library to so specific task to DOM element.</a:t>
            </a:r>
          </a:p>
          <a:p>
            <a:r>
              <a:rPr lang="en-US" sz="2400" dirty="0" smtClean="0">
                <a:latin typeface="Times New Roman" panose="02020603050405020304" pitchFamily="18" charset="0"/>
                <a:cs typeface="Times New Roman" panose="02020603050405020304" pitchFamily="18" charset="0"/>
              </a:rPr>
              <a:t>Syntax:</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19406" t="50887" r="22273" b="35680"/>
          <a:stretch/>
        </p:blipFill>
        <p:spPr>
          <a:xfrm>
            <a:off x="891297" y="3504814"/>
            <a:ext cx="7588155" cy="982640"/>
          </a:xfrm>
          <a:prstGeom prst="rect">
            <a:avLst/>
          </a:prstGeom>
        </p:spPr>
      </p:pic>
      <p:sp>
        <p:nvSpPr>
          <p:cNvPr id="7" name="TextBox 6"/>
          <p:cNvSpPr txBox="1"/>
          <p:nvPr/>
        </p:nvSpPr>
        <p:spPr>
          <a:xfrm>
            <a:off x="10287090" y="6406487"/>
            <a:ext cx="1724297" cy="369332"/>
          </a:xfrm>
          <a:prstGeom prst="rect">
            <a:avLst/>
          </a:prstGeom>
          <a:noFill/>
        </p:spPr>
        <p:txBody>
          <a:bodyPr wrap="square" rtlCol="0">
            <a:spAutoFit/>
          </a:bodyPr>
          <a:lstStyle/>
          <a:p>
            <a:r>
              <a:rPr lang="en-US" dirty="0" err="1" smtClean="0"/>
              <a:t>Rethima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17</a:t>
            </a:fld>
            <a:endParaRPr lang="en-US" b="1" dirty="0">
              <a:solidFill>
                <a:schemeClr val="tx1"/>
              </a:solidFill>
            </a:endParaRPr>
          </a:p>
        </p:txBody>
      </p:sp>
    </p:spTree>
    <p:extLst>
      <p:ext uri="{BB962C8B-B14F-4D97-AF65-F5344CB8AC3E}">
        <p14:creationId xmlns:p14="http://schemas.microsoft.com/office/powerpoint/2010/main" val="243921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45" y="959781"/>
            <a:ext cx="8596668" cy="1320800"/>
          </a:xfrm>
        </p:spPr>
        <p:txBody>
          <a:bodyPr/>
          <a:lstStyle/>
          <a:p>
            <a:r>
              <a:rPr lang="en-US" dirty="0" smtClean="0">
                <a:latin typeface="Times New Roman" panose="02020603050405020304" pitchFamily="18" charset="0"/>
                <a:cs typeface="Times New Roman" panose="02020603050405020304" pitchFamily="18" charset="0"/>
              </a:rPr>
              <a:t>Vue directives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20181"/>
            <a:ext cx="9613861" cy="415042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The following are few directives that are most commonly used </a:t>
            </a:r>
          </a:p>
          <a:p>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-text</a:t>
            </a:r>
          </a:p>
          <a:p>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-on</a:t>
            </a:r>
          </a:p>
          <a:p>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-for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-bind</a:t>
            </a:r>
          </a:p>
          <a:p>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-if v-else</a:t>
            </a:r>
          </a:p>
          <a:p>
            <a:r>
              <a:rPr lang="en-US" sz="2400" dirty="0" smtClean="0">
                <a:latin typeface="Times New Roman" panose="02020603050405020304" pitchFamily="18" charset="0"/>
                <a:cs typeface="Times New Roman" panose="02020603050405020304" pitchFamily="18" charset="0"/>
              </a:rPr>
              <a:t>v-model</a:t>
            </a:r>
          </a:p>
        </p:txBody>
      </p:sp>
      <p:sp>
        <p:nvSpPr>
          <p:cNvPr id="6" name="TextBox 5"/>
          <p:cNvSpPr txBox="1"/>
          <p:nvPr/>
        </p:nvSpPr>
        <p:spPr>
          <a:xfrm>
            <a:off x="10465899" y="6402280"/>
            <a:ext cx="1724297" cy="369332"/>
          </a:xfrm>
          <a:prstGeom prst="rect">
            <a:avLst/>
          </a:prstGeom>
          <a:noFill/>
        </p:spPr>
        <p:txBody>
          <a:bodyPr wrap="square" rtlCol="0">
            <a:spAutoFit/>
          </a:bodyPr>
          <a:lstStyle/>
          <a:p>
            <a:r>
              <a:rPr lang="en-US" dirty="0" err="1" smtClean="0"/>
              <a:t>Rethima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18</a:t>
            </a:fld>
            <a:endParaRPr lang="en-US" b="1" dirty="0">
              <a:solidFill>
                <a:schemeClr val="tx1"/>
              </a:solidFill>
            </a:endParaRPr>
          </a:p>
        </p:txBody>
      </p:sp>
    </p:spTree>
    <p:extLst>
      <p:ext uri="{BB962C8B-B14F-4D97-AF65-F5344CB8AC3E}">
        <p14:creationId xmlns:p14="http://schemas.microsoft.com/office/powerpoint/2010/main" val="292815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45" y="797173"/>
            <a:ext cx="8596668" cy="1320800"/>
          </a:xfrm>
        </p:spPr>
        <p:txBody>
          <a:bodyPr/>
          <a:lstStyle/>
          <a:p>
            <a:r>
              <a:rPr lang="en-US" dirty="0" smtClean="0">
                <a:latin typeface="Times New Roman" panose="02020603050405020304" pitchFamily="18" charset="0"/>
                <a:cs typeface="Times New Roman" panose="02020603050405020304" pitchFamily="18" charset="0"/>
              </a:rPr>
              <a:t>Vue directives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2332" y="1457573"/>
            <a:ext cx="9613861" cy="45795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v</a:t>
            </a:r>
            <a:r>
              <a:rPr lang="en-US" sz="2400" b="1" dirty="0" smtClean="0">
                <a:latin typeface="Times New Roman" panose="02020603050405020304" pitchFamily="18" charset="0"/>
                <a:cs typeface="Times New Roman" panose="02020603050405020304" pitchFamily="18" charset="0"/>
              </a:rPr>
              <a:t>-text</a:t>
            </a:r>
          </a:p>
          <a:p>
            <a:r>
              <a:rPr lang="en-US" sz="2400" dirty="0" smtClean="0">
                <a:latin typeface="Times New Roman" panose="02020603050405020304" pitchFamily="18" charset="0"/>
                <a:cs typeface="Times New Roman" panose="02020603050405020304" pitchFamily="18" charset="0"/>
              </a:rPr>
              <a:t>This tag is used on &lt;div&gt; tags to change the properties of text components.</a:t>
            </a:r>
          </a:p>
          <a:p>
            <a:r>
              <a:rPr lang="en-US" sz="2400" dirty="0" smtClean="0">
                <a:latin typeface="Times New Roman" panose="02020603050405020304" pitchFamily="18" charset="0"/>
                <a:cs typeface="Times New Roman" panose="02020603050405020304" pitchFamily="18" charset="0"/>
              </a:rPr>
              <a:t>For this directive, </a:t>
            </a:r>
            <a:r>
              <a:rPr lang="en-US" sz="2400" b="1" u="sng" dirty="0" smtClean="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 is prefix and </a:t>
            </a:r>
            <a:r>
              <a:rPr lang="en-US" sz="2400" b="1" u="sng" dirty="0" smtClean="0">
                <a:latin typeface="Times New Roman" panose="02020603050405020304" pitchFamily="18" charset="0"/>
                <a:cs typeface="Times New Roman" panose="02020603050405020304" pitchFamily="18" charset="0"/>
              </a:rPr>
              <a:t>text</a:t>
            </a:r>
            <a:r>
              <a:rPr lang="en-US" sz="2400" dirty="0" smtClean="0">
                <a:latin typeface="Times New Roman" panose="02020603050405020304" pitchFamily="18" charset="0"/>
                <a:cs typeface="Times New Roman" panose="02020603050405020304" pitchFamily="18" charset="0"/>
              </a:rPr>
              <a:t> is directive ID.</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this example, the text changes when ever the firstName and lastName of the user changes.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0176" t="48647" r="12519" b="39226"/>
          <a:stretch/>
        </p:blipFill>
        <p:spPr>
          <a:xfrm>
            <a:off x="268245" y="3303811"/>
            <a:ext cx="9414845" cy="887104"/>
          </a:xfrm>
          <a:prstGeom prst="rect">
            <a:avLst/>
          </a:prstGeom>
        </p:spPr>
      </p:pic>
      <p:sp>
        <p:nvSpPr>
          <p:cNvPr id="6" name="TextBox 5"/>
          <p:cNvSpPr txBox="1"/>
          <p:nvPr/>
        </p:nvSpPr>
        <p:spPr>
          <a:xfrm>
            <a:off x="10465899" y="6396981"/>
            <a:ext cx="1724297" cy="369332"/>
          </a:xfrm>
          <a:prstGeom prst="rect">
            <a:avLst/>
          </a:prstGeom>
          <a:noFill/>
        </p:spPr>
        <p:txBody>
          <a:bodyPr wrap="square" rtlCol="0">
            <a:spAutoFit/>
          </a:bodyPr>
          <a:lstStyle/>
          <a:p>
            <a:r>
              <a:rPr lang="en-US" dirty="0" err="1" smtClean="0"/>
              <a:t>Rethima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19</a:t>
            </a:fld>
            <a:endParaRPr lang="en-US" b="1" dirty="0">
              <a:solidFill>
                <a:schemeClr val="tx1"/>
              </a:solidFill>
            </a:endParaRPr>
          </a:p>
        </p:txBody>
      </p:sp>
    </p:spTree>
    <p:extLst>
      <p:ext uri="{BB962C8B-B14F-4D97-AF65-F5344CB8AC3E}">
        <p14:creationId xmlns:p14="http://schemas.microsoft.com/office/powerpoint/2010/main" val="205207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Team Slide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990" r="20213" b="8450"/>
          <a:stretch/>
        </p:blipFill>
        <p:spPr>
          <a:xfrm>
            <a:off x="3993790" y="2390434"/>
            <a:ext cx="2945969" cy="3245746"/>
          </a:xfrm>
          <a:prstGeom prst="rect">
            <a:avLst/>
          </a:prstGeom>
        </p:spPr>
      </p:pic>
      <p:pic>
        <p:nvPicPr>
          <p:cNvPr id="6" name="Picture 5"/>
          <p:cNvPicPr>
            <a:picLocks noChangeAspect="1"/>
          </p:cNvPicPr>
          <p:nvPr/>
        </p:nvPicPr>
        <p:blipFill>
          <a:blip r:embed="rId3"/>
          <a:stretch>
            <a:fillRect/>
          </a:stretch>
        </p:blipFill>
        <p:spPr>
          <a:xfrm>
            <a:off x="772751" y="2390434"/>
            <a:ext cx="2724765" cy="3331148"/>
          </a:xfrm>
          <a:prstGeom prst="rect">
            <a:avLst/>
          </a:prstGeom>
        </p:spPr>
      </p:pic>
      <p:pic>
        <p:nvPicPr>
          <p:cNvPr id="7" name="Picture 6"/>
          <p:cNvPicPr>
            <a:picLocks noChangeAspect="1"/>
          </p:cNvPicPr>
          <p:nvPr/>
        </p:nvPicPr>
        <p:blipFill>
          <a:blip r:embed="rId4"/>
          <a:stretch>
            <a:fillRect/>
          </a:stretch>
        </p:blipFill>
        <p:spPr>
          <a:xfrm>
            <a:off x="7741308" y="2373272"/>
            <a:ext cx="2603093" cy="3331149"/>
          </a:xfrm>
          <a:prstGeom prst="rect">
            <a:avLst/>
          </a:prstGeom>
        </p:spPr>
      </p:pic>
      <p:sp>
        <p:nvSpPr>
          <p:cNvPr id="9" name="Rectangle 8"/>
          <p:cNvSpPr/>
          <p:nvPr/>
        </p:nvSpPr>
        <p:spPr>
          <a:xfrm>
            <a:off x="1007529" y="1913895"/>
            <a:ext cx="2724765" cy="45937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Akhitha Tumula</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4214994" y="1905000"/>
            <a:ext cx="2724765" cy="4593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RethimaReddy Polam</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8003287" y="1903970"/>
            <a:ext cx="1753415" cy="4614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Rohan Bhandari</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467703" y="6372267"/>
            <a:ext cx="172429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Akhitha</a:t>
            </a:r>
            <a:endParaRPr lang="en-US" dirty="0">
              <a:latin typeface="Times New Roman" panose="02020603050405020304" pitchFamily="18" charset="0"/>
              <a:cs typeface="Times New Roman" panose="02020603050405020304" pitchFamily="18" charset="0"/>
            </a:endParaRPr>
          </a:p>
        </p:txBody>
      </p:sp>
      <p:sp>
        <p:nvSpPr>
          <p:cNvPr id="13"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a:t>
            </a:fld>
            <a:endParaRPr lang="en-US" b="1" dirty="0">
              <a:solidFill>
                <a:schemeClr val="tx1"/>
              </a:solidFill>
            </a:endParaRPr>
          </a:p>
        </p:txBody>
      </p:sp>
    </p:spTree>
    <p:extLst>
      <p:ext uri="{BB962C8B-B14F-4D97-AF65-F5344CB8AC3E}">
        <p14:creationId xmlns:p14="http://schemas.microsoft.com/office/powerpoint/2010/main" val="90972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885639"/>
            <a:ext cx="8596668" cy="1320800"/>
          </a:xfrm>
        </p:spPr>
        <p:txBody>
          <a:bodyPr/>
          <a:lstStyle/>
          <a:p>
            <a:r>
              <a:rPr lang="en-US" dirty="0" smtClean="0">
                <a:latin typeface="Times New Roman" panose="02020603050405020304" pitchFamily="18" charset="0"/>
                <a:cs typeface="Times New Roman" panose="02020603050405020304" pitchFamily="18" charset="0"/>
              </a:rPr>
              <a:t>Vue directives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70754"/>
            <a:ext cx="9106827" cy="3886506"/>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v-on</a:t>
            </a:r>
          </a:p>
          <a:p>
            <a:r>
              <a:rPr lang="en-US" sz="2400" dirty="0" smtClean="0">
                <a:latin typeface="Times New Roman" panose="02020603050405020304" pitchFamily="18" charset="0"/>
                <a:cs typeface="Times New Roman" panose="02020603050405020304" pitchFamily="18" charset="0"/>
              </a:rPr>
              <a:t>This tag attaches event listeners to an element. </a:t>
            </a:r>
          </a:p>
          <a:p>
            <a:r>
              <a:rPr lang="en-US" sz="2400" dirty="0">
                <a:latin typeface="Times New Roman" panose="02020603050405020304" pitchFamily="18" charset="0"/>
                <a:cs typeface="Times New Roman" panose="02020603050405020304" pitchFamily="18" charset="0"/>
              </a:rPr>
              <a:t>For this directive, </a:t>
            </a:r>
            <a:r>
              <a:rPr lang="en-US" sz="2400" b="1" u="sng"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is prefix and </a:t>
            </a:r>
            <a:r>
              <a:rPr lang="en-US" sz="2400" b="1" u="sng" dirty="0" smtClean="0">
                <a:latin typeface="Times New Roman" panose="02020603050405020304" pitchFamily="18" charset="0"/>
                <a:cs typeface="Times New Roman" panose="02020603050405020304" pitchFamily="18" charset="0"/>
              </a:rPr>
              <a:t>on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directive ID.</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this example, the event is mouse clicks.</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11854" t="32603" r="42832" b="59935"/>
          <a:stretch/>
        </p:blipFill>
        <p:spPr>
          <a:xfrm>
            <a:off x="927863" y="3228694"/>
            <a:ext cx="5895833" cy="545911"/>
          </a:xfrm>
          <a:prstGeom prst="rect">
            <a:avLst/>
          </a:prstGeom>
        </p:spPr>
      </p:pic>
      <p:sp>
        <p:nvSpPr>
          <p:cNvPr id="7" name="TextBox 6"/>
          <p:cNvSpPr txBox="1"/>
          <p:nvPr/>
        </p:nvSpPr>
        <p:spPr>
          <a:xfrm>
            <a:off x="10467703" y="6396981"/>
            <a:ext cx="1724297" cy="369332"/>
          </a:xfrm>
          <a:prstGeom prst="rect">
            <a:avLst/>
          </a:prstGeom>
          <a:noFill/>
        </p:spPr>
        <p:txBody>
          <a:bodyPr wrap="square" rtlCol="0">
            <a:spAutoFit/>
          </a:bodyPr>
          <a:lstStyle/>
          <a:p>
            <a:r>
              <a:rPr lang="en-US" dirty="0" err="1" smtClean="0"/>
              <a:t>Rethima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20</a:t>
            </a:fld>
            <a:endParaRPr lang="en-US" b="1" dirty="0">
              <a:solidFill>
                <a:schemeClr val="tx1"/>
              </a:solidFill>
            </a:endParaRPr>
          </a:p>
        </p:txBody>
      </p:sp>
    </p:spTree>
    <p:extLst>
      <p:ext uri="{BB962C8B-B14F-4D97-AF65-F5344CB8AC3E}">
        <p14:creationId xmlns:p14="http://schemas.microsoft.com/office/powerpoint/2010/main" val="29876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01" y="1500189"/>
            <a:ext cx="8596668" cy="1320800"/>
          </a:xfrm>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V-for</a:t>
            </a:r>
          </a:p>
          <a:p>
            <a:r>
              <a:rPr lang="en-US" sz="2400" dirty="0" smtClean="0">
                <a:latin typeface="Times New Roman" panose="02020603050405020304" pitchFamily="18" charset="0"/>
                <a:cs typeface="Times New Roman" panose="02020603050405020304" pitchFamily="18" charset="0"/>
              </a:rPr>
              <a:t>This directives works same as a normal for loop.</a:t>
            </a:r>
          </a:p>
          <a:p>
            <a:r>
              <a:rPr lang="en-US" sz="2400" dirty="0" smtClean="0">
                <a:latin typeface="Times New Roman" panose="02020603050405020304" pitchFamily="18" charset="0"/>
                <a:cs typeface="Times New Roman" panose="02020603050405020304" pitchFamily="18" charset="0"/>
              </a:rPr>
              <a:t>This is used when we need to repeat same code for more that one time.</a:t>
            </a:r>
          </a:p>
          <a:p>
            <a:r>
              <a:rPr lang="en-US" sz="2400" dirty="0">
                <a:latin typeface="Times New Roman" panose="02020603050405020304" pitchFamily="18" charset="0"/>
                <a:cs typeface="Times New Roman" panose="02020603050405020304" pitchFamily="18" charset="0"/>
              </a:rPr>
              <a:t>For this directive, </a:t>
            </a:r>
            <a:r>
              <a:rPr lang="en-US" sz="2400" b="1" u="sng"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is prefix and </a:t>
            </a:r>
            <a:r>
              <a:rPr lang="en-US" sz="2400" b="1" u="sng" dirty="0" smtClean="0">
                <a:latin typeface="Times New Roman" panose="02020603050405020304" pitchFamily="18" charset="0"/>
                <a:cs typeface="Times New Roman" panose="02020603050405020304" pitchFamily="18" charset="0"/>
              </a:rPr>
              <a:t>for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directive </a:t>
            </a:r>
            <a:r>
              <a:rPr lang="en-US" sz="2400" dirty="0" smtClean="0">
                <a:latin typeface="Times New Roman" panose="02020603050405020304" pitchFamily="18" charset="0"/>
                <a:cs typeface="Times New Roman" panose="02020603050405020304" pitchFamily="18" charset="0"/>
              </a:rPr>
              <a:t>ID.</a:t>
            </a: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287090" y="6402280"/>
            <a:ext cx="1724297" cy="369332"/>
          </a:xfrm>
          <a:prstGeom prst="rect">
            <a:avLst/>
          </a:prstGeom>
          <a:noFill/>
        </p:spPr>
        <p:txBody>
          <a:bodyPr wrap="square" rtlCol="0">
            <a:spAutoFit/>
          </a:bodyPr>
          <a:lstStyle/>
          <a:p>
            <a:r>
              <a:rPr lang="en-US" dirty="0" err="1" smtClean="0"/>
              <a:t>Rethima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21</a:t>
            </a:fld>
            <a:endParaRPr lang="en-US" b="1" dirty="0">
              <a:solidFill>
                <a:schemeClr val="tx1"/>
              </a:solidFill>
            </a:endParaRPr>
          </a:p>
        </p:txBody>
      </p:sp>
    </p:spTree>
    <p:extLst>
      <p:ext uri="{BB962C8B-B14F-4D97-AF65-F5344CB8AC3E}">
        <p14:creationId xmlns:p14="http://schemas.microsoft.com/office/powerpoint/2010/main" val="2320520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521286" y="1574550"/>
            <a:ext cx="8596668" cy="3880773"/>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V-for</a:t>
            </a:r>
          </a:p>
          <a:p>
            <a:r>
              <a:rPr lang="en-US" sz="2400" dirty="0" smtClean="0">
                <a:latin typeface="Times New Roman" panose="02020603050405020304" pitchFamily="18" charset="0"/>
                <a:cs typeface="Times New Roman" panose="02020603050405020304" pitchFamily="18" charset="0"/>
              </a:rPr>
              <a:t>For example:										Output:</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24336" t="30326" r="34336" b="31763"/>
          <a:stretch/>
        </p:blipFill>
        <p:spPr>
          <a:xfrm>
            <a:off x="236674" y="2487577"/>
            <a:ext cx="6290231" cy="3244178"/>
          </a:xfrm>
          <a:prstGeom prst="rect">
            <a:avLst/>
          </a:prstGeom>
        </p:spPr>
      </p:pic>
      <p:pic>
        <p:nvPicPr>
          <p:cNvPr id="7" name="Picture 6"/>
          <p:cNvPicPr>
            <a:picLocks noChangeAspect="1"/>
          </p:cNvPicPr>
          <p:nvPr/>
        </p:nvPicPr>
        <p:blipFill rotWithShape="1">
          <a:blip r:embed="rId3"/>
          <a:srcRect t="3124" r="65070" b="72062"/>
          <a:stretch/>
        </p:blipFill>
        <p:spPr>
          <a:xfrm>
            <a:off x="6694032" y="2487577"/>
            <a:ext cx="5159940" cy="3244178"/>
          </a:xfrm>
          <a:prstGeom prst="rect">
            <a:avLst/>
          </a:prstGeom>
        </p:spPr>
      </p:pic>
      <p:sp>
        <p:nvSpPr>
          <p:cNvPr id="8" name="TextBox 7"/>
          <p:cNvSpPr txBox="1"/>
          <p:nvPr/>
        </p:nvSpPr>
        <p:spPr>
          <a:xfrm>
            <a:off x="10465899" y="6402280"/>
            <a:ext cx="1724297" cy="369332"/>
          </a:xfrm>
          <a:prstGeom prst="rect">
            <a:avLst/>
          </a:prstGeom>
          <a:noFill/>
        </p:spPr>
        <p:txBody>
          <a:bodyPr wrap="square" rtlCol="0">
            <a:spAutoFit/>
          </a:bodyPr>
          <a:lstStyle/>
          <a:p>
            <a:r>
              <a:rPr lang="en-US" dirty="0" err="1" smtClean="0"/>
              <a:t>Rethima</a:t>
            </a:r>
            <a:endParaRPr lang="en-US" dirty="0"/>
          </a:p>
        </p:txBody>
      </p:sp>
      <p:sp>
        <p:nvSpPr>
          <p:cNvPr id="9"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22</a:t>
            </a:fld>
            <a:endParaRPr lang="en-US" b="1" dirty="0">
              <a:solidFill>
                <a:schemeClr val="tx1"/>
              </a:solidFill>
            </a:endParaRPr>
          </a:p>
        </p:txBody>
      </p:sp>
    </p:spTree>
    <p:extLst>
      <p:ext uri="{BB962C8B-B14F-4D97-AF65-F5344CB8AC3E}">
        <p14:creationId xmlns:p14="http://schemas.microsoft.com/office/powerpoint/2010/main" val="169090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677334" y="1579821"/>
            <a:ext cx="8596668" cy="3880773"/>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V-bind</a:t>
            </a:r>
          </a:p>
          <a:p>
            <a:r>
              <a:rPr lang="en-US" sz="2400" dirty="0" smtClean="0">
                <a:latin typeface="Times New Roman" panose="02020603050405020304" pitchFamily="18" charset="0"/>
                <a:cs typeface="Times New Roman" panose="02020603050405020304" pitchFamily="18" charset="0"/>
              </a:rPr>
              <a:t>This directives bind one or more attributes, or a component properties to an expression.</a:t>
            </a:r>
          </a:p>
          <a:p>
            <a:r>
              <a:rPr lang="en-US" sz="2400" dirty="0" smtClean="0">
                <a:latin typeface="Times New Roman" panose="02020603050405020304" pitchFamily="18" charset="0"/>
                <a:cs typeface="Times New Roman" panose="02020603050405020304" pitchFamily="18" charset="0"/>
              </a:rPr>
              <a:t>We can bind a element with other attributes like data.</a:t>
            </a:r>
          </a:p>
          <a:p>
            <a:r>
              <a:rPr lang="en-US" sz="2400" dirty="0">
                <a:latin typeface="Times New Roman" panose="02020603050405020304" pitchFamily="18" charset="0"/>
                <a:cs typeface="Times New Roman" panose="02020603050405020304" pitchFamily="18" charset="0"/>
              </a:rPr>
              <a:t>For this directive, </a:t>
            </a:r>
            <a:r>
              <a:rPr lang="en-US" sz="2400" b="1" u="sng"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is prefix and </a:t>
            </a:r>
            <a:r>
              <a:rPr lang="en-US" sz="2400" b="1" u="sng" dirty="0" smtClean="0">
                <a:latin typeface="Times New Roman" panose="02020603050405020304" pitchFamily="18" charset="0"/>
                <a:cs typeface="Times New Roman" panose="02020603050405020304" pitchFamily="18" charset="0"/>
              </a:rPr>
              <a:t>bind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directive ID.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465899" y="6402280"/>
            <a:ext cx="1724297" cy="369332"/>
          </a:xfrm>
          <a:prstGeom prst="rect">
            <a:avLst/>
          </a:prstGeom>
          <a:noFill/>
        </p:spPr>
        <p:txBody>
          <a:bodyPr wrap="square" rtlCol="0">
            <a:spAutoFit/>
          </a:bodyPr>
          <a:lstStyle/>
          <a:p>
            <a:r>
              <a:rPr lang="en-US" dirty="0" err="1" smtClean="0"/>
              <a:t>Rethima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23</a:t>
            </a:fld>
            <a:endParaRPr lang="en-US" b="1" dirty="0">
              <a:solidFill>
                <a:schemeClr val="tx1"/>
              </a:solidFill>
            </a:endParaRPr>
          </a:p>
        </p:txBody>
      </p:sp>
    </p:spTree>
    <p:extLst>
      <p:ext uri="{BB962C8B-B14F-4D97-AF65-F5344CB8AC3E}">
        <p14:creationId xmlns:p14="http://schemas.microsoft.com/office/powerpoint/2010/main" val="4005571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549692" y="1270000"/>
            <a:ext cx="9613861" cy="3823184"/>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V-bind													output:</a:t>
            </a:r>
          </a:p>
        </p:txBody>
      </p:sp>
      <p:pic>
        <p:nvPicPr>
          <p:cNvPr id="6" name="Picture 5"/>
          <p:cNvPicPr>
            <a:picLocks noChangeAspect="1"/>
          </p:cNvPicPr>
          <p:nvPr/>
        </p:nvPicPr>
        <p:blipFill rotWithShape="1">
          <a:blip r:embed="rId2"/>
          <a:srcRect l="23281" t="28463" r="41484" b="32517"/>
          <a:stretch/>
        </p:blipFill>
        <p:spPr>
          <a:xfrm>
            <a:off x="248764" y="1768193"/>
            <a:ext cx="5918186" cy="3684907"/>
          </a:xfrm>
          <a:prstGeom prst="rect">
            <a:avLst/>
          </a:prstGeom>
        </p:spPr>
      </p:pic>
      <p:pic>
        <p:nvPicPr>
          <p:cNvPr id="7" name="Picture 6"/>
          <p:cNvPicPr>
            <a:picLocks noChangeAspect="1"/>
          </p:cNvPicPr>
          <p:nvPr/>
        </p:nvPicPr>
        <p:blipFill rotWithShape="1">
          <a:blip r:embed="rId3"/>
          <a:srcRect t="4814" r="65987" b="39780"/>
          <a:stretch/>
        </p:blipFill>
        <p:spPr>
          <a:xfrm>
            <a:off x="6274244" y="1768193"/>
            <a:ext cx="4122243" cy="3775257"/>
          </a:xfrm>
          <a:prstGeom prst="rect">
            <a:avLst/>
          </a:prstGeom>
        </p:spPr>
      </p:pic>
      <p:sp>
        <p:nvSpPr>
          <p:cNvPr id="8" name="TextBox 7"/>
          <p:cNvSpPr txBox="1"/>
          <p:nvPr/>
        </p:nvSpPr>
        <p:spPr>
          <a:xfrm>
            <a:off x="10465899" y="6383200"/>
            <a:ext cx="1724297" cy="369332"/>
          </a:xfrm>
          <a:prstGeom prst="rect">
            <a:avLst/>
          </a:prstGeom>
          <a:noFill/>
        </p:spPr>
        <p:txBody>
          <a:bodyPr wrap="square" rtlCol="0">
            <a:spAutoFit/>
          </a:bodyPr>
          <a:lstStyle/>
          <a:p>
            <a:r>
              <a:rPr lang="en-US" dirty="0" err="1" smtClean="0"/>
              <a:t>Rethima</a:t>
            </a:r>
            <a:endParaRPr lang="en-US" dirty="0"/>
          </a:p>
        </p:txBody>
      </p:sp>
      <p:sp>
        <p:nvSpPr>
          <p:cNvPr id="9"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24</a:t>
            </a:fld>
            <a:endParaRPr lang="en-US" b="1" dirty="0">
              <a:solidFill>
                <a:schemeClr val="tx1"/>
              </a:solidFill>
            </a:endParaRPr>
          </a:p>
        </p:txBody>
      </p:sp>
    </p:spTree>
    <p:extLst>
      <p:ext uri="{BB962C8B-B14F-4D97-AF65-F5344CB8AC3E}">
        <p14:creationId xmlns:p14="http://schemas.microsoft.com/office/powerpoint/2010/main" val="1285014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677334" y="1569309"/>
            <a:ext cx="9613861" cy="3946751"/>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V-if, v-else</a:t>
            </a:r>
          </a:p>
          <a:p>
            <a:r>
              <a:rPr lang="en-US" sz="2400" dirty="0" smtClean="0">
                <a:latin typeface="Times New Roman" panose="02020603050405020304" pitchFamily="18" charset="0"/>
                <a:cs typeface="Times New Roman" panose="02020603050405020304" pitchFamily="18" charset="0"/>
              </a:rPr>
              <a:t>To write if else conditional statements in Vue, we use these directives. </a:t>
            </a:r>
          </a:p>
          <a:p>
            <a:r>
              <a:rPr lang="en-US" sz="2400" dirty="0">
                <a:latin typeface="Times New Roman" panose="02020603050405020304" pitchFamily="18" charset="0"/>
                <a:cs typeface="Times New Roman" panose="02020603050405020304" pitchFamily="18" charset="0"/>
              </a:rPr>
              <a:t>For this directive, </a:t>
            </a:r>
            <a:r>
              <a:rPr lang="en-US" sz="2400" b="1" u="sng"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is prefix and </a:t>
            </a:r>
            <a:r>
              <a:rPr lang="en-US" sz="2400" b="1" u="sng" dirty="0" smtClean="0">
                <a:latin typeface="Times New Roman" panose="02020603050405020304" pitchFamily="18" charset="0"/>
                <a:cs typeface="Times New Roman" panose="02020603050405020304" pitchFamily="18" charset="0"/>
              </a:rPr>
              <a:t>if</a:t>
            </a:r>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else</a:t>
            </a:r>
            <a:r>
              <a:rPr lang="en-US" sz="2400" dirty="0" smtClean="0">
                <a:latin typeface="Times New Roman" panose="02020603050405020304" pitchFamily="18" charset="0"/>
                <a:cs typeface="Times New Roman" panose="02020603050405020304" pitchFamily="18" charset="0"/>
              </a:rPr>
              <a:t> are </a:t>
            </a:r>
            <a:r>
              <a:rPr lang="en-US" sz="2400" dirty="0">
                <a:latin typeface="Times New Roman" panose="02020603050405020304" pitchFamily="18" charset="0"/>
                <a:cs typeface="Times New Roman" panose="02020603050405020304" pitchFamily="18" charset="0"/>
              </a:rPr>
              <a:t>directive </a:t>
            </a:r>
            <a:r>
              <a:rPr lang="en-US" sz="2400" dirty="0" smtClean="0">
                <a:latin typeface="Times New Roman" panose="02020603050405020304" pitchFamily="18" charset="0"/>
                <a:cs typeface="Times New Roman" panose="02020603050405020304" pitchFamily="18" charset="0"/>
              </a:rPr>
              <a:t>IDs.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0374757" y="6402280"/>
            <a:ext cx="1724297" cy="369332"/>
          </a:xfrm>
          <a:prstGeom prst="rect">
            <a:avLst/>
          </a:prstGeom>
          <a:noFill/>
        </p:spPr>
        <p:txBody>
          <a:bodyPr wrap="square" rtlCol="0">
            <a:spAutoFit/>
          </a:bodyPr>
          <a:lstStyle/>
          <a:p>
            <a:r>
              <a:rPr lang="en-US" dirty="0" err="1" smtClean="0"/>
              <a:t>Rethima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25</a:t>
            </a:fld>
            <a:endParaRPr lang="en-US" b="1" dirty="0">
              <a:solidFill>
                <a:schemeClr val="tx1"/>
              </a:solidFill>
            </a:endParaRPr>
          </a:p>
        </p:txBody>
      </p:sp>
    </p:spTree>
    <p:extLst>
      <p:ext uri="{BB962C8B-B14F-4D97-AF65-F5344CB8AC3E}">
        <p14:creationId xmlns:p14="http://schemas.microsoft.com/office/powerpoint/2010/main" val="197082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532040" y="1270000"/>
            <a:ext cx="9613861" cy="3946751"/>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V-if, v-else</a:t>
            </a:r>
          </a:p>
          <a:p>
            <a:r>
              <a:rPr lang="en-US" sz="2400" dirty="0" smtClean="0">
                <a:latin typeface="Times New Roman" panose="02020603050405020304" pitchFamily="18" charset="0"/>
                <a:cs typeface="Times New Roman" panose="02020603050405020304" pitchFamily="18" charset="0"/>
              </a:rPr>
              <a:t>Example:										output: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24611" t="28463" r="39870" b="34206"/>
          <a:stretch/>
        </p:blipFill>
        <p:spPr>
          <a:xfrm>
            <a:off x="210763" y="2211019"/>
            <a:ext cx="5898447" cy="3485446"/>
          </a:xfrm>
          <a:prstGeom prst="rect">
            <a:avLst/>
          </a:prstGeom>
        </p:spPr>
      </p:pic>
      <p:pic>
        <p:nvPicPr>
          <p:cNvPr id="5" name="Picture 4"/>
          <p:cNvPicPr>
            <a:picLocks noChangeAspect="1"/>
          </p:cNvPicPr>
          <p:nvPr/>
        </p:nvPicPr>
        <p:blipFill rotWithShape="1">
          <a:blip r:embed="rId3"/>
          <a:srcRect t="3463" r="66367" b="72044"/>
          <a:stretch/>
        </p:blipFill>
        <p:spPr>
          <a:xfrm>
            <a:off x="6290440" y="2243714"/>
            <a:ext cx="4883116" cy="1999322"/>
          </a:xfrm>
          <a:prstGeom prst="rect">
            <a:avLst/>
          </a:prstGeom>
        </p:spPr>
      </p:pic>
      <p:sp>
        <p:nvSpPr>
          <p:cNvPr id="7" name="TextBox 6"/>
          <p:cNvSpPr txBox="1"/>
          <p:nvPr/>
        </p:nvSpPr>
        <p:spPr>
          <a:xfrm>
            <a:off x="10465899" y="6402280"/>
            <a:ext cx="1724297" cy="369332"/>
          </a:xfrm>
          <a:prstGeom prst="rect">
            <a:avLst/>
          </a:prstGeom>
          <a:noFill/>
        </p:spPr>
        <p:txBody>
          <a:bodyPr wrap="square" rtlCol="0">
            <a:spAutoFit/>
          </a:bodyPr>
          <a:lstStyle/>
          <a:p>
            <a:r>
              <a:rPr lang="en-US" dirty="0" err="1" smtClean="0"/>
              <a:t>Rethima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26</a:t>
            </a:fld>
            <a:endParaRPr lang="en-US" b="1" dirty="0">
              <a:solidFill>
                <a:schemeClr val="tx1"/>
              </a:solidFill>
            </a:endParaRPr>
          </a:p>
        </p:txBody>
      </p:sp>
    </p:spTree>
    <p:extLst>
      <p:ext uri="{BB962C8B-B14F-4D97-AF65-F5344CB8AC3E}">
        <p14:creationId xmlns:p14="http://schemas.microsoft.com/office/powerpoint/2010/main" val="2138594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590837" y="1579821"/>
            <a:ext cx="8596668" cy="3880773"/>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V-Model</a:t>
            </a:r>
          </a:p>
          <a:p>
            <a:pPr lvl="1"/>
            <a:r>
              <a:rPr lang="en-US" sz="2400" dirty="0" smtClean="0">
                <a:latin typeface="Times New Roman" panose="02020603050405020304" pitchFamily="18" charset="0"/>
                <a:cs typeface="Times New Roman" panose="02020603050405020304" pitchFamily="18" charset="0"/>
              </a:rPr>
              <a:t>This tag will allow us to create a two-way binding. </a:t>
            </a:r>
          </a:p>
          <a:p>
            <a:pPr lvl="1"/>
            <a:r>
              <a:rPr lang="en-US" sz="2400" dirty="0" smtClean="0">
                <a:latin typeface="Times New Roman" panose="02020603050405020304" pitchFamily="18" charset="0"/>
                <a:cs typeface="Times New Roman" panose="02020603050405020304" pitchFamily="18" charset="0"/>
              </a:rPr>
              <a:t>For example, if we want to validate the data entered in the input field without reloading any page we can use this attribute to bind the input field and the error message.</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67703" y="6402280"/>
            <a:ext cx="1724297" cy="369332"/>
          </a:xfrm>
          <a:prstGeom prst="rect">
            <a:avLst/>
          </a:prstGeom>
          <a:noFill/>
        </p:spPr>
        <p:txBody>
          <a:bodyPr wrap="square" rtlCol="0">
            <a:spAutoFit/>
          </a:bodyPr>
          <a:lstStyle/>
          <a:p>
            <a:r>
              <a:rPr lang="en-US" dirty="0" smtClean="0"/>
              <a:t>Rethima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27</a:t>
            </a:fld>
            <a:endParaRPr lang="en-US" b="1" dirty="0">
              <a:solidFill>
                <a:schemeClr val="tx1"/>
              </a:solidFill>
            </a:endParaRPr>
          </a:p>
        </p:txBody>
      </p:sp>
    </p:spTree>
    <p:extLst>
      <p:ext uri="{BB962C8B-B14F-4D97-AF65-F5344CB8AC3E}">
        <p14:creationId xmlns:p14="http://schemas.microsoft.com/office/powerpoint/2010/main" val="3711531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Vue </a:t>
            </a:r>
            <a:r>
              <a:rPr lang="en-US" dirty="0">
                <a:latin typeface="Times New Roman" panose="02020603050405020304" pitchFamily="18" charset="0"/>
                <a:cs typeface="Times New Roman" panose="02020603050405020304" pitchFamily="18" charset="0"/>
              </a:rPr>
              <a:t>directives</a:t>
            </a:r>
          </a:p>
        </p:txBody>
      </p:sp>
      <p:sp>
        <p:nvSpPr>
          <p:cNvPr id="3" name="Content Placeholder 2"/>
          <p:cNvSpPr>
            <a:spLocks noGrp="1"/>
          </p:cNvSpPr>
          <p:nvPr>
            <p:ph idx="1"/>
          </p:nvPr>
        </p:nvSpPr>
        <p:spPr>
          <a:xfrm>
            <a:off x="677334" y="1421027"/>
            <a:ext cx="8596668" cy="4620335"/>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V-Model</a:t>
            </a:r>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pic>
        <p:nvPicPr>
          <p:cNvPr id="6" name="vu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853917" y="1930400"/>
            <a:ext cx="5513402" cy="4000500"/>
          </a:xfrm>
          <a:prstGeom prst="rect">
            <a:avLst/>
          </a:prstGeom>
        </p:spPr>
      </p:pic>
      <p:sp>
        <p:nvSpPr>
          <p:cNvPr id="7" name="TextBox 6"/>
          <p:cNvSpPr txBox="1"/>
          <p:nvPr/>
        </p:nvSpPr>
        <p:spPr>
          <a:xfrm>
            <a:off x="10467703" y="6406487"/>
            <a:ext cx="1724297" cy="369332"/>
          </a:xfrm>
          <a:prstGeom prst="rect">
            <a:avLst/>
          </a:prstGeom>
          <a:noFill/>
        </p:spPr>
        <p:txBody>
          <a:bodyPr wrap="square" rtlCol="0">
            <a:spAutoFit/>
          </a:bodyPr>
          <a:lstStyle/>
          <a:p>
            <a:r>
              <a:rPr lang="en-US" dirty="0" err="1" smtClean="0"/>
              <a:t>Rethima</a:t>
            </a:r>
            <a:endParaRPr lang="en-US" dirty="0"/>
          </a:p>
        </p:txBody>
      </p:sp>
      <p:pic>
        <p:nvPicPr>
          <p:cNvPr id="4" name="Picture 3"/>
          <p:cNvPicPr>
            <a:picLocks noChangeAspect="1"/>
          </p:cNvPicPr>
          <p:nvPr/>
        </p:nvPicPr>
        <p:blipFill rotWithShape="1">
          <a:blip r:embed="rId5"/>
          <a:srcRect l="24421" t="29814" r="43479" b="23227"/>
          <a:stretch/>
        </p:blipFill>
        <p:spPr>
          <a:xfrm>
            <a:off x="407773" y="1930400"/>
            <a:ext cx="4176583" cy="3773070"/>
          </a:xfrm>
          <a:prstGeom prst="rect">
            <a:avLst/>
          </a:prstGeom>
        </p:spPr>
      </p:pic>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28</a:t>
            </a:fld>
            <a:endParaRPr lang="en-US" b="1" dirty="0">
              <a:solidFill>
                <a:schemeClr val="tx1"/>
              </a:solidFill>
            </a:endParaRPr>
          </a:p>
        </p:txBody>
      </p:sp>
    </p:spTree>
    <p:extLst>
      <p:ext uri="{BB962C8B-B14F-4D97-AF65-F5344CB8AC3E}">
        <p14:creationId xmlns:p14="http://schemas.microsoft.com/office/powerpoint/2010/main" val="42025618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Custom Vue directives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837" y="1579821"/>
            <a:ext cx="8596668" cy="3880773"/>
          </a:xfrm>
        </p:spPr>
        <p:txBody>
          <a:bodyPr>
            <a:normAutofit/>
          </a:bodyPr>
          <a:lstStyle/>
          <a:p>
            <a:r>
              <a:rPr lang="en-US" sz="2400" dirty="0" smtClean="0">
                <a:latin typeface="Times New Roman" panose="02020603050405020304" pitchFamily="18" charset="0"/>
                <a:cs typeface="Times New Roman" panose="02020603050405020304" pitchFamily="18" charset="0"/>
              </a:rPr>
              <a:t>In addition to the default directives Id’s Vue can use custom directives.</a:t>
            </a:r>
          </a:p>
          <a:p>
            <a:r>
              <a:rPr lang="en-US" sz="2400" dirty="0" smtClean="0">
                <a:latin typeface="Times New Roman" panose="02020603050405020304" pitchFamily="18" charset="0"/>
                <a:cs typeface="Times New Roman" panose="02020603050405020304" pitchFamily="18" charset="0"/>
              </a:rPr>
              <a:t>By using these custom directive Id, we can apply our own properties to the element.</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67703" y="6402280"/>
            <a:ext cx="1724297" cy="369332"/>
          </a:xfrm>
          <a:prstGeom prst="rect">
            <a:avLst/>
          </a:prstGeom>
          <a:noFill/>
        </p:spPr>
        <p:txBody>
          <a:bodyPr wrap="square" rtlCol="0">
            <a:spAutoFit/>
          </a:bodyPr>
          <a:lstStyle/>
          <a:p>
            <a:r>
              <a:rPr lang="en-US" dirty="0" smtClean="0"/>
              <a:t>Rethima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29</a:t>
            </a:fld>
            <a:endParaRPr lang="en-US" b="1" dirty="0">
              <a:solidFill>
                <a:schemeClr val="tx1"/>
              </a:solidFill>
            </a:endParaRPr>
          </a:p>
        </p:txBody>
      </p:sp>
    </p:spTree>
    <p:extLst>
      <p:ext uri="{BB962C8B-B14F-4D97-AF65-F5344CB8AC3E}">
        <p14:creationId xmlns:p14="http://schemas.microsoft.com/office/powerpoint/2010/main" val="384407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43" y="1091513"/>
            <a:ext cx="8596668" cy="1320800"/>
          </a:xfrm>
        </p:spPr>
        <p:txBody>
          <a:bodyPr/>
          <a:lstStyle/>
          <a:p>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596668" cy="3634730"/>
          </a:xfrm>
        </p:spPr>
        <p:txBody>
          <a:bodyPr>
            <a:noAutofit/>
          </a:bodyPr>
          <a:lstStyle/>
          <a:p>
            <a:r>
              <a:rPr lang="en-US" sz="2400" dirty="0" smtClean="0">
                <a:latin typeface="Times New Roman" panose="02020603050405020304" pitchFamily="18" charset="0"/>
                <a:cs typeface="Times New Roman" panose="02020603050405020304" pitchFamily="18" charset="0"/>
              </a:rPr>
              <a:t>Origin of Vue</a:t>
            </a:r>
          </a:p>
          <a:p>
            <a:r>
              <a:rPr lang="en-US" sz="2400" dirty="0" smtClean="0">
                <a:latin typeface="Times New Roman" panose="02020603050405020304" pitchFamily="18" charset="0"/>
                <a:cs typeface="Times New Roman" panose="02020603050405020304" pitchFamily="18" charset="0"/>
              </a:rPr>
              <a:t>Introduction to Vue</a:t>
            </a:r>
          </a:p>
          <a:p>
            <a:r>
              <a:rPr lang="en-US" sz="2400" dirty="0" smtClean="0">
                <a:latin typeface="Times New Roman" panose="02020603050405020304" pitchFamily="18" charset="0"/>
                <a:cs typeface="Times New Roman" panose="02020603050405020304" pitchFamily="18" charset="0"/>
              </a:rPr>
              <a:t>Installation</a:t>
            </a:r>
          </a:p>
          <a:p>
            <a:r>
              <a:rPr lang="en-US" sz="2400" dirty="0" smtClean="0">
                <a:latin typeface="Times New Roman" panose="02020603050405020304" pitchFamily="18" charset="0"/>
                <a:cs typeface="Times New Roman" panose="02020603050405020304" pitchFamily="18" charset="0"/>
              </a:rPr>
              <a:t>Components</a:t>
            </a:r>
          </a:p>
          <a:p>
            <a:r>
              <a:rPr lang="en-US" sz="2400" dirty="0" smtClean="0">
                <a:latin typeface="Times New Roman" panose="02020603050405020304" pitchFamily="18" charset="0"/>
                <a:cs typeface="Times New Roman" panose="02020603050405020304" pitchFamily="18" charset="0"/>
              </a:rPr>
              <a:t>Directives</a:t>
            </a:r>
          </a:p>
          <a:p>
            <a:r>
              <a:rPr lang="en-US" sz="2400" dirty="0" smtClean="0">
                <a:latin typeface="Times New Roman" panose="02020603050405020304" pitchFamily="18" charset="0"/>
                <a:cs typeface="Times New Roman" panose="02020603050405020304" pitchFamily="18" charset="0"/>
              </a:rPr>
              <a:t>Advantages and Disadvantages </a:t>
            </a:r>
          </a:p>
          <a:p>
            <a:r>
              <a:rPr lang="en-US" sz="2400" dirty="0" smtClean="0">
                <a:latin typeface="Times New Roman" panose="02020603050405020304" pitchFamily="18" charset="0"/>
                <a:cs typeface="Times New Roman" panose="02020603050405020304" pitchFamily="18" charset="0"/>
              </a:rPr>
              <a:t>Demo</a:t>
            </a:r>
            <a:endParaRPr lang="en-US" sz="2400" dirty="0"/>
          </a:p>
        </p:txBody>
      </p:sp>
      <p:sp>
        <p:nvSpPr>
          <p:cNvPr id="5" name="Slide Number Placeholder 3"/>
          <p:cNvSpPr txBox="1">
            <a:spLocks/>
          </p:cNvSpPr>
          <p:nvPr/>
        </p:nvSpPr>
        <p:spPr>
          <a:xfrm>
            <a:off x="11328048" y="6394130"/>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a:t>
            </a:fld>
            <a:endParaRPr lang="en-US" b="1" dirty="0">
              <a:solidFill>
                <a:schemeClr val="tx1"/>
              </a:solidFill>
            </a:endParaRPr>
          </a:p>
        </p:txBody>
      </p:sp>
      <p:sp>
        <p:nvSpPr>
          <p:cNvPr id="6" name="TextBox 5"/>
          <p:cNvSpPr txBox="1"/>
          <p:nvPr/>
        </p:nvSpPr>
        <p:spPr>
          <a:xfrm>
            <a:off x="10467703" y="6372267"/>
            <a:ext cx="172429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Akhitha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061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Custom Vue </a:t>
            </a:r>
            <a:r>
              <a:rPr lang="en-US" dirty="0">
                <a:latin typeface="Times New Roman" panose="02020603050405020304" pitchFamily="18" charset="0"/>
                <a:cs typeface="Times New Roman" panose="02020603050405020304" pitchFamily="18" charset="0"/>
              </a:rPr>
              <a:t>directives</a:t>
            </a:r>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
        <p:nvSpPr>
          <p:cNvPr id="7" name="TextBox 6"/>
          <p:cNvSpPr txBox="1"/>
          <p:nvPr/>
        </p:nvSpPr>
        <p:spPr>
          <a:xfrm>
            <a:off x="10467703" y="6406487"/>
            <a:ext cx="1724297" cy="369332"/>
          </a:xfrm>
          <a:prstGeom prst="rect">
            <a:avLst/>
          </a:prstGeom>
          <a:noFill/>
        </p:spPr>
        <p:txBody>
          <a:bodyPr wrap="square" rtlCol="0">
            <a:spAutoFit/>
          </a:bodyPr>
          <a:lstStyle/>
          <a:p>
            <a:r>
              <a:rPr lang="en-US" dirty="0" err="1" smtClean="0"/>
              <a:t>Rethima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30</a:t>
            </a:fld>
            <a:endParaRPr lang="en-US" b="1" dirty="0">
              <a:solidFill>
                <a:schemeClr val="tx1"/>
              </a:solidFill>
            </a:endParaRPr>
          </a:p>
        </p:txBody>
      </p:sp>
      <p:pic>
        <p:nvPicPr>
          <p:cNvPr id="9" name="Picture 8"/>
          <p:cNvPicPr>
            <a:picLocks noChangeAspect="1"/>
          </p:cNvPicPr>
          <p:nvPr/>
        </p:nvPicPr>
        <p:blipFill rotWithShape="1">
          <a:blip r:embed="rId2"/>
          <a:srcRect t="4139" r="65037" b="69847"/>
          <a:stretch/>
        </p:blipFill>
        <p:spPr>
          <a:xfrm>
            <a:off x="5410457" y="2227176"/>
            <a:ext cx="4549089" cy="1902941"/>
          </a:xfrm>
          <a:prstGeom prst="rect">
            <a:avLst/>
          </a:prstGeom>
        </p:spPr>
      </p:pic>
      <p:pic>
        <p:nvPicPr>
          <p:cNvPr id="10" name="Picture 9"/>
          <p:cNvPicPr>
            <a:picLocks noChangeAspect="1"/>
          </p:cNvPicPr>
          <p:nvPr/>
        </p:nvPicPr>
        <p:blipFill rotWithShape="1">
          <a:blip r:embed="rId3"/>
          <a:srcRect l="4763" t="26098" r="64561" b="31672"/>
          <a:stretch/>
        </p:blipFill>
        <p:spPr>
          <a:xfrm>
            <a:off x="244827" y="1543636"/>
            <a:ext cx="5075478" cy="3928390"/>
          </a:xfrm>
          <a:prstGeom prst="rect">
            <a:avLst/>
          </a:prstGeom>
        </p:spPr>
      </p:pic>
    </p:spTree>
    <p:extLst>
      <p:ext uri="{BB962C8B-B14F-4D97-AF65-F5344CB8AC3E}">
        <p14:creationId xmlns:p14="http://schemas.microsoft.com/office/powerpoint/2010/main" val="3513329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40" y="1339551"/>
            <a:ext cx="8596668" cy="1320800"/>
          </a:xfrm>
        </p:spPr>
        <p:txBody>
          <a:bodyPr/>
          <a:lstStyle/>
          <a:p>
            <a:r>
              <a:rPr lang="en-US" dirty="0" smtClean="0">
                <a:latin typeface="Times New Roman" panose="02020603050405020304" pitchFamily="18" charset="0"/>
                <a:cs typeface="Times New Roman" panose="02020603050405020304" pitchFamily="18" charset="0"/>
              </a:rPr>
              <a:t>Advantages of Vue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Easy to understand and develop applications</a:t>
            </a:r>
          </a:p>
          <a:p>
            <a:r>
              <a:rPr lang="en-US" sz="2400" dirty="0" smtClean="0">
                <a:latin typeface="Times New Roman" panose="02020603050405020304" pitchFamily="18" charset="0"/>
                <a:cs typeface="Times New Roman" panose="02020603050405020304" pitchFamily="18" charset="0"/>
              </a:rPr>
              <a:t>Simple Integration</a:t>
            </a:r>
          </a:p>
          <a:p>
            <a:r>
              <a:rPr lang="en-US" sz="2400" dirty="0" smtClean="0">
                <a:latin typeface="Times New Roman" panose="02020603050405020304" pitchFamily="18" charset="0"/>
                <a:cs typeface="Times New Roman" panose="02020603050405020304" pitchFamily="18" charset="0"/>
              </a:rPr>
              <a:t>Flexibility</a:t>
            </a:r>
          </a:p>
          <a:p>
            <a:r>
              <a:rPr lang="en-US" sz="2400" dirty="0" smtClean="0">
                <a:latin typeface="Times New Roman" panose="02020603050405020304" pitchFamily="18" charset="0"/>
                <a:cs typeface="Times New Roman" panose="02020603050405020304" pitchFamily="18" charset="0"/>
              </a:rPr>
              <a:t>Concise Documentation</a:t>
            </a:r>
          </a:p>
          <a:p>
            <a:r>
              <a:rPr lang="en-US" sz="2400" dirty="0" smtClean="0">
                <a:latin typeface="Times New Roman" panose="02020603050405020304" pitchFamily="18" charset="0"/>
                <a:cs typeface="Times New Roman" panose="02020603050405020304" pitchFamily="18" charset="0"/>
              </a:rPr>
              <a:t>Reactive Two-way data binding</a:t>
            </a:r>
          </a:p>
          <a:p>
            <a:r>
              <a:rPr lang="en-US" sz="2400" dirty="0" smtClean="0">
                <a:latin typeface="Times New Roman" panose="02020603050405020304" pitchFamily="18" charset="0"/>
                <a:cs typeface="Times New Roman" panose="02020603050405020304" pitchFamily="18" charset="0"/>
              </a:rPr>
              <a:t>Solid Tooling Ecosystem</a:t>
            </a:r>
          </a:p>
          <a:p>
            <a:endParaRPr lang="en-US" dirty="0">
              <a:solidFill>
                <a:schemeClr val="tx1"/>
              </a:solidFill>
            </a:endParaRPr>
          </a:p>
        </p:txBody>
      </p:sp>
      <p:sp>
        <p:nvSpPr>
          <p:cNvPr id="6" name="TextBox 5"/>
          <p:cNvSpPr txBox="1"/>
          <p:nvPr/>
        </p:nvSpPr>
        <p:spPr>
          <a:xfrm>
            <a:off x="10663608" y="6402280"/>
            <a:ext cx="1724297" cy="369332"/>
          </a:xfrm>
          <a:prstGeom prst="rect">
            <a:avLst/>
          </a:prstGeom>
          <a:noFill/>
        </p:spPr>
        <p:txBody>
          <a:bodyPr wrap="square" rtlCol="0">
            <a:spAutoFit/>
          </a:bodyPr>
          <a:lstStyle/>
          <a:p>
            <a:r>
              <a:rPr lang="en-US" dirty="0" smtClean="0"/>
              <a:t>Rohan</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31</a:t>
            </a:fld>
            <a:endParaRPr lang="en-US" b="1" dirty="0">
              <a:solidFill>
                <a:schemeClr val="tx1"/>
              </a:solidFill>
            </a:endParaRPr>
          </a:p>
        </p:txBody>
      </p:sp>
    </p:spTree>
    <p:extLst>
      <p:ext uri="{BB962C8B-B14F-4D97-AF65-F5344CB8AC3E}">
        <p14:creationId xmlns:p14="http://schemas.microsoft.com/office/powerpoint/2010/main" val="3343919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43" y="1302482"/>
            <a:ext cx="8596668" cy="1320800"/>
          </a:xfrm>
        </p:spPr>
        <p:txBody>
          <a:bodyPr/>
          <a:lstStyle/>
          <a:p>
            <a:r>
              <a:rPr lang="en-US" dirty="0" smtClean="0">
                <a:latin typeface="Times New Roman" panose="02020603050405020304" pitchFamily="18" charset="0"/>
                <a:cs typeface="Times New Roman" panose="02020603050405020304" pitchFamily="18" charset="0"/>
              </a:rPr>
              <a:t>Disadvantages of Vue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90"/>
            <a:ext cx="8596668" cy="3103742"/>
          </a:xfrm>
        </p:spPr>
        <p:txBody>
          <a:bodyPr/>
          <a:lstStyle/>
          <a:p>
            <a:r>
              <a:rPr lang="en-US" sz="2400" dirty="0" smtClean="0">
                <a:latin typeface="Times New Roman" panose="02020603050405020304" pitchFamily="18" charset="0"/>
                <a:cs typeface="Times New Roman" panose="02020603050405020304" pitchFamily="18" charset="0"/>
              </a:rPr>
              <a:t>Reactivity Complexity</a:t>
            </a:r>
          </a:p>
          <a:p>
            <a:r>
              <a:rPr lang="en-US" sz="2400" dirty="0" smtClean="0">
                <a:latin typeface="Times New Roman" panose="02020603050405020304" pitchFamily="18" charset="0"/>
                <a:cs typeface="Times New Roman" panose="02020603050405020304" pitchFamily="18" charset="0"/>
              </a:rPr>
              <a:t>Lack of support for large scale projects</a:t>
            </a:r>
          </a:p>
          <a:p>
            <a:r>
              <a:rPr lang="en-US" sz="2400" dirty="0" smtClean="0">
                <a:latin typeface="Times New Roman" panose="02020603050405020304" pitchFamily="18" charset="0"/>
                <a:cs typeface="Times New Roman" panose="02020603050405020304" pitchFamily="18" charset="0"/>
              </a:rPr>
              <a:t>Risk of over flexibility</a:t>
            </a:r>
          </a:p>
          <a:p>
            <a:r>
              <a:rPr lang="en-US" sz="2400" dirty="0" smtClean="0">
                <a:latin typeface="Times New Roman" panose="02020603050405020304" pitchFamily="18" charset="0"/>
                <a:cs typeface="Times New Roman" panose="02020603050405020304" pitchFamily="18" charset="0"/>
              </a:rPr>
              <a:t>Limited Resources</a:t>
            </a:r>
          </a:p>
          <a:p>
            <a:r>
              <a:rPr lang="en-US" sz="2400" dirty="0" smtClean="0">
                <a:latin typeface="Times New Roman" panose="02020603050405020304" pitchFamily="18" charset="0"/>
                <a:cs typeface="Times New Roman" panose="02020603050405020304" pitchFamily="18" charset="0"/>
              </a:rPr>
              <a:t>Lack of experienced developers</a:t>
            </a:r>
          </a:p>
          <a:p>
            <a:pPr marL="0" indent="0">
              <a:buNone/>
            </a:pPr>
            <a:endParaRPr lang="en-US" dirty="0"/>
          </a:p>
        </p:txBody>
      </p:sp>
      <p:sp>
        <p:nvSpPr>
          <p:cNvPr id="6" name="TextBox 5"/>
          <p:cNvSpPr txBox="1"/>
          <p:nvPr/>
        </p:nvSpPr>
        <p:spPr>
          <a:xfrm>
            <a:off x="10465899" y="6402280"/>
            <a:ext cx="1724297" cy="369332"/>
          </a:xfrm>
          <a:prstGeom prst="rect">
            <a:avLst/>
          </a:prstGeom>
          <a:noFill/>
        </p:spPr>
        <p:txBody>
          <a:bodyPr wrap="square" rtlCol="0">
            <a:spAutoFit/>
          </a:bodyPr>
          <a:lstStyle/>
          <a:p>
            <a:r>
              <a:rPr lang="en-US" dirty="0" smtClean="0"/>
              <a:t>Rohan</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32</a:t>
            </a:fld>
            <a:endParaRPr lang="en-US" b="1" dirty="0">
              <a:solidFill>
                <a:schemeClr val="tx1"/>
              </a:solidFill>
            </a:endParaRPr>
          </a:p>
        </p:txBody>
      </p:sp>
    </p:spTree>
    <p:extLst>
      <p:ext uri="{BB962C8B-B14F-4D97-AF65-F5344CB8AC3E}">
        <p14:creationId xmlns:p14="http://schemas.microsoft.com/office/powerpoint/2010/main" val="2580287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084" y="346364"/>
            <a:ext cx="8596668" cy="824228"/>
          </a:xfrm>
        </p:spPr>
        <p:txBody>
          <a:bodyPr>
            <a:normAutofit fontScale="90000"/>
          </a:bodyPr>
          <a:lstStyle/>
          <a:p>
            <a:r>
              <a:rPr lang="en-US" dirty="0" smtClean="0">
                <a:latin typeface="Arial Rounded MT Bold" panose="020F0704030504030204" pitchFamily="34" charset="0"/>
              </a:rPr>
              <a:t>								</a:t>
            </a:r>
            <a:br>
              <a:rPr lang="en-US" dirty="0" smtClean="0">
                <a:latin typeface="Arial Rounded MT Bold" panose="020F0704030504030204" pitchFamily="34" charset="0"/>
              </a:rPr>
            </a:br>
            <a:r>
              <a:rPr lang="en-US" dirty="0">
                <a:latin typeface="Times New Roman" panose="02020603050405020304" pitchFamily="18" charset="0"/>
                <a:cs typeface="Times New Roman" panose="02020603050405020304" pitchFamily="18" charset="0"/>
              </a:rPr>
              <a:t>Demo</a:t>
            </a:r>
            <a:r>
              <a:rPr lang="en-US" dirty="0" smtClean="0">
                <a:latin typeface="Arial Rounded MT Bold" panose="020F0704030504030204" pitchFamily="34" charset="0"/>
              </a:rPr>
              <a:t/>
            </a:r>
            <a:br>
              <a:rPr lang="en-US" dirty="0" smtClean="0">
                <a:latin typeface="Arial Rounded MT Bold" panose="020F0704030504030204" pitchFamily="34" charset="0"/>
              </a:rPr>
            </a:br>
            <a:r>
              <a:rPr lang="en-US" dirty="0">
                <a:latin typeface="Arial Rounded MT Bold" panose="020F0704030504030204" pitchFamily="34" charset="0"/>
              </a:rPr>
              <a:t/>
            </a:r>
            <a:br>
              <a:rPr lang="en-US" dirty="0">
                <a:latin typeface="Arial Rounded MT Bold" panose="020F0704030504030204" pitchFamily="34" charset="0"/>
              </a:rPr>
            </a:br>
            <a:r>
              <a:rPr lang="en-US" dirty="0">
                <a:latin typeface="Arial Rounded MT Bold" panose="020F0704030504030204" pitchFamily="34" charset="0"/>
              </a:rPr>
              <a:t>	</a:t>
            </a:r>
            <a:r>
              <a:rPr lang="en-US" dirty="0" smtClean="0">
                <a:latin typeface="Arial Rounded MT Bold" panose="020F0704030504030204" pitchFamily="34" charset="0"/>
              </a:rPr>
              <a:t>					</a:t>
            </a:r>
            <a:endParaRPr lang="en-US" sz="7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328048" y="6406487"/>
            <a:ext cx="683339" cy="365125"/>
          </a:xfrm>
        </p:spPr>
        <p:txBody>
          <a:bodyPr/>
          <a:lstStyle/>
          <a:p>
            <a:fld id="{6D22F896-40B5-4ADD-8801-0D06FADFA095}" type="slidenum">
              <a:rPr lang="en-US" sz="1100" b="1" smtClean="0">
                <a:solidFill>
                  <a:schemeClr val="tx1"/>
                </a:solidFill>
              </a:rPr>
              <a:t>33</a:t>
            </a:fld>
            <a:endParaRPr lang="en-US" b="1" dirty="0">
              <a:solidFill>
                <a:schemeClr val="tx1"/>
              </a:solidFill>
            </a:endParaRPr>
          </a:p>
        </p:txBody>
      </p:sp>
      <p:sp>
        <p:nvSpPr>
          <p:cNvPr id="5" name="TextBox 4"/>
          <p:cNvSpPr txBox="1"/>
          <p:nvPr/>
        </p:nvSpPr>
        <p:spPr>
          <a:xfrm>
            <a:off x="10554201" y="6402280"/>
            <a:ext cx="1724297" cy="369332"/>
          </a:xfrm>
          <a:prstGeom prst="rect">
            <a:avLst/>
          </a:prstGeom>
          <a:noFill/>
        </p:spPr>
        <p:txBody>
          <a:bodyPr wrap="square" rtlCol="0">
            <a:spAutoFit/>
          </a:bodyPr>
          <a:lstStyle/>
          <a:p>
            <a:r>
              <a:rPr lang="en-US" dirty="0" smtClean="0"/>
              <a:t>Rohan</a:t>
            </a:r>
            <a:endParaRPr lang="en-US" dirty="0"/>
          </a:p>
        </p:txBody>
      </p:sp>
      <p:pic>
        <p:nvPicPr>
          <p:cNvPr id="6" name="Picture 5"/>
          <p:cNvPicPr/>
          <p:nvPr/>
        </p:nvPicPr>
        <p:blipFill>
          <a:blip r:embed="rId2"/>
          <a:stretch>
            <a:fillRect/>
          </a:stretch>
        </p:blipFill>
        <p:spPr>
          <a:xfrm>
            <a:off x="616528" y="1565565"/>
            <a:ext cx="5943600" cy="3139468"/>
          </a:xfrm>
          <a:prstGeom prst="rect">
            <a:avLst/>
          </a:prstGeom>
        </p:spPr>
      </p:pic>
      <p:pic>
        <p:nvPicPr>
          <p:cNvPr id="7" name="Picture 6"/>
          <p:cNvPicPr/>
          <p:nvPr/>
        </p:nvPicPr>
        <p:blipFill>
          <a:blip r:embed="rId3"/>
          <a:stretch>
            <a:fillRect/>
          </a:stretch>
        </p:blipFill>
        <p:spPr>
          <a:xfrm>
            <a:off x="6560128" y="1510145"/>
            <a:ext cx="5451259" cy="3194888"/>
          </a:xfrm>
          <a:prstGeom prst="rect">
            <a:avLst/>
          </a:prstGeom>
        </p:spPr>
      </p:pic>
    </p:spTree>
    <p:extLst>
      <p:ext uri="{BB962C8B-B14F-4D97-AF65-F5344CB8AC3E}">
        <p14:creationId xmlns:p14="http://schemas.microsoft.com/office/powerpoint/2010/main" val="223432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is just a brief overview of vue.js. There is lot more to learn about vue, but we hope this provides you with a general overview of this fun and progressive framework. We strongly encourage you to check out the official documentation </a:t>
            </a:r>
            <a:r>
              <a:rPr lang="en-US" sz="2400" dirty="0">
                <a:latin typeface="Times New Roman" panose="02020603050405020304" pitchFamily="18" charset="0"/>
                <a:cs typeface="Times New Roman" panose="02020603050405020304" pitchFamily="18" charset="0"/>
                <a:hlinkClick r:id="rId2"/>
              </a:rPr>
              <a:t>https://vuejs.org/v2/guide/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658574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77334" y="2160589"/>
            <a:ext cx="8596668" cy="1928085"/>
          </a:xfrm>
        </p:spPr>
        <p:txBody>
          <a:bodyPr>
            <a:normAutofit fontScale="92500" lnSpcReduction="10000"/>
          </a:bodyPr>
          <a:lstStyle/>
          <a:p>
            <a:r>
              <a:rPr lang="en-US" dirty="0">
                <a:solidFill>
                  <a:schemeClr val="tx1"/>
                </a:solidFill>
                <a:hlinkClick r:id="rId2"/>
              </a:rPr>
              <a:t>https://</a:t>
            </a:r>
            <a:r>
              <a:rPr lang="en-US" dirty="0" smtClean="0">
                <a:solidFill>
                  <a:schemeClr val="tx1"/>
                </a:solidFill>
                <a:hlinkClick r:id="rId2"/>
              </a:rPr>
              <a:t>cli.vuejs.org/guide/html-and-static-assets.html</a:t>
            </a:r>
            <a:endParaRPr lang="en-US" dirty="0" smtClean="0">
              <a:solidFill>
                <a:schemeClr val="tx1"/>
              </a:solidFill>
            </a:endParaRPr>
          </a:p>
          <a:p>
            <a:r>
              <a:rPr lang="en-US" dirty="0">
                <a:solidFill>
                  <a:schemeClr val="tx1"/>
                </a:solidFill>
                <a:hlinkClick r:id="rId3"/>
              </a:rPr>
              <a:t>https://www.sitepoint.com/vue-cli-intro</a:t>
            </a:r>
            <a:r>
              <a:rPr lang="en-US" dirty="0" smtClean="0">
                <a:solidFill>
                  <a:schemeClr val="tx1"/>
                </a:solidFill>
                <a:hlinkClick r:id="rId3"/>
              </a:rPr>
              <a:t>/</a:t>
            </a:r>
            <a:endParaRPr lang="en-US" dirty="0" smtClean="0">
              <a:solidFill>
                <a:schemeClr val="tx1"/>
              </a:solidFill>
            </a:endParaRPr>
          </a:p>
          <a:p>
            <a:r>
              <a:rPr lang="en-US" dirty="0">
                <a:solidFill>
                  <a:schemeClr val="tx1"/>
                </a:solidFill>
                <a:hlinkClick r:id="rId4"/>
              </a:rPr>
              <a:t>https://vuejs.org/v2/guide</a:t>
            </a:r>
            <a:r>
              <a:rPr lang="en-US" dirty="0" smtClean="0">
                <a:solidFill>
                  <a:schemeClr val="tx1"/>
                </a:solidFill>
                <a:hlinkClick r:id="rId4"/>
              </a:rPr>
              <a:t>/</a:t>
            </a:r>
            <a:endParaRPr lang="en-US" dirty="0" smtClean="0">
              <a:solidFill>
                <a:schemeClr val="tx1"/>
              </a:solidFill>
            </a:endParaRPr>
          </a:p>
          <a:p>
            <a:r>
              <a:rPr lang="en-US" dirty="0">
                <a:solidFill>
                  <a:schemeClr val="tx1"/>
                </a:solidFill>
                <a:hlinkClick r:id="rId5"/>
              </a:rPr>
              <a:t>https://towardsdatascience.com/what-are-the-pros-and-cons-of-using-vue-js-3689d00d87b0#:~:text=Its%20small%20size%20and%20customization,to%20improve%20in%20the%20future.</a:t>
            </a:r>
            <a:endParaRPr lang="en-US" dirty="0">
              <a:solidFill>
                <a:schemeClr val="tx1"/>
              </a:solidFill>
            </a:endParaRPr>
          </a:p>
        </p:txBody>
      </p:sp>
      <p:sp>
        <p:nvSpPr>
          <p:cNvPr id="5"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35</a:t>
            </a:fld>
            <a:endParaRPr lang="en-US" b="1" dirty="0">
              <a:solidFill>
                <a:schemeClr val="tx1"/>
              </a:solidFill>
            </a:endParaRPr>
          </a:p>
        </p:txBody>
      </p:sp>
      <p:sp>
        <p:nvSpPr>
          <p:cNvPr id="6" name="TextBox 5"/>
          <p:cNvSpPr txBox="1"/>
          <p:nvPr/>
        </p:nvSpPr>
        <p:spPr>
          <a:xfrm>
            <a:off x="10554201" y="6402280"/>
            <a:ext cx="1724297"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332084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1871535" y="2508848"/>
            <a:ext cx="7647854" cy="1569660"/>
          </a:xfrm>
          <a:prstGeom prst="rect">
            <a:avLst/>
          </a:prstGeom>
          <a:noFill/>
        </p:spPr>
        <p:txBody>
          <a:bodyPr wrap="square" rtlCol="0">
            <a:spAutoFit/>
          </a:bodyPr>
          <a:lstStyle/>
          <a:p>
            <a:r>
              <a:rPr lang="en-US" sz="9600" dirty="0" smtClean="0">
                <a:latin typeface="Arial Rounded MT Bold" panose="020F0704030504030204" pitchFamily="34" charset="0"/>
              </a:rPr>
              <a:t>Questions..?</a:t>
            </a:r>
            <a:endParaRPr lang="en-US" sz="9600" dirty="0">
              <a:latin typeface="Arial Rounded MT Bold" panose="020F0704030504030204" pitchFamily="34" charset="0"/>
            </a:endParaRPr>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36</a:t>
            </a:fld>
            <a:endParaRPr lang="en-US" b="1" dirty="0">
              <a:solidFill>
                <a:schemeClr val="tx1"/>
              </a:solidFill>
            </a:endParaRPr>
          </a:p>
        </p:txBody>
      </p:sp>
      <p:sp>
        <p:nvSpPr>
          <p:cNvPr id="7" name="TextBox 6"/>
          <p:cNvSpPr txBox="1"/>
          <p:nvPr/>
        </p:nvSpPr>
        <p:spPr>
          <a:xfrm>
            <a:off x="10554201" y="6414637"/>
            <a:ext cx="1724297"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92667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446737" y="2698034"/>
            <a:ext cx="8859793" cy="1569660"/>
          </a:xfrm>
          <a:prstGeom prst="rect">
            <a:avLst/>
          </a:prstGeom>
          <a:noFill/>
        </p:spPr>
        <p:txBody>
          <a:bodyPr wrap="square" rtlCol="0">
            <a:spAutoFit/>
          </a:bodyPr>
          <a:lstStyle/>
          <a:p>
            <a:r>
              <a:rPr lang="en-US" sz="9600" dirty="0" smtClean="0">
                <a:latin typeface="Arial Rounded MT Bold" panose="020F0704030504030204" pitchFamily="34" charset="0"/>
              </a:rPr>
              <a:t>Thank you </a:t>
            </a:r>
            <a:r>
              <a:rPr lang="en-US" sz="9600" dirty="0" smtClean="0">
                <a:latin typeface="Arial Rounded MT Bold" panose="020F0704030504030204" pitchFamily="34" charset="0"/>
                <a:sym typeface="Wingdings" panose="05000000000000000000" pitchFamily="2" charset="2"/>
              </a:rPr>
              <a:t></a:t>
            </a:r>
            <a:endParaRPr lang="en-US" sz="9600" dirty="0">
              <a:latin typeface="Arial Rounded MT Bold" panose="020F0704030504030204" pitchFamily="34" charset="0"/>
            </a:endParaRPr>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37</a:t>
            </a:fld>
            <a:endParaRPr lang="en-US" b="1" dirty="0">
              <a:solidFill>
                <a:schemeClr val="tx1"/>
              </a:solidFill>
            </a:endParaRPr>
          </a:p>
        </p:txBody>
      </p:sp>
      <p:sp>
        <p:nvSpPr>
          <p:cNvPr id="7" name="TextBox 6"/>
          <p:cNvSpPr txBox="1"/>
          <p:nvPr/>
        </p:nvSpPr>
        <p:spPr>
          <a:xfrm>
            <a:off x="10554201" y="6402280"/>
            <a:ext cx="1724297"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30118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1514"/>
            <a:ext cx="8596668" cy="1320800"/>
          </a:xfrm>
        </p:spPr>
        <p:txBody>
          <a:bodyPr/>
          <a:lstStyle/>
          <a:p>
            <a:r>
              <a:rPr lang="en-US" dirty="0" smtClean="0">
                <a:latin typeface="Times New Roman" panose="02020603050405020304" pitchFamily="18" charset="0"/>
                <a:cs typeface="Times New Roman" panose="02020603050405020304" pitchFamily="18" charset="0"/>
              </a:rPr>
              <a:t>Origin of Vue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6481112" cy="1928085"/>
          </a:xfrm>
        </p:spPr>
        <p:txBody>
          <a:bodyPr>
            <a:normAutofit/>
          </a:bodyPr>
          <a:lstStyle/>
          <a:p>
            <a:r>
              <a:rPr lang="en-US" sz="2400" dirty="0" smtClean="0">
                <a:latin typeface="Times New Roman" panose="02020603050405020304" pitchFamily="18" charset="0"/>
                <a:cs typeface="Times New Roman" panose="02020603050405020304" pitchFamily="18" charset="0"/>
              </a:rPr>
              <a:t>Started in late 2013</a:t>
            </a:r>
          </a:p>
          <a:p>
            <a:r>
              <a:rPr lang="en-US" sz="2400" dirty="0" smtClean="0">
                <a:latin typeface="Times New Roman" panose="02020603050405020304" pitchFamily="18" charset="0"/>
                <a:cs typeface="Times New Roman" panose="02020603050405020304" pitchFamily="18" charset="0"/>
              </a:rPr>
              <a:t>First release Feb.2014(v0.6)</a:t>
            </a:r>
          </a:p>
          <a:p>
            <a:r>
              <a:rPr lang="en-US" sz="2400" dirty="0" smtClean="0">
                <a:latin typeface="Times New Roman" panose="02020603050405020304" pitchFamily="18" charset="0"/>
                <a:cs typeface="Times New Roman" panose="02020603050405020304" pitchFamily="18" charset="0"/>
              </a:rPr>
              <a:t>Latest version of </a:t>
            </a:r>
            <a:r>
              <a:rPr lang="en-US" sz="2400" dirty="0">
                <a:latin typeface="Times New Roman" panose="02020603050405020304" pitchFamily="18" charset="0"/>
                <a:cs typeface="Times New Roman" panose="02020603050405020304" pitchFamily="18" charset="0"/>
              </a:rPr>
              <a:t>V</a:t>
            </a:r>
            <a:r>
              <a:rPr lang="en-US" sz="2400" dirty="0" smtClean="0">
                <a:latin typeface="Times New Roman" panose="02020603050405020304" pitchFamily="18" charset="0"/>
                <a:cs typeface="Times New Roman" panose="02020603050405020304" pitchFamily="18" charset="0"/>
              </a:rPr>
              <a:t>ue 2.6.11 in December 2019</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467703" y="6406487"/>
            <a:ext cx="1724297" cy="369332"/>
          </a:xfrm>
          <a:prstGeom prst="rect">
            <a:avLst/>
          </a:prstGeom>
          <a:noFill/>
        </p:spPr>
        <p:txBody>
          <a:bodyPr wrap="square" rtlCol="0">
            <a:spAutoFit/>
          </a:bodyPr>
          <a:lstStyle/>
          <a:p>
            <a:r>
              <a:rPr lang="en-US" dirty="0" smtClean="0"/>
              <a:t>Akhitha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4</a:t>
            </a:fld>
            <a:endParaRPr lang="en-US" b="1" dirty="0">
              <a:solidFill>
                <a:schemeClr val="tx1"/>
              </a:solidFill>
            </a:endParaRPr>
          </a:p>
        </p:txBody>
      </p:sp>
    </p:spTree>
    <p:extLst>
      <p:ext uri="{BB962C8B-B14F-4D97-AF65-F5344CB8AC3E}">
        <p14:creationId xmlns:p14="http://schemas.microsoft.com/office/powerpoint/2010/main" val="205126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1218749"/>
            <a:ext cx="8596668" cy="1320800"/>
          </a:xfrm>
        </p:spPr>
        <p:txBody>
          <a:bodyPr/>
          <a:lstStyle/>
          <a:p>
            <a:r>
              <a:rPr lang="en-US" dirty="0" smtClean="0">
                <a:latin typeface="Times New Roman" panose="02020603050405020304" pitchFamily="18" charset="0"/>
                <a:cs typeface="Times New Roman" panose="02020603050405020304" pitchFamily="18" charset="0"/>
              </a:rPr>
              <a:t>Origin of Vue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433" y="2336873"/>
            <a:ext cx="11682483" cy="3599316"/>
          </a:xfrm>
        </p:spPr>
        <p:txBody>
          <a:bodyPr numCol="2"/>
          <a:lstStyle/>
          <a:p>
            <a:r>
              <a:rPr lang="en-US" sz="2400" dirty="0" smtClean="0">
                <a:latin typeface="Times New Roman" panose="02020603050405020304" pitchFamily="18" charset="0"/>
                <a:cs typeface="Times New Roman" panose="02020603050405020304" pitchFamily="18" charset="0"/>
              </a:rPr>
              <a:t>To make website user interactive and dynamic we increase number of JS file connecting to HTML and CSS files leading to informal organization of files.</a:t>
            </a:r>
          </a:p>
          <a:p>
            <a:r>
              <a:rPr lang="en-US" sz="2400" dirty="0" smtClean="0">
                <a:latin typeface="Times New Roman" panose="02020603050405020304" pitchFamily="18" charset="0"/>
                <a:cs typeface="Times New Roman" panose="02020603050405020304" pitchFamily="18" charset="0"/>
              </a:rPr>
              <a:t>To overcome this developers are using Java Script frameworks.</a:t>
            </a:r>
          </a:p>
          <a:p>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859" r="852"/>
          <a:stretch/>
        </p:blipFill>
        <p:spPr>
          <a:xfrm>
            <a:off x="6515195" y="1686521"/>
            <a:ext cx="4150936" cy="4057040"/>
          </a:xfrm>
          <a:prstGeom prst="rect">
            <a:avLst/>
          </a:prstGeom>
        </p:spPr>
      </p:pic>
      <p:sp>
        <p:nvSpPr>
          <p:cNvPr id="6" name="TextBox 5"/>
          <p:cNvSpPr txBox="1"/>
          <p:nvPr/>
        </p:nvSpPr>
        <p:spPr>
          <a:xfrm>
            <a:off x="10666131" y="6393913"/>
            <a:ext cx="1724297" cy="369332"/>
          </a:xfrm>
          <a:prstGeom prst="rect">
            <a:avLst/>
          </a:prstGeom>
          <a:noFill/>
        </p:spPr>
        <p:txBody>
          <a:bodyPr wrap="square" rtlCol="0">
            <a:spAutoFit/>
          </a:bodyPr>
          <a:lstStyle/>
          <a:p>
            <a:r>
              <a:rPr lang="en-US" dirty="0" smtClean="0"/>
              <a:t>Akhitha</a:t>
            </a:r>
            <a:endParaRPr lang="en-US" dirty="0"/>
          </a:p>
        </p:txBody>
      </p:sp>
      <p:sp>
        <p:nvSpPr>
          <p:cNvPr id="8"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5</a:t>
            </a:fld>
            <a:endParaRPr lang="en-US" b="1" dirty="0">
              <a:solidFill>
                <a:schemeClr val="tx1"/>
              </a:solidFill>
            </a:endParaRPr>
          </a:p>
        </p:txBody>
      </p:sp>
    </p:spTree>
    <p:extLst>
      <p:ext uri="{BB962C8B-B14F-4D97-AF65-F5344CB8AC3E}">
        <p14:creationId xmlns:p14="http://schemas.microsoft.com/office/powerpoint/2010/main" val="356027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37" y="1165654"/>
            <a:ext cx="8596668" cy="892629"/>
          </a:xfrm>
        </p:spPr>
        <p:txBody>
          <a:bodyPr/>
          <a:lstStyle/>
          <a:p>
            <a:r>
              <a:rPr lang="en-US" dirty="0" smtClean="0">
                <a:latin typeface="Times New Roman" panose="02020603050405020304" pitchFamily="18" charset="0"/>
                <a:cs typeface="Times New Roman" panose="02020603050405020304" pitchFamily="18" charset="0"/>
              </a:rPr>
              <a:t>JavaScript Frameworks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837740" y="2225902"/>
            <a:ext cx="2414912" cy="2398349"/>
          </a:xfrm>
          <a:prstGeom prst="rect">
            <a:avLst/>
          </a:prstGeom>
        </p:spPr>
      </p:pic>
      <p:pic>
        <p:nvPicPr>
          <p:cNvPr id="6" name="Picture 5"/>
          <p:cNvPicPr>
            <a:picLocks noChangeAspect="1"/>
          </p:cNvPicPr>
          <p:nvPr/>
        </p:nvPicPr>
        <p:blipFill>
          <a:blip r:embed="rId3"/>
          <a:stretch>
            <a:fillRect/>
          </a:stretch>
        </p:blipFill>
        <p:spPr>
          <a:xfrm>
            <a:off x="4545874" y="2274116"/>
            <a:ext cx="2558823" cy="2301920"/>
          </a:xfrm>
          <a:prstGeom prst="rect">
            <a:avLst/>
          </a:prstGeom>
        </p:spPr>
      </p:pic>
      <p:pic>
        <p:nvPicPr>
          <p:cNvPr id="7" name="Picture 6"/>
          <p:cNvPicPr>
            <a:picLocks noChangeAspect="1"/>
          </p:cNvPicPr>
          <p:nvPr/>
        </p:nvPicPr>
        <p:blipFill>
          <a:blip r:embed="rId4"/>
          <a:stretch>
            <a:fillRect/>
          </a:stretch>
        </p:blipFill>
        <p:spPr>
          <a:xfrm>
            <a:off x="7644220" y="2213836"/>
            <a:ext cx="2076450" cy="2362200"/>
          </a:xfrm>
          <a:prstGeom prst="rect">
            <a:avLst/>
          </a:prstGeom>
        </p:spPr>
      </p:pic>
      <p:sp>
        <p:nvSpPr>
          <p:cNvPr id="8" name="TextBox 7"/>
          <p:cNvSpPr txBox="1"/>
          <p:nvPr/>
        </p:nvSpPr>
        <p:spPr>
          <a:xfrm>
            <a:off x="10465899" y="6396981"/>
            <a:ext cx="1724297" cy="369332"/>
          </a:xfrm>
          <a:prstGeom prst="rect">
            <a:avLst/>
          </a:prstGeom>
          <a:noFill/>
        </p:spPr>
        <p:txBody>
          <a:bodyPr wrap="square" rtlCol="0">
            <a:spAutoFit/>
          </a:bodyPr>
          <a:lstStyle/>
          <a:p>
            <a:r>
              <a:rPr lang="en-US" dirty="0" smtClean="0"/>
              <a:t>Akhitha</a:t>
            </a:r>
            <a:endParaRPr lang="en-US" dirty="0"/>
          </a:p>
        </p:txBody>
      </p:sp>
      <p:sp>
        <p:nvSpPr>
          <p:cNvPr id="9"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6</a:t>
            </a:fld>
            <a:endParaRPr lang="en-US" b="1" dirty="0">
              <a:solidFill>
                <a:schemeClr val="tx1"/>
              </a:solidFill>
            </a:endParaRPr>
          </a:p>
        </p:txBody>
      </p:sp>
      <p:sp>
        <p:nvSpPr>
          <p:cNvPr id="3" name="TextBox 2"/>
          <p:cNvSpPr txBox="1"/>
          <p:nvPr/>
        </p:nvSpPr>
        <p:spPr>
          <a:xfrm>
            <a:off x="1537855" y="5153891"/>
            <a:ext cx="1714797" cy="374073"/>
          </a:xfrm>
          <a:prstGeom prst="rect">
            <a:avLst/>
          </a:prstGeom>
          <a:noFill/>
        </p:spPr>
        <p:txBody>
          <a:bodyPr wrap="square" rtlCol="0">
            <a:spAutoFit/>
          </a:bodyPr>
          <a:lstStyle/>
          <a:p>
            <a:r>
              <a:rPr lang="en-US" dirty="0" smtClean="0"/>
              <a:t>Angular </a:t>
            </a:r>
            <a:endParaRPr lang="en-US" dirty="0"/>
          </a:p>
        </p:txBody>
      </p:sp>
      <p:sp>
        <p:nvSpPr>
          <p:cNvPr id="10" name="TextBox 9"/>
          <p:cNvSpPr txBox="1"/>
          <p:nvPr/>
        </p:nvSpPr>
        <p:spPr>
          <a:xfrm>
            <a:off x="4967886" y="5119253"/>
            <a:ext cx="1714797" cy="374073"/>
          </a:xfrm>
          <a:prstGeom prst="rect">
            <a:avLst/>
          </a:prstGeom>
          <a:noFill/>
        </p:spPr>
        <p:txBody>
          <a:bodyPr wrap="square" rtlCol="0">
            <a:spAutoFit/>
          </a:bodyPr>
          <a:lstStyle/>
          <a:p>
            <a:r>
              <a:rPr lang="en-US" dirty="0" smtClean="0"/>
              <a:t>React </a:t>
            </a:r>
            <a:r>
              <a:rPr lang="en-US" dirty="0" err="1" smtClean="0"/>
              <a:t>Js</a:t>
            </a:r>
            <a:endParaRPr lang="en-US" dirty="0"/>
          </a:p>
        </p:txBody>
      </p:sp>
      <p:sp>
        <p:nvSpPr>
          <p:cNvPr id="11" name="TextBox 10"/>
          <p:cNvSpPr txBox="1"/>
          <p:nvPr/>
        </p:nvSpPr>
        <p:spPr>
          <a:xfrm>
            <a:off x="8005873" y="5119254"/>
            <a:ext cx="1714797" cy="374073"/>
          </a:xfrm>
          <a:prstGeom prst="rect">
            <a:avLst/>
          </a:prstGeom>
          <a:noFill/>
        </p:spPr>
        <p:txBody>
          <a:bodyPr wrap="square" rtlCol="0">
            <a:spAutoFit/>
          </a:bodyPr>
          <a:lstStyle/>
          <a:p>
            <a:r>
              <a:rPr lang="en-US" dirty="0" smtClean="0"/>
              <a:t>Vue </a:t>
            </a:r>
            <a:r>
              <a:rPr lang="en-US" dirty="0" err="1" smtClean="0"/>
              <a:t>Js</a:t>
            </a:r>
            <a:r>
              <a:rPr lang="en-US" dirty="0" smtClean="0"/>
              <a:t> </a:t>
            </a:r>
            <a:endParaRPr lang="en-US" dirty="0"/>
          </a:p>
        </p:txBody>
      </p:sp>
    </p:spTree>
    <p:extLst>
      <p:ext uri="{BB962C8B-B14F-4D97-AF65-F5344CB8AC3E}">
        <p14:creationId xmlns:p14="http://schemas.microsoft.com/office/powerpoint/2010/main" val="237171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89" y="918519"/>
            <a:ext cx="8596668" cy="1320800"/>
          </a:xfrm>
        </p:spPr>
        <p:txBody>
          <a:bodyPr>
            <a:normAutofit/>
          </a:bodyPr>
          <a:lstStyle/>
          <a:p>
            <a:r>
              <a:rPr lang="en-US" dirty="0" smtClean="0">
                <a:latin typeface="Times New Roman" panose="02020603050405020304" pitchFamily="18" charset="0"/>
                <a:cs typeface="Times New Roman" panose="02020603050405020304" pitchFamily="18" charset="0"/>
              </a:rPr>
              <a:t>What is Vue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189" y="1747303"/>
            <a:ext cx="11324445" cy="3686845"/>
          </a:xfrm>
        </p:spPr>
        <p:txBody>
          <a:bodyPr numCol="2"/>
          <a:lstStyle/>
          <a:p>
            <a:r>
              <a:rPr lang="en-US" sz="2400" dirty="0" smtClean="0">
                <a:latin typeface="Times New Roman" panose="02020603050405020304" pitchFamily="18" charset="0"/>
                <a:cs typeface="Times New Roman" panose="02020603050405020304" pitchFamily="18" charset="0"/>
              </a:rPr>
              <a:t>Vue is an open-source model-view-view model JavaScript framework</a:t>
            </a:r>
          </a:p>
          <a:p>
            <a:r>
              <a:rPr lang="en-US" sz="2400" dirty="0" smtClean="0">
                <a:latin typeface="Times New Roman" panose="02020603050405020304" pitchFamily="18" charset="0"/>
                <a:cs typeface="Times New Roman" panose="02020603050405020304" pitchFamily="18" charset="0"/>
              </a:rPr>
              <a:t>Vue is a progressive framework used for building user interfaces </a:t>
            </a:r>
          </a:p>
          <a:p>
            <a:r>
              <a:rPr lang="en-US" sz="2400" dirty="0">
                <a:latin typeface="Times New Roman" panose="02020603050405020304" pitchFamily="18" charset="0"/>
                <a:cs typeface="Times New Roman" panose="02020603050405020304" pitchFamily="18" charset="0"/>
              </a:rPr>
              <a:t>The core library is focused on the </a:t>
            </a:r>
            <a:r>
              <a:rPr lang="en-US" sz="2400" dirty="0" smtClean="0">
                <a:latin typeface="Times New Roman" panose="02020603050405020304" pitchFamily="18" charset="0"/>
                <a:cs typeface="Times New Roman" panose="02020603050405020304" pitchFamily="18" charset="0"/>
              </a:rPr>
              <a:t>view layer </a:t>
            </a:r>
            <a:r>
              <a:rPr lang="en-US" sz="2400" dirty="0">
                <a:latin typeface="Times New Roman" panose="02020603050405020304" pitchFamily="18" charset="0"/>
                <a:cs typeface="Times New Roman" panose="02020603050405020304" pitchFamily="18" charset="0"/>
              </a:rPr>
              <a:t>only, and is easy to pick up and integrate with other libraries or existing </a:t>
            </a:r>
            <a:r>
              <a:rPr lang="en-US" sz="2400" dirty="0" smtClean="0">
                <a:latin typeface="Times New Roman" panose="02020603050405020304" pitchFamily="18" charset="0"/>
                <a:cs typeface="Times New Roman" panose="02020603050405020304" pitchFamily="18" charset="0"/>
              </a:rPr>
              <a:t>projects</a:t>
            </a:r>
          </a:p>
          <a:p>
            <a:pPr marL="0" indent="0">
              <a:buNone/>
            </a:pPr>
            <a:endParaRPr lang="en-US" dirty="0" smtClean="0"/>
          </a:p>
          <a:p>
            <a:endParaRPr lang="en-US" dirty="0" smtClean="0"/>
          </a:p>
          <a:p>
            <a:endParaRPr lang="en-US" sz="3200" dirty="0"/>
          </a:p>
          <a:p>
            <a:pPr marL="0" indent="0">
              <a:buNone/>
            </a:pPr>
            <a:endParaRPr lang="en-US" dirty="0"/>
          </a:p>
          <a:p>
            <a:endParaRPr lang="en-US" dirty="0" smtClean="0"/>
          </a:p>
        </p:txBody>
      </p:sp>
      <p:sp>
        <p:nvSpPr>
          <p:cNvPr id="5" name="TextBox 4"/>
          <p:cNvSpPr txBox="1"/>
          <p:nvPr/>
        </p:nvSpPr>
        <p:spPr>
          <a:xfrm>
            <a:off x="10465899" y="6387185"/>
            <a:ext cx="1724297" cy="369332"/>
          </a:xfrm>
          <a:prstGeom prst="rect">
            <a:avLst/>
          </a:prstGeom>
          <a:noFill/>
        </p:spPr>
        <p:txBody>
          <a:bodyPr wrap="square" rtlCol="0">
            <a:spAutoFit/>
          </a:bodyPr>
          <a:lstStyle/>
          <a:p>
            <a:r>
              <a:rPr lang="en-US" dirty="0" smtClean="0"/>
              <a:t>Akhitha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7</a:t>
            </a:fld>
            <a:endParaRPr lang="en-US" b="1" dirty="0">
              <a:solidFill>
                <a:schemeClr val="tx1"/>
              </a:solidFill>
            </a:endParaRPr>
          </a:p>
        </p:txBody>
      </p:sp>
    </p:spTree>
    <p:extLst>
      <p:ext uri="{BB962C8B-B14F-4D97-AF65-F5344CB8AC3E}">
        <p14:creationId xmlns:p14="http://schemas.microsoft.com/office/powerpoint/2010/main" val="107211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77" y="983823"/>
            <a:ext cx="8596668" cy="1320800"/>
          </a:xfrm>
        </p:spPr>
        <p:txBody>
          <a:bodyPr>
            <a:normAutofit/>
          </a:bodyPr>
          <a:lstStyle/>
          <a:p>
            <a:r>
              <a:rPr lang="en-US" sz="3200" dirty="0" smtClean="0">
                <a:latin typeface="Times New Roman" panose="02020603050405020304" pitchFamily="18" charset="0"/>
                <a:cs typeface="Times New Roman" panose="02020603050405020304" pitchFamily="18" charset="0"/>
              </a:rPr>
              <a:t>How Vue is progressive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477" y="1813266"/>
            <a:ext cx="11004706" cy="3618682"/>
          </a:xfrm>
        </p:spPr>
        <p:txBody>
          <a:bodyPr numCol="2">
            <a:normAutofit/>
          </a:bodyPr>
          <a:lstStyle/>
          <a:p>
            <a:r>
              <a:rPr lang="en-US" sz="2400" dirty="0" smtClean="0">
                <a:latin typeface="Times New Roman" panose="02020603050405020304" pitchFamily="18" charset="0"/>
                <a:cs typeface="Times New Roman" panose="02020603050405020304" pitchFamily="18" charset="0"/>
              </a:rPr>
              <a:t>Progressive means, it is implemented as additional markup to HTML.</a:t>
            </a:r>
          </a:p>
          <a:p>
            <a:r>
              <a:rPr lang="en-US" sz="2400" dirty="0" smtClean="0">
                <a:latin typeface="Times New Roman" panose="02020603050405020304" pitchFamily="18" charset="0"/>
                <a:cs typeface="Times New Roman" panose="02020603050405020304" pitchFamily="18" charset="0"/>
              </a:rPr>
              <a:t>It is not “all or none” type option we can use it in few part if we want.</a:t>
            </a:r>
          </a:p>
        </p:txBody>
      </p:sp>
      <p:pic>
        <p:nvPicPr>
          <p:cNvPr id="5" name="Picture 4"/>
          <p:cNvPicPr>
            <a:picLocks noChangeAspect="1"/>
          </p:cNvPicPr>
          <p:nvPr/>
        </p:nvPicPr>
        <p:blipFill>
          <a:blip r:embed="rId3"/>
          <a:stretch>
            <a:fillRect/>
          </a:stretch>
        </p:blipFill>
        <p:spPr>
          <a:xfrm>
            <a:off x="6815057" y="1475180"/>
            <a:ext cx="2458945" cy="4411989"/>
          </a:xfrm>
          <a:prstGeom prst="rect">
            <a:avLst/>
          </a:prstGeom>
        </p:spPr>
      </p:pic>
      <p:sp>
        <p:nvSpPr>
          <p:cNvPr id="6" name="TextBox 5"/>
          <p:cNvSpPr txBox="1"/>
          <p:nvPr/>
        </p:nvSpPr>
        <p:spPr>
          <a:xfrm>
            <a:off x="10589034" y="6402280"/>
            <a:ext cx="1724297" cy="369332"/>
          </a:xfrm>
          <a:prstGeom prst="rect">
            <a:avLst/>
          </a:prstGeom>
          <a:noFill/>
        </p:spPr>
        <p:txBody>
          <a:bodyPr wrap="square" rtlCol="0">
            <a:spAutoFit/>
          </a:bodyPr>
          <a:lstStyle/>
          <a:p>
            <a:r>
              <a:rPr lang="en-US" dirty="0" smtClean="0"/>
              <a:t>Akhitha</a:t>
            </a:r>
            <a:endParaRPr lang="en-US" dirty="0"/>
          </a:p>
        </p:txBody>
      </p:sp>
      <p:sp>
        <p:nvSpPr>
          <p:cNvPr id="7"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8</a:t>
            </a:fld>
            <a:endParaRPr lang="en-US" b="1" dirty="0">
              <a:solidFill>
                <a:schemeClr val="tx1"/>
              </a:solidFill>
            </a:endParaRPr>
          </a:p>
        </p:txBody>
      </p:sp>
    </p:spTree>
    <p:extLst>
      <p:ext uri="{BB962C8B-B14F-4D97-AF65-F5344CB8AC3E}">
        <p14:creationId xmlns:p14="http://schemas.microsoft.com/office/powerpoint/2010/main" val="354152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96" y="1017373"/>
            <a:ext cx="8596668" cy="618309"/>
          </a:xfrm>
        </p:spPr>
        <p:txBody>
          <a:bodyPr>
            <a:noAutofit/>
          </a:bodyPr>
          <a:lstStyle/>
          <a:p>
            <a:r>
              <a:rPr lang="en-US" dirty="0" smtClean="0">
                <a:latin typeface="Times New Roman" panose="02020603050405020304" pitchFamily="18" charset="0"/>
                <a:cs typeface="Times New Roman" panose="02020603050405020304" pitchFamily="18" charset="0"/>
              </a:rPr>
              <a:t>Why Vue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935" y="1722919"/>
            <a:ext cx="6182436" cy="3599316"/>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It is </a:t>
            </a:r>
          </a:p>
          <a:p>
            <a:pPr lvl="1"/>
            <a:r>
              <a:rPr lang="en-US" sz="2400" dirty="0" smtClean="0">
                <a:latin typeface="Times New Roman" panose="02020603050405020304" pitchFamily="18" charset="0"/>
                <a:cs typeface="Times New Roman" panose="02020603050405020304" pitchFamily="18" charset="0"/>
              </a:rPr>
              <a:t>Approachable</a:t>
            </a:r>
          </a:p>
          <a:p>
            <a:pPr lvl="1"/>
            <a:r>
              <a:rPr lang="en-US" sz="2400" dirty="0" smtClean="0">
                <a:latin typeface="Times New Roman" panose="02020603050405020304" pitchFamily="18" charset="0"/>
                <a:cs typeface="Times New Roman" panose="02020603050405020304" pitchFamily="18" charset="0"/>
              </a:rPr>
              <a:t>Versatile</a:t>
            </a:r>
          </a:p>
          <a:p>
            <a:pPr lvl="1"/>
            <a:r>
              <a:rPr lang="en-US" sz="2400" dirty="0" smtClean="0">
                <a:latin typeface="Times New Roman" panose="02020603050405020304" pitchFamily="18" charset="0"/>
                <a:cs typeface="Times New Roman" panose="02020603050405020304" pitchFamily="18" charset="0"/>
              </a:rPr>
              <a:t>Performant</a:t>
            </a:r>
          </a:p>
          <a:p>
            <a:pPr marL="0" indent="0">
              <a:buNone/>
            </a:pPr>
            <a:r>
              <a:rPr lang="en-US" sz="2400" dirty="0" smtClean="0">
                <a:latin typeface="Times New Roman" panose="02020603050405020304" pitchFamily="18" charset="0"/>
                <a:cs typeface="Times New Roman" panose="02020603050405020304" pitchFamily="18" charset="0"/>
              </a:rPr>
              <a:t>It helps us create more</a:t>
            </a:r>
          </a:p>
          <a:p>
            <a:pPr lvl="1"/>
            <a:r>
              <a:rPr lang="en-US" sz="2400" dirty="0" smtClean="0">
                <a:latin typeface="Times New Roman" panose="02020603050405020304" pitchFamily="18" charset="0"/>
                <a:cs typeface="Times New Roman" panose="02020603050405020304" pitchFamily="18" charset="0"/>
              </a:rPr>
              <a:t>Maintainable</a:t>
            </a:r>
          </a:p>
          <a:p>
            <a:pPr lvl="1"/>
            <a:r>
              <a:rPr lang="en-US" sz="2400" dirty="0" smtClean="0">
                <a:latin typeface="Times New Roman" panose="02020603050405020304" pitchFamily="18" charset="0"/>
                <a:cs typeface="Times New Roman" panose="02020603050405020304" pitchFamily="18" charset="0"/>
              </a:rPr>
              <a:t>Testable</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465899" y="6396981"/>
            <a:ext cx="1724297" cy="369332"/>
          </a:xfrm>
          <a:prstGeom prst="rect">
            <a:avLst/>
          </a:prstGeom>
          <a:noFill/>
        </p:spPr>
        <p:txBody>
          <a:bodyPr wrap="square" rtlCol="0">
            <a:spAutoFit/>
          </a:bodyPr>
          <a:lstStyle/>
          <a:p>
            <a:r>
              <a:rPr lang="en-US" dirty="0" smtClean="0"/>
              <a:t>Akhitha</a:t>
            </a:r>
            <a:endParaRPr lang="en-US" dirty="0"/>
          </a:p>
        </p:txBody>
      </p:sp>
      <p:sp>
        <p:nvSpPr>
          <p:cNvPr id="6" name="Slide Number Placeholder 3"/>
          <p:cNvSpPr txBox="1">
            <a:spLocks/>
          </p:cNvSpPr>
          <p:nvPr/>
        </p:nvSpPr>
        <p:spPr>
          <a:xfrm>
            <a:off x="11328048" y="640648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100" b="1" smtClean="0">
                <a:solidFill>
                  <a:schemeClr val="tx1"/>
                </a:solidFill>
              </a:rPr>
              <a:pPr/>
              <a:t>9</a:t>
            </a:fld>
            <a:endParaRPr lang="en-US" b="1" dirty="0">
              <a:solidFill>
                <a:schemeClr val="tx1"/>
              </a:solidFill>
            </a:endParaRPr>
          </a:p>
        </p:txBody>
      </p:sp>
    </p:spTree>
    <p:extLst>
      <p:ext uri="{BB962C8B-B14F-4D97-AF65-F5344CB8AC3E}">
        <p14:creationId xmlns:p14="http://schemas.microsoft.com/office/powerpoint/2010/main" val="3075523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1281</TotalTime>
  <Words>964</Words>
  <Application>Microsoft Office PowerPoint</Application>
  <PresentationFormat>Widescreen</PresentationFormat>
  <Paragraphs>237</Paragraphs>
  <Slides>37</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Rounded MT Bold</vt:lpstr>
      <vt:lpstr>Calibri</vt:lpstr>
      <vt:lpstr>Times New Roman</vt:lpstr>
      <vt:lpstr>Trebuchet MS</vt:lpstr>
      <vt:lpstr>Wingdings</vt:lpstr>
      <vt:lpstr>Wingdings 3</vt:lpstr>
      <vt:lpstr>Facet</vt:lpstr>
      <vt:lpstr>Workshop – Team 1</vt:lpstr>
      <vt:lpstr>Team Slide</vt:lpstr>
      <vt:lpstr>Contents</vt:lpstr>
      <vt:lpstr>Origin of Vue</vt:lpstr>
      <vt:lpstr>Origin of Vue</vt:lpstr>
      <vt:lpstr>JavaScript Frameworks</vt:lpstr>
      <vt:lpstr>What is Vue ?</vt:lpstr>
      <vt:lpstr>How Vue is progressive </vt:lpstr>
      <vt:lpstr>Why Vue</vt:lpstr>
      <vt:lpstr>Companies </vt:lpstr>
      <vt:lpstr>Features </vt:lpstr>
      <vt:lpstr>Tools Required to use Vue</vt:lpstr>
      <vt:lpstr>Installation</vt:lpstr>
      <vt:lpstr>Vue-CLI Folder Structure</vt:lpstr>
      <vt:lpstr>Cont..</vt:lpstr>
      <vt:lpstr>Vue Components</vt:lpstr>
      <vt:lpstr>Vue directives</vt:lpstr>
      <vt:lpstr>Vue directives</vt:lpstr>
      <vt:lpstr>Vue directives</vt:lpstr>
      <vt:lpstr>Vue directives</vt:lpstr>
      <vt:lpstr>Vue directives</vt:lpstr>
      <vt:lpstr>Vue directives</vt:lpstr>
      <vt:lpstr>Vue directives</vt:lpstr>
      <vt:lpstr>Vue directives</vt:lpstr>
      <vt:lpstr>Vue directives</vt:lpstr>
      <vt:lpstr>Vue directives</vt:lpstr>
      <vt:lpstr>Vue directives</vt:lpstr>
      <vt:lpstr>Vue directives</vt:lpstr>
      <vt:lpstr>Custom Vue directives</vt:lpstr>
      <vt:lpstr>Custom Vue directives</vt:lpstr>
      <vt:lpstr>Advantages of Vue</vt:lpstr>
      <vt:lpstr>Disadvantages of Vue</vt:lpstr>
      <vt:lpstr>         Demo        </vt:lpstr>
      <vt:lpstr>Conclusion</vt:lpstr>
      <vt:lpstr>References:</vt:lpstr>
      <vt:lpstr>PowerPoint Presentation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 Js</dc:title>
  <dc:creator>Polam,Rethimareddy</dc:creator>
  <cp:lastModifiedBy>Bhandari,Rohan Goud</cp:lastModifiedBy>
  <cp:revision>127</cp:revision>
  <dcterms:created xsi:type="dcterms:W3CDTF">2020-06-12T21:36:13Z</dcterms:created>
  <dcterms:modified xsi:type="dcterms:W3CDTF">2020-06-14T22:13:33Z</dcterms:modified>
</cp:coreProperties>
</file>