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Garet Ultra-Bold" charset="1" panose="00000000000000000000"/>
      <p:regular r:id="rId21"/>
    </p:embeddedFont>
    <p:embeddedFont>
      <p:font typeface="Garet Bold" charset="1" panose="00000000000000000000"/>
      <p:regular r:id="rId22"/>
    </p:embeddedFont>
    <p:embeddedFont>
      <p:font typeface="Open Sans 2 Bold" charset="1" panose="00000000000000000000"/>
      <p:regular r:id="rId23"/>
    </p:embeddedFont>
    <p:embeddedFont>
      <p:font typeface="Garet" charset="1" panose="00000000000000000000"/>
      <p:regular r:id="rId24"/>
    </p:embeddedFont>
    <p:embeddedFont>
      <p:font typeface="Open Sans 2" charset="1" panose="00000000000000000000"/>
      <p:regular r:id="rId25"/>
    </p:embeddedFont>
    <p:embeddedFont>
      <p:font typeface="Madani Arabic" charset="1" panose="00000000000000000000"/>
      <p:regular r:id="rId26"/>
    </p:embeddedFont>
    <p:embeddedFont>
      <p:font typeface="Open Sans 1 Bold" charset="1" panose="020B0806030504020204"/>
      <p:regular r:id="rId27"/>
    </p:embeddedFont>
    <p:embeddedFont>
      <p:font typeface="Open Sans 1" charset="1" panose="020B0606030504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12" Target="../media/image12.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216105">
            <a:off x="-4876060" y="-1603792"/>
            <a:ext cx="11809520" cy="21344736"/>
            <a:chOff x="0" y="0"/>
            <a:chExt cx="3110326" cy="5621659"/>
          </a:xfrm>
        </p:grpSpPr>
        <p:sp>
          <p:nvSpPr>
            <p:cNvPr name="Freeform 3" id="3"/>
            <p:cNvSpPr/>
            <p:nvPr/>
          </p:nvSpPr>
          <p:spPr>
            <a:xfrm flipH="false" flipV="false" rot="0">
              <a:off x="0" y="0"/>
              <a:ext cx="3110326" cy="5621659"/>
            </a:xfrm>
            <a:custGeom>
              <a:avLst/>
              <a:gdLst/>
              <a:ahLst/>
              <a:cxnLst/>
              <a:rect r="r" b="b" t="t" l="l"/>
              <a:pathLst>
                <a:path h="5621659" w="3110326">
                  <a:moveTo>
                    <a:pt x="0" y="0"/>
                  </a:moveTo>
                  <a:lnTo>
                    <a:pt x="3110326" y="0"/>
                  </a:lnTo>
                  <a:lnTo>
                    <a:pt x="3110326" y="5621659"/>
                  </a:lnTo>
                  <a:lnTo>
                    <a:pt x="0" y="5621659"/>
                  </a:lnTo>
                  <a:close/>
                </a:path>
              </a:pathLst>
            </a:custGeom>
            <a:solidFill>
              <a:srgbClr val="001E3A"/>
            </a:solidFill>
          </p:spPr>
        </p:sp>
        <p:sp>
          <p:nvSpPr>
            <p:cNvPr name="TextBox 4" id="4"/>
            <p:cNvSpPr txBox="true"/>
            <p:nvPr/>
          </p:nvSpPr>
          <p:spPr>
            <a:xfrm>
              <a:off x="0" y="-38100"/>
              <a:ext cx="3110326" cy="565975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31087" y="-301025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625653" y="7276745"/>
            <a:ext cx="6020510" cy="602051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394857" y="1558011"/>
            <a:ext cx="7170978" cy="717097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5046" t="0" r="-25046" b="0"/>
              </a:stretch>
            </a:blipFill>
          </p:spPr>
        </p:sp>
      </p:grpSp>
      <p:sp>
        <p:nvSpPr>
          <p:cNvPr name="Freeform 13" id="13"/>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10019924" y="5505450"/>
            <a:ext cx="8083997" cy="1186311"/>
          </a:xfrm>
          <a:prstGeom prst="rect">
            <a:avLst/>
          </a:prstGeom>
        </p:spPr>
        <p:txBody>
          <a:bodyPr anchor="t" rtlCol="false" tIns="0" lIns="0" bIns="0" rIns="0">
            <a:spAutoFit/>
          </a:bodyPr>
          <a:lstStyle/>
          <a:p>
            <a:pPr algn="l">
              <a:lnSpc>
                <a:spcPts val="8486"/>
              </a:lnSpc>
            </a:pPr>
            <a:r>
              <a:rPr lang="en-US" sz="10224" b="true">
                <a:solidFill>
                  <a:srgbClr val="001E3A"/>
                </a:solidFill>
                <a:latin typeface="Garet Ultra-Bold"/>
                <a:ea typeface="Garet Ultra-Bold"/>
                <a:cs typeface="Garet Ultra-Bold"/>
                <a:sym typeface="Garet Ultra-Bold"/>
              </a:rPr>
              <a:t>Scholarium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descr="Abstract Minimalist Dots Shapes"/>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descr="Abstract Minimalist Dots Shapes"/>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893341" y="2278579"/>
            <a:ext cx="14501319" cy="1181102"/>
          </a:xfrm>
          <a:prstGeom prst="rect">
            <a:avLst/>
          </a:prstGeom>
        </p:spPr>
        <p:txBody>
          <a:bodyPr anchor="t" rtlCol="false" tIns="0" lIns="0" bIns="0" rIns="0">
            <a:spAutoFit/>
          </a:bodyPr>
          <a:lstStyle/>
          <a:p>
            <a:pPr algn="ctr" marL="0" indent="0" lvl="0">
              <a:lnSpc>
                <a:spcPts val="8925"/>
              </a:lnSpc>
            </a:pPr>
            <a:r>
              <a:rPr lang="en-US" b="true" sz="8500">
                <a:solidFill>
                  <a:srgbClr val="001E3A"/>
                </a:solidFill>
                <a:latin typeface="Garet Bold"/>
                <a:ea typeface="Garet Bold"/>
                <a:cs typeface="Garet Bold"/>
                <a:sym typeface="Garet Bold"/>
              </a:rPr>
              <a:t>User Roles</a:t>
            </a:r>
          </a:p>
        </p:txBody>
      </p:sp>
      <p:sp>
        <p:nvSpPr>
          <p:cNvPr name="AutoShape 11" id="11"/>
          <p:cNvSpPr/>
          <p:nvPr/>
        </p:nvSpPr>
        <p:spPr>
          <a:xfrm>
            <a:off x="1893341" y="4303167"/>
            <a:ext cx="14501319" cy="0"/>
          </a:xfrm>
          <a:prstGeom prst="line">
            <a:avLst/>
          </a:prstGeom>
          <a:ln cap="flat" w="38100">
            <a:solidFill>
              <a:srgbClr val="001E3A"/>
            </a:solidFill>
            <a:prstDash val="solid"/>
            <a:headEnd type="none" len="sm" w="sm"/>
            <a:tailEnd type="none" len="sm" w="sm"/>
          </a:ln>
        </p:spPr>
      </p:sp>
      <p:sp>
        <p:nvSpPr>
          <p:cNvPr name="TextBox 12" id="12"/>
          <p:cNvSpPr txBox="true"/>
          <p:nvPr/>
        </p:nvSpPr>
        <p:spPr>
          <a:xfrm rot="0">
            <a:off x="7359539" y="6589196"/>
            <a:ext cx="3568923" cy="771525"/>
          </a:xfrm>
          <a:prstGeom prst="rect">
            <a:avLst/>
          </a:prstGeom>
        </p:spPr>
        <p:txBody>
          <a:bodyPr anchor="t" rtlCol="false" tIns="0" lIns="0" bIns="0" rIns="0">
            <a:spAutoFit/>
          </a:bodyPr>
          <a:lstStyle/>
          <a:p>
            <a:pPr algn="ctr" marL="0" indent="0" lvl="0">
              <a:lnSpc>
                <a:spcPts val="6000"/>
              </a:lnSpc>
            </a:pPr>
            <a:r>
              <a:rPr lang="en-US" b="true" sz="5000" strike="noStrike">
                <a:solidFill>
                  <a:srgbClr val="001E3A"/>
                </a:solidFill>
                <a:latin typeface="Garet Bold"/>
                <a:ea typeface="Garet Bold"/>
                <a:cs typeface="Garet Bold"/>
                <a:sym typeface="Garet Bold"/>
              </a:rPr>
              <a:t>Librarian</a:t>
            </a:r>
          </a:p>
        </p:txBody>
      </p:sp>
      <p:sp>
        <p:nvSpPr>
          <p:cNvPr name="TextBox 13" id="13"/>
          <p:cNvSpPr txBox="true"/>
          <p:nvPr/>
        </p:nvSpPr>
        <p:spPr>
          <a:xfrm rot="0">
            <a:off x="12825737" y="6589196"/>
            <a:ext cx="3568923" cy="771525"/>
          </a:xfrm>
          <a:prstGeom prst="rect">
            <a:avLst/>
          </a:prstGeom>
        </p:spPr>
        <p:txBody>
          <a:bodyPr anchor="t" rtlCol="false" tIns="0" lIns="0" bIns="0" rIns="0">
            <a:spAutoFit/>
          </a:bodyPr>
          <a:lstStyle/>
          <a:p>
            <a:pPr algn="ctr" marL="0" indent="0" lvl="0">
              <a:lnSpc>
                <a:spcPts val="6000"/>
              </a:lnSpc>
            </a:pPr>
            <a:r>
              <a:rPr lang="en-US" b="true" sz="5000" strike="noStrike">
                <a:solidFill>
                  <a:srgbClr val="001E3A"/>
                </a:solidFill>
                <a:latin typeface="Garet Bold"/>
                <a:ea typeface="Garet Bold"/>
                <a:cs typeface="Garet Bold"/>
                <a:sym typeface="Garet Bold"/>
              </a:rPr>
              <a:t>Member</a:t>
            </a:r>
          </a:p>
        </p:txBody>
      </p:sp>
      <p:sp>
        <p:nvSpPr>
          <p:cNvPr name="TextBox 14" id="14"/>
          <p:cNvSpPr txBox="true"/>
          <p:nvPr/>
        </p:nvSpPr>
        <p:spPr>
          <a:xfrm rot="0">
            <a:off x="1893341" y="6589196"/>
            <a:ext cx="3568923" cy="771525"/>
          </a:xfrm>
          <a:prstGeom prst="rect">
            <a:avLst/>
          </a:prstGeom>
        </p:spPr>
        <p:txBody>
          <a:bodyPr anchor="t" rtlCol="false" tIns="0" lIns="0" bIns="0" rIns="0">
            <a:spAutoFit/>
          </a:bodyPr>
          <a:lstStyle/>
          <a:p>
            <a:pPr algn="ctr" marL="0" indent="0" lvl="0">
              <a:lnSpc>
                <a:spcPts val="6000"/>
              </a:lnSpc>
            </a:pPr>
            <a:r>
              <a:rPr lang="en-US" b="true" sz="5000">
                <a:solidFill>
                  <a:srgbClr val="001E3A"/>
                </a:solidFill>
                <a:latin typeface="Garet Bold"/>
                <a:ea typeface="Garet Bold"/>
                <a:cs typeface="Garet Bold"/>
                <a:sym typeface="Garet Bold"/>
              </a:rPr>
              <a:t>Admin</a:t>
            </a:r>
          </a:p>
        </p:txBody>
      </p:sp>
      <p:sp>
        <p:nvSpPr>
          <p:cNvPr name="TextBox 15" id="15"/>
          <p:cNvSpPr txBox="true"/>
          <p:nvPr/>
        </p:nvSpPr>
        <p:spPr>
          <a:xfrm rot="0">
            <a:off x="16531044" y="9363075"/>
            <a:ext cx="559219" cy="338186"/>
          </a:xfrm>
          <a:prstGeom prst="rect">
            <a:avLst/>
          </a:prstGeom>
        </p:spPr>
        <p:txBody>
          <a:bodyPr anchor="t" rtlCol="false" tIns="0" lIns="0" bIns="0" rIns="0">
            <a:spAutoFit/>
          </a:bodyPr>
          <a:lstStyle/>
          <a:p>
            <a:pPr algn="ctr" marL="0" indent="0" lvl="0">
              <a:lnSpc>
                <a:spcPts val="2440"/>
              </a:lnSpc>
              <a:spcBef>
                <a:spcPct val="0"/>
              </a:spcBef>
            </a:pPr>
            <a:r>
              <a:rPr lang="en-US" b="true" sz="2940">
                <a:solidFill>
                  <a:srgbClr val="001E3A"/>
                </a:solidFill>
                <a:latin typeface="Garet Ultra-Bold"/>
                <a:ea typeface="Garet Ultra-Bold"/>
                <a:cs typeface="Garet Ultra-Bold"/>
                <a:sym typeface="Garet Ultra-Bold"/>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descr="Abstract Minimalist Dots Shapes"/>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descr="Abstract Minimalist Dots Shapes"/>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123670" y="2126598"/>
            <a:ext cx="16817672" cy="7690581"/>
          </a:xfrm>
          <a:custGeom>
            <a:avLst/>
            <a:gdLst/>
            <a:ahLst/>
            <a:cxnLst/>
            <a:rect r="r" b="b" t="t" l="l"/>
            <a:pathLst>
              <a:path h="7690581" w="16817672">
                <a:moveTo>
                  <a:pt x="0" y="0"/>
                </a:moveTo>
                <a:lnTo>
                  <a:pt x="16817672" y="0"/>
                </a:lnTo>
                <a:lnTo>
                  <a:pt x="16817672" y="7690581"/>
                </a:lnTo>
                <a:lnTo>
                  <a:pt x="0" y="7690581"/>
                </a:lnTo>
                <a:lnTo>
                  <a:pt x="0" y="0"/>
                </a:lnTo>
                <a:close/>
              </a:path>
            </a:pathLst>
          </a:custGeom>
          <a:blipFill>
            <a:blip r:embed="rId6"/>
            <a:stretch>
              <a:fillRect l="0" t="0" r="0" b="0"/>
            </a:stretch>
          </a:blipFill>
        </p:spPr>
      </p:sp>
      <p:sp>
        <p:nvSpPr>
          <p:cNvPr name="TextBox 11" id="11"/>
          <p:cNvSpPr txBox="true"/>
          <p:nvPr/>
        </p:nvSpPr>
        <p:spPr>
          <a:xfrm rot="0">
            <a:off x="328080" y="612123"/>
            <a:ext cx="7078227" cy="1514475"/>
          </a:xfrm>
          <a:prstGeom prst="rect">
            <a:avLst/>
          </a:prstGeom>
        </p:spPr>
        <p:txBody>
          <a:bodyPr anchor="t" rtlCol="false" tIns="0" lIns="0" bIns="0" rIns="0">
            <a:spAutoFit/>
          </a:bodyPr>
          <a:lstStyle/>
          <a:p>
            <a:pPr algn="ctr" marL="0" indent="0" lvl="0">
              <a:lnSpc>
                <a:spcPts val="11999"/>
              </a:lnSpc>
            </a:pPr>
            <a:r>
              <a:rPr lang="en-US" b="true" sz="9999">
                <a:solidFill>
                  <a:srgbClr val="001E3A"/>
                </a:solidFill>
                <a:latin typeface="Garet Bold"/>
                <a:ea typeface="Garet Bold"/>
                <a:cs typeface="Garet Bold"/>
                <a:sym typeface="Garet Bold"/>
              </a:rPr>
              <a:t>Admin</a:t>
            </a:r>
          </a:p>
        </p:txBody>
      </p:sp>
      <p:sp>
        <p:nvSpPr>
          <p:cNvPr name="TextBox 12" id="12"/>
          <p:cNvSpPr txBox="true"/>
          <p:nvPr/>
        </p:nvSpPr>
        <p:spPr>
          <a:xfrm rot="0">
            <a:off x="16531044" y="9363075"/>
            <a:ext cx="559219" cy="338186"/>
          </a:xfrm>
          <a:prstGeom prst="rect">
            <a:avLst/>
          </a:prstGeom>
        </p:spPr>
        <p:txBody>
          <a:bodyPr anchor="t" rtlCol="false" tIns="0" lIns="0" bIns="0" rIns="0">
            <a:spAutoFit/>
          </a:bodyPr>
          <a:lstStyle/>
          <a:p>
            <a:pPr algn="ctr" marL="0" indent="0" lvl="0">
              <a:lnSpc>
                <a:spcPts val="2440"/>
              </a:lnSpc>
              <a:spcBef>
                <a:spcPct val="0"/>
              </a:spcBef>
            </a:pPr>
            <a:r>
              <a:rPr lang="en-US" b="true" sz="2940" strike="noStrike" u="none">
                <a:solidFill>
                  <a:srgbClr val="001E3A"/>
                </a:solidFill>
                <a:latin typeface="Garet Ultra-Bold"/>
                <a:ea typeface="Garet Ultra-Bold"/>
                <a:cs typeface="Garet Ultra-Bold"/>
                <a:sym typeface="Garet Ultra-Bold"/>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descr="Abstract Minimalist Dots Shapes"/>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descr="Abstract Minimalist Dots Shapes"/>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62203" y="2126598"/>
            <a:ext cx="17079139" cy="7801253"/>
          </a:xfrm>
          <a:custGeom>
            <a:avLst/>
            <a:gdLst/>
            <a:ahLst/>
            <a:cxnLst/>
            <a:rect r="r" b="b" t="t" l="l"/>
            <a:pathLst>
              <a:path h="7801253" w="17079139">
                <a:moveTo>
                  <a:pt x="0" y="0"/>
                </a:moveTo>
                <a:lnTo>
                  <a:pt x="17079139" y="0"/>
                </a:lnTo>
                <a:lnTo>
                  <a:pt x="17079139" y="7801253"/>
                </a:lnTo>
                <a:lnTo>
                  <a:pt x="0" y="7801253"/>
                </a:lnTo>
                <a:lnTo>
                  <a:pt x="0" y="0"/>
                </a:lnTo>
                <a:close/>
              </a:path>
            </a:pathLst>
          </a:custGeom>
          <a:blipFill>
            <a:blip r:embed="rId6"/>
            <a:stretch>
              <a:fillRect l="0" t="0" r="0" b="0"/>
            </a:stretch>
          </a:blipFill>
        </p:spPr>
      </p:sp>
      <p:sp>
        <p:nvSpPr>
          <p:cNvPr name="TextBox 11" id="11"/>
          <p:cNvSpPr txBox="true"/>
          <p:nvPr/>
        </p:nvSpPr>
        <p:spPr>
          <a:xfrm rot="0">
            <a:off x="328080" y="612123"/>
            <a:ext cx="7078227" cy="1514475"/>
          </a:xfrm>
          <a:prstGeom prst="rect">
            <a:avLst/>
          </a:prstGeom>
        </p:spPr>
        <p:txBody>
          <a:bodyPr anchor="t" rtlCol="false" tIns="0" lIns="0" bIns="0" rIns="0">
            <a:spAutoFit/>
          </a:bodyPr>
          <a:lstStyle/>
          <a:p>
            <a:pPr algn="ctr" marL="0" indent="0" lvl="0">
              <a:lnSpc>
                <a:spcPts val="11999"/>
              </a:lnSpc>
            </a:pPr>
            <a:r>
              <a:rPr lang="en-US" b="true" sz="9999">
                <a:solidFill>
                  <a:srgbClr val="001E3A"/>
                </a:solidFill>
                <a:latin typeface="Garet Bold"/>
                <a:ea typeface="Garet Bold"/>
                <a:cs typeface="Garet Bold"/>
                <a:sym typeface="Garet Bold"/>
              </a:rPr>
              <a:t>Librarian</a:t>
            </a:r>
          </a:p>
        </p:txBody>
      </p:sp>
      <p:sp>
        <p:nvSpPr>
          <p:cNvPr name="TextBox 12" id="12"/>
          <p:cNvSpPr txBox="true"/>
          <p:nvPr/>
        </p:nvSpPr>
        <p:spPr>
          <a:xfrm rot="0">
            <a:off x="16531044" y="9363075"/>
            <a:ext cx="559219" cy="338186"/>
          </a:xfrm>
          <a:prstGeom prst="rect">
            <a:avLst/>
          </a:prstGeom>
        </p:spPr>
        <p:txBody>
          <a:bodyPr anchor="t" rtlCol="false" tIns="0" lIns="0" bIns="0" rIns="0">
            <a:spAutoFit/>
          </a:bodyPr>
          <a:lstStyle/>
          <a:p>
            <a:pPr algn="ctr" marL="0" indent="0" lvl="0">
              <a:lnSpc>
                <a:spcPts val="2440"/>
              </a:lnSpc>
              <a:spcBef>
                <a:spcPct val="0"/>
              </a:spcBef>
            </a:pPr>
            <a:r>
              <a:rPr lang="en-US" b="true" sz="2940" strike="noStrike" u="none">
                <a:solidFill>
                  <a:srgbClr val="001E3A"/>
                </a:solidFill>
                <a:latin typeface="Garet Ultra-Bold"/>
                <a:ea typeface="Garet Ultra-Bold"/>
                <a:cs typeface="Garet Ultra-Bold"/>
                <a:sym typeface="Garet Ultra-Bold"/>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descr="Abstract Minimalist Dots Shapes"/>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descr="Abstract Minimalist Dots Shapes"/>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28700" y="2048705"/>
            <a:ext cx="16912642" cy="7707584"/>
          </a:xfrm>
          <a:custGeom>
            <a:avLst/>
            <a:gdLst/>
            <a:ahLst/>
            <a:cxnLst/>
            <a:rect r="r" b="b" t="t" l="l"/>
            <a:pathLst>
              <a:path h="7707584" w="16912642">
                <a:moveTo>
                  <a:pt x="0" y="0"/>
                </a:moveTo>
                <a:lnTo>
                  <a:pt x="16912642" y="0"/>
                </a:lnTo>
                <a:lnTo>
                  <a:pt x="16912642" y="7707585"/>
                </a:lnTo>
                <a:lnTo>
                  <a:pt x="0" y="7707585"/>
                </a:lnTo>
                <a:lnTo>
                  <a:pt x="0" y="0"/>
                </a:lnTo>
                <a:close/>
              </a:path>
            </a:pathLst>
          </a:custGeom>
          <a:blipFill>
            <a:blip r:embed="rId6"/>
            <a:stretch>
              <a:fillRect l="0" t="0" r="0" b="0"/>
            </a:stretch>
          </a:blipFill>
        </p:spPr>
      </p:sp>
      <p:sp>
        <p:nvSpPr>
          <p:cNvPr name="TextBox 11" id="11"/>
          <p:cNvSpPr txBox="true"/>
          <p:nvPr/>
        </p:nvSpPr>
        <p:spPr>
          <a:xfrm rot="0">
            <a:off x="328080" y="612123"/>
            <a:ext cx="7078227" cy="1514475"/>
          </a:xfrm>
          <a:prstGeom prst="rect">
            <a:avLst/>
          </a:prstGeom>
        </p:spPr>
        <p:txBody>
          <a:bodyPr anchor="t" rtlCol="false" tIns="0" lIns="0" bIns="0" rIns="0">
            <a:spAutoFit/>
          </a:bodyPr>
          <a:lstStyle/>
          <a:p>
            <a:pPr algn="ctr" marL="0" indent="0" lvl="0">
              <a:lnSpc>
                <a:spcPts val="11999"/>
              </a:lnSpc>
            </a:pPr>
            <a:r>
              <a:rPr lang="en-US" b="true" sz="9999">
                <a:solidFill>
                  <a:srgbClr val="001E3A"/>
                </a:solidFill>
                <a:latin typeface="Garet Bold"/>
                <a:ea typeface="Garet Bold"/>
                <a:cs typeface="Garet Bold"/>
                <a:sym typeface="Garet Bold"/>
              </a:rPr>
              <a:t>Member</a:t>
            </a:r>
          </a:p>
        </p:txBody>
      </p:sp>
      <p:sp>
        <p:nvSpPr>
          <p:cNvPr name="TextBox 12" id="12"/>
          <p:cNvSpPr txBox="true"/>
          <p:nvPr/>
        </p:nvSpPr>
        <p:spPr>
          <a:xfrm rot="0">
            <a:off x="16531044" y="9363075"/>
            <a:ext cx="559219" cy="338186"/>
          </a:xfrm>
          <a:prstGeom prst="rect">
            <a:avLst/>
          </a:prstGeom>
        </p:spPr>
        <p:txBody>
          <a:bodyPr anchor="t" rtlCol="false" tIns="0" lIns="0" bIns="0" rIns="0">
            <a:spAutoFit/>
          </a:bodyPr>
          <a:lstStyle/>
          <a:p>
            <a:pPr algn="ctr" marL="0" indent="0" lvl="0">
              <a:lnSpc>
                <a:spcPts val="2440"/>
              </a:lnSpc>
              <a:spcBef>
                <a:spcPct val="0"/>
              </a:spcBef>
            </a:pPr>
            <a:r>
              <a:rPr lang="en-US" b="true" sz="2940" strike="noStrike" u="none">
                <a:solidFill>
                  <a:srgbClr val="001E3A"/>
                </a:solidFill>
                <a:latin typeface="Garet Ultra-Bold"/>
                <a:ea typeface="Garet Ultra-Bold"/>
                <a:cs typeface="Garet Ultra-Bold"/>
                <a:sym typeface="Garet Ultra-Bold"/>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descr="Abstract Minimalist Dots Shapes"/>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descr="Abstract Minimalist Dots Shapes"/>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322043" y="267055"/>
            <a:ext cx="12753867" cy="2743200"/>
          </a:xfrm>
          <a:prstGeom prst="rect">
            <a:avLst/>
          </a:prstGeom>
        </p:spPr>
        <p:txBody>
          <a:bodyPr anchor="t" rtlCol="false" tIns="0" lIns="0" bIns="0" rIns="0">
            <a:spAutoFit/>
          </a:bodyPr>
          <a:lstStyle/>
          <a:p>
            <a:pPr algn="l">
              <a:lnSpc>
                <a:spcPts val="10800"/>
              </a:lnSpc>
            </a:pPr>
            <a:r>
              <a:rPr lang="en-US" sz="9000" b="true">
                <a:solidFill>
                  <a:srgbClr val="001E3A"/>
                </a:solidFill>
                <a:latin typeface="Garet Bold"/>
                <a:ea typeface="Garet Bold"/>
                <a:cs typeface="Garet Bold"/>
                <a:sym typeface="Garet Bold"/>
              </a:rPr>
              <a:t>Future</a:t>
            </a:r>
          </a:p>
          <a:p>
            <a:pPr algn="l" marL="0" indent="0" lvl="0">
              <a:lnSpc>
                <a:spcPts val="10800"/>
              </a:lnSpc>
            </a:pPr>
            <a:r>
              <a:rPr lang="en-US" b="true" sz="9000">
                <a:solidFill>
                  <a:srgbClr val="001E3A"/>
                </a:solidFill>
                <a:latin typeface="Garet Bold"/>
                <a:ea typeface="Garet Bold"/>
                <a:cs typeface="Garet Bold"/>
                <a:sym typeface="Garet Bold"/>
              </a:rPr>
              <a:t>Enhancement</a:t>
            </a:r>
          </a:p>
        </p:txBody>
      </p:sp>
      <p:sp>
        <p:nvSpPr>
          <p:cNvPr name="AutoShape 11" id="11"/>
          <p:cNvSpPr/>
          <p:nvPr/>
        </p:nvSpPr>
        <p:spPr>
          <a:xfrm>
            <a:off x="1322043" y="3062642"/>
            <a:ext cx="10961021" cy="0"/>
          </a:xfrm>
          <a:prstGeom prst="line">
            <a:avLst/>
          </a:prstGeom>
          <a:ln cap="flat" w="104775">
            <a:solidFill>
              <a:srgbClr val="001E3A"/>
            </a:solidFill>
            <a:prstDash val="solid"/>
            <a:headEnd type="none" len="sm" w="sm"/>
            <a:tailEnd type="none" len="sm" w="sm"/>
          </a:ln>
        </p:spPr>
      </p:sp>
      <p:sp>
        <p:nvSpPr>
          <p:cNvPr name="TextBox 12" id="12"/>
          <p:cNvSpPr txBox="true"/>
          <p:nvPr/>
        </p:nvSpPr>
        <p:spPr>
          <a:xfrm rot="0">
            <a:off x="16521519" y="9363075"/>
            <a:ext cx="559219" cy="338186"/>
          </a:xfrm>
          <a:prstGeom prst="rect">
            <a:avLst/>
          </a:prstGeom>
        </p:spPr>
        <p:txBody>
          <a:bodyPr anchor="t" rtlCol="false" tIns="0" lIns="0" bIns="0" rIns="0">
            <a:spAutoFit/>
          </a:bodyPr>
          <a:lstStyle/>
          <a:p>
            <a:pPr algn="ctr" marL="0" indent="0" lvl="0">
              <a:lnSpc>
                <a:spcPts val="2440"/>
              </a:lnSpc>
              <a:spcBef>
                <a:spcPct val="0"/>
              </a:spcBef>
            </a:pPr>
            <a:r>
              <a:rPr lang="en-US" b="true" sz="2940">
                <a:solidFill>
                  <a:srgbClr val="001E3A"/>
                </a:solidFill>
                <a:latin typeface="Garet Ultra-Bold"/>
                <a:ea typeface="Garet Ultra-Bold"/>
                <a:cs typeface="Garet Ultra-Bold"/>
                <a:sym typeface="Garet Ultra-Bold"/>
              </a:rPr>
              <a:t>1</a:t>
            </a:r>
            <a:r>
              <a:rPr lang="en-US" b="true" sz="2940" strike="noStrike" u="none">
                <a:solidFill>
                  <a:srgbClr val="001E3A"/>
                </a:solidFill>
                <a:latin typeface="Garet Ultra-Bold"/>
                <a:ea typeface="Garet Ultra-Bold"/>
                <a:cs typeface="Garet Ultra-Bold"/>
                <a:sym typeface="Garet Ultra-Bold"/>
              </a:rPr>
              <a:t>4</a:t>
            </a:r>
          </a:p>
        </p:txBody>
      </p:sp>
      <p:sp>
        <p:nvSpPr>
          <p:cNvPr name="TextBox 13" id="13"/>
          <p:cNvSpPr txBox="true"/>
          <p:nvPr/>
        </p:nvSpPr>
        <p:spPr>
          <a:xfrm rot="0">
            <a:off x="1746052" y="3781358"/>
            <a:ext cx="14795897" cy="662939"/>
          </a:xfrm>
          <a:prstGeom prst="rect">
            <a:avLst/>
          </a:prstGeom>
        </p:spPr>
        <p:txBody>
          <a:bodyPr anchor="t" rtlCol="false" tIns="0" lIns="0" bIns="0" rIns="0">
            <a:spAutoFit/>
          </a:bodyPr>
          <a:lstStyle/>
          <a:p>
            <a:pPr algn="ctr" marL="842016" indent="-421008" lvl="1">
              <a:lnSpc>
                <a:spcPts val="5460"/>
              </a:lnSpc>
              <a:buFont typeface="Arial"/>
              <a:buChar char="•"/>
            </a:pPr>
            <a:r>
              <a:rPr lang="en-US" b="true" sz="3900">
                <a:solidFill>
                  <a:srgbClr val="001E3A"/>
                </a:solidFill>
                <a:latin typeface="Open Sans 1 Bold"/>
                <a:ea typeface="Open Sans 1 Bold"/>
                <a:cs typeface="Open Sans 1 Bold"/>
                <a:sym typeface="Open Sans 1 Bold"/>
              </a:rPr>
              <a:t>Enhanced Reporting Features For Admins And Librarians</a:t>
            </a:r>
          </a:p>
        </p:txBody>
      </p:sp>
      <p:sp>
        <p:nvSpPr>
          <p:cNvPr name="TextBox 14" id="14"/>
          <p:cNvSpPr txBox="true"/>
          <p:nvPr/>
        </p:nvSpPr>
        <p:spPr>
          <a:xfrm rot="0">
            <a:off x="1746052" y="5111047"/>
            <a:ext cx="9289971" cy="662939"/>
          </a:xfrm>
          <a:prstGeom prst="rect">
            <a:avLst/>
          </a:prstGeom>
        </p:spPr>
        <p:txBody>
          <a:bodyPr anchor="t" rtlCol="false" tIns="0" lIns="0" bIns="0" rIns="0">
            <a:spAutoFit/>
          </a:bodyPr>
          <a:lstStyle/>
          <a:p>
            <a:pPr algn="ctr" marL="842016" indent="-421008" lvl="1">
              <a:lnSpc>
                <a:spcPts val="5460"/>
              </a:lnSpc>
              <a:buFont typeface="Arial"/>
              <a:buChar char="•"/>
            </a:pPr>
            <a:r>
              <a:rPr lang="en-US" b="true" sz="3900">
                <a:solidFill>
                  <a:srgbClr val="001E3A"/>
                </a:solidFill>
                <a:latin typeface="Open Sans 1 Bold"/>
                <a:ea typeface="Open Sans 1 Bold"/>
                <a:cs typeface="Open Sans 1 Bold"/>
                <a:sym typeface="Open Sans 1 Bold"/>
              </a:rPr>
              <a:t>Payment System For Selling Books</a:t>
            </a:r>
          </a:p>
        </p:txBody>
      </p:sp>
      <p:sp>
        <p:nvSpPr>
          <p:cNvPr name="TextBox 15" id="15"/>
          <p:cNvSpPr txBox="true"/>
          <p:nvPr/>
        </p:nvSpPr>
        <p:spPr>
          <a:xfrm rot="0">
            <a:off x="1746052" y="6360824"/>
            <a:ext cx="15513248" cy="1348739"/>
          </a:xfrm>
          <a:prstGeom prst="rect">
            <a:avLst/>
          </a:prstGeom>
        </p:spPr>
        <p:txBody>
          <a:bodyPr anchor="t" rtlCol="false" tIns="0" lIns="0" bIns="0" rIns="0">
            <a:spAutoFit/>
          </a:bodyPr>
          <a:lstStyle/>
          <a:p>
            <a:pPr algn="l" marL="842016" indent="-421008" lvl="1">
              <a:lnSpc>
                <a:spcPts val="5460"/>
              </a:lnSpc>
              <a:buFont typeface="Arial"/>
              <a:buChar char="•"/>
            </a:pPr>
            <a:r>
              <a:rPr lang="en-US" b="true" sz="3900">
                <a:solidFill>
                  <a:srgbClr val="001E3A"/>
                </a:solidFill>
                <a:latin typeface="Open Sans 1 Bold"/>
                <a:ea typeface="Open Sans 1 Bold"/>
                <a:cs typeface="Open Sans 1 Bold"/>
                <a:sym typeface="Open Sans 1 Bold"/>
              </a:rPr>
              <a:t>Book Recommendation System for Members Based On Past Loaned Books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989624" y="3719754"/>
            <a:ext cx="9671896" cy="1423746"/>
          </a:xfrm>
          <a:prstGeom prst="rect">
            <a:avLst/>
          </a:prstGeom>
        </p:spPr>
        <p:txBody>
          <a:bodyPr anchor="t" rtlCol="false" tIns="0" lIns="0" bIns="0" rIns="0">
            <a:spAutoFit/>
          </a:bodyPr>
          <a:lstStyle/>
          <a:p>
            <a:pPr algn="ctr">
              <a:lnSpc>
                <a:spcPts val="10174"/>
              </a:lnSpc>
            </a:pPr>
            <a:r>
              <a:rPr lang="en-US" sz="12258" b="true">
                <a:solidFill>
                  <a:srgbClr val="001E3A"/>
                </a:solidFill>
                <a:latin typeface="Garet Ultra-Bold"/>
                <a:ea typeface="Garet Ultra-Bold"/>
                <a:cs typeface="Garet Ultra-Bold"/>
                <a:sym typeface="Garet Ultra-Bold"/>
              </a:rPr>
              <a:t>Thank You!</a:t>
            </a:r>
          </a:p>
        </p:txBody>
      </p:sp>
      <p:sp>
        <p:nvSpPr>
          <p:cNvPr name="TextBox 11" id="11"/>
          <p:cNvSpPr txBox="true"/>
          <p:nvPr/>
        </p:nvSpPr>
        <p:spPr>
          <a:xfrm rot="0">
            <a:off x="16700081" y="9363075"/>
            <a:ext cx="559219" cy="339215"/>
          </a:xfrm>
          <a:prstGeom prst="rect">
            <a:avLst/>
          </a:prstGeom>
        </p:spPr>
        <p:txBody>
          <a:bodyPr anchor="t" rtlCol="false" tIns="0" lIns="0" bIns="0" rIns="0">
            <a:spAutoFit/>
          </a:bodyPr>
          <a:lstStyle/>
          <a:p>
            <a:pPr algn="ctr" marL="0" indent="0" lvl="0">
              <a:lnSpc>
                <a:spcPts val="2440"/>
              </a:lnSpc>
              <a:spcBef>
                <a:spcPct val="0"/>
              </a:spcBef>
            </a:pPr>
            <a:r>
              <a:rPr lang="en-US" b="true" sz="2940" strike="noStrike" u="none">
                <a:solidFill>
                  <a:srgbClr val="001E3A"/>
                </a:solidFill>
                <a:latin typeface="Garet Ultra-Bold"/>
                <a:ea typeface="Garet Ultra-Bold"/>
                <a:cs typeface="Garet Ultra-Bold"/>
                <a:sym typeface="Garet Ultra-Bold"/>
              </a:rPr>
              <a:t>15</a:t>
            </a:r>
          </a:p>
        </p:txBody>
      </p:sp>
      <p:sp>
        <p:nvSpPr>
          <p:cNvPr name="TextBox 12" id="12"/>
          <p:cNvSpPr txBox="true"/>
          <p:nvPr/>
        </p:nvSpPr>
        <p:spPr>
          <a:xfrm rot="0">
            <a:off x="6149935" y="5512499"/>
            <a:ext cx="5988131" cy="1381926"/>
          </a:xfrm>
          <a:prstGeom prst="rect">
            <a:avLst/>
          </a:prstGeom>
        </p:spPr>
        <p:txBody>
          <a:bodyPr anchor="t" rtlCol="false" tIns="0" lIns="0" bIns="0" rIns="0">
            <a:spAutoFit/>
          </a:bodyPr>
          <a:lstStyle/>
          <a:p>
            <a:pPr algn="ctr">
              <a:lnSpc>
                <a:spcPts val="5580"/>
              </a:lnSpc>
            </a:pPr>
            <a:r>
              <a:rPr lang="en-US" sz="3985" b="true">
                <a:solidFill>
                  <a:srgbClr val="000000"/>
                </a:solidFill>
                <a:latin typeface="Open Sans 1 Bold"/>
                <a:ea typeface="Open Sans 1 Bold"/>
                <a:cs typeface="Open Sans 1 Bold"/>
                <a:sym typeface="Open Sans 1 Bold"/>
              </a:rPr>
              <a:t>Special Thank for</a:t>
            </a:r>
          </a:p>
          <a:p>
            <a:pPr algn="ctr" marL="0" indent="0" lvl="0">
              <a:lnSpc>
                <a:spcPts val="5580"/>
              </a:lnSpc>
              <a:spcBef>
                <a:spcPct val="0"/>
              </a:spcBef>
            </a:pPr>
            <a:r>
              <a:rPr lang="en-US" b="true" sz="3985">
                <a:solidFill>
                  <a:srgbClr val="000000"/>
                </a:solidFill>
                <a:latin typeface="Open Sans 1 Bold"/>
                <a:ea typeface="Open Sans 1 Bold"/>
                <a:cs typeface="Open Sans 1 Bold"/>
                <a:sym typeface="Open Sans 1 Bold"/>
              </a:rPr>
              <a:t>Eng / Mohamed Abdulla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descr="Abstract Minimalist Dots Shapes"/>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descr="Abstract Minimalist Dots Shapes"/>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0848216" y="7054316"/>
            <a:ext cx="503245" cy="503245"/>
            <a:chOff x="0" y="0"/>
            <a:chExt cx="670993" cy="670993"/>
          </a:xfrm>
        </p:grpSpPr>
        <p:grpSp>
          <p:nvGrpSpPr>
            <p:cNvPr name="Group 11" id="11"/>
            <p:cNvGrpSpPr/>
            <p:nvPr/>
          </p:nvGrpSpPr>
          <p:grpSpPr>
            <a:xfrm rot="-10800000">
              <a:off x="0" y="0"/>
              <a:ext cx="670993" cy="670993"/>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1E3A"/>
              </a:solidFill>
            </p:spPr>
          </p:sp>
        </p:grpSp>
        <p:grpSp>
          <p:nvGrpSpPr>
            <p:cNvPr name="Group 13" id="13"/>
            <p:cNvGrpSpPr/>
            <p:nvPr/>
          </p:nvGrpSpPr>
          <p:grpSpPr>
            <a:xfrm rot="-10800000">
              <a:off x="246289" y="246289"/>
              <a:ext cx="178416" cy="178416"/>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sp>
        <p:nvSpPr>
          <p:cNvPr name="TextBox 15" id="15"/>
          <p:cNvSpPr txBox="true"/>
          <p:nvPr/>
        </p:nvSpPr>
        <p:spPr>
          <a:xfrm rot="0">
            <a:off x="1322043" y="4619076"/>
            <a:ext cx="7060223" cy="1245235"/>
          </a:xfrm>
          <a:prstGeom prst="rect">
            <a:avLst/>
          </a:prstGeom>
        </p:spPr>
        <p:txBody>
          <a:bodyPr anchor="t" rtlCol="false" tIns="0" lIns="0" bIns="0" rIns="0">
            <a:spAutoFit/>
          </a:bodyPr>
          <a:lstStyle/>
          <a:p>
            <a:pPr algn="l" marL="0" indent="0" lvl="0">
              <a:lnSpc>
                <a:spcPts val="9679"/>
              </a:lnSpc>
            </a:pPr>
            <a:r>
              <a:rPr lang="en-US" b="true" sz="8799">
                <a:solidFill>
                  <a:srgbClr val="001E3A"/>
                </a:solidFill>
                <a:latin typeface="Garet Bold"/>
                <a:ea typeface="Garet Bold"/>
                <a:cs typeface="Garet Bold"/>
                <a:sym typeface="Garet Bold"/>
              </a:rPr>
              <a:t>Our Team</a:t>
            </a:r>
          </a:p>
        </p:txBody>
      </p:sp>
      <p:sp>
        <p:nvSpPr>
          <p:cNvPr name="TextBox 16" id="16"/>
          <p:cNvSpPr txBox="true"/>
          <p:nvPr/>
        </p:nvSpPr>
        <p:spPr>
          <a:xfrm rot="0">
            <a:off x="11606198" y="6993680"/>
            <a:ext cx="3596177" cy="563881"/>
          </a:xfrm>
          <a:prstGeom prst="rect">
            <a:avLst/>
          </a:prstGeom>
        </p:spPr>
        <p:txBody>
          <a:bodyPr anchor="t" rtlCol="false" tIns="0" lIns="0" bIns="0" rIns="0">
            <a:spAutoFit/>
          </a:bodyPr>
          <a:lstStyle/>
          <a:p>
            <a:pPr algn="l" marL="0" indent="0" lvl="0">
              <a:lnSpc>
                <a:spcPts val="4619"/>
              </a:lnSpc>
            </a:pPr>
            <a:r>
              <a:rPr lang="en-US" b="true" sz="3299">
                <a:solidFill>
                  <a:srgbClr val="001E3A"/>
                </a:solidFill>
                <a:latin typeface="Open Sans 2 Bold"/>
                <a:ea typeface="Open Sans 2 Bold"/>
                <a:cs typeface="Open Sans 2 Bold"/>
                <a:sym typeface="Open Sans 2 Bold"/>
              </a:rPr>
              <a:t>Ziad Muhammad</a:t>
            </a:r>
          </a:p>
        </p:txBody>
      </p:sp>
      <p:sp>
        <p:nvSpPr>
          <p:cNvPr name="TextBox 17" id="17"/>
          <p:cNvSpPr txBox="true"/>
          <p:nvPr/>
        </p:nvSpPr>
        <p:spPr>
          <a:xfrm rot="0">
            <a:off x="16531044" y="9363075"/>
            <a:ext cx="559219" cy="338186"/>
          </a:xfrm>
          <a:prstGeom prst="rect">
            <a:avLst/>
          </a:prstGeom>
        </p:spPr>
        <p:txBody>
          <a:bodyPr anchor="t" rtlCol="false" tIns="0" lIns="0" bIns="0" rIns="0">
            <a:spAutoFit/>
          </a:bodyPr>
          <a:lstStyle/>
          <a:p>
            <a:pPr algn="ctr" marL="0" indent="0" lvl="0">
              <a:lnSpc>
                <a:spcPts val="2440"/>
              </a:lnSpc>
              <a:spcBef>
                <a:spcPct val="0"/>
              </a:spcBef>
            </a:pPr>
            <a:r>
              <a:rPr lang="en-US" b="true" sz="2940" strike="noStrike" u="none">
                <a:solidFill>
                  <a:srgbClr val="001E3A"/>
                </a:solidFill>
                <a:latin typeface="Garet Ultra-Bold"/>
                <a:ea typeface="Garet Ultra-Bold"/>
                <a:cs typeface="Garet Ultra-Bold"/>
                <a:sym typeface="Garet Ultra-Bold"/>
              </a:rPr>
              <a:t>2</a:t>
            </a:r>
          </a:p>
        </p:txBody>
      </p:sp>
      <p:grpSp>
        <p:nvGrpSpPr>
          <p:cNvPr name="Group 18" id="18"/>
          <p:cNvGrpSpPr/>
          <p:nvPr/>
        </p:nvGrpSpPr>
        <p:grpSpPr>
          <a:xfrm rot="0">
            <a:off x="10848216" y="6036721"/>
            <a:ext cx="503245" cy="503245"/>
            <a:chOff x="0" y="0"/>
            <a:chExt cx="670993" cy="670993"/>
          </a:xfrm>
        </p:grpSpPr>
        <p:grpSp>
          <p:nvGrpSpPr>
            <p:cNvPr name="Group 19" id="19"/>
            <p:cNvGrpSpPr/>
            <p:nvPr/>
          </p:nvGrpSpPr>
          <p:grpSpPr>
            <a:xfrm rot="-10800000">
              <a:off x="0" y="0"/>
              <a:ext cx="670993" cy="670993"/>
              <a:chOff x="0" y="0"/>
              <a:chExt cx="6350000" cy="6350000"/>
            </a:xfrm>
          </p:grpSpPr>
          <p:sp>
            <p:nvSpPr>
              <p:cNvPr name="Freeform 20" id="2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1E3A"/>
              </a:solidFill>
            </p:spPr>
          </p:sp>
        </p:grpSp>
        <p:grpSp>
          <p:nvGrpSpPr>
            <p:cNvPr name="Group 21" id="21"/>
            <p:cNvGrpSpPr/>
            <p:nvPr/>
          </p:nvGrpSpPr>
          <p:grpSpPr>
            <a:xfrm rot="-10800000">
              <a:off x="246289" y="246289"/>
              <a:ext cx="178416" cy="178416"/>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sp>
        <p:nvSpPr>
          <p:cNvPr name="TextBox 23" id="23"/>
          <p:cNvSpPr txBox="true"/>
          <p:nvPr/>
        </p:nvSpPr>
        <p:spPr>
          <a:xfrm rot="0">
            <a:off x="11606198" y="5976085"/>
            <a:ext cx="3596177" cy="563881"/>
          </a:xfrm>
          <a:prstGeom prst="rect">
            <a:avLst/>
          </a:prstGeom>
        </p:spPr>
        <p:txBody>
          <a:bodyPr anchor="t" rtlCol="false" tIns="0" lIns="0" bIns="0" rIns="0">
            <a:spAutoFit/>
          </a:bodyPr>
          <a:lstStyle/>
          <a:p>
            <a:pPr algn="l" marL="0" indent="0" lvl="0">
              <a:lnSpc>
                <a:spcPts val="4619"/>
              </a:lnSpc>
            </a:pPr>
            <a:r>
              <a:rPr lang="en-US" b="true" sz="3299">
                <a:solidFill>
                  <a:srgbClr val="001E3A"/>
                </a:solidFill>
                <a:latin typeface="Open Sans 2 Bold"/>
                <a:ea typeface="Open Sans 2 Bold"/>
                <a:cs typeface="Open Sans 2 Bold"/>
                <a:sym typeface="Open Sans 2 Bold"/>
              </a:rPr>
              <a:t>Hesham Mustafa</a:t>
            </a:r>
          </a:p>
        </p:txBody>
      </p:sp>
      <p:grpSp>
        <p:nvGrpSpPr>
          <p:cNvPr name="Group 24" id="24"/>
          <p:cNvGrpSpPr/>
          <p:nvPr/>
        </p:nvGrpSpPr>
        <p:grpSpPr>
          <a:xfrm rot="0">
            <a:off x="10848216" y="5028651"/>
            <a:ext cx="503245" cy="503245"/>
            <a:chOff x="0" y="0"/>
            <a:chExt cx="670993" cy="670993"/>
          </a:xfrm>
        </p:grpSpPr>
        <p:grpSp>
          <p:nvGrpSpPr>
            <p:cNvPr name="Group 25" id="25"/>
            <p:cNvGrpSpPr/>
            <p:nvPr/>
          </p:nvGrpSpPr>
          <p:grpSpPr>
            <a:xfrm rot="-10800000">
              <a:off x="0" y="0"/>
              <a:ext cx="670993" cy="670993"/>
              <a:chOff x="0" y="0"/>
              <a:chExt cx="6350000" cy="6350000"/>
            </a:xfrm>
          </p:grpSpPr>
          <p:sp>
            <p:nvSpPr>
              <p:cNvPr name="Freeform 26" id="2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1E3A"/>
              </a:solidFill>
            </p:spPr>
          </p:sp>
        </p:grpSp>
        <p:grpSp>
          <p:nvGrpSpPr>
            <p:cNvPr name="Group 27" id="27"/>
            <p:cNvGrpSpPr/>
            <p:nvPr/>
          </p:nvGrpSpPr>
          <p:grpSpPr>
            <a:xfrm rot="-10800000">
              <a:off x="246289" y="246289"/>
              <a:ext cx="178416" cy="178416"/>
              <a:chOff x="0" y="0"/>
              <a:chExt cx="6350000" cy="6350000"/>
            </a:xfrm>
          </p:grpSpPr>
          <p:sp>
            <p:nvSpPr>
              <p:cNvPr name="Freeform 28" id="2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sp>
        <p:nvSpPr>
          <p:cNvPr name="TextBox 29" id="29"/>
          <p:cNvSpPr txBox="true"/>
          <p:nvPr/>
        </p:nvSpPr>
        <p:spPr>
          <a:xfrm rot="0">
            <a:off x="11606198" y="4968016"/>
            <a:ext cx="3596177" cy="563881"/>
          </a:xfrm>
          <a:prstGeom prst="rect">
            <a:avLst/>
          </a:prstGeom>
        </p:spPr>
        <p:txBody>
          <a:bodyPr anchor="t" rtlCol="false" tIns="0" lIns="0" bIns="0" rIns="0">
            <a:spAutoFit/>
          </a:bodyPr>
          <a:lstStyle/>
          <a:p>
            <a:pPr algn="l" marL="0" indent="0" lvl="0">
              <a:lnSpc>
                <a:spcPts val="4619"/>
              </a:lnSpc>
            </a:pPr>
            <a:r>
              <a:rPr lang="en-US" b="true" sz="3299">
                <a:solidFill>
                  <a:srgbClr val="001E3A"/>
                </a:solidFill>
                <a:latin typeface="Open Sans 2 Bold"/>
                <a:ea typeface="Open Sans 2 Bold"/>
                <a:cs typeface="Open Sans 2 Bold"/>
                <a:sym typeface="Open Sans 2 Bold"/>
              </a:rPr>
              <a:t>Youssef Elsayed</a:t>
            </a:r>
          </a:p>
        </p:txBody>
      </p:sp>
      <p:grpSp>
        <p:nvGrpSpPr>
          <p:cNvPr name="Group 30" id="30"/>
          <p:cNvGrpSpPr/>
          <p:nvPr/>
        </p:nvGrpSpPr>
        <p:grpSpPr>
          <a:xfrm rot="0">
            <a:off x="10848216" y="4020581"/>
            <a:ext cx="503245" cy="503245"/>
            <a:chOff x="0" y="0"/>
            <a:chExt cx="670993" cy="670993"/>
          </a:xfrm>
        </p:grpSpPr>
        <p:grpSp>
          <p:nvGrpSpPr>
            <p:cNvPr name="Group 31" id="31"/>
            <p:cNvGrpSpPr/>
            <p:nvPr/>
          </p:nvGrpSpPr>
          <p:grpSpPr>
            <a:xfrm rot="-10800000">
              <a:off x="0" y="0"/>
              <a:ext cx="670993" cy="670993"/>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1E3A"/>
              </a:solidFill>
            </p:spPr>
          </p:sp>
        </p:grpSp>
        <p:grpSp>
          <p:nvGrpSpPr>
            <p:cNvPr name="Group 33" id="33"/>
            <p:cNvGrpSpPr/>
            <p:nvPr/>
          </p:nvGrpSpPr>
          <p:grpSpPr>
            <a:xfrm rot="-10800000">
              <a:off x="246289" y="246289"/>
              <a:ext cx="178416" cy="178416"/>
              <a:chOff x="0" y="0"/>
              <a:chExt cx="6350000" cy="6350000"/>
            </a:xfrm>
          </p:grpSpPr>
          <p:sp>
            <p:nvSpPr>
              <p:cNvPr name="Freeform 34" id="3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sp>
        <p:nvSpPr>
          <p:cNvPr name="TextBox 35" id="35"/>
          <p:cNvSpPr txBox="true"/>
          <p:nvPr/>
        </p:nvSpPr>
        <p:spPr>
          <a:xfrm rot="0">
            <a:off x="11606198" y="3959946"/>
            <a:ext cx="3596177" cy="563881"/>
          </a:xfrm>
          <a:prstGeom prst="rect">
            <a:avLst/>
          </a:prstGeom>
        </p:spPr>
        <p:txBody>
          <a:bodyPr anchor="t" rtlCol="false" tIns="0" lIns="0" bIns="0" rIns="0">
            <a:spAutoFit/>
          </a:bodyPr>
          <a:lstStyle/>
          <a:p>
            <a:pPr algn="l" marL="0" indent="0" lvl="0">
              <a:lnSpc>
                <a:spcPts val="4619"/>
              </a:lnSpc>
            </a:pPr>
            <a:r>
              <a:rPr lang="en-US" b="true" sz="3299">
                <a:solidFill>
                  <a:srgbClr val="001E3A"/>
                </a:solidFill>
                <a:latin typeface="Open Sans 2 Bold"/>
                <a:ea typeface="Open Sans 2 Bold"/>
                <a:cs typeface="Open Sans 2 Bold"/>
                <a:sym typeface="Open Sans 2 Bold"/>
              </a:rPr>
              <a:t>Marawan Ali</a:t>
            </a:r>
          </a:p>
        </p:txBody>
      </p:sp>
      <p:grpSp>
        <p:nvGrpSpPr>
          <p:cNvPr name="Group 36" id="36"/>
          <p:cNvGrpSpPr/>
          <p:nvPr/>
        </p:nvGrpSpPr>
        <p:grpSpPr>
          <a:xfrm rot="0">
            <a:off x="10848216" y="3010255"/>
            <a:ext cx="503245" cy="503245"/>
            <a:chOff x="0" y="0"/>
            <a:chExt cx="670993" cy="670993"/>
          </a:xfrm>
        </p:grpSpPr>
        <p:grpSp>
          <p:nvGrpSpPr>
            <p:cNvPr name="Group 37" id="37"/>
            <p:cNvGrpSpPr/>
            <p:nvPr/>
          </p:nvGrpSpPr>
          <p:grpSpPr>
            <a:xfrm rot="-10800000">
              <a:off x="0" y="0"/>
              <a:ext cx="670993" cy="670993"/>
              <a:chOff x="0" y="0"/>
              <a:chExt cx="6350000" cy="6350000"/>
            </a:xfrm>
          </p:grpSpPr>
          <p:sp>
            <p:nvSpPr>
              <p:cNvPr name="Freeform 38" id="3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1E3A"/>
              </a:solidFill>
            </p:spPr>
          </p:sp>
        </p:grpSp>
        <p:grpSp>
          <p:nvGrpSpPr>
            <p:cNvPr name="Group 39" id="39"/>
            <p:cNvGrpSpPr/>
            <p:nvPr/>
          </p:nvGrpSpPr>
          <p:grpSpPr>
            <a:xfrm rot="-10800000">
              <a:off x="246289" y="246289"/>
              <a:ext cx="178416" cy="178416"/>
              <a:chOff x="0" y="0"/>
              <a:chExt cx="6350000" cy="6350000"/>
            </a:xfrm>
          </p:grpSpPr>
          <p:sp>
            <p:nvSpPr>
              <p:cNvPr name="Freeform 40" id="4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sp>
        <p:nvSpPr>
          <p:cNvPr name="TextBox 41" id="41"/>
          <p:cNvSpPr txBox="true"/>
          <p:nvPr/>
        </p:nvSpPr>
        <p:spPr>
          <a:xfrm rot="0">
            <a:off x="11606198" y="2949619"/>
            <a:ext cx="4054992" cy="563881"/>
          </a:xfrm>
          <a:prstGeom prst="rect">
            <a:avLst/>
          </a:prstGeom>
        </p:spPr>
        <p:txBody>
          <a:bodyPr anchor="t" rtlCol="false" tIns="0" lIns="0" bIns="0" rIns="0">
            <a:spAutoFit/>
          </a:bodyPr>
          <a:lstStyle/>
          <a:p>
            <a:pPr algn="l" marL="0" indent="0" lvl="0">
              <a:lnSpc>
                <a:spcPts val="4619"/>
              </a:lnSpc>
            </a:pPr>
            <a:r>
              <a:rPr lang="en-US" b="true" sz="3299">
                <a:solidFill>
                  <a:srgbClr val="001E3A"/>
                </a:solidFill>
                <a:latin typeface="Open Sans 2 Bold"/>
                <a:ea typeface="Open Sans 2 Bold"/>
                <a:cs typeface="Open Sans 2 Bold"/>
                <a:sym typeface="Open Sans 2 Bold"/>
              </a:rPr>
              <a:t>Ahmed Mohamed</a:t>
            </a:r>
          </a:p>
        </p:txBody>
      </p:sp>
      <p:sp>
        <p:nvSpPr>
          <p:cNvPr name="AutoShape 42" id="42"/>
          <p:cNvSpPr/>
          <p:nvPr/>
        </p:nvSpPr>
        <p:spPr>
          <a:xfrm flipV="true">
            <a:off x="9144000" y="1897380"/>
            <a:ext cx="0" cy="649224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059765" y="2567321"/>
            <a:ext cx="14168470" cy="1423746"/>
          </a:xfrm>
          <a:prstGeom prst="rect">
            <a:avLst/>
          </a:prstGeom>
        </p:spPr>
        <p:txBody>
          <a:bodyPr anchor="t" rtlCol="false" tIns="0" lIns="0" bIns="0" rIns="0">
            <a:spAutoFit/>
          </a:bodyPr>
          <a:lstStyle/>
          <a:p>
            <a:pPr algn="l">
              <a:lnSpc>
                <a:spcPts val="10174"/>
              </a:lnSpc>
            </a:pPr>
            <a:r>
              <a:rPr lang="en-US" sz="12258" b="true">
                <a:solidFill>
                  <a:srgbClr val="001E3A"/>
                </a:solidFill>
                <a:latin typeface="Garet Ultra-Bold"/>
                <a:ea typeface="Garet Ultra-Bold"/>
                <a:cs typeface="Garet Ultra-Bold"/>
                <a:sym typeface="Garet Ultra-Bold"/>
              </a:rPr>
              <a:t>Introduction</a:t>
            </a:r>
          </a:p>
        </p:txBody>
      </p:sp>
      <p:sp>
        <p:nvSpPr>
          <p:cNvPr name="TextBox 11" id="11"/>
          <p:cNvSpPr txBox="true"/>
          <p:nvPr/>
        </p:nvSpPr>
        <p:spPr>
          <a:xfrm rot="0">
            <a:off x="2059765" y="4209788"/>
            <a:ext cx="15199535" cy="3714237"/>
          </a:xfrm>
          <a:prstGeom prst="rect">
            <a:avLst/>
          </a:prstGeom>
        </p:spPr>
        <p:txBody>
          <a:bodyPr anchor="t" rtlCol="false" tIns="0" lIns="0" bIns="0" rIns="0">
            <a:spAutoFit/>
          </a:bodyPr>
          <a:lstStyle/>
          <a:p>
            <a:pPr algn="just">
              <a:lnSpc>
                <a:spcPts val="4228"/>
              </a:lnSpc>
            </a:pPr>
            <a:r>
              <a:rPr lang="en-US" sz="3020">
                <a:solidFill>
                  <a:srgbClr val="001E3A"/>
                </a:solidFill>
                <a:latin typeface="Garet"/>
                <a:ea typeface="Garet"/>
                <a:cs typeface="Garet"/>
                <a:sym typeface="Garet"/>
              </a:rPr>
              <a:t>Scholarium is a library management system developed using ASP.NET Core MVC. It provides a rolebased authentication and authorization system with three types of roles: Admin, Librarian, and Member. The system allows members to request loans for books, and these requests can be approved or canceled by an Admin or Librarian. Members can choose the duration for the loan—either 7, 15, or 30 days—and penalties are applied for late returns. The system also includes a return mechanism to manage borrowed books.</a:t>
            </a:r>
          </a:p>
        </p:txBody>
      </p:sp>
      <p:sp>
        <p:nvSpPr>
          <p:cNvPr name="TextBox 12" id="12"/>
          <p:cNvSpPr txBox="true"/>
          <p:nvPr/>
        </p:nvSpPr>
        <p:spPr>
          <a:xfrm rot="0">
            <a:off x="16420143" y="9363075"/>
            <a:ext cx="559219" cy="339215"/>
          </a:xfrm>
          <a:prstGeom prst="rect">
            <a:avLst/>
          </a:prstGeom>
        </p:spPr>
        <p:txBody>
          <a:bodyPr anchor="t" rtlCol="false" tIns="0" lIns="0" bIns="0" rIns="0">
            <a:spAutoFit/>
          </a:bodyPr>
          <a:lstStyle/>
          <a:p>
            <a:pPr algn="ctr">
              <a:lnSpc>
                <a:spcPts val="2440"/>
              </a:lnSpc>
            </a:pPr>
            <a:r>
              <a:rPr lang="en-US" sz="2940" b="true">
                <a:solidFill>
                  <a:srgbClr val="001E3A"/>
                </a:solidFill>
                <a:latin typeface="Garet Ultra-Bold"/>
                <a:ea typeface="Garet Ultra-Bold"/>
                <a:cs typeface="Garet Ultra-Bold"/>
                <a:sym typeface="Garet Ultra-Bold"/>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descr="Abstract Minimalist Dots Shapes"/>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descr="Abstract Minimalist Dots Shapes"/>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683144" y="1729259"/>
            <a:ext cx="12753867" cy="1371600"/>
          </a:xfrm>
          <a:prstGeom prst="rect">
            <a:avLst/>
          </a:prstGeom>
        </p:spPr>
        <p:txBody>
          <a:bodyPr anchor="t" rtlCol="false" tIns="0" lIns="0" bIns="0" rIns="0">
            <a:spAutoFit/>
          </a:bodyPr>
          <a:lstStyle/>
          <a:p>
            <a:pPr algn="l" marL="0" indent="0" lvl="0">
              <a:lnSpc>
                <a:spcPts val="10800"/>
              </a:lnSpc>
            </a:pPr>
            <a:r>
              <a:rPr lang="en-US" b="true" sz="9000">
                <a:solidFill>
                  <a:srgbClr val="001E3A"/>
                </a:solidFill>
                <a:latin typeface="Garet Bold"/>
                <a:ea typeface="Garet Bold"/>
                <a:cs typeface="Garet Bold"/>
                <a:sym typeface="Garet Bold"/>
              </a:rPr>
              <a:t>Problems</a:t>
            </a:r>
          </a:p>
        </p:txBody>
      </p:sp>
      <p:sp>
        <p:nvSpPr>
          <p:cNvPr name="TextBox 11" id="11"/>
          <p:cNvSpPr txBox="true"/>
          <p:nvPr/>
        </p:nvSpPr>
        <p:spPr>
          <a:xfrm rot="0">
            <a:off x="3097507" y="5120772"/>
            <a:ext cx="945524" cy="836945"/>
          </a:xfrm>
          <a:prstGeom prst="rect">
            <a:avLst/>
          </a:prstGeom>
        </p:spPr>
        <p:txBody>
          <a:bodyPr anchor="t" rtlCol="false" tIns="0" lIns="0" bIns="0" rIns="0">
            <a:spAutoFit/>
          </a:bodyPr>
          <a:lstStyle/>
          <a:p>
            <a:pPr algn="l">
              <a:lnSpc>
                <a:spcPts val="6665"/>
              </a:lnSpc>
            </a:pPr>
            <a:r>
              <a:rPr lang="en-US" b="true" sz="5554">
                <a:solidFill>
                  <a:srgbClr val="001E3A"/>
                </a:solidFill>
                <a:latin typeface="Garet Bold"/>
                <a:ea typeface="Garet Bold"/>
                <a:cs typeface="Garet Bold"/>
                <a:sym typeface="Garet Bold"/>
              </a:rPr>
              <a:t>01</a:t>
            </a:r>
          </a:p>
        </p:txBody>
      </p:sp>
      <p:sp>
        <p:nvSpPr>
          <p:cNvPr name="TextBox 12" id="12"/>
          <p:cNvSpPr txBox="true"/>
          <p:nvPr/>
        </p:nvSpPr>
        <p:spPr>
          <a:xfrm rot="0">
            <a:off x="4460616" y="5114925"/>
            <a:ext cx="4057955" cy="862260"/>
          </a:xfrm>
          <a:prstGeom prst="rect">
            <a:avLst/>
          </a:prstGeom>
        </p:spPr>
        <p:txBody>
          <a:bodyPr anchor="t" rtlCol="false" tIns="0" lIns="0" bIns="0" rIns="0">
            <a:spAutoFit/>
          </a:bodyPr>
          <a:lstStyle/>
          <a:p>
            <a:pPr algn="l" marL="0" indent="0" lvl="0">
              <a:lnSpc>
                <a:spcPts val="3474"/>
              </a:lnSpc>
            </a:pPr>
            <a:r>
              <a:rPr lang="en-US" sz="2672">
                <a:solidFill>
                  <a:srgbClr val="001E3A"/>
                </a:solidFill>
                <a:latin typeface="Open Sans 2"/>
                <a:ea typeface="Open Sans 2"/>
                <a:cs typeface="Open Sans 2"/>
                <a:sym typeface="Open Sans 2"/>
              </a:rPr>
              <a:t>Difficulty in tracking loans and borrowings</a:t>
            </a:r>
          </a:p>
        </p:txBody>
      </p:sp>
      <p:sp>
        <p:nvSpPr>
          <p:cNvPr name="TextBox 13" id="13"/>
          <p:cNvSpPr txBox="true"/>
          <p:nvPr/>
        </p:nvSpPr>
        <p:spPr>
          <a:xfrm rot="0">
            <a:off x="3097507" y="7195305"/>
            <a:ext cx="945524" cy="836945"/>
          </a:xfrm>
          <a:prstGeom prst="rect">
            <a:avLst/>
          </a:prstGeom>
        </p:spPr>
        <p:txBody>
          <a:bodyPr anchor="t" rtlCol="false" tIns="0" lIns="0" bIns="0" rIns="0">
            <a:spAutoFit/>
          </a:bodyPr>
          <a:lstStyle/>
          <a:p>
            <a:pPr algn="l">
              <a:lnSpc>
                <a:spcPts val="6665"/>
              </a:lnSpc>
            </a:pPr>
            <a:r>
              <a:rPr lang="en-US" b="true" sz="5554">
                <a:solidFill>
                  <a:srgbClr val="001E3A"/>
                </a:solidFill>
                <a:latin typeface="Garet Bold"/>
                <a:ea typeface="Garet Bold"/>
                <a:cs typeface="Garet Bold"/>
                <a:sym typeface="Garet Bold"/>
              </a:rPr>
              <a:t>03</a:t>
            </a:r>
          </a:p>
        </p:txBody>
      </p:sp>
      <p:sp>
        <p:nvSpPr>
          <p:cNvPr name="TextBox 14" id="14"/>
          <p:cNvSpPr txBox="true"/>
          <p:nvPr/>
        </p:nvSpPr>
        <p:spPr>
          <a:xfrm rot="0">
            <a:off x="4460616" y="7173001"/>
            <a:ext cx="4057955" cy="862260"/>
          </a:xfrm>
          <a:prstGeom prst="rect">
            <a:avLst/>
          </a:prstGeom>
        </p:spPr>
        <p:txBody>
          <a:bodyPr anchor="t" rtlCol="false" tIns="0" lIns="0" bIns="0" rIns="0">
            <a:spAutoFit/>
          </a:bodyPr>
          <a:lstStyle/>
          <a:p>
            <a:pPr algn="l" marL="0" indent="0" lvl="0">
              <a:lnSpc>
                <a:spcPts val="3474"/>
              </a:lnSpc>
            </a:pPr>
            <a:r>
              <a:rPr lang="en-US" sz="2672">
                <a:solidFill>
                  <a:srgbClr val="001E3A"/>
                </a:solidFill>
                <a:latin typeface="Open Sans 2"/>
                <a:ea typeface="Open Sans 2"/>
                <a:cs typeface="Open Sans 2"/>
                <a:sym typeface="Open Sans 2"/>
              </a:rPr>
              <a:t>Inefficient Manual Record-Keeping</a:t>
            </a:r>
          </a:p>
        </p:txBody>
      </p:sp>
      <p:sp>
        <p:nvSpPr>
          <p:cNvPr name="TextBox 15" id="15"/>
          <p:cNvSpPr txBox="true"/>
          <p:nvPr/>
        </p:nvSpPr>
        <p:spPr>
          <a:xfrm rot="0">
            <a:off x="11109980" y="5111247"/>
            <a:ext cx="945524" cy="835890"/>
          </a:xfrm>
          <a:prstGeom prst="rect">
            <a:avLst/>
          </a:prstGeom>
        </p:spPr>
        <p:txBody>
          <a:bodyPr anchor="t" rtlCol="false" tIns="0" lIns="0" bIns="0" rIns="0">
            <a:spAutoFit/>
          </a:bodyPr>
          <a:lstStyle/>
          <a:p>
            <a:pPr algn="l">
              <a:lnSpc>
                <a:spcPts val="6581"/>
              </a:lnSpc>
            </a:pPr>
            <a:r>
              <a:rPr lang="en-US" b="true" sz="5484">
                <a:solidFill>
                  <a:srgbClr val="001E3A"/>
                </a:solidFill>
                <a:latin typeface="Garet Bold"/>
                <a:ea typeface="Garet Bold"/>
                <a:cs typeface="Garet Bold"/>
                <a:sym typeface="Garet Bold"/>
              </a:rPr>
              <a:t>02</a:t>
            </a:r>
          </a:p>
        </p:txBody>
      </p:sp>
      <p:sp>
        <p:nvSpPr>
          <p:cNvPr name="TextBox 16" id="16"/>
          <p:cNvSpPr txBox="true"/>
          <p:nvPr/>
        </p:nvSpPr>
        <p:spPr>
          <a:xfrm rot="0">
            <a:off x="12473088" y="5082672"/>
            <a:ext cx="4057955" cy="862260"/>
          </a:xfrm>
          <a:prstGeom prst="rect">
            <a:avLst/>
          </a:prstGeom>
        </p:spPr>
        <p:txBody>
          <a:bodyPr anchor="t" rtlCol="false" tIns="0" lIns="0" bIns="0" rIns="0">
            <a:spAutoFit/>
          </a:bodyPr>
          <a:lstStyle/>
          <a:p>
            <a:pPr algn="l" marL="0" indent="0" lvl="0">
              <a:lnSpc>
                <a:spcPts val="3474"/>
              </a:lnSpc>
            </a:pPr>
            <a:r>
              <a:rPr lang="en-US" sz="2672">
                <a:solidFill>
                  <a:srgbClr val="001E3A"/>
                </a:solidFill>
                <a:latin typeface="Open Sans 2"/>
                <a:ea typeface="Open Sans 2"/>
                <a:cs typeface="Open Sans 2"/>
                <a:sym typeface="Open Sans 2"/>
              </a:rPr>
              <a:t>Managing penalties for late returns</a:t>
            </a:r>
          </a:p>
        </p:txBody>
      </p:sp>
      <p:sp>
        <p:nvSpPr>
          <p:cNvPr name="TextBox 17" id="17"/>
          <p:cNvSpPr txBox="true"/>
          <p:nvPr/>
        </p:nvSpPr>
        <p:spPr>
          <a:xfrm rot="0">
            <a:off x="11109980" y="7185780"/>
            <a:ext cx="945524" cy="835890"/>
          </a:xfrm>
          <a:prstGeom prst="rect">
            <a:avLst/>
          </a:prstGeom>
        </p:spPr>
        <p:txBody>
          <a:bodyPr anchor="t" rtlCol="false" tIns="0" lIns="0" bIns="0" rIns="0">
            <a:spAutoFit/>
          </a:bodyPr>
          <a:lstStyle/>
          <a:p>
            <a:pPr algn="l">
              <a:lnSpc>
                <a:spcPts val="6581"/>
              </a:lnSpc>
            </a:pPr>
            <a:r>
              <a:rPr lang="en-US" b="true" sz="5484">
                <a:solidFill>
                  <a:srgbClr val="001E3A"/>
                </a:solidFill>
                <a:latin typeface="Garet Bold"/>
                <a:ea typeface="Garet Bold"/>
                <a:cs typeface="Garet Bold"/>
                <a:sym typeface="Garet Bold"/>
              </a:rPr>
              <a:t>04</a:t>
            </a:r>
          </a:p>
        </p:txBody>
      </p:sp>
      <p:sp>
        <p:nvSpPr>
          <p:cNvPr name="TextBox 18" id="18"/>
          <p:cNvSpPr txBox="true"/>
          <p:nvPr/>
        </p:nvSpPr>
        <p:spPr>
          <a:xfrm rot="0">
            <a:off x="12474603" y="7173001"/>
            <a:ext cx="4057955" cy="862260"/>
          </a:xfrm>
          <a:prstGeom prst="rect">
            <a:avLst/>
          </a:prstGeom>
        </p:spPr>
        <p:txBody>
          <a:bodyPr anchor="t" rtlCol="false" tIns="0" lIns="0" bIns="0" rIns="0">
            <a:spAutoFit/>
          </a:bodyPr>
          <a:lstStyle/>
          <a:p>
            <a:pPr algn="l" marL="0" indent="0" lvl="0">
              <a:lnSpc>
                <a:spcPts val="3474"/>
              </a:lnSpc>
            </a:pPr>
            <a:r>
              <a:rPr lang="en-US" sz="2672">
                <a:solidFill>
                  <a:srgbClr val="001E3A"/>
                </a:solidFill>
                <a:latin typeface="Open Sans 2"/>
                <a:ea typeface="Open Sans 2"/>
                <a:cs typeface="Open Sans 2"/>
                <a:sym typeface="Open Sans 2"/>
              </a:rPr>
              <a:t>Handling multiple roles and permissions</a:t>
            </a:r>
          </a:p>
        </p:txBody>
      </p:sp>
      <p:sp>
        <p:nvSpPr>
          <p:cNvPr name="AutoShape 19" id="19"/>
          <p:cNvSpPr/>
          <p:nvPr/>
        </p:nvSpPr>
        <p:spPr>
          <a:xfrm>
            <a:off x="1683144" y="3944434"/>
            <a:ext cx="10961021" cy="0"/>
          </a:xfrm>
          <a:prstGeom prst="line">
            <a:avLst/>
          </a:prstGeom>
          <a:ln cap="flat" w="104775">
            <a:solidFill>
              <a:srgbClr val="001E3A"/>
            </a:solidFill>
            <a:prstDash val="solid"/>
            <a:headEnd type="none" len="sm" w="sm"/>
            <a:tailEnd type="none" len="sm" w="sm"/>
          </a:ln>
        </p:spPr>
      </p:sp>
      <p:sp>
        <p:nvSpPr>
          <p:cNvPr name="TextBox 20" id="20"/>
          <p:cNvSpPr txBox="true"/>
          <p:nvPr/>
        </p:nvSpPr>
        <p:spPr>
          <a:xfrm rot="0">
            <a:off x="16531044" y="9363075"/>
            <a:ext cx="559219" cy="338186"/>
          </a:xfrm>
          <a:prstGeom prst="rect">
            <a:avLst/>
          </a:prstGeom>
        </p:spPr>
        <p:txBody>
          <a:bodyPr anchor="t" rtlCol="false" tIns="0" lIns="0" bIns="0" rIns="0">
            <a:spAutoFit/>
          </a:bodyPr>
          <a:lstStyle/>
          <a:p>
            <a:pPr algn="ctr" marL="0" indent="0" lvl="0">
              <a:lnSpc>
                <a:spcPts val="2440"/>
              </a:lnSpc>
              <a:spcBef>
                <a:spcPct val="0"/>
              </a:spcBef>
            </a:pPr>
            <a:r>
              <a:rPr lang="en-US" b="true" sz="2940" strike="noStrike" u="none">
                <a:solidFill>
                  <a:srgbClr val="001E3A"/>
                </a:solidFill>
                <a:latin typeface="Garet Ultra-Bold"/>
                <a:ea typeface="Garet Ultra-Bold"/>
                <a:cs typeface="Garet Ultra-Bold"/>
                <a:sym typeface="Garet Ultra-Bold"/>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descr="Abstract Minimalist Dots Shapes"/>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descr="Abstract Minimalist Dots Shapes"/>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3812871" y="1346382"/>
            <a:ext cx="14618572" cy="1139825"/>
          </a:xfrm>
          <a:prstGeom prst="rect">
            <a:avLst/>
          </a:prstGeom>
        </p:spPr>
        <p:txBody>
          <a:bodyPr anchor="t" rtlCol="false" tIns="0" lIns="0" bIns="0" rIns="0">
            <a:spAutoFit/>
          </a:bodyPr>
          <a:lstStyle/>
          <a:p>
            <a:pPr algn="ctr" rtl="true" marL="0" indent="0" lvl="0">
              <a:lnSpc>
                <a:spcPts val="8800"/>
              </a:lnSpc>
            </a:pPr>
            <a:r>
              <a:rPr lang="en-US" b="true" sz="8000">
                <a:solidFill>
                  <a:srgbClr val="001E3A"/>
                </a:solidFill>
                <a:latin typeface="Garet Bold"/>
                <a:ea typeface="Garet Bold"/>
                <a:cs typeface="Garet Bold"/>
                <a:sym typeface="Garet Bold"/>
              </a:rPr>
              <a:t>GOALS</a:t>
            </a:r>
          </a:p>
        </p:txBody>
      </p:sp>
      <p:grpSp>
        <p:nvGrpSpPr>
          <p:cNvPr name="Group 11" id="11"/>
          <p:cNvGrpSpPr/>
          <p:nvPr/>
        </p:nvGrpSpPr>
        <p:grpSpPr>
          <a:xfrm rot="0">
            <a:off x="2938758" y="3818845"/>
            <a:ext cx="3322651" cy="1914575"/>
            <a:chOff x="0" y="0"/>
            <a:chExt cx="768630" cy="442899"/>
          </a:xfrm>
        </p:grpSpPr>
        <p:sp>
          <p:nvSpPr>
            <p:cNvPr name="Freeform 12" id="12"/>
            <p:cNvSpPr/>
            <p:nvPr/>
          </p:nvSpPr>
          <p:spPr>
            <a:xfrm flipH="true" flipV="false" rot="0">
              <a:off x="0" y="0"/>
              <a:ext cx="768629" cy="442899"/>
            </a:xfrm>
            <a:custGeom>
              <a:avLst/>
              <a:gdLst/>
              <a:ahLst/>
              <a:cxnLst/>
              <a:rect r="r" b="b" t="t" l="l"/>
              <a:pathLst>
                <a:path h="442899" w="768629">
                  <a:moveTo>
                    <a:pt x="768629" y="0"/>
                  </a:moveTo>
                  <a:lnTo>
                    <a:pt x="0" y="0"/>
                  </a:lnTo>
                  <a:lnTo>
                    <a:pt x="0" y="442899"/>
                  </a:lnTo>
                  <a:lnTo>
                    <a:pt x="768629" y="442899"/>
                  </a:lnTo>
                  <a:close/>
                </a:path>
              </a:pathLst>
            </a:custGeom>
            <a:solidFill>
              <a:srgbClr val="001E3A"/>
            </a:solidFill>
          </p:spPr>
        </p:sp>
        <p:sp>
          <p:nvSpPr>
            <p:cNvPr name="TextBox 13" id="13"/>
            <p:cNvSpPr txBox="true"/>
            <p:nvPr/>
          </p:nvSpPr>
          <p:spPr>
            <a:xfrm>
              <a:off x="0" y="-66675"/>
              <a:ext cx="768630" cy="509574"/>
            </a:xfrm>
            <a:prstGeom prst="rect">
              <a:avLst/>
            </a:prstGeom>
          </p:spPr>
          <p:txBody>
            <a:bodyPr anchor="ctr" rtlCol="false" tIns="229416" lIns="229416" bIns="229416" rIns="229416"/>
            <a:lstStyle/>
            <a:p>
              <a:pPr algn="ctr" rtl="true">
                <a:lnSpc>
                  <a:spcPts val="3405"/>
                </a:lnSpc>
              </a:pPr>
              <a:r>
                <a:rPr lang="en-US" sz="2619">
                  <a:solidFill>
                    <a:srgbClr val="FFFFFF"/>
                  </a:solidFill>
                  <a:latin typeface="Madani Arabic"/>
                  <a:ea typeface="Madani Arabic"/>
                  <a:cs typeface="Madani Arabic"/>
                  <a:sym typeface="Madani Arabic"/>
                </a:rPr>
                <a:t>Automates tracking of books and loans</a:t>
              </a:r>
            </a:p>
          </p:txBody>
        </p:sp>
      </p:grpSp>
      <p:grpSp>
        <p:nvGrpSpPr>
          <p:cNvPr name="Group 14" id="14"/>
          <p:cNvGrpSpPr/>
          <p:nvPr/>
        </p:nvGrpSpPr>
        <p:grpSpPr>
          <a:xfrm rot="0">
            <a:off x="7483051" y="3818845"/>
            <a:ext cx="3322651" cy="1914575"/>
            <a:chOff x="0" y="0"/>
            <a:chExt cx="768630" cy="442899"/>
          </a:xfrm>
        </p:grpSpPr>
        <p:sp>
          <p:nvSpPr>
            <p:cNvPr name="Freeform 15" id="15"/>
            <p:cNvSpPr/>
            <p:nvPr/>
          </p:nvSpPr>
          <p:spPr>
            <a:xfrm flipH="true" flipV="false" rot="0">
              <a:off x="0" y="0"/>
              <a:ext cx="768629" cy="442899"/>
            </a:xfrm>
            <a:custGeom>
              <a:avLst/>
              <a:gdLst/>
              <a:ahLst/>
              <a:cxnLst/>
              <a:rect r="r" b="b" t="t" l="l"/>
              <a:pathLst>
                <a:path h="442899" w="768629">
                  <a:moveTo>
                    <a:pt x="768629" y="0"/>
                  </a:moveTo>
                  <a:lnTo>
                    <a:pt x="0" y="0"/>
                  </a:lnTo>
                  <a:lnTo>
                    <a:pt x="0" y="442899"/>
                  </a:lnTo>
                  <a:lnTo>
                    <a:pt x="768629" y="442899"/>
                  </a:lnTo>
                  <a:close/>
                </a:path>
              </a:pathLst>
            </a:custGeom>
            <a:solidFill>
              <a:srgbClr val="001E3A"/>
            </a:solidFill>
          </p:spPr>
        </p:sp>
        <p:sp>
          <p:nvSpPr>
            <p:cNvPr name="TextBox 16" id="16"/>
            <p:cNvSpPr txBox="true"/>
            <p:nvPr/>
          </p:nvSpPr>
          <p:spPr>
            <a:xfrm>
              <a:off x="0" y="-66675"/>
              <a:ext cx="768630" cy="509574"/>
            </a:xfrm>
            <a:prstGeom prst="rect">
              <a:avLst/>
            </a:prstGeom>
          </p:spPr>
          <p:txBody>
            <a:bodyPr anchor="ctr" rtlCol="false" tIns="229416" lIns="229416" bIns="229416" rIns="229416"/>
            <a:lstStyle/>
            <a:p>
              <a:pPr algn="ctr" rtl="true">
                <a:lnSpc>
                  <a:spcPts val="3405"/>
                </a:lnSpc>
              </a:pPr>
              <a:r>
                <a:rPr lang="en-US" sz="2619">
                  <a:solidFill>
                    <a:srgbClr val="FFFFFF"/>
                  </a:solidFill>
                  <a:latin typeface="Madani Arabic"/>
                  <a:ea typeface="Madani Arabic"/>
                  <a:cs typeface="Madani Arabic"/>
                  <a:sym typeface="Madani Arabic"/>
                </a:rPr>
                <a:t>Enhances user experience</a:t>
              </a:r>
            </a:p>
          </p:txBody>
        </p:sp>
      </p:grpSp>
      <p:grpSp>
        <p:nvGrpSpPr>
          <p:cNvPr name="Group 17" id="17"/>
          <p:cNvGrpSpPr/>
          <p:nvPr/>
        </p:nvGrpSpPr>
        <p:grpSpPr>
          <a:xfrm rot="0">
            <a:off x="12026590" y="3818845"/>
            <a:ext cx="3322651" cy="1914575"/>
            <a:chOff x="0" y="0"/>
            <a:chExt cx="768630" cy="442899"/>
          </a:xfrm>
        </p:grpSpPr>
        <p:sp>
          <p:nvSpPr>
            <p:cNvPr name="Freeform 18" id="18"/>
            <p:cNvSpPr/>
            <p:nvPr/>
          </p:nvSpPr>
          <p:spPr>
            <a:xfrm flipH="true" flipV="false" rot="0">
              <a:off x="0" y="0"/>
              <a:ext cx="768629" cy="442899"/>
            </a:xfrm>
            <a:custGeom>
              <a:avLst/>
              <a:gdLst/>
              <a:ahLst/>
              <a:cxnLst/>
              <a:rect r="r" b="b" t="t" l="l"/>
              <a:pathLst>
                <a:path h="442899" w="768629">
                  <a:moveTo>
                    <a:pt x="768629" y="0"/>
                  </a:moveTo>
                  <a:lnTo>
                    <a:pt x="0" y="0"/>
                  </a:lnTo>
                  <a:lnTo>
                    <a:pt x="0" y="442899"/>
                  </a:lnTo>
                  <a:lnTo>
                    <a:pt x="768629" y="442899"/>
                  </a:lnTo>
                  <a:close/>
                </a:path>
              </a:pathLst>
            </a:custGeom>
            <a:solidFill>
              <a:srgbClr val="001E3A"/>
            </a:solidFill>
          </p:spPr>
        </p:sp>
        <p:sp>
          <p:nvSpPr>
            <p:cNvPr name="TextBox 19" id="19"/>
            <p:cNvSpPr txBox="true"/>
            <p:nvPr/>
          </p:nvSpPr>
          <p:spPr>
            <a:xfrm>
              <a:off x="0" y="-66675"/>
              <a:ext cx="768630" cy="509574"/>
            </a:xfrm>
            <a:prstGeom prst="rect">
              <a:avLst/>
            </a:prstGeom>
          </p:spPr>
          <p:txBody>
            <a:bodyPr anchor="ctr" rtlCol="false" tIns="229416" lIns="229416" bIns="229416" rIns="229416"/>
            <a:lstStyle/>
            <a:p>
              <a:pPr algn="ctr" rtl="true">
                <a:lnSpc>
                  <a:spcPts val="3405"/>
                </a:lnSpc>
              </a:pPr>
              <a:r>
                <a:rPr lang="en-US" sz="2619">
                  <a:solidFill>
                    <a:srgbClr val="FFFFFF"/>
                  </a:solidFill>
                  <a:latin typeface="Madani Arabic"/>
                  <a:ea typeface="Madani Arabic"/>
                  <a:cs typeface="Madani Arabic"/>
                  <a:sym typeface="Madani Arabic"/>
                </a:rPr>
                <a:t>Simplifies book borrowing and returns</a:t>
              </a:r>
            </a:p>
          </p:txBody>
        </p:sp>
      </p:grpSp>
      <p:grpSp>
        <p:nvGrpSpPr>
          <p:cNvPr name="Group 20" id="20"/>
          <p:cNvGrpSpPr/>
          <p:nvPr/>
        </p:nvGrpSpPr>
        <p:grpSpPr>
          <a:xfrm rot="0">
            <a:off x="9962063" y="6585127"/>
            <a:ext cx="3322651" cy="1914575"/>
            <a:chOff x="0" y="0"/>
            <a:chExt cx="768630" cy="442899"/>
          </a:xfrm>
        </p:grpSpPr>
        <p:sp>
          <p:nvSpPr>
            <p:cNvPr name="Freeform 21" id="21"/>
            <p:cNvSpPr/>
            <p:nvPr/>
          </p:nvSpPr>
          <p:spPr>
            <a:xfrm flipH="true" flipV="false" rot="0">
              <a:off x="0" y="0"/>
              <a:ext cx="768629" cy="442899"/>
            </a:xfrm>
            <a:custGeom>
              <a:avLst/>
              <a:gdLst/>
              <a:ahLst/>
              <a:cxnLst/>
              <a:rect r="r" b="b" t="t" l="l"/>
              <a:pathLst>
                <a:path h="442899" w="768629">
                  <a:moveTo>
                    <a:pt x="768629" y="0"/>
                  </a:moveTo>
                  <a:lnTo>
                    <a:pt x="0" y="0"/>
                  </a:lnTo>
                  <a:lnTo>
                    <a:pt x="0" y="442899"/>
                  </a:lnTo>
                  <a:lnTo>
                    <a:pt x="768629" y="442899"/>
                  </a:lnTo>
                  <a:close/>
                </a:path>
              </a:pathLst>
            </a:custGeom>
            <a:solidFill>
              <a:srgbClr val="001E3A"/>
            </a:solidFill>
          </p:spPr>
        </p:sp>
        <p:sp>
          <p:nvSpPr>
            <p:cNvPr name="TextBox 22" id="22"/>
            <p:cNvSpPr txBox="true"/>
            <p:nvPr/>
          </p:nvSpPr>
          <p:spPr>
            <a:xfrm>
              <a:off x="0" y="-66675"/>
              <a:ext cx="768630" cy="509574"/>
            </a:xfrm>
            <a:prstGeom prst="rect">
              <a:avLst/>
            </a:prstGeom>
          </p:spPr>
          <p:txBody>
            <a:bodyPr anchor="ctr" rtlCol="false" tIns="229416" lIns="229416" bIns="229416" rIns="229416"/>
            <a:lstStyle/>
            <a:p>
              <a:pPr algn="ctr" rtl="true">
                <a:lnSpc>
                  <a:spcPts val="3405"/>
                </a:lnSpc>
              </a:pPr>
              <a:r>
                <a:rPr lang="en-US" sz="2619">
                  <a:solidFill>
                    <a:srgbClr val="FFFFFF"/>
                  </a:solidFill>
                  <a:latin typeface="Madani Arabic"/>
                  <a:ea typeface="Madani Arabic"/>
                  <a:cs typeface="Madani Arabic"/>
                  <a:sym typeface="Madani Arabic"/>
                </a:rPr>
                <a:t>Tracks inventory in real time</a:t>
              </a:r>
            </a:p>
          </p:txBody>
        </p:sp>
      </p:grpSp>
      <p:grpSp>
        <p:nvGrpSpPr>
          <p:cNvPr name="Group 23" id="23"/>
          <p:cNvGrpSpPr/>
          <p:nvPr/>
        </p:nvGrpSpPr>
        <p:grpSpPr>
          <a:xfrm rot="0">
            <a:off x="5190239" y="6585127"/>
            <a:ext cx="3322651" cy="1914575"/>
            <a:chOff x="0" y="0"/>
            <a:chExt cx="768630" cy="442899"/>
          </a:xfrm>
        </p:grpSpPr>
        <p:sp>
          <p:nvSpPr>
            <p:cNvPr name="Freeform 24" id="24"/>
            <p:cNvSpPr/>
            <p:nvPr/>
          </p:nvSpPr>
          <p:spPr>
            <a:xfrm flipH="true" flipV="false" rot="0">
              <a:off x="0" y="0"/>
              <a:ext cx="768629" cy="442899"/>
            </a:xfrm>
            <a:custGeom>
              <a:avLst/>
              <a:gdLst/>
              <a:ahLst/>
              <a:cxnLst/>
              <a:rect r="r" b="b" t="t" l="l"/>
              <a:pathLst>
                <a:path h="442899" w="768629">
                  <a:moveTo>
                    <a:pt x="768629" y="0"/>
                  </a:moveTo>
                  <a:lnTo>
                    <a:pt x="0" y="0"/>
                  </a:lnTo>
                  <a:lnTo>
                    <a:pt x="0" y="442899"/>
                  </a:lnTo>
                  <a:lnTo>
                    <a:pt x="768629" y="442899"/>
                  </a:lnTo>
                  <a:close/>
                </a:path>
              </a:pathLst>
            </a:custGeom>
            <a:solidFill>
              <a:srgbClr val="001E3A"/>
            </a:solidFill>
          </p:spPr>
        </p:sp>
        <p:sp>
          <p:nvSpPr>
            <p:cNvPr name="TextBox 25" id="25"/>
            <p:cNvSpPr txBox="true"/>
            <p:nvPr/>
          </p:nvSpPr>
          <p:spPr>
            <a:xfrm>
              <a:off x="0" y="-66675"/>
              <a:ext cx="768630" cy="509574"/>
            </a:xfrm>
            <a:prstGeom prst="rect">
              <a:avLst/>
            </a:prstGeom>
          </p:spPr>
          <p:txBody>
            <a:bodyPr anchor="ctr" rtlCol="false" tIns="229416" lIns="229416" bIns="229416" rIns="229416"/>
            <a:lstStyle/>
            <a:p>
              <a:pPr algn="ctr" rtl="true">
                <a:lnSpc>
                  <a:spcPts val="3405"/>
                </a:lnSpc>
              </a:pPr>
              <a:r>
                <a:rPr lang="en-US" sz="2619">
                  <a:solidFill>
                    <a:srgbClr val="FFFFFF"/>
                  </a:solidFill>
                  <a:latin typeface="Madani Arabic"/>
                  <a:ea typeface="Madani Arabic"/>
                  <a:cs typeface="Madani Arabic"/>
                  <a:sym typeface="Madani Arabic"/>
                </a:rPr>
                <a:t>Automates overdue penalties</a:t>
              </a:r>
            </a:p>
          </p:txBody>
        </p:sp>
      </p:grpSp>
      <p:sp>
        <p:nvSpPr>
          <p:cNvPr name="AutoShape 26" id="26"/>
          <p:cNvSpPr/>
          <p:nvPr/>
        </p:nvSpPr>
        <p:spPr>
          <a:xfrm>
            <a:off x="1707143" y="2918732"/>
            <a:ext cx="10961021" cy="0"/>
          </a:xfrm>
          <a:prstGeom prst="line">
            <a:avLst/>
          </a:prstGeom>
          <a:ln cap="flat" w="104775">
            <a:solidFill>
              <a:srgbClr val="001E3A"/>
            </a:solidFill>
            <a:prstDash val="solid"/>
            <a:headEnd type="none" len="sm" w="sm"/>
            <a:tailEnd type="none" len="sm" w="sm"/>
          </a:ln>
        </p:spPr>
      </p:sp>
      <p:sp>
        <p:nvSpPr>
          <p:cNvPr name="TextBox 27" id="27"/>
          <p:cNvSpPr txBox="true"/>
          <p:nvPr/>
        </p:nvSpPr>
        <p:spPr>
          <a:xfrm rot="0">
            <a:off x="16531044" y="9363075"/>
            <a:ext cx="559219" cy="338186"/>
          </a:xfrm>
          <a:prstGeom prst="rect">
            <a:avLst/>
          </a:prstGeom>
        </p:spPr>
        <p:txBody>
          <a:bodyPr anchor="t" rtlCol="false" tIns="0" lIns="0" bIns="0" rIns="0">
            <a:spAutoFit/>
          </a:bodyPr>
          <a:lstStyle/>
          <a:p>
            <a:pPr algn="ctr" marL="0" indent="0" lvl="0">
              <a:lnSpc>
                <a:spcPts val="2440"/>
              </a:lnSpc>
              <a:spcBef>
                <a:spcPct val="0"/>
              </a:spcBef>
            </a:pPr>
            <a:r>
              <a:rPr lang="en-US" b="true" sz="2940" strike="noStrike" u="none">
                <a:solidFill>
                  <a:srgbClr val="001E3A"/>
                </a:solidFill>
                <a:latin typeface="Garet Ultra-Bold"/>
                <a:ea typeface="Garet Ultra-Bold"/>
                <a:cs typeface="Garet Ultra-Bold"/>
                <a:sym typeface="Garet Ultra-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0" id="10"/>
          <p:cNvSpPr/>
          <p:nvPr/>
        </p:nvSpPr>
        <p:spPr>
          <a:xfrm>
            <a:off x="8059801" y="3531401"/>
            <a:ext cx="53133" cy="3745344"/>
          </a:xfrm>
          <a:prstGeom prst="line">
            <a:avLst/>
          </a:prstGeom>
          <a:ln cap="flat" w="38100">
            <a:solidFill>
              <a:srgbClr val="000000"/>
            </a:solidFill>
            <a:prstDash val="solid"/>
            <a:headEnd type="none" len="sm" w="sm"/>
            <a:tailEnd type="none" len="sm" w="sm"/>
          </a:ln>
        </p:spPr>
      </p:sp>
      <p:sp>
        <p:nvSpPr>
          <p:cNvPr name="AutoShape 11" id="11"/>
          <p:cNvSpPr/>
          <p:nvPr/>
        </p:nvSpPr>
        <p:spPr>
          <a:xfrm>
            <a:off x="2877779" y="4682490"/>
            <a:ext cx="2345252" cy="0"/>
          </a:xfrm>
          <a:prstGeom prst="line">
            <a:avLst/>
          </a:prstGeom>
          <a:ln cap="flat" w="38100">
            <a:solidFill>
              <a:srgbClr val="000000"/>
            </a:solidFill>
            <a:prstDash val="solid"/>
            <a:headEnd type="none" len="sm" w="sm"/>
            <a:tailEnd type="none" len="sm" w="sm"/>
          </a:ln>
        </p:spPr>
      </p:sp>
      <p:sp>
        <p:nvSpPr>
          <p:cNvPr name="AutoShape 12" id="12"/>
          <p:cNvSpPr/>
          <p:nvPr/>
        </p:nvSpPr>
        <p:spPr>
          <a:xfrm>
            <a:off x="10181456" y="4682490"/>
            <a:ext cx="2345252" cy="0"/>
          </a:xfrm>
          <a:prstGeom prst="line">
            <a:avLst/>
          </a:prstGeom>
          <a:ln cap="flat" w="38100">
            <a:solidFill>
              <a:srgbClr val="000000"/>
            </a:solidFill>
            <a:prstDash val="solid"/>
            <a:headEnd type="none" len="sm" w="sm"/>
            <a:tailEnd type="none" len="sm" w="sm"/>
          </a:ln>
        </p:spPr>
      </p:sp>
      <p:sp>
        <p:nvSpPr>
          <p:cNvPr name="Freeform 13" id="13"/>
          <p:cNvSpPr/>
          <p:nvPr/>
        </p:nvSpPr>
        <p:spPr>
          <a:xfrm flipH="false" flipV="false" rot="0">
            <a:off x="6573490" y="5653723"/>
            <a:ext cx="1198497" cy="1198497"/>
          </a:xfrm>
          <a:custGeom>
            <a:avLst/>
            <a:gdLst/>
            <a:ahLst/>
            <a:cxnLst/>
            <a:rect r="r" b="b" t="t" l="l"/>
            <a:pathLst>
              <a:path h="1198497" w="1198497">
                <a:moveTo>
                  <a:pt x="0" y="0"/>
                </a:moveTo>
                <a:lnTo>
                  <a:pt x="1198498" y="0"/>
                </a:lnTo>
                <a:lnTo>
                  <a:pt x="1198498" y="1198497"/>
                </a:lnTo>
                <a:lnTo>
                  <a:pt x="0" y="1198497"/>
                </a:lnTo>
                <a:lnTo>
                  <a:pt x="0" y="0"/>
                </a:lnTo>
                <a:close/>
              </a:path>
            </a:pathLst>
          </a:custGeom>
          <a:blipFill>
            <a:blip r:embed="rId6"/>
            <a:stretch>
              <a:fillRect l="0" t="0" r="0" b="0"/>
            </a:stretch>
          </a:blipFill>
        </p:spPr>
      </p:sp>
      <p:sp>
        <p:nvSpPr>
          <p:cNvPr name="Freeform 14" id="14"/>
          <p:cNvSpPr/>
          <p:nvPr/>
        </p:nvSpPr>
        <p:spPr>
          <a:xfrm flipH="false" flipV="false" rot="0">
            <a:off x="6551820" y="8045428"/>
            <a:ext cx="1262358" cy="1262358"/>
          </a:xfrm>
          <a:custGeom>
            <a:avLst/>
            <a:gdLst/>
            <a:ahLst/>
            <a:cxnLst/>
            <a:rect r="r" b="b" t="t" l="l"/>
            <a:pathLst>
              <a:path h="1262358" w="1262358">
                <a:moveTo>
                  <a:pt x="0" y="0"/>
                </a:moveTo>
                <a:lnTo>
                  <a:pt x="1262358" y="0"/>
                </a:lnTo>
                <a:lnTo>
                  <a:pt x="1262358" y="1262358"/>
                </a:lnTo>
                <a:lnTo>
                  <a:pt x="0" y="1262358"/>
                </a:lnTo>
                <a:lnTo>
                  <a:pt x="0" y="0"/>
                </a:lnTo>
                <a:close/>
              </a:path>
            </a:pathLst>
          </a:custGeom>
          <a:blipFill>
            <a:blip r:embed="rId7"/>
            <a:stretch>
              <a:fillRect l="0" t="0" r="0" b="0"/>
            </a:stretch>
          </a:blipFill>
        </p:spPr>
      </p:sp>
      <p:sp>
        <p:nvSpPr>
          <p:cNvPr name="Freeform 15" id="15"/>
          <p:cNvSpPr/>
          <p:nvPr/>
        </p:nvSpPr>
        <p:spPr>
          <a:xfrm flipH="false" flipV="false" rot="0">
            <a:off x="12870998" y="4249728"/>
            <a:ext cx="1378931" cy="1378931"/>
          </a:xfrm>
          <a:custGeom>
            <a:avLst/>
            <a:gdLst/>
            <a:ahLst/>
            <a:cxnLst/>
            <a:rect r="r" b="b" t="t" l="l"/>
            <a:pathLst>
              <a:path h="1378931" w="1378931">
                <a:moveTo>
                  <a:pt x="0" y="0"/>
                </a:moveTo>
                <a:lnTo>
                  <a:pt x="1378931" y="0"/>
                </a:lnTo>
                <a:lnTo>
                  <a:pt x="1378931" y="1378931"/>
                </a:lnTo>
                <a:lnTo>
                  <a:pt x="0" y="1378931"/>
                </a:lnTo>
                <a:lnTo>
                  <a:pt x="0" y="0"/>
                </a:lnTo>
                <a:close/>
              </a:path>
            </a:pathLst>
          </a:custGeom>
          <a:blipFill>
            <a:blip r:embed="rId8"/>
            <a:stretch>
              <a:fillRect l="0" t="0" r="0" b="0"/>
            </a:stretch>
          </a:blipFill>
        </p:spPr>
      </p:sp>
      <p:sp>
        <p:nvSpPr>
          <p:cNvPr name="Freeform 16" id="16"/>
          <p:cNvSpPr/>
          <p:nvPr/>
        </p:nvSpPr>
        <p:spPr>
          <a:xfrm flipH="false" flipV="false" rot="0">
            <a:off x="13009169" y="5796126"/>
            <a:ext cx="1102589" cy="1102589"/>
          </a:xfrm>
          <a:custGeom>
            <a:avLst/>
            <a:gdLst/>
            <a:ahLst/>
            <a:cxnLst/>
            <a:rect r="r" b="b" t="t" l="l"/>
            <a:pathLst>
              <a:path h="1102589" w="1102589">
                <a:moveTo>
                  <a:pt x="0" y="0"/>
                </a:moveTo>
                <a:lnTo>
                  <a:pt x="1102589" y="0"/>
                </a:lnTo>
                <a:lnTo>
                  <a:pt x="1102589" y="1102589"/>
                </a:lnTo>
                <a:lnTo>
                  <a:pt x="0" y="1102589"/>
                </a:lnTo>
                <a:lnTo>
                  <a:pt x="0" y="0"/>
                </a:lnTo>
                <a:close/>
              </a:path>
            </a:pathLst>
          </a:custGeom>
          <a:blipFill>
            <a:blip r:embed="rId9"/>
            <a:stretch>
              <a:fillRect l="0" t="0" r="0" b="0"/>
            </a:stretch>
          </a:blipFill>
        </p:spPr>
      </p:sp>
      <p:sp>
        <p:nvSpPr>
          <p:cNvPr name="Freeform 17" id="17"/>
          <p:cNvSpPr/>
          <p:nvPr/>
        </p:nvSpPr>
        <p:spPr>
          <a:xfrm flipH="false" flipV="false" rot="0">
            <a:off x="13009169" y="7080348"/>
            <a:ext cx="1102589" cy="1102589"/>
          </a:xfrm>
          <a:custGeom>
            <a:avLst/>
            <a:gdLst/>
            <a:ahLst/>
            <a:cxnLst/>
            <a:rect r="r" b="b" t="t" l="l"/>
            <a:pathLst>
              <a:path h="1102589" w="1102589">
                <a:moveTo>
                  <a:pt x="0" y="0"/>
                </a:moveTo>
                <a:lnTo>
                  <a:pt x="1102589" y="0"/>
                </a:lnTo>
                <a:lnTo>
                  <a:pt x="1102589" y="1102589"/>
                </a:lnTo>
                <a:lnTo>
                  <a:pt x="0" y="1102589"/>
                </a:lnTo>
                <a:lnTo>
                  <a:pt x="0" y="0"/>
                </a:lnTo>
                <a:close/>
              </a:path>
            </a:pathLst>
          </a:custGeom>
          <a:blipFill>
            <a:blip r:embed="rId10"/>
            <a:stretch>
              <a:fillRect l="0" t="0" r="0" b="0"/>
            </a:stretch>
          </a:blipFill>
        </p:spPr>
      </p:sp>
      <p:sp>
        <p:nvSpPr>
          <p:cNvPr name="Freeform 18" id="18"/>
          <p:cNvSpPr/>
          <p:nvPr/>
        </p:nvSpPr>
        <p:spPr>
          <a:xfrm flipH="false" flipV="false" rot="0">
            <a:off x="6598202" y="4479585"/>
            <a:ext cx="1149074" cy="1149074"/>
          </a:xfrm>
          <a:custGeom>
            <a:avLst/>
            <a:gdLst/>
            <a:ahLst/>
            <a:cxnLst/>
            <a:rect r="r" b="b" t="t" l="l"/>
            <a:pathLst>
              <a:path h="1149074" w="1149074">
                <a:moveTo>
                  <a:pt x="0" y="0"/>
                </a:moveTo>
                <a:lnTo>
                  <a:pt x="1149074" y="0"/>
                </a:lnTo>
                <a:lnTo>
                  <a:pt x="1149074" y="1149074"/>
                </a:lnTo>
                <a:lnTo>
                  <a:pt x="0" y="1149074"/>
                </a:lnTo>
                <a:lnTo>
                  <a:pt x="0" y="0"/>
                </a:lnTo>
                <a:close/>
              </a:path>
            </a:pathLst>
          </a:custGeom>
          <a:blipFill>
            <a:blip r:embed="rId11"/>
            <a:stretch>
              <a:fillRect l="0" t="0" r="0" b="0"/>
            </a:stretch>
          </a:blipFill>
        </p:spPr>
      </p:sp>
      <p:sp>
        <p:nvSpPr>
          <p:cNvPr name="Freeform 19" id="19"/>
          <p:cNvSpPr/>
          <p:nvPr/>
        </p:nvSpPr>
        <p:spPr>
          <a:xfrm flipH="false" flipV="false" rot="0">
            <a:off x="6551820" y="6754495"/>
            <a:ext cx="1262358" cy="1262358"/>
          </a:xfrm>
          <a:custGeom>
            <a:avLst/>
            <a:gdLst/>
            <a:ahLst/>
            <a:cxnLst/>
            <a:rect r="r" b="b" t="t" l="l"/>
            <a:pathLst>
              <a:path h="1262358" w="1262358">
                <a:moveTo>
                  <a:pt x="0" y="0"/>
                </a:moveTo>
                <a:lnTo>
                  <a:pt x="1262358" y="0"/>
                </a:lnTo>
                <a:lnTo>
                  <a:pt x="1262358" y="1262358"/>
                </a:lnTo>
                <a:lnTo>
                  <a:pt x="0" y="1262358"/>
                </a:lnTo>
                <a:lnTo>
                  <a:pt x="0" y="0"/>
                </a:lnTo>
                <a:close/>
              </a:path>
            </a:pathLst>
          </a:custGeom>
          <a:blipFill>
            <a:blip r:embed="rId12"/>
            <a:stretch>
              <a:fillRect l="0" t="0" r="0" b="0"/>
            </a:stretch>
          </a:blipFill>
        </p:spPr>
      </p:sp>
      <p:sp>
        <p:nvSpPr>
          <p:cNvPr name="TextBox 20" id="20"/>
          <p:cNvSpPr txBox="true"/>
          <p:nvPr/>
        </p:nvSpPr>
        <p:spPr>
          <a:xfrm rot="0">
            <a:off x="1028700" y="1586509"/>
            <a:ext cx="14168470" cy="1423746"/>
          </a:xfrm>
          <a:prstGeom prst="rect">
            <a:avLst/>
          </a:prstGeom>
        </p:spPr>
        <p:txBody>
          <a:bodyPr anchor="t" rtlCol="false" tIns="0" lIns="0" bIns="0" rIns="0">
            <a:spAutoFit/>
          </a:bodyPr>
          <a:lstStyle/>
          <a:p>
            <a:pPr algn="l">
              <a:lnSpc>
                <a:spcPts val="10174"/>
              </a:lnSpc>
            </a:pPr>
            <a:r>
              <a:rPr lang="en-US" sz="12258" b="true">
                <a:solidFill>
                  <a:srgbClr val="001E3A"/>
                </a:solidFill>
                <a:latin typeface="Garet Ultra-Bold"/>
                <a:ea typeface="Garet Ultra-Bold"/>
                <a:cs typeface="Garet Ultra-Bold"/>
                <a:sym typeface="Garet Ultra-Bold"/>
              </a:rPr>
              <a:t>Technologies</a:t>
            </a:r>
          </a:p>
        </p:txBody>
      </p:sp>
      <p:sp>
        <p:nvSpPr>
          <p:cNvPr name="TextBox 21" id="21"/>
          <p:cNvSpPr txBox="true"/>
          <p:nvPr/>
        </p:nvSpPr>
        <p:spPr>
          <a:xfrm rot="0">
            <a:off x="16700081" y="9363075"/>
            <a:ext cx="559219" cy="339215"/>
          </a:xfrm>
          <a:prstGeom prst="rect">
            <a:avLst/>
          </a:prstGeom>
        </p:spPr>
        <p:txBody>
          <a:bodyPr anchor="t" rtlCol="false" tIns="0" lIns="0" bIns="0" rIns="0">
            <a:spAutoFit/>
          </a:bodyPr>
          <a:lstStyle/>
          <a:p>
            <a:pPr algn="ctr">
              <a:lnSpc>
                <a:spcPts val="2440"/>
              </a:lnSpc>
            </a:pPr>
            <a:r>
              <a:rPr lang="en-US" sz="2940" b="true">
                <a:solidFill>
                  <a:srgbClr val="001E3A"/>
                </a:solidFill>
                <a:latin typeface="Garet Ultra-Bold"/>
                <a:ea typeface="Garet Ultra-Bold"/>
                <a:cs typeface="Garet Ultra-Bold"/>
                <a:sym typeface="Garet Ultra-Bold"/>
              </a:rPr>
              <a:t>6</a:t>
            </a:r>
          </a:p>
        </p:txBody>
      </p:sp>
      <p:sp>
        <p:nvSpPr>
          <p:cNvPr name="TextBox 22" id="22"/>
          <p:cNvSpPr txBox="true"/>
          <p:nvPr/>
        </p:nvSpPr>
        <p:spPr>
          <a:xfrm rot="0">
            <a:off x="2394857" y="3595370"/>
            <a:ext cx="3197486" cy="887095"/>
          </a:xfrm>
          <a:prstGeom prst="rect">
            <a:avLst/>
          </a:prstGeom>
        </p:spPr>
        <p:txBody>
          <a:bodyPr anchor="t" rtlCol="false" tIns="0" lIns="0" bIns="0" rIns="0">
            <a:spAutoFit/>
          </a:bodyPr>
          <a:lstStyle/>
          <a:p>
            <a:pPr algn="ctr">
              <a:lnSpc>
                <a:spcPts val="7279"/>
              </a:lnSpc>
            </a:pPr>
            <a:r>
              <a:rPr lang="en-US" b="true" sz="5199">
                <a:solidFill>
                  <a:srgbClr val="000000"/>
                </a:solidFill>
                <a:latin typeface="Open Sans 1 Bold"/>
                <a:ea typeface="Open Sans 1 Bold"/>
                <a:cs typeface="Open Sans 1 Bold"/>
                <a:sym typeface="Open Sans 1 Bold"/>
              </a:rPr>
              <a:t>Backend</a:t>
            </a:r>
          </a:p>
        </p:txBody>
      </p:sp>
      <p:sp>
        <p:nvSpPr>
          <p:cNvPr name="TextBox 23" id="23"/>
          <p:cNvSpPr txBox="true"/>
          <p:nvPr/>
        </p:nvSpPr>
        <p:spPr>
          <a:xfrm rot="0">
            <a:off x="1986012" y="4463415"/>
            <a:ext cx="4339233" cy="4163060"/>
          </a:xfrm>
          <a:prstGeom prst="rect">
            <a:avLst/>
          </a:prstGeom>
        </p:spPr>
        <p:txBody>
          <a:bodyPr anchor="t" rtlCol="false" tIns="0" lIns="0" bIns="0" rIns="0">
            <a:spAutoFit/>
          </a:bodyPr>
          <a:lstStyle/>
          <a:p>
            <a:pPr algn="just" marL="734059" indent="-367030" lvl="1">
              <a:lnSpc>
                <a:spcPts val="8499"/>
              </a:lnSpc>
              <a:buFont typeface="Arial"/>
              <a:buChar char="•"/>
            </a:pPr>
            <a:r>
              <a:rPr lang="en-US" sz="3399" spc="-16">
                <a:solidFill>
                  <a:srgbClr val="000000"/>
                </a:solidFill>
                <a:latin typeface="Open Sans 1"/>
                <a:ea typeface="Open Sans 1"/>
                <a:cs typeface="Open Sans 1"/>
                <a:sym typeface="Open Sans 1"/>
              </a:rPr>
              <a:t>C#</a:t>
            </a:r>
          </a:p>
          <a:p>
            <a:pPr algn="just" marL="734059" indent="-367030" lvl="1">
              <a:lnSpc>
                <a:spcPts val="8499"/>
              </a:lnSpc>
              <a:buFont typeface="Arial"/>
              <a:buChar char="•"/>
            </a:pPr>
            <a:r>
              <a:rPr lang="en-US" sz="3399" spc="-16">
                <a:solidFill>
                  <a:srgbClr val="000000"/>
                </a:solidFill>
                <a:latin typeface="Open Sans 1"/>
                <a:ea typeface="Open Sans 1"/>
                <a:cs typeface="Open Sans 1"/>
                <a:sym typeface="Open Sans 1"/>
              </a:rPr>
              <a:t>ASP.net Core MVC</a:t>
            </a:r>
          </a:p>
          <a:p>
            <a:pPr algn="just" marL="734059" indent="-367030" lvl="1">
              <a:lnSpc>
                <a:spcPts val="8499"/>
              </a:lnSpc>
              <a:buFont typeface="Arial"/>
              <a:buChar char="•"/>
            </a:pPr>
            <a:r>
              <a:rPr lang="en-US" sz="3399" spc="-16">
                <a:solidFill>
                  <a:srgbClr val="000000"/>
                </a:solidFill>
                <a:latin typeface="Open Sans 1"/>
                <a:ea typeface="Open Sans 1"/>
                <a:cs typeface="Open Sans 1"/>
                <a:sym typeface="Open Sans 1"/>
              </a:rPr>
              <a:t>SQL Server</a:t>
            </a:r>
          </a:p>
          <a:p>
            <a:pPr algn="just" marL="734059" indent="-367030" lvl="1">
              <a:lnSpc>
                <a:spcPts val="8499"/>
              </a:lnSpc>
              <a:buFont typeface="Arial"/>
              <a:buChar char="•"/>
            </a:pPr>
            <a:r>
              <a:rPr lang="en-US" sz="3399" spc="-16">
                <a:solidFill>
                  <a:srgbClr val="000000"/>
                </a:solidFill>
                <a:latin typeface="Open Sans 1"/>
                <a:ea typeface="Open Sans 1"/>
                <a:cs typeface="Open Sans 1"/>
                <a:sym typeface="Open Sans 1"/>
              </a:rPr>
              <a:t>Entity Framework</a:t>
            </a:r>
          </a:p>
        </p:txBody>
      </p:sp>
      <p:sp>
        <p:nvSpPr>
          <p:cNvPr name="TextBox 24" id="24"/>
          <p:cNvSpPr txBox="true"/>
          <p:nvPr/>
        </p:nvSpPr>
        <p:spPr>
          <a:xfrm rot="0">
            <a:off x="9677952" y="3595370"/>
            <a:ext cx="3331217" cy="887095"/>
          </a:xfrm>
          <a:prstGeom prst="rect">
            <a:avLst/>
          </a:prstGeom>
        </p:spPr>
        <p:txBody>
          <a:bodyPr anchor="t" rtlCol="false" tIns="0" lIns="0" bIns="0" rIns="0">
            <a:spAutoFit/>
          </a:bodyPr>
          <a:lstStyle/>
          <a:p>
            <a:pPr algn="ctr">
              <a:lnSpc>
                <a:spcPts val="7279"/>
              </a:lnSpc>
            </a:pPr>
            <a:r>
              <a:rPr lang="en-US" b="true" sz="5199">
                <a:solidFill>
                  <a:srgbClr val="000000"/>
                </a:solidFill>
                <a:latin typeface="Open Sans 1 Bold"/>
                <a:ea typeface="Open Sans 1 Bold"/>
                <a:cs typeface="Open Sans 1 Bold"/>
                <a:sym typeface="Open Sans 1 Bold"/>
              </a:rPr>
              <a:t>Frontend</a:t>
            </a:r>
          </a:p>
        </p:txBody>
      </p:sp>
      <p:sp>
        <p:nvSpPr>
          <p:cNvPr name="TextBox 25" id="25"/>
          <p:cNvSpPr txBox="true"/>
          <p:nvPr/>
        </p:nvSpPr>
        <p:spPr>
          <a:xfrm rot="0">
            <a:off x="9837166" y="4463415"/>
            <a:ext cx="1905357" cy="3086735"/>
          </a:xfrm>
          <a:prstGeom prst="rect">
            <a:avLst/>
          </a:prstGeom>
        </p:spPr>
        <p:txBody>
          <a:bodyPr anchor="t" rtlCol="false" tIns="0" lIns="0" bIns="0" rIns="0">
            <a:spAutoFit/>
          </a:bodyPr>
          <a:lstStyle/>
          <a:p>
            <a:pPr algn="just" marL="734059" indent="-367030" lvl="1">
              <a:lnSpc>
                <a:spcPts val="8499"/>
              </a:lnSpc>
              <a:buFont typeface="Arial"/>
              <a:buChar char="•"/>
            </a:pPr>
            <a:r>
              <a:rPr lang="en-US" sz="3399">
                <a:solidFill>
                  <a:srgbClr val="000000"/>
                </a:solidFill>
                <a:latin typeface="Open Sans 1"/>
                <a:ea typeface="Open Sans 1"/>
                <a:cs typeface="Open Sans 1"/>
                <a:sym typeface="Open Sans 1"/>
              </a:rPr>
              <a:t>HTML</a:t>
            </a:r>
          </a:p>
          <a:p>
            <a:pPr algn="just" marL="734059" indent="-367030" lvl="1">
              <a:lnSpc>
                <a:spcPts val="8499"/>
              </a:lnSpc>
              <a:buFont typeface="Arial"/>
              <a:buChar char="•"/>
            </a:pPr>
            <a:r>
              <a:rPr lang="en-US" sz="3399">
                <a:solidFill>
                  <a:srgbClr val="000000"/>
                </a:solidFill>
                <a:latin typeface="Open Sans 1"/>
                <a:ea typeface="Open Sans 1"/>
                <a:cs typeface="Open Sans 1"/>
                <a:sym typeface="Open Sans 1"/>
              </a:rPr>
              <a:t>CSS</a:t>
            </a:r>
          </a:p>
          <a:p>
            <a:pPr algn="just" marL="734059" indent="-367030" lvl="1">
              <a:lnSpc>
                <a:spcPts val="8499"/>
              </a:lnSpc>
              <a:buFont typeface="Arial"/>
              <a:buChar char="•"/>
            </a:pPr>
            <a:r>
              <a:rPr lang="en-US" sz="3399">
                <a:solidFill>
                  <a:srgbClr val="000000"/>
                </a:solidFill>
                <a:latin typeface="Open Sans 1"/>
                <a:ea typeface="Open Sans 1"/>
                <a:cs typeface="Open Sans 1"/>
                <a:sym typeface="Open Sans 1"/>
              </a:rPr>
              <a:t>JS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25653" y="727674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descr="Abstract Minimalist Dots Shapes"/>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descr="Abstract Minimalist Dots Shapes"/>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222360" y="1861264"/>
            <a:ext cx="13230031" cy="7619031"/>
          </a:xfrm>
          <a:custGeom>
            <a:avLst/>
            <a:gdLst/>
            <a:ahLst/>
            <a:cxnLst/>
            <a:rect r="r" b="b" t="t" l="l"/>
            <a:pathLst>
              <a:path h="7619031" w="13230031">
                <a:moveTo>
                  <a:pt x="0" y="0"/>
                </a:moveTo>
                <a:lnTo>
                  <a:pt x="13230030" y="0"/>
                </a:lnTo>
                <a:lnTo>
                  <a:pt x="13230030" y="7619031"/>
                </a:lnTo>
                <a:lnTo>
                  <a:pt x="0" y="7619031"/>
                </a:lnTo>
                <a:lnTo>
                  <a:pt x="0" y="0"/>
                </a:lnTo>
                <a:close/>
              </a:path>
            </a:pathLst>
          </a:custGeom>
          <a:blipFill>
            <a:blip r:embed="rId6"/>
            <a:stretch>
              <a:fillRect l="-1443" t="0" r="-1443" b="0"/>
            </a:stretch>
          </a:blipFill>
        </p:spPr>
      </p:sp>
      <p:grpSp>
        <p:nvGrpSpPr>
          <p:cNvPr name="Group 8" id="8"/>
          <p:cNvGrpSpPr/>
          <p:nvPr/>
        </p:nvGrpSpPr>
        <p:grpSpPr>
          <a:xfrm rot="0">
            <a:off x="14931087" y="-3010255"/>
            <a:ext cx="6020510" cy="602051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rot="0">
            <a:off x="-911721" y="0"/>
            <a:ext cx="8268161" cy="3546351"/>
          </a:xfrm>
          <a:prstGeom prst="rect">
            <a:avLst/>
          </a:prstGeom>
          <a:solidFill>
            <a:srgbClr val="FFFFFF"/>
          </a:solidFill>
        </p:spPr>
      </p:sp>
      <p:sp>
        <p:nvSpPr>
          <p:cNvPr name="AutoShape 12" id="12"/>
          <p:cNvSpPr/>
          <p:nvPr/>
        </p:nvSpPr>
        <p:spPr>
          <a:xfrm rot="0">
            <a:off x="574325" y="696930"/>
            <a:ext cx="5296070" cy="64603"/>
          </a:xfrm>
          <a:prstGeom prst="rect">
            <a:avLst/>
          </a:prstGeom>
          <a:solidFill>
            <a:srgbClr val="001E3A"/>
          </a:solidFill>
        </p:spPr>
      </p:sp>
      <p:sp>
        <p:nvSpPr>
          <p:cNvPr name="TextBox 13" id="13"/>
          <p:cNvSpPr txBox="true"/>
          <p:nvPr/>
        </p:nvSpPr>
        <p:spPr>
          <a:xfrm rot="0">
            <a:off x="809155" y="990133"/>
            <a:ext cx="6547285" cy="2171319"/>
          </a:xfrm>
          <a:prstGeom prst="rect">
            <a:avLst/>
          </a:prstGeom>
        </p:spPr>
        <p:txBody>
          <a:bodyPr anchor="t" rtlCol="false" tIns="0" lIns="0" bIns="0" rIns="0">
            <a:spAutoFit/>
          </a:bodyPr>
          <a:lstStyle/>
          <a:p>
            <a:pPr algn="l">
              <a:lnSpc>
                <a:spcPts val="8567"/>
              </a:lnSpc>
            </a:pPr>
            <a:r>
              <a:rPr lang="en-US" sz="7199" b="true">
                <a:solidFill>
                  <a:srgbClr val="001E3A"/>
                </a:solidFill>
                <a:latin typeface="Garet Bold"/>
                <a:ea typeface="Garet Bold"/>
                <a:cs typeface="Garet Bold"/>
                <a:sym typeface="Garet Bold"/>
              </a:rPr>
              <a:t>Database</a:t>
            </a:r>
          </a:p>
          <a:p>
            <a:pPr algn="l" marL="0" indent="0" lvl="0">
              <a:lnSpc>
                <a:spcPts val="8567"/>
              </a:lnSpc>
            </a:pPr>
            <a:r>
              <a:rPr lang="en-US" b="true" sz="7199">
                <a:solidFill>
                  <a:srgbClr val="001E3A"/>
                </a:solidFill>
                <a:latin typeface="Garet Bold"/>
                <a:ea typeface="Garet Bold"/>
                <a:cs typeface="Garet Bold"/>
                <a:sym typeface="Garet Bold"/>
              </a:rPr>
              <a:t>Schema</a:t>
            </a:r>
          </a:p>
        </p:txBody>
      </p:sp>
      <p:sp>
        <p:nvSpPr>
          <p:cNvPr name="TextBox 14" id="14"/>
          <p:cNvSpPr txBox="true"/>
          <p:nvPr/>
        </p:nvSpPr>
        <p:spPr>
          <a:xfrm rot="0">
            <a:off x="16700081" y="9585070"/>
            <a:ext cx="559219" cy="338186"/>
          </a:xfrm>
          <a:prstGeom prst="rect">
            <a:avLst/>
          </a:prstGeom>
        </p:spPr>
        <p:txBody>
          <a:bodyPr anchor="t" rtlCol="false" tIns="0" lIns="0" bIns="0" rIns="0">
            <a:spAutoFit/>
          </a:bodyPr>
          <a:lstStyle/>
          <a:p>
            <a:pPr algn="ctr" marL="0" indent="0" lvl="0">
              <a:lnSpc>
                <a:spcPts val="2440"/>
              </a:lnSpc>
              <a:spcBef>
                <a:spcPct val="0"/>
              </a:spcBef>
            </a:pPr>
            <a:r>
              <a:rPr lang="en-US" b="true" sz="2940" strike="noStrike" u="none">
                <a:solidFill>
                  <a:srgbClr val="001E3A"/>
                </a:solidFill>
                <a:latin typeface="Garet Ultra-Bold"/>
                <a:ea typeface="Garet Ultra-Bold"/>
                <a:cs typeface="Garet Ultra-Bold"/>
                <a:sym typeface="Garet Ultra-Bold"/>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descr="Abstract Minimalist Dots Shapes"/>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descr="Abstract Minimalist Dots Shapes"/>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762679" y="2126598"/>
            <a:ext cx="17178663" cy="7846712"/>
          </a:xfrm>
          <a:custGeom>
            <a:avLst/>
            <a:gdLst/>
            <a:ahLst/>
            <a:cxnLst/>
            <a:rect r="r" b="b" t="t" l="l"/>
            <a:pathLst>
              <a:path h="7846712" w="17178663">
                <a:moveTo>
                  <a:pt x="0" y="0"/>
                </a:moveTo>
                <a:lnTo>
                  <a:pt x="17178663" y="0"/>
                </a:lnTo>
                <a:lnTo>
                  <a:pt x="17178663" y="7846712"/>
                </a:lnTo>
                <a:lnTo>
                  <a:pt x="0" y="7846712"/>
                </a:lnTo>
                <a:lnTo>
                  <a:pt x="0" y="0"/>
                </a:lnTo>
                <a:close/>
              </a:path>
            </a:pathLst>
          </a:custGeom>
          <a:blipFill>
            <a:blip r:embed="rId6"/>
            <a:stretch>
              <a:fillRect l="0" t="0" r="0" b="0"/>
            </a:stretch>
          </a:blipFill>
        </p:spPr>
      </p:sp>
      <p:sp>
        <p:nvSpPr>
          <p:cNvPr name="TextBox 11" id="11"/>
          <p:cNvSpPr txBox="true"/>
          <p:nvPr/>
        </p:nvSpPr>
        <p:spPr>
          <a:xfrm rot="0">
            <a:off x="328080" y="612123"/>
            <a:ext cx="7078227" cy="1514475"/>
          </a:xfrm>
          <a:prstGeom prst="rect">
            <a:avLst/>
          </a:prstGeom>
        </p:spPr>
        <p:txBody>
          <a:bodyPr anchor="t" rtlCol="false" tIns="0" lIns="0" bIns="0" rIns="0">
            <a:spAutoFit/>
          </a:bodyPr>
          <a:lstStyle/>
          <a:p>
            <a:pPr algn="ctr" marL="0" indent="0" lvl="0">
              <a:lnSpc>
                <a:spcPts val="11999"/>
              </a:lnSpc>
            </a:pPr>
            <a:r>
              <a:rPr lang="en-US" b="true" sz="9999">
                <a:solidFill>
                  <a:srgbClr val="001E3A"/>
                </a:solidFill>
                <a:latin typeface="Garet Bold"/>
                <a:ea typeface="Garet Bold"/>
                <a:cs typeface="Garet Bold"/>
                <a:sym typeface="Garet Bold"/>
              </a:rPr>
              <a:t>Register</a:t>
            </a:r>
          </a:p>
        </p:txBody>
      </p:sp>
      <p:sp>
        <p:nvSpPr>
          <p:cNvPr name="TextBox 12" id="12"/>
          <p:cNvSpPr txBox="true"/>
          <p:nvPr/>
        </p:nvSpPr>
        <p:spPr>
          <a:xfrm rot="0">
            <a:off x="16531044" y="9363075"/>
            <a:ext cx="559219" cy="338186"/>
          </a:xfrm>
          <a:prstGeom prst="rect">
            <a:avLst/>
          </a:prstGeom>
        </p:spPr>
        <p:txBody>
          <a:bodyPr anchor="t" rtlCol="false" tIns="0" lIns="0" bIns="0" rIns="0">
            <a:spAutoFit/>
          </a:bodyPr>
          <a:lstStyle/>
          <a:p>
            <a:pPr algn="ctr" marL="0" indent="0" lvl="0">
              <a:lnSpc>
                <a:spcPts val="2440"/>
              </a:lnSpc>
              <a:spcBef>
                <a:spcPct val="0"/>
              </a:spcBef>
            </a:pPr>
            <a:r>
              <a:rPr lang="en-US" b="true" sz="2940">
                <a:solidFill>
                  <a:srgbClr val="001E3A"/>
                </a:solidFill>
                <a:latin typeface="Garet Ultra-Bold"/>
                <a:ea typeface="Garet Ultra-Bold"/>
                <a:cs typeface="Garet Ultra-Bold"/>
                <a:sym typeface="Garet Ultra-Bold"/>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31087" y="-3010255"/>
            <a:ext cx="6020510" cy="602051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679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25653" y="7276745"/>
            <a:ext cx="6020510" cy="602051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1E3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descr="Abstract Minimalist Dots Shapes"/>
          <p:cNvSpPr/>
          <p:nvPr/>
        </p:nvSpPr>
        <p:spPr>
          <a:xfrm flipH="false" flipV="false" rot="0">
            <a:off x="1322043" y="9702290"/>
            <a:ext cx="3800634" cy="2079983"/>
          </a:xfrm>
          <a:custGeom>
            <a:avLst/>
            <a:gdLst/>
            <a:ahLst/>
            <a:cxnLst/>
            <a:rect r="r" b="b" t="t" l="l"/>
            <a:pathLst>
              <a:path h="2079983" w="3800634">
                <a:moveTo>
                  <a:pt x="0" y="0"/>
                </a:moveTo>
                <a:lnTo>
                  <a:pt x="3800633" y="0"/>
                </a:lnTo>
                <a:lnTo>
                  <a:pt x="3800633" y="2079983"/>
                </a:lnTo>
                <a:lnTo>
                  <a:pt x="0" y="20799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descr="Abstract Minimalist Dots Shapes"/>
          <p:cNvSpPr/>
          <p:nvPr/>
        </p:nvSpPr>
        <p:spPr>
          <a:xfrm flipH="false" flipV="false" rot="0">
            <a:off x="12161605" y="-1467860"/>
            <a:ext cx="3800634" cy="2079983"/>
          </a:xfrm>
          <a:custGeom>
            <a:avLst/>
            <a:gdLst/>
            <a:ahLst/>
            <a:cxnLst/>
            <a:rect r="r" b="b" t="t" l="l"/>
            <a:pathLst>
              <a:path h="2079983" w="3800634">
                <a:moveTo>
                  <a:pt x="0" y="0"/>
                </a:moveTo>
                <a:lnTo>
                  <a:pt x="3800634" y="0"/>
                </a:lnTo>
                <a:lnTo>
                  <a:pt x="3800634" y="2079983"/>
                </a:lnTo>
                <a:lnTo>
                  <a:pt x="0" y="207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28700" y="2288649"/>
            <a:ext cx="16912642" cy="7698776"/>
          </a:xfrm>
          <a:custGeom>
            <a:avLst/>
            <a:gdLst/>
            <a:ahLst/>
            <a:cxnLst/>
            <a:rect r="r" b="b" t="t" l="l"/>
            <a:pathLst>
              <a:path h="7698776" w="16912642">
                <a:moveTo>
                  <a:pt x="0" y="0"/>
                </a:moveTo>
                <a:lnTo>
                  <a:pt x="16912642" y="0"/>
                </a:lnTo>
                <a:lnTo>
                  <a:pt x="16912642" y="7698776"/>
                </a:lnTo>
                <a:lnTo>
                  <a:pt x="0" y="7698776"/>
                </a:lnTo>
                <a:lnTo>
                  <a:pt x="0" y="0"/>
                </a:lnTo>
                <a:close/>
              </a:path>
            </a:pathLst>
          </a:custGeom>
          <a:blipFill>
            <a:blip r:embed="rId6"/>
            <a:stretch>
              <a:fillRect l="0" t="0" r="0" b="0"/>
            </a:stretch>
          </a:blipFill>
        </p:spPr>
      </p:sp>
      <p:sp>
        <p:nvSpPr>
          <p:cNvPr name="TextBox 11" id="11"/>
          <p:cNvSpPr txBox="true"/>
          <p:nvPr/>
        </p:nvSpPr>
        <p:spPr>
          <a:xfrm rot="0">
            <a:off x="328080" y="612123"/>
            <a:ext cx="7078227" cy="1514475"/>
          </a:xfrm>
          <a:prstGeom prst="rect">
            <a:avLst/>
          </a:prstGeom>
        </p:spPr>
        <p:txBody>
          <a:bodyPr anchor="t" rtlCol="false" tIns="0" lIns="0" bIns="0" rIns="0">
            <a:spAutoFit/>
          </a:bodyPr>
          <a:lstStyle/>
          <a:p>
            <a:pPr algn="ctr" marL="0" indent="0" lvl="0">
              <a:lnSpc>
                <a:spcPts val="11999"/>
              </a:lnSpc>
            </a:pPr>
            <a:r>
              <a:rPr lang="en-US" b="true" sz="9999">
                <a:solidFill>
                  <a:srgbClr val="001E3A"/>
                </a:solidFill>
                <a:latin typeface="Garet Bold"/>
                <a:ea typeface="Garet Bold"/>
                <a:cs typeface="Garet Bold"/>
                <a:sym typeface="Garet Bold"/>
              </a:rPr>
              <a:t>Login</a:t>
            </a:r>
          </a:p>
        </p:txBody>
      </p:sp>
      <p:sp>
        <p:nvSpPr>
          <p:cNvPr name="TextBox 12" id="12"/>
          <p:cNvSpPr txBox="true"/>
          <p:nvPr/>
        </p:nvSpPr>
        <p:spPr>
          <a:xfrm rot="0">
            <a:off x="16531044" y="9363075"/>
            <a:ext cx="559219" cy="338186"/>
          </a:xfrm>
          <a:prstGeom prst="rect">
            <a:avLst/>
          </a:prstGeom>
        </p:spPr>
        <p:txBody>
          <a:bodyPr anchor="t" rtlCol="false" tIns="0" lIns="0" bIns="0" rIns="0">
            <a:spAutoFit/>
          </a:bodyPr>
          <a:lstStyle/>
          <a:p>
            <a:pPr algn="ctr" marL="0" indent="0" lvl="0">
              <a:lnSpc>
                <a:spcPts val="2440"/>
              </a:lnSpc>
              <a:spcBef>
                <a:spcPct val="0"/>
              </a:spcBef>
            </a:pPr>
            <a:r>
              <a:rPr lang="en-US" b="true" sz="2940">
                <a:solidFill>
                  <a:srgbClr val="001E3A"/>
                </a:solidFill>
                <a:latin typeface="Garet Ultra-Bold"/>
                <a:ea typeface="Garet Ultra-Bold"/>
                <a:cs typeface="Garet Ultra-Bold"/>
                <a:sym typeface="Garet Ultra-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DAGUMmavcO0</dc:identifier>
  <dcterms:modified xsi:type="dcterms:W3CDTF">2011-08-01T06:04:30Z</dcterms:modified>
  <cp:revision>1</cp:revision>
  <dc:title>Blue White Professional Thesis Defense Presentation</dc:title>
</cp:coreProperties>
</file>