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62" r:id="rId4"/>
    <p:sldId id="307" r:id="rId5"/>
    <p:sldId id="309" r:id="rId6"/>
    <p:sldId id="283" r:id="rId7"/>
    <p:sldId id="284" r:id="rId8"/>
    <p:sldId id="286" r:id="rId9"/>
    <p:sldId id="287" r:id="rId10"/>
    <p:sldId id="285" r:id="rId11"/>
    <p:sldId id="290" r:id="rId12"/>
    <p:sldId id="288" r:id="rId13"/>
    <p:sldId id="310" r:id="rId14"/>
    <p:sldId id="289" r:id="rId15"/>
    <p:sldId id="291" r:id="rId16"/>
    <p:sldId id="292" r:id="rId17"/>
    <p:sldId id="27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</p:sldIdLst>
  <p:sldSz cx="11520488" cy="6480175"/>
  <p:notesSz cx="6858000" cy="9144000"/>
  <p:defaultTextStyle>
    <a:defPPr>
      <a:defRPr lang="en-US"/>
    </a:defPPr>
    <a:lvl1pPr marL="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423ED3C-739D-4F10-85CD-10DF072A7194}">
          <p14:sldIdLst>
            <p14:sldId id="256"/>
            <p14:sldId id="262"/>
          </p14:sldIdLst>
        </p14:section>
        <p14:section name="Unternehmen" id="{F64D5241-D4C2-4602-9A7A-616103B41813}">
          <p14:sldIdLst>
            <p14:sldId id="307"/>
            <p14:sldId id="309"/>
          </p14:sldIdLst>
        </p14:section>
        <p14:section name="Technisches Konzept" id="{405C59DA-7E13-4DB5-89D8-110DCDA475EF}">
          <p14:sldIdLst>
            <p14:sldId id="283"/>
            <p14:sldId id="284"/>
            <p14:sldId id="286"/>
            <p14:sldId id="287"/>
            <p14:sldId id="285"/>
          </p14:sldIdLst>
        </p14:section>
        <p14:section name="Markt und Wettbewerb" id="{F9242630-6122-4E4E-A05F-68FFD2F563B9}">
          <p14:sldIdLst>
            <p14:sldId id="290"/>
            <p14:sldId id="288"/>
            <p14:sldId id="310"/>
            <p14:sldId id="289"/>
            <p14:sldId id="291"/>
            <p14:sldId id="292"/>
          </p14:sldIdLst>
        </p14:section>
        <p14:section name="Finanzierung" id="{82E318FC-D2A8-49B2-A2FB-9C51E344960D}">
          <p14:sldIdLst>
            <p14:sldId id="27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orient="horz" pos="952" userDrawn="1">
          <p15:clr>
            <a:srgbClr val="A4A3A4"/>
          </p15:clr>
        </p15:guide>
        <p15:guide id="3" orient="horz" pos="1089" userDrawn="1">
          <p15:clr>
            <a:srgbClr val="A4A3A4"/>
          </p15:clr>
        </p15:guide>
        <p15:guide id="4" orient="horz" pos="3674" userDrawn="1">
          <p15:clr>
            <a:srgbClr val="A4A3A4"/>
          </p15:clr>
        </p15:guide>
        <p15:guide id="5" orient="horz" pos="2903" userDrawn="1">
          <p15:clr>
            <a:srgbClr val="A4A3A4"/>
          </p15:clr>
        </p15:guide>
        <p15:guide id="6" orient="horz" pos="408" userDrawn="1">
          <p15:clr>
            <a:srgbClr val="A4A3A4"/>
          </p15:clr>
        </p15:guide>
        <p15:guide id="7" orient="horz" pos="3447" userDrawn="1">
          <p15:clr>
            <a:srgbClr val="A4A3A4"/>
          </p15:clr>
        </p15:guide>
        <p15:guide id="8" pos="3629" userDrawn="1">
          <p15:clr>
            <a:srgbClr val="A4A3A4"/>
          </p15:clr>
        </p15:guide>
        <p15:guide id="9" pos="725" userDrawn="1">
          <p15:clr>
            <a:srgbClr val="A4A3A4"/>
          </p15:clr>
        </p15:guide>
        <p15:guide id="10" pos="6532" userDrawn="1">
          <p15:clr>
            <a:srgbClr val="A4A3A4"/>
          </p15:clr>
        </p15:guide>
        <p15:guide id="11" pos="5398" userDrawn="1">
          <p15:clr>
            <a:srgbClr val="A4A3A4"/>
          </p15:clr>
        </p15:guide>
        <p15:guide id="12" pos="6850" userDrawn="1">
          <p15:clr>
            <a:srgbClr val="A4A3A4"/>
          </p15:clr>
        </p15:guide>
        <p15:guide id="13" pos="3492" userDrawn="1">
          <p15:clr>
            <a:srgbClr val="A4A3A4"/>
          </p15:clr>
        </p15:guide>
        <p15:guide id="14" pos="407" userDrawn="1">
          <p15:clr>
            <a:srgbClr val="A4A3A4"/>
          </p15:clr>
        </p15:guide>
        <p15:guide id="15" pos="27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7" autoAdjust="0"/>
    <p:restoredTop sz="86369" autoAdjust="0"/>
  </p:normalViewPr>
  <p:slideViewPr>
    <p:cSldViewPr>
      <p:cViewPr varScale="1">
        <p:scale>
          <a:sx n="67" d="100"/>
          <a:sy n="67" d="100"/>
        </p:scale>
        <p:origin x="588" y="66"/>
      </p:cViewPr>
      <p:guideLst>
        <p:guide orient="horz" pos="2041"/>
        <p:guide orient="horz" pos="952"/>
        <p:guide orient="horz" pos="1089"/>
        <p:guide orient="horz" pos="3674"/>
        <p:guide orient="horz" pos="2903"/>
        <p:guide orient="horz" pos="408"/>
        <p:guide orient="horz" pos="3447"/>
        <p:guide pos="3629"/>
        <p:guide pos="725"/>
        <p:guide pos="6532"/>
        <p:guide pos="5398"/>
        <p:guide pos="6850"/>
        <p:guide pos="3492"/>
        <p:guide pos="407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Netto-Umsätze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2E4-43BF-8E9F-A7A3DB82EC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82E4-43BF-8E9F-A7A3DB82EC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Lbls>
            <c:dLbl>
              <c:idx val="2"/>
              <c:layout>
                <c:manualLayout>
                  <c:x val="-0.11583479439178254"/>
                  <c:y val="1.28698565835642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96-4C42-B64D-3E445E7DE3DE}"/>
                </c:ext>
              </c:extLst>
            </c:dLbl>
            <c:dLbl>
              <c:idx val="3"/>
              <c:layout>
                <c:manualLayout>
                  <c:x val="0.13610706619671442"/>
                  <c:y val="9.5270940398146421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96-4C42-B64D-3E445E7DE3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4"/>
                <c:pt idx="0">
                  <c:v>Lizenzen</c:v>
                </c:pt>
                <c:pt idx="1">
                  <c:v>Neuentwicklungen</c:v>
                </c:pt>
                <c:pt idx="2">
                  <c:v>Grundschulung</c:v>
                </c:pt>
                <c:pt idx="3">
                  <c:v>Intensivschulung</c:v>
                </c:pt>
              </c:strCache>
            </c:strRef>
          </c:cat>
          <c:val>
            <c:numRef>
              <c:f>Tabelle1!$B$2:$B$5</c:f>
              <c:numCache>
                <c:formatCode>#,##0.00\ "€"</c:formatCode>
                <c:ptCount val="4"/>
                <c:pt idx="0">
                  <c:v>2220000</c:v>
                </c:pt>
                <c:pt idx="1">
                  <c:v>2000000</c:v>
                </c:pt>
                <c:pt idx="2">
                  <c:v>48000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Investitionen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0D5-473E-9C43-735C3F39CE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0D5-473E-9C43-735C3F39CE7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8C96-4C42-B64D-3E445E7DE3D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8C96-4C42-B64D-3E445E7DE3D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F113-47DA-BC69-F42B49E83269}"/>
              </c:ext>
            </c:extLst>
          </c:dPt>
          <c:dLbls>
            <c:dLbl>
              <c:idx val="4"/>
              <c:layout>
                <c:manualLayout>
                  <c:x val="-5.3264369813403635E-2"/>
                  <c:y val="1.352360472997557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13-47DA-BC69-F42B49E832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Tabelle1!$A$2:$A$6</c:f>
              <c:strCache>
                <c:ptCount val="5"/>
                <c:pt idx="0">
                  <c:v>Fuhrpark</c:v>
                </c:pt>
                <c:pt idx="1">
                  <c:v>EDV - Ausstattung</c:v>
                </c:pt>
                <c:pt idx="2">
                  <c:v>Büroeinrichtung</c:v>
                </c:pt>
                <c:pt idx="3">
                  <c:v>Sonstige Investitionen</c:v>
                </c:pt>
                <c:pt idx="4">
                  <c:v>Geräte</c:v>
                </c:pt>
              </c:strCache>
            </c:strRef>
          </c:cat>
          <c:val>
            <c:numRef>
              <c:f>Tabelle1!$B$2:$B$6</c:f>
              <c:numCache>
                <c:formatCode>#,##0.00\ "€"</c:formatCode>
                <c:ptCount val="5"/>
                <c:pt idx="0">
                  <c:v>95000</c:v>
                </c:pt>
                <c:pt idx="1">
                  <c:v>42000</c:v>
                </c:pt>
                <c:pt idx="2">
                  <c:v>28000</c:v>
                </c:pt>
                <c:pt idx="3">
                  <c:v>20000</c:v>
                </c:pt>
                <c:pt idx="4" formatCode="&quot;€&quot;#,##0.00_);[Red]\(&quot;€&quot;#,##0.00\)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Kumulierte Aufwände (zusammengefasst)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3E25-4D7E-861C-954EEBCB786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3E25-4D7E-861C-954EEBCB786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3E25-4D7E-861C-954EEBCB78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Personalkosten</c:v>
                </c:pt>
                <c:pt idx="1">
                  <c:v>KöSt. / Ertragssteuer</c:v>
                </c:pt>
                <c:pt idx="2">
                  <c:v>Sonstige Aufwände</c:v>
                </c:pt>
              </c:strCache>
            </c:strRef>
          </c:cat>
          <c:val>
            <c:numRef>
              <c:f>Tabelle1!$B$2:$B$4</c:f>
              <c:numCache>
                <c:formatCode>#,##0.00\ "€"</c:formatCode>
                <c:ptCount val="3"/>
                <c:pt idx="0">
                  <c:v>1363417.1653333334</c:v>
                </c:pt>
                <c:pt idx="1">
                  <c:v>537974.64462481788</c:v>
                </c:pt>
                <c:pt idx="2">
                  <c:v>461961.45929052273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1-449E-B56D-BF50B7CB3BE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19.01.2018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19.01.2018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32054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864108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296162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728216" algn="l" defTabSz="864108" rtl="0" eaLnBrk="1" latinLnBrk="0" hangingPunct="1">
      <a:defRPr sz="1134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160270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324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378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432" algn="l" defTabSz="864108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3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Stromkosten</a:t>
            </a:r>
            <a:r>
              <a:rPr lang="en-US" dirty="0"/>
              <a:t> = E-Control</a:t>
            </a:r>
          </a:p>
          <a:p>
            <a:r>
              <a:rPr lang="en-US" dirty="0" err="1"/>
              <a:t>Auslastung</a:t>
            </a:r>
            <a:r>
              <a:rPr lang="en-US" dirty="0"/>
              <a:t> = 70%</a:t>
            </a:r>
          </a:p>
          <a:p>
            <a:r>
              <a:rPr lang="en-US" dirty="0" err="1"/>
              <a:t>Nutzungsdauer</a:t>
            </a:r>
            <a:r>
              <a:rPr lang="en-US" dirty="0"/>
              <a:t> = 10 Jahre</a:t>
            </a:r>
          </a:p>
          <a:p>
            <a:r>
              <a:rPr lang="en-US" dirty="0"/>
              <a:t>IBN-</a:t>
            </a:r>
            <a:r>
              <a:rPr lang="en-US" dirty="0" err="1"/>
              <a:t>Satz</a:t>
            </a:r>
            <a:r>
              <a:rPr lang="en-US" dirty="0"/>
              <a:t> = 350€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6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Lizenzen: ~1.500 Roboter zu je 1.500,00€</a:t>
            </a:r>
          </a:p>
          <a:p>
            <a:r>
              <a:rPr lang="de-DE" dirty="0"/>
              <a:t>Entwicklungen: 20 zu je 100.000,00€</a:t>
            </a:r>
          </a:p>
          <a:p>
            <a:r>
              <a:rPr lang="de-DE" dirty="0"/>
              <a:t>Grundschulung: 60 Teilnehmer zu je 800,00€</a:t>
            </a:r>
          </a:p>
          <a:p>
            <a:r>
              <a:rPr lang="de-DE" dirty="0"/>
              <a:t>Intensivschulung: 10 Teilnehmer zu je 1.500,00€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2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2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Investition: Patent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055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641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Bild </a:t>
            </a:r>
            <a:r>
              <a:rPr lang="en-US" dirty="0" err="1"/>
              <a:t>aus</a:t>
            </a:r>
            <a:r>
              <a:rPr lang="en-US" dirty="0"/>
              <a:t> Excel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8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Sonstige Aufwände: Reisekosten, Kammerbeiträge, Internet, Strom, Miete,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81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Jahreskapitalbedarf</a:t>
            </a:r>
            <a:r>
              <a:rPr lang="en-US" dirty="0"/>
              <a:t>: ~205.000€</a:t>
            </a:r>
          </a:p>
          <a:p>
            <a:r>
              <a:rPr lang="en-US" dirty="0" err="1"/>
              <a:t>Kurzfristiger</a:t>
            </a:r>
            <a:r>
              <a:rPr lang="en-US" dirty="0"/>
              <a:t> </a:t>
            </a:r>
            <a:r>
              <a:rPr lang="en-US" dirty="0" err="1"/>
              <a:t>Kapitalbedarf</a:t>
            </a:r>
            <a:r>
              <a:rPr lang="en-US" dirty="0"/>
              <a:t>: ~255.000€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15 Größte Märkte in Tausender Einheiten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32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15 Größte Märkte in Tausender Einheiten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506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Speziell für Automobilindustrie interessant ist die Offline Variante</a:t>
            </a:r>
          </a:p>
          <a:p>
            <a:r>
              <a:rPr lang="de-AT" dirty="0"/>
              <a:t>Grafik: Anzahl Robot pro 10.000 Arbeitern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83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0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1728046"/>
            <a:ext cx="9218791" cy="2880079"/>
          </a:xfrm>
        </p:spPr>
        <p:txBody>
          <a:bodyPr>
            <a:normAutofit/>
          </a:bodyPr>
          <a:lstStyle>
            <a:lvl1pPr>
              <a:defRPr sz="4158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0850" y="4752128"/>
            <a:ext cx="7418246" cy="1080029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4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8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2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4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9F3F0-7CC8-494A-9AC3-74296560534D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52354" y="648018"/>
            <a:ext cx="2017286" cy="518414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50849" y="648018"/>
            <a:ext cx="7009497" cy="518414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A05C-C091-4C8F-B40E-5D0F7F4175BB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4">
            <a:extLst>
              <a:ext uri="{FF2B5EF4-FFF2-40B4-BE49-F238E27FC236}">
                <a16:creationId xmlns:a16="http://schemas.microsoft.com/office/drawing/2014/main" id="{76026C1A-3327-464A-B29C-AC5595927AD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599590" y="0"/>
            <a:ext cx="7920899" cy="6480175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sz="1607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3240088"/>
            <a:ext cx="9218791" cy="2232059"/>
          </a:xfrm>
        </p:spPr>
        <p:txBody>
          <a:bodyPr anchor="b">
            <a:normAutofit/>
          </a:bodyPr>
          <a:lstStyle>
            <a:lvl1pPr algn="l">
              <a:defRPr sz="4158" b="0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6631" y="648019"/>
            <a:ext cx="7422464" cy="10800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90">
                <a:solidFill>
                  <a:schemeClr val="tx1"/>
                </a:solidFill>
              </a:defRPr>
            </a:lvl1pPr>
            <a:lvl2pPr marL="4320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E369-7CED-4C68-B4EE-D7F4E6270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42" y="330955"/>
            <a:ext cx="1179453" cy="96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65656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 baseline="0"/>
            </a:lvl7pPr>
            <a:lvl8pPr>
              <a:defRPr sz="1512" baseline="0"/>
            </a:lvl8pPr>
            <a:lvl9pPr>
              <a:defRPr sz="1512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19095" y="1728047"/>
            <a:ext cx="4450545" cy="4104111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8ADF-B971-415F-A689-EE9C13B55597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50850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18693" y="1728046"/>
            <a:ext cx="4450948" cy="79202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68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18693" y="2592070"/>
            <a:ext cx="4450948" cy="3240087"/>
          </a:xfrm>
        </p:spPr>
        <p:txBody>
          <a:bodyPr>
            <a:normAutofit/>
          </a:bodyPr>
          <a:lstStyle>
            <a:lvl1pPr>
              <a:defRPr sz="1890"/>
            </a:lvl1pPr>
            <a:lvl2pPr>
              <a:defRPr sz="1701"/>
            </a:lvl2pPr>
            <a:lvl3pPr>
              <a:defRPr sz="1512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 baseline="0"/>
            </a:lvl8pPr>
            <a:lvl9pPr>
              <a:defRPr sz="1323" baseline="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38DA-6A55-48DF-A680-22CF8776918A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5274-D275-47BE-B023-90807F02A69F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D28-FD5C-40B6-96DE-D81741D09D87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44180" y="648018"/>
            <a:ext cx="5329614" cy="5184140"/>
          </a:xfrm>
        </p:spPr>
        <p:txBody>
          <a:bodyPr>
            <a:normAutofit/>
          </a:bodyPr>
          <a:lstStyle>
            <a:lvl1pPr>
              <a:defRPr sz="2268"/>
            </a:lvl1pPr>
            <a:lvl2pPr>
              <a:defRPr sz="1890"/>
            </a:lvl2pPr>
            <a:lvl3pPr>
              <a:defRPr sz="1701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6801-563C-4918-8F81-00E793F9AEFF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4895983" cy="64801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7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696" y="648018"/>
            <a:ext cx="3673112" cy="3816103"/>
          </a:xfrm>
        </p:spPr>
        <p:txBody>
          <a:bodyPr anchor="b">
            <a:noAutofit/>
          </a:bodyPr>
          <a:lstStyle>
            <a:lvl1pPr algn="l">
              <a:defRPr sz="3780" b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44179" y="648018"/>
            <a:ext cx="5329614" cy="518414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268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6696" y="4608124"/>
            <a:ext cx="3673112" cy="1224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701"/>
            </a:lvl1pPr>
            <a:lvl2pPr marL="432008" indent="0">
              <a:buNone/>
              <a:defRPr sz="1134"/>
            </a:lvl2pPr>
            <a:lvl3pPr marL="864017" indent="0">
              <a:buNone/>
              <a:defRPr sz="945"/>
            </a:lvl3pPr>
            <a:lvl4pPr marL="1296025" indent="0">
              <a:buNone/>
              <a:defRPr sz="850"/>
            </a:lvl4pPr>
            <a:lvl5pPr marL="1728033" indent="0">
              <a:buNone/>
              <a:defRPr sz="850"/>
            </a:lvl5pPr>
            <a:lvl6pPr marL="2160041" indent="0">
              <a:buNone/>
              <a:defRPr sz="850"/>
            </a:lvl6pPr>
            <a:lvl7pPr marL="2592050" indent="0">
              <a:buNone/>
              <a:defRPr sz="850"/>
            </a:lvl7pPr>
            <a:lvl8pPr marL="3024058" indent="0">
              <a:buNone/>
              <a:defRPr sz="850"/>
            </a:lvl8pPr>
            <a:lvl9pPr marL="3456066" indent="0">
              <a:buNone/>
              <a:defRPr sz="8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2B32-A5FB-4325-AD57-9251C0F7B09A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20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50850" y="259508"/>
            <a:ext cx="9218791" cy="125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0850" y="1728047"/>
            <a:ext cx="9218791" cy="410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748000" y="6093166"/>
            <a:ext cx="90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C59B36CD-BB18-4F1B-86D8-C62481B9C717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2553" y="6093166"/>
            <a:ext cx="5436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 cap="none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000" y="6093166"/>
            <a:ext cx="54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423E67A-BC8C-42C5-8D14-ACE356EAFB1E}"/>
              </a:ext>
            </a:extLst>
          </p:cNvPr>
          <p:cNvSpPr txBox="1">
            <a:spLocks/>
          </p:cNvSpPr>
          <p:nvPr userDrawn="1"/>
        </p:nvSpPr>
        <p:spPr>
          <a:xfrm>
            <a:off x="6588000" y="6094800"/>
            <a:ext cx="1980000" cy="1710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864108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5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10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16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270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324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378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432" algn="l" defTabSz="864108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FH Wels, AT – Master, BWL3UE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D3BFF7-AB50-4D40-9908-84610379C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78" y="330955"/>
            <a:ext cx="1003417" cy="8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9205" indent="-216004" algn="l" defTabSz="864017" rtl="0" eaLnBrk="1" latinLnBrk="0" hangingPunct="1">
        <a:lnSpc>
          <a:spcPct val="90000"/>
        </a:lnSpc>
        <a:spcBef>
          <a:spcPts val="1701"/>
        </a:spcBef>
        <a:buClr>
          <a:schemeClr val="tx1"/>
        </a:buClr>
        <a:buSzPct val="80000"/>
        <a:buFont typeface="Arial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475209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691213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7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123222" indent="-216004" algn="l" defTabSz="864017" rtl="0" eaLnBrk="1" latinLnBrk="0" hangingPunct="1">
        <a:lnSpc>
          <a:spcPct val="90000"/>
        </a:lnSpc>
        <a:spcBef>
          <a:spcPts val="567"/>
        </a:spcBef>
        <a:buClr>
          <a:schemeClr val="tx1"/>
        </a:buClr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339226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1555230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1771234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1987238" indent="-216004" algn="l" defTabSz="864017" rtl="0" eaLnBrk="1" latinLnBrk="0" hangingPunct="1">
        <a:spcBef>
          <a:spcPts val="567"/>
        </a:spcBef>
        <a:buSzPct val="80000"/>
        <a:buFont typeface="Arial" pitchFamily="34" charset="0"/>
        <a:buChar char="•"/>
        <a:defRPr sz="151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0849" y="935832"/>
            <a:ext cx="10369639" cy="3672294"/>
          </a:xfrm>
        </p:spPr>
        <p:txBody>
          <a:bodyPr/>
          <a:lstStyle/>
          <a:p>
            <a:r>
              <a:rPr lang="de-DE" sz="2800" cap="none" dirty="0"/>
              <a:t>Businessplan</a:t>
            </a:r>
            <a:br>
              <a:rPr lang="de-DE" cap="none" dirty="0"/>
            </a:br>
            <a:br>
              <a:rPr lang="de-DE" cap="none" dirty="0"/>
            </a:br>
            <a:r>
              <a:rPr lang="de-DE" cap="none" dirty="0"/>
              <a:t>RTI - </a:t>
            </a:r>
            <a:br>
              <a:rPr lang="de-DE" cap="none" dirty="0"/>
            </a:br>
            <a:r>
              <a:rPr lang="de-DE" cap="small" dirty="0"/>
              <a:t>Robot Technology &amp; Innovation </a:t>
            </a:r>
            <a:r>
              <a:rPr lang="de-DE" cap="none" dirty="0"/>
              <a:t>GmbH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Alexander Balasch,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Christine Bräuer, </a:t>
            </a:r>
            <a:r>
              <a:rPr lang="de-AT" sz="1800" dirty="0" err="1"/>
              <a:t>BSc</a:t>
            </a:r>
            <a:endParaRPr lang="de-AT" sz="1800" dirty="0"/>
          </a:p>
          <a:p>
            <a:r>
              <a:rPr lang="de-DE" sz="1800" dirty="0"/>
              <a:t>Christopher Neuwirt, </a:t>
            </a:r>
            <a:r>
              <a:rPr lang="de-DE" sz="1800" dirty="0" err="1"/>
              <a:t>BSc</a:t>
            </a:r>
            <a:endParaRPr lang="de-DE" sz="1800" dirty="0"/>
          </a:p>
          <a:p>
            <a:r>
              <a:rPr lang="de-AT" sz="1800" dirty="0"/>
              <a:t>Ing. Dominik Schönberger, </a:t>
            </a:r>
            <a:r>
              <a:rPr lang="de-AT" sz="1800" dirty="0" err="1"/>
              <a:t>BSc</a:t>
            </a:r>
            <a:endParaRPr lang="de-DE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985B21-100F-4E68-9BE2-E83CED0A5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644" y="4673729"/>
            <a:ext cx="1973010" cy="16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9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629C-A79C-4FCE-8E16-19EF7A21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50" y="227702"/>
            <a:ext cx="9218791" cy="1252533"/>
          </a:xfrm>
        </p:spPr>
        <p:txBody>
          <a:bodyPr/>
          <a:lstStyle/>
          <a:p>
            <a:r>
              <a:rPr lang="de-AT" dirty="0"/>
              <a:t>Markt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5244C-9D70-48E5-94BF-C941334B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DE56A-9F7E-485C-8D93-EDC84C2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553" y="6093166"/>
            <a:ext cx="5436000" cy="171004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03127-D6FF-46D2-908B-6D1AF162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67417F4-34AB-490B-AB5D-3C004AF6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E99FC46-F833-45FD-9823-917D1A8E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83" y="1728047"/>
            <a:ext cx="9195917" cy="413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2629C-A79C-4FCE-8E16-19EF7A21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50" y="227702"/>
            <a:ext cx="9218791" cy="1252533"/>
          </a:xfrm>
        </p:spPr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5EB8DFF-B98A-4AC8-B005-28492B3C1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54" y="2132576"/>
            <a:ext cx="8097380" cy="329611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5244C-9D70-48E5-94BF-C941334B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DE56A-9F7E-485C-8D93-EDC84C2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2553" y="6093166"/>
            <a:ext cx="5436000" cy="171004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03127-D6FF-46D2-908B-6D1AF162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6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47848-F24A-4F0C-A538-6C6DD524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DF08F27-B276-41B1-AEB9-6EF011DA2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58" y="1728788"/>
            <a:ext cx="7490572" cy="41036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583E5-4C1A-450A-8DCE-9EB4406F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1BC96B-B360-4DBB-B064-3FF6283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D3BCFF-E9C6-43CF-9BAB-242A3C7F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88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FCB0B-0371-4356-8ED2-1DF86072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Wettbewerb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9ABD3-EF5A-4859-AACF-FB38734E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Roboterhersteller</a:t>
            </a:r>
          </a:p>
          <a:p>
            <a:pPr lvl="1"/>
            <a:r>
              <a:rPr lang="de-AT" dirty="0"/>
              <a:t>Kuka</a:t>
            </a:r>
          </a:p>
          <a:p>
            <a:pPr lvl="1"/>
            <a:r>
              <a:rPr lang="de-AT" dirty="0"/>
              <a:t>Fanuc</a:t>
            </a:r>
          </a:p>
          <a:p>
            <a:pPr lvl="1"/>
            <a:r>
              <a:rPr lang="de-AT" dirty="0" err="1"/>
              <a:t>Yaskawa</a:t>
            </a:r>
            <a:endParaRPr lang="de-AT" dirty="0"/>
          </a:p>
          <a:p>
            <a:pPr lvl="1"/>
            <a:r>
              <a:rPr lang="de-AT" dirty="0"/>
              <a:t>Kawasaki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Trend in Richtung Energieeinsparung</a:t>
            </a:r>
          </a:p>
          <a:p>
            <a:r>
              <a:rPr lang="de-AT" dirty="0"/>
              <a:t>Lösung von RTI weitaus effizienter ( 30% 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5ABF0-F2CC-41AC-9449-0EE4EB88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7EC6-DE3F-40C6-BCD1-193D2A0B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Wettbewerb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3F2C3-2176-465C-9E12-30369785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16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F11BF-591D-44A8-8548-EB7CDD73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Marketing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BEC09-E429-4A17-8C2A-C52EB2B0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Kurze Amortisation</a:t>
            </a:r>
          </a:p>
          <a:p>
            <a:r>
              <a:rPr lang="de-AT" dirty="0"/>
              <a:t>Reduktion der laufenden Kosten</a:t>
            </a:r>
          </a:p>
          <a:p>
            <a:endParaRPr lang="de-AT" dirty="0"/>
          </a:p>
          <a:p>
            <a:r>
              <a:rPr lang="de-AT" dirty="0"/>
              <a:t>Messen</a:t>
            </a:r>
          </a:p>
          <a:p>
            <a:r>
              <a:rPr lang="de-AT" dirty="0"/>
              <a:t>Roboterhersteller als Partner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073E7-E47C-47D2-A89F-B11F157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519F4-5F2F-457A-A9D4-ABC477C2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Marketing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A775B7-D0C9-48C9-A9EB-56D83C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28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6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Finanzierungsmodell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 Säulen-Modell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Entwicklungskosten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Lizenzgebühren</a:t>
            </a:r>
          </a:p>
          <a:p>
            <a:pPr marL="1081088" indent="-360363">
              <a:buFont typeface="+mj-lt"/>
              <a:buAutoNum type="arabicPeriod"/>
            </a:pPr>
            <a:r>
              <a:rPr lang="de-DE" dirty="0"/>
              <a:t>Schulungskosten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71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Entwicklungskosten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100.000,00€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pPr lvl="1"/>
            <a:endParaRPr lang="de-DE" dirty="0"/>
          </a:p>
          <a:p>
            <a:r>
              <a:rPr lang="de-DE" dirty="0"/>
              <a:t>Weiterentwicklung</a:t>
            </a:r>
          </a:p>
          <a:p>
            <a:pPr lvl="1"/>
            <a:r>
              <a:rPr lang="de-DE" dirty="0"/>
              <a:t>Auftrag vom Hersteller oder Betreiber</a:t>
            </a:r>
          </a:p>
          <a:p>
            <a:pPr lvl="1"/>
            <a:r>
              <a:rPr lang="de-DE" dirty="0"/>
              <a:t>Kosten: 25.000,00€ - 50.000,00€ (abhängig vom Aufwand)</a:t>
            </a:r>
          </a:p>
          <a:p>
            <a:pPr lvl="1"/>
            <a:r>
              <a:rPr lang="de-DE" dirty="0"/>
              <a:t>Bis zu 20% Nachlass bei entsprechender Gegenleistung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9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Lizenzgebühren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 von</a:t>
            </a:r>
          </a:p>
          <a:p>
            <a:pPr lvl="1"/>
            <a:r>
              <a:rPr lang="de-DE" dirty="0"/>
              <a:t>Version des Systems</a:t>
            </a:r>
          </a:p>
          <a:p>
            <a:pPr lvl="1"/>
            <a:r>
              <a:rPr lang="de-DE" dirty="0"/>
              <a:t>Auslastung / Nutzungsdauer</a:t>
            </a:r>
          </a:p>
          <a:p>
            <a:pPr lvl="1"/>
            <a:r>
              <a:rPr lang="de-DE" dirty="0"/>
              <a:t>Nennleistung</a:t>
            </a:r>
          </a:p>
          <a:p>
            <a:pPr lvl="1"/>
            <a:r>
              <a:rPr lang="de-DE" dirty="0"/>
              <a:t>Stromkosten</a:t>
            </a:r>
          </a:p>
          <a:p>
            <a:pPr lvl="1"/>
            <a:r>
              <a:rPr lang="de-DE" dirty="0"/>
              <a:t>Effizienzsteigerung</a:t>
            </a:r>
          </a:p>
          <a:p>
            <a:pPr lvl="1"/>
            <a:r>
              <a:rPr lang="de-DE" dirty="0"/>
              <a:t>IBN - Satz</a:t>
            </a:r>
          </a:p>
          <a:p>
            <a:pPr marL="43201" indent="0">
              <a:buNone/>
            </a:pPr>
            <a:endParaRPr lang="de-DE" dirty="0"/>
          </a:p>
          <a:p>
            <a:r>
              <a:rPr lang="de-DE" dirty="0"/>
              <a:t>Versionsupdate</a:t>
            </a:r>
          </a:p>
          <a:p>
            <a:pPr lvl="1"/>
            <a:r>
              <a:rPr lang="de-DE" dirty="0"/>
              <a:t>Neuberechnung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19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449BBA7-5D61-4EC1-AA5D-60E5B8A6A8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956" y="3960167"/>
            <a:ext cx="7347783" cy="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Unternehmen</a:t>
            </a:r>
          </a:p>
          <a:p>
            <a:r>
              <a:rPr lang="de-DE" dirty="0"/>
              <a:t>Technisches Konzept</a:t>
            </a:r>
          </a:p>
          <a:p>
            <a:r>
              <a:rPr lang="de-DE" dirty="0"/>
              <a:t>Markt &amp; Wettbewerb</a:t>
            </a:r>
          </a:p>
          <a:p>
            <a:pPr lvl="1"/>
            <a:r>
              <a:rPr lang="de-DE" dirty="0"/>
              <a:t>Markt</a:t>
            </a:r>
          </a:p>
          <a:p>
            <a:pPr lvl="1"/>
            <a:r>
              <a:rPr lang="de-DE" dirty="0"/>
              <a:t>Wettbewerb</a:t>
            </a:r>
          </a:p>
          <a:p>
            <a:r>
              <a:rPr lang="de-DE" dirty="0"/>
              <a:t>Finanzierung</a:t>
            </a:r>
          </a:p>
          <a:p>
            <a:pPr lvl="1"/>
            <a:r>
              <a:rPr lang="de-DE" dirty="0"/>
              <a:t>Finanzierungsmodell</a:t>
            </a:r>
          </a:p>
          <a:p>
            <a:pPr lvl="1"/>
            <a:r>
              <a:rPr lang="de-DE" dirty="0"/>
              <a:t>Umsätze</a:t>
            </a:r>
          </a:p>
          <a:p>
            <a:pPr lvl="1"/>
            <a:r>
              <a:rPr lang="de-DE" dirty="0"/>
              <a:t>Investitionen</a:t>
            </a:r>
          </a:p>
          <a:p>
            <a:pPr lvl="1"/>
            <a:r>
              <a:rPr lang="de-DE" dirty="0"/>
              <a:t>Aufwände</a:t>
            </a:r>
          </a:p>
          <a:p>
            <a:pPr lvl="1"/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Schulungskosten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Grundschulung</a:t>
            </a:r>
          </a:p>
          <a:p>
            <a:pPr lvl="1"/>
            <a:r>
              <a:rPr lang="de-DE" dirty="0"/>
              <a:t>Installation und Inbetriebnahme des Systems</a:t>
            </a:r>
          </a:p>
          <a:p>
            <a:pPr lvl="1"/>
            <a:r>
              <a:rPr lang="de-DE" dirty="0"/>
              <a:t>2 Tage</a:t>
            </a:r>
          </a:p>
          <a:p>
            <a:pPr lvl="1"/>
            <a:r>
              <a:rPr lang="de-DE" dirty="0"/>
              <a:t>Kosten: 800,00€ / Teilnehmer</a:t>
            </a:r>
          </a:p>
          <a:p>
            <a:endParaRPr lang="de-DE" dirty="0"/>
          </a:p>
          <a:p>
            <a:r>
              <a:rPr lang="de-DE" dirty="0"/>
              <a:t>Expertenschulung</a:t>
            </a:r>
          </a:p>
          <a:p>
            <a:pPr lvl="1"/>
            <a:r>
              <a:rPr lang="de-DE" dirty="0"/>
              <a:t>Aufbauend auf Grundschulung</a:t>
            </a:r>
          </a:p>
          <a:p>
            <a:pPr lvl="1"/>
            <a:r>
              <a:rPr lang="de-DE" dirty="0"/>
              <a:t>Background, Parametersatz, Parameteranpassung</a:t>
            </a:r>
          </a:p>
          <a:p>
            <a:pPr lvl="1"/>
            <a:r>
              <a:rPr lang="de-DE" dirty="0"/>
              <a:t>3 Tage</a:t>
            </a:r>
          </a:p>
          <a:p>
            <a:pPr lvl="1"/>
            <a:r>
              <a:rPr lang="de-DE" dirty="0"/>
              <a:t>Kosten 1.500,00€ / Teilnehmer</a:t>
            </a:r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Finanzierungsmodell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06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Umsätze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21</a:t>
            </a:fld>
            <a:endParaRPr lang="de-DE" dirty="0"/>
          </a:p>
        </p:txBody>
      </p:sp>
      <p:pic>
        <p:nvPicPr>
          <p:cNvPr id="7" name="Inhaltsplatzhalter 17">
            <a:extLst>
              <a:ext uri="{FF2B5EF4-FFF2-40B4-BE49-F238E27FC236}">
                <a16:creationId xmlns:a16="http://schemas.microsoft.com/office/drawing/2014/main" id="{59DED5EC-50E4-4CA5-8C2A-C76FBD8468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355173"/>
            <a:ext cx="7400565" cy="57248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897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26368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Umsätze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22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4.283.000,00 €</a:t>
            </a:r>
          </a:p>
        </p:txBody>
      </p:sp>
    </p:spTree>
    <p:extLst>
      <p:ext uri="{BB962C8B-B14F-4D97-AF65-F5344CB8AC3E}">
        <p14:creationId xmlns:p14="http://schemas.microsoft.com/office/powerpoint/2010/main" val="10599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category"/>
        </p:bldSub>
      </p:bldGraphic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Investitionen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23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1775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195.000 €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D0671-7036-4C85-937A-E06C3401E5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64" y="935831"/>
            <a:ext cx="7803969" cy="50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Investitionen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9885" y="791815"/>
          <a:ext cx="9000604" cy="524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195.000,00 €</a:t>
            </a:r>
          </a:p>
        </p:txBody>
      </p:sp>
    </p:spTree>
    <p:extLst>
      <p:ext uri="{BB962C8B-B14F-4D97-AF65-F5344CB8AC3E}">
        <p14:creationId xmlns:p14="http://schemas.microsoft.com/office/powerpoint/2010/main" val="39180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Aufwände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25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31C840-D678-4535-9561-23888474320B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D9F8FD-7890-47FE-BC75-A5F540E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12" y="822482"/>
            <a:ext cx="6821345" cy="527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59BAA-2511-4813-AB7A-961340E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Aufwände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24E7F69-9F46-4B1E-A5E5-C9514C4EBE4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807917" y="1151855"/>
          <a:ext cx="8712572" cy="488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F0D3FD-5091-495D-BCD0-7005FBB5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2BBA0-6B64-46D7-8121-D47A1495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A9255-F062-4227-B58F-4D3C0A7C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26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956959-105A-4D1A-A35E-4F6958295F85}"/>
              </a:ext>
            </a:extLst>
          </p:cNvPr>
          <p:cNvSpPr txBox="1"/>
          <p:nvPr/>
        </p:nvSpPr>
        <p:spPr>
          <a:xfrm>
            <a:off x="1142552" y="5256311"/>
            <a:ext cx="36095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Gesamt: 2.363.353,27 €</a:t>
            </a:r>
          </a:p>
        </p:txBody>
      </p:sp>
    </p:spTree>
    <p:extLst>
      <p:ext uri="{BB962C8B-B14F-4D97-AF65-F5344CB8AC3E}">
        <p14:creationId xmlns:p14="http://schemas.microsoft.com/office/powerpoint/2010/main" val="425409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/>
        </p:bldSub>
      </p:bldGraphic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Kennzahlen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27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A4D273-87B7-48BF-8185-D4EC3510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5" y="2027489"/>
            <a:ext cx="10761020" cy="35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Break-Even-Point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Finanzierung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28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6F6B4F-4FBC-465F-8380-AFAD4BE5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402017" y="1763996"/>
            <a:ext cx="10716455" cy="40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0735-5042-4A9F-B399-3D1DD6CA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Kapitalbedarf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D4D97B6-12A8-41B6-8E2A-63AC2A7D6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52" y="1655911"/>
            <a:ext cx="9225447" cy="27083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96C14-8798-4694-B5DC-B7767B25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B5163B-0471-4E2A-82FD-10B839E7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● Finanzierung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Break-Even-Point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A311A-5D48-44BD-BF90-8EB98530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29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1A49B6-97E9-43F2-B3C6-A9D3BADAAB7F}"/>
              </a:ext>
            </a:extLst>
          </p:cNvPr>
          <p:cNvSpPr txBox="1"/>
          <p:nvPr/>
        </p:nvSpPr>
        <p:spPr>
          <a:xfrm>
            <a:off x="1116547" y="4508081"/>
            <a:ext cx="92514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Zusätzlicher Einmalkredit: 55.000€ zur Sicherung der Liquidität</a:t>
            </a:r>
            <a:br>
              <a:rPr lang="de-DE" sz="2000" dirty="0"/>
            </a:br>
            <a:r>
              <a:rPr lang="de-DE" sz="2000" dirty="0"/>
              <a:t>im ersten Jahr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Kurzfristige Schwankungen werden mit einem Kontokorrentkredit abgedeckt</a:t>
            </a:r>
          </a:p>
        </p:txBody>
      </p:sp>
    </p:spTree>
    <p:extLst>
      <p:ext uri="{BB962C8B-B14F-4D97-AF65-F5344CB8AC3E}">
        <p14:creationId xmlns:p14="http://schemas.microsoft.com/office/powerpoint/2010/main" val="279582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0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395519C-B9EE-4BDD-872C-40311FEA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Unternehmens Struktur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1619BC2-A494-4151-A343-895A8C6E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"/>
          <a:stretch/>
        </p:blipFill>
        <p:spPr>
          <a:xfrm>
            <a:off x="1" y="0"/>
            <a:ext cx="11520487" cy="587584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10217-D760-48D5-8B19-91AD6712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A7C8-DBC3-4655-AE4B-A644954EDE72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5FA69-9EE4-4E82-9181-29DF7E1E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Unternehmen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61FC7-80DC-4A23-86B5-A0A47BAB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0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DFCCC42-421C-4171-A1AD-FA73E49B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Technisches Konzept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5860DB9-B1D7-41AC-9D47-35775C25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Businessplan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RTI - </a:t>
            </a:r>
            <a:br>
              <a:rPr lang="de-DE" dirty="0"/>
            </a:br>
            <a:r>
              <a:rPr lang="de-DE" cap="small" dirty="0"/>
              <a:t>Robot Technology &amp; Innovation </a:t>
            </a:r>
            <a:r>
              <a:rPr lang="de-DE" dirty="0"/>
              <a:t>GmbH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C6B32-23CC-4096-BC85-85127C04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157D-0E00-4A39-BB92-52FEAAD3C193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E1D21C-28C8-4311-BD00-519E5510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RTI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F8002-3EC8-4B4B-943A-40B8C37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0850" y="1728047"/>
            <a:ext cx="9505938" cy="4104111"/>
          </a:xfrm>
        </p:spPr>
        <p:txBody>
          <a:bodyPr>
            <a:normAutofit/>
          </a:bodyPr>
          <a:lstStyle/>
          <a:p>
            <a:r>
              <a:rPr lang="de-DE" dirty="0"/>
              <a:t>Finden einer Energieoptimierten Trajektorie eines Roboterarmes</a:t>
            </a:r>
          </a:p>
          <a:p>
            <a:r>
              <a:rPr lang="de-DE" dirty="0"/>
              <a:t>Roboterarm ( = nichtlineares gekoppeltes Mehrkörpersystem )</a:t>
            </a:r>
          </a:p>
          <a:p>
            <a:pPr lvl="1"/>
            <a:r>
              <a:rPr lang="de-DE" dirty="0"/>
              <a:t>Energieoptimale Trajektorie analytisch nicht lösbar</a:t>
            </a:r>
          </a:p>
          <a:p>
            <a:pPr lvl="1"/>
            <a:r>
              <a:rPr lang="de-DE" dirty="0"/>
              <a:t>Lösung mittels iterativer Verfahren -&gt; rechenaufwendig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1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Neuronales Netzwerk wird trainiert um Energie-optimale Trajektorie zu finden.</a:t>
            </a:r>
          </a:p>
          <a:p>
            <a:r>
              <a:rPr lang="de-DE" dirty="0"/>
              <a:t>Inspiriert vom Menschen. Gehirn optimiert Bewegungen auf niedrigsten Aufwand.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31652" y="-360313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Ziel: Verbesserung der Trajektorie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8</a:t>
            </a:fld>
            <a:endParaRPr lang="de-DE" dirty="0"/>
          </a:p>
        </p:txBody>
      </p:sp>
      <p:pic>
        <p:nvPicPr>
          <p:cNvPr id="2050" name="Picture 2" descr="https://www.siemens.com/content/dam/internet/siemens-com/innovation/pictures-of-the-future/energy-and-efficiency/other-assets/PoF_1-2014_S-39a-E.jpg.adapt.916.high.jpg/148060439897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7893" r="4574" b="8191"/>
          <a:stretch/>
        </p:blipFill>
        <p:spPr bwMode="auto">
          <a:xfrm>
            <a:off x="1151732" y="1079847"/>
            <a:ext cx="808955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27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03660" y="-432321"/>
            <a:ext cx="9218791" cy="1252533"/>
          </a:xfrm>
        </p:spPr>
        <p:txBody>
          <a:bodyPr>
            <a:normAutofit/>
          </a:bodyPr>
          <a:lstStyle/>
          <a:p>
            <a:r>
              <a:rPr lang="de-DE" dirty="0"/>
              <a:t>System Übersicht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B776DF-5141-4429-A153-FFD1C631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B693-F10C-42BC-AD4E-A68558D9BB6E}" type="datetime1">
              <a:rPr lang="de-AT" smtClean="0"/>
              <a:t>19.01.2018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0CC28-0981-4E3F-B66B-586A7C02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● RTI </a:t>
            </a:r>
            <a:r>
              <a:rPr lang="de-DE" b="1" dirty="0">
                <a:solidFill>
                  <a:srgbClr val="FF0000"/>
                </a:solidFill>
              </a:rPr>
              <a:t>● </a:t>
            </a:r>
            <a:r>
              <a:rPr lang="de-DE" b="1" dirty="0"/>
              <a:t>Technisches Konzept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906C02-F524-4388-9D85-FA4A0A98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9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0" y="759639"/>
            <a:ext cx="8640960" cy="521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9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596</Words>
  <Application>Microsoft Office PowerPoint</Application>
  <PresentationFormat>Benutzerdefiniert</PresentationFormat>
  <Paragraphs>238</Paragraphs>
  <Slides>29</Slides>
  <Notes>21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Arial</vt:lpstr>
      <vt:lpstr>Century Gothic</vt:lpstr>
      <vt:lpstr>Continental_Europe_16x9</vt:lpstr>
      <vt:lpstr>Businessplan  RTI -  Robot Technology &amp; Innovation GmbH</vt:lpstr>
      <vt:lpstr>Inhalt</vt:lpstr>
      <vt:lpstr>Unternehmen</vt:lpstr>
      <vt:lpstr>Unternehmens Struktur</vt:lpstr>
      <vt:lpstr>Technisches Konzept</vt:lpstr>
      <vt:lpstr>Problemstellung</vt:lpstr>
      <vt:lpstr>Lösungsansatz</vt:lpstr>
      <vt:lpstr>Ziel: Verbesserung der Trajektorie</vt:lpstr>
      <vt:lpstr>System Übersicht</vt:lpstr>
      <vt:lpstr>Markt und Wettbewerb</vt:lpstr>
      <vt:lpstr>Markt</vt:lpstr>
      <vt:lpstr>Markt</vt:lpstr>
      <vt:lpstr>Markt</vt:lpstr>
      <vt:lpstr>Wettbewerb</vt:lpstr>
      <vt:lpstr>Marketing</vt:lpstr>
      <vt:lpstr>Finanzierung</vt:lpstr>
      <vt:lpstr>Finanzierungsmodell</vt:lpstr>
      <vt:lpstr>1. Entwicklungskosten</vt:lpstr>
      <vt:lpstr>2. Lizenzgebühren</vt:lpstr>
      <vt:lpstr>1. Schulungskosten</vt:lpstr>
      <vt:lpstr>Umsätze</vt:lpstr>
      <vt:lpstr>Umsätze</vt:lpstr>
      <vt:lpstr>Investitionen</vt:lpstr>
      <vt:lpstr>Investitionen</vt:lpstr>
      <vt:lpstr>Aufwände</vt:lpstr>
      <vt:lpstr>Aufwände</vt:lpstr>
      <vt:lpstr>Kennzahlen</vt:lpstr>
      <vt:lpstr>Break-Even-Point</vt:lpstr>
      <vt:lpstr>Kapitalbedarf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2018-01-15T19:02:31Z</dcterms:created>
  <dcterms:modified xsi:type="dcterms:W3CDTF">2018-01-19T11:19:23Z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