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71" r:id="rId4"/>
    <p:sldId id="273"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a:srgbClr val="B5CB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4/24/2022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4/24/2022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Crowd Raising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Ritik </a:t>
            </a:r>
            <a:r>
              <a:rPr lang="en-US" dirty="0" err="1">
                <a:solidFill>
                  <a:schemeClr val="tx1">
                    <a:lumMod val="85000"/>
                    <a:lumOff val="15000"/>
                  </a:schemeClr>
                </a:solidFill>
              </a:rPr>
              <a:t>kumar</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FD17F6-3336-465B-9BCF-4147B8A0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3608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519F4D-FBB6-45BB-9A65-A33AA4595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0625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07FE41-5BEA-4DC1-8BD5-B5054C684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9878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F42DB3-63BF-4836-93B2-29A849EA0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84084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D9DA4C-73B7-4997-A9A1-87214954F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466B9058-73F1-4835-89ED-B2602ED0C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0799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68842" y="663537"/>
            <a:ext cx="10058400" cy="3892168"/>
          </a:xfrm>
        </p:spPr>
        <p:txBody>
          <a:bodyPr anchor="ctr">
            <a:normAutofit/>
          </a:bodyPr>
          <a:lstStyle/>
          <a:p>
            <a:pPr lvl="0"/>
            <a:r>
              <a:rPr lang="en-US" sz="4800" i="1" dirty="0">
                <a:solidFill>
                  <a:srgbClr val="FFFFFF"/>
                </a:solidFill>
              </a:rPr>
              <a:t>Crowd raising is Decentralized web application made on </a:t>
            </a:r>
            <a:r>
              <a:rPr lang="en-US" sz="4800" i="1" dirty="0" err="1">
                <a:solidFill>
                  <a:srgbClr val="FFFFFF"/>
                </a:solidFill>
              </a:rPr>
              <a:t>ethereum</a:t>
            </a:r>
            <a:r>
              <a:rPr lang="en-US" sz="4800" i="1" dirty="0">
                <a:solidFill>
                  <a:srgbClr val="FFFFFF"/>
                </a:solidFill>
              </a:rPr>
              <a:t> blockchain using smart contracts and Web3.0 </a:t>
            </a:r>
            <a:r>
              <a:rPr lang="en-US" sz="4800" i="1" dirty="0" err="1">
                <a:solidFill>
                  <a:srgbClr val="FFFFFF"/>
                </a:solidFill>
              </a:rPr>
              <a:t>js</a:t>
            </a:r>
            <a:r>
              <a:rPr lang="en-US" sz="4800" i="1" dirty="0">
                <a:solidFill>
                  <a:srgbClr val="FFFFFF"/>
                </a:solidFill>
              </a:rPr>
              <a: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Project TECH: </a:t>
            </a:r>
            <a:r>
              <a:rPr lang="en-US" cap="none" dirty="0" err="1">
                <a:solidFill>
                  <a:srgbClr val="FFFFFF"/>
                </a:solidFill>
              </a:rPr>
              <a:t>Solidity,Node.js,Web</a:t>
            </a:r>
            <a:r>
              <a:rPr lang="en-US" cap="none" dirty="0">
                <a:solidFill>
                  <a:srgbClr val="FFFFFF"/>
                </a:solidFill>
              </a:rPr>
              <a:t> 3.0 </a:t>
            </a:r>
            <a:r>
              <a:rPr lang="en-US" cap="none" dirty="0" err="1">
                <a:solidFill>
                  <a:srgbClr val="FFFFFF"/>
                </a:solidFill>
              </a:rPr>
              <a:t>js,Html,Css,Java</a:t>
            </a:r>
            <a:r>
              <a:rPr lang="en-US" cap="none" dirty="0">
                <a:solidFill>
                  <a:srgbClr val="FFFFFF"/>
                </a:solidFill>
              </a:rPr>
              <a:t> Script,</a:t>
            </a:r>
          </a:p>
          <a:p>
            <a:r>
              <a:rPr lang="en-US" cap="none" dirty="0">
                <a:solidFill>
                  <a:srgbClr val="FFFFFF"/>
                </a:solidFill>
              </a:rPr>
              <a:t>Meta </a:t>
            </a:r>
            <a:r>
              <a:rPr lang="en-US" cap="none" dirty="0" err="1">
                <a:solidFill>
                  <a:srgbClr val="FFFFFF"/>
                </a:solidFill>
              </a:rPr>
              <a:t>mask,Ganache,Truffle</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7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646FA-226E-4E41-8202-C3FFB04DD30D}"/>
              </a:ext>
            </a:extLst>
          </p:cNvPr>
          <p:cNvSpPr>
            <a:spLocks noGrp="1"/>
          </p:cNvSpPr>
          <p:nvPr>
            <p:ph type="title"/>
          </p:nvPr>
        </p:nvSpPr>
        <p:spPr/>
        <p:txBody>
          <a:bodyPr>
            <a:normAutofit/>
          </a:bodyPr>
          <a:lstStyle/>
          <a:p>
            <a:r>
              <a:rPr lang="en-US" dirty="0"/>
              <a:t>Defining the Problem</a:t>
            </a:r>
            <a:br>
              <a:rPr lang="en-US" dirty="0"/>
            </a:br>
            <a:r>
              <a:rPr lang="en-US" sz="2700" dirty="0"/>
              <a:t>TAKE IT FROM YOUR INVESTORS.</a:t>
            </a:r>
            <a:endParaRPr lang="en-IN" sz="2700" dirty="0"/>
          </a:p>
        </p:txBody>
      </p:sp>
      <p:sp>
        <p:nvSpPr>
          <p:cNvPr id="3" name="Content Placeholder 2">
            <a:extLst>
              <a:ext uri="{FF2B5EF4-FFF2-40B4-BE49-F238E27FC236}">
                <a16:creationId xmlns:a16="http://schemas.microsoft.com/office/drawing/2014/main" id="{D5C8FBBF-E05B-42C1-9064-865536C14569}"/>
              </a:ext>
            </a:extLst>
          </p:cNvPr>
          <p:cNvSpPr>
            <a:spLocks noGrp="1"/>
          </p:cNvSpPr>
          <p:nvPr>
            <p:ph sz="half" idx="1"/>
          </p:nvPr>
        </p:nvSpPr>
        <p:spPr/>
        <p:txBody>
          <a:bodyPr>
            <a:normAutofit fontScale="25000" lnSpcReduction="20000"/>
          </a:bodyPr>
          <a:lstStyle/>
          <a:p>
            <a:r>
              <a:rPr lang="en-US" sz="6800" dirty="0">
                <a:solidFill>
                  <a:schemeClr val="tx1"/>
                </a:solidFill>
              </a:rPr>
              <a:t>WHAT INVESTORS SAY</a:t>
            </a:r>
          </a:p>
          <a:p>
            <a:r>
              <a:rPr lang="en-US" sz="6800" dirty="0">
                <a:solidFill>
                  <a:schemeClr val="tx1"/>
                </a:solidFill>
              </a:rPr>
              <a:t>Although stringent measures such as symmetric  encryption are in place to make e-payment safe and  secure, it is still vulnerable to hacking.</a:t>
            </a:r>
          </a:p>
          <a:p>
            <a:r>
              <a:rPr lang="en-US" sz="6800" dirty="0">
                <a:solidFill>
                  <a:schemeClr val="tx1"/>
                </a:solidFill>
              </a:rPr>
              <a:t>Enterprises with in-house e-payment systems must incur  additional costs in procuring, installing and maintaining  sophisticated payment-security technologies.</a:t>
            </a:r>
          </a:p>
          <a:p>
            <a:r>
              <a:rPr lang="en-US" sz="6800" dirty="0">
                <a:solidFill>
                  <a:schemeClr val="tx1"/>
                </a:solidFill>
              </a:rPr>
              <a:t>There is no guarantee that people who post projects on  Kickstarter will deliver on their projects, use the money to  implement their projects, or that the completed projects  will meet backers' expectations.</a:t>
            </a:r>
          </a:p>
          <a:p>
            <a:endParaRPr lang="en-IN" dirty="0"/>
          </a:p>
        </p:txBody>
      </p:sp>
      <p:sp>
        <p:nvSpPr>
          <p:cNvPr id="4" name="Content Placeholder 3">
            <a:extLst>
              <a:ext uri="{FF2B5EF4-FFF2-40B4-BE49-F238E27FC236}">
                <a16:creationId xmlns:a16="http://schemas.microsoft.com/office/drawing/2014/main" id="{737A8D0C-B305-4E3F-8662-02BB02C492CF}"/>
              </a:ext>
            </a:extLst>
          </p:cNvPr>
          <p:cNvSpPr>
            <a:spLocks noGrp="1"/>
          </p:cNvSpPr>
          <p:nvPr>
            <p:ph sz="half" idx="2"/>
          </p:nvPr>
        </p:nvSpPr>
        <p:spPr/>
        <p:txBody>
          <a:bodyPr>
            <a:noAutofit/>
          </a:bodyPr>
          <a:lstStyle/>
          <a:p>
            <a:r>
              <a:rPr lang="en-US" sz="1500" dirty="0">
                <a:solidFill>
                  <a:schemeClr val="tx1"/>
                </a:solidFill>
              </a:rPr>
              <a:t>WHAT WE PROPOSE</a:t>
            </a:r>
          </a:p>
          <a:p>
            <a:r>
              <a:rPr lang="en-US" sz="1500" dirty="0">
                <a:solidFill>
                  <a:schemeClr val="tx1"/>
                </a:solidFill>
              </a:rPr>
              <a:t>Making transaction histories more transparent and  secure through the use of blockchain technology.</a:t>
            </a:r>
          </a:p>
          <a:p>
            <a:r>
              <a:rPr lang="en-US" sz="1500" dirty="0">
                <a:solidFill>
                  <a:schemeClr val="tx1"/>
                </a:solidFill>
              </a:rPr>
              <a:t>Because Blockchain is a type of distributed ledger, all  network participants share the same documentation as  opposed to individual copies.</a:t>
            </a:r>
          </a:p>
          <a:p>
            <a:r>
              <a:rPr lang="en-US" sz="1500" dirty="0">
                <a:solidFill>
                  <a:schemeClr val="tx1"/>
                </a:solidFill>
              </a:rPr>
              <a:t>Contributors can decide Where to invest and can  Acknowledge the requests for money made by the  Project Creators through their votes according to their voting power not by majority of </a:t>
            </a:r>
            <a:r>
              <a:rPr lang="en-US" sz="1500" dirty="0" err="1">
                <a:solidFill>
                  <a:schemeClr val="tx1"/>
                </a:solidFill>
              </a:rPr>
              <a:t>voting.</a:t>
            </a:r>
            <a:r>
              <a:rPr lang="en-US" sz="1500" b="1" dirty="0" err="1">
                <a:solidFill>
                  <a:schemeClr val="tx1"/>
                </a:solidFill>
              </a:rPr>
              <a:t>The</a:t>
            </a:r>
            <a:r>
              <a:rPr lang="en-US" sz="1500" b="1" dirty="0">
                <a:solidFill>
                  <a:schemeClr val="tx1"/>
                </a:solidFill>
              </a:rPr>
              <a:t> creator can only  use the money if contributors with voting power have voted and raised the request to demanding amount.</a:t>
            </a:r>
            <a:r>
              <a:rPr lang="en-US" sz="1500" dirty="0">
                <a:solidFill>
                  <a:schemeClr val="tx1"/>
                </a:solidFill>
              </a:rPr>
              <a:t> It will make sure the money is  used for Necessities rather than Luxuries.</a:t>
            </a:r>
          </a:p>
          <a:p>
            <a:endParaRPr lang="en-IN" sz="1500" dirty="0">
              <a:solidFill>
                <a:schemeClr val="tx1"/>
              </a:solidFill>
            </a:endParaRPr>
          </a:p>
        </p:txBody>
      </p:sp>
    </p:spTree>
    <p:extLst>
      <p:ext uri="{BB962C8B-B14F-4D97-AF65-F5344CB8AC3E}">
        <p14:creationId xmlns:p14="http://schemas.microsoft.com/office/powerpoint/2010/main" val="385746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48FC838E-6896-4076-A8F2-5A54CF30B790}"/>
              </a:ext>
            </a:extLst>
          </p:cNvPr>
          <p:cNvPicPr>
            <a:picLocks noChangeAspect="1"/>
          </p:cNvPicPr>
          <p:nvPr/>
        </p:nvPicPr>
        <p:blipFill>
          <a:blip r:embed="rId2"/>
          <a:stretch>
            <a:fillRect/>
          </a:stretch>
        </p:blipFill>
        <p:spPr>
          <a:xfrm>
            <a:off x="2003729" y="1501779"/>
            <a:ext cx="3165906" cy="4207258"/>
          </a:xfrm>
          <a:prstGeom prst="rect">
            <a:avLst/>
          </a:prstGeom>
        </p:spPr>
      </p:pic>
      <p:pic>
        <p:nvPicPr>
          <p:cNvPr id="3" name="Picture 2">
            <a:extLst>
              <a:ext uri="{FF2B5EF4-FFF2-40B4-BE49-F238E27FC236}">
                <a16:creationId xmlns:a16="http://schemas.microsoft.com/office/drawing/2014/main" id="{44B8036B-94A6-410E-BBDD-401AFC9C1294}"/>
              </a:ext>
            </a:extLst>
          </p:cNvPr>
          <p:cNvPicPr>
            <a:picLocks noChangeAspect="1"/>
          </p:cNvPicPr>
          <p:nvPr/>
        </p:nvPicPr>
        <p:blipFill>
          <a:blip r:embed="rId3"/>
          <a:stretch>
            <a:fillRect/>
          </a:stretch>
        </p:blipFill>
        <p:spPr>
          <a:xfrm>
            <a:off x="6703028" y="1501779"/>
            <a:ext cx="3165906" cy="4241212"/>
          </a:xfrm>
          <a:prstGeom prst="rect">
            <a:avLst/>
          </a:prstGeom>
        </p:spPr>
      </p:pic>
      <p:sp>
        <p:nvSpPr>
          <p:cNvPr id="4" name="TextBox 3">
            <a:extLst>
              <a:ext uri="{FF2B5EF4-FFF2-40B4-BE49-F238E27FC236}">
                <a16:creationId xmlns:a16="http://schemas.microsoft.com/office/drawing/2014/main" id="{1698A7D0-6E40-4224-BAB7-AA0A3AFFBC02}"/>
              </a:ext>
            </a:extLst>
          </p:cNvPr>
          <p:cNvSpPr txBox="1"/>
          <p:nvPr/>
        </p:nvSpPr>
        <p:spPr>
          <a:xfrm>
            <a:off x="3721210" y="191679"/>
            <a:ext cx="4432239" cy="923330"/>
          </a:xfrm>
          <a:prstGeom prst="rect">
            <a:avLst/>
          </a:prstGeom>
          <a:noFill/>
        </p:spPr>
        <p:txBody>
          <a:bodyPr wrap="none" rtlCol="0">
            <a:spAutoFit/>
          </a:bodyPr>
          <a:lstStyle/>
          <a:p>
            <a:pPr algn="ctr"/>
            <a:r>
              <a:rPr lang="en-IN" sz="5400" spc="55" dirty="0">
                <a:solidFill>
                  <a:schemeClr val="bg1"/>
                </a:solidFill>
              </a:rPr>
              <a:t>KEY</a:t>
            </a:r>
            <a:r>
              <a:rPr lang="en-IN" sz="5400" spc="-204" dirty="0">
                <a:solidFill>
                  <a:schemeClr val="bg1"/>
                </a:solidFill>
              </a:rPr>
              <a:t> </a:t>
            </a:r>
            <a:r>
              <a:rPr lang="en-IN" sz="5400" spc="-95" dirty="0">
                <a:solidFill>
                  <a:schemeClr val="bg1"/>
                </a:solidFill>
              </a:rPr>
              <a:t>FEATURES</a:t>
            </a:r>
            <a:endParaRPr lang="en-IN" sz="5400" dirty="0"/>
          </a:p>
        </p:txBody>
      </p:sp>
    </p:spTree>
    <p:extLst>
      <p:ext uri="{BB962C8B-B14F-4D97-AF65-F5344CB8AC3E}">
        <p14:creationId xmlns:p14="http://schemas.microsoft.com/office/powerpoint/2010/main" val="210002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5173E00-B65D-46B0-8E9C-BF955217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66565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B54B25-54CA-4DDA-BAFF-3C15704C2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9435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BE708F-880F-4B20-BAF7-4E3B8A065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4870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0D775-F883-40EE-A355-68954EEBA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4112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4C3690-125E-4956-B696-348CC29AF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8119882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{FB7498A3-62B2-4610-B167-3D42CC5F60BD}tf56160789_win32</Template>
  <TotalTime>63</TotalTime>
  <Words>248</Words>
  <Application>Microsoft Office PowerPoint</Application>
  <PresentationFormat>Widescreen</PresentationFormat>
  <Paragraphs>15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Bookman Old Style</vt:lpstr>
      <vt:lpstr>Calibri</vt:lpstr>
      <vt:lpstr>Franklin Gothic Book</vt:lpstr>
      <vt:lpstr>1_RetrospectVTI</vt:lpstr>
      <vt:lpstr>Crowd Raising</vt:lpstr>
      <vt:lpstr>Crowd raising is Decentralized web application made on ethereum blockchain using smart contracts and Web3.0 js.</vt:lpstr>
      <vt:lpstr>Defining the Problem TAKE IT FROM YOUR INVESTORS.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 Raising</dc:title>
  <dc:creator>Thunder rk</dc:creator>
  <cp:lastModifiedBy>Thunder rk</cp:lastModifiedBy>
  <cp:revision>1</cp:revision>
  <dcterms:created xsi:type="dcterms:W3CDTF">2022-04-24T16:00:18Z</dcterms:created>
  <dcterms:modified xsi:type="dcterms:W3CDTF">2022-04-24T17:03:20Z</dcterms:modified>
</cp:coreProperties>
</file>