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8" r:id="rId2"/>
    <p:sldId id="276" r:id="rId3"/>
    <p:sldId id="287" r:id="rId4"/>
    <p:sldId id="288" r:id="rId5"/>
    <p:sldId id="289" r:id="rId6"/>
    <p:sldId id="277" r:id="rId7"/>
    <p:sldId id="290" r:id="rId8"/>
    <p:sldId id="278" r:id="rId9"/>
    <p:sldId id="279" r:id="rId10"/>
    <p:sldId id="280" r:id="rId11"/>
    <p:sldId id="281" r:id="rId12"/>
    <p:sldId id="282" r:id="rId13"/>
    <p:sldId id="283" r:id="rId14"/>
    <p:sldId id="284" r:id="rId15"/>
    <p:sldId id="285" r:id="rId16"/>
    <p:sldId id="286" r:id="rId17"/>
    <p:sldId id="302" r:id="rId18"/>
    <p:sldId id="303" r:id="rId19"/>
    <p:sldId id="300" r:id="rId20"/>
    <p:sldId id="301" r:id="rId21"/>
    <p:sldId id="291" r:id="rId22"/>
    <p:sldId id="295" r:id="rId23"/>
    <p:sldId id="292" r:id="rId24"/>
    <p:sldId id="293" r:id="rId25"/>
    <p:sldId id="294" r:id="rId26"/>
    <p:sldId id="297" r:id="rId27"/>
    <p:sldId id="304" r:id="rId28"/>
    <p:sldId id="298" r:id="rId29"/>
    <p:sldId id="299" r:id="rId30"/>
    <p:sldId id="296" r:id="rId31"/>
    <p:sldId id="275" r:id="rId32"/>
    <p:sldId id="27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B2DC"/>
    <a:srgbClr val="E94222"/>
    <a:srgbClr val="2029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60"/>
    <p:restoredTop sz="88889"/>
  </p:normalViewPr>
  <p:slideViewPr>
    <p:cSldViewPr snapToGrid="0">
      <p:cViewPr varScale="1">
        <p:scale>
          <a:sx n="133" d="100"/>
          <a:sy n="133" d="100"/>
        </p:scale>
        <p:origin x="728" y="-1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96001-DCD7-B941-B7B7-335C0C37BE8D}" type="datetimeFigureOut">
              <a:rPr lang="en-US" smtClean="0"/>
              <a:t>12/2/24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07F4C-B5AF-2446-AB52-B753F580BD3B}" type="slidenum">
              <a:rPr lang="en-US" smtClean="0"/>
              <a:t>‹#›</a:t>
            </a:fld>
            <a:endParaRPr lang="en-US"/>
          </a:p>
        </p:txBody>
      </p:sp>
    </p:spTree>
    <p:extLst>
      <p:ext uri="{BB962C8B-B14F-4D97-AF65-F5344CB8AC3E}">
        <p14:creationId xmlns:p14="http://schemas.microsoft.com/office/powerpoint/2010/main" val="3860559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Old features are not removed</a:t>
            </a:r>
          </a:p>
          <a:p>
            <a:r>
              <a:rPr lang="en-US" dirty="0"/>
              <a:t>Not really new versions, just incremental updates</a:t>
            </a:r>
          </a:p>
          <a:p>
            <a:r>
              <a:rPr lang="en-US" dirty="0"/>
              <a:t>Website keep working forever</a:t>
            </a:r>
          </a:p>
        </p:txBody>
      </p:sp>
      <p:sp>
        <p:nvSpPr>
          <p:cNvPr id="4" name="Slide Number Placeholder 3"/>
          <p:cNvSpPr>
            <a:spLocks noGrp="1"/>
          </p:cNvSpPr>
          <p:nvPr>
            <p:ph type="sldNum" sz="quarter" idx="5"/>
          </p:nvPr>
        </p:nvSpPr>
        <p:spPr/>
        <p:txBody>
          <a:bodyPr/>
          <a:lstStyle/>
          <a:p>
            <a:fld id="{93107F4C-B5AF-2446-AB52-B753F580BD3B}" type="slidenum">
              <a:rPr lang="en-US" smtClean="0"/>
              <a:t>7</a:t>
            </a:fld>
            <a:endParaRPr lang="en-US"/>
          </a:p>
        </p:txBody>
      </p:sp>
    </p:spTree>
    <p:extLst>
      <p:ext uri="{BB962C8B-B14F-4D97-AF65-F5344CB8AC3E}">
        <p14:creationId xmlns:p14="http://schemas.microsoft.com/office/powerpoint/2010/main" val="2821697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Variables store value</a:t>
            </a:r>
          </a:p>
          <a:p>
            <a:r>
              <a:rPr lang="en-US" dirty="0"/>
              <a:t>Are data container</a:t>
            </a:r>
          </a:p>
          <a:p>
            <a:r>
              <a:rPr lang="en-US" dirty="0" err="1"/>
              <a:t>Reusablity</a:t>
            </a:r>
            <a:r>
              <a:rPr lang="en-US" dirty="0"/>
              <a:t> and readability</a:t>
            </a:r>
          </a:p>
        </p:txBody>
      </p:sp>
      <p:sp>
        <p:nvSpPr>
          <p:cNvPr id="4" name="Slide Number Placeholder 3"/>
          <p:cNvSpPr>
            <a:spLocks noGrp="1"/>
          </p:cNvSpPr>
          <p:nvPr>
            <p:ph type="sldNum" sz="quarter" idx="5"/>
          </p:nvPr>
        </p:nvSpPr>
        <p:spPr/>
        <p:txBody>
          <a:bodyPr/>
          <a:lstStyle/>
          <a:p>
            <a:fld id="{93107F4C-B5AF-2446-AB52-B753F580BD3B}" type="slidenum">
              <a:rPr lang="en-US" smtClean="0"/>
              <a:t>8</a:t>
            </a:fld>
            <a:endParaRPr lang="en-US"/>
          </a:p>
        </p:txBody>
      </p:sp>
    </p:spTree>
    <p:extLst>
      <p:ext uri="{BB962C8B-B14F-4D97-AF65-F5344CB8AC3E}">
        <p14:creationId xmlns:p14="http://schemas.microsoft.com/office/powerpoint/2010/main" val="2333783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 not have to manually define the data type of the value stored in a variable. Instead, data types are determined automatically.</a:t>
            </a:r>
          </a:p>
        </p:txBody>
      </p:sp>
      <p:sp>
        <p:nvSpPr>
          <p:cNvPr id="4" name="Slide Number Placeholder 3"/>
          <p:cNvSpPr>
            <a:spLocks noGrp="1"/>
          </p:cNvSpPr>
          <p:nvPr>
            <p:ph type="sldNum" sz="quarter" idx="5"/>
          </p:nvPr>
        </p:nvSpPr>
        <p:spPr/>
        <p:txBody>
          <a:bodyPr/>
          <a:lstStyle/>
          <a:p>
            <a:fld id="{93107F4C-B5AF-2446-AB52-B753F580BD3B}" type="slidenum">
              <a:rPr lang="en-US" smtClean="0"/>
              <a:t>16</a:t>
            </a:fld>
            <a:endParaRPr lang="en-US"/>
          </a:p>
        </p:txBody>
      </p:sp>
    </p:spTree>
    <p:extLst>
      <p:ext uri="{BB962C8B-B14F-4D97-AF65-F5344CB8AC3E}">
        <p14:creationId xmlns:p14="http://schemas.microsoft.com/office/powerpoint/2010/main" val="1410248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Sarah has a driver’s license</a:t>
            </a:r>
          </a:p>
          <a:p>
            <a:r>
              <a:rPr lang="en-US" dirty="0"/>
              <a:t>B: Sarah has good vision</a:t>
            </a:r>
          </a:p>
        </p:txBody>
      </p:sp>
      <p:sp>
        <p:nvSpPr>
          <p:cNvPr id="4" name="Slide Number Placeholder 3"/>
          <p:cNvSpPr>
            <a:spLocks noGrp="1"/>
          </p:cNvSpPr>
          <p:nvPr>
            <p:ph type="sldNum" sz="quarter" idx="5"/>
          </p:nvPr>
        </p:nvSpPr>
        <p:spPr/>
        <p:txBody>
          <a:bodyPr/>
          <a:lstStyle/>
          <a:p>
            <a:fld id="{93107F4C-B5AF-2446-AB52-B753F580BD3B}" type="slidenum">
              <a:rPr lang="en-US" smtClean="0"/>
              <a:t>21</a:t>
            </a:fld>
            <a:endParaRPr lang="en-US"/>
          </a:p>
        </p:txBody>
      </p:sp>
    </p:spTree>
    <p:extLst>
      <p:ext uri="{BB962C8B-B14F-4D97-AF65-F5344CB8AC3E}">
        <p14:creationId xmlns:p14="http://schemas.microsoft.com/office/powerpoint/2010/main" val="4055106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Template literals in JavaScript are a way to create strings with more flexibility. They allow embedding variables, expressions, and multiline text in strings without using cumbersome concatenation (+) or escape characters.</a:t>
            </a:r>
          </a:p>
          <a:p>
            <a:r>
              <a:rPr lang="en-US" b="1" dirty="0"/>
              <a:t>Key Features:</a:t>
            </a:r>
          </a:p>
          <a:p>
            <a:pPr>
              <a:buFont typeface="+mj-lt"/>
              <a:buAutoNum type="arabicPeriod"/>
            </a:pPr>
            <a:r>
              <a:rPr lang="en-US" b="1" dirty="0"/>
              <a:t>Use Backticks (``):</a:t>
            </a:r>
            <a:r>
              <a:rPr lang="en-US" dirty="0"/>
              <a:t> Template literals are enclosed by backticks instead of single or double quotes.</a:t>
            </a:r>
          </a:p>
          <a:p>
            <a:pPr>
              <a:buFont typeface="+mj-lt"/>
              <a:buAutoNum type="arabicPeriod"/>
            </a:pPr>
            <a:r>
              <a:rPr lang="en-US" b="1" dirty="0"/>
              <a:t>Interpolation:</a:t>
            </a:r>
            <a:r>
              <a:rPr lang="en-US" dirty="0"/>
              <a:t> Embed variables or expressions using ${...}.</a:t>
            </a:r>
          </a:p>
          <a:p>
            <a:pPr>
              <a:buFont typeface="+mj-lt"/>
              <a:buAutoNum type="arabicPeriod"/>
            </a:pPr>
            <a:r>
              <a:rPr lang="en-US" b="1" dirty="0"/>
              <a:t>Multiline Strings:</a:t>
            </a:r>
            <a:r>
              <a:rPr lang="en-US" dirty="0"/>
              <a:t> Write strings across multiple lines easily.</a:t>
            </a:r>
          </a:p>
          <a:p>
            <a:endParaRPr lang="en-US" dirty="0"/>
          </a:p>
        </p:txBody>
      </p:sp>
      <p:sp>
        <p:nvSpPr>
          <p:cNvPr id="4" name="Slide Number Placeholder 3"/>
          <p:cNvSpPr>
            <a:spLocks noGrp="1"/>
          </p:cNvSpPr>
          <p:nvPr>
            <p:ph type="sldNum" sz="quarter" idx="5"/>
          </p:nvPr>
        </p:nvSpPr>
        <p:spPr/>
        <p:txBody>
          <a:bodyPr/>
          <a:lstStyle/>
          <a:p>
            <a:fld id="{93107F4C-B5AF-2446-AB52-B753F580BD3B}" type="slidenum">
              <a:rPr lang="en-US" smtClean="0"/>
              <a:t>23</a:t>
            </a:fld>
            <a:endParaRPr lang="en-US"/>
          </a:p>
        </p:txBody>
      </p:sp>
    </p:spTree>
    <p:extLst>
      <p:ext uri="{BB962C8B-B14F-4D97-AF65-F5344CB8AC3E}">
        <p14:creationId xmlns:p14="http://schemas.microsoft.com/office/powerpoint/2010/main" val="173976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D32B-D408-3F27-4B1C-BF329A492CD3}"/>
              </a:ext>
            </a:extLst>
          </p:cNvPr>
          <p:cNvSpPr>
            <a:spLocks noGrp="1"/>
          </p:cNvSpPr>
          <p:nvPr>
            <p:ph type="ctrTitle"/>
          </p:nvPr>
        </p:nvSpPr>
        <p:spPr>
          <a:xfrm>
            <a:off x="1524000" y="3032089"/>
            <a:ext cx="9144000" cy="793821"/>
          </a:xfrm>
          <a:prstGeom prst="rect">
            <a:avLst/>
          </a:prstGeom>
        </p:spPr>
        <p:txBody>
          <a:bodyPr anchor="b"/>
          <a:lstStyle>
            <a:lvl1pPr algn="ctr">
              <a:defRPr sz="4000" b="1">
                <a:solidFill>
                  <a:srgbClr val="37B2DC"/>
                </a:solidFill>
                <a:latin typeface="Dreaming Outloud Pro" panose="03050502040302030504" pitchFamily="66" charset="77"/>
                <a:cs typeface="Dreaming Outloud Pro" panose="03050502040302030504" pitchFamily="66" charset="77"/>
              </a:defRPr>
            </a:lvl1pPr>
          </a:lstStyle>
          <a:p>
            <a:r>
              <a:rPr lang="en-US" dirty="0"/>
              <a:t>Click to edit Master title style</a:t>
            </a:r>
          </a:p>
        </p:txBody>
      </p:sp>
    </p:spTree>
    <p:extLst>
      <p:ext uri="{BB962C8B-B14F-4D97-AF65-F5344CB8AC3E}">
        <p14:creationId xmlns:p14="http://schemas.microsoft.com/office/powerpoint/2010/main" val="3160864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5AFB-860E-C7C8-648E-1F946396564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B94382-5BD8-9CDD-B778-2AEB625B8F3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562A39-9466-4E86-CA28-1FBFBFA4F101}"/>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12/2/24</a:t>
            </a:fld>
            <a:endParaRPr lang="en-US"/>
          </a:p>
        </p:txBody>
      </p:sp>
      <p:sp>
        <p:nvSpPr>
          <p:cNvPr id="5" name="Footer Placeholder 4">
            <a:extLst>
              <a:ext uri="{FF2B5EF4-FFF2-40B4-BE49-F238E27FC236}">
                <a16:creationId xmlns:a16="http://schemas.microsoft.com/office/drawing/2014/main" id="{CC08F216-4263-435F-5E00-A365817725E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6060FA4-55DF-7E66-1544-7F2858935BF6}"/>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3280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92BA3C-A041-3EED-4115-50A744104AE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D91EB9-138E-6DBA-213E-5162FD8787E8}"/>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F47E9C-3BC7-A53B-60B9-867E3DEEC6A9}"/>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12/2/24</a:t>
            </a:fld>
            <a:endParaRPr lang="en-US"/>
          </a:p>
        </p:txBody>
      </p:sp>
      <p:sp>
        <p:nvSpPr>
          <p:cNvPr id="5" name="Footer Placeholder 4">
            <a:extLst>
              <a:ext uri="{FF2B5EF4-FFF2-40B4-BE49-F238E27FC236}">
                <a16:creationId xmlns:a16="http://schemas.microsoft.com/office/drawing/2014/main" id="{68545482-40D8-0EB2-4D76-B79382F98DA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BC3B101-CAE5-82D5-A60A-6F8C60C00BD1}"/>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257992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7A62B-3D12-0E89-F741-B08C6853BC1A}"/>
              </a:ext>
            </a:extLst>
          </p:cNvPr>
          <p:cNvSpPr>
            <a:spLocks noGrp="1"/>
          </p:cNvSpPr>
          <p:nvPr>
            <p:ph type="title"/>
          </p:nvPr>
        </p:nvSpPr>
        <p:spPr>
          <a:xfrm>
            <a:off x="1376624" y="1512786"/>
            <a:ext cx="9415306" cy="854347"/>
          </a:xfrm>
          <a:prstGeom prst="rect">
            <a:avLst/>
          </a:prstGeom>
        </p:spPr>
        <p:txBody>
          <a:bodyPr/>
          <a:lstStyle>
            <a:lvl1pPr>
              <a:defRPr sz="3600" b="1">
                <a:solidFill>
                  <a:srgbClr val="37B2DC"/>
                </a:solidFill>
                <a:latin typeface="Dreaming Outloud Pro" panose="03050502040302030504" pitchFamily="66" charset="77"/>
                <a:cs typeface="Dreaming Outloud Pro" panose="03050502040302030504" pitchFamily="66"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9E28EFED-6108-42F0-62FC-62A767D13A6D}"/>
              </a:ext>
            </a:extLst>
          </p:cNvPr>
          <p:cNvSpPr>
            <a:spLocks noGrp="1"/>
          </p:cNvSpPr>
          <p:nvPr>
            <p:ph idx="1"/>
          </p:nvPr>
        </p:nvSpPr>
        <p:spPr>
          <a:xfrm>
            <a:off x="1376624" y="2602523"/>
            <a:ext cx="9415306" cy="3574439"/>
          </a:xfrm>
          <a:prstGeom prst="rect">
            <a:avLst/>
          </a:prstGeom>
        </p:spPr>
        <p:txBody>
          <a:bodyPr/>
          <a:lstStyle>
            <a:lvl1pPr>
              <a:defRPr>
                <a:solidFill>
                  <a:schemeClr val="tx1"/>
                </a:solidFill>
                <a:latin typeface="Dreaming Outloud Pro" panose="03050502040302030504" pitchFamily="66" charset="77"/>
                <a:cs typeface="Dreaming Outloud Pro" panose="03050502040302030504" pitchFamily="66" charset="77"/>
              </a:defRPr>
            </a:lvl1pPr>
            <a:lvl2pPr>
              <a:defRPr>
                <a:solidFill>
                  <a:schemeClr val="tx1"/>
                </a:solidFill>
                <a:latin typeface="Dreaming Outloud Pro" panose="03050502040302030504" pitchFamily="66" charset="77"/>
                <a:cs typeface="Dreaming Outloud Pro" panose="03050502040302030504" pitchFamily="66" charset="77"/>
              </a:defRPr>
            </a:lvl2pPr>
            <a:lvl3pPr>
              <a:defRPr>
                <a:solidFill>
                  <a:schemeClr val="tx1"/>
                </a:solidFill>
                <a:latin typeface="Dreaming Outloud Pro" panose="03050502040302030504" pitchFamily="66" charset="77"/>
                <a:cs typeface="Dreaming Outloud Pro" panose="03050502040302030504" pitchFamily="66" charset="77"/>
              </a:defRPr>
            </a:lvl3pPr>
            <a:lvl4pPr>
              <a:defRPr>
                <a:solidFill>
                  <a:schemeClr val="tx1"/>
                </a:solidFill>
                <a:latin typeface="Dreaming Outloud Pro" panose="03050502040302030504" pitchFamily="66" charset="77"/>
                <a:cs typeface="Dreaming Outloud Pro" panose="03050502040302030504" pitchFamily="66" charset="77"/>
              </a:defRPr>
            </a:lvl4pPr>
            <a:lvl5pPr>
              <a:defRPr>
                <a:solidFill>
                  <a:schemeClr val="tx1"/>
                </a:solidFill>
                <a:latin typeface="Dreaming Outloud Pro" panose="03050502040302030504" pitchFamily="66" charset="77"/>
                <a:cs typeface="Dreaming Outloud Pro" panose="03050502040302030504" pitchFamily="66"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A35672A-2F93-F848-72EC-D24AEC97E202}"/>
              </a:ext>
            </a:extLst>
          </p:cNvPr>
          <p:cNvSpPr>
            <a:spLocks noGrp="1"/>
          </p:cNvSpPr>
          <p:nvPr>
            <p:ph type="ftr" sz="quarter" idx="11"/>
          </p:nvPr>
        </p:nvSpPr>
        <p:spPr>
          <a:xfrm>
            <a:off x="838200" y="6356349"/>
            <a:ext cx="1024054" cy="365125"/>
          </a:xfrm>
          <a:prstGeom prst="rect">
            <a:avLst/>
          </a:prstGeom>
        </p:spPr>
        <p:txBody>
          <a:bodyPr/>
          <a:lstStyle>
            <a:lvl1pPr>
              <a:defRPr sz="1200"/>
            </a:lvl1pPr>
          </a:lstStyle>
          <a:p>
            <a:endParaRPr lang="en-US" dirty="0"/>
          </a:p>
        </p:txBody>
      </p:sp>
      <p:sp>
        <p:nvSpPr>
          <p:cNvPr id="6" name="Slide Number Placeholder 5">
            <a:extLst>
              <a:ext uri="{FF2B5EF4-FFF2-40B4-BE49-F238E27FC236}">
                <a16:creationId xmlns:a16="http://schemas.microsoft.com/office/drawing/2014/main" id="{82ECF79D-3084-4403-B7E5-A3C5474EEFDA}"/>
              </a:ext>
            </a:extLst>
          </p:cNvPr>
          <p:cNvSpPr>
            <a:spLocks noGrp="1"/>
          </p:cNvSpPr>
          <p:nvPr>
            <p:ph type="sldNum" sz="quarter" idx="12"/>
          </p:nvPr>
        </p:nvSpPr>
        <p:spPr>
          <a:xfrm>
            <a:off x="2085278" y="6356350"/>
            <a:ext cx="9268522" cy="365125"/>
          </a:xfrm>
          <a:prstGeom prst="rect">
            <a:avLst/>
          </a:prstGeom>
        </p:spPr>
        <p:txBody>
          <a:bodyPr/>
          <a:lstStyle>
            <a:lvl1pPr algn="r">
              <a:defRPr sz="1200" i="0" u="none"/>
            </a:lvl1pPr>
          </a:lstStyle>
          <a:p>
            <a:fld id="{91B646A4-D2D9-AB46-B32F-59AB6168B08C}" type="slidenum">
              <a:rPr lang="en-US" smtClean="0"/>
              <a:pPr/>
              <a:t>‹#›</a:t>
            </a:fld>
            <a:endParaRPr lang="en-US" dirty="0"/>
          </a:p>
        </p:txBody>
      </p:sp>
    </p:spTree>
    <p:extLst>
      <p:ext uri="{BB962C8B-B14F-4D97-AF65-F5344CB8AC3E}">
        <p14:creationId xmlns:p14="http://schemas.microsoft.com/office/powerpoint/2010/main" val="226198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78DB-073C-F6FB-AD41-02D89E215597}"/>
              </a:ext>
            </a:extLst>
          </p:cNvPr>
          <p:cNvSpPr>
            <a:spLocks noGrp="1"/>
          </p:cNvSpPr>
          <p:nvPr>
            <p:ph type="title"/>
          </p:nvPr>
        </p:nvSpPr>
        <p:spPr>
          <a:xfrm>
            <a:off x="1306286" y="1329767"/>
            <a:ext cx="9606224" cy="740193"/>
          </a:xfrm>
          <a:prstGeom prst="rect">
            <a:avLst/>
          </a:prstGeom>
        </p:spPr>
        <p:txBody>
          <a:bodyPr/>
          <a:lstStyle>
            <a:lvl1pPr>
              <a:defRPr sz="3600">
                <a:solidFill>
                  <a:srgbClr val="37B2DC"/>
                </a:solidFill>
                <a:latin typeface="Dreaming Outloud Pro" panose="03050502040302030504" pitchFamily="66" charset="77"/>
                <a:cs typeface="Dreaming Outloud Pro" panose="03050502040302030504" pitchFamily="66"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99F5A368-027B-DD3E-6484-4486D101FDA9}"/>
              </a:ext>
            </a:extLst>
          </p:cNvPr>
          <p:cNvSpPr>
            <a:spLocks noGrp="1"/>
          </p:cNvSpPr>
          <p:nvPr>
            <p:ph sz="half" idx="1"/>
          </p:nvPr>
        </p:nvSpPr>
        <p:spPr>
          <a:xfrm>
            <a:off x="1306286" y="2280977"/>
            <a:ext cx="4713514" cy="3895986"/>
          </a:xfrm>
          <a:prstGeom prst="rect">
            <a:avLst/>
          </a:prstGeom>
        </p:spPr>
        <p:txBody>
          <a:bodyPr/>
          <a:lstStyle>
            <a:lvl1pPr>
              <a:defRPr>
                <a:latin typeface="Dreaming Outloud Pro" panose="03050502040302030504" pitchFamily="66" charset="77"/>
                <a:cs typeface="Dreaming Outloud Pro" panose="03050502040302030504" pitchFamily="66" charset="77"/>
              </a:defRPr>
            </a:lvl1pPr>
            <a:lvl2pPr>
              <a:defRPr>
                <a:latin typeface="Dreaming Outloud Pro" panose="03050502040302030504" pitchFamily="66" charset="77"/>
                <a:cs typeface="Dreaming Outloud Pro" panose="03050502040302030504" pitchFamily="66" charset="77"/>
              </a:defRPr>
            </a:lvl2pPr>
            <a:lvl3pPr>
              <a:defRPr>
                <a:latin typeface="Dreaming Outloud Pro" panose="03050502040302030504" pitchFamily="66" charset="77"/>
                <a:cs typeface="Dreaming Outloud Pro" panose="03050502040302030504" pitchFamily="66" charset="77"/>
              </a:defRPr>
            </a:lvl3pPr>
            <a:lvl4pPr>
              <a:defRPr>
                <a:latin typeface="Dreaming Outloud Pro" panose="03050502040302030504" pitchFamily="66" charset="77"/>
                <a:cs typeface="Dreaming Outloud Pro" panose="03050502040302030504" pitchFamily="66" charset="77"/>
              </a:defRPr>
            </a:lvl4pPr>
            <a:lvl5pPr>
              <a:defRPr>
                <a:latin typeface="Dreaming Outloud Pro" panose="03050502040302030504" pitchFamily="66" charset="77"/>
                <a:cs typeface="Dreaming Outloud Pro" panose="03050502040302030504" pitchFamily="66"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err="1"/>
              <a:t>levelå</a:t>
            </a:r>
            <a:endParaRPr lang="en-US" dirty="0"/>
          </a:p>
        </p:txBody>
      </p:sp>
      <p:sp>
        <p:nvSpPr>
          <p:cNvPr id="4" name="Content Placeholder 3">
            <a:extLst>
              <a:ext uri="{FF2B5EF4-FFF2-40B4-BE49-F238E27FC236}">
                <a16:creationId xmlns:a16="http://schemas.microsoft.com/office/drawing/2014/main" id="{F4A7E504-8B3E-569F-905B-6AAE531996EA}"/>
              </a:ext>
            </a:extLst>
          </p:cNvPr>
          <p:cNvSpPr>
            <a:spLocks noGrp="1"/>
          </p:cNvSpPr>
          <p:nvPr>
            <p:ph sz="half" idx="2"/>
          </p:nvPr>
        </p:nvSpPr>
        <p:spPr>
          <a:xfrm>
            <a:off x="6172200" y="2280977"/>
            <a:ext cx="4740310" cy="3895986"/>
          </a:xfrm>
          <a:prstGeom prst="rect">
            <a:avLst/>
          </a:prstGeom>
        </p:spPr>
        <p:txBody>
          <a:bodyPr/>
          <a:lstStyle>
            <a:lvl1pPr>
              <a:defRPr>
                <a:latin typeface="Bradley Hand" pitchFamily="2" charset="77"/>
              </a:defRPr>
            </a:lvl1pPr>
            <a:lvl2pPr>
              <a:defRPr>
                <a:latin typeface="Bradley Hand" pitchFamily="2" charset="77"/>
              </a:defRPr>
            </a:lvl2pPr>
            <a:lvl3pPr>
              <a:defRPr>
                <a:latin typeface="Bradley Hand" pitchFamily="2" charset="77"/>
              </a:defRPr>
            </a:lvl3pPr>
            <a:lvl4pPr>
              <a:defRPr>
                <a:latin typeface="Bradley Hand" pitchFamily="2" charset="77"/>
              </a:defRPr>
            </a:lvl4pPr>
            <a:lvl5pPr>
              <a:defRPr>
                <a:latin typeface="Bradley Hand"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0529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022C-30D9-CAFC-E866-AAEA94E4C48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4BA5B9-F78D-C95E-E741-8A02D9FD3DB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AF62EF-565D-8B82-DD3A-01BB98BB1F2D}"/>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12/2/24</a:t>
            </a:fld>
            <a:endParaRPr lang="en-US"/>
          </a:p>
        </p:txBody>
      </p:sp>
      <p:sp>
        <p:nvSpPr>
          <p:cNvPr id="5" name="Footer Placeholder 4">
            <a:extLst>
              <a:ext uri="{FF2B5EF4-FFF2-40B4-BE49-F238E27FC236}">
                <a16:creationId xmlns:a16="http://schemas.microsoft.com/office/drawing/2014/main" id="{44431445-5542-38C5-2717-BB0A8B65DD8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89CF287-75D2-B571-9EA3-227A4A13C149}"/>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377794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6659-452D-0E45-DB77-78D1876065B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CC5103B-5C28-3877-F872-8933C14E77BB}"/>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7BF085-2EF8-E25A-EE3E-A74728C0E0BE}"/>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23186C-4EEF-CD8F-07E2-9DABB1AF8FC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5DEF05-8D96-6D3F-F90F-1834FA32D216}"/>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E51F7C-15C2-873D-263A-20F29E177CBE}"/>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12/2/24</a:t>
            </a:fld>
            <a:endParaRPr lang="en-US"/>
          </a:p>
        </p:txBody>
      </p:sp>
      <p:sp>
        <p:nvSpPr>
          <p:cNvPr id="8" name="Footer Placeholder 7">
            <a:extLst>
              <a:ext uri="{FF2B5EF4-FFF2-40B4-BE49-F238E27FC236}">
                <a16:creationId xmlns:a16="http://schemas.microsoft.com/office/drawing/2014/main" id="{A251147A-1003-62D1-449B-3B8BA5AF6E7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653F902-401D-F2B4-EE3F-CD9ECC54B57E}"/>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312208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030B-612B-2786-442A-52C13B6FF5F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54DC57F6-66AE-6C6B-7D4F-96A4E5936AAF}"/>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12/2/24</a:t>
            </a:fld>
            <a:endParaRPr lang="en-US"/>
          </a:p>
        </p:txBody>
      </p:sp>
      <p:sp>
        <p:nvSpPr>
          <p:cNvPr id="4" name="Footer Placeholder 3">
            <a:extLst>
              <a:ext uri="{FF2B5EF4-FFF2-40B4-BE49-F238E27FC236}">
                <a16:creationId xmlns:a16="http://schemas.microsoft.com/office/drawing/2014/main" id="{319175BC-BA31-2440-02A3-CC3C2A9BE3C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7CEE633-0D96-0F65-E4B9-E70639802D02}"/>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169949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78AB5-11C3-A100-651D-82CA868F0CA1}"/>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12/2/24</a:t>
            </a:fld>
            <a:endParaRPr lang="en-US"/>
          </a:p>
        </p:txBody>
      </p:sp>
      <p:sp>
        <p:nvSpPr>
          <p:cNvPr id="3" name="Footer Placeholder 2">
            <a:extLst>
              <a:ext uri="{FF2B5EF4-FFF2-40B4-BE49-F238E27FC236}">
                <a16:creationId xmlns:a16="http://schemas.microsoft.com/office/drawing/2014/main" id="{EB20F585-52BF-102B-6E02-4610B3A268D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157AB60-5A9A-1572-F5F3-3AACF62509C8}"/>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2910080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BDF-DDDC-5D36-7224-11FC0FDF522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E2C651-A558-219B-69F1-431054EA719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766625-9F61-AAC6-BAD2-2FFCED92A99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4E2199-23A3-75F6-05F6-DF9F14392F14}"/>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12/2/24</a:t>
            </a:fld>
            <a:endParaRPr lang="en-US"/>
          </a:p>
        </p:txBody>
      </p:sp>
      <p:sp>
        <p:nvSpPr>
          <p:cNvPr id="6" name="Footer Placeholder 5">
            <a:extLst>
              <a:ext uri="{FF2B5EF4-FFF2-40B4-BE49-F238E27FC236}">
                <a16:creationId xmlns:a16="http://schemas.microsoft.com/office/drawing/2014/main" id="{C28002D7-470E-4FBB-78E4-C69B5CA1B4B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6DC398D-9E33-7555-B7C4-D1A7EFBD46C0}"/>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318394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E5AD4-3C66-BB37-5D8A-CA68489944F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C5C419-32B6-A2AB-7776-E9DDFB1F06B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932060-DE46-35F3-AEF9-B0E7F94F931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221DBB-2BC2-5256-FB51-229ACB6DDD91}"/>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12/2/24</a:t>
            </a:fld>
            <a:endParaRPr lang="en-US"/>
          </a:p>
        </p:txBody>
      </p:sp>
      <p:sp>
        <p:nvSpPr>
          <p:cNvPr id="6" name="Footer Placeholder 5">
            <a:extLst>
              <a:ext uri="{FF2B5EF4-FFF2-40B4-BE49-F238E27FC236}">
                <a16:creationId xmlns:a16="http://schemas.microsoft.com/office/drawing/2014/main" id="{2865A77D-76B7-65DD-22C7-82237FF97DF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D6C250B-8D56-A926-C7C7-8ABC85130CE6}"/>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69032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593BC4-F314-9D9B-7EC6-B291EB83EC60}"/>
              </a:ext>
            </a:extLst>
          </p:cNvPr>
          <p:cNvSpPr txBox="1"/>
          <p:nvPr userDrawn="1"/>
        </p:nvSpPr>
        <p:spPr>
          <a:xfrm>
            <a:off x="1275729" y="457759"/>
            <a:ext cx="2060324" cy="584775"/>
          </a:xfrm>
          <a:prstGeom prst="rect">
            <a:avLst/>
          </a:prstGeom>
          <a:noFill/>
        </p:spPr>
        <p:txBody>
          <a:bodyPr wrap="square" rtlCol="0">
            <a:spAutoFit/>
          </a:bodyPr>
          <a:lstStyle/>
          <a:p>
            <a:pPr algn="ctr"/>
            <a:r>
              <a:rPr lang="en-US" sz="3200" b="1" dirty="0">
                <a:solidFill>
                  <a:srgbClr val="37B2DC"/>
                </a:solidFill>
                <a:latin typeface="Dreaming Outloud Pro" panose="03050502040302030504" pitchFamily="66" charset="77"/>
                <a:cs typeface="Dreaming Outloud Pro" panose="03050502040302030504" pitchFamily="66" charset="77"/>
              </a:rPr>
              <a:t>React JS</a:t>
            </a:r>
          </a:p>
        </p:txBody>
      </p:sp>
      <p:pic>
        <p:nvPicPr>
          <p:cNvPr id="4" name="Picture 3" descr="A blue and white symbol&#10;&#10;Description automatically generated">
            <a:extLst>
              <a:ext uri="{FF2B5EF4-FFF2-40B4-BE49-F238E27FC236}">
                <a16:creationId xmlns:a16="http://schemas.microsoft.com/office/drawing/2014/main" id="{43AD7E35-089C-22AC-0E5D-70527AFC4877}"/>
              </a:ext>
            </a:extLst>
          </p:cNvPr>
          <p:cNvPicPr>
            <a:picLocks noChangeAspect="1"/>
          </p:cNvPicPr>
          <p:nvPr userDrawn="1"/>
        </p:nvPicPr>
        <p:blipFill>
          <a:blip r:embed="rId13"/>
          <a:stretch>
            <a:fillRect/>
          </a:stretch>
        </p:blipFill>
        <p:spPr>
          <a:xfrm>
            <a:off x="195105" y="195517"/>
            <a:ext cx="1080624" cy="1080624"/>
          </a:xfrm>
          <a:prstGeom prst="rect">
            <a:avLst/>
          </a:prstGeom>
        </p:spPr>
      </p:pic>
      <p:pic>
        <p:nvPicPr>
          <p:cNvPr id="6" name="Picture 5" descr="A yellow rectangular sign with black letters&#10;&#10;Description automatically generated">
            <a:extLst>
              <a:ext uri="{FF2B5EF4-FFF2-40B4-BE49-F238E27FC236}">
                <a16:creationId xmlns:a16="http://schemas.microsoft.com/office/drawing/2014/main" id="{676CAA7D-BFF4-A87C-41CE-5B3CAACA158C}"/>
              </a:ext>
            </a:extLst>
          </p:cNvPr>
          <p:cNvPicPr>
            <a:picLocks noChangeAspect="1"/>
          </p:cNvPicPr>
          <p:nvPr userDrawn="1"/>
        </p:nvPicPr>
        <p:blipFill>
          <a:blip r:embed="rId14"/>
          <a:stretch>
            <a:fillRect/>
          </a:stretch>
        </p:blipFill>
        <p:spPr>
          <a:xfrm>
            <a:off x="10949190" y="195517"/>
            <a:ext cx="1047705" cy="1047705"/>
          </a:xfrm>
          <a:prstGeom prst="rect">
            <a:avLst/>
          </a:prstGeom>
        </p:spPr>
      </p:pic>
      <p:pic>
        <p:nvPicPr>
          <p:cNvPr id="9" name="Picture 8" descr="A blue and green atom symbol&#10;&#10;Description automatically generated">
            <a:extLst>
              <a:ext uri="{FF2B5EF4-FFF2-40B4-BE49-F238E27FC236}">
                <a16:creationId xmlns:a16="http://schemas.microsoft.com/office/drawing/2014/main" id="{3CD9B67D-9932-B967-60A1-67C398C553FE}"/>
              </a:ext>
            </a:extLst>
          </p:cNvPr>
          <p:cNvPicPr>
            <a:picLocks noChangeAspect="1"/>
          </p:cNvPicPr>
          <p:nvPr userDrawn="1"/>
        </p:nvPicPr>
        <p:blipFill>
          <a:blip r:embed="rId15">
            <a:alphaModFix amt="20000"/>
          </a:blip>
          <a:stretch>
            <a:fillRect/>
          </a:stretch>
        </p:blipFill>
        <p:spPr>
          <a:xfrm>
            <a:off x="-1489033" y="3156229"/>
            <a:ext cx="5529524" cy="5529524"/>
          </a:xfrm>
          <a:prstGeom prst="rect">
            <a:avLst/>
          </a:prstGeom>
        </p:spPr>
      </p:pic>
    </p:spTree>
    <p:extLst>
      <p:ext uri="{BB962C8B-B14F-4D97-AF65-F5344CB8AC3E}">
        <p14:creationId xmlns:p14="http://schemas.microsoft.com/office/powerpoint/2010/main" val="4038974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kangax.github.io/compat-tabl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6886A-8BD8-C8B7-CB5F-2752CC1C87E4}"/>
              </a:ext>
            </a:extLst>
          </p:cNvPr>
          <p:cNvSpPr>
            <a:spLocks noGrp="1"/>
          </p:cNvSpPr>
          <p:nvPr>
            <p:ph type="ctrTitle"/>
          </p:nvPr>
        </p:nvSpPr>
        <p:spPr/>
        <p:txBody>
          <a:bodyPr/>
          <a:lstStyle/>
          <a:p>
            <a:r>
              <a:rPr lang="en-US" dirty="0"/>
              <a:t>Day 2 – JavaScript Fundamental</a:t>
            </a:r>
          </a:p>
        </p:txBody>
      </p:sp>
    </p:spTree>
    <p:extLst>
      <p:ext uri="{BB962C8B-B14F-4D97-AF65-F5344CB8AC3E}">
        <p14:creationId xmlns:p14="http://schemas.microsoft.com/office/powerpoint/2010/main" val="305707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7F426-219E-2599-A2A0-6F2B0D6204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8C29EB-6E2B-ADE5-762A-417CFA2B57DA}"/>
              </a:ext>
            </a:extLst>
          </p:cNvPr>
          <p:cNvSpPr>
            <a:spLocks noGrp="1"/>
          </p:cNvSpPr>
          <p:nvPr>
            <p:ph type="title"/>
          </p:nvPr>
        </p:nvSpPr>
        <p:spPr/>
        <p:txBody>
          <a:bodyPr/>
          <a:lstStyle/>
          <a:p>
            <a:r>
              <a:rPr lang="en-US" dirty="0"/>
              <a:t>Rules and best practices for variables</a:t>
            </a:r>
          </a:p>
        </p:txBody>
      </p:sp>
      <p:sp>
        <p:nvSpPr>
          <p:cNvPr id="3" name="Content Placeholder 2">
            <a:extLst>
              <a:ext uri="{FF2B5EF4-FFF2-40B4-BE49-F238E27FC236}">
                <a16:creationId xmlns:a16="http://schemas.microsoft.com/office/drawing/2014/main" id="{8645A080-BFA7-9B1A-B761-0271EE35018C}"/>
              </a:ext>
            </a:extLst>
          </p:cNvPr>
          <p:cNvSpPr>
            <a:spLocks noGrp="1"/>
          </p:cNvSpPr>
          <p:nvPr>
            <p:ph idx="1"/>
          </p:nvPr>
        </p:nvSpPr>
        <p:spPr/>
        <p:txBody>
          <a:bodyPr/>
          <a:lstStyle/>
          <a:p>
            <a:r>
              <a:rPr lang="en-US" dirty="0"/>
              <a:t>May contain numbers but must not start with a number</a:t>
            </a:r>
          </a:p>
          <a:p>
            <a:r>
              <a:rPr lang="en-US" dirty="0">
                <a:solidFill>
                  <a:srgbClr val="00B050"/>
                </a:solidFill>
              </a:rPr>
              <a:t>Valid: user3, us3r……</a:t>
            </a:r>
          </a:p>
          <a:p>
            <a:r>
              <a:rPr lang="en-US" dirty="0">
                <a:solidFill>
                  <a:srgbClr val="FF0000"/>
                </a:solidFill>
              </a:rPr>
              <a:t>Invalid: 3user, 11player……</a:t>
            </a:r>
          </a:p>
          <a:p>
            <a:endParaRPr lang="en-US" dirty="0"/>
          </a:p>
        </p:txBody>
      </p:sp>
    </p:spTree>
    <p:extLst>
      <p:ext uri="{BB962C8B-B14F-4D97-AF65-F5344CB8AC3E}">
        <p14:creationId xmlns:p14="http://schemas.microsoft.com/office/powerpoint/2010/main" val="3081889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F612E-64BF-5AB6-4021-4DAAF509BF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DD8B62-11C0-69EE-B8DB-94FA96221F4C}"/>
              </a:ext>
            </a:extLst>
          </p:cNvPr>
          <p:cNvSpPr>
            <a:spLocks noGrp="1"/>
          </p:cNvSpPr>
          <p:nvPr>
            <p:ph type="title"/>
          </p:nvPr>
        </p:nvSpPr>
        <p:spPr/>
        <p:txBody>
          <a:bodyPr/>
          <a:lstStyle/>
          <a:p>
            <a:r>
              <a:rPr lang="en-US" dirty="0"/>
              <a:t>Rules and best practices for variables</a:t>
            </a:r>
          </a:p>
        </p:txBody>
      </p:sp>
      <p:sp>
        <p:nvSpPr>
          <p:cNvPr id="3" name="Content Placeholder 2">
            <a:extLst>
              <a:ext uri="{FF2B5EF4-FFF2-40B4-BE49-F238E27FC236}">
                <a16:creationId xmlns:a16="http://schemas.microsoft.com/office/drawing/2014/main" id="{0B128C84-91B0-7589-2DD7-EED30BF31AD0}"/>
              </a:ext>
            </a:extLst>
          </p:cNvPr>
          <p:cNvSpPr>
            <a:spLocks noGrp="1"/>
          </p:cNvSpPr>
          <p:nvPr>
            <p:ph idx="1"/>
          </p:nvPr>
        </p:nvSpPr>
        <p:spPr/>
        <p:txBody>
          <a:bodyPr/>
          <a:lstStyle/>
          <a:p>
            <a:r>
              <a:rPr lang="en-US" dirty="0"/>
              <a:t>Must not conflict with reserved keyword</a:t>
            </a:r>
          </a:p>
          <a:p>
            <a:r>
              <a:rPr lang="en-US" dirty="0">
                <a:solidFill>
                  <a:srgbClr val="00B050"/>
                </a:solidFill>
              </a:rPr>
              <a:t>Valid: user, password, age, data……</a:t>
            </a:r>
          </a:p>
          <a:p>
            <a:r>
              <a:rPr lang="en-US" dirty="0">
                <a:solidFill>
                  <a:srgbClr val="FF0000"/>
                </a:solidFill>
              </a:rPr>
              <a:t>Invalid: class, if, while, const……</a:t>
            </a:r>
          </a:p>
          <a:p>
            <a:endParaRPr lang="en-US" dirty="0"/>
          </a:p>
        </p:txBody>
      </p:sp>
    </p:spTree>
    <p:extLst>
      <p:ext uri="{BB962C8B-B14F-4D97-AF65-F5344CB8AC3E}">
        <p14:creationId xmlns:p14="http://schemas.microsoft.com/office/powerpoint/2010/main" val="1398331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E57E9-A4E6-9D25-0C27-E71AD94F71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920D67-2E6C-80AF-98D7-4307B8FF2BDC}"/>
              </a:ext>
            </a:extLst>
          </p:cNvPr>
          <p:cNvSpPr>
            <a:spLocks noGrp="1"/>
          </p:cNvSpPr>
          <p:nvPr>
            <p:ph type="title"/>
          </p:nvPr>
        </p:nvSpPr>
        <p:spPr/>
        <p:txBody>
          <a:bodyPr/>
          <a:lstStyle/>
          <a:p>
            <a:r>
              <a:rPr lang="en-US" dirty="0"/>
              <a:t>Rules and best practices for variables</a:t>
            </a:r>
          </a:p>
        </p:txBody>
      </p:sp>
      <p:sp>
        <p:nvSpPr>
          <p:cNvPr id="3" name="Content Placeholder 2">
            <a:extLst>
              <a:ext uri="{FF2B5EF4-FFF2-40B4-BE49-F238E27FC236}">
                <a16:creationId xmlns:a16="http://schemas.microsoft.com/office/drawing/2014/main" id="{9526DE0C-5C61-F192-CE6A-BACB9C43AE56}"/>
              </a:ext>
            </a:extLst>
          </p:cNvPr>
          <p:cNvSpPr>
            <a:spLocks noGrp="1"/>
          </p:cNvSpPr>
          <p:nvPr>
            <p:ph idx="1"/>
          </p:nvPr>
        </p:nvSpPr>
        <p:spPr/>
        <p:txBody>
          <a:bodyPr/>
          <a:lstStyle/>
          <a:p>
            <a:r>
              <a:rPr lang="en-US" dirty="0"/>
              <a:t>Case sensitive</a:t>
            </a:r>
          </a:p>
        </p:txBody>
      </p:sp>
    </p:spTree>
    <p:extLst>
      <p:ext uri="{BB962C8B-B14F-4D97-AF65-F5344CB8AC3E}">
        <p14:creationId xmlns:p14="http://schemas.microsoft.com/office/powerpoint/2010/main" val="3216402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0C249-2824-B638-ADF2-5625F2E136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439C02-05E7-DC2A-0F0E-F65C493DE549}"/>
              </a:ext>
            </a:extLst>
          </p:cNvPr>
          <p:cNvSpPr>
            <a:spLocks noGrp="1"/>
          </p:cNvSpPr>
          <p:nvPr>
            <p:ph type="title"/>
          </p:nvPr>
        </p:nvSpPr>
        <p:spPr/>
        <p:txBody>
          <a:bodyPr/>
          <a:lstStyle/>
          <a:p>
            <a:r>
              <a:rPr lang="en-US" dirty="0"/>
              <a:t>Rules and best practices for variables</a:t>
            </a:r>
          </a:p>
        </p:txBody>
      </p:sp>
      <p:sp>
        <p:nvSpPr>
          <p:cNvPr id="3" name="Content Placeholder 2">
            <a:extLst>
              <a:ext uri="{FF2B5EF4-FFF2-40B4-BE49-F238E27FC236}">
                <a16:creationId xmlns:a16="http://schemas.microsoft.com/office/drawing/2014/main" id="{DD6064C3-7A08-1665-B58B-7301A5B54A16}"/>
              </a:ext>
            </a:extLst>
          </p:cNvPr>
          <p:cNvSpPr>
            <a:spLocks noGrp="1"/>
          </p:cNvSpPr>
          <p:nvPr>
            <p:ph idx="1"/>
          </p:nvPr>
        </p:nvSpPr>
        <p:spPr/>
        <p:txBody>
          <a:bodyPr/>
          <a:lstStyle/>
          <a:p>
            <a:r>
              <a:rPr lang="en-US" dirty="0"/>
              <a:t>Should use camel casing</a:t>
            </a:r>
          </a:p>
          <a:p>
            <a:r>
              <a:rPr lang="en-US" dirty="0">
                <a:solidFill>
                  <a:srgbClr val="00B050"/>
                </a:solidFill>
              </a:rPr>
              <a:t>Recommended: </a:t>
            </a:r>
            <a:r>
              <a:rPr lang="en-US" dirty="0" err="1">
                <a:solidFill>
                  <a:srgbClr val="00B050"/>
                </a:solidFill>
              </a:rPr>
              <a:t>userName</a:t>
            </a:r>
            <a:r>
              <a:rPr lang="en-US" dirty="0">
                <a:solidFill>
                  <a:srgbClr val="00B050"/>
                </a:solidFill>
              </a:rPr>
              <a:t>, </a:t>
            </a:r>
            <a:r>
              <a:rPr lang="en-US" dirty="0" err="1">
                <a:solidFill>
                  <a:srgbClr val="00B050"/>
                </a:solidFill>
              </a:rPr>
              <a:t>firstName</a:t>
            </a:r>
            <a:r>
              <a:rPr lang="en-US" dirty="0">
                <a:solidFill>
                  <a:srgbClr val="00B050"/>
                </a:solidFill>
              </a:rPr>
              <a:t> ……</a:t>
            </a:r>
          </a:p>
          <a:p>
            <a:r>
              <a:rPr lang="en-US" dirty="0">
                <a:solidFill>
                  <a:srgbClr val="FF0000"/>
                </a:solidFill>
              </a:rPr>
              <a:t>uncommon: </a:t>
            </a:r>
            <a:r>
              <a:rPr lang="en-US" dirty="0" err="1">
                <a:solidFill>
                  <a:srgbClr val="FF0000"/>
                </a:solidFill>
              </a:rPr>
              <a:t>user_name</a:t>
            </a:r>
            <a:r>
              <a:rPr lang="en-US" dirty="0">
                <a:solidFill>
                  <a:srgbClr val="FF0000"/>
                </a:solidFill>
              </a:rPr>
              <a:t>, username……</a:t>
            </a:r>
          </a:p>
          <a:p>
            <a:endParaRPr lang="en-US" dirty="0"/>
          </a:p>
        </p:txBody>
      </p:sp>
    </p:spTree>
    <p:extLst>
      <p:ext uri="{BB962C8B-B14F-4D97-AF65-F5344CB8AC3E}">
        <p14:creationId xmlns:p14="http://schemas.microsoft.com/office/powerpoint/2010/main" val="4045543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6DD83-87EE-DEBF-E3C8-E449113AE3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B5C719-256B-878B-9B22-E89000DFE3B0}"/>
              </a:ext>
            </a:extLst>
          </p:cNvPr>
          <p:cNvSpPr>
            <a:spLocks noGrp="1"/>
          </p:cNvSpPr>
          <p:nvPr>
            <p:ph type="title"/>
          </p:nvPr>
        </p:nvSpPr>
        <p:spPr/>
        <p:txBody>
          <a:bodyPr/>
          <a:lstStyle/>
          <a:p>
            <a:r>
              <a:rPr lang="en-US" dirty="0"/>
              <a:t>Rules and best practices for variables</a:t>
            </a:r>
          </a:p>
        </p:txBody>
      </p:sp>
      <p:sp>
        <p:nvSpPr>
          <p:cNvPr id="3" name="Content Placeholder 2">
            <a:extLst>
              <a:ext uri="{FF2B5EF4-FFF2-40B4-BE49-F238E27FC236}">
                <a16:creationId xmlns:a16="http://schemas.microsoft.com/office/drawing/2014/main" id="{6EE71E77-3BF3-80F9-DB07-74E8B9B81147}"/>
              </a:ext>
            </a:extLst>
          </p:cNvPr>
          <p:cNvSpPr>
            <a:spLocks noGrp="1"/>
          </p:cNvSpPr>
          <p:nvPr>
            <p:ph idx="1"/>
          </p:nvPr>
        </p:nvSpPr>
        <p:spPr/>
        <p:txBody>
          <a:bodyPr/>
          <a:lstStyle/>
          <a:p>
            <a:r>
              <a:rPr lang="en-US" dirty="0"/>
              <a:t>Should describe what the “things” it identifies contains or does</a:t>
            </a:r>
          </a:p>
          <a:p>
            <a:r>
              <a:rPr lang="en-US" dirty="0">
                <a:solidFill>
                  <a:srgbClr val="00B050"/>
                </a:solidFill>
              </a:rPr>
              <a:t>Recommended: </a:t>
            </a:r>
            <a:r>
              <a:rPr lang="en-US" dirty="0" err="1">
                <a:solidFill>
                  <a:srgbClr val="00B050"/>
                </a:solidFill>
              </a:rPr>
              <a:t>isEnabled</a:t>
            </a:r>
            <a:r>
              <a:rPr lang="en-US" dirty="0">
                <a:solidFill>
                  <a:srgbClr val="00B050"/>
                </a:solidFill>
              </a:rPr>
              <a:t>, password, </a:t>
            </a:r>
            <a:r>
              <a:rPr lang="en-US" dirty="0" err="1">
                <a:solidFill>
                  <a:srgbClr val="00B050"/>
                </a:solidFill>
              </a:rPr>
              <a:t>apiResponse</a:t>
            </a:r>
            <a:r>
              <a:rPr lang="en-US" dirty="0">
                <a:solidFill>
                  <a:srgbClr val="00B050"/>
                </a:solidFill>
              </a:rPr>
              <a:t>……</a:t>
            </a:r>
          </a:p>
          <a:p>
            <a:r>
              <a:rPr lang="en-US" dirty="0">
                <a:solidFill>
                  <a:srgbClr val="FF0000"/>
                </a:solidFill>
              </a:rPr>
              <a:t>uncommon: </a:t>
            </a:r>
            <a:r>
              <a:rPr lang="en-US" dirty="0" err="1">
                <a:solidFill>
                  <a:srgbClr val="FF0000"/>
                </a:solidFill>
              </a:rPr>
              <a:t>xyz</a:t>
            </a:r>
            <a:r>
              <a:rPr lang="en-US" dirty="0">
                <a:solidFill>
                  <a:srgbClr val="FF0000"/>
                </a:solidFill>
              </a:rPr>
              <a:t>, </a:t>
            </a:r>
            <a:r>
              <a:rPr lang="en-US" dirty="0" err="1">
                <a:solidFill>
                  <a:srgbClr val="FF0000"/>
                </a:solidFill>
              </a:rPr>
              <a:t>thisisdata</a:t>
            </a:r>
            <a:r>
              <a:rPr lang="en-US" dirty="0">
                <a:solidFill>
                  <a:srgbClr val="FF0000"/>
                </a:solidFill>
              </a:rPr>
              <a:t>, correct……</a:t>
            </a:r>
          </a:p>
          <a:p>
            <a:endParaRPr lang="en-US" dirty="0"/>
          </a:p>
        </p:txBody>
      </p:sp>
    </p:spTree>
    <p:extLst>
      <p:ext uri="{BB962C8B-B14F-4D97-AF65-F5344CB8AC3E}">
        <p14:creationId xmlns:p14="http://schemas.microsoft.com/office/powerpoint/2010/main" val="914967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111AA-0AF9-F25E-EB93-E350BFDEB043}"/>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4C96FB44-6DB6-2C4F-3E8B-11A71B636184}"/>
              </a:ext>
            </a:extLst>
          </p:cNvPr>
          <p:cNvSpPr>
            <a:spLocks noGrp="1"/>
          </p:cNvSpPr>
          <p:nvPr>
            <p:ph idx="1"/>
          </p:nvPr>
        </p:nvSpPr>
        <p:spPr/>
        <p:txBody>
          <a:bodyPr/>
          <a:lstStyle/>
          <a:p>
            <a:r>
              <a:rPr lang="en-US" dirty="0"/>
              <a:t>Primitive Type : Primitive types are basic, immutable (cannot be changed), and hold only one value at a time.</a:t>
            </a:r>
          </a:p>
          <a:p>
            <a:r>
              <a:rPr lang="en-US" dirty="0"/>
              <a:t>Objects: Objects are collections of key-value pairs and can hold multiple values of various types. They are mutable, meaning their content can be changed.</a:t>
            </a:r>
          </a:p>
          <a:p>
            <a:endParaRPr lang="en-US" dirty="0"/>
          </a:p>
        </p:txBody>
      </p:sp>
    </p:spTree>
    <p:extLst>
      <p:ext uri="{BB962C8B-B14F-4D97-AF65-F5344CB8AC3E}">
        <p14:creationId xmlns:p14="http://schemas.microsoft.com/office/powerpoint/2010/main" val="1735415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BB8B-3B67-786A-E867-92FD9CF1219E}"/>
              </a:ext>
            </a:extLst>
          </p:cNvPr>
          <p:cNvSpPr>
            <a:spLocks noGrp="1"/>
          </p:cNvSpPr>
          <p:nvPr>
            <p:ph type="title"/>
          </p:nvPr>
        </p:nvSpPr>
        <p:spPr/>
        <p:txBody>
          <a:bodyPr/>
          <a:lstStyle/>
          <a:p>
            <a:r>
              <a:rPr lang="en-US" dirty="0"/>
              <a:t>Primitive Data Types (7 Types)</a:t>
            </a:r>
          </a:p>
        </p:txBody>
      </p:sp>
      <p:sp>
        <p:nvSpPr>
          <p:cNvPr id="3" name="Content Placeholder 2">
            <a:extLst>
              <a:ext uri="{FF2B5EF4-FFF2-40B4-BE49-F238E27FC236}">
                <a16:creationId xmlns:a16="http://schemas.microsoft.com/office/drawing/2014/main" id="{EA4FD372-51C0-2DF0-BE20-30EA13A803F2}"/>
              </a:ext>
            </a:extLst>
          </p:cNvPr>
          <p:cNvSpPr>
            <a:spLocks noGrp="1"/>
          </p:cNvSpPr>
          <p:nvPr>
            <p:ph idx="1"/>
          </p:nvPr>
        </p:nvSpPr>
        <p:spPr>
          <a:xfrm>
            <a:off x="1376623" y="2602523"/>
            <a:ext cx="10105223" cy="4335605"/>
          </a:xfrm>
        </p:spPr>
        <p:txBody>
          <a:bodyPr/>
          <a:lstStyle/>
          <a:p>
            <a:r>
              <a:rPr lang="en-US" dirty="0"/>
              <a:t>Number: Floating numbers</a:t>
            </a:r>
          </a:p>
          <a:p>
            <a:r>
              <a:rPr lang="en-US" dirty="0"/>
              <a:t>String: Sequence of characters</a:t>
            </a:r>
          </a:p>
          <a:p>
            <a:r>
              <a:rPr lang="en-US" dirty="0"/>
              <a:t>Boolean: Logical type that can only be true or false</a:t>
            </a:r>
          </a:p>
          <a:p>
            <a:r>
              <a:rPr lang="en-US" dirty="0"/>
              <a:t>Undefined: Value taken by a variable that is not yet defined (empty value)</a:t>
            </a:r>
          </a:p>
          <a:p>
            <a:r>
              <a:rPr lang="en-US" dirty="0"/>
              <a:t>Null: Also means ‘empty value’</a:t>
            </a:r>
          </a:p>
          <a:p>
            <a:r>
              <a:rPr lang="en-US" dirty="0"/>
              <a:t>Symbol (ES2015): value that is unique and cannot be changed</a:t>
            </a:r>
          </a:p>
          <a:p>
            <a:r>
              <a:rPr lang="en-US" dirty="0" err="1"/>
              <a:t>BigInt</a:t>
            </a:r>
            <a:r>
              <a:rPr lang="en-US" dirty="0"/>
              <a:t> (ES2020): Larger integers than the Number type can hold</a:t>
            </a:r>
          </a:p>
        </p:txBody>
      </p:sp>
      <p:sp>
        <p:nvSpPr>
          <p:cNvPr id="5" name="Rounded Rectangle 4">
            <a:extLst>
              <a:ext uri="{FF2B5EF4-FFF2-40B4-BE49-F238E27FC236}">
                <a16:creationId xmlns:a16="http://schemas.microsoft.com/office/drawing/2014/main" id="{5C0B6CC6-CFBF-FF09-6C8E-166A042858FC}"/>
              </a:ext>
            </a:extLst>
          </p:cNvPr>
          <p:cNvSpPr/>
          <p:nvPr/>
        </p:nvSpPr>
        <p:spPr>
          <a:xfrm>
            <a:off x="8314441" y="1512786"/>
            <a:ext cx="3308808" cy="1524786"/>
          </a:xfrm>
          <a:prstGeom prst="roundRect">
            <a:avLst>
              <a:gd name="adj" fmla="val 6149"/>
            </a:avLst>
          </a:prstGeom>
          <a:solidFill>
            <a:schemeClr val="lt1">
              <a:alpha val="0"/>
            </a:schemeClr>
          </a:solidFill>
          <a:ln>
            <a:solidFill>
              <a:srgbClr val="37B2DC">
                <a:alpha val="14587"/>
              </a:srgb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halkduster" panose="03050602040202020205" pitchFamily="66" charset="77"/>
              </a:rPr>
              <a:t>Javascript</a:t>
            </a:r>
            <a:r>
              <a:rPr lang="en-US" dirty="0">
                <a:latin typeface="Chalkduster" panose="03050602040202020205" pitchFamily="66" charset="77"/>
              </a:rPr>
              <a:t> has dynamic typing</a:t>
            </a:r>
          </a:p>
        </p:txBody>
      </p:sp>
      <p:pic>
        <p:nvPicPr>
          <p:cNvPr id="7" name="Picture 6">
            <a:extLst>
              <a:ext uri="{FF2B5EF4-FFF2-40B4-BE49-F238E27FC236}">
                <a16:creationId xmlns:a16="http://schemas.microsoft.com/office/drawing/2014/main" id="{0829A3D8-8809-8C0A-00C8-C3371DA000E4}"/>
              </a:ext>
            </a:extLst>
          </p:cNvPr>
          <p:cNvPicPr>
            <a:picLocks noChangeAspect="1"/>
          </p:cNvPicPr>
          <p:nvPr/>
        </p:nvPicPr>
        <p:blipFill>
          <a:blip r:embed="rId3"/>
          <a:stretch>
            <a:fillRect/>
          </a:stretch>
        </p:blipFill>
        <p:spPr>
          <a:xfrm>
            <a:off x="5899412" y="2602523"/>
            <a:ext cx="1562100" cy="419100"/>
          </a:xfrm>
          <a:prstGeom prst="rect">
            <a:avLst/>
          </a:prstGeom>
        </p:spPr>
      </p:pic>
      <p:pic>
        <p:nvPicPr>
          <p:cNvPr id="9" name="Picture 8">
            <a:extLst>
              <a:ext uri="{FF2B5EF4-FFF2-40B4-BE49-F238E27FC236}">
                <a16:creationId xmlns:a16="http://schemas.microsoft.com/office/drawing/2014/main" id="{65974349-1711-F2BC-F88C-4FE99408012C}"/>
              </a:ext>
            </a:extLst>
          </p:cNvPr>
          <p:cNvPicPr>
            <a:picLocks noChangeAspect="1"/>
          </p:cNvPicPr>
          <p:nvPr/>
        </p:nvPicPr>
        <p:blipFill>
          <a:blip r:embed="rId4"/>
          <a:stretch>
            <a:fillRect/>
          </a:stretch>
        </p:blipFill>
        <p:spPr>
          <a:xfrm>
            <a:off x="6429234" y="3072923"/>
            <a:ext cx="2768600" cy="444500"/>
          </a:xfrm>
          <a:prstGeom prst="rect">
            <a:avLst/>
          </a:prstGeom>
        </p:spPr>
      </p:pic>
      <p:pic>
        <p:nvPicPr>
          <p:cNvPr id="11" name="Picture 10">
            <a:extLst>
              <a:ext uri="{FF2B5EF4-FFF2-40B4-BE49-F238E27FC236}">
                <a16:creationId xmlns:a16="http://schemas.microsoft.com/office/drawing/2014/main" id="{C2184619-E6AF-8AC9-34E8-BDF35F8A458F}"/>
              </a:ext>
            </a:extLst>
          </p:cNvPr>
          <p:cNvPicPr>
            <a:picLocks noChangeAspect="1"/>
          </p:cNvPicPr>
          <p:nvPr/>
        </p:nvPicPr>
        <p:blipFill>
          <a:blip r:embed="rId5"/>
          <a:stretch>
            <a:fillRect/>
          </a:stretch>
        </p:blipFill>
        <p:spPr>
          <a:xfrm>
            <a:off x="9502480" y="3598179"/>
            <a:ext cx="2387600" cy="444500"/>
          </a:xfrm>
          <a:prstGeom prst="rect">
            <a:avLst/>
          </a:prstGeom>
        </p:spPr>
      </p:pic>
      <p:pic>
        <p:nvPicPr>
          <p:cNvPr id="13" name="Picture 12">
            <a:extLst>
              <a:ext uri="{FF2B5EF4-FFF2-40B4-BE49-F238E27FC236}">
                <a16:creationId xmlns:a16="http://schemas.microsoft.com/office/drawing/2014/main" id="{A03D2A9C-D3A5-7F21-B8B9-7C24FAFE0369}"/>
              </a:ext>
            </a:extLst>
          </p:cNvPr>
          <p:cNvPicPr>
            <a:picLocks noChangeAspect="1"/>
          </p:cNvPicPr>
          <p:nvPr/>
        </p:nvPicPr>
        <p:blipFill>
          <a:blip r:embed="rId6"/>
          <a:stretch>
            <a:fillRect/>
          </a:stretch>
        </p:blipFill>
        <p:spPr>
          <a:xfrm>
            <a:off x="3766075" y="4560775"/>
            <a:ext cx="1511300" cy="419100"/>
          </a:xfrm>
          <a:prstGeom prst="rect">
            <a:avLst/>
          </a:prstGeom>
        </p:spPr>
      </p:pic>
    </p:spTree>
    <p:extLst>
      <p:ext uri="{BB962C8B-B14F-4D97-AF65-F5344CB8AC3E}">
        <p14:creationId xmlns:p14="http://schemas.microsoft.com/office/powerpoint/2010/main" val="1606909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5D3C-D011-0865-47FB-0E4DE7131979}"/>
              </a:ext>
            </a:extLst>
          </p:cNvPr>
          <p:cNvSpPr>
            <a:spLocks noGrp="1"/>
          </p:cNvSpPr>
          <p:nvPr>
            <p:ph type="title"/>
          </p:nvPr>
        </p:nvSpPr>
        <p:spPr/>
        <p:txBody>
          <a:bodyPr/>
          <a:lstStyle/>
          <a:p>
            <a:r>
              <a:rPr lang="en-US" dirty="0"/>
              <a:t>Quick Question</a:t>
            </a:r>
          </a:p>
        </p:txBody>
      </p:sp>
      <p:sp>
        <p:nvSpPr>
          <p:cNvPr id="3" name="Content Placeholder 2">
            <a:extLst>
              <a:ext uri="{FF2B5EF4-FFF2-40B4-BE49-F238E27FC236}">
                <a16:creationId xmlns:a16="http://schemas.microsoft.com/office/drawing/2014/main" id="{E202B0BC-31F6-119E-B57A-25EA1D870B29}"/>
              </a:ext>
            </a:extLst>
          </p:cNvPr>
          <p:cNvSpPr>
            <a:spLocks noGrp="1"/>
          </p:cNvSpPr>
          <p:nvPr>
            <p:ph idx="1"/>
          </p:nvPr>
        </p:nvSpPr>
        <p:spPr/>
        <p:txBody>
          <a:bodyPr/>
          <a:lstStyle/>
          <a:p>
            <a:r>
              <a:rPr lang="en-US" dirty="0"/>
              <a:t>Difference between NULL and undefined ????</a:t>
            </a:r>
          </a:p>
        </p:txBody>
      </p:sp>
    </p:spTree>
    <p:extLst>
      <p:ext uri="{BB962C8B-B14F-4D97-AF65-F5344CB8AC3E}">
        <p14:creationId xmlns:p14="http://schemas.microsoft.com/office/powerpoint/2010/main" val="131810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A291F-37D5-1CDF-58E9-75C88A4E93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4B962F-153D-32A9-5ECC-940ABCE31BB0}"/>
              </a:ext>
            </a:extLst>
          </p:cNvPr>
          <p:cNvSpPr>
            <a:spLocks noGrp="1"/>
          </p:cNvSpPr>
          <p:nvPr>
            <p:ph type="title"/>
          </p:nvPr>
        </p:nvSpPr>
        <p:spPr/>
        <p:txBody>
          <a:bodyPr/>
          <a:lstStyle/>
          <a:p>
            <a:r>
              <a:rPr lang="en-US" dirty="0"/>
              <a:t>Quick Question</a:t>
            </a:r>
          </a:p>
        </p:txBody>
      </p:sp>
      <p:pic>
        <p:nvPicPr>
          <p:cNvPr id="5" name="Picture 4" descr="A screen shot of a computer code&#10;&#10;Description automatically generated">
            <a:extLst>
              <a:ext uri="{FF2B5EF4-FFF2-40B4-BE49-F238E27FC236}">
                <a16:creationId xmlns:a16="http://schemas.microsoft.com/office/drawing/2014/main" id="{E1D1AE6B-0477-7B29-195D-FA09C7F913A7}"/>
              </a:ext>
            </a:extLst>
          </p:cNvPr>
          <p:cNvPicPr>
            <a:picLocks noChangeAspect="1"/>
          </p:cNvPicPr>
          <p:nvPr/>
        </p:nvPicPr>
        <p:blipFill>
          <a:blip r:embed="rId2"/>
          <a:stretch>
            <a:fillRect/>
          </a:stretch>
        </p:blipFill>
        <p:spPr>
          <a:xfrm>
            <a:off x="2209800" y="2258230"/>
            <a:ext cx="7772400" cy="3903471"/>
          </a:xfrm>
          <a:prstGeom prst="rect">
            <a:avLst/>
          </a:prstGeom>
        </p:spPr>
      </p:pic>
    </p:spTree>
    <p:extLst>
      <p:ext uri="{BB962C8B-B14F-4D97-AF65-F5344CB8AC3E}">
        <p14:creationId xmlns:p14="http://schemas.microsoft.com/office/powerpoint/2010/main" val="904420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86085-B4C4-059E-D669-388F71C8A747}"/>
              </a:ext>
            </a:extLst>
          </p:cNvPr>
          <p:cNvSpPr>
            <a:spLocks noGrp="1"/>
          </p:cNvSpPr>
          <p:nvPr>
            <p:ph type="title"/>
          </p:nvPr>
        </p:nvSpPr>
        <p:spPr/>
        <p:txBody>
          <a:bodyPr/>
          <a:lstStyle/>
          <a:p>
            <a:r>
              <a:rPr lang="en-US" dirty="0"/>
              <a:t>Primitive vs Objects</a:t>
            </a:r>
          </a:p>
        </p:txBody>
      </p:sp>
      <p:graphicFrame>
        <p:nvGraphicFramePr>
          <p:cNvPr id="4" name="Table 3">
            <a:extLst>
              <a:ext uri="{FF2B5EF4-FFF2-40B4-BE49-F238E27FC236}">
                <a16:creationId xmlns:a16="http://schemas.microsoft.com/office/drawing/2014/main" id="{F8AD2EFA-1DBB-0A02-005B-B930F2E9B1C1}"/>
              </a:ext>
            </a:extLst>
          </p:cNvPr>
          <p:cNvGraphicFramePr>
            <a:graphicFrameLocks noGrp="1"/>
          </p:cNvGraphicFramePr>
          <p:nvPr>
            <p:extLst>
              <p:ext uri="{D42A27DB-BD31-4B8C-83A1-F6EECF244321}">
                <p14:modId xmlns:p14="http://schemas.microsoft.com/office/powerpoint/2010/main" val="2298507120"/>
              </p:ext>
            </p:extLst>
          </p:nvPr>
        </p:nvGraphicFramePr>
        <p:xfrm>
          <a:off x="1492986" y="2265828"/>
          <a:ext cx="9322390" cy="3326451"/>
        </p:xfrm>
        <a:graphic>
          <a:graphicData uri="http://schemas.openxmlformats.org/drawingml/2006/table">
            <a:tbl>
              <a:tblPr firstRow="1" bandRow="1">
                <a:tableStyleId>{5C22544A-7EE6-4342-B048-85BDC9FD1C3A}</a:tableStyleId>
              </a:tblPr>
              <a:tblGrid>
                <a:gridCol w="1836681">
                  <a:extLst>
                    <a:ext uri="{9D8B030D-6E8A-4147-A177-3AD203B41FA5}">
                      <a16:colId xmlns:a16="http://schemas.microsoft.com/office/drawing/2014/main" val="219608472"/>
                    </a:ext>
                  </a:extLst>
                </a:gridCol>
                <a:gridCol w="3800585">
                  <a:extLst>
                    <a:ext uri="{9D8B030D-6E8A-4147-A177-3AD203B41FA5}">
                      <a16:colId xmlns:a16="http://schemas.microsoft.com/office/drawing/2014/main" val="3613219385"/>
                    </a:ext>
                  </a:extLst>
                </a:gridCol>
                <a:gridCol w="3685124">
                  <a:extLst>
                    <a:ext uri="{9D8B030D-6E8A-4147-A177-3AD203B41FA5}">
                      <a16:colId xmlns:a16="http://schemas.microsoft.com/office/drawing/2014/main" val="3787585865"/>
                    </a:ext>
                  </a:extLst>
                </a:gridCol>
              </a:tblGrid>
              <a:tr h="462535">
                <a:tc>
                  <a:txBody>
                    <a:bodyPr/>
                    <a:lstStyle/>
                    <a:p>
                      <a:r>
                        <a:rPr lang="en-US" sz="1400" dirty="0">
                          <a:latin typeface="Chalkduster" panose="03050602040202020205" pitchFamily="66" charset="77"/>
                        </a:rPr>
                        <a:t>Aspect</a:t>
                      </a:r>
                    </a:p>
                  </a:txBody>
                  <a:tcPr/>
                </a:tc>
                <a:tc>
                  <a:txBody>
                    <a:bodyPr/>
                    <a:lstStyle/>
                    <a:p>
                      <a:r>
                        <a:rPr lang="en-US" sz="1400" dirty="0">
                          <a:latin typeface="Chalkduster" panose="03050602040202020205" pitchFamily="66" charset="77"/>
                        </a:rPr>
                        <a:t>Primitive Types</a:t>
                      </a:r>
                    </a:p>
                  </a:txBody>
                  <a:tcPr/>
                </a:tc>
                <a:tc>
                  <a:txBody>
                    <a:bodyPr/>
                    <a:lstStyle/>
                    <a:p>
                      <a:r>
                        <a:rPr lang="en-US" sz="1400" dirty="0">
                          <a:latin typeface="Chalkduster" panose="03050602040202020205" pitchFamily="66" charset="77"/>
                        </a:rPr>
                        <a:t>Objects</a:t>
                      </a:r>
                    </a:p>
                  </a:txBody>
                  <a:tcPr/>
                </a:tc>
                <a:extLst>
                  <a:ext uri="{0D108BD9-81ED-4DB2-BD59-A6C34878D82A}">
                    <a16:rowId xmlns:a16="http://schemas.microsoft.com/office/drawing/2014/main" val="820241113"/>
                  </a:ext>
                </a:extLst>
              </a:tr>
              <a:tr h="646282">
                <a:tc>
                  <a:txBody>
                    <a:bodyPr/>
                    <a:lstStyle/>
                    <a:p>
                      <a:r>
                        <a:rPr lang="en-US" sz="1400" dirty="0">
                          <a:latin typeface="Chalkduster" panose="03050602040202020205" pitchFamily="66" charset="77"/>
                        </a:rPr>
                        <a:t>Mutability</a:t>
                      </a:r>
                    </a:p>
                  </a:txBody>
                  <a:tcPr/>
                </a:tc>
                <a:tc>
                  <a:txBody>
                    <a:bodyPr/>
                    <a:lstStyle/>
                    <a:p>
                      <a:r>
                        <a:rPr lang="en-US" sz="1400" dirty="0">
                          <a:latin typeface="Chalkduster" panose="03050602040202020205" pitchFamily="66" charset="77"/>
                        </a:rPr>
                        <a:t>Immutable: Cannot change the value itself</a:t>
                      </a:r>
                    </a:p>
                  </a:txBody>
                  <a:tcPr/>
                </a:tc>
                <a:tc>
                  <a:txBody>
                    <a:bodyPr/>
                    <a:lstStyle/>
                    <a:p>
                      <a:r>
                        <a:rPr lang="en-US" sz="1400" dirty="0">
                          <a:latin typeface="Chalkduster" panose="03050602040202020205" pitchFamily="66" charset="77"/>
                        </a:rPr>
                        <a:t>Mutable: Can modify properties or values inside.</a:t>
                      </a:r>
                    </a:p>
                  </a:txBody>
                  <a:tcPr/>
                </a:tc>
                <a:extLst>
                  <a:ext uri="{0D108BD9-81ED-4DB2-BD59-A6C34878D82A}">
                    <a16:rowId xmlns:a16="http://schemas.microsoft.com/office/drawing/2014/main" val="2327238802"/>
                  </a:ext>
                </a:extLst>
              </a:tr>
              <a:tr h="646282">
                <a:tc>
                  <a:txBody>
                    <a:bodyPr/>
                    <a:lstStyle/>
                    <a:p>
                      <a:r>
                        <a:rPr lang="en-US" sz="1400" dirty="0">
                          <a:latin typeface="Chalkduster" panose="03050602040202020205" pitchFamily="66" charset="77"/>
                        </a:rPr>
                        <a:t>Storage</a:t>
                      </a:r>
                    </a:p>
                  </a:txBody>
                  <a:tcPr/>
                </a:tc>
                <a:tc>
                  <a:txBody>
                    <a:bodyPr/>
                    <a:lstStyle/>
                    <a:p>
                      <a:r>
                        <a:rPr lang="en-US" sz="1400" dirty="0">
                          <a:latin typeface="Chalkduster" panose="03050602040202020205" pitchFamily="66" charset="77"/>
                        </a:rPr>
                        <a:t>Stores a single value</a:t>
                      </a:r>
                    </a:p>
                  </a:txBody>
                  <a:tcPr/>
                </a:tc>
                <a:tc>
                  <a:txBody>
                    <a:bodyPr/>
                    <a:lstStyle/>
                    <a:p>
                      <a:r>
                        <a:rPr lang="en-US" sz="1400" dirty="0">
                          <a:latin typeface="Chalkduster" panose="03050602040202020205" pitchFamily="66" charset="77"/>
                        </a:rPr>
                        <a:t>Can store multiple key-value pairs or data.</a:t>
                      </a:r>
                    </a:p>
                  </a:txBody>
                  <a:tcPr/>
                </a:tc>
                <a:extLst>
                  <a:ext uri="{0D108BD9-81ED-4DB2-BD59-A6C34878D82A}">
                    <a16:rowId xmlns:a16="http://schemas.microsoft.com/office/drawing/2014/main" val="287161448"/>
                  </a:ext>
                </a:extLst>
              </a:tr>
              <a:tr h="646282">
                <a:tc>
                  <a:txBody>
                    <a:bodyPr/>
                    <a:lstStyle/>
                    <a:p>
                      <a:r>
                        <a:rPr lang="en-US" sz="1400" dirty="0">
                          <a:latin typeface="Chalkduster" panose="03050602040202020205" pitchFamily="66" charset="77"/>
                        </a:rPr>
                        <a:t>Data  Structure</a:t>
                      </a:r>
                    </a:p>
                  </a:txBody>
                  <a:tcPr/>
                </a:tc>
                <a:tc>
                  <a:txBody>
                    <a:bodyPr/>
                    <a:lstStyle/>
                    <a:p>
                      <a:r>
                        <a:rPr lang="en-US" sz="1400" dirty="0">
                          <a:latin typeface="Chalkduster" panose="03050602040202020205" pitchFamily="66" charset="77"/>
                        </a:rPr>
                        <a:t>Simple data type (e.g., number, string)</a:t>
                      </a:r>
                    </a:p>
                  </a:txBody>
                  <a:tcPr/>
                </a:tc>
                <a:tc>
                  <a:txBody>
                    <a:bodyPr/>
                    <a:lstStyle/>
                    <a:p>
                      <a:r>
                        <a:rPr lang="en-US" sz="1400" dirty="0">
                          <a:latin typeface="Chalkduster" panose="03050602040202020205" pitchFamily="66" charset="77"/>
                        </a:rPr>
                        <a:t>Complex structure (e.g., arrays, objects)</a:t>
                      </a:r>
                    </a:p>
                  </a:txBody>
                  <a:tcPr/>
                </a:tc>
                <a:extLst>
                  <a:ext uri="{0D108BD9-81ED-4DB2-BD59-A6C34878D82A}">
                    <a16:rowId xmlns:a16="http://schemas.microsoft.com/office/drawing/2014/main" val="2867077406"/>
                  </a:ext>
                </a:extLst>
              </a:tr>
              <a:tr h="462535">
                <a:tc>
                  <a:txBody>
                    <a:bodyPr/>
                    <a:lstStyle/>
                    <a:p>
                      <a:r>
                        <a:rPr lang="en-US" sz="1400" dirty="0">
                          <a:latin typeface="Chalkduster" panose="03050602040202020205" pitchFamily="66" charset="77"/>
                        </a:rPr>
                        <a:t>Access</a:t>
                      </a:r>
                    </a:p>
                  </a:txBody>
                  <a:tcPr/>
                </a:tc>
                <a:tc>
                  <a:txBody>
                    <a:bodyPr/>
                    <a:lstStyle/>
                    <a:p>
                      <a:r>
                        <a:rPr lang="en-US" sz="1400" dirty="0">
                          <a:latin typeface="Chalkduster" panose="03050602040202020205" pitchFamily="66" charset="77"/>
                        </a:rPr>
                        <a:t>Direct access to value</a:t>
                      </a:r>
                    </a:p>
                  </a:txBody>
                  <a:tcPr/>
                </a:tc>
                <a:tc>
                  <a:txBody>
                    <a:bodyPr/>
                    <a:lstStyle/>
                    <a:p>
                      <a:r>
                        <a:rPr lang="en-US" sz="1400" dirty="0">
                          <a:latin typeface="Chalkduster" panose="03050602040202020205" pitchFamily="66" charset="77"/>
                        </a:rPr>
                        <a:t>Access through keys or methods</a:t>
                      </a:r>
                    </a:p>
                  </a:txBody>
                  <a:tcPr/>
                </a:tc>
                <a:extLst>
                  <a:ext uri="{0D108BD9-81ED-4DB2-BD59-A6C34878D82A}">
                    <a16:rowId xmlns:a16="http://schemas.microsoft.com/office/drawing/2014/main" val="2447189368"/>
                  </a:ext>
                </a:extLst>
              </a:tr>
              <a:tr h="462535">
                <a:tc>
                  <a:txBody>
                    <a:bodyPr/>
                    <a:lstStyle/>
                    <a:p>
                      <a:r>
                        <a:rPr lang="en-US" sz="1400" dirty="0">
                          <a:latin typeface="Chalkduster" panose="03050602040202020205" pitchFamily="66" charset="77"/>
                        </a:rPr>
                        <a:t>Example</a:t>
                      </a:r>
                    </a:p>
                  </a:txBody>
                  <a:tcPr/>
                </a:tc>
                <a:tc>
                  <a:txBody>
                    <a:bodyPr/>
                    <a:lstStyle/>
                    <a:p>
                      <a:r>
                        <a:rPr lang="en-US" sz="1400" dirty="0">
                          <a:latin typeface="Chalkduster" panose="03050602040202020205" pitchFamily="66" charset="77"/>
                        </a:rPr>
                        <a:t>let x =1;</a:t>
                      </a:r>
                    </a:p>
                  </a:txBody>
                  <a:tcPr/>
                </a:tc>
                <a:tc>
                  <a:txBody>
                    <a:bodyPr/>
                    <a:lstStyle/>
                    <a:p>
                      <a:r>
                        <a:rPr lang="en-US" sz="1400" dirty="0">
                          <a:latin typeface="Chalkduster" panose="03050602040202020205" pitchFamily="66" charset="77"/>
                        </a:rPr>
                        <a:t>let obj = {key: “value”}</a:t>
                      </a:r>
                    </a:p>
                  </a:txBody>
                  <a:tcPr/>
                </a:tc>
                <a:extLst>
                  <a:ext uri="{0D108BD9-81ED-4DB2-BD59-A6C34878D82A}">
                    <a16:rowId xmlns:a16="http://schemas.microsoft.com/office/drawing/2014/main" val="1519546256"/>
                  </a:ext>
                </a:extLst>
              </a:tr>
            </a:tbl>
          </a:graphicData>
        </a:graphic>
      </p:graphicFrame>
    </p:spTree>
    <p:extLst>
      <p:ext uri="{BB962C8B-B14F-4D97-AF65-F5344CB8AC3E}">
        <p14:creationId xmlns:p14="http://schemas.microsoft.com/office/powerpoint/2010/main" val="2289183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2B6A-8E07-633F-F4D8-B5AD7DAE50BF}"/>
              </a:ext>
            </a:extLst>
          </p:cNvPr>
          <p:cNvSpPr>
            <a:spLocks noGrp="1"/>
          </p:cNvSpPr>
          <p:nvPr>
            <p:ph type="title"/>
          </p:nvPr>
        </p:nvSpPr>
        <p:spPr/>
        <p:txBody>
          <a:bodyPr/>
          <a:lstStyle/>
          <a:p>
            <a:r>
              <a:rPr lang="en-US" dirty="0"/>
              <a:t>What is JavaScript?</a:t>
            </a:r>
          </a:p>
        </p:txBody>
      </p:sp>
      <p:sp>
        <p:nvSpPr>
          <p:cNvPr id="4" name="Rounded Rectangle 3">
            <a:extLst>
              <a:ext uri="{FF2B5EF4-FFF2-40B4-BE49-F238E27FC236}">
                <a16:creationId xmlns:a16="http://schemas.microsoft.com/office/drawing/2014/main" id="{9C989D1F-FA08-FE09-F698-973158294EFE}"/>
              </a:ext>
            </a:extLst>
          </p:cNvPr>
          <p:cNvSpPr/>
          <p:nvPr/>
        </p:nvSpPr>
        <p:spPr>
          <a:xfrm>
            <a:off x="2195767" y="2717486"/>
            <a:ext cx="7777019" cy="3546763"/>
          </a:xfrm>
          <a:prstGeom prst="roundRect">
            <a:avLst>
              <a:gd name="adj" fmla="val 3643"/>
            </a:avLst>
          </a:prstGeom>
          <a:solidFill>
            <a:schemeClr val="lt1">
              <a:alpha val="0"/>
            </a:schemeClr>
          </a:solidFill>
          <a:ln w="38100">
            <a:solidFill>
              <a:srgbClr val="37B2D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latin typeface="Chalkduster" panose="03050602040202020205" pitchFamily="66" charset="77"/>
              </a:rPr>
              <a:t>JavaScript is a high-level, object-oriented, multi-paradigm programming language</a:t>
            </a:r>
          </a:p>
        </p:txBody>
      </p:sp>
      <p:sp>
        <p:nvSpPr>
          <p:cNvPr id="5" name="Rectangle 4">
            <a:extLst>
              <a:ext uri="{FF2B5EF4-FFF2-40B4-BE49-F238E27FC236}">
                <a16:creationId xmlns:a16="http://schemas.microsoft.com/office/drawing/2014/main" id="{A1A942A3-50FE-7A59-696E-8D8F3BA5308D}"/>
              </a:ext>
            </a:extLst>
          </p:cNvPr>
          <p:cNvSpPr/>
          <p:nvPr/>
        </p:nvSpPr>
        <p:spPr>
          <a:xfrm>
            <a:off x="6740165" y="1791093"/>
            <a:ext cx="4326903" cy="576039"/>
          </a:xfrm>
          <a:prstGeom prst="rect">
            <a:avLst/>
          </a:prstGeom>
          <a:ln>
            <a:solidFill>
              <a:srgbClr val="37B2DC"/>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Dreaming Outloud Pro" panose="03050502040302030504" pitchFamily="66" charset="77"/>
                <a:cs typeface="Dreaming Outloud Pro" panose="03050502040302030504" pitchFamily="66" charset="77"/>
              </a:rPr>
              <a:t>Don’t have to worry about complex stuff like memory management</a:t>
            </a:r>
          </a:p>
        </p:txBody>
      </p:sp>
      <p:sp>
        <p:nvSpPr>
          <p:cNvPr id="6" name="Rectangle 5">
            <a:extLst>
              <a:ext uri="{FF2B5EF4-FFF2-40B4-BE49-F238E27FC236}">
                <a16:creationId xmlns:a16="http://schemas.microsoft.com/office/drawing/2014/main" id="{13506388-7709-9855-AED9-F954E7AC0EA9}"/>
              </a:ext>
            </a:extLst>
          </p:cNvPr>
          <p:cNvSpPr/>
          <p:nvPr/>
        </p:nvSpPr>
        <p:spPr>
          <a:xfrm>
            <a:off x="10091393" y="3928684"/>
            <a:ext cx="1951350" cy="1124366"/>
          </a:xfrm>
          <a:prstGeom prst="rect">
            <a:avLst/>
          </a:prstGeom>
          <a:ln>
            <a:solidFill>
              <a:srgbClr val="37B2DC"/>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Dreaming Outloud Pro" panose="03050502040302030504" pitchFamily="66" charset="77"/>
                <a:cs typeface="Dreaming Outloud Pro" panose="03050502040302030504" pitchFamily="66" charset="77"/>
              </a:rPr>
              <a:t>Can use different styles of programming</a:t>
            </a:r>
          </a:p>
        </p:txBody>
      </p:sp>
      <p:sp>
        <p:nvSpPr>
          <p:cNvPr id="7" name="Rectangle 6">
            <a:extLst>
              <a:ext uri="{FF2B5EF4-FFF2-40B4-BE49-F238E27FC236}">
                <a16:creationId xmlns:a16="http://schemas.microsoft.com/office/drawing/2014/main" id="{2784AB33-630C-CE6D-0EAB-296BBFF1CB8E}"/>
              </a:ext>
            </a:extLst>
          </p:cNvPr>
          <p:cNvSpPr/>
          <p:nvPr/>
        </p:nvSpPr>
        <p:spPr>
          <a:xfrm>
            <a:off x="6374092" y="6433135"/>
            <a:ext cx="2854750" cy="362932"/>
          </a:xfrm>
          <a:prstGeom prst="rect">
            <a:avLst/>
          </a:prstGeom>
          <a:ln>
            <a:solidFill>
              <a:srgbClr val="37B2DC"/>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Dreaming Outloud Pro" panose="03050502040302030504" pitchFamily="66" charset="77"/>
                <a:cs typeface="Dreaming Outloud Pro" panose="03050502040302030504" pitchFamily="66" charset="77"/>
              </a:rPr>
              <a:t>Instruct computer to do things</a:t>
            </a:r>
          </a:p>
        </p:txBody>
      </p:sp>
      <p:sp>
        <p:nvSpPr>
          <p:cNvPr id="8" name="Rectangle 7">
            <a:extLst>
              <a:ext uri="{FF2B5EF4-FFF2-40B4-BE49-F238E27FC236}">
                <a16:creationId xmlns:a16="http://schemas.microsoft.com/office/drawing/2014/main" id="{2C122CF1-BD2A-6DD5-8A08-1B560E1D79B3}"/>
              </a:ext>
            </a:extLst>
          </p:cNvPr>
          <p:cNvSpPr/>
          <p:nvPr/>
        </p:nvSpPr>
        <p:spPr>
          <a:xfrm>
            <a:off x="149257" y="3636521"/>
            <a:ext cx="1811518" cy="854347"/>
          </a:xfrm>
          <a:prstGeom prst="rect">
            <a:avLst/>
          </a:prstGeom>
          <a:ln>
            <a:solidFill>
              <a:srgbClr val="37B2DC"/>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Dreaming Outloud Pro" panose="03050502040302030504" pitchFamily="66" charset="77"/>
                <a:cs typeface="Dreaming Outloud Pro" panose="03050502040302030504" pitchFamily="66" charset="77"/>
              </a:rPr>
              <a:t>Based on objects, for storing most kinds of data</a:t>
            </a:r>
          </a:p>
        </p:txBody>
      </p:sp>
    </p:spTree>
    <p:extLst>
      <p:ext uri="{BB962C8B-B14F-4D97-AF65-F5344CB8AC3E}">
        <p14:creationId xmlns:p14="http://schemas.microsoft.com/office/powerpoint/2010/main" val="3233282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6AAF7-2344-51D9-C414-22EF605DC8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B1DDAC-C7FA-B156-7BD0-E9A097457DF3}"/>
              </a:ext>
            </a:extLst>
          </p:cNvPr>
          <p:cNvSpPr>
            <a:spLocks noGrp="1"/>
          </p:cNvSpPr>
          <p:nvPr>
            <p:ph type="title"/>
          </p:nvPr>
        </p:nvSpPr>
        <p:spPr/>
        <p:txBody>
          <a:bodyPr/>
          <a:lstStyle/>
          <a:p>
            <a:r>
              <a:rPr lang="en-US" dirty="0"/>
              <a:t>Primitive vs Objects</a:t>
            </a:r>
          </a:p>
        </p:txBody>
      </p:sp>
      <p:pic>
        <p:nvPicPr>
          <p:cNvPr id="5" name="Picture 4" descr="A screenshot of a computer program&#10;&#10;Description automatically generated">
            <a:extLst>
              <a:ext uri="{FF2B5EF4-FFF2-40B4-BE49-F238E27FC236}">
                <a16:creationId xmlns:a16="http://schemas.microsoft.com/office/drawing/2014/main" id="{DEF05BED-DF37-4757-BD98-743103300A1A}"/>
              </a:ext>
            </a:extLst>
          </p:cNvPr>
          <p:cNvPicPr>
            <a:picLocks noChangeAspect="1"/>
          </p:cNvPicPr>
          <p:nvPr/>
        </p:nvPicPr>
        <p:blipFill>
          <a:blip r:embed="rId2"/>
          <a:stretch>
            <a:fillRect/>
          </a:stretch>
        </p:blipFill>
        <p:spPr>
          <a:xfrm>
            <a:off x="1001026" y="2133373"/>
            <a:ext cx="10530261" cy="4565809"/>
          </a:xfrm>
          <a:prstGeom prst="rect">
            <a:avLst/>
          </a:prstGeom>
        </p:spPr>
      </p:pic>
    </p:spTree>
    <p:extLst>
      <p:ext uri="{BB962C8B-B14F-4D97-AF65-F5344CB8AC3E}">
        <p14:creationId xmlns:p14="http://schemas.microsoft.com/office/powerpoint/2010/main" val="1642103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53640-EE46-13CC-5A26-493F5F9BA006}"/>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2A140A16-F416-1B5D-6CCE-1D83EE5D3336}"/>
              </a:ext>
            </a:extLst>
          </p:cNvPr>
          <p:cNvSpPr>
            <a:spLocks noGrp="1"/>
          </p:cNvSpPr>
          <p:nvPr>
            <p:ph idx="1"/>
          </p:nvPr>
        </p:nvSpPr>
        <p:spPr/>
        <p:txBody>
          <a:bodyPr/>
          <a:lstStyle/>
          <a:p>
            <a:r>
              <a:rPr lang="en-US" dirty="0"/>
              <a:t>Arithmetic Operators (+, -, *, /, ++, --, **)</a:t>
            </a:r>
          </a:p>
          <a:p>
            <a:r>
              <a:rPr lang="en-US" dirty="0"/>
              <a:t>Comparison Operators (&lt;, &lt;=, &gt;, &gt;=, !=, ==, ===)</a:t>
            </a:r>
          </a:p>
          <a:p>
            <a:r>
              <a:rPr lang="en-US" dirty="0"/>
              <a:t>Logical Operators (AND -&gt; &amp;&amp;, OR -&gt; ||, NOT -&gt; !)</a:t>
            </a:r>
          </a:p>
          <a:p>
            <a:r>
              <a:rPr lang="en-US" dirty="0"/>
              <a:t>Assignment Operators (+=, -=, *=, /=, %=, **=)</a:t>
            </a:r>
          </a:p>
        </p:txBody>
      </p:sp>
    </p:spTree>
    <p:extLst>
      <p:ext uri="{BB962C8B-B14F-4D97-AF65-F5344CB8AC3E}">
        <p14:creationId xmlns:p14="http://schemas.microsoft.com/office/powerpoint/2010/main" val="2250750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867E-980B-A408-5763-85B48615D261}"/>
              </a:ext>
            </a:extLst>
          </p:cNvPr>
          <p:cNvSpPr>
            <a:spLocks noGrp="1"/>
          </p:cNvSpPr>
          <p:nvPr>
            <p:ph type="title"/>
          </p:nvPr>
        </p:nvSpPr>
        <p:spPr/>
        <p:txBody>
          <a:bodyPr/>
          <a:lstStyle/>
          <a:p>
            <a:r>
              <a:rPr lang="en-US" dirty="0"/>
              <a:t>Operator Precedence</a:t>
            </a:r>
          </a:p>
        </p:txBody>
      </p:sp>
      <p:pic>
        <p:nvPicPr>
          <p:cNvPr id="5" name="Picture 4" descr="A screen shot of a computer code&#10;&#10;Description automatically generated">
            <a:extLst>
              <a:ext uri="{FF2B5EF4-FFF2-40B4-BE49-F238E27FC236}">
                <a16:creationId xmlns:a16="http://schemas.microsoft.com/office/drawing/2014/main" id="{9DADCEE6-4ABD-FCD9-835E-8F05B92C5E79}"/>
              </a:ext>
            </a:extLst>
          </p:cNvPr>
          <p:cNvPicPr>
            <a:picLocks noChangeAspect="1"/>
          </p:cNvPicPr>
          <p:nvPr/>
        </p:nvPicPr>
        <p:blipFill>
          <a:blip r:embed="rId2"/>
          <a:stretch>
            <a:fillRect/>
          </a:stretch>
        </p:blipFill>
        <p:spPr>
          <a:xfrm>
            <a:off x="848414" y="1939959"/>
            <a:ext cx="5717634" cy="4796151"/>
          </a:xfrm>
          <a:prstGeom prst="rect">
            <a:avLst/>
          </a:prstGeom>
        </p:spPr>
      </p:pic>
      <p:sp>
        <p:nvSpPr>
          <p:cNvPr id="6" name="TextBox 5">
            <a:extLst>
              <a:ext uri="{FF2B5EF4-FFF2-40B4-BE49-F238E27FC236}">
                <a16:creationId xmlns:a16="http://schemas.microsoft.com/office/drawing/2014/main" id="{94F43BC6-F02F-13DF-3FFF-B8A8E28D8ADE}"/>
              </a:ext>
            </a:extLst>
          </p:cNvPr>
          <p:cNvSpPr txBox="1"/>
          <p:nvPr/>
        </p:nvSpPr>
        <p:spPr>
          <a:xfrm>
            <a:off x="6566048" y="2950590"/>
            <a:ext cx="5396566" cy="1200329"/>
          </a:xfrm>
          <a:prstGeom prst="rect">
            <a:avLst/>
          </a:prstGeom>
          <a:noFill/>
        </p:spPr>
        <p:txBody>
          <a:bodyPr wrap="square" rtlCol="0">
            <a:spAutoFit/>
          </a:bodyPr>
          <a:lstStyle/>
          <a:p>
            <a:r>
              <a:rPr lang="en-US" dirty="0">
                <a:latin typeface="Chalkduster" panose="03050602040202020205" pitchFamily="66" charset="77"/>
              </a:rPr>
              <a:t>Learn more: https://</a:t>
            </a:r>
            <a:r>
              <a:rPr lang="en-US" dirty="0" err="1">
                <a:latin typeface="Chalkduster" panose="03050602040202020205" pitchFamily="66" charset="77"/>
              </a:rPr>
              <a:t>developer.mozilla.org</a:t>
            </a:r>
            <a:r>
              <a:rPr lang="en-US" dirty="0">
                <a:latin typeface="Chalkduster" panose="03050602040202020205" pitchFamily="66" charset="77"/>
              </a:rPr>
              <a:t>/</a:t>
            </a:r>
            <a:r>
              <a:rPr lang="en-US" dirty="0" err="1">
                <a:latin typeface="Chalkduster" panose="03050602040202020205" pitchFamily="66" charset="77"/>
              </a:rPr>
              <a:t>en</a:t>
            </a:r>
            <a:r>
              <a:rPr lang="en-US" dirty="0">
                <a:latin typeface="Chalkduster" panose="03050602040202020205" pitchFamily="66" charset="77"/>
              </a:rPr>
              <a:t>-US/docs/Web/JavaScript/Reference/Operators/</a:t>
            </a:r>
            <a:r>
              <a:rPr lang="en-US" dirty="0" err="1">
                <a:latin typeface="Chalkduster" panose="03050602040202020205" pitchFamily="66" charset="77"/>
              </a:rPr>
              <a:t>Operator_precedence</a:t>
            </a:r>
            <a:endParaRPr lang="en-US" dirty="0">
              <a:latin typeface="Chalkduster" panose="03050602040202020205" pitchFamily="66" charset="77"/>
            </a:endParaRPr>
          </a:p>
        </p:txBody>
      </p:sp>
    </p:spTree>
    <p:extLst>
      <p:ext uri="{BB962C8B-B14F-4D97-AF65-F5344CB8AC3E}">
        <p14:creationId xmlns:p14="http://schemas.microsoft.com/office/powerpoint/2010/main" val="2715361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2FCE-2AE5-074A-D37E-061903D35C9E}"/>
              </a:ext>
            </a:extLst>
          </p:cNvPr>
          <p:cNvSpPr>
            <a:spLocks noGrp="1"/>
          </p:cNvSpPr>
          <p:nvPr>
            <p:ph type="title"/>
          </p:nvPr>
        </p:nvSpPr>
        <p:spPr/>
        <p:txBody>
          <a:bodyPr/>
          <a:lstStyle/>
          <a:p>
            <a:r>
              <a:rPr lang="en-US" dirty="0"/>
              <a:t>Strings and Template literals</a:t>
            </a:r>
          </a:p>
        </p:txBody>
      </p:sp>
      <p:pic>
        <p:nvPicPr>
          <p:cNvPr id="5" name="Picture 4" descr="A computer screen with text and numbers&#10;&#10;Description automatically generated">
            <a:extLst>
              <a:ext uri="{FF2B5EF4-FFF2-40B4-BE49-F238E27FC236}">
                <a16:creationId xmlns:a16="http://schemas.microsoft.com/office/drawing/2014/main" id="{BA797D7E-694C-5102-8687-6F72E2C63FD4}"/>
              </a:ext>
            </a:extLst>
          </p:cNvPr>
          <p:cNvPicPr>
            <a:picLocks noChangeAspect="1"/>
          </p:cNvPicPr>
          <p:nvPr/>
        </p:nvPicPr>
        <p:blipFill>
          <a:blip r:embed="rId3"/>
          <a:stretch>
            <a:fillRect/>
          </a:stretch>
        </p:blipFill>
        <p:spPr>
          <a:xfrm>
            <a:off x="814674" y="1798178"/>
            <a:ext cx="7772400" cy="4062586"/>
          </a:xfrm>
          <a:prstGeom prst="rect">
            <a:avLst/>
          </a:prstGeom>
        </p:spPr>
      </p:pic>
    </p:spTree>
    <p:extLst>
      <p:ext uri="{BB962C8B-B14F-4D97-AF65-F5344CB8AC3E}">
        <p14:creationId xmlns:p14="http://schemas.microsoft.com/office/powerpoint/2010/main" val="3336429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C9959-EA4D-2090-8871-A1CA8B2ADF60}"/>
              </a:ext>
            </a:extLst>
          </p:cNvPr>
          <p:cNvSpPr>
            <a:spLocks noGrp="1"/>
          </p:cNvSpPr>
          <p:nvPr>
            <p:ph type="title"/>
          </p:nvPr>
        </p:nvSpPr>
        <p:spPr/>
        <p:txBody>
          <a:bodyPr/>
          <a:lstStyle/>
          <a:p>
            <a:r>
              <a:rPr lang="en-US" dirty="0"/>
              <a:t>Comments</a:t>
            </a:r>
          </a:p>
        </p:txBody>
      </p:sp>
      <p:pic>
        <p:nvPicPr>
          <p:cNvPr id="5" name="Picture 4" descr="A screenshot of a computer&#10;&#10;Description automatically generated">
            <a:extLst>
              <a:ext uri="{FF2B5EF4-FFF2-40B4-BE49-F238E27FC236}">
                <a16:creationId xmlns:a16="http://schemas.microsoft.com/office/drawing/2014/main" id="{A5E64355-6D5A-7EED-40FC-1779AECB72FA}"/>
              </a:ext>
            </a:extLst>
          </p:cNvPr>
          <p:cNvPicPr>
            <a:picLocks noChangeAspect="1"/>
          </p:cNvPicPr>
          <p:nvPr/>
        </p:nvPicPr>
        <p:blipFill>
          <a:blip r:embed="rId2"/>
          <a:stretch>
            <a:fillRect/>
          </a:stretch>
        </p:blipFill>
        <p:spPr>
          <a:xfrm>
            <a:off x="3709161" y="1670420"/>
            <a:ext cx="4773677" cy="5187580"/>
          </a:xfrm>
          <a:prstGeom prst="rect">
            <a:avLst/>
          </a:prstGeom>
        </p:spPr>
      </p:pic>
    </p:spTree>
    <p:extLst>
      <p:ext uri="{BB962C8B-B14F-4D97-AF65-F5344CB8AC3E}">
        <p14:creationId xmlns:p14="http://schemas.microsoft.com/office/powerpoint/2010/main" val="708158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A553-3465-4EAC-C7BB-788F2771F688}"/>
              </a:ext>
            </a:extLst>
          </p:cNvPr>
          <p:cNvSpPr>
            <a:spLocks noGrp="1"/>
          </p:cNvSpPr>
          <p:nvPr>
            <p:ph type="title"/>
          </p:nvPr>
        </p:nvSpPr>
        <p:spPr/>
        <p:txBody>
          <a:bodyPr/>
          <a:lstStyle/>
          <a:p>
            <a:r>
              <a:rPr lang="en-US" dirty="0"/>
              <a:t>Conversion and Coercion</a:t>
            </a:r>
          </a:p>
        </p:txBody>
      </p:sp>
      <p:graphicFrame>
        <p:nvGraphicFramePr>
          <p:cNvPr id="3" name="Table 2">
            <a:extLst>
              <a:ext uri="{FF2B5EF4-FFF2-40B4-BE49-F238E27FC236}">
                <a16:creationId xmlns:a16="http://schemas.microsoft.com/office/drawing/2014/main" id="{FEE23B67-F721-BE88-C422-9D0A6F077E2F}"/>
              </a:ext>
            </a:extLst>
          </p:cNvPr>
          <p:cNvGraphicFramePr>
            <a:graphicFrameLocks noGrp="1"/>
          </p:cNvGraphicFramePr>
          <p:nvPr>
            <p:extLst>
              <p:ext uri="{D42A27DB-BD31-4B8C-83A1-F6EECF244321}">
                <p14:modId xmlns:p14="http://schemas.microsoft.com/office/powerpoint/2010/main" val="98142829"/>
              </p:ext>
            </p:extLst>
          </p:nvPr>
        </p:nvGraphicFramePr>
        <p:xfrm>
          <a:off x="1476318" y="2367133"/>
          <a:ext cx="9315612" cy="3187838"/>
        </p:xfrm>
        <a:graphic>
          <a:graphicData uri="http://schemas.openxmlformats.org/drawingml/2006/table">
            <a:tbl>
              <a:tblPr firstRow="1" bandRow="1">
                <a:tableStyleId>{5C22544A-7EE6-4342-B048-85BDC9FD1C3A}</a:tableStyleId>
              </a:tblPr>
              <a:tblGrid>
                <a:gridCol w="1623017">
                  <a:extLst>
                    <a:ext uri="{9D8B030D-6E8A-4147-A177-3AD203B41FA5}">
                      <a16:colId xmlns:a16="http://schemas.microsoft.com/office/drawing/2014/main" val="2581093915"/>
                    </a:ext>
                  </a:extLst>
                </a:gridCol>
                <a:gridCol w="3985510">
                  <a:extLst>
                    <a:ext uri="{9D8B030D-6E8A-4147-A177-3AD203B41FA5}">
                      <a16:colId xmlns:a16="http://schemas.microsoft.com/office/drawing/2014/main" val="367396484"/>
                    </a:ext>
                  </a:extLst>
                </a:gridCol>
                <a:gridCol w="3707085">
                  <a:extLst>
                    <a:ext uri="{9D8B030D-6E8A-4147-A177-3AD203B41FA5}">
                      <a16:colId xmlns:a16="http://schemas.microsoft.com/office/drawing/2014/main" val="2239784413"/>
                    </a:ext>
                  </a:extLst>
                </a:gridCol>
              </a:tblGrid>
              <a:tr h="475118">
                <a:tc>
                  <a:txBody>
                    <a:bodyPr/>
                    <a:lstStyle/>
                    <a:p>
                      <a:r>
                        <a:rPr lang="en-US" sz="1400" dirty="0">
                          <a:latin typeface="Chalkduster" panose="03050602040202020205" pitchFamily="66" charset="77"/>
                        </a:rPr>
                        <a:t>Aspect</a:t>
                      </a:r>
                    </a:p>
                  </a:txBody>
                  <a:tcPr/>
                </a:tc>
                <a:tc>
                  <a:txBody>
                    <a:bodyPr/>
                    <a:lstStyle/>
                    <a:p>
                      <a:r>
                        <a:rPr lang="en-US" sz="1400" dirty="0">
                          <a:latin typeface="Chalkduster" panose="03050602040202020205" pitchFamily="66" charset="77"/>
                        </a:rPr>
                        <a:t>Conversion</a:t>
                      </a:r>
                    </a:p>
                  </a:txBody>
                  <a:tcPr/>
                </a:tc>
                <a:tc>
                  <a:txBody>
                    <a:bodyPr/>
                    <a:lstStyle/>
                    <a:p>
                      <a:r>
                        <a:rPr lang="en-US" sz="1400" dirty="0">
                          <a:latin typeface="Chalkduster" panose="03050602040202020205" pitchFamily="66" charset="77"/>
                        </a:rPr>
                        <a:t>Coercion</a:t>
                      </a:r>
                    </a:p>
                  </a:txBody>
                  <a:tcPr/>
                </a:tc>
                <a:extLst>
                  <a:ext uri="{0D108BD9-81ED-4DB2-BD59-A6C34878D82A}">
                    <a16:rowId xmlns:a16="http://schemas.microsoft.com/office/drawing/2014/main" val="437805006"/>
                  </a:ext>
                </a:extLst>
              </a:tr>
              <a:tr h="511505">
                <a:tc>
                  <a:txBody>
                    <a:bodyPr/>
                    <a:lstStyle/>
                    <a:p>
                      <a:r>
                        <a:rPr lang="en-US" sz="1400" dirty="0">
                          <a:latin typeface="Chalkduster" panose="03050602040202020205" pitchFamily="66" charset="77"/>
                        </a:rPr>
                        <a:t>Definition</a:t>
                      </a:r>
                    </a:p>
                  </a:txBody>
                  <a:tcPr/>
                </a:tc>
                <a:tc>
                  <a:txBody>
                    <a:bodyPr/>
                    <a:lstStyle/>
                    <a:p>
                      <a:r>
                        <a:rPr lang="en-US" sz="1400" dirty="0">
                          <a:latin typeface="Chalkduster" panose="03050602040202020205" pitchFamily="66" charset="77"/>
                        </a:rPr>
                        <a:t>Explicitly changing a value’s data type. Typically done manually by the programmer</a:t>
                      </a:r>
                    </a:p>
                  </a:txBody>
                  <a:tcPr/>
                </a:tc>
                <a:tc>
                  <a:txBody>
                    <a:bodyPr/>
                    <a:lstStyle/>
                    <a:p>
                      <a:r>
                        <a:rPr lang="en-US" sz="1400" dirty="0">
                          <a:latin typeface="Chalkduster" panose="03050602040202020205" pitchFamily="66" charset="77"/>
                        </a:rPr>
                        <a:t>Implicitly changing a value’s data type, done automatically by JavaScript</a:t>
                      </a:r>
                    </a:p>
                  </a:txBody>
                  <a:tcPr/>
                </a:tc>
                <a:extLst>
                  <a:ext uri="{0D108BD9-81ED-4DB2-BD59-A6C34878D82A}">
                    <a16:rowId xmlns:a16="http://schemas.microsoft.com/office/drawing/2014/main" val="723827680"/>
                  </a:ext>
                </a:extLst>
              </a:tr>
              <a:tr h="511505">
                <a:tc>
                  <a:txBody>
                    <a:bodyPr/>
                    <a:lstStyle/>
                    <a:p>
                      <a:r>
                        <a:rPr lang="en-US" sz="1400" dirty="0">
                          <a:latin typeface="Chalkduster" panose="03050602040202020205" pitchFamily="66" charset="77"/>
                        </a:rPr>
                        <a:t>Control</a:t>
                      </a:r>
                    </a:p>
                  </a:txBody>
                  <a:tcPr/>
                </a:tc>
                <a:tc>
                  <a:txBody>
                    <a:bodyPr/>
                    <a:lstStyle/>
                    <a:p>
                      <a:r>
                        <a:rPr lang="en-US" sz="1400" dirty="0">
                          <a:latin typeface="Chalkduster" panose="03050602040202020205" pitchFamily="66" charset="77"/>
                        </a:rPr>
                        <a:t>Full control: The programmer decides when and how the conversion happens</a:t>
                      </a:r>
                    </a:p>
                  </a:txBody>
                  <a:tcPr/>
                </a:tc>
                <a:tc>
                  <a:txBody>
                    <a:bodyPr/>
                    <a:lstStyle/>
                    <a:p>
                      <a:r>
                        <a:rPr lang="en-US" sz="1400" dirty="0">
                          <a:latin typeface="Chalkduster" panose="03050602040202020205" pitchFamily="66" charset="77"/>
                        </a:rPr>
                        <a:t>Automatic: JavaScript decides when and how to perform the type change</a:t>
                      </a:r>
                    </a:p>
                  </a:txBody>
                  <a:tcPr/>
                </a:tc>
                <a:extLst>
                  <a:ext uri="{0D108BD9-81ED-4DB2-BD59-A6C34878D82A}">
                    <a16:rowId xmlns:a16="http://schemas.microsoft.com/office/drawing/2014/main" val="2075964373"/>
                  </a:ext>
                </a:extLst>
              </a:tr>
              <a:tr h="511505">
                <a:tc>
                  <a:txBody>
                    <a:bodyPr/>
                    <a:lstStyle/>
                    <a:p>
                      <a:r>
                        <a:rPr lang="en-US" sz="1400" dirty="0">
                          <a:latin typeface="Chalkduster" panose="03050602040202020205" pitchFamily="66" charset="77"/>
                        </a:rPr>
                        <a:t>Example</a:t>
                      </a:r>
                    </a:p>
                  </a:txBody>
                  <a:tcPr/>
                </a:tc>
                <a:tc>
                  <a:txBody>
                    <a:bodyPr/>
                    <a:lstStyle/>
                    <a:p>
                      <a:r>
                        <a:rPr lang="en-US" sz="1400" dirty="0">
                          <a:latin typeface="Chalkduster" panose="03050602040202020205" pitchFamily="66" charset="77"/>
                        </a:rPr>
                        <a:t>Using type conversion function like Number(), String(), or Boolean()</a:t>
                      </a:r>
                    </a:p>
                  </a:txBody>
                  <a:tcPr/>
                </a:tc>
                <a:tc>
                  <a:txBody>
                    <a:bodyPr/>
                    <a:lstStyle/>
                    <a:p>
                      <a:r>
                        <a:rPr lang="en-US" sz="1400" dirty="0">
                          <a:latin typeface="Chalkduster" panose="03050602040202020205" pitchFamily="66" charset="77"/>
                        </a:rPr>
                        <a:t>Automatic type change during operations like +, ==, or logical expressions.</a:t>
                      </a:r>
                    </a:p>
                  </a:txBody>
                  <a:tcPr/>
                </a:tc>
                <a:extLst>
                  <a:ext uri="{0D108BD9-81ED-4DB2-BD59-A6C34878D82A}">
                    <a16:rowId xmlns:a16="http://schemas.microsoft.com/office/drawing/2014/main" val="3936870115"/>
                  </a:ext>
                </a:extLst>
              </a:tr>
              <a:tr h="511505">
                <a:tc>
                  <a:txBody>
                    <a:bodyPr/>
                    <a:lstStyle/>
                    <a:p>
                      <a:r>
                        <a:rPr lang="en-US" sz="1400" dirty="0">
                          <a:latin typeface="Chalkduster" panose="03050602040202020205" pitchFamily="66" charset="77"/>
                        </a:rPr>
                        <a:t>Predictability</a:t>
                      </a:r>
                    </a:p>
                  </a:txBody>
                  <a:tcPr/>
                </a:tc>
                <a:tc>
                  <a:txBody>
                    <a:bodyPr/>
                    <a:lstStyle/>
                    <a:p>
                      <a:r>
                        <a:rPr lang="en-US" sz="1400" dirty="0">
                          <a:latin typeface="Chalkduster" panose="03050602040202020205" pitchFamily="66" charset="77"/>
                        </a:rPr>
                        <a:t>More predictable since it is explicitly stated in the code.</a:t>
                      </a:r>
                    </a:p>
                  </a:txBody>
                  <a:tcPr/>
                </a:tc>
                <a:tc>
                  <a:txBody>
                    <a:bodyPr/>
                    <a:lstStyle/>
                    <a:p>
                      <a:r>
                        <a:rPr lang="en-US" sz="1400" dirty="0">
                          <a:latin typeface="Chalkduster" panose="03050602040202020205" pitchFamily="66" charset="77"/>
                        </a:rPr>
                        <a:t>Can be unpredictable and may lead to unintended behavior.</a:t>
                      </a:r>
                    </a:p>
                  </a:txBody>
                  <a:tcPr/>
                </a:tc>
                <a:extLst>
                  <a:ext uri="{0D108BD9-81ED-4DB2-BD59-A6C34878D82A}">
                    <a16:rowId xmlns:a16="http://schemas.microsoft.com/office/drawing/2014/main" val="1795626770"/>
                  </a:ext>
                </a:extLst>
              </a:tr>
            </a:tbl>
          </a:graphicData>
        </a:graphic>
      </p:graphicFrame>
    </p:spTree>
    <p:extLst>
      <p:ext uri="{BB962C8B-B14F-4D97-AF65-F5344CB8AC3E}">
        <p14:creationId xmlns:p14="http://schemas.microsoft.com/office/powerpoint/2010/main" val="2305270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FA72B-DAAB-F2EC-9E41-CC76937F12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A81329-BF68-63BC-3711-3B9C385F7CD5}"/>
              </a:ext>
            </a:extLst>
          </p:cNvPr>
          <p:cNvSpPr>
            <a:spLocks noGrp="1"/>
          </p:cNvSpPr>
          <p:nvPr>
            <p:ph type="title"/>
          </p:nvPr>
        </p:nvSpPr>
        <p:spPr/>
        <p:txBody>
          <a:bodyPr/>
          <a:lstStyle/>
          <a:p>
            <a:r>
              <a:rPr lang="en-US" dirty="0"/>
              <a:t>Conversion and Coercion</a:t>
            </a:r>
          </a:p>
        </p:txBody>
      </p:sp>
      <p:pic>
        <p:nvPicPr>
          <p:cNvPr id="5" name="Picture 4" descr="A screen shot of a computer code&#10;&#10;Description automatically generated">
            <a:extLst>
              <a:ext uri="{FF2B5EF4-FFF2-40B4-BE49-F238E27FC236}">
                <a16:creationId xmlns:a16="http://schemas.microsoft.com/office/drawing/2014/main" id="{5E6D8EF2-8F4D-00E3-EC78-DB981960B40E}"/>
              </a:ext>
            </a:extLst>
          </p:cNvPr>
          <p:cNvPicPr>
            <a:picLocks noChangeAspect="1"/>
          </p:cNvPicPr>
          <p:nvPr/>
        </p:nvPicPr>
        <p:blipFill>
          <a:blip r:embed="rId2"/>
          <a:stretch>
            <a:fillRect/>
          </a:stretch>
        </p:blipFill>
        <p:spPr>
          <a:xfrm>
            <a:off x="0" y="2543023"/>
            <a:ext cx="6100826" cy="2981085"/>
          </a:xfrm>
          <a:prstGeom prst="rect">
            <a:avLst/>
          </a:prstGeom>
        </p:spPr>
      </p:pic>
      <p:pic>
        <p:nvPicPr>
          <p:cNvPr id="7" name="Picture 6" descr="A screen shot of a computer code&#10;&#10;Description automatically generated">
            <a:extLst>
              <a:ext uri="{FF2B5EF4-FFF2-40B4-BE49-F238E27FC236}">
                <a16:creationId xmlns:a16="http://schemas.microsoft.com/office/drawing/2014/main" id="{1F499BCE-C5F1-6DEF-EEE4-1A866B172CD4}"/>
              </a:ext>
            </a:extLst>
          </p:cNvPr>
          <p:cNvPicPr>
            <a:picLocks noChangeAspect="1"/>
          </p:cNvPicPr>
          <p:nvPr/>
        </p:nvPicPr>
        <p:blipFill>
          <a:blip r:embed="rId3"/>
          <a:stretch>
            <a:fillRect/>
          </a:stretch>
        </p:blipFill>
        <p:spPr>
          <a:xfrm>
            <a:off x="6445916" y="1333892"/>
            <a:ext cx="5465216" cy="5524108"/>
          </a:xfrm>
          <a:prstGeom prst="rect">
            <a:avLst/>
          </a:prstGeom>
        </p:spPr>
      </p:pic>
      <p:sp>
        <p:nvSpPr>
          <p:cNvPr id="6" name="Down Arrow 5">
            <a:extLst>
              <a:ext uri="{FF2B5EF4-FFF2-40B4-BE49-F238E27FC236}">
                <a16:creationId xmlns:a16="http://schemas.microsoft.com/office/drawing/2014/main" id="{21EE9E21-5DD3-5AB2-C618-275F3CC3978A}"/>
              </a:ext>
            </a:extLst>
          </p:cNvPr>
          <p:cNvSpPr/>
          <p:nvPr/>
        </p:nvSpPr>
        <p:spPr>
          <a:xfrm>
            <a:off x="2127183" y="2030931"/>
            <a:ext cx="433137" cy="1049153"/>
          </a:xfrm>
          <a:prstGeom prst="downArrow">
            <a:avLst/>
          </a:prstGeom>
          <a:solidFill>
            <a:srgbClr val="37B2DC"/>
          </a:solidFill>
          <a:ln>
            <a:solidFill>
              <a:srgbClr val="37B2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ent-Up Arrow 7">
            <a:extLst>
              <a:ext uri="{FF2B5EF4-FFF2-40B4-BE49-F238E27FC236}">
                <a16:creationId xmlns:a16="http://schemas.microsoft.com/office/drawing/2014/main" id="{BAEC6FFE-BA02-99AB-BC37-63A28BB45AAB}"/>
              </a:ext>
            </a:extLst>
          </p:cNvPr>
          <p:cNvSpPr/>
          <p:nvPr/>
        </p:nvSpPr>
        <p:spPr>
          <a:xfrm rot="5400000">
            <a:off x="5618348" y="2220633"/>
            <a:ext cx="1629980" cy="1166957"/>
          </a:xfrm>
          <a:prstGeom prst="bentUpArrow">
            <a:avLst/>
          </a:prstGeom>
          <a:solidFill>
            <a:srgbClr val="37B2DC"/>
          </a:solidFill>
          <a:ln>
            <a:solidFill>
              <a:srgbClr val="37B2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0361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B905-E748-2ECA-DEC8-6770DAD1A49C}"/>
              </a:ext>
            </a:extLst>
          </p:cNvPr>
          <p:cNvSpPr>
            <a:spLocks noGrp="1"/>
          </p:cNvSpPr>
          <p:nvPr>
            <p:ph type="title"/>
          </p:nvPr>
        </p:nvSpPr>
        <p:spPr/>
        <p:txBody>
          <a:bodyPr/>
          <a:lstStyle/>
          <a:p>
            <a:r>
              <a:rPr lang="en-US" dirty="0"/>
              <a:t>Quick Question (Boolean)</a:t>
            </a:r>
          </a:p>
        </p:txBody>
      </p:sp>
      <p:sp>
        <p:nvSpPr>
          <p:cNvPr id="3" name="Content Placeholder 2">
            <a:extLst>
              <a:ext uri="{FF2B5EF4-FFF2-40B4-BE49-F238E27FC236}">
                <a16:creationId xmlns:a16="http://schemas.microsoft.com/office/drawing/2014/main" id="{D68D894B-9CB4-27D0-127F-82DDF7A19DEE}"/>
              </a:ext>
            </a:extLst>
          </p:cNvPr>
          <p:cNvSpPr>
            <a:spLocks noGrp="1"/>
          </p:cNvSpPr>
          <p:nvPr>
            <p:ph idx="1"/>
          </p:nvPr>
        </p:nvSpPr>
        <p:spPr/>
        <p:txBody>
          <a:bodyPr/>
          <a:lstStyle/>
          <a:p>
            <a:r>
              <a:rPr lang="en-US" dirty="0"/>
              <a:t>Output for “1” == 1</a:t>
            </a:r>
          </a:p>
          <a:p>
            <a:r>
              <a:rPr lang="en-US" dirty="0"/>
              <a:t>Output for “1” === 1</a:t>
            </a:r>
          </a:p>
          <a:p>
            <a:r>
              <a:rPr lang="en-US" dirty="0"/>
              <a:t>Output for 3 &lt; 2 &lt; 1</a:t>
            </a:r>
          </a:p>
          <a:p>
            <a:r>
              <a:rPr lang="en-US" dirty="0"/>
              <a:t>Output for 1 &gt; 2 &gt; 3</a:t>
            </a:r>
          </a:p>
        </p:txBody>
      </p:sp>
    </p:spTree>
    <p:extLst>
      <p:ext uri="{BB962C8B-B14F-4D97-AF65-F5344CB8AC3E}">
        <p14:creationId xmlns:p14="http://schemas.microsoft.com/office/powerpoint/2010/main" val="1387961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D68B-2B74-504B-2736-893F0AD9D5B7}"/>
              </a:ext>
            </a:extLst>
          </p:cNvPr>
          <p:cNvSpPr>
            <a:spLocks noGrp="1"/>
          </p:cNvSpPr>
          <p:nvPr>
            <p:ph type="title"/>
          </p:nvPr>
        </p:nvSpPr>
        <p:spPr/>
        <p:txBody>
          <a:bodyPr/>
          <a:lstStyle/>
          <a:p>
            <a:r>
              <a:rPr lang="en-US" dirty="0"/>
              <a:t>Alert and Prompt</a:t>
            </a:r>
          </a:p>
        </p:txBody>
      </p:sp>
      <p:sp>
        <p:nvSpPr>
          <p:cNvPr id="3" name="Content Placeholder 2">
            <a:extLst>
              <a:ext uri="{FF2B5EF4-FFF2-40B4-BE49-F238E27FC236}">
                <a16:creationId xmlns:a16="http://schemas.microsoft.com/office/drawing/2014/main" id="{F09DB912-E638-0004-A344-CCE0E29CF0AA}"/>
              </a:ext>
            </a:extLst>
          </p:cNvPr>
          <p:cNvSpPr>
            <a:spLocks noGrp="1"/>
          </p:cNvSpPr>
          <p:nvPr>
            <p:ph idx="1"/>
          </p:nvPr>
        </p:nvSpPr>
        <p:spPr/>
        <p:txBody>
          <a:bodyPr/>
          <a:lstStyle/>
          <a:p>
            <a:r>
              <a:rPr lang="en-US" dirty="0"/>
              <a:t>In JavaScript, </a:t>
            </a:r>
            <a:r>
              <a:rPr lang="en-US" b="1" dirty="0"/>
              <a:t>alert</a:t>
            </a:r>
            <a:r>
              <a:rPr lang="en-US" dirty="0"/>
              <a:t> and </a:t>
            </a:r>
            <a:r>
              <a:rPr lang="en-US" b="1" dirty="0"/>
              <a:t>prompt</a:t>
            </a:r>
            <a:r>
              <a:rPr lang="en-US" dirty="0"/>
              <a:t> are functions used to interact with the user through pop-up dialogs.</a:t>
            </a:r>
          </a:p>
          <a:p>
            <a:r>
              <a:rPr lang="en-US" dirty="0"/>
              <a:t>The alert() function displays a message to the user in a pop-up dialog. It only shows the message and has an "OK" button to close the dialog.</a:t>
            </a:r>
          </a:p>
          <a:p>
            <a:r>
              <a:rPr lang="en-US" dirty="0"/>
              <a:t>The prompt() function displays a dialog with a message, a text input field, and "OK" and "Cancel" buttons. It is used to take input from the user.</a:t>
            </a:r>
          </a:p>
        </p:txBody>
      </p:sp>
    </p:spTree>
    <p:extLst>
      <p:ext uri="{BB962C8B-B14F-4D97-AF65-F5344CB8AC3E}">
        <p14:creationId xmlns:p14="http://schemas.microsoft.com/office/powerpoint/2010/main" val="1813583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68B9-D409-0C52-D9D9-BDC69A1B0734}"/>
              </a:ext>
            </a:extLst>
          </p:cNvPr>
          <p:cNvSpPr>
            <a:spLocks noGrp="1"/>
          </p:cNvSpPr>
          <p:nvPr>
            <p:ph type="title"/>
          </p:nvPr>
        </p:nvSpPr>
        <p:spPr/>
        <p:txBody>
          <a:bodyPr/>
          <a:lstStyle/>
          <a:p>
            <a:r>
              <a:rPr lang="en-US" dirty="0"/>
              <a:t>Alert and Prompt</a:t>
            </a:r>
          </a:p>
        </p:txBody>
      </p:sp>
      <p:pic>
        <p:nvPicPr>
          <p:cNvPr id="5" name="Picture 4" descr="A screen shot of a computer&#10;&#10;Description automatically generated">
            <a:extLst>
              <a:ext uri="{FF2B5EF4-FFF2-40B4-BE49-F238E27FC236}">
                <a16:creationId xmlns:a16="http://schemas.microsoft.com/office/drawing/2014/main" id="{D560CEE2-BD5F-1B7B-BF77-8C75F81D1154}"/>
              </a:ext>
            </a:extLst>
          </p:cNvPr>
          <p:cNvPicPr>
            <a:picLocks noChangeAspect="1"/>
          </p:cNvPicPr>
          <p:nvPr/>
        </p:nvPicPr>
        <p:blipFill>
          <a:blip r:embed="rId2"/>
          <a:stretch>
            <a:fillRect/>
          </a:stretch>
        </p:blipFill>
        <p:spPr>
          <a:xfrm>
            <a:off x="827173" y="1857676"/>
            <a:ext cx="5268827" cy="2900930"/>
          </a:xfrm>
          <a:prstGeom prst="rect">
            <a:avLst/>
          </a:prstGeom>
        </p:spPr>
      </p:pic>
      <p:pic>
        <p:nvPicPr>
          <p:cNvPr id="7" name="Picture 6" descr="A screen shot of a computer program&#10;&#10;Description automatically generated">
            <a:extLst>
              <a:ext uri="{FF2B5EF4-FFF2-40B4-BE49-F238E27FC236}">
                <a16:creationId xmlns:a16="http://schemas.microsoft.com/office/drawing/2014/main" id="{AC6C8E0A-641D-5BF7-1B25-3FE34E406295}"/>
              </a:ext>
            </a:extLst>
          </p:cNvPr>
          <p:cNvPicPr>
            <a:picLocks noChangeAspect="1"/>
          </p:cNvPicPr>
          <p:nvPr/>
        </p:nvPicPr>
        <p:blipFill>
          <a:blip r:embed="rId3"/>
          <a:stretch>
            <a:fillRect/>
          </a:stretch>
        </p:blipFill>
        <p:spPr>
          <a:xfrm>
            <a:off x="6096000" y="3701879"/>
            <a:ext cx="5628423" cy="3286670"/>
          </a:xfrm>
          <a:prstGeom prst="rect">
            <a:avLst/>
          </a:prstGeom>
        </p:spPr>
      </p:pic>
    </p:spTree>
    <p:extLst>
      <p:ext uri="{BB962C8B-B14F-4D97-AF65-F5344CB8AC3E}">
        <p14:creationId xmlns:p14="http://schemas.microsoft.com/office/powerpoint/2010/main" val="37900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A950-921A-D2C0-F85E-4FCCF160DB45}"/>
              </a:ext>
            </a:extLst>
          </p:cNvPr>
          <p:cNvSpPr>
            <a:spLocks noGrp="1"/>
          </p:cNvSpPr>
          <p:nvPr>
            <p:ph type="title"/>
          </p:nvPr>
        </p:nvSpPr>
        <p:spPr/>
        <p:txBody>
          <a:bodyPr/>
          <a:lstStyle/>
          <a:p>
            <a:r>
              <a:rPr lang="en-US" dirty="0"/>
              <a:t>A brief history of JavaScript</a:t>
            </a:r>
          </a:p>
        </p:txBody>
      </p:sp>
      <p:sp>
        <p:nvSpPr>
          <p:cNvPr id="3" name="Content Placeholder 2">
            <a:extLst>
              <a:ext uri="{FF2B5EF4-FFF2-40B4-BE49-F238E27FC236}">
                <a16:creationId xmlns:a16="http://schemas.microsoft.com/office/drawing/2014/main" id="{EF867F23-630B-2EB5-3D8F-98503727CC79}"/>
              </a:ext>
            </a:extLst>
          </p:cNvPr>
          <p:cNvSpPr>
            <a:spLocks noGrp="1"/>
          </p:cNvSpPr>
          <p:nvPr>
            <p:ph idx="1"/>
          </p:nvPr>
        </p:nvSpPr>
        <p:spPr/>
        <p:txBody>
          <a:bodyPr/>
          <a:lstStyle/>
          <a:p>
            <a:r>
              <a:rPr lang="en-US" dirty="0"/>
              <a:t>1995: Brendan Eich creates the very first version of JavaScript in just 10 days. It was called Mocha but already had many fundamental features of modern JavaScript.</a:t>
            </a:r>
          </a:p>
          <a:p>
            <a:r>
              <a:rPr lang="en-US" dirty="0"/>
              <a:t>1996: Mocha changes to </a:t>
            </a:r>
            <a:r>
              <a:rPr lang="en-US" dirty="0" err="1"/>
              <a:t>LiveScript</a:t>
            </a:r>
            <a:r>
              <a:rPr lang="en-US" dirty="0"/>
              <a:t> and then to JavaScript, in order to attract JAVA developers. However, JavaScript has almost nothing to do with JAVA. Later Microsoft launches IE, copying JavaScript from Netscape and calling it Jscript.</a:t>
            </a:r>
          </a:p>
        </p:txBody>
      </p:sp>
    </p:spTree>
    <p:extLst>
      <p:ext uri="{BB962C8B-B14F-4D97-AF65-F5344CB8AC3E}">
        <p14:creationId xmlns:p14="http://schemas.microsoft.com/office/powerpoint/2010/main" val="1215000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A2C02-432D-53C6-3AEF-83B134BC0FE9}"/>
              </a:ext>
            </a:extLst>
          </p:cNvPr>
          <p:cNvSpPr>
            <a:spLocks noGrp="1"/>
          </p:cNvSpPr>
          <p:nvPr>
            <p:ph type="title"/>
          </p:nvPr>
        </p:nvSpPr>
        <p:spPr/>
        <p:txBody>
          <a:bodyPr/>
          <a:lstStyle/>
          <a:p>
            <a:r>
              <a:rPr lang="en-US" dirty="0"/>
              <a:t>Taking Decision – If… else… statement</a:t>
            </a:r>
          </a:p>
        </p:txBody>
      </p:sp>
      <p:pic>
        <p:nvPicPr>
          <p:cNvPr id="5" name="Picture 4" descr="A screen shot of a computer code&#10;&#10;Description automatically generated">
            <a:extLst>
              <a:ext uri="{FF2B5EF4-FFF2-40B4-BE49-F238E27FC236}">
                <a16:creationId xmlns:a16="http://schemas.microsoft.com/office/drawing/2014/main" id="{7571FBB8-5535-5E8C-7F4A-849E4B815A29}"/>
              </a:ext>
            </a:extLst>
          </p:cNvPr>
          <p:cNvPicPr>
            <a:picLocks noChangeAspect="1"/>
          </p:cNvPicPr>
          <p:nvPr/>
        </p:nvPicPr>
        <p:blipFill>
          <a:blip r:embed="rId2"/>
          <a:stretch>
            <a:fillRect/>
          </a:stretch>
        </p:blipFill>
        <p:spPr>
          <a:xfrm>
            <a:off x="3314171" y="1751763"/>
            <a:ext cx="5540211" cy="4556435"/>
          </a:xfrm>
          <a:prstGeom prst="rect">
            <a:avLst/>
          </a:prstGeom>
        </p:spPr>
      </p:pic>
    </p:spTree>
    <p:extLst>
      <p:ext uri="{BB962C8B-B14F-4D97-AF65-F5344CB8AC3E}">
        <p14:creationId xmlns:p14="http://schemas.microsoft.com/office/powerpoint/2010/main" val="588153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8337-D6AD-69C1-B1A5-E3CD3F984989}"/>
              </a:ext>
            </a:extLst>
          </p:cNvPr>
          <p:cNvSpPr>
            <a:spLocks noGrp="1"/>
          </p:cNvSpPr>
          <p:nvPr>
            <p:ph type="title"/>
          </p:nvPr>
        </p:nvSpPr>
        <p:spPr/>
        <p:txBody>
          <a:bodyPr/>
          <a:lstStyle/>
          <a:p>
            <a:r>
              <a:rPr lang="en-US" dirty="0"/>
              <a:t>Feedback</a:t>
            </a:r>
          </a:p>
        </p:txBody>
      </p:sp>
      <p:sp>
        <p:nvSpPr>
          <p:cNvPr id="3" name="Content Placeholder 2">
            <a:extLst>
              <a:ext uri="{FF2B5EF4-FFF2-40B4-BE49-F238E27FC236}">
                <a16:creationId xmlns:a16="http://schemas.microsoft.com/office/drawing/2014/main" id="{4432FA9D-2887-96EF-6175-4242CFA3887B}"/>
              </a:ext>
            </a:extLst>
          </p:cNvPr>
          <p:cNvSpPr>
            <a:spLocks noGrp="1"/>
          </p:cNvSpPr>
          <p:nvPr>
            <p:ph idx="1"/>
          </p:nvPr>
        </p:nvSpPr>
        <p:spPr/>
        <p:txBody>
          <a:bodyPr/>
          <a:lstStyle/>
          <a:p>
            <a:r>
              <a:rPr lang="en-US" dirty="0"/>
              <a:t>What went well?</a:t>
            </a:r>
          </a:p>
          <a:p>
            <a:r>
              <a:rPr lang="en-US" dirty="0"/>
              <a:t>What went wrong?</a:t>
            </a:r>
          </a:p>
          <a:p>
            <a:r>
              <a:rPr lang="en-US" dirty="0"/>
              <a:t>What did you learn?</a:t>
            </a:r>
          </a:p>
        </p:txBody>
      </p:sp>
    </p:spTree>
    <p:extLst>
      <p:ext uri="{BB962C8B-B14F-4D97-AF65-F5344CB8AC3E}">
        <p14:creationId xmlns:p14="http://schemas.microsoft.com/office/powerpoint/2010/main" val="181634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1C73-DE43-8EDC-DA36-BE19C806F797}"/>
              </a:ext>
            </a:extLst>
          </p:cNvPr>
          <p:cNvSpPr>
            <a:spLocks noGrp="1"/>
          </p:cNvSpPr>
          <p:nvPr>
            <p:ph type="ctrTitle"/>
          </p:nvPr>
        </p:nvSpPr>
        <p:spPr>
          <a:xfrm>
            <a:off x="1524000" y="2311685"/>
            <a:ext cx="9144000" cy="2880689"/>
          </a:xfrm>
        </p:spPr>
        <p:txBody>
          <a:bodyPr/>
          <a:lstStyle/>
          <a:p>
            <a:pPr algn="l"/>
            <a:r>
              <a:rPr lang="en-US" dirty="0"/>
              <a:t>I believe that you learn the most if you don’t learn alone but find learning partners and other people with similar interest.</a:t>
            </a:r>
            <a:br>
              <a:rPr lang="en-US" dirty="0"/>
            </a:br>
            <a:r>
              <a:rPr lang="en-US" dirty="0"/>
              <a:t>- Unknown</a:t>
            </a:r>
          </a:p>
        </p:txBody>
      </p:sp>
    </p:spTree>
    <p:extLst>
      <p:ext uri="{BB962C8B-B14F-4D97-AF65-F5344CB8AC3E}">
        <p14:creationId xmlns:p14="http://schemas.microsoft.com/office/powerpoint/2010/main" val="2662965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E57F4-4272-826D-23F9-5BC2CAA21D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EF96CF-A771-E2A1-9D9A-47BB911A6906}"/>
              </a:ext>
            </a:extLst>
          </p:cNvPr>
          <p:cNvSpPr>
            <a:spLocks noGrp="1"/>
          </p:cNvSpPr>
          <p:nvPr>
            <p:ph type="title"/>
          </p:nvPr>
        </p:nvSpPr>
        <p:spPr/>
        <p:txBody>
          <a:bodyPr/>
          <a:lstStyle/>
          <a:p>
            <a:r>
              <a:rPr lang="en-US" dirty="0"/>
              <a:t>A brief history of JavaScript</a:t>
            </a:r>
          </a:p>
        </p:txBody>
      </p:sp>
      <p:sp>
        <p:nvSpPr>
          <p:cNvPr id="3" name="Content Placeholder 2">
            <a:extLst>
              <a:ext uri="{FF2B5EF4-FFF2-40B4-BE49-F238E27FC236}">
                <a16:creationId xmlns:a16="http://schemas.microsoft.com/office/drawing/2014/main" id="{E32E953D-8BC7-DAC6-AD2E-BF664E7EC90E}"/>
              </a:ext>
            </a:extLst>
          </p:cNvPr>
          <p:cNvSpPr>
            <a:spLocks noGrp="1"/>
          </p:cNvSpPr>
          <p:nvPr>
            <p:ph idx="1"/>
          </p:nvPr>
        </p:nvSpPr>
        <p:spPr/>
        <p:txBody>
          <a:bodyPr/>
          <a:lstStyle/>
          <a:p>
            <a:r>
              <a:rPr lang="en-US" dirty="0"/>
              <a:t>1997: With a need to standardize the language, ECMA release ECMAScript 1 (ES1), the first official standard for JavaScript (ECMAScript is the standard).</a:t>
            </a:r>
          </a:p>
          <a:p>
            <a:r>
              <a:rPr lang="en-US" dirty="0"/>
              <a:t>2009: ES5 (ECMAScript 5) is released with lots of great new features.</a:t>
            </a:r>
          </a:p>
          <a:p>
            <a:r>
              <a:rPr lang="en-US" dirty="0"/>
              <a:t>2015: ES6/ES2015 was released: the biggest update to the language. ECMAScript changes to an annual release cycle in order to ship less features per update</a:t>
            </a:r>
          </a:p>
        </p:txBody>
      </p:sp>
    </p:spTree>
    <p:extLst>
      <p:ext uri="{BB962C8B-B14F-4D97-AF65-F5344CB8AC3E}">
        <p14:creationId xmlns:p14="http://schemas.microsoft.com/office/powerpoint/2010/main" val="1113843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5F4C9-C4C7-D58F-41F6-C719CEA96F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951359-4921-B6A3-3580-385BF510DFF8}"/>
              </a:ext>
            </a:extLst>
          </p:cNvPr>
          <p:cNvSpPr>
            <a:spLocks noGrp="1"/>
          </p:cNvSpPr>
          <p:nvPr>
            <p:ph type="title"/>
          </p:nvPr>
        </p:nvSpPr>
        <p:spPr/>
        <p:txBody>
          <a:bodyPr/>
          <a:lstStyle/>
          <a:p>
            <a:r>
              <a:rPr lang="en-US" dirty="0"/>
              <a:t>A brief history of JavaScript</a:t>
            </a:r>
          </a:p>
        </p:txBody>
      </p:sp>
      <p:sp>
        <p:nvSpPr>
          <p:cNvPr id="3" name="Content Placeholder 2">
            <a:extLst>
              <a:ext uri="{FF2B5EF4-FFF2-40B4-BE49-F238E27FC236}">
                <a16:creationId xmlns:a16="http://schemas.microsoft.com/office/drawing/2014/main" id="{E5A38542-434F-DDBE-A341-3CA42DCC6B6C}"/>
              </a:ext>
            </a:extLst>
          </p:cNvPr>
          <p:cNvSpPr>
            <a:spLocks noGrp="1"/>
          </p:cNvSpPr>
          <p:nvPr>
            <p:ph idx="1"/>
          </p:nvPr>
        </p:nvSpPr>
        <p:spPr/>
        <p:txBody>
          <a:bodyPr/>
          <a:lstStyle/>
          <a:p>
            <a:r>
              <a:rPr lang="en-US" dirty="0"/>
              <a:t>2016-going on: release of ES2016/ ES2017/ ES2018/ ES2019/ ES2020/………</a:t>
            </a:r>
          </a:p>
        </p:txBody>
      </p:sp>
    </p:spTree>
    <p:extLst>
      <p:ext uri="{BB962C8B-B14F-4D97-AF65-F5344CB8AC3E}">
        <p14:creationId xmlns:p14="http://schemas.microsoft.com/office/powerpoint/2010/main" val="255940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AA3B8-C197-644E-D045-2E516F167AEA}"/>
              </a:ext>
            </a:extLst>
          </p:cNvPr>
          <p:cNvSpPr>
            <a:spLocks noGrp="1"/>
          </p:cNvSpPr>
          <p:nvPr>
            <p:ph type="title"/>
          </p:nvPr>
        </p:nvSpPr>
        <p:spPr/>
        <p:txBody>
          <a:bodyPr/>
          <a:lstStyle/>
          <a:p>
            <a:r>
              <a:rPr lang="en-US" dirty="0"/>
              <a:t>Part of JS in web development</a:t>
            </a:r>
          </a:p>
        </p:txBody>
      </p:sp>
      <p:sp>
        <p:nvSpPr>
          <p:cNvPr id="4" name="Oval 3">
            <a:extLst>
              <a:ext uri="{FF2B5EF4-FFF2-40B4-BE49-F238E27FC236}">
                <a16:creationId xmlns:a16="http://schemas.microsoft.com/office/drawing/2014/main" id="{DEDDDDF9-0068-110C-31BF-A91C9F6A012F}"/>
              </a:ext>
            </a:extLst>
          </p:cNvPr>
          <p:cNvSpPr/>
          <p:nvPr/>
        </p:nvSpPr>
        <p:spPr>
          <a:xfrm>
            <a:off x="4531150" y="2298286"/>
            <a:ext cx="2262433" cy="2261428"/>
          </a:xfrm>
          <a:prstGeom prst="ellipse">
            <a:avLst/>
          </a:prstGeom>
          <a:solidFill>
            <a:srgbClr val="37B2DC">
              <a:alpha val="19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3F11A04C-288A-8404-F32D-6C083741EF1B}"/>
              </a:ext>
            </a:extLst>
          </p:cNvPr>
          <p:cNvSpPr/>
          <p:nvPr/>
        </p:nvSpPr>
        <p:spPr>
          <a:xfrm>
            <a:off x="5217011" y="3429000"/>
            <a:ext cx="2262433" cy="2261428"/>
          </a:xfrm>
          <a:prstGeom prst="ellipse">
            <a:avLst/>
          </a:prstGeom>
          <a:solidFill>
            <a:srgbClr val="E94222">
              <a:alpha val="19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14BD117B-20E4-DCEB-5A8E-8C46A3951027}"/>
              </a:ext>
            </a:extLst>
          </p:cNvPr>
          <p:cNvSpPr/>
          <p:nvPr/>
        </p:nvSpPr>
        <p:spPr>
          <a:xfrm>
            <a:off x="3845289" y="3429000"/>
            <a:ext cx="2262433" cy="2261428"/>
          </a:xfrm>
          <a:prstGeom prst="ellipse">
            <a:avLst/>
          </a:prstGeom>
          <a:solidFill>
            <a:srgbClr val="202980">
              <a:alpha val="19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8" name="Picture 7" descr="A logo of a website&#10;&#10;Description automatically generated with medium confidence">
            <a:extLst>
              <a:ext uri="{FF2B5EF4-FFF2-40B4-BE49-F238E27FC236}">
                <a16:creationId xmlns:a16="http://schemas.microsoft.com/office/drawing/2014/main" id="{D7EFE911-33C1-237E-9766-A8C09BF03CF9}"/>
              </a:ext>
            </a:extLst>
          </p:cNvPr>
          <p:cNvPicPr>
            <a:picLocks noChangeAspect="1"/>
          </p:cNvPicPr>
          <p:nvPr/>
        </p:nvPicPr>
        <p:blipFill>
          <a:blip r:embed="rId2"/>
          <a:stretch>
            <a:fillRect/>
          </a:stretch>
        </p:blipFill>
        <p:spPr>
          <a:xfrm>
            <a:off x="5203608" y="2511484"/>
            <a:ext cx="917516" cy="917516"/>
          </a:xfrm>
          <a:prstGeom prst="rect">
            <a:avLst/>
          </a:prstGeom>
        </p:spPr>
      </p:pic>
      <p:pic>
        <p:nvPicPr>
          <p:cNvPr id="12" name="Picture 11" descr="A yellow rectangular sign with black letters&#10;&#10;Description automatically generated">
            <a:extLst>
              <a:ext uri="{FF2B5EF4-FFF2-40B4-BE49-F238E27FC236}">
                <a16:creationId xmlns:a16="http://schemas.microsoft.com/office/drawing/2014/main" id="{B39446B5-6262-149A-D04F-21BBC0DC3FAC}"/>
              </a:ext>
            </a:extLst>
          </p:cNvPr>
          <p:cNvPicPr>
            <a:picLocks noChangeAspect="1"/>
          </p:cNvPicPr>
          <p:nvPr/>
        </p:nvPicPr>
        <p:blipFill>
          <a:blip r:embed="rId3"/>
          <a:stretch>
            <a:fillRect/>
          </a:stretch>
        </p:blipFill>
        <p:spPr>
          <a:xfrm>
            <a:off x="6400833" y="4380605"/>
            <a:ext cx="785500" cy="785500"/>
          </a:xfrm>
          <a:prstGeom prst="rect">
            <a:avLst/>
          </a:prstGeom>
        </p:spPr>
      </p:pic>
      <p:pic>
        <p:nvPicPr>
          <p:cNvPr id="14" name="Picture 13" descr="A blue and white logo&#10;&#10;Description automatically generated">
            <a:extLst>
              <a:ext uri="{FF2B5EF4-FFF2-40B4-BE49-F238E27FC236}">
                <a16:creationId xmlns:a16="http://schemas.microsoft.com/office/drawing/2014/main" id="{86AE930C-B2DD-4E8A-C30C-907510D7A0CF}"/>
              </a:ext>
            </a:extLst>
          </p:cNvPr>
          <p:cNvPicPr>
            <a:picLocks noChangeAspect="1"/>
          </p:cNvPicPr>
          <p:nvPr/>
        </p:nvPicPr>
        <p:blipFill>
          <a:blip r:embed="rId4"/>
          <a:stretch>
            <a:fillRect/>
          </a:stretch>
        </p:blipFill>
        <p:spPr>
          <a:xfrm>
            <a:off x="4048750" y="4399032"/>
            <a:ext cx="927755" cy="927755"/>
          </a:xfrm>
          <a:prstGeom prst="rect">
            <a:avLst/>
          </a:prstGeom>
        </p:spPr>
      </p:pic>
      <p:sp>
        <p:nvSpPr>
          <p:cNvPr id="15" name="Rectangle 14">
            <a:extLst>
              <a:ext uri="{FF2B5EF4-FFF2-40B4-BE49-F238E27FC236}">
                <a16:creationId xmlns:a16="http://schemas.microsoft.com/office/drawing/2014/main" id="{3C152FEF-E68E-6E48-AFB3-471BAA8524AF}"/>
              </a:ext>
            </a:extLst>
          </p:cNvPr>
          <p:cNvSpPr/>
          <p:nvPr/>
        </p:nvSpPr>
        <p:spPr>
          <a:xfrm>
            <a:off x="6735511" y="2222871"/>
            <a:ext cx="1092789" cy="450130"/>
          </a:xfrm>
          <a:prstGeom prst="rect">
            <a:avLst/>
          </a:prstGeom>
          <a:ln>
            <a:solidFill>
              <a:srgbClr val="37B2DC"/>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Chalkduster" panose="03050602040202020205" pitchFamily="66" charset="77"/>
                <a:cs typeface="Dreaming Outloud Pro" panose="03050502040302030504" pitchFamily="66" charset="77"/>
              </a:rPr>
              <a:t>Content</a:t>
            </a:r>
          </a:p>
        </p:txBody>
      </p:sp>
      <p:sp>
        <p:nvSpPr>
          <p:cNvPr id="16" name="Rectangle 15">
            <a:extLst>
              <a:ext uri="{FF2B5EF4-FFF2-40B4-BE49-F238E27FC236}">
                <a16:creationId xmlns:a16="http://schemas.microsoft.com/office/drawing/2014/main" id="{795C3236-C6FD-1262-95BD-5BF8C041EA87}"/>
              </a:ext>
            </a:extLst>
          </p:cNvPr>
          <p:cNvSpPr/>
          <p:nvPr/>
        </p:nvSpPr>
        <p:spPr>
          <a:xfrm>
            <a:off x="2554664" y="5540605"/>
            <a:ext cx="1628055" cy="450130"/>
          </a:xfrm>
          <a:prstGeom prst="rect">
            <a:avLst/>
          </a:prstGeom>
          <a:ln>
            <a:solidFill>
              <a:srgbClr val="37B2DC"/>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Chalkduster" panose="03050602040202020205" pitchFamily="66" charset="77"/>
                <a:cs typeface="Dreaming Outloud Pro" panose="03050502040302030504" pitchFamily="66" charset="77"/>
              </a:rPr>
              <a:t>Presentation</a:t>
            </a:r>
          </a:p>
        </p:txBody>
      </p:sp>
      <p:sp>
        <p:nvSpPr>
          <p:cNvPr id="17" name="Rectangle 16">
            <a:extLst>
              <a:ext uri="{FF2B5EF4-FFF2-40B4-BE49-F238E27FC236}">
                <a16:creationId xmlns:a16="http://schemas.microsoft.com/office/drawing/2014/main" id="{E5B0F6F7-A34E-E1CA-6449-5257CC858CEB}"/>
              </a:ext>
            </a:extLst>
          </p:cNvPr>
          <p:cNvSpPr/>
          <p:nvPr/>
        </p:nvSpPr>
        <p:spPr>
          <a:xfrm>
            <a:off x="7321062" y="5465363"/>
            <a:ext cx="688222" cy="450130"/>
          </a:xfrm>
          <a:prstGeom prst="rect">
            <a:avLst/>
          </a:prstGeom>
          <a:ln>
            <a:solidFill>
              <a:srgbClr val="37B2DC"/>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Chalkduster" panose="03050602040202020205" pitchFamily="66" charset="77"/>
                <a:cs typeface="Dreaming Outloud Pro" panose="03050502040302030504" pitchFamily="66" charset="77"/>
              </a:rPr>
              <a:t>Soul</a:t>
            </a:r>
          </a:p>
        </p:txBody>
      </p:sp>
    </p:spTree>
    <p:extLst>
      <p:ext uri="{BB962C8B-B14F-4D97-AF65-F5344CB8AC3E}">
        <p14:creationId xmlns:p14="http://schemas.microsoft.com/office/powerpoint/2010/main" val="1534893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97ED-3279-7E2C-E24F-AD7ABB7414F8}"/>
              </a:ext>
            </a:extLst>
          </p:cNvPr>
          <p:cNvSpPr>
            <a:spLocks noGrp="1"/>
          </p:cNvSpPr>
          <p:nvPr>
            <p:ph type="title"/>
          </p:nvPr>
        </p:nvSpPr>
        <p:spPr/>
        <p:txBody>
          <a:bodyPr/>
          <a:lstStyle/>
          <a:p>
            <a:r>
              <a:rPr lang="en-US" dirty="0"/>
              <a:t>Backwards compatibility: Do not break the web</a:t>
            </a:r>
          </a:p>
        </p:txBody>
      </p:sp>
      <p:sp>
        <p:nvSpPr>
          <p:cNvPr id="3" name="Content Placeholder 2">
            <a:extLst>
              <a:ext uri="{FF2B5EF4-FFF2-40B4-BE49-F238E27FC236}">
                <a16:creationId xmlns:a16="http://schemas.microsoft.com/office/drawing/2014/main" id="{9B90C5C6-3F87-93F9-A869-011D2EB5791D}"/>
              </a:ext>
            </a:extLst>
          </p:cNvPr>
          <p:cNvSpPr>
            <a:spLocks noGrp="1"/>
          </p:cNvSpPr>
          <p:nvPr>
            <p:ph idx="1"/>
          </p:nvPr>
        </p:nvSpPr>
        <p:spPr/>
        <p:txBody>
          <a:bodyPr/>
          <a:lstStyle/>
          <a:p>
            <a:r>
              <a:rPr lang="en-US" dirty="0"/>
              <a:t>But not forward compatibility</a:t>
            </a:r>
          </a:p>
          <a:p>
            <a:r>
              <a:rPr lang="en-US" dirty="0">
                <a:hlinkClick r:id="rId3"/>
              </a:rPr>
              <a:t>https://kangax.github.io/compat-table</a:t>
            </a:r>
            <a:endParaRPr lang="en-US" dirty="0"/>
          </a:p>
          <a:p>
            <a:endParaRPr lang="en-US" dirty="0"/>
          </a:p>
        </p:txBody>
      </p:sp>
    </p:spTree>
    <p:extLst>
      <p:ext uri="{BB962C8B-B14F-4D97-AF65-F5344CB8AC3E}">
        <p14:creationId xmlns:p14="http://schemas.microsoft.com/office/powerpoint/2010/main" val="3936448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999A8-94B1-2F1C-5D9B-69286D6C9536}"/>
              </a:ext>
            </a:extLst>
          </p:cNvPr>
          <p:cNvSpPr>
            <a:spLocks noGrp="1"/>
          </p:cNvSpPr>
          <p:nvPr>
            <p:ph type="title"/>
          </p:nvPr>
        </p:nvSpPr>
        <p:spPr/>
        <p:txBody>
          <a:bodyPr/>
          <a:lstStyle/>
          <a:p>
            <a:r>
              <a:rPr lang="en-US" dirty="0"/>
              <a:t>Variables and Values</a:t>
            </a:r>
          </a:p>
        </p:txBody>
      </p:sp>
      <p:sp>
        <p:nvSpPr>
          <p:cNvPr id="4" name="Magnetic Disk 3">
            <a:extLst>
              <a:ext uri="{FF2B5EF4-FFF2-40B4-BE49-F238E27FC236}">
                <a16:creationId xmlns:a16="http://schemas.microsoft.com/office/drawing/2014/main" id="{C8A76787-D0BB-80D8-0EAE-F755ED09D77A}"/>
              </a:ext>
            </a:extLst>
          </p:cNvPr>
          <p:cNvSpPr/>
          <p:nvPr/>
        </p:nvSpPr>
        <p:spPr>
          <a:xfrm>
            <a:off x="4157221" y="2451185"/>
            <a:ext cx="3365369" cy="2894029"/>
          </a:xfrm>
          <a:prstGeom prst="flowChartMagneticDisk">
            <a:avLst/>
          </a:prstGeom>
          <a:solidFill>
            <a:srgbClr val="37B2DC">
              <a:alpha val="33000"/>
            </a:srgbClr>
          </a:solidFill>
          <a:ln>
            <a:solidFill>
              <a:schemeClr val="tx1">
                <a:alpha val="13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halkduster" panose="03050602040202020205" pitchFamily="66" charset="77"/>
              </a:rPr>
              <a:t>“Hello World!!!!”</a:t>
            </a:r>
          </a:p>
        </p:txBody>
      </p:sp>
      <p:sp>
        <p:nvSpPr>
          <p:cNvPr id="5" name="Curved Down Ribbon 4">
            <a:extLst>
              <a:ext uri="{FF2B5EF4-FFF2-40B4-BE49-F238E27FC236}">
                <a16:creationId xmlns:a16="http://schemas.microsoft.com/office/drawing/2014/main" id="{D99DC5A4-D904-8A27-73CA-E531BBF34700}"/>
              </a:ext>
            </a:extLst>
          </p:cNvPr>
          <p:cNvSpPr/>
          <p:nvPr/>
        </p:nvSpPr>
        <p:spPr>
          <a:xfrm>
            <a:off x="3949831" y="4619134"/>
            <a:ext cx="3780148" cy="1150070"/>
          </a:xfrm>
          <a:prstGeom prst="ellipseRibbon">
            <a:avLst/>
          </a:prstGeom>
          <a:solidFill>
            <a:srgbClr val="FF0000">
              <a:alpha val="16205"/>
            </a:srgbClr>
          </a:solidFill>
          <a:ln>
            <a:solidFill>
              <a:schemeClr val="accent1">
                <a:shade val="15000"/>
                <a:alpha val="1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halkduster" panose="03050602040202020205" pitchFamily="66" charset="77"/>
              </a:rPr>
              <a:t>Variable</a:t>
            </a:r>
          </a:p>
        </p:txBody>
      </p:sp>
      <p:sp>
        <p:nvSpPr>
          <p:cNvPr id="6" name="TextBox 5">
            <a:extLst>
              <a:ext uri="{FF2B5EF4-FFF2-40B4-BE49-F238E27FC236}">
                <a16:creationId xmlns:a16="http://schemas.microsoft.com/office/drawing/2014/main" id="{6CC0A354-0E8D-7AA5-27F8-F478BB9387E8}"/>
              </a:ext>
            </a:extLst>
          </p:cNvPr>
          <p:cNvSpPr txBox="1"/>
          <p:nvPr/>
        </p:nvSpPr>
        <p:spPr>
          <a:xfrm>
            <a:off x="4972639" y="5863473"/>
            <a:ext cx="1734532" cy="369332"/>
          </a:xfrm>
          <a:prstGeom prst="rect">
            <a:avLst/>
          </a:prstGeom>
          <a:noFill/>
        </p:spPr>
        <p:txBody>
          <a:bodyPr wrap="square" rtlCol="0">
            <a:spAutoFit/>
          </a:bodyPr>
          <a:lstStyle/>
          <a:p>
            <a:r>
              <a:rPr lang="en-US" dirty="0" err="1">
                <a:latin typeface="Dreaming Outloud Pro" panose="03050502040302030504" pitchFamily="66" charset="77"/>
                <a:cs typeface="Dreaming Outloud Pro" panose="03050502040302030504" pitchFamily="66" charset="77"/>
              </a:rPr>
              <a:t>messageToWorld</a:t>
            </a:r>
            <a:endParaRPr lang="en-US" dirty="0">
              <a:latin typeface="Dreaming Outloud Pro" panose="03050502040302030504" pitchFamily="66" charset="77"/>
              <a:cs typeface="Dreaming Outloud Pro" panose="03050502040302030504" pitchFamily="66" charset="77"/>
            </a:endParaRPr>
          </a:p>
        </p:txBody>
      </p:sp>
      <p:sp>
        <p:nvSpPr>
          <p:cNvPr id="8" name="TextBox 7">
            <a:extLst>
              <a:ext uri="{FF2B5EF4-FFF2-40B4-BE49-F238E27FC236}">
                <a16:creationId xmlns:a16="http://schemas.microsoft.com/office/drawing/2014/main" id="{236BDB70-935D-F62D-9B9E-29B78D0205E4}"/>
              </a:ext>
            </a:extLst>
          </p:cNvPr>
          <p:cNvSpPr txBox="1"/>
          <p:nvPr/>
        </p:nvSpPr>
        <p:spPr>
          <a:xfrm>
            <a:off x="8050491" y="3970959"/>
            <a:ext cx="2151668" cy="369332"/>
          </a:xfrm>
          <a:prstGeom prst="rect">
            <a:avLst/>
          </a:prstGeom>
          <a:noFill/>
        </p:spPr>
        <p:txBody>
          <a:bodyPr wrap="square">
            <a:spAutoFit/>
          </a:bodyPr>
          <a:lstStyle/>
          <a:p>
            <a:r>
              <a:rPr lang="en-US" dirty="0">
                <a:latin typeface="Dreaming Outloud Pro" panose="03050502040302030504" pitchFamily="66" charset="77"/>
                <a:cs typeface="Dreaming Outloud Pro" panose="03050502040302030504" pitchFamily="66" charset="77"/>
              </a:rPr>
              <a:t>Value (Type: String)</a:t>
            </a:r>
          </a:p>
        </p:txBody>
      </p:sp>
      <p:sp>
        <p:nvSpPr>
          <p:cNvPr id="9" name="TextBox 8">
            <a:extLst>
              <a:ext uri="{FF2B5EF4-FFF2-40B4-BE49-F238E27FC236}">
                <a16:creationId xmlns:a16="http://schemas.microsoft.com/office/drawing/2014/main" id="{F00E41E7-FD53-937A-5572-4D9838837C1F}"/>
              </a:ext>
            </a:extLst>
          </p:cNvPr>
          <p:cNvSpPr txBox="1"/>
          <p:nvPr/>
        </p:nvSpPr>
        <p:spPr>
          <a:xfrm>
            <a:off x="8050491" y="5944117"/>
            <a:ext cx="2151668" cy="369332"/>
          </a:xfrm>
          <a:prstGeom prst="rect">
            <a:avLst/>
          </a:prstGeom>
          <a:noFill/>
        </p:spPr>
        <p:txBody>
          <a:bodyPr wrap="square">
            <a:spAutoFit/>
          </a:bodyPr>
          <a:lstStyle/>
          <a:p>
            <a:r>
              <a:rPr lang="en-US" dirty="0">
                <a:latin typeface="Dreaming Outloud Pro" panose="03050502040302030504" pitchFamily="66" charset="77"/>
                <a:cs typeface="Dreaming Outloud Pro" panose="03050502040302030504" pitchFamily="66" charset="77"/>
              </a:rPr>
              <a:t>Variable Identifier</a:t>
            </a:r>
          </a:p>
        </p:txBody>
      </p:sp>
      <p:cxnSp>
        <p:nvCxnSpPr>
          <p:cNvPr id="11" name="Straight Arrow Connector 10">
            <a:extLst>
              <a:ext uri="{FF2B5EF4-FFF2-40B4-BE49-F238E27FC236}">
                <a16:creationId xmlns:a16="http://schemas.microsoft.com/office/drawing/2014/main" id="{996C55C3-2E83-9473-2410-3B7A8C332CB5}"/>
              </a:ext>
            </a:extLst>
          </p:cNvPr>
          <p:cNvCxnSpPr>
            <a:stCxn id="8" idx="1"/>
          </p:cNvCxnSpPr>
          <p:nvPr/>
        </p:nvCxnSpPr>
        <p:spPr>
          <a:xfrm flipH="1">
            <a:off x="6928701" y="4155625"/>
            <a:ext cx="112179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463F0687-4D9A-063B-EE7F-537514A5642A}"/>
              </a:ext>
            </a:extLst>
          </p:cNvPr>
          <p:cNvCxnSpPr>
            <a:stCxn id="9" idx="1"/>
            <a:endCxn id="6" idx="3"/>
          </p:cNvCxnSpPr>
          <p:nvPr/>
        </p:nvCxnSpPr>
        <p:spPr>
          <a:xfrm flipH="1" flipV="1">
            <a:off x="6707171" y="6048139"/>
            <a:ext cx="1343320" cy="806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6627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2B549-F6F1-A52C-9A5B-BD6905AD0308}"/>
              </a:ext>
            </a:extLst>
          </p:cNvPr>
          <p:cNvSpPr>
            <a:spLocks noGrp="1"/>
          </p:cNvSpPr>
          <p:nvPr>
            <p:ph type="title"/>
          </p:nvPr>
        </p:nvSpPr>
        <p:spPr/>
        <p:txBody>
          <a:bodyPr/>
          <a:lstStyle/>
          <a:p>
            <a:r>
              <a:rPr lang="en-US" dirty="0"/>
              <a:t>Rules and best practices for variables</a:t>
            </a:r>
          </a:p>
        </p:txBody>
      </p:sp>
      <p:sp>
        <p:nvSpPr>
          <p:cNvPr id="3" name="Content Placeholder 2">
            <a:extLst>
              <a:ext uri="{FF2B5EF4-FFF2-40B4-BE49-F238E27FC236}">
                <a16:creationId xmlns:a16="http://schemas.microsoft.com/office/drawing/2014/main" id="{785CE35C-64BF-1F43-8452-BCB1D0C98563}"/>
              </a:ext>
            </a:extLst>
          </p:cNvPr>
          <p:cNvSpPr>
            <a:spLocks noGrp="1"/>
          </p:cNvSpPr>
          <p:nvPr>
            <p:ph idx="1"/>
          </p:nvPr>
        </p:nvSpPr>
        <p:spPr/>
        <p:txBody>
          <a:bodyPr/>
          <a:lstStyle/>
          <a:p>
            <a:r>
              <a:rPr lang="en-US" dirty="0"/>
              <a:t>Should not contains whitespace or special characters (except $ and _)</a:t>
            </a:r>
          </a:p>
          <a:p>
            <a:r>
              <a:rPr lang="en-US" dirty="0">
                <a:solidFill>
                  <a:srgbClr val="00B050"/>
                </a:solidFill>
              </a:rPr>
              <a:t>Valid: $username, age, </a:t>
            </a:r>
            <a:r>
              <a:rPr lang="en-US" dirty="0" err="1">
                <a:solidFill>
                  <a:srgbClr val="00B050"/>
                </a:solidFill>
              </a:rPr>
              <a:t>user_name</a:t>
            </a:r>
            <a:r>
              <a:rPr lang="en-US" dirty="0">
                <a:solidFill>
                  <a:srgbClr val="00B050"/>
                </a:solidFill>
              </a:rPr>
              <a:t>, data$ ……</a:t>
            </a:r>
          </a:p>
          <a:p>
            <a:r>
              <a:rPr lang="en-US" dirty="0">
                <a:solidFill>
                  <a:srgbClr val="FF0000"/>
                </a:solidFill>
              </a:rPr>
              <a:t>Invalid: %username, age/ , user name ……</a:t>
            </a:r>
          </a:p>
        </p:txBody>
      </p:sp>
    </p:spTree>
    <p:extLst>
      <p:ext uri="{BB962C8B-B14F-4D97-AF65-F5344CB8AC3E}">
        <p14:creationId xmlns:p14="http://schemas.microsoft.com/office/powerpoint/2010/main" val="2594234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391</TotalTime>
  <Words>1169</Words>
  <Application>Microsoft Macintosh PowerPoint</Application>
  <PresentationFormat>Widescreen</PresentationFormat>
  <Paragraphs>147</Paragraphs>
  <Slides>32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Aptos</vt:lpstr>
      <vt:lpstr>Arial</vt:lpstr>
      <vt:lpstr>Bradley Hand</vt:lpstr>
      <vt:lpstr>Chalkduster</vt:lpstr>
      <vt:lpstr>Dreaming Outloud Pro</vt:lpstr>
      <vt:lpstr>Office Theme</vt:lpstr>
      <vt:lpstr>Day 2 – JavaScript Fundamental</vt:lpstr>
      <vt:lpstr>What is JavaScript?</vt:lpstr>
      <vt:lpstr>A brief history of JavaScript</vt:lpstr>
      <vt:lpstr>A brief history of JavaScript</vt:lpstr>
      <vt:lpstr>A brief history of JavaScript</vt:lpstr>
      <vt:lpstr>Part of JS in web development</vt:lpstr>
      <vt:lpstr>Backwards compatibility: Do not break the web</vt:lpstr>
      <vt:lpstr>Variables and Values</vt:lpstr>
      <vt:lpstr>Rules and best practices for variables</vt:lpstr>
      <vt:lpstr>Rules and best practices for variables</vt:lpstr>
      <vt:lpstr>Rules and best practices for variables</vt:lpstr>
      <vt:lpstr>Rules and best practices for variables</vt:lpstr>
      <vt:lpstr>Rules and best practices for variables</vt:lpstr>
      <vt:lpstr>Rules and best practices for variables</vt:lpstr>
      <vt:lpstr>Data Types</vt:lpstr>
      <vt:lpstr>Primitive Data Types (7 Types)</vt:lpstr>
      <vt:lpstr>Quick Question</vt:lpstr>
      <vt:lpstr>Quick Question</vt:lpstr>
      <vt:lpstr>Primitive vs Objects</vt:lpstr>
      <vt:lpstr>Primitive vs Objects</vt:lpstr>
      <vt:lpstr>Operators</vt:lpstr>
      <vt:lpstr>Operator Precedence</vt:lpstr>
      <vt:lpstr>Strings and Template literals</vt:lpstr>
      <vt:lpstr>Comments</vt:lpstr>
      <vt:lpstr>Conversion and Coercion</vt:lpstr>
      <vt:lpstr>Conversion and Coercion</vt:lpstr>
      <vt:lpstr>Quick Question (Boolean)</vt:lpstr>
      <vt:lpstr>Alert and Prompt</vt:lpstr>
      <vt:lpstr>Alert and Prompt</vt:lpstr>
      <vt:lpstr>Taking Decision – If… else… statement</vt:lpstr>
      <vt:lpstr>Feedback</vt:lpstr>
      <vt:lpstr>I believe that you learn the most if you don’t learn alone but find learning partners and other people with similar interest. - Unknown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Libi</dc:creator>
  <cp:lastModifiedBy>Sumit Libi</cp:lastModifiedBy>
  <cp:revision>13</cp:revision>
  <dcterms:created xsi:type="dcterms:W3CDTF">2024-05-13T03:35:45Z</dcterms:created>
  <dcterms:modified xsi:type="dcterms:W3CDTF">2024-12-02T03:09:48Z</dcterms:modified>
</cp:coreProperties>
</file>