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8" r:id="rId2"/>
    <p:sldId id="276" r:id="rId3"/>
    <p:sldId id="277" r:id="rId4"/>
    <p:sldId id="279" r:id="rId5"/>
    <p:sldId id="278" r:id="rId6"/>
    <p:sldId id="280" r:id="rId7"/>
    <p:sldId id="281" r:id="rId8"/>
    <p:sldId id="282" r:id="rId9"/>
    <p:sldId id="283" r:id="rId10"/>
    <p:sldId id="288" r:id="rId11"/>
    <p:sldId id="291" r:id="rId12"/>
    <p:sldId id="292" r:id="rId13"/>
    <p:sldId id="284" r:id="rId14"/>
    <p:sldId id="286" r:id="rId15"/>
    <p:sldId id="285" r:id="rId16"/>
    <p:sldId id="287" r:id="rId17"/>
    <p:sldId id="289" r:id="rId18"/>
    <p:sldId id="290" r:id="rId19"/>
    <p:sldId id="275" r:id="rId20"/>
    <p:sldId id="29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2DC"/>
    <a:srgbClr val="E94222"/>
    <a:srgbClr val="20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86215"/>
  </p:normalViewPr>
  <p:slideViewPr>
    <p:cSldViewPr snapToGrid="0">
      <p:cViewPr varScale="1">
        <p:scale>
          <a:sx n="133" d="100"/>
          <a:sy n="133" d="100"/>
        </p:scale>
        <p:origin x="18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96001-DCD7-B941-B7B7-335C0C37BE8D}"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07F4C-B5AF-2446-AB52-B753F580BD3B}" type="slidenum">
              <a:rPr lang="en-US" smtClean="0"/>
              <a:t>‹#›</a:t>
            </a:fld>
            <a:endParaRPr lang="en-US"/>
          </a:p>
        </p:txBody>
      </p:sp>
    </p:spTree>
    <p:extLst>
      <p:ext uri="{BB962C8B-B14F-4D97-AF65-F5344CB8AC3E}">
        <p14:creationId xmlns:p14="http://schemas.microsoft.com/office/powerpoint/2010/main" val="386055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if...else statement</a:t>
            </a:r>
            <a:r>
              <a:rPr lang="en-US" dirty="0"/>
              <a:t> in JavaScript is used to make decisions in your code. It allows you to execute one block of code if a certain condition is </a:t>
            </a:r>
            <a:r>
              <a:rPr lang="en-US" b="1" dirty="0"/>
              <a:t>true</a:t>
            </a:r>
            <a:r>
              <a:rPr lang="en-US" dirty="0"/>
              <a:t> and another block of code if the condition is </a:t>
            </a:r>
            <a:r>
              <a:rPr lang="en-US" b="1" dirty="0"/>
              <a:t>false</a:t>
            </a:r>
            <a:r>
              <a:rPr lang="en-US" dirty="0"/>
              <a:t>.</a:t>
            </a:r>
          </a:p>
        </p:txBody>
      </p:sp>
      <p:sp>
        <p:nvSpPr>
          <p:cNvPr id="4" name="Slide Number Placeholder 3"/>
          <p:cNvSpPr>
            <a:spLocks noGrp="1"/>
          </p:cNvSpPr>
          <p:nvPr>
            <p:ph type="sldNum" sz="quarter" idx="5"/>
          </p:nvPr>
        </p:nvSpPr>
        <p:spPr/>
        <p:txBody>
          <a:bodyPr/>
          <a:lstStyle/>
          <a:p>
            <a:fld id="{93107F4C-B5AF-2446-AB52-B753F580BD3B}" type="slidenum">
              <a:rPr lang="en-US" smtClean="0"/>
              <a:t>7</a:t>
            </a:fld>
            <a:endParaRPr lang="en-US"/>
          </a:p>
        </p:txBody>
      </p:sp>
    </p:spTree>
    <p:extLst>
      <p:ext uri="{BB962C8B-B14F-4D97-AF65-F5344CB8AC3E}">
        <p14:creationId xmlns:p14="http://schemas.microsoft.com/office/powerpoint/2010/main" val="352900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function</a:t>
            </a:r>
            <a:r>
              <a:rPr lang="en-US" dirty="0"/>
              <a:t> in JavaScript is a block of reusable code designed to perform a specific task. Functions help to avoid repeating code and make programs more organized.</a:t>
            </a:r>
          </a:p>
          <a:p>
            <a:r>
              <a:rPr lang="en-US" b="1" dirty="0"/>
              <a:t>1. Function Declaration</a:t>
            </a:r>
          </a:p>
          <a:p>
            <a:r>
              <a:rPr lang="en-US" dirty="0"/>
              <a:t>A </a:t>
            </a:r>
            <a:r>
              <a:rPr lang="en-US" b="1" dirty="0"/>
              <a:t>function declaration</a:t>
            </a:r>
            <a:r>
              <a:rPr lang="en-US" dirty="0"/>
              <a:t> is the most common way to define a function. It uses the function keyword followed by the function name, parameters (optional), and a block of code.</a:t>
            </a:r>
          </a:p>
          <a:p>
            <a:r>
              <a:rPr lang="en-US" b="1" dirty="0"/>
              <a:t>2. Function Call</a:t>
            </a:r>
          </a:p>
          <a:p>
            <a:r>
              <a:rPr lang="en-US" dirty="0"/>
              <a:t>A </a:t>
            </a:r>
            <a:r>
              <a:rPr lang="en-US" b="1" dirty="0"/>
              <a:t>function call</a:t>
            </a:r>
            <a:r>
              <a:rPr lang="en-US" dirty="0"/>
              <a:t> is when you invoke or "call" a function to execute the code inside it. You call the function by its name followed by parentheses.</a:t>
            </a:r>
          </a:p>
          <a:p>
            <a:r>
              <a:rPr lang="en-US" b="1" dirty="0"/>
              <a:t>3. Function Execution</a:t>
            </a:r>
          </a:p>
          <a:p>
            <a:r>
              <a:rPr lang="en-US" dirty="0"/>
              <a:t>When a function is </a:t>
            </a:r>
            <a:r>
              <a:rPr lang="en-US" b="1" dirty="0"/>
              <a:t>executed</a:t>
            </a:r>
            <a:r>
              <a:rPr lang="en-US" dirty="0"/>
              <a:t>, the code inside the function runs. The function only executes when it is called. Functions can return a value using the return keyword, or they may perform actions without returning anything.</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17</a:t>
            </a:fld>
            <a:endParaRPr lang="en-US"/>
          </a:p>
        </p:txBody>
      </p:sp>
    </p:spTree>
    <p:extLst>
      <p:ext uri="{BB962C8B-B14F-4D97-AF65-F5344CB8AC3E}">
        <p14:creationId xmlns:p14="http://schemas.microsoft.com/office/powerpoint/2010/main" val="50285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F37F5-1124-B389-DB9F-5901DAFDE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B7CFF-499B-268E-FCCA-B8CB0AEAE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A6A7B7-5DE7-859E-D889-9295B12032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E25F98-476A-B57B-F28C-0F18B440223D}"/>
              </a:ext>
            </a:extLst>
          </p:cNvPr>
          <p:cNvSpPr>
            <a:spLocks noGrp="1"/>
          </p:cNvSpPr>
          <p:nvPr>
            <p:ph type="sldNum" sz="quarter" idx="5"/>
          </p:nvPr>
        </p:nvSpPr>
        <p:spPr/>
        <p:txBody>
          <a:bodyPr/>
          <a:lstStyle/>
          <a:p>
            <a:fld id="{93107F4C-B5AF-2446-AB52-B753F580BD3B}" type="slidenum">
              <a:rPr lang="en-US" smtClean="0"/>
              <a:t>8</a:t>
            </a:fld>
            <a:endParaRPr lang="en-US"/>
          </a:p>
        </p:txBody>
      </p:sp>
    </p:spTree>
    <p:extLst>
      <p:ext uri="{BB962C8B-B14F-4D97-AF65-F5344CB8AC3E}">
        <p14:creationId xmlns:p14="http://schemas.microsoft.com/office/powerpoint/2010/main" val="185240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B228E-C4D1-D3B0-EB48-604FD457F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4932F-18BB-BBB7-2C91-D7ABCAA872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8847D-B11A-E842-0F9A-DB51DA395740}"/>
              </a:ext>
            </a:extLst>
          </p:cNvPr>
          <p:cNvSpPr>
            <a:spLocks noGrp="1"/>
          </p:cNvSpPr>
          <p:nvPr>
            <p:ph type="body" idx="1"/>
          </p:nvPr>
        </p:nvSpPr>
        <p:spPr/>
        <p:txBody>
          <a:bodyPr/>
          <a:lstStyle/>
          <a:p>
            <a:r>
              <a:rPr lang="en-US" dirty="0"/>
              <a:t>A </a:t>
            </a:r>
            <a:r>
              <a:rPr lang="en-US" b="1" dirty="0"/>
              <a:t>nested if...else statement</a:t>
            </a:r>
            <a:r>
              <a:rPr lang="en-US" dirty="0"/>
              <a:t> means placing one if...else block inside another. This allows you to check multiple conditions in a hierarchical or dependent way.</a:t>
            </a:r>
          </a:p>
        </p:txBody>
      </p:sp>
      <p:sp>
        <p:nvSpPr>
          <p:cNvPr id="4" name="Slide Number Placeholder 3">
            <a:extLst>
              <a:ext uri="{FF2B5EF4-FFF2-40B4-BE49-F238E27FC236}">
                <a16:creationId xmlns:a16="http://schemas.microsoft.com/office/drawing/2014/main" id="{8B2384D9-868E-5739-13C3-C419151B6D98}"/>
              </a:ext>
            </a:extLst>
          </p:cNvPr>
          <p:cNvSpPr>
            <a:spLocks noGrp="1"/>
          </p:cNvSpPr>
          <p:nvPr>
            <p:ph type="sldNum" sz="quarter" idx="5"/>
          </p:nvPr>
        </p:nvSpPr>
        <p:spPr/>
        <p:txBody>
          <a:bodyPr/>
          <a:lstStyle/>
          <a:p>
            <a:fld id="{93107F4C-B5AF-2446-AB52-B753F580BD3B}" type="slidenum">
              <a:rPr lang="en-US" smtClean="0"/>
              <a:t>9</a:t>
            </a:fld>
            <a:endParaRPr lang="en-US"/>
          </a:p>
        </p:txBody>
      </p:sp>
    </p:spTree>
    <p:extLst>
      <p:ext uri="{BB962C8B-B14F-4D97-AF65-F5344CB8AC3E}">
        <p14:creationId xmlns:p14="http://schemas.microsoft.com/office/powerpoint/2010/main" val="265453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JavaScript, a value can be </a:t>
            </a:r>
            <a:r>
              <a:rPr lang="en-US" b="1" dirty="0"/>
              <a:t>truthy</a:t>
            </a:r>
            <a:r>
              <a:rPr lang="en-US" dirty="0"/>
              <a:t> or </a:t>
            </a:r>
            <a:r>
              <a:rPr lang="en-US" b="1" dirty="0" err="1"/>
              <a:t>falsy</a:t>
            </a:r>
            <a:r>
              <a:rPr lang="en-US" dirty="0"/>
              <a:t> depending on how it behaves when used in a Boolean context (like in conditions of if statements). These terms describe how values are evaluated in </a:t>
            </a:r>
            <a:r>
              <a:rPr lang="en-US" dirty="0" err="1"/>
              <a:t>boolean</a:t>
            </a:r>
            <a:r>
              <a:rPr lang="en-US" dirty="0"/>
              <a:t> expressions.</a:t>
            </a:r>
          </a:p>
          <a:p>
            <a:pPr>
              <a:buFont typeface="Arial" panose="020B0604020202020204" pitchFamily="34" charset="0"/>
              <a:buChar char="•"/>
            </a:pPr>
            <a:r>
              <a:rPr lang="en-US" b="1" dirty="0"/>
              <a:t>Truthy</a:t>
            </a:r>
            <a:r>
              <a:rPr lang="en-US" dirty="0"/>
              <a:t> values are those that are considered true when evaluated in a Boolean context.</a:t>
            </a:r>
          </a:p>
          <a:p>
            <a:pPr>
              <a:buFont typeface="Arial" panose="020B0604020202020204" pitchFamily="34" charset="0"/>
              <a:buChar char="•"/>
            </a:pPr>
            <a:r>
              <a:rPr lang="en-US" b="1" dirty="0" err="1"/>
              <a:t>Falsy</a:t>
            </a:r>
            <a:r>
              <a:rPr lang="en-US" dirty="0"/>
              <a:t> values are those that are considered false when evaluated in a Boolean context.</a:t>
            </a:r>
          </a:p>
          <a:p>
            <a:r>
              <a:rPr lang="en-US" b="1" dirty="0" err="1"/>
              <a:t>Falsy</a:t>
            </a:r>
            <a:r>
              <a:rPr lang="en-US" b="1" dirty="0"/>
              <a:t> Values</a:t>
            </a:r>
          </a:p>
          <a:p>
            <a:r>
              <a:rPr lang="en-US" dirty="0"/>
              <a:t>A </a:t>
            </a:r>
            <a:r>
              <a:rPr lang="en-US" b="1" dirty="0" err="1"/>
              <a:t>falsy</a:t>
            </a:r>
            <a:r>
              <a:rPr lang="en-US" dirty="0"/>
              <a:t> value is a value that </a:t>
            </a:r>
            <a:r>
              <a:rPr lang="en-US" b="1" dirty="0"/>
              <a:t>evaluates to false</a:t>
            </a:r>
            <a:r>
              <a:rPr lang="en-US" dirty="0"/>
              <a:t> when used in a condition.</a:t>
            </a:r>
          </a:p>
          <a:p>
            <a:r>
              <a:rPr lang="en-US" dirty="0"/>
              <a:t>There are only </a:t>
            </a:r>
            <a:r>
              <a:rPr lang="en-US" b="1" dirty="0"/>
              <a:t>6 </a:t>
            </a:r>
            <a:r>
              <a:rPr lang="en-US" b="1" dirty="0" err="1"/>
              <a:t>falsy</a:t>
            </a:r>
            <a:r>
              <a:rPr lang="en-US" b="1" dirty="0"/>
              <a:t> values</a:t>
            </a:r>
            <a:r>
              <a:rPr lang="en-US" dirty="0"/>
              <a:t> in JavaScript:</a:t>
            </a:r>
          </a:p>
          <a:p>
            <a:pPr>
              <a:buFont typeface="+mj-lt"/>
              <a:buAutoNum type="arabicPeriod"/>
            </a:pPr>
            <a:r>
              <a:rPr lang="en-US" dirty="0"/>
              <a:t>false (the Boolean value false)</a:t>
            </a:r>
          </a:p>
          <a:p>
            <a:pPr>
              <a:buFont typeface="+mj-lt"/>
              <a:buAutoNum type="arabicPeriod"/>
            </a:pPr>
            <a:r>
              <a:rPr lang="en-US" dirty="0"/>
              <a:t>0 (the number zero)</a:t>
            </a:r>
          </a:p>
          <a:p>
            <a:pPr>
              <a:buFont typeface="+mj-lt"/>
              <a:buAutoNum type="arabicPeriod"/>
            </a:pPr>
            <a:r>
              <a:rPr lang="en-US" dirty="0"/>
              <a:t>"" (an empty string)</a:t>
            </a:r>
          </a:p>
          <a:p>
            <a:pPr>
              <a:buFont typeface="+mj-lt"/>
              <a:buAutoNum type="arabicPeriod"/>
            </a:pPr>
            <a:r>
              <a:rPr lang="en-US" dirty="0"/>
              <a:t>null</a:t>
            </a:r>
          </a:p>
          <a:p>
            <a:pPr>
              <a:buFont typeface="+mj-lt"/>
              <a:buAutoNum type="arabicPeriod"/>
            </a:pPr>
            <a:r>
              <a:rPr lang="en-US" dirty="0"/>
              <a:t>undefined</a:t>
            </a:r>
          </a:p>
          <a:p>
            <a:pPr>
              <a:buFont typeface="+mj-lt"/>
              <a:buAutoNum type="arabicPeriod"/>
            </a:pPr>
            <a:r>
              <a:rPr lang="en-US" dirty="0" err="1"/>
              <a:t>NaN</a:t>
            </a:r>
            <a:r>
              <a:rPr lang="en-US" dirty="0"/>
              <a:t> (Not-a-Number)</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11</a:t>
            </a:fld>
            <a:endParaRPr lang="en-US"/>
          </a:p>
        </p:txBody>
      </p:sp>
    </p:spTree>
    <p:extLst>
      <p:ext uri="{BB962C8B-B14F-4D97-AF65-F5344CB8AC3E}">
        <p14:creationId xmlns:p14="http://schemas.microsoft.com/office/powerpoint/2010/main" val="270570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t>
            </a:r>
            <a:r>
              <a:rPr lang="en-US" b="1" dirty="0"/>
              <a:t>ternary operator</a:t>
            </a:r>
            <a:r>
              <a:rPr lang="en-US" dirty="0"/>
              <a:t> is a shorthand way to write an if...else statement. It is a conditional operator that takes three operands:</a:t>
            </a:r>
          </a:p>
          <a:p>
            <a:pPr>
              <a:buFont typeface="+mj-lt"/>
              <a:buAutoNum type="arabicPeriod"/>
            </a:pPr>
            <a:r>
              <a:rPr lang="en-US" dirty="0"/>
              <a:t>A condition to test.</a:t>
            </a:r>
          </a:p>
          <a:p>
            <a:pPr>
              <a:buFont typeface="+mj-lt"/>
              <a:buAutoNum type="arabicPeriod"/>
            </a:pPr>
            <a:r>
              <a:rPr lang="en-US" dirty="0"/>
              <a:t>A value to return if the condition is true.</a:t>
            </a:r>
          </a:p>
          <a:p>
            <a:pPr>
              <a:buFont typeface="+mj-lt"/>
              <a:buAutoNum type="arabicPeriod"/>
            </a:pPr>
            <a:r>
              <a:rPr lang="en-US" dirty="0"/>
              <a:t>A value to return if the condition is false.</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12</a:t>
            </a:fld>
            <a:endParaRPr lang="en-US"/>
          </a:p>
        </p:txBody>
      </p:sp>
    </p:spTree>
    <p:extLst>
      <p:ext uri="{BB962C8B-B14F-4D97-AF65-F5344CB8AC3E}">
        <p14:creationId xmlns:p14="http://schemas.microsoft.com/office/powerpoint/2010/main" val="85247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5E0C8-6E9B-A77A-E89D-E0957FD34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22B86-5663-B502-8678-2904CD460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DE1DFE-2558-C4EA-C4A3-A9EFB095D638}"/>
              </a:ext>
            </a:extLst>
          </p:cNvPr>
          <p:cNvSpPr>
            <a:spLocks noGrp="1"/>
          </p:cNvSpPr>
          <p:nvPr>
            <p:ph type="body" idx="1"/>
          </p:nvPr>
        </p:nvSpPr>
        <p:spPr/>
        <p:txBody>
          <a:bodyPr/>
          <a:lstStyle/>
          <a:p>
            <a:r>
              <a:rPr lang="en-US" dirty="0"/>
              <a:t>A </a:t>
            </a:r>
            <a:r>
              <a:rPr lang="en-US" b="1" dirty="0"/>
              <a:t>switch statement</a:t>
            </a:r>
            <a:r>
              <a:rPr lang="en-US" dirty="0"/>
              <a:t> in JavaScript is used to execute one block of code from multiple options based on the value of an expression. It’s an alternative to using multiple if...else if conditions and is often more readable when dealing with many cases.</a:t>
            </a:r>
          </a:p>
        </p:txBody>
      </p:sp>
      <p:sp>
        <p:nvSpPr>
          <p:cNvPr id="4" name="Slide Number Placeholder 3">
            <a:extLst>
              <a:ext uri="{FF2B5EF4-FFF2-40B4-BE49-F238E27FC236}">
                <a16:creationId xmlns:a16="http://schemas.microsoft.com/office/drawing/2014/main" id="{8C018C01-D75A-FDAD-A529-88B4ADEADA2A}"/>
              </a:ext>
            </a:extLst>
          </p:cNvPr>
          <p:cNvSpPr>
            <a:spLocks noGrp="1"/>
          </p:cNvSpPr>
          <p:nvPr>
            <p:ph type="sldNum" sz="quarter" idx="5"/>
          </p:nvPr>
        </p:nvSpPr>
        <p:spPr/>
        <p:txBody>
          <a:bodyPr/>
          <a:lstStyle/>
          <a:p>
            <a:fld id="{93107F4C-B5AF-2446-AB52-B753F580BD3B}" type="slidenum">
              <a:rPr lang="en-US" smtClean="0"/>
              <a:t>13</a:t>
            </a:fld>
            <a:endParaRPr lang="en-US"/>
          </a:p>
        </p:txBody>
      </p:sp>
    </p:spTree>
    <p:extLst>
      <p:ext uri="{BB962C8B-B14F-4D97-AF65-F5344CB8AC3E}">
        <p14:creationId xmlns:p14="http://schemas.microsoft.com/office/powerpoint/2010/main" val="10573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for loop</a:t>
            </a:r>
            <a:r>
              <a:rPr lang="en-US" dirty="0"/>
              <a:t> in JavaScript is used to repeat a block of code a specific number of times. It's one of the most common looping structures and is great for iterating over arrays, numbers, or repetitive tasks.</a:t>
            </a:r>
          </a:p>
        </p:txBody>
      </p:sp>
      <p:sp>
        <p:nvSpPr>
          <p:cNvPr id="4" name="Slide Number Placeholder 3"/>
          <p:cNvSpPr>
            <a:spLocks noGrp="1"/>
          </p:cNvSpPr>
          <p:nvPr>
            <p:ph type="sldNum" sz="quarter" idx="5"/>
          </p:nvPr>
        </p:nvSpPr>
        <p:spPr/>
        <p:txBody>
          <a:bodyPr/>
          <a:lstStyle/>
          <a:p>
            <a:fld id="{93107F4C-B5AF-2446-AB52-B753F580BD3B}" type="slidenum">
              <a:rPr lang="en-US" smtClean="0"/>
              <a:t>14</a:t>
            </a:fld>
            <a:endParaRPr lang="en-US"/>
          </a:p>
        </p:txBody>
      </p:sp>
    </p:spTree>
    <p:extLst>
      <p:ext uri="{BB962C8B-B14F-4D97-AF65-F5344CB8AC3E}">
        <p14:creationId xmlns:p14="http://schemas.microsoft.com/office/powerpoint/2010/main" val="87588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nested for loop</a:t>
            </a:r>
            <a:r>
              <a:rPr lang="en-US" dirty="0"/>
              <a:t> is a for loop inside another for loop. It's commonly used when dealing with multi-dimensional data or scenarios where one set of iterations depends on another.</a:t>
            </a:r>
          </a:p>
        </p:txBody>
      </p:sp>
      <p:sp>
        <p:nvSpPr>
          <p:cNvPr id="4" name="Slide Number Placeholder 3"/>
          <p:cNvSpPr>
            <a:spLocks noGrp="1"/>
          </p:cNvSpPr>
          <p:nvPr>
            <p:ph type="sldNum" sz="quarter" idx="5"/>
          </p:nvPr>
        </p:nvSpPr>
        <p:spPr/>
        <p:txBody>
          <a:bodyPr/>
          <a:lstStyle/>
          <a:p>
            <a:fld id="{93107F4C-B5AF-2446-AB52-B753F580BD3B}" type="slidenum">
              <a:rPr lang="en-US" smtClean="0"/>
              <a:t>15</a:t>
            </a:fld>
            <a:endParaRPr lang="en-US"/>
          </a:p>
        </p:txBody>
      </p:sp>
    </p:spTree>
    <p:extLst>
      <p:ext uri="{BB962C8B-B14F-4D97-AF65-F5344CB8AC3E}">
        <p14:creationId xmlns:p14="http://schemas.microsoft.com/office/powerpoint/2010/main" val="80873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while and do...while loops are used for repeating a block of code based on a condition. The main difference is </a:t>
            </a:r>
            <a:r>
              <a:rPr lang="en-US" b="1" dirty="0"/>
              <a:t>when the condition is checked</a:t>
            </a:r>
            <a:r>
              <a:rPr lang="en-US" dirty="0"/>
              <a:t>:</a:t>
            </a:r>
          </a:p>
          <a:p>
            <a:pPr>
              <a:buFont typeface="Arial" panose="020B0604020202020204" pitchFamily="34" charset="0"/>
              <a:buChar char="•"/>
            </a:pPr>
            <a:r>
              <a:rPr lang="en-US" b="1" dirty="0"/>
              <a:t>while loop</a:t>
            </a:r>
            <a:r>
              <a:rPr lang="en-US" dirty="0"/>
              <a:t>: Checks the condition </a:t>
            </a:r>
            <a:r>
              <a:rPr lang="en-US" b="1" dirty="0"/>
              <a:t>before</a:t>
            </a:r>
            <a:r>
              <a:rPr lang="en-US" dirty="0"/>
              <a:t> executing the code block.</a:t>
            </a:r>
          </a:p>
          <a:p>
            <a:pPr>
              <a:buFont typeface="Arial" panose="020B0604020202020204" pitchFamily="34" charset="0"/>
              <a:buChar char="•"/>
            </a:pPr>
            <a:r>
              <a:rPr lang="en-US" b="1" dirty="0"/>
              <a:t>do...while loop</a:t>
            </a:r>
            <a:r>
              <a:rPr lang="en-US" dirty="0"/>
              <a:t>: Executes the code block </a:t>
            </a:r>
            <a:r>
              <a:rPr lang="en-US" b="1" dirty="0"/>
              <a:t>at least once</a:t>
            </a:r>
            <a:r>
              <a:rPr lang="en-US" dirty="0"/>
              <a:t>, then checks the condition.</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16</a:t>
            </a:fld>
            <a:endParaRPr lang="en-US"/>
          </a:p>
        </p:txBody>
      </p:sp>
    </p:spTree>
    <p:extLst>
      <p:ext uri="{BB962C8B-B14F-4D97-AF65-F5344CB8AC3E}">
        <p14:creationId xmlns:p14="http://schemas.microsoft.com/office/powerpoint/2010/main" val="292821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32B-D408-3F27-4B1C-BF329A492CD3}"/>
              </a:ext>
            </a:extLst>
          </p:cNvPr>
          <p:cNvSpPr>
            <a:spLocks noGrp="1"/>
          </p:cNvSpPr>
          <p:nvPr>
            <p:ph type="ctrTitle"/>
          </p:nvPr>
        </p:nvSpPr>
        <p:spPr>
          <a:xfrm>
            <a:off x="1524000" y="3032089"/>
            <a:ext cx="9144000" cy="793821"/>
          </a:xfrm>
          <a:prstGeom prst="rect">
            <a:avLst/>
          </a:prstGeom>
        </p:spPr>
        <p:txBody>
          <a:bodyPr anchor="b"/>
          <a:lstStyle>
            <a:lvl1pPr algn="ctr">
              <a:defRPr sz="40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Tree>
    <p:extLst>
      <p:ext uri="{BB962C8B-B14F-4D97-AF65-F5344CB8AC3E}">
        <p14:creationId xmlns:p14="http://schemas.microsoft.com/office/powerpoint/2010/main" val="316086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5AFB-860E-C7C8-648E-1F946396564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94382-5BD8-9CDD-B778-2AEB625B8F3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62A39-9466-4E86-CA28-1FBFBFA4F10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5" name="Footer Placeholder 4">
            <a:extLst>
              <a:ext uri="{FF2B5EF4-FFF2-40B4-BE49-F238E27FC236}">
                <a16:creationId xmlns:a16="http://schemas.microsoft.com/office/drawing/2014/main" id="{CC08F216-4263-435F-5E00-A365817725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060FA4-55DF-7E66-1544-7F2858935BF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280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2BA3C-A041-3EED-4115-50A744104A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91EB9-138E-6DBA-213E-5162FD8787E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47E9C-3BC7-A53B-60B9-867E3DEEC6A9}"/>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5" name="Footer Placeholder 4">
            <a:extLst>
              <a:ext uri="{FF2B5EF4-FFF2-40B4-BE49-F238E27FC236}">
                <a16:creationId xmlns:a16="http://schemas.microsoft.com/office/drawing/2014/main" id="{68545482-40D8-0EB2-4D76-B79382F98D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C3B101-CAE5-82D5-A60A-6F8C60C00BD1}"/>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57992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A62B-3D12-0E89-F741-B08C6853BC1A}"/>
              </a:ext>
            </a:extLst>
          </p:cNvPr>
          <p:cNvSpPr>
            <a:spLocks noGrp="1"/>
          </p:cNvSpPr>
          <p:nvPr>
            <p:ph type="title"/>
          </p:nvPr>
        </p:nvSpPr>
        <p:spPr>
          <a:xfrm>
            <a:off x="1376624" y="1512786"/>
            <a:ext cx="9415306" cy="854347"/>
          </a:xfrm>
          <a:prstGeom prst="rect">
            <a:avLst/>
          </a:prstGeom>
        </p:spPr>
        <p:txBody>
          <a:bodyPr/>
          <a:lstStyle>
            <a:lvl1pPr>
              <a:defRPr sz="3600" b="1">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E28EFED-6108-42F0-62FC-62A767D13A6D}"/>
              </a:ext>
            </a:extLst>
          </p:cNvPr>
          <p:cNvSpPr>
            <a:spLocks noGrp="1"/>
          </p:cNvSpPr>
          <p:nvPr>
            <p:ph idx="1"/>
          </p:nvPr>
        </p:nvSpPr>
        <p:spPr>
          <a:xfrm>
            <a:off x="1376624" y="2602523"/>
            <a:ext cx="9415306" cy="3574439"/>
          </a:xfrm>
          <a:prstGeom prst="rect">
            <a:avLst/>
          </a:prstGeom>
        </p:spPr>
        <p:txBody>
          <a:bodyPr/>
          <a:lstStyle>
            <a:lvl1pPr>
              <a:defRPr>
                <a:solidFill>
                  <a:schemeClr val="tx1"/>
                </a:solidFill>
                <a:latin typeface="Dreaming Outloud Pro" panose="03050502040302030504" pitchFamily="66" charset="77"/>
                <a:cs typeface="Dreaming Outloud Pro" panose="03050502040302030504" pitchFamily="66" charset="77"/>
              </a:defRPr>
            </a:lvl1pPr>
            <a:lvl2pPr>
              <a:defRPr>
                <a:solidFill>
                  <a:schemeClr val="tx1"/>
                </a:solidFill>
                <a:latin typeface="Dreaming Outloud Pro" panose="03050502040302030504" pitchFamily="66" charset="77"/>
                <a:cs typeface="Dreaming Outloud Pro" panose="03050502040302030504" pitchFamily="66" charset="77"/>
              </a:defRPr>
            </a:lvl2pPr>
            <a:lvl3pPr>
              <a:defRPr>
                <a:solidFill>
                  <a:schemeClr val="tx1"/>
                </a:solidFill>
                <a:latin typeface="Dreaming Outloud Pro" panose="03050502040302030504" pitchFamily="66" charset="77"/>
                <a:cs typeface="Dreaming Outloud Pro" panose="03050502040302030504" pitchFamily="66" charset="77"/>
              </a:defRPr>
            </a:lvl3pPr>
            <a:lvl4pPr>
              <a:defRPr>
                <a:solidFill>
                  <a:schemeClr val="tx1"/>
                </a:solidFill>
                <a:latin typeface="Dreaming Outloud Pro" panose="03050502040302030504" pitchFamily="66" charset="77"/>
                <a:cs typeface="Dreaming Outloud Pro" panose="03050502040302030504" pitchFamily="66" charset="77"/>
              </a:defRPr>
            </a:lvl4pPr>
            <a:lvl5pPr>
              <a:defRPr>
                <a:solidFill>
                  <a:schemeClr val="tx1"/>
                </a:solidFill>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A35672A-2F93-F848-72EC-D24AEC97E202}"/>
              </a:ext>
            </a:extLst>
          </p:cNvPr>
          <p:cNvSpPr>
            <a:spLocks noGrp="1"/>
          </p:cNvSpPr>
          <p:nvPr>
            <p:ph type="ftr" sz="quarter" idx="11"/>
          </p:nvPr>
        </p:nvSpPr>
        <p:spPr>
          <a:xfrm>
            <a:off x="838200" y="6356349"/>
            <a:ext cx="1024054" cy="365125"/>
          </a:xfrm>
          <a:prstGeom prst="rect">
            <a:avLst/>
          </a:prstGeom>
        </p:spPr>
        <p:txBody>
          <a:bodyPr/>
          <a:lstStyle>
            <a:lvl1pPr>
              <a:defRPr sz="1200"/>
            </a:lvl1pPr>
          </a:lstStyle>
          <a:p>
            <a:endParaRPr lang="en-US" dirty="0"/>
          </a:p>
        </p:txBody>
      </p:sp>
      <p:sp>
        <p:nvSpPr>
          <p:cNvPr id="6" name="Slide Number Placeholder 5">
            <a:extLst>
              <a:ext uri="{FF2B5EF4-FFF2-40B4-BE49-F238E27FC236}">
                <a16:creationId xmlns:a16="http://schemas.microsoft.com/office/drawing/2014/main" id="{82ECF79D-3084-4403-B7E5-A3C5474EEFDA}"/>
              </a:ext>
            </a:extLst>
          </p:cNvPr>
          <p:cNvSpPr>
            <a:spLocks noGrp="1"/>
          </p:cNvSpPr>
          <p:nvPr>
            <p:ph type="sldNum" sz="quarter" idx="12"/>
          </p:nvPr>
        </p:nvSpPr>
        <p:spPr>
          <a:xfrm>
            <a:off x="2085278" y="6356350"/>
            <a:ext cx="9268522" cy="365125"/>
          </a:xfrm>
          <a:prstGeom prst="rect">
            <a:avLst/>
          </a:prstGeom>
        </p:spPr>
        <p:txBody>
          <a:bodyPr/>
          <a:lstStyle>
            <a:lvl1pPr algn="r">
              <a:defRPr sz="1200" i="0" u="none"/>
            </a:lvl1pPr>
          </a:lstStyle>
          <a:p>
            <a:fld id="{91B646A4-D2D9-AB46-B32F-59AB6168B08C}" type="slidenum">
              <a:rPr lang="en-US" smtClean="0"/>
              <a:pPr/>
              <a:t>‹#›</a:t>
            </a:fld>
            <a:endParaRPr lang="en-US" dirty="0"/>
          </a:p>
        </p:txBody>
      </p:sp>
    </p:spTree>
    <p:extLst>
      <p:ext uri="{BB962C8B-B14F-4D97-AF65-F5344CB8AC3E}">
        <p14:creationId xmlns:p14="http://schemas.microsoft.com/office/powerpoint/2010/main" val="22619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78DB-073C-F6FB-AD41-02D89E215597}"/>
              </a:ext>
            </a:extLst>
          </p:cNvPr>
          <p:cNvSpPr>
            <a:spLocks noGrp="1"/>
          </p:cNvSpPr>
          <p:nvPr>
            <p:ph type="title"/>
          </p:nvPr>
        </p:nvSpPr>
        <p:spPr>
          <a:xfrm>
            <a:off x="1306286" y="1329767"/>
            <a:ext cx="9606224" cy="740193"/>
          </a:xfrm>
          <a:prstGeom prst="rect">
            <a:avLst/>
          </a:prstGeom>
        </p:spPr>
        <p:txBody>
          <a:bodyPr/>
          <a:lstStyle>
            <a:lvl1pPr>
              <a:defRPr sz="3600">
                <a:solidFill>
                  <a:srgbClr val="37B2DC"/>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9F5A368-027B-DD3E-6484-4486D101FDA9}"/>
              </a:ext>
            </a:extLst>
          </p:cNvPr>
          <p:cNvSpPr>
            <a:spLocks noGrp="1"/>
          </p:cNvSpPr>
          <p:nvPr>
            <p:ph sz="half" idx="1"/>
          </p:nvPr>
        </p:nvSpPr>
        <p:spPr>
          <a:xfrm>
            <a:off x="1306286" y="2280977"/>
            <a:ext cx="4713514" cy="3895986"/>
          </a:xfrm>
          <a:prstGeom prst="rect">
            <a:avLst/>
          </a:prstGeom>
        </p:spPr>
        <p:txBody>
          <a:bodyPr/>
          <a:lstStyle>
            <a:lvl1pPr>
              <a:defRPr>
                <a:latin typeface="Dreaming Outloud Pro" panose="03050502040302030504" pitchFamily="66" charset="77"/>
                <a:cs typeface="Dreaming Outloud Pro" panose="03050502040302030504" pitchFamily="66" charset="77"/>
              </a:defRPr>
            </a:lvl1pPr>
            <a:lvl2pPr>
              <a:defRPr>
                <a:latin typeface="Dreaming Outloud Pro" panose="03050502040302030504" pitchFamily="66" charset="77"/>
                <a:cs typeface="Dreaming Outloud Pro" panose="03050502040302030504" pitchFamily="66" charset="77"/>
              </a:defRPr>
            </a:lvl2pPr>
            <a:lvl3pPr>
              <a:defRPr>
                <a:latin typeface="Dreaming Outloud Pro" panose="03050502040302030504" pitchFamily="66" charset="77"/>
                <a:cs typeface="Dreaming Outloud Pro" panose="03050502040302030504" pitchFamily="66" charset="77"/>
              </a:defRPr>
            </a:lvl3pPr>
            <a:lvl4pPr>
              <a:defRPr>
                <a:latin typeface="Dreaming Outloud Pro" panose="03050502040302030504" pitchFamily="66" charset="77"/>
                <a:cs typeface="Dreaming Outloud Pro" panose="03050502040302030504" pitchFamily="66" charset="77"/>
              </a:defRPr>
            </a:lvl4pPr>
            <a:lvl5pPr>
              <a:defRPr>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levelå</a:t>
            </a:r>
            <a:endParaRPr lang="en-US" dirty="0"/>
          </a:p>
        </p:txBody>
      </p:sp>
      <p:sp>
        <p:nvSpPr>
          <p:cNvPr id="4" name="Content Placeholder 3">
            <a:extLst>
              <a:ext uri="{FF2B5EF4-FFF2-40B4-BE49-F238E27FC236}">
                <a16:creationId xmlns:a16="http://schemas.microsoft.com/office/drawing/2014/main" id="{F4A7E504-8B3E-569F-905B-6AAE531996EA}"/>
              </a:ext>
            </a:extLst>
          </p:cNvPr>
          <p:cNvSpPr>
            <a:spLocks noGrp="1"/>
          </p:cNvSpPr>
          <p:nvPr>
            <p:ph sz="half" idx="2"/>
          </p:nvPr>
        </p:nvSpPr>
        <p:spPr>
          <a:xfrm>
            <a:off x="6172200" y="2280977"/>
            <a:ext cx="4740310" cy="3895986"/>
          </a:xfrm>
          <a:prstGeom prst="rect">
            <a:avLst/>
          </a:prstGeom>
        </p:spPr>
        <p:txBody>
          <a:bodyPr/>
          <a:lstStyle>
            <a:lvl1pPr>
              <a:defRPr>
                <a:latin typeface="Bradley Hand" pitchFamily="2" charset="77"/>
              </a:defRPr>
            </a:lvl1pPr>
            <a:lvl2pPr>
              <a:defRPr>
                <a:latin typeface="Bradley Hand" pitchFamily="2" charset="77"/>
              </a:defRPr>
            </a:lvl2pPr>
            <a:lvl3pPr>
              <a:defRPr>
                <a:latin typeface="Bradley Hand" pitchFamily="2" charset="77"/>
              </a:defRPr>
            </a:lvl3pPr>
            <a:lvl4pPr>
              <a:defRPr>
                <a:latin typeface="Bradley Hand" pitchFamily="2" charset="77"/>
              </a:defRPr>
            </a:lvl4pPr>
            <a:lvl5pPr>
              <a:defRPr>
                <a:latin typeface="Bradley Han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52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022C-30D9-CAFC-E866-AAEA94E4C48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4BA5B9-F78D-C95E-E741-8A02D9FD3DB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F62EF-565D-8B82-DD3A-01BB98BB1F2D}"/>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5" name="Footer Placeholder 4">
            <a:extLst>
              <a:ext uri="{FF2B5EF4-FFF2-40B4-BE49-F238E27FC236}">
                <a16:creationId xmlns:a16="http://schemas.microsoft.com/office/drawing/2014/main" id="{44431445-5542-38C5-2717-BB0A8B65D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89CF287-75D2-B571-9EA3-227A4A13C149}"/>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7779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6659-452D-0E45-DB77-78D1876065B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C5103B-5C28-3877-F872-8933C14E77B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BF085-2EF8-E25A-EE3E-A74728C0E0B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3186C-4EEF-CD8F-07E2-9DABB1AF8FC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DEF05-8D96-6D3F-F90F-1834FA32D21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51F7C-15C2-873D-263A-20F29E177CBE}"/>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8" name="Footer Placeholder 7">
            <a:extLst>
              <a:ext uri="{FF2B5EF4-FFF2-40B4-BE49-F238E27FC236}">
                <a16:creationId xmlns:a16="http://schemas.microsoft.com/office/drawing/2014/main" id="{A251147A-1003-62D1-449B-3B8BA5AF6E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653F902-401D-F2B4-EE3F-CD9ECC54B57E}"/>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2208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030B-612B-2786-442A-52C13B6FF5F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4DC57F6-66AE-6C6B-7D4F-96A4E5936AAF}"/>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4" name="Footer Placeholder 3">
            <a:extLst>
              <a:ext uri="{FF2B5EF4-FFF2-40B4-BE49-F238E27FC236}">
                <a16:creationId xmlns:a16="http://schemas.microsoft.com/office/drawing/2014/main" id="{319175BC-BA31-2440-02A3-CC3C2A9BE3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7CEE633-0D96-0F65-E4B9-E70639802D02}"/>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169949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78AB5-11C3-A100-651D-82CA868F0CA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3" name="Footer Placeholder 2">
            <a:extLst>
              <a:ext uri="{FF2B5EF4-FFF2-40B4-BE49-F238E27FC236}">
                <a16:creationId xmlns:a16="http://schemas.microsoft.com/office/drawing/2014/main" id="{EB20F585-52BF-102B-6E02-4610B3A268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57AB60-5A9A-1572-F5F3-3AACF62509C8}"/>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9100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BDF-DDDC-5D36-7224-11FC0FDF522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2C651-A558-219B-69F1-431054EA71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66625-9F61-AAC6-BAD2-2FFCED92A99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E2199-23A3-75F6-05F6-DF9F14392F14}"/>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6" name="Footer Placeholder 5">
            <a:extLst>
              <a:ext uri="{FF2B5EF4-FFF2-40B4-BE49-F238E27FC236}">
                <a16:creationId xmlns:a16="http://schemas.microsoft.com/office/drawing/2014/main" id="{C28002D7-470E-4FBB-78E4-C69B5CA1B4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DC398D-9E33-7555-B7C4-D1A7EFBD46C0}"/>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839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AD4-3C66-BB37-5D8A-CA68489944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5C419-32B6-A2AB-7776-E9DDFB1F06B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32060-DE46-35F3-AEF9-B0E7F94F931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21DBB-2BC2-5256-FB51-229ACB6DDD9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12/3/24</a:t>
            </a:fld>
            <a:endParaRPr lang="en-US"/>
          </a:p>
        </p:txBody>
      </p:sp>
      <p:sp>
        <p:nvSpPr>
          <p:cNvPr id="6" name="Footer Placeholder 5">
            <a:extLst>
              <a:ext uri="{FF2B5EF4-FFF2-40B4-BE49-F238E27FC236}">
                <a16:creationId xmlns:a16="http://schemas.microsoft.com/office/drawing/2014/main" id="{2865A77D-76B7-65DD-22C7-82237FF97D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D6C250B-8D56-A926-C7C7-8ABC85130CE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6903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93BC4-F314-9D9B-7EC6-B291EB83EC60}"/>
              </a:ext>
            </a:extLst>
          </p:cNvPr>
          <p:cNvSpPr txBox="1"/>
          <p:nvPr userDrawn="1"/>
        </p:nvSpPr>
        <p:spPr>
          <a:xfrm>
            <a:off x="1275729" y="457759"/>
            <a:ext cx="2060324" cy="584775"/>
          </a:xfrm>
          <a:prstGeom prst="rect">
            <a:avLst/>
          </a:prstGeom>
          <a:noFill/>
        </p:spPr>
        <p:txBody>
          <a:bodyPr wrap="square" rtlCol="0">
            <a:spAutoFit/>
          </a:bodyPr>
          <a:lstStyle/>
          <a:p>
            <a:pPr algn="ctr"/>
            <a:r>
              <a:rPr lang="en-US" sz="3200" b="1" dirty="0">
                <a:solidFill>
                  <a:srgbClr val="37B2DC"/>
                </a:solidFill>
                <a:latin typeface="Dreaming Outloud Pro" panose="03050502040302030504" pitchFamily="66" charset="77"/>
                <a:cs typeface="Dreaming Outloud Pro" panose="03050502040302030504" pitchFamily="66" charset="77"/>
              </a:rPr>
              <a:t>React JS</a:t>
            </a:r>
          </a:p>
        </p:txBody>
      </p:sp>
      <p:pic>
        <p:nvPicPr>
          <p:cNvPr id="4" name="Picture 3" descr="A blue and white symbol&#10;&#10;Description automatically generated">
            <a:extLst>
              <a:ext uri="{FF2B5EF4-FFF2-40B4-BE49-F238E27FC236}">
                <a16:creationId xmlns:a16="http://schemas.microsoft.com/office/drawing/2014/main" id="{43AD7E35-089C-22AC-0E5D-70527AFC4877}"/>
              </a:ext>
            </a:extLst>
          </p:cNvPr>
          <p:cNvPicPr>
            <a:picLocks noChangeAspect="1"/>
          </p:cNvPicPr>
          <p:nvPr userDrawn="1"/>
        </p:nvPicPr>
        <p:blipFill>
          <a:blip r:embed="rId13"/>
          <a:stretch>
            <a:fillRect/>
          </a:stretch>
        </p:blipFill>
        <p:spPr>
          <a:xfrm>
            <a:off x="195105" y="195517"/>
            <a:ext cx="1080624" cy="1080624"/>
          </a:xfrm>
          <a:prstGeom prst="rect">
            <a:avLst/>
          </a:prstGeom>
        </p:spPr>
      </p:pic>
      <p:pic>
        <p:nvPicPr>
          <p:cNvPr id="6" name="Picture 5" descr="A yellow rectangular sign with black letters&#10;&#10;Description automatically generated">
            <a:extLst>
              <a:ext uri="{FF2B5EF4-FFF2-40B4-BE49-F238E27FC236}">
                <a16:creationId xmlns:a16="http://schemas.microsoft.com/office/drawing/2014/main" id="{676CAA7D-BFF4-A87C-41CE-5B3CAACA158C}"/>
              </a:ext>
            </a:extLst>
          </p:cNvPr>
          <p:cNvPicPr>
            <a:picLocks noChangeAspect="1"/>
          </p:cNvPicPr>
          <p:nvPr userDrawn="1"/>
        </p:nvPicPr>
        <p:blipFill>
          <a:blip r:embed="rId14"/>
          <a:stretch>
            <a:fillRect/>
          </a:stretch>
        </p:blipFill>
        <p:spPr>
          <a:xfrm>
            <a:off x="10949190" y="195517"/>
            <a:ext cx="1047705" cy="1047705"/>
          </a:xfrm>
          <a:prstGeom prst="rect">
            <a:avLst/>
          </a:prstGeom>
        </p:spPr>
      </p:pic>
      <p:pic>
        <p:nvPicPr>
          <p:cNvPr id="9" name="Picture 8" descr="A blue and green atom symbol&#10;&#10;Description automatically generated">
            <a:extLst>
              <a:ext uri="{FF2B5EF4-FFF2-40B4-BE49-F238E27FC236}">
                <a16:creationId xmlns:a16="http://schemas.microsoft.com/office/drawing/2014/main" id="{3CD9B67D-9932-B967-60A1-67C398C553FE}"/>
              </a:ext>
            </a:extLst>
          </p:cNvPr>
          <p:cNvPicPr>
            <a:picLocks noChangeAspect="1"/>
          </p:cNvPicPr>
          <p:nvPr userDrawn="1"/>
        </p:nvPicPr>
        <p:blipFill>
          <a:blip r:embed="rId15">
            <a:alphaModFix amt="20000"/>
          </a:blip>
          <a:stretch>
            <a:fillRect/>
          </a:stretch>
        </p:blipFill>
        <p:spPr>
          <a:xfrm>
            <a:off x="-1489033" y="3156229"/>
            <a:ext cx="5529524" cy="5529524"/>
          </a:xfrm>
          <a:prstGeom prst="rect">
            <a:avLst/>
          </a:prstGeom>
        </p:spPr>
      </p:pic>
    </p:spTree>
    <p:extLst>
      <p:ext uri="{BB962C8B-B14F-4D97-AF65-F5344CB8AC3E}">
        <p14:creationId xmlns:p14="http://schemas.microsoft.com/office/powerpoint/2010/main" val="403897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886A-8BD8-C8B7-CB5F-2752CC1C87E4}"/>
              </a:ext>
            </a:extLst>
          </p:cNvPr>
          <p:cNvSpPr>
            <a:spLocks noGrp="1"/>
          </p:cNvSpPr>
          <p:nvPr>
            <p:ph type="ctrTitle"/>
          </p:nvPr>
        </p:nvSpPr>
        <p:spPr/>
        <p:txBody>
          <a:bodyPr/>
          <a:lstStyle/>
          <a:p>
            <a:r>
              <a:rPr lang="en-US" dirty="0"/>
              <a:t>Day 3 – JavaScript Fundamental</a:t>
            </a:r>
          </a:p>
        </p:txBody>
      </p:sp>
    </p:spTree>
    <p:extLst>
      <p:ext uri="{BB962C8B-B14F-4D97-AF65-F5344CB8AC3E}">
        <p14:creationId xmlns:p14="http://schemas.microsoft.com/office/powerpoint/2010/main" val="30570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lowchart&#10;&#10;Description automatically generated">
            <a:extLst>
              <a:ext uri="{FF2B5EF4-FFF2-40B4-BE49-F238E27FC236}">
                <a16:creationId xmlns:a16="http://schemas.microsoft.com/office/drawing/2014/main" id="{D7CB541D-AD24-47B3-F6D6-98A8169F0809}"/>
              </a:ext>
            </a:extLst>
          </p:cNvPr>
          <p:cNvPicPr>
            <a:picLocks noChangeAspect="1"/>
          </p:cNvPicPr>
          <p:nvPr/>
        </p:nvPicPr>
        <p:blipFill>
          <a:blip r:embed="rId2"/>
          <a:stretch>
            <a:fillRect/>
          </a:stretch>
        </p:blipFill>
        <p:spPr>
          <a:xfrm>
            <a:off x="3229324" y="707843"/>
            <a:ext cx="7196392" cy="6150157"/>
          </a:xfrm>
          <a:prstGeom prst="rect">
            <a:avLst/>
          </a:prstGeom>
        </p:spPr>
      </p:pic>
    </p:spTree>
    <p:extLst>
      <p:ext uri="{BB962C8B-B14F-4D97-AF65-F5344CB8AC3E}">
        <p14:creationId xmlns:p14="http://schemas.microsoft.com/office/powerpoint/2010/main" val="12056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2A06-5B51-6139-8C72-99FCE8A4504A}"/>
              </a:ext>
            </a:extLst>
          </p:cNvPr>
          <p:cNvSpPr>
            <a:spLocks noGrp="1"/>
          </p:cNvSpPr>
          <p:nvPr>
            <p:ph type="title"/>
          </p:nvPr>
        </p:nvSpPr>
        <p:spPr>
          <a:xfrm>
            <a:off x="1388347" y="3001826"/>
            <a:ext cx="9415306" cy="854347"/>
          </a:xfrm>
        </p:spPr>
        <p:txBody>
          <a:bodyPr/>
          <a:lstStyle/>
          <a:p>
            <a:pPr algn="ctr"/>
            <a:r>
              <a:rPr lang="en-US" dirty="0"/>
              <a:t>Truthy and </a:t>
            </a:r>
            <a:r>
              <a:rPr lang="en-US" dirty="0" err="1"/>
              <a:t>Falsy</a:t>
            </a:r>
            <a:r>
              <a:rPr lang="en-US" dirty="0"/>
              <a:t> Value !!!!!!!!</a:t>
            </a:r>
          </a:p>
        </p:txBody>
      </p:sp>
    </p:spTree>
    <p:extLst>
      <p:ext uri="{BB962C8B-B14F-4D97-AF65-F5344CB8AC3E}">
        <p14:creationId xmlns:p14="http://schemas.microsoft.com/office/powerpoint/2010/main" val="88194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FA51-4B39-A4F2-E12D-F5834F9194D8}"/>
              </a:ext>
            </a:extLst>
          </p:cNvPr>
          <p:cNvSpPr>
            <a:spLocks noGrp="1"/>
          </p:cNvSpPr>
          <p:nvPr>
            <p:ph type="title"/>
          </p:nvPr>
        </p:nvSpPr>
        <p:spPr/>
        <p:txBody>
          <a:bodyPr/>
          <a:lstStyle/>
          <a:p>
            <a:r>
              <a:rPr lang="en-US" dirty="0"/>
              <a:t>Ternary Operator</a:t>
            </a:r>
          </a:p>
        </p:txBody>
      </p:sp>
      <p:pic>
        <p:nvPicPr>
          <p:cNvPr id="5" name="Picture 4" descr="A screen shot of a computer program&#10;&#10;Description automatically generated">
            <a:extLst>
              <a:ext uri="{FF2B5EF4-FFF2-40B4-BE49-F238E27FC236}">
                <a16:creationId xmlns:a16="http://schemas.microsoft.com/office/drawing/2014/main" id="{0D6F30B6-C042-2D94-5964-BF067588F97B}"/>
              </a:ext>
            </a:extLst>
          </p:cNvPr>
          <p:cNvPicPr>
            <a:picLocks noChangeAspect="1"/>
          </p:cNvPicPr>
          <p:nvPr/>
        </p:nvPicPr>
        <p:blipFill>
          <a:blip r:embed="rId3"/>
          <a:stretch>
            <a:fillRect/>
          </a:stretch>
        </p:blipFill>
        <p:spPr>
          <a:xfrm>
            <a:off x="2520598" y="1778690"/>
            <a:ext cx="7772400" cy="5424356"/>
          </a:xfrm>
          <a:prstGeom prst="rect">
            <a:avLst/>
          </a:prstGeom>
        </p:spPr>
      </p:pic>
    </p:spTree>
    <p:extLst>
      <p:ext uri="{BB962C8B-B14F-4D97-AF65-F5344CB8AC3E}">
        <p14:creationId xmlns:p14="http://schemas.microsoft.com/office/powerpoint/2010/main" val="174835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501E8-BB1A-A8C2-D3A6-772848739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E2B3A-C1C9-E7FD-49C8-E9FF00A06B36}"/>
              </a:ext>
            </a:extLst>
          </p:cNvPr>
          <p:cNvSpPr>
            <a:spLocks noGrp="1"/>
          </p:cNvSpPr>
          <p:nvPr>
            <p:ph type="title"/>
          </p:nvPr>
        </p:nvSpPr>
        <p:spPr>
          <a:xfrm>
            <a:off x="7093820" y="469596"/>
            <a:ext cx="3726986" cy="531432"/>
          </a:xfrm>
        </p:spPr>
        <p:txBody>
          <a:bodyPr/>
          <a:lstStyle/>
          <a:p>
            <a:pPr algn="r"/>
            <a:r>
              <a:rPr lang="en-US" dirty="0"/>
              <a:t>Switch statement</a:t>
            </a:r>
          </a:p>
        </p:txBody>
      </p:sp>
      <p:pic>
        <p:nvPicPr>
          <p:cNvPr id="4" name="Picture 3" descr="A diagram of a break&#10;&#10;Description automatically generated">
            <a:extLst>
              <a:ext uri="{FF2B5EF4-FFF2-40B4-BE49-F238E27FC236}">
                <a16:creationId xmlns:a16="http://schemas.microsoft.com/office/drawing/2014/main" id="{EC7A8337-3D1D-B7B6-82BD-DA24FEA98DC2}"/>
              </a:ext>
            </a:extLst>
          </p:cNvPr>
          <p:cNvPicPr>
            <a:picLocks noChangeAspect="1"/>
          </p:cNvPicPr>
          <p:nvPr/>
        </p:nvPicPr>
        <p:blipFill>
          <a:blip r:embed="rId3"/>
          <a:stretch>
            <a:fillRect/>
          </a:stretch>
        </p:blipFill>
        <p:spPr>
          <a:xfrm>
            <a:off x="7819436" y="1512786"/>
            <a:ext cx="4335393" cy="5185317"/>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7997BC47-5A10-715E-35E1-F3B955EAFEFB}"/>
              </a:ext>
            </a:extLst>
          </p:cNvPr>
          <p:cNvPicPr>
            <a:picLocks noChangeAspect="1"/>
          </p:cNvPicPr>
          <p:nvPr/>
        </p:nvPicPr>
        <p:blipFill>
          <a:blip r:embed="rId4"/>
          <a:stretch>
            <a:fillRect/>
          </a:stretch>
        </p:blipFill>
        <p:spPr>
          <a:xfrm>
            <a:off x="1163068" y="625641"/>
            <a:ext cx="5285857" cy="6426343"/>
          </a:xfrm>
          <a:prstGeom prst="rect">
            <a:avLst/>
          </a:prstGeom>
        </p:spPr>
      </p:pic>
    </p:spTree>
    <p:extLst>
      <p:ext uri="{BB962C8B-B14F-4D97-AF65-F5344CB8AC3E}">
        <p14:creationId xmlns:p14="http://schemas.microsoft.com/office/powerpoint/2010/main" val="1759212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9F8DA-037C-C61E-CAE2-757E89F935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AB37F5-D2EF-F85F-781D-5BA3F64C7253}"/>
              </a:ext>
            </a:extLst>
          </p:cNvPr>
          <p:cNvSpPr>
            <a:spLocks noGrp="1"/>
          </p:cNvSpPr>
          <p:nvPr>
            <p:ph type="title"/>
          </p:nvPr>
        </p:nvSpPr>
        <p:spPr/>
        <p:txBody>
          <a:bodyPr/>
          <a:lstStyle/>
          <a:p>
            <a:r>
              <a:rPr lang="en-US" dirty="0"/>
              <a:t>For loop</a:t>
            </a:r>
          </a:p>
        </p:txBody>
      </p:sp>
      <p:pic>
        <p:nvPicPr>
          <p:cNvPr id="7" name="Picture 6" descr="A diagram of a test expression&#10;&#10;Description automatically generated">
            <a:extLst>
              <a:ext uri="{FF2B5EF4-FFF2-40B4-BE49-F238E27FC236}">
                <a16:creationId xmlns:a16="http://schemas.microsoft.com/office/drawing/2014/main" id="{5AA69126-4A41-81AE-0699-2A9DAD80EAFC}"/>
              </a:ext>
            </a:extLst>
          </p:cNvPr>
          <p:cNvPicPr>
            <a:picLocks noChangeAspect="1"/>
          </p:cNvPicPr>
          <p:nvPr/>
        </p:nvPicPr>
        <p:blipFill>
          <a:blip r:embed="rId3"/>
          <a:stretch>
            <a:fillRect/>
          </a:stretch>
        </p:blipFill>
        <p:spPr>
          <a:xfrm>
            <a:off x="7783475" y="1393902"/>
            <a:ext cx="3563839" cy="4850780"/>
          </a:xfrm>
          <a:prstGeom prst="rect">
            <a:avLst/>
          </a:prstGeom>
        </p:spPr>
      </p:pic>
      <p:pic>
        <p:nvPicPr>
          <p:cNvPr id="3" name="Picture 2" descr="A screen shot of a computer code&#10;&#10;Description automatically generated">
            <a:extLst>
              <a:ext uri="{FF2B5EF4-FFF2-40B4-BE49-F238E27FC236}">
                <a16:creationId xmlns:a16="http://schemas.microsoft.com/office/drawing/2014/main" id="{80063964-913A-D4B9-7829-6AACA09E4B60}"/>
              </a:ext>
            </a:extLst>
          </p:cNvPr>
          <p:cNvPicPr>
            <a:picLocks noChangeAspect="1"/>
          </p:cNvPicPr>
          <p:nvPr/>
        </p:nvPicPr>
        <p:blipFill>
          <a:blip r:embed="rId4"/>
          <a:stretch>
            <a:fillRect/>
          </a:stretch>
        </p:blipFill>
        <p:spPr>
          <a:xfrm>
            <a:off x="844686" y="1939959"/>
            <a:ext cx="5734164" cy="4255918"/>
          </a:xfrm>
          <a:prstGeom prst="rect">
            <a:avLst/>
          </a:prstGeom>
        </p:spPr>
      </p:pic>
    </p:spTree>
    <p:extLst>
      <p:ext uri="{BB962C8B-B14F-4D97-AF65-F5344CB8AC3E}">
        <p14:creationId xmlns:p14="http://schemas.microsoft.com/office/powerpoint/2010/main" val="24310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77991-22FE-A62F-77AB-B18AA8E9FF3A}"/>
              </a:ext>
            </a:extLst>
          </p:cNvPr>
          <p:cNvSpPr>
            <a:spLocks noGrp="1"/>
          </p:cNvSpPr>
          <p:nvPr>
            <p:ph type="title"/>
          </p:nvPr>
        </p:nvSpPr>
        <p:spPr/>
        <p:txBody>
          <a:bodyPr/>
          <a:lstStyle/>
          <a:p>
            <a:r>
              <a:rPr lang="en-US" dirty="0"/>
              <a:t>Nested For loop</a:t>
            </a:r>
          </a:p>
        </p:txBody>
      </p:sp>
      <p:pic>
        <p:nvPicPr>
          <p:cNvPr id="9" name="Picture 8" descr="A diagram of a process&#10;&#10;Description automatically generated">
            <a:extLst>
              <a:ext uri="{FF2B5EF4-FFF2-40B4-BE49-F238E27FC236}">
                <a16:creationId xmlns:a16="http://schemas.microsoft.com/office/drawing/2014/main" id="{CEA8C2E5-C3E1-D462-EA19-CABA211E0B9C}"/>
              </a:ext>
            </a:extLst>
          </p:cNvPr>
          <p:cNvPicPr>
            <a:picLocks noChangeAspect="1"/>
          </p:cNvPicPr>
          <p:nvPr/>
        </p:nvPicPr>
        <p:blipFill>
          <a:blip r:embed="rId3"/>
          <a:stretch>
            <a:fillRect/>
          </a:stretch>
        </p:blipFill>
        <p:spPr>
          <a:xfrm>
            <a:off x="7073407" y="2367133"/>
            <a:ext cx="4429629" cy="4028173"/>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68303A2F-2A25-19CF-D349-928F4AFCB6E4}"/>
              </a:ext>
            </a:extLst>
          </p:cNvPr>
          <p:cNvPicPr>
            <a:picLocks noChangeAspect="1"/>
          </p:cNvPicPr>
          <p:nvPr/>
        </p:nvPicPr>
        <p:blipFill>
          <a:blip r:embed="rId4"/>
          <a:stretch>
            <a:fillRect/>
          </a:stretch>
        </p:blipFill>
        <p:spPr>
          <a:xfrm>
            <a:off x="850518" y="1754887"/>
            <a:ext cx="5245482" cy="4894446"/>
          </a:xfrm>
          <a:prstGeom prst="rect">
            <a:avLst/>
          </a:prstGeom>
        </p:spPr>
      </p:pic>
    </p:spTree>
    <p:extLst>
      <p:ext uri="{BB962C8B-B14F-4D97-AF65-F5344CB8AC3E}">
        <p14:creationId xmlns:p14="http://schemas.microsoft.com/office/powerpoint/2010/main" val="54769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7366-A9DD-ACC0-AB9A-5F5AD9743B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5B0423-330F-9B00-397F-3F29642A551E}"/>
              </a:ext>
            </a:extLst>
          </p:cNvPr>
          <p:cNvSpPr>
            <a:spLocks noGrp="1"/>
          </p:cNvSpPr>
          <p:nvPr>
            <p:ph type="title"/>
          </p:nvPr>
        </p:nvSpPr>
        <p:spPr>
          <a:xfrm>
            <a:off x="6096000" y="434758"/>
            <a:ext cx="4869266" cy="547020"/>
          </a:xfrm>
        </p:spPr>
        <p:txBody>
          <a:bodyPr/>
          <a:lstStyle/>
          <a:p>
            <a:pPr algn="r"/>
            <a:r>
              <a:rPr lang="en-US" dirty="0"/>
              <a:t>While and do-while loop</a:t>
            </a:r>
          </a:p>
        </p:txBody>
      </p:sp>
      <p:pic>
        <p:nvPicPr>
          <p:cNvPr id="3" name="Picture 2" descr="A diagram of a function&#10;&#10;Description automatically generated">
            <a:extLst>
              <a:ext uri="{FF2B5EF4-FFF2-40B4-BE49-F238E27FC236}">
                <a16:creationId xmlns:a16="http://schemas.microsoft.com/office/drawing/2014/main" id="{C7FF76AC-E2CD-5E63-A9DA-92221BD689D7}"/>
              </a:ext>
            </a:extLst>
          </p:cNvPr>
          <p:cNvPicPr>
            <a:picLocks noChangeAspect="1"/>
          </p:cNvPicPr>
          <p:nvPr/>
        </p:nvPicPr>
        <p:blipFill>
          <a:blip r:embed="rId3"/>
          <a:stretch>
            <a:fillRect/>
          </a:stretch>
        </p:blipFill>
        <p:spPr>
          <a:xfrm>
            <a:off x="7322734" y="2096196"/>
            <a:ext cx="4679969" cy="4449336"/>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21062973-6BDB-1CE3-90DF-D126FB03700D}"/>
              </a:ext>
            </a:extLst>
          </p:cNvPr>
          <p:cNvPicPr>
            <a:picLocks noChangeAspect="1"/>
          </p:cNvPicPr>
          <p:nvPr/>
        </p:nvPicPr>
        <p:blipFill>
          <a:blip r:embed="rId4"/>
          <a:stretch>
            <a:fillRect/>
          </a:stretch>
        </p:blipFill>
        <p:spPr>
          <a:xfrm>
            <a:off x="1017358" y="811611"/>
            <a:ext cx="5258314" cy="6285029"/>
          </a:xfrm>
          <a:prstGeom prst="rect">
            <a:avLst/>
          </a:prstGeom>
        </p:spPr>
      </p:pic>
    </p:spTree>
    <p:extLst>
      <p:ext uri="{BB962C8B-B14F-4D97-AF65-F5344CB8AC3E}">
        <p14:creationId xmlns:p14="http://schemas.microsoft.com/office/powerpoint/2010/main" val="10911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FACB-E3CE-3BDF-FE54-67B61D0E5806}"/>
              </a:ext>
            </a:extLst>
          </p:cNvPr>
          <p:cNvSpPr>
            <a:spLocks noGrp="1"/>
          </p:cNvSpPr>
          <p:nvPr>
            <p:ph type="title"/>
          </p:nvPr>
        </p:nvSpPr>
        <p:spPr/>
        <p:txBody>
          <a:bodyPr/>
          <a:lstStyle/>
          <a:p>
            <a:r>
              <a:rPr lang="en-US" dirty="0"/>
              <a:t>Let’s Intro with Function or Methods</a:t>
            </a:r>
          </a:p>
        </p:txBody>
      </p:sp>
      <p:pic>
        <p:nvPicPr>
          <p:cNvPr id="7" name="Picture 6" descr="A screen shot of a computer program&#10;&#10;Description automatically generated">
            <a:extLst>
              <a:ext uri="{FF2B5EF4-FFF2-40B4-BE49-F238E27FC236}">
                <a16:creationId xmlns:a16="http://schemas.microsoft.com/office/drawing/2014/main" id="{A7CA789B-9CBA-4F5D-904D-B83F572FB69B}"/>
              </a:ext>
            </a:extLst>
          </p:cNvPr>
          <p:cNvPicPr>
            <a:picLocks noChangeAspect="1"/>
          </p:cNvPicPr>
          <p:nvPr/>
        </p:nvPicPr>
        <p:blipFill>
          <a:blip r:embed="rId3"/>
          <a:stretch>
            <a:fillRect/>
          </a:stretch>
        </p:blipFill>
        <p:spPr>
          <a:xfrm>
            <a:off x="2209800" y="1939959"/>
            <a:ext cx="7772400" cy="4282751"/>
          </a:xfrm>
          <a:prstGeom prst="rect">
            <a:avLst/>
          </a:prstGeom>
        </p:spPr>
      </p:pic>
    </p:spTree>
    <p:extLst>
      <p:ext uri="{BB962C8B-B14F-4D97-AF65-F5344CB8AC3E}">
        <p14:creationId xmlns:p14="http://schemas.microsoft.com/office/powerpoint/2010/main" val="44268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0F64-7BFA-F1F2-AA87-7A1D4B77BD84}"/>
              </a:ext>
            </a:extLst>
          </p:cNvPr>
          <p:cNvSpPr>
            <a:spLocks noGrp="1"/>
          </p:cNvSpPr>
          <p:nvPr>
            <p:ph type="title"/>
          </p:nvPr>
        </p:nvSpPr>
        <p:spPr/>
        <p:txBody>
          <a:bodyPr/>
          <a:lstStyle/>
          <a:p>
            <a:r>
              <a:rPr lang="en-US" dirty="0"/>
              <a:t>Let’s have some fun now (Game to learn programming)</a:t>
            </a:r>
          </a:p>
        </p:txBody>
      </p:sp>
      <p:sp>
        <p:nvSpPr>
          <p:cNvPr id="3" name="Content Placeholder 2">
            <a:extLst>
              <a:ext uri="{FF2B5EF4-FFF2-40B4-BE49-F238E27FC236}">
                <a16:creationId xmlns:a16="http://schemas.microsoft.com/office/drawing/2014/main" id="{805C276E-238C-333C-7E20-C0288918210A}"/>
              </a:ext>
            </a:extLst>
          </p:cNvPr>
          <p:cNvSpPr>
            <a:spLocks noGrp="1"/>
          </p:cNvSpPr>
          <p:nvPr>
            <p:ph idx="1"/>
          </p:nvPr>
        </p:nvSpPr>
        <p:spPr/>
        <p:txBody>
          <a:bodyPr/>
          <a:lstStyle/>
          <a:p>
            <a:r>
              <a:rPr lang="en-US" dirty="0"/>
              <a:t>https://</a:t>
            </a:r>
            <a:r>
              <a:rPr lang="en-US" dirty="0" err="1"/>
              <a:t>reeborg.ca</a:t>
            </a:r>
            <a:r>
              <a:rPr lang="en-US" dirty="0"/>
              <a:t>/</a:t>
            </a:r>
            <a:r>
              <a:rPr lang="en-US" dirty="0" err="1"/>
              <a:t>index_en.html</a:t>
            </a:r>
            <a:endParaRPr lang="en-US" dirty="0"/>
          </a:p>
        </p:txBody>
      </p:sp>
      <p:pic>
        <p:nvPicPr>
          <p:cNvPr id="5" name="Picture 4" descr="A game of a maze&#10;&#10;Description automatically generated">
            <a:extLst>
              <a:ext uri="{FF2B5EF4-FFF2-40B4-BE49-F238E27FC236}">
                <a16:creationId xmlns:a16="http://schemas.microsoft.com/office/drawing/2014/main" id="{A7A62A84-5BBF-D7DB-22FE-7C9FCA4EE6A0}"/>
              </a:ext>
            </a:extLst>
          </p:cNvPr>
          <p:cNvPicPr>
            <a:picLocks noChangeAspect="1"/>
          </p:cNvPicPr>
          <p:nvPr/>
        </p:nvPicPr>
        <p:blipFill>
          <a:blip r:embed="rId2"/>
          <a:stretch>
            <a:fillRect/>
          </a:stretch>
        </p:blipFill>
        <p:spPr>
          <a:xfrm>
            <a:off x="7402763" y="2472042"/>
            <a:ext cx="3835400" cy="3835400"/>
          </a:xfrm>
          <a:prstGeom prst="rect">
            <a:avLst/>
          </a:prstGeom>
        </p:spPr>
      </p:pic>
    </p:spTree>
    <p:extLst>
      <p:ext uri="{BB962C8B-B14F-4D97-AF65-F5344CB8AC3E}">
        <p14:creationId xmlns:p14="http://schemas.microsoft.com/office/powerpoint/2010/main" val="102539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337-D6AD-69C1-B1A5-E3CD3F98498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432FA9D-2887-96EF-6175-4242CFA3887B}"/>
              </a:ext>
            </a:extLst>
          </p:cNvPr>
          <p:cNvSpPr>
            <a:spLocks noGrp="1"/>
          </p:cNvSpPr>
          <p:nvPr>
            <p:ph idx="1"/>
          </p:nvPr>
        </p:nvSpPr>
        <p:spPr/>
        <p:txBody>
          <a:bodyPr/>
          <a:lstStyle/>
          <a:p>
            <a:r>
              <a:rPr lang="en-US" dirty="0"/>
              <a:t>What went well?</a:t>
            </a:r>
          </a:p>
          <a:p>
            <a:r>
              <a:rPr lang="en-US" dirty="0"/>
              <a:t>What went wrong?</a:t>
            </a:r>
          </a:p>
          <a:p>
            <a:r>
              <a:rPr lang="en-US" dirty="0"/>
              <a:t>What did you learn?</a:t>
            </a:r>
          </a:p>
        </p:txBody>
      </p:sp>
    </p:spTree>
    <p:extLst>
      <p:ext uri="{BB962C8B-B14F-4D97-AF65-F5344CB8AC3E}">
        <p14:creationId xmlns:p14="http://schemas.microsoft.com/office/powerpoint/2010/main" val="18163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FA-3D41-AB80-4954-97FA3A9DC9F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ED954A7-FF85-9C10-4EAB-DB937AFA8510}"/>
              </a:ext>
            </a:extLst>
          </p:cNvPr>
          <p:cNvSpPr>
            <a:spLocks noGrp="1"/>
          </p:cNvSpPr>
          <p:nvPr>
            <p:ph idx="1"/>
          </p:nvPr>
        </p:nvSpPr>
        <p:spPr>
          <a:xfrm>
            <a:off x="1376624" y="2602523"/>
            <a:ext cx="4322212" cy="3574439"/>
          </a:xfrm>
        </p:spPr>
        <p:txBody>
          <a:bodyPr/>
          <a:lstStyle/>
          <a:p>
            <a:r>
              <a:rPr lang="en-US" dirty="0"/>
              <a:t>All about JavaScript</a:t>
            </a:r>
          </a:p>
          <a:p>
            <a:r>
              <a:rPr lang="en-US" dirty="0"/>
              <a:t>Variables and Values</a:t>
            </a:r>
          </a:p>
          <a:p>
            <a:r>
              <a:rPr lang="en-US" dirty="0"/>
              <a:t>Data Types (Primitive and Objects)</a:t>
            </a:r>
          </a:p>
          <a:p>
            <a:r>
              <a:rPr lang="en-US" dirty="0"/>
              <a:t>Operators</a:t>
            </a:r>
          </a:p>
          <a:p>
            <a:r>
              <a:rPr lang="en-US" dirty="0"/>
              <a:t>Operator Precedence</a:t>
            </a:r>
          </a:p>
        </p:txBody>
      </p:sp>
      <p:sp>
        <p:nvSpPr>
          <p:cNvPr id="4" name="Content Placeholder 2">
            <a:extLst>
              <a:ext uri="{FF2B5EF4-FFF2-40B4-BE49-F238E27FC236}">
                <a16:creationId xmlns:a16="http://schemas.microsoft.com/office/drawing/2014/main" id="{F0939AC9-23BA-72BC-1911-039579D3BC22}"/>
              </a:ext>
            </a:extLst>
          </p:cNvPr>
          <p:cNvSpPr txBox="1">
            <a:spLocks/>
          </p:cNvSpPr>
          <p:nvPr/>
        </p:nvSpPr>
        <p:spPr>
          <a:xfrm>
            <a:off x="6493166" y="2623482"/>
            <a:ext cx="4322212" cy="3574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reaming Outloud Pro" panose="03050502040302030504" pitchFamily="66" charset="77"/>
                <a:ea typeface="+mn-ea"/>
                <a:cs typeface="Dreaming Outloud Pro" panose="03050502040302030504" pitchFamily="66"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reaming Outloud Pro" panose="03050502040302030504" pitchFamily="66" charset="77"/>
                <a:ea typeface="+mn-ea"/>
                <a:cs typeface="Dreaming Outloud Pro" panose="03050502040302030504" pitchFamily="66"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reaming Outloud Pro" panose="03050502040302030504" pitchFamily="66" charset="77"/>
                <a:ea typeface="+mn-ea"/>
                <a:cs typeface="Dreaming Outloud Pro" panose="03050502040302030504" pitchFamily="66"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Strings and Template literal</a:t>
            </a:r>
          </a:p>
          <a:p>
            <a:r>
              <a:rPr lang="en-US" dirty="0"/>
              <a:t>Comments</a:t>
            </a:r>
          </a:p>
          <a:p>
            <a:r>
              <a:rPr lang="en-US" dirty="0"/>
              <a:t>Conversion and Coercion</a:t>
            </a:r>
          </a:p>
          <a:p>
            <a:r>
              <a:rPr lang="en-US" dirty="0"/>
              <a:t>Alert and Prompt</a:t>
            </a:r>
          </a:p>
        </p:txBody>
      </p:sp>
    </p:spTree>
    <p:extLst>
      <p:ext uri="{BB962C8B-B14F-4D97-AF65-F5344CB8AC3E}">
        <p14:creationId xmlns:p14="http://schemas.microsoft.com/office/powerpoint/2010/main" val="105381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B203-F5F8-7913-D8EC-70DD2BD523D4}"/>
              </a:ext>
            </a:extLst>
          </p:cNvPr>
          <p:cNvSpPr>
            <a:spLocks noGrp="1"/>
          </p:cNvSpPr>
          <p:nvPr>
            <p:ph type="title"/>
          </p:nvPr>
        </p:nvSpPr>
        <p:spPr/>
        <p:txBody>
          <a:bodyPr/>
          <a:lstStyle/>
          <a:p>
            <a:r>
              <a:rPr lang="en-US" dirty="0"/>
              <a:t>Credit</a:t>
            </a:r>
          </a:p>
        </p:txBody>
      </p:sp>
      <p:sp>
        <p:nvSpPr>
          <p:cNvPr id="3" name="Content Placeholder 2">
            <a:extLst>
              <a:ext uri="{FF2B5EF4-FFF2-40B4-BE49-F238E27FC236}">
                <a16:creationId xmlns:a16="http://schemas.microsoft.com/office/drawing/2014/main" id="{2A661E23-6B1B-1266-E2B1-71719FA15D1D}"/>
              </a:ext>
            </a:extLst>
          </p:cNvPr>
          <p:cNvSpPr>
            <a:spLocks noGrp="1"/>
          </p:cNvSpPr>
          <p:nvPr>
            <p:ph idx="1"/>
          </p:nvPr>
        </p:nvSpPr>
        <p:spPr/>
        <p:txBody>
          <a:bodyPr/>
          <a:lstStyle/>
          <a:p>
            <a:r>
              <a:rPr lang="en-US" dirty="0"/>
              <a:t>https://</a:t>
            </a:r>
            <a:r>
              <a:rPr lang="en-US" dirty="0" err="1"/>
              <a:t>carbon.now.sh</a:t>
            </a:r>
            <a:r>
              <a:rPr lang="en-US" dirty="0"/>
              <a:t>/</a:t>
            </a:r>
          </a:p>
        </p:txBody>
      </p:sp>
    </p:spTree>
    <p:extLst>
      <p:ext uri="{BB962C8B-B14F-4D97-AF65-F5344CB8AC3E}">
        <p14:creationId xmlns:p14="http://schemas.microsoft.com/office/powerpoint/2010/main" val="100968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1C73-DE43-8EDC-DA36-BE19C806F797}"/>
              </a:ext>
            </a:extLst>
          </p:cNvPr>
          <p:cNvSpPr>
            <a:spLocks noGrp="1"/>
          </p:cNvSpPr>
          <p:nvPr>
            <p:ph type="ctrTitle"/>
          </p:nvPr>
        </p:nvSpPr>
        <p:spPr>
          <a:xfrm>
            <a:off x="1524000" y="2311685"/>
            <a:ext cx="9144000" cy="2880689"/>
          </a:xfrm>
        </p:spPr>
        <p:txBody>
          <a:bodyPr/>
          <a:lstStyle/>
          <a:p>
            <a:pPr algn="l"/>
            <a:r>
              <a:rPr lang="en-US" dirty="0"/>
              <a:t>I believe that you learn the most if you don’t learn alone but find learning partners and other people with similar interest.</a:t>
            </a:r>
            <a:br>
              <a:rPr lang="en-US" dirty="0"/>
            </a:br>
            <a:r>
              <a:rPr lang="en-US" dirty="0"/>
              <a:t>- Unknown</a:t>
            </a:r>
          </a:p>
        </p:txBody>
      </p:sp>
    </p:spTree>
    <p:extLst>
      <p:ext uri="{BB962C8B-B14F-4D97-AF65-F5344CB8AC3E}">
        <p14:creationId xmlns:p14="http://schemas.microsoft.com/office/powerpoint/2010/main" val="266296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3078-F017-FD03-4758-2FC30CD382A6}"/>
              </a:ext>
            </a:extLst>
          </p:cNvPr>
          <p:cNvSpPr>
            <a:spLocks noGrp="1"/>
          </p:cNvSpPr>
          <p:nvPr>
            <p:ph type="title"/>
          </p:nvPr>
        </p:nvSpPr>
        <p:spPr/>
        <p:txBody>
          <a:bodyPr/>
          <a:lstStyle/>
          <a:p>
            <a:r>
              <a:rPr lang="en-US" dirty="0"/>
              <a:t>Missing Part of Day 2 (let, const, and var)</a:t>
            </a:r>
          </a:p>
        </p:txBody>
      </p:sp>
      <p:pic>
        <p:nvPicPr>
          <p:cNvPr id="5" name="Picture 4" descr="A screen shot of a computer code&#10;&#10;Description automatically generated">
            <a:extLst>
              <a:ext uri="{FF2B5EF4-FFF2-40B4-BE49-F238E27FC236}">
                <a16:creationId xmlns:a16="http://schemas.microsoft.com/office/drawing/2014/main" id="{28D54FB5-C23E-9373-7CC3-5DB17E555726}"/>
              </a:ext>
            </a:extLst>
          </p:cNvPr>
          <p:cNvPicPr>
            <a:picLocks noChangeAspect="1"/>
          </p:cNvPicPr>
          <p:nvPr/>
        </p:nvPicPr>
        <p:blipFill>
          <a:blip r:embed="rId2"/>
          <a:stretch>
            <a:fillRect/>
          </a:stretch>
        </p:blipFill>
        <p:spPr>
          <a:xfrm>
            <a:off x="2567709" y="2127927"/>
            <a:ext cx="6511635" cy="4725882"/>
          </a:xfrm>
          <a:prstGeom prst="rect">
            <a:avLst/>
          </a:prstGeom>
        </p:spPr>
      </p:pic>
    </p:spTree>
    <p:extLst>
      <p:ext uri="{BB962C8B-B14F-4D97-AF65-F5344CB8AC3E}">
        <p14:creationId xmlns:p14="http://schemas.microsoft.com/office/powerpoint/2010/main" val="242476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0FF6-3480-A98E-1904-E86CEF6640ED}"/>
              </a:ext>
            </a:extLst>
          </p:cNvPr>
          <p:cNvSpPr>
            <a:spLocks noGrp="1"/>
          </p:cNvSpPr>
          <p:nvPr>
            <p:ph type="title"/>
          </p:nvPr>
        </p:nvSpPr>
        <p:spPr>
          <a:xfrm>
            <a:off x="1388347" y="3001826"/>
            <a:ext cx="9415306" cy="854347"/>
          </a:xfrm>
        </p:spPr>
        <p:txBody>
          <a:bodyPr/>
          <a:lstStyle/>
          <a:p>
            <a:pPr algn="ctr"/>
            <a:r>
              <a:rPr lang="en-US" dirty="0"/>
              <a:t>What is this scope? (Block and Function)</a:t>
            </a:r>
          </a:p>
        </p:txBody>
      </p:sp>
    </p:spTree>
    <p:extLst>
      <p:ext uri="{BB962C8B-B14F-4D97-AF65-F5344CB8AC3E}">
        <p14:creationId xmlns:p14="http://schemas.microsoft.com/office/powerpoint/2010/main" val="273010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EEFE-798C-1317-0420-DCF181A20E2D}"/>
              </a:ext>
            </a:extLst>
          </p:cNvPr>
          <p:cNvSpPr>
            <a:spLocks noGrp="1"/>
          </p:cNvSpPr>
          <p:nvPr>
            <p:ph type="title"/>
          </p:nvPr>
        </p:nvSpPr>
        <p:spPr/>
        <p:txBody>
          <a:bodyPr/>
          <a:lstStyle/>
          <a:p>
            <a:pPr algn="ctr"/>
            <a:r>
              <a:rPr lang="en-US" dirty="0"/>
              <a:t>Then what's the difference</a:t>
            </a:r>
          </a:p>
        </p:txBody>
      </p:sp>
      <p:pic>
        <p:nvPicPr>
          <p:cNvPr id="7" name="Picture 6" descr="A screen shot of a computer program&#10;&#10;Description automatically generated">
            <a:extLst>
              <a:ext uri="{FF2B5EF4-FFF2-40B4-BE49-F238E27FC236}">
                <a16:creationId xmlns:a16="http://schemas.microsoft.com/office/drawing/2014/main" id="{87F1EB3E-6705-4BE7-3091-5F2907F795FA}"/>
              </a:ext>
            </a:extLst>
          </p:cNvPr>
          <p:cNvPicPr>
            <a:picLocks noChangeAspect="1"/>
          </p:cNvPicPr>
          <p:nvPr/>
        </p:nvPicPr>
        <p:blipFill>
          <a:blip r:embed="rId2"/>
          <a:stretch>
            <a:fillRect/>
          </a:stretch>
        </p:blipFill>
        <p:spPr>
          <a:xfrm>
            <a:off x="1043709" y="1812354"/>
            <a:ext cx="5360354" cy="2761641"/>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D7B52AB8-B1CC-6661-A4AD-5AB32145002B}"/>
              </a:ext>
            </a:extLst>
          </p:cNvPr>
          <p:cNvPicPr>
            <a:picLocks noChangeAspect="1"/>
          </p:cNvPicPr>
          <p:nvPr/>
        </p:nvPicPr>
        <p:blipFill>
          <a:blip r:embed="rId3"/>
          <a:stretch>
            <a:fillRect/>
          </a:stretch>
        </p:blipFill>
        <p:spPr>
          <a:xfrm>
            <a:off x="1043709" y="3971054"/>
            <a:ext cx="5360354" cy="2692088"/>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89CF1B8A-1B92-7B6A-780C-CF1AD6AC2E75}"/>
              </a:ext>
            </a:extLst>
          </p:cNvPr>
          <p:cNvPicPr>
            <a:picLocks noChangeAspect="1"/>
          </p:cNvPicPr>
          <p:nvPr/>
        </p:nvPicPr>
        <p:blipFill>
          <a:blip r:embed="rId4"/>
          <a:stretch>
            <a:fillRect/>
          </a:stretch>
        </p:blipFill>
        <p:spPr>
          <a:xfrm>
            <a:off x="5769803" y="2367133"/>
            <a:ext cx="5656388" cy="3604749"/>
          </a:xfrm>
          <a:prstGeom prst="rect">
            <a:avLst/>
          </a:prstGeom>
        </p:spPr>
      </p:pic>
    </p:spTree>
    <p:extLst>
      <p:ext uri="{BB962C8B-B14F-4D97-AF65-F5344CB8AC3E}">
        <p14:creationId xmlns:p14="http://schemas.microsoft.com/office/powerpoint/2010/main" val="210829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514-2620-A8BA-F27F-731B95FE80A1}"/>
              </a:ext>
            </a:extLst>
          </p:cNvPr>
          <p:cNvSpPr>
            <a:spLocks noGrp="1"/>
          </p:cNvSpPr>
          <p:nvPr>
            <p:ph type="title"/>
          </p:nvPr>
        </p:nvSpPr>
        <p:spPr/>
        <p:txBody>
          <a:bodyPr/>
          <a:lstStyle/>
          <a:p>
            <a:r>
              <a:rPr lang="en-US" dirty="0"/>
              <a:t>Control Statement and Loops</a:t>
            </a:r>
          </a:p>
        </p:txBody>
      </p:sp>
      <p:sp>
        <p:nvSpPr>
          <p:cNvPr id="3" name="Content Placeholder 2">
            <a:extLst>
              <a:ext uri="{FF2B5EF4-FFF2-40B4-BE49-F238E27FC236}">
                <a16:creationId xmlns:a16="http://schemas.microsoft.com/office/drawing/2014/main" id="{028ECCE3-A083-AC45-B4A3-7FDB7B28ECF0}"/>
              </a:ext>
            </a:extLst>
          </p:cNvPr>
          <p:cNvSpPr>
            <a:spLocks noGrp="1"/>
          </p:cNvSpPr>
          <p:nvPr>
            <p:ph idx="1"/>
          </p:nvPr>
        </p:nvSpPr>
        <p:spPr>
          <a:xfrm>
            <a:off x="1376624" y="2602523"/>
            <a:ext cx="4719376" cy="3574439"/>
          </a:xfrm>
        </p:spPr>
        <p:txBody>
          <a:bodyPr/>
          <a:lstStyle/>
          <a:p>
            <a:r>
              <a:rPr lang="en-US" dirty="0"/>
              <a:t>If……else statement</a:t>
            </a:r>
          </a:p>
          <a:p>
            <a:r>
              <a:rPr lang="en-US" dirty="0"/>
              <a:t>Nested if……else statement</a:t>
            </a:r>
          </a:p>
          <a:p>
            <a:r>
              <a:rPr lang="en-US" dirty="0"/>
              <a:t>Multiple if statement</a:t>
            </a:r>
          </a:p>
          <a:p>
            <a:r>
              <a:rPr lang="en-US" dirty="0"/>
              <a:t>Switch Statement</a:t>
            </a:r>
          </a:p>
          <a:p>
            <a:r>
              <a:rPr lang="en-US" dirty="0"/>
              <a:t>Ternary Operator</a:t>
            </a:r>
          </a:p>
        </p:txBody>
      </p:sp>
      <p:sp>
        <p:nvSpPr>
          <p:cNvPr id="4" name="Content Placeholder 2">
            <a:extLst>
              <a:ext uri="{FF2B5EF4-FFF2-40B4-BE49-F238E27FC236}">
                <a16:creationId xmlns:a16="http://schemas.microsoft.com/office/drawing/2014/main" id="{053949C5-2155-1DB3-AFE1-218050EE7F6C}"/>
              </a:ext>
            </a:extLst>
          </p:cNvPr>
          <p:cNvSpPr txBox="1">
            <a:spLocks/>
          </p:cNvSpPr>
          <p:nvPr/>
        </p:nvSpPr>
        <p:spPr>
          <a:xfrm>
            <a:off x="6096000" y="2602522"/>
            <a:ext cx="4719376" cy="3574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reaming Outloud Pro" panose="03050502040302030504" pitchFamily="66" charset="77"/>
                <a:ea typeface="+mn-ea"/>
                <a:cs typeface="Dreaming Outloud Pro" panose="03050502040302030504" pitchFamily="66"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reaming Outloud Pro" panose="03050502040302030504" pitchFamily="66" charset="77"/>
                <a:ea typeface="+mn-ea"/>
                <a:cs typeface="Dreaming Outloud Pro" panose="03050502040302030504" pitchFamily="66"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reaming Outloud Pro" panose="03050502040302030504" pitchFamily="66" charset="77"/>
                <a:ea typeface="+mn-ea"/>
                <a:cs typeface="Dreaming Outloud Pro" panose="03050502040302030504" pitchFamily="66"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loop</a:t>
            </a:r>
          </a:p>
          <a:p>
            <a:r>
              <a:rPr lang="en-US" dirty="0"/>
              <a:t>While loop</a:t>
            </a:r>
          </a:p>
        </p:txBody>
      </p:sp>
    </p:spTree>
    <p:extLst>
      <p:ext uri="{BB962C8B-B14F-4D97-AF65-F5344CB8AC3E}">
        <p14:creationId xmlns:p14="http://schemas.microsoft.com/office/powerpoint/2010/main" val="412462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9420-6B70-E70A-A4D7-37A5FCFDB26A}"/>
              </a:ext>
            </a:extLst>
          </p:cNvPr>
          <p:cNvSpPr>
            <a:spLocks noGrp="1"/>
          </p:cNvSpPr>
          <p:nvPr>
            <p:ph type="title"/>
          </p:nvPr>
        </p:nvSpPr>
        <p:spPr/>
        <p:txBody>
          <a:bodyPr/>
          <a:lstStyle/>
          <a:p>
            <a:r>
              <a:rPr lang="en-US" dirty="0"/>
              <a:t>If……else statement</a:t>
            </a:r>
          </a:p>
        </p:txBody>
      </p:sp>
      <p:pic>
        <p:nvPicPr>
          <p:cNvPr id="10" name="Picture 9" descr="A computer screen with text&#10;&#10;Description automatically generated">
            <a:extLst>
              <a:ext uri="{FF2B5EF4-FFF2-40B4-BE49-F238E27FC236}">
                <a16:creationId xmlns:a16="http://schemas.microsoft.com/office/drawing/2014/main" id="{853EF693-26F7-D3BB-257D-10A221C4E236}"/>
              </a:ext>
            </a:extLst>
          </p:cNvPr>
          <p:cNvPicPr>
            <a:picLocks noChangeAspect="1"/>
          </p:cNvPicPr>
          <p:nvPr/>
        </p:nvPicPr>
        <p:blipFill>
          <a:blip r:embed="rId3"/>
          <a:stretch>
            <a:fillRect/>
          </a:stretch>
        </p:blipFill>
        <p:spPr>
          <a:xfrm>
            <a:off x="934472" y="2093626"/>
            <a:ext cx="6623476" cy="4307174"/>
          </a:xfrm>
          <a:prstGeom prst="rect">
            <a:avLst/>
          </a:prstGeom>
        </p:spPr>
      </p:pic>
      <p:pic>
        <p:nvPicPr>
          <p:cNvPr id="12" name="Picture 11" descr="A diagram of a flowchart&#10;&#10;Description automatically generated">
            <a:extLst>
              <a:ext uri="{FF2B5EF4-FFF2-40B4-BE49-F238E27FC236}">
                <a16:creationId xmlns:a16="http://schemas.microsoft.com/office/drawing/2014/main" id="{D2348E6A-0966-0976-12F3-1084299CC40E}"/>
              </a:ext>
            </a:extLst>
          </p:cNvPr>
          <p:cNvPicPr>
            <a:picLocks noChangeAspect="1"/>
          </p:cNvPicPr>
          <p:nvPr/>
        </p:nvPicPr>
        <p:blipFill>
          <a:blip r:embed="rId4"/>
          <a:stretch>
            <a:fillRect/>
          </a:stretch>
        </p:blipFill>
        <p:spPr>
          <a:xfrm>
            <a:off x="7557948" y="2855088"/>
            <a:ext cx="4098097" cy="3057757"/>
          </a:xfrm>
          <a:prstGeom prst="rect">
            <a:avLst/>
          </a:prstGeom>
        </p:spPr>
      </p:pic>
    </p:spTree>
    <p:extLst>
      <p:ext uri="{BB962C8B-B14F-4D97-AF65-F5344CB8AC3E}">
        <p14:creationId xmlns:p14="http://schemas.microsoft.com/office/powerpoint/2010/main" val="313560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06BB8-4BBF-01E4-9482-58FDBC60E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A978A-9D74-56F0-55DD-A26F90C387E7}"/>
              </a:ext>
            </a:extLst>
          </p:cNvPr>
          <p:cNvSpPr>
            <a:spLocks noGrp="1"/>
          </p:cNvSpPr>
          <p:nvPr>
            <p:ph type="title"/>
          </p:nvPr>
        </p:nvSpPr>
        <p:spPr/>
        <p:txBody>
          <a:bodyPr/>
          <a:lstStyle/>
          <a:p>
            <a:r>
              <a:rPr lang="en-US" dirty="0"/>
              <a:t>If…elseif…else statement</a:t>
            </a:r>
          </a:p>
        </p:txBody>
      </p:sp>
      <p:pic>
        <p:nvPicPr>
          <p:cNvPr id="4" name="Picture 3" descr="A diagram of a diagram&#10;&#10;Description automatically generated">
            <a:extLst>
              <a:ext uri="{FF2B5EF4-FFF2-40B4-BE49-F238E27FC236}">
                <a16:creationId xmlns:a16="http://schemas.microsoft.com/office/drawing/2014/main" id="{87A0E3DB-A0C8-E574-06BD-7B422CD3C682}"/>
              </a:ext>
            </a:extLst>
          </p:cNvPr>
          <p:cNvPicPr>
            <a:picLocks noChangeAspect="1"/>
          </p:cNvPicPr>
          <p:nvPr/>
        </p:nvPicPr>
        <p:blipFill>
          <a:blip r:embed="rId3"/>
          <a:stretch>
            <a:fillRect/>
          </a:stretch>
        </p:blipFill>
        <p:spPr>
          <a:xfrm>
            <a:off x="7404409" y="2277495"/>
            <a:ext cx="4238373" cy="4426745"/>
          </a:xfrm>
          <a:prstGeom prst="rect">
            <a:avLst/>
          </a:prstGeom>
        </p:spPr>
      </p:pic>
      <p:pic>
        <p:nvPicPr>
          <p:cNvPr id="6" name="Picture 5">
            <a:extLst>
              <a:ext uri="{FF2B5EF4-FFF2-40B4-BE49-F238E27FC236}">
                <a16:creationId xmlns:a16="http://schemas.microsoft.com/office/drawing/2014/main" id="{F8630ECE-8D7D-9C92-1244-D0DA64C5B5B5}"/>
              </a:ext>
            </a:extLst>
          </p:cNvPr>
          <p:cNvPicPr>
            <a:picLocks noChangeAspect="1"/>
          </p:cNvPicPr>
          <p:nvPr/>
        </p:nvPicPr>
        <p:blipFill>
          <a:blip r:embed="rId4"/>
          <a:stretch>
            <a:fillRect/>
          </a:stretch>
        </p:blipFill>
        <p:spPr>
          <a:xfrm>
            <a:off x="941042" y="1830938"/>
            <a:ext cx="6463367" cy="5027062"/>
          </a:xfrm>
          <a:prstGeom prst="rect">
            <a:avLst/>
          </a:prstGeom>
        </p:spPr>
      </p:pic>
    </p:spTree>
    <p:extLst>
      <p:ext uri="{BB962C8B-B14F-4D97-AF65-F5344CB8AC3E}">
        <p14:creationId xmlns:p14="http://schemas.microsoft.com/office/powerpoint/2010/main" val="375474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5FF43-ADD8-DC1D-1D36-8C7A08A06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BCCD0-FA24-76B5-8DF9-8DE1DC7C25B9}"/>
              </a:ext>
            </a:extLst>
          </p:cNvPr>
          <p:cNvSpPr>
            <a:spLocks noGrp="1"/>
          </p:cNvSpPr>
          <p:nvPr>
            <p:ph type="title"/>
          </p:nvPr>
        </p:nvSpPr>
        <p:spPr/>
        <p:txBody>
          <a:bodyPr/>
          <a:lstStyle/>
          <a:p>
            <a:r>
              <a:rPr lang="en-US" dirty="0"/>
              <a:t>Nested if……else statement</a:t>
            </a:r>
          </a:p>
        </p:txBody>
      </p:sp>
      <p:pic>
        <p:nvPicPr>
          <p:cNvPr id="5" name="Picture 4" descr="A diagram of a body of expression&#10;&#10;Description automatically generated">
            <a:extLst>
              <a:ext uri="{FF2B5EF4-FFF2-40B4-BE49-F238E27FC236}">
                <a16:creationId xmlns:a16="http://schemas.microsoft.com/office/drawing/2014/main" id="{792A99BE-A2AE-E68C-E1FA-E0CE409D11C6}"/>
              </a:ext>
            </a:extLst>
          </p:cNvPr>
          <p:cNvPicPr>
            <a:picLocks noChangeAspect="1"/>
          </p:cNvPicPr>
          <p:nvPr/>
        </p:nvPicPr>
        <p:blipFill>
          <a:blip r:embed="rId3"/>
          <a:stretch>
            <a:fillRect/>
          </a:stretch>
        </p:blipFill>
        <p:spPr>
          <a:xfrm>
            <a:off x="7203687" y="2143636"/>
            <a:ext cx="4648635" cy="4368675"/>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8D9A4EC0-9520-1180-9CC8-7BACCCC39AC1}"/>
              </a:ext>
            </a:extLst>
          </p:cNvPr>
          <p:cNvPicPr>
            <a:picLocks noChangeAspect="1"/>
          </p:cNvPicPr>
          <p:nvPr/>
        </p:nvPicPr>
        <p:blipFill>
          <a:blip r:embed="rId4"/>
          <a:stretch>
            <a:fillRect/>
          </a:stretch>
        </p:blipFill>
        <p:spPr>
          <a:xfrm>
            <a:off x="1010652" y="1638080"/>
            <a:ext cx="5954725" cy="5379786"/>
          </a:xfrm>
          <a:prstGeom prst="rect">
            <a:avLst/>
          </a:prstGeom>
        </p:spPr>
      </p:pic>
    </p:spTree>
    <p:extLst>
      <p:ext uri="{BB962C8B-B14F-4D97-AF65-F5344CB8AC3E}">
        <p14:creationId xmlns:p14="http://schemas.microsoft.com/office/powerpoint/2010/main" val="35590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521</TotalTime>
  <Words>774</Words>
  <Application>Microsoft Macintosh PowerPoint</Application>
  <PresentationFormat>Widescreen</PresentationFormat>
  <Paragraphs>83</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Bradley Hand</vt:lpstr>
      <vt:lpstr>Dreaming Outloud Pro</vt:lpstr>
      <vt:lpstr>Office Theme</vt:lpstr>
      <vt:lpstr>Day 3 – JavaScript Fundamental</vt:lpstr>
      <vt:lpstr>Recap</vt:lpstr>
      <vt:lpstr>Missing Part of Day 2 (let, const, and var)</vt:lpstr>
      <vt:lpstr>What is this scope? (Block and Function)</vt:lpstr>
      <vt:lpstr>Then what's the difference</vt:lpstr>
      <vt:lpstr>Control Statement and Loops</vt:lpstr>
      <vt:lpstr>If……else statement</vt:lpstr>
      <vt:lpstr>If…elseif…else statement</vt:lpstr>
      <vt:lpstr>Nested if……else statement</vt:lpstr>
      <vt:lpstr>PowerPoint Presentation</vt:lpstr>
      <vt:lpstr>Truthy and Falsy Value !!!!!!!!</vt:lpstr>
      <vt:lpstr>Ternary Operator</vt:lpstr>
      <vt:lpstr>Switch statement</vt:lpstr>
      <vt:lpstr>For loop</vt:lpstr>
      <vt:lpstr>Nested For loop</vt:lpstr>
      <vt:lpstr>While and do-while loop</vt:lpstr>
      <vt:lpstr>Let’s Intro with Function or Methods</vt:lpstr>
      <vt:lpstr>Let’s have some fun now (Game to learn programming)</vt:lpstr>
      <vt:lpstr>Feedback</vt:lpstr>
      <vt:lpstr>Credit</vt:lpstr>
      <vt:lpstr>I believe that you learn the most if you don’t learn alone but find learning partners and other people with similar interest. - Unknown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Libi</dc:creator>
  <cp:lastModifiedBy>Sumit Libi</cp:lastModifiedBy>
  <cp:revision>19</cp:revision>
  <dcterms:created xsi:type="dcterms:W3CDTF">2024-05-13T03:35:45Z</dcterms:created>
  <dcterms:modified xsi:type="dcterms:W3CDTF">2024-12-03T02:45:25Z</dcterms:modified>
</cp:coreProperties>
</file>