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76" r:id="rId3"/>
    <p:sldId id="294" r:id="rId4"/>
    <p:sldId id="295" r:id="rId5"/>
    <p:sldId id="296" r:id="rId6"/>
    <p:sldId id="297" r:id="rId7"/>
    <p:sldId id="298" r:id="rId8"/>
    <p:sldId id="299" r:id="rId9"/>
    <p:sldId id="300" r:id="rId10"/>
    <p:sldId id="303" r:id="rId11"/>
    <p:sldId id="308" r:id="rId12"/>
    <p:sldId id="307" r:id="rId13"/>
    <p:sldId id="305" r:id="rId14"/>
    <p:sldId id="306" r:id="rId15"/>
    <p:sldId id="304" r:id="rId16"/>
    <p:sldId id="275" r:id="rId17"/>
    <p:sldId id="29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2DC"/>
    <a:srgbClr val="E94222"/>
    <a:srgbClr val="20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2"/>
    <p:restoredTop sz="72316"/>
  </p:normalViewPr>
  <p:slideViewPr>
    <p:cSldViewPr snapToGrid="0">
      <p:cViewPr varScale="1">
        <p:scale>
          <a:sx n="111" d="100"/>
          <a:sy n="111" d="100"/>
        </p:scale>
        <p:origin x="2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96001-DCD7-B941-B7B7-335C0C37BE8D}"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07F4C-B5AF-2446-AB52-B753F580BD3B}" type="slidenum">
              <a:rPr lang="en-US" smtClean="0"/>
              <a:t>‹#›</a:t>
            </a:fld>
            <a:endParaRPr lang="en-US"/>
          </a:p>
        </p:txBody>
      </p:sp>
    </p:spTree>
    <p:extLst>
      <p:ext uri="{BB962C8B-B14F-4D97-AF65-F5344CB8AC3E}">
        <p14:creationId xmlns:p14="http://schemas.microsoft.com/office/powerpoint/2010/main" val="386055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Dead Zone</a:t>
            </a:r>
          </a:p>
          <a:p>
            <a:r>
              <a:rPr lang="en-US" b="1" dirty="0"/>
              <a:t>Think of It Like This:</a:t>
            </a:r>
          </a:p>
          <a:p>
            <a:pPr>
              <a:buFont typeface="Arial" panose="020B0604020202020204" pitchFamily="34" charset="0"/>
              <a:buChar char="•"/>
            </a:pPr>
            <a:r>
              <a:rPr lang="en-US" b="1" dirty="0"/>
              <a:t>var</a:t>
            </a:r>
            <a:r>
              <a:rPr lang="en-US" dirty="0"/>
              <a:t>: Like putting your books on the table but not opening them.</a:t>
            </a:r>
          </a:p>
          <a:p>
            <a:pPr>
              <a:buFont typeface="Arial" panose="020B0604020202020204" pitchFamily="34" charset="0"/>
              <a:buChar char="•"/>
            </a:pPr>
            <a:r>
              <a:rPr lang="en-US" b="1" dirty="0"/>
              <a:t>let and const</a:t>
            </a:r>
            <a:r>
              <a:rPr lang="en-US" dirty="0"/>
              <a:t>: Like keeping your books in a locker, and you can’t touch them until you unlock it.</a:t>
            </a:r>
          </a:p>
          <a:p>
            <a:pPr>
              <a:buFont typeface="Arial" panose="020B0604020202020204" pitchFamily="34" charset="0"/>
              <a:buChar char="•"/>
            </a:pPr>
            <a:r>
              <a:rPr lang="en-US" b="1" dirty="0"/>
              <a:t>Functions</a:t>
            </a:r>
            <a:r>
              <a:rPr lang="en-US" dirty="0"/>
              <a:t>: Like having a fully prepared lunchbox you can eat at any time.</a:t>
            </a:r>
          </a:p>
          <a:p>
            <a:pPr>
              <a:buFont typeface="Arial" panose="020B0604020202020204" pitchFamily="34" charset="0"/>
              <a:buChar char="•"/>
            </a:pPr>
            <a:endParaRPr lang="en-US" dirty="0"/>
          </a:p>
          <a:p>
            <a:r>
              <a:rPr lang="en-US" b="1" dirty="0"/>
              <a:t>Key Points to Remember</a:t>
            </a:r>
          </a:p>
          <a:p>
            <a:pPr>
              <a:buFont typeface="+mj-lt"/>
              <a:buAutoNum type="arabicPeriod"/>
            </a:pPr>
            <a:r>
              <a:rPr lang="en-US" dirty="0"/>
              <a:t>Hoisting happens automatically in JavaScript before the code runs.</a:t>
            </a:r>
          </a:p>
          <a:p>
            <a:pPr>
              <a:buFont typeface="+mj-lt"/>
              <a:buAutoNum type="arabicPeriod"/>
            </a:pPr>
            <a:r>
              <a:rPr lang="en-US" b="1" dirty="0"/>
              <a:t>var</a:t>
            </a:r>
            <a:r>
              <a:rPr lang="en-US" dirty="0"/>
              <a:t> declarations are hoisted, but their values are not.</a:t>
            </a:r>
          </a:p>
          <a:p>
            <a:pPr>
              <a:buFont typeface="+mj-lt"/>
              <a:buAutoNum type="arabicPeriod"/>
            </a:pPr>
            <a:r>
              <a:rPr lang="en-US" b="1" dirty="0"/>
              <a:t>Functions</a:t>
            </a:r>
            <a:r>
              <a:rPr lang="en-US" dirty="0"/>
              <a:t> are fully hoisted, so you can use them before they are declared.</a:t>
            </a:r>
          </a:p>
          <a:p>
            <a:pPr>
              <a:buFont typeface="+mj-lt"/>
              <a:buAutoNum type="arabicPeriod"/>
            </a:pPr>
            <a:r>
              <a:rPr lang="en-US" b="1" dirty="0"/>
              <a:t>let and const</a:t>
            </a:r>
            <a:r>
              <a:rPr lang="en-US" dirty="0"/>
              <a:t> are hoisted, but you can’t access them until they’re defined.</a:t>
            </a:r>
          </a:p>
          <a:p>
            <a:pPr>
              <a:buFont typeface="+mj-lt"/>
              <a:buAutoNum type="arabicPeriod"/>
            </a:pPr>
            <a:endParaRPr lang="en-US" dirty="0"/>
          </a:p>
          <a:p>
            <a:r>
              <a:rPr lang="en-US" dirty="0"/>
              <a:t>Imagine you’re getting ready for school, and you want to pack your bag. But instead of packing the books right away, your parents have already laid them out on the table for you before you even start packing. You don’t see them doing it, but when you go to pack your bag, the books are already there.</a:t>
            </a:r>
          </a:p>
          <a:p>
            <a:r>
              <a:rPr lang="en-US" b="1" dirty="0"/>
              <a:t>In JavaScript, hoisting works the same way.</a:t>
            </a:r>
            <a:endParaRPr lang="en-US" dirty="0"/>
          </a:p>
          <a:p>
            <a:r>
              <a:rPr lang="en-US" b="1" dirty="0"/>
              <a:t>How Hoisting Works</a:t>
            </a:r>
          </a:p>
          <a:p>
            <a:r>
              <a:rPr lang="en-US" dirty="0"/>
              <a:t>When JavaScript runs your code, it </a:t>
            </a:r>
            <a:r>
              <a:rPr lang="en-US" b="1" dirty="0"/>
              <a:t>prepares</a:t>
            </a:r>
            <a:r>
              <a:rPr lang="en-US" dirty="0"/>
              <a:t> everything before it actually starts executing. It moves (or "hoists") all the variable and function declarations to the top of the current scope. But remember, </a:t>
            </a:r>
            <a:r>
              <a:rPr lang="en-US" b="1" dirty="0"/>
              <a:t>only declarations</a:t>
            </a:r>
            <a:r>
              <a:rPr lang="en-US" dirty="0"/>
              <a:t> are hoisted, not the values.</a:t>
            </a:r>
          </a:p>
          <a:p>
            <a:pPr>
              <a:buFont typeface="+mj-lt"/>
              <a:buAutoNum type="arabicPeriod"/>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10</a:t>
            </a:fld>
            <a:endParaRPr lang="en-US"/>
          </a:p>
        </p:txBody>
      </p:sp>
    </p:spTree>
    <p:extLst>
      <p:ext uri="{BB962C8B-B14F-4D97-AF65-F5344CB8AC3E}">
        <p14:creationId xmlns:p14="http://schemas.microsoft.com/office/powerpoint/2010/main" val="233949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Synchronous Functions</a:t>
            </a:r>
          </a:p>
          <a:p>
            <a:r>
              <a:rPr lang="en-US" dirty="0"/>
              <a:t>Imagine you’re waiting in line at an ice cream shop. You can’t move forward until the person in front of you finishes their order. This is how </a:t>
            </a:r>
            <a:r>
              <a:rPr lang="en-US" b="1" dirty="0"/>
              <a:t>synchronous functions</a:t>
            </a:r>
            <a:r>
              <a:rPr lang="en-US" dirty="0"/>
              <a:t> work: </a:t>
            </a:r>
            <a:r>
              <a:rPr lang="en-US" b="1" dirty="0"/>
              <a:t>one task at a time</a:t>
            </a:r>
            <a:r>
              <a:rPr lang="en-US" dirty="0"/>
              <a:t>, in order.</a:t>
            </a:r>
          </a:p>
          <a:p>
            <a:r>
              <a:rPr lang="en-US" b="1" dirty="0"/>
              <a:t>Key Features:</a:t>
            </a:r>
          </a:p>
          <a:p>
            <a:pPr>
              <a:buFont typeface="Arial" panose="020B0604020202020204" pitchFamily="34" charset="0"/>
              <a:buChar char="•"/>
            </a:pPr>
            <a:r>
              <a:rPr lang="en-US" dirty="0"/>
              <a:t>Tasks are executed </a:t>
            </a:r>
            <a:r>
              <a:rPr lang="en-US" b="1" dirty="0"/>
              <a:t>one after another</a:t>
            </a:r>
            <a:r>
              <a:rPr lang="en-US" dirty="0"/>
              <a:t>.</a:t>
            </a:r>
          </a:p>
          <a:p>
            <a:pPr>
              <a:buFont typeface="Arial" panose="020B0604020202020204" pitchFamily="34" charset="0"/>
              <a:buChar char="•"/>
            </a:pPr>
            <a:r>
              <a:rPr lang="en-US" dirty="0"/>
              <a:t>The program waits for a task to finish before starting the next one.</a:t>
            </a:r>
          </a:p>
          <a:p>
            <a:pPr>
              <a:buFont typeface="Arial" panose="020B0604020202020204" pitchFamily="34" charset="0"/>
              <a:buChar char="•"/>
            </a:pPr>
            <a:r>
              <a:rPr lang="en-US" dirty="0"/>
              <a:t>If one task takes a long time, the entire program is delayed.</a:t>
            </a:r>
          </a:p>
          <a:p>
            <a:endParaRPr lang="en-US" dirty="0"/>
          </a:p>
          <a:p>
            <a:endParaRPr lang="en-US" dirty="0"/>
          </a:p>
          <a:p>
            <a:r>
              <a:rPr lang="en-US" dirty="0" err="1"/>
              <a:t>Console.log</a:t>
            </a:r>
            <a:r>
              <a:rPr lang="en-US" dirty="0"/>
              <a:t>()</a:t>
            </a:r>
          </a:p>
        </p:txBody>
      </p:sp>
      <p:sp>
        <p:nvSpPr>
          <p:cNvPr id="4" name="Slide Number Placeholder 3"/>
          <p:cNvSpPr>
            <a:spLocks noGrp="1"/>
          </p:cNvSpPr>
          <p:nvPr>
            <p:ph type="sldNum" sz="quarter" idx="5"/>
          </p:nvPr>
        </p:nvSpPr>
        <p:spPr/>
        <p:txBody>
          <a:bodyPr/>
          <a:lstStyle/>
          <a:p>
            <a:fld id="{93107F4C-B5AF-2446-AB52-B753F580BD3B}" type="slidenum">
              <a:rPr lang="en-US" smtClean="0"/>
              <a:t>11</a:t>
            </a:fld>
            <a:endParaRPr lang="en-US"/>
          </a:p>
        </p:txBody>
      </p:sp>
    </p:spTree>
    <p:extLst>
      <p:ext uri="{BB962C8B-B14F-4D97-AF65-F5344CB8AC3E}">
        <p14:creationId xmlns:p14="http://schemas.microsoft.com/office/powerpoint/2010/main" val="85466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you’re at a busy fast-food restaurant where you place your order, and instead of waiting, you go sit at a table. Meanwhile, they prepare your food and call you when it’s ready. This is how </a:t>
            </a:r>
            <a:r>
              <a:rPr lang="en-US" b="1" dirty="0"/>
              <a:t>asynchronous functions</a:t>
            </a:r>
            <a:r>
              <a:rPr lang="en-US" dirty="0"/>
              <a:t> work: tasks can start and finish at </a:t>
            </a:r>
            <a:r>
              <a:rPr lang="en-US" b="1" dirty="0"/>
              <a:t>different times</a:t>
            </a:r>
            <a:r>
              <a:rPr lang="en-US" dirty="0"/>
              <a:t> without blocking the flow.</a:t>
            </a:r>
          </a:p>
          <a:p>
            <a:r>
              <a:rPr lang="en-US" b="1" dirty="0"/>
              <a:t>Key Features:</a:t>
            </a:r>
          </a:p>
          <a:p>
            <a:pPr>
              <a:buFont typeface="Arial" panose="020B0604020202020204" pitchFamily="34" charset="0"/>
              <a:buChar char="•"/>
            </a:pPr>
            <a:r>
              <a:rPr lang="en-US" dirty="0"/>
              <a:t>Tasks can run in the background.</a:t>
            </a:r>
          </a:p>
          <a:p>
            <a:pPr>
              <a:buFont typeface="Arial" panose="020B0604020202020204" pitchFamily="34" charset="0"/>
              <a:buChar char="•"/>
            </a:pPr>
            <a:r>
              <a:rPr lang="en-US" dirty="0"/>
              <a:t>The program doesn’t have to wait for one task to finish before starting the next.</a:t>
            </a:r>
          </a:p>
          <a:p>
            <a:pPr>
              <a:buFont typeface="Arial" panose="020B0604020202020204" pitchFamily="34" charset="0"/>
              <a:buChar char="•"/>
            </a:pPr>
            <a:r>
              <a:rPr lang="en-US" dirty="0"/>
              <a:t>Great for handling tasks like fetching data from a server.</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12</a:t>
            </a:fld>
            <a:endParaRPr lang="en-US"/>
          </a:p>
        </p:txBody>
      </p:sp>
    </p:spTree>
    <p:extLst>
      <p:ext uri="{BB962C8B-B14F-4D97-AF65-F5344CB8AC3E}">
        <p14:creationId xmlns:p14="http://schemas.microsoft.com/office/powerpoint/2010/main" val="150363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you're ordering a pizza online. You don't stand by the oven waiting for it to cook. Instead, you go do other fun things like watching cartoons, and when the pizza is ready, the delivery guy rings your doorbell. This idea is exactly how </a:t>
            </a:r>
            <a:r>
              <a:rPr lang="en-US" b="1" dirty="0"/>
              <a:t>Promises</a:t>
            </a:r>
            <a:r>
              <a:rPr lang="en-US" dirty="0"/>
              <a:t> and </a:t>
            </a:r>
            <a:r>
              <a:rPr lang="en-US" b="1" dirty="0"/>
              <a:t>Async-Await</a:t>
            </a:r>
            <a:r>
              <a:rPr lang="en-US" dirty="0"/>
              <a:t> work in JavaScript!</a:t>
            </a:r>
          </a:p>
          <a:p>
            <a:r>
              <a:rPr lang="en-US" b="1" dirty="0"/>
              <a:t>What is a Promise?</a:t>
            </a:r>
          </a:p>
          <a:p>
            <a:r>
              <a:rPr lang="en-US" dirty="0"/>
              <a:t>A </a:t>
            </a:r>
            <a:r>
              <a:rPr lang="en-US" b="1" dirty="0"/>
              <a:t>Promise</a:t>
            </a:r>
            <a:r>
              <a:rPr lang="en-US" dirty="0"/>
              <a:t> is like a </a:t>
            </a:r>
            <a:r>
              <a:rPr lang="en-US" b="1" dirty="0"/>
              <a:t>pizza order slip</a:t>
            </a:r>
            <a:r>
              <a:rPr lang="en-US" dirty="0"/>
              <a:t>. It promises to give you a result later:</a:t>
            </a:r>
          </a:p>
          <a:p>
            <a:pPr>
              <a:buFont typeface="+mj-lt"/>
              <a:buAutoNum type="arabicPeriod"/>
            </a:pPr>
            <a:r>
              <a:rPr lang="en-US" dirty="0"/>
              <a:t>If the pizza arrives successfully, it's </a:t>
            </a:r>
            <a:r>
              <a:rPr lang="en-US" b="1" dirty="0"/>
              <a:t>fulfilled</a:t>
            </a:r>
            <a:r>
              <a:rPr lang="en-US" dirty="0"/>
              <a:t> (Yay! You get your pizza).</a:t>
            </a:r>
          </a:p>
          <a:p>
            <a:pPr>
              <a:buFont typeface="+mj-lt"/>
              <a:buAutoNum type="arabicPeriod"/>
            </a:pPr>
            <a:r>
              <a:rPr lang="en-US" dirty="0"/>
              <a:t>If something goes wrong, it's </a:t>
            </a:r>
            <a:r>
              <a:rPr lang="en-US" b="1" dirty="0"/>
              <a:t>rejected</a:t>
            </a:r>
            <a:r>
              <a:rPr lang="en-US" dirty="0"/>
              <a:t> (Oh no! The delivery guy got lost).</a:t>
            </a:r>
          </a:p>
          <a:p>
            <a:r>
              <a:rPr lang="en-US" dirty="0"/>
              <a:t>In JavaScript:</a:t>
            </a:r>
          </a:p>
          <a:p>
            <a:pPr>
              <a:buFont typeface="Arial" panose="020B0604020202020204" pitchFamily="34" charset="0"/>
              <a:buChar char="•"/>
            </a:pPr>
            <a:r>
              <a:rPr lang="en-US" dirty="0"/>
              <a:t>A </a:t>
            </a:r>
            <a:r>
              <a:rPr lang="en-US" b="1" dirty="0"/>
              <a:t>Promise</a:t>
            </a:r>
            <a:r>
              <a:rPr lang="en-US" dirty="0"/>
              <a:t> represents something that will be completed in the future (success or failure).</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13</a:t>
            </a:fld>
            <a:endParaRPr lang="en-US"/>
          </a:p>
        </p:txBody>
      </p:sp>
    </p:spTree>
    <p:extLst>
      <p:ext uri="{BB962C8B-B14F-4D97-AF65-F5344CB8AC3E}">
        <p14:creationId xmlns:p14="http://schemas.microsoft.com/office/powerpoint/2010/main" val="177345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Promises</a:t>
            </a:r>
            <a:r>
              <a:rPr lang="en-US" dirty="0"/>
              <a:t>, you wait for the result using .then(). But using </a:t>
            </a:r>
            <a:r>
              <a:rPr lang="en-US" b="1" dirty="0"/>
              <a:t>async and await</a:t>
            </a:r>
            <a:r>
              <a:rPr lang="en-US" dirty="0"/>
              <a:t> makes your code look like you're waiting for the pizza without doing the .then dance.</a:t>
            </a:r>
          </a:p>
          <a:p>
            <a:endParaRPr lang="en-US" dirty="0"/>
          </a:p>
          <a:p>
            <a:r>
              <a:rPr lang="en-US" b="1" dirty="0"/>
              <a:t>What is Async-Await?</a:t>
            </a:r>
          </a:p>
          <a:p>
            <a:pPr>
              <a:buFont typeface="+mj-lt"/>
              <a:buAutoNum type="arabicPeriod"/>
            </a:pPr>
            <a:r>
              <a:rPr lang="en-US" b="1" dirty="0"/>
              <a:t>async</a:t>
            </a:r>
            <a:r>
              <a:rPr lang="en-US" dirty="0"/>
              <a:t>: Tells JavaScript, “Hey, this function will have to wait for something!”</a:t>
            </a:r>
          </a:p>
          <a:p>
            <a:pPr>
              <a:buFont typeface="+mj-lt"/>
              <a:buAutoNum type="arabicPeriod"/>
            </a:pPr>
            <a:r>
              <a:rPr lang="en-US" b="1" dirty="0"/>
              <a:t>await</a:t>
            </a:r>
            <a:r>
              <a:rPr lang="en-US" dirty="0"/>
              <a:t>: Tells JavaScript to pause and wait for the pizza (the Promise) to be ready before moving on.</a:t>
            </a:r>
          </a:p>
          <a:p>
            <a:r>
              <a:rPr lang="en-US" dirty="0"/>
              <a:t>It makes your code easier to read, just like writing a story.</a:t>
            </a:r>
          </a:p>
          <a:p>
            <a:endParaRPr lang="en-US" dirty="0"/>
          </a:p>
          <a:p>
            <a:r>
              <a:rPr lang="en-US" b="1" dirty="0"/>
              <a:t>Why Use Promises and Async-Await?</a:t>
            </a:r>
          </a:p>
          <a:p>
            <a:pPr>
              <a:buFont typeface="+mj-lt"/>
              <a:buAutoNum type="arabicPeriod"/>
            </a:pPr>
            <a:r>
              <a:rPr lang="en-US" b="1" dirty="0"/>
              <a:t>No Waiting Around</a:t>
            </a:r>
            <a:r>
              <a:rPr lang="en-US" dirty="0"/>
              <a:t>: JavaScript can keep doing other tasks (like playing your favorite game) while waiting for something to finish.</a:t>
            </a:r>
          </a:p>
          <a:p>
            <a:pPr>
              <a:buFont typeface="+mj-lt"/>
              <a:buAutoNum type="arabicPeriod"/>
            </a:pPr>
            <a:r>
              <a:rPr lang="en-US" b="1" dirty="0"/>
              <a:t>Easier to Read with Async-Await</a:t>
            </a:r>
            <a:r>
              <a:rPr lang="en-US" dirty="0"/>
              <a:t>: Instead of chaining .then() and .catch(), you write clean, step-by-step instructions.</a:t>
            </a:r>
          </a:p>
          <a:p>
            <a:r>
              <a:rPr lang="en-US" b="1" dirty="0"/>
              <a:t>Think of It This Way:</a:t>
            </a:r>
          </a:p>
          <a:p>
            <a:pPr>
              <a:buFont typeface="Arial" panose="020B0604020202020204" pitchFamily="34" charset="0"/>
              <a:buChar char="•"/>
            </a:pPr>
            <a:r>
              <a:rPr lang="en-US" b="1" dirty="0"/>
              <a:t>Promise</a:t>
            </a:r>
            <a:r>
              <a:rPr lang="en-US" dirty="0"/>
              <a:t>: "The pizza will arrive soon. Keep this promise slip to check."</a:t>
            </a:r>
          </a:p>
          <a:p>
            <a:pPr>
              <a:buFont typeface="Arial" panose="020B0604020202020204" pitchFamily="34" charset="0"/>
              <a:buChar char="•"/>
            </a:pPr>
            <a:r>
              <a:rPr lang="en-US" b="1" dirty="0"/>
              <a:t>Async-Await</a:t>
            </a:r>
            <a:r>
              <a:rPr lang="en-US" dirty="0"/>
              <a:t>: "Don't worry, sit back, and wait for the pizza guy to knock."</a:t>
            </a:r>
          </a:p>
          <a:p>
            <a:r>
              <a:rPr lang="en-US" dirty="0"/>
              <a:t>With these tools, JavaScript can handle tasks like fetching data or waiting for something to finish, just like you wait for pizza! </a:t>
            </a:r>
          </a:p>
          <a:p>
            <a:endParaRPr lang="en-US" dirty="0"/>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14</a:t>
            </a:fld>
            <a:endParaRPr lang="en-US"/>
          </a:p>
        </p:txBody>
      </p:sp>
    </p:spTree>
    <p:extLst>
      <p:ext uri="{BB962C8B-B14F-4D97-AF65-F5344CB8AC3E}">
        <p14:creationId xmlns:p14="http://schemas.microsoft.com/office/powerpoint/2010/main" val="24787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32B-D408-3F27-4B1C-BF329A492CD3}"/>
              </a:ext>
            </a:extLst>
          </p:cNvPr>
          <p:cNvSpPr>
            <a:spLocks noGrp="1"/>
          </p:cNvSpPr>
          <p:nvPr>
            <p:ph type="ctrTitle"/>
          </p:nvPr>
        </p:nvSpPr>
        <p:spPr>
          <a:xfrm>
            <a:off x="1524000" y="3032089"/>
            <a:ext cx="9144000" cy="793821"/>
          </a:xfrm>
          <a:prstGeom prst="rect">
            <a:avLst/>
          </a:prstGeom>
        </p:spPr>
        <p:txBody>
          <a:bodyPr anchor="b"/>
          <a:lstStyle>
            <a:lvl1pPr algn="ctr">
              <a:defRPr sz="40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Tree>
    <p:extLst>
      <p:ext uri="{BB962C8B-B14F-4D97-AF65-F5344CB8AC3E}">
        <p14:creationId xmlns:p14="http://schemas.microsoft.com/office/powerpoint/2010/main" val="316086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5AFB-860E-C7C8-648E-1F946396564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94382-5BD8-9CDD-B778-2AEB625B8F3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62A39-9466-4E86-CA28-1FBFBFA4F10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5" name="Footer Placeholder 4">
            <a:extLst>
              <a:ext uri="{FF2B5EF4-FFF2-40B4-BE49-F238E27FC236}">
                <a16:creationId xmlns:a16="http://schemas.microsoft.com/office/drawing/2014/main" id="{CC08F216-4263-435F-5E00-A365817725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060FA4-55DF-7E66-1544-7F2858935BF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280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2BA3C-A041-3EED-4115-50A744104A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91EB9-138E-6DBA-213E-5162FD8787E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47E9C-3BC7-A53B-60B9-867E3DEEC6A9}"/>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5" name="Footer Placeholder 4">
            <a:extLst>
              <a:ext uri="{FF2B5EF4-FFF2-40B4-BE49-F238E27FC236}">
                <a16:creationId xmlns:a16="http://schemas.microsoft.com/office/drawing/2014/main" id="{68545482-40D8-0EB2-4D76-B79382F98D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C3B101-CAE5-82D5-A60A-6F8C60C00BD1}"/>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57992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A62B-3D12-0E89-F741-B08C6853BC1A}"/>
              </a:ext>
            </a:extLst>
          </p:cNvPr>
          <p:cNvSpPr>
            <a:spLocks noGrp="1"/>
          </p:cNvSpPr>
          <p:nvPr>
            <p:ph type="title"/>
          </p:nvPr>
        </p:nvSpPr>
        <p:spPr>
          <a:xfrm>
            <a:off x="1376624" y="1512786"/>
            <a:ext cx="9415306" cy="854347"/>
          </a:xfrm>
          <a:prstGeom prst="rect">
            <a:avLst/>
          </a:prstGeom>
        </p:spPr>
        <p:txBody>
          <a:bodyPr/>
          <a:lstStyle>
            <a:lvl1pPr>
              <a:defRPr sz="36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E28EFED-6108-42F0-62FC-62A767D13A6D}"/>
              </a:ext>
            </a:extLst>
          </p:cNvPr>
          <p:cNvSpPr>
            <a:spLocks noGrp="1"/>
          </p:cNvSpPr>
          <p:nvPr>
            <p:ph idx="1"/>
          </p:nvPr>
        </p:nvSpPr>
        <p:spPr>
          <a:xfrm>
            <a:off x="1376624" y="2602523"/>
            <a:ext cx="9415306" cy="3574439"/>
          </a:xfrm>
          <a:prstGeom prst="rect">
            <a:avLst/>
          </a:prstGeom>
        </p:spPr>
        <p:txBody>
          <a:bodyPr/>
          <a:lstStyle>
            <a:lvl1pPr>
              <a:defRPr>
                <a:solidFill>
                  <a:schemeClr val="tx1"/>
                </a:solidFill>
                <a:latin typeface="Dreaming Outloud Pro" panose="03050502040302030504" pitchFamily="66" charset="77"/>
                <a:cs typeface="Dreaming Outloud Pro" panose="03050502040302030504" pitchFamily="66" charset="77"/>
              </a:defRPr>
            </a:lvl1pPr>
            <a:lvl2pPr>
              <a:defRPr>
                <a:solidFill>
                  <a:schemeClr val="tx1"/>
                </a:solidFill>
                <a:latin typeface="Dreaming Outloud Pro" panose="03050502040302030504" pitchFamily="66" charset="77"/>
                <a:cs typeface="Dreaming Outloud Pro" panose="03050502040302030504" pitchFamily="66" charset="77"/>
              </a:defRPr>
            </a:lvl2pPr>
            <a:lvl3pPr>
              <a:defRPr>
                <a:solidFill>
                  <a:schemeClr val="tx1"/>
                </a:solidFill>
                <a:latin typeface="Dreaming Outloud Pro" panose="03050502040302030504" pitchFamily="66" charset="77"/>
                <a:cs typeface="Dreaming Outloud Pro" panose="03050502040302030504" pitchFamily="66" charset="77"/>
              </a:defRPr>
            </a:lvl3pPr>
            <a:lvl4pPr>
              <a:defRPr>
                <a:solidFill>
                  <a:schemeClr val="tx1"/>
                </a:solidFill>
                <a:latin typeface="Dreaming Outloud Pro" panose="03050502040302030504" pitchFamily="66" charset="77"/>
                <a:cs typeface="Dreaming Outloud Pro" panose="03050502040302030504" pitchFamily="66" charset="77"/>
              </a:defRPr>
            </a:lvl4pPr>
            <a:lvl5pPr>
              <a:defRPr>
                <a:solidFill>
                  <a:schemeClr val="tx1"/>
                </a:solidFill>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A35672A-2F93-F848-72EC-D24AEC97E202}"/>
              </a:ext>
            </a:extLst>
          </p:cNvPr>
          <p:cNvSpPr>
            <a:spLocks noGrp="1"/>
          </p:cNvSpPr>
          <p:nvPr>
            <p:ph type="ftr" sz="quarter" idx="11"/>
          </p:nvPr>
        </p:nvSpPr>
        <p:spPr>
          <a:xfrm>
            <a:off x="838200" y="6356349"/>
            <a:ext cx="1024054" cy="365125"/>
          </a:xfrm>
          <a:prstGeom prst="rect">
            <a:avLst/>
          </a:prstGeom>
        </p:spPr>
        <p:txBody>
          <a:bodyPr/>
          <a:lstStyle>
            <a:lvl1pPr>
              <a:defRPr sz="1200"/>
            </a:lvl1pPr>
          </a:lstStyle>
          <a:p>
            <a:endParaRPr lang="en-US" dirty="0"/>
          </a:p>
        </p:txBody>
      </p:sp>
      <p:sp>
        <p:nvSpPr>
          <p:cNvPr id="6" name="Slide Number Placeholder 5">
            <a:extLst>
              <a:ext uri="{FF2B5EF4-FFF2-40B4-BE49-F238E27FC236}">
                <a16:creationId xmlns:a16="http://schemas.microsoft.com/office/drawing/2014/main" id="{82ECF79D-3084-4403-B7E5-A3C5474EEFDA}"/>
              </a:ext>
            </a:extLst>
          </p:cNvPr>
          <p:cNvSpPr>
            <a:spLocks noGrp="1"/>
          </p:cNvSpPr>
          <p:nvPr>
            <p:ph type="sldNum" sz="quarter" idx="12"/>
          </p:nvPr>
        </p:nvSpPr>
        <p:spPr>
          <a:xfrm>
            <a:off x="2085278" y="6356350"/>
            <a:ext cx="9268522" cy="365125"/>
          </a:xfrm>
          <a:prstGeom prst="rect">
            <a:avLst/>
          </a:prstGeom>
        </p:spPr>
        <p:txBody>
          <a:bodyPr/>
          <a:lstStyle>
            <a:lvl1pPr algn="r">
              <a:defRPr sz="1200" i="0" u="none"/>
            </a:lvl1pPr>
          </a:lstStyle>
          <a:p>
            <a:fld id="{91B646A4-D2D9-AB46-B32F-59AB6168B08C}" type="slidenum">
              <a:rPr lang="en-US" smtClean="0"/>
              <a:pPr/>
              <a:t>‹#›</a:t>
            </a:fld>
            <a:endParaRPr lang="en-US" dirty="0"/>
          </a:p>
        </p:txBody>
      </p:sp>
    </p:spTree>
    <p:extLst>
      <p:ext uri="{BB962C8B-B14F-4D97-AF65-F5344CB8AC3E}">
        <p14:creationId xmlns:p14="http://schemas.microsoft.com/office/powerpoint/2010/main" val="22619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78DB-073C-F6FB-AD41-02D89E215597}"/>
              </a:ext>
            </a:extLst>
          </p:cNvPr>
          <p:cNvSpPr>
            <a:spLocks noGrp="1"/>
          </p:cNvSpPr>
          <p:nvPr>
            <p:ph type="title"/>
          </p:nvPr>
        </p:nvSpPr>
        <p:spPr>
          <a:xfrm>
            <a:off x="1306286" y="1329767"/>
            <a:ext cx="9606224" cy="740193"/>
          </a:xfrm>
          <a:prstGeom prst="rect">
            <a:avLst/>
          </a:prstGeom>
        </p:spPr>
        <p:txBody>
          <a:bodyPr/>
          <a:lstStyle>
            <a:lvl1pPr>
              <a:defRPr sz="3600">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9F5A368-027B-DD3E-6484-4486D101FDA9}"/>
              </a:ext>
            </a:extLst>
          </p:cNvPr>
          <p:cNvSpPr>
            <a:spLocks noGrp="1"/>
          </p:cNvSpPr>
          <p:nvPr>
            <p:ph sz="half" idx="1"/>
          </p:nvPr>
        </p:nvSpPr>
        <p:spPr>
          <a:xfrm>
            <a:off x="1306286" y="2280977"/>
            <a:ext cx="4713514" cy="3895986"/>
          </a:xfrm>
          <a:prstGeom prst="rect">
            <a:avLst/>
          </a:prstGeom>
        </p:spPr>
        <p:txBody>
          <a:bodyPr/>
          <a:lstStyle>
            <a:lvl1pPr>
              <a:defRPr>
                <a:latin typeface="Dreaming Outloud Pro" panose="03050502040302030504" pitchFamily="66" charset="77"/>
                <a:cs typeface="Dreaming Outloud Pro" panose="03050502040302030504" pitchFamily="66" charset="77"/>
              </a:defRPr>
            </a:lvl1pPr>
            <a:lvl2pPr>
              <a:defRPr>
                <a:latin typeface="Dreaming Outloud Pro" panose="03050502040302030504" pitchFamily="66" charset="77"/>
                <a:cs typeface="Dreaming Outloud Pro" panose="03050502040302030504" pitchFamily="66" charset="77"/>
              </a:defRPr>
            </a:lvl2pPr>
            <a:lvl3pPr>
              <a:defRPr>
                <a:latin typeface="Dreaming Outloud Pro" panose="03050502040302030504" pitchFamily="66" charset="77"/>
                <a:cs typeface="Dreaming Outloud Pro" panose="03050502040302030504" pitchFamily="66" charset="77"/>
              </a:defRPr>
            </a:lvl3pPr>
            <a:lvl4pPr>
              <a:defRPr>
                <a:latin typeface="Dreaming Outloud Pro" panose="03050502040302030504" pitchFamily="66" charset="77"/>
                <a:cs typeface="Dreaming Outloud Pro" panose="03050502040302030504" pitchFamily="66" charset="77"/>
              </a:defRPr>
            </a:lvl4pPr>
            <a:lvl5pPr>
              <a:defRPr>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levelå</a:t>
            </a:r>
            <a:endParaRPr lang="en-US" dirty="0"/>
          </a:p>
        </p:txBody>
      </p:sp>
      <p:sp>
        <p:nvSpPr>
          <p:cNvPr id="4" name="Content Placeholder 3">
            <a:extLst>
              <a:ext uri="{FF2B5EF4-FFF2-40B4-BE49-F238E27FC236}">
                <a16:creationId xmlns:a16="http://schemas.microsoft.com/office/drawing/2014/main" id="{F4A7E504-8B3E-569F-905B-6AAE531996EA}"/>
              </a:ext>
            </a:extLst>
          </p:cNvPr>
          <p:cNvSpPr>
            <a:spLocks noGrp="1"/>
          </p:cNvSpPr>
          <p:nvPr>
            <p:ph sz="half" idx="2"/>
          </p:nvPr>
        </p:nvSpPr>
        <p:spPr>
          <a:xfrm>
            <a:off x="6172200" y="2280977"/>
            <a:ext cx="4740310" cy="3895986"/>
          </a:xfrm>
          <a:prstGeom prst="rect">
            <a:avLst/>
          </a:prstGeom>
        </p:spPr>
        <p:txBody>
          <a:bodyPr/>
          <a:lstStyle>
            <a:lvl1pPr>
              <a:defRPr>
                <a:latin typeface="Bradley Hand" pitchFamily="2" charset="77"/>
              </a:defRPr>
            </a:lvl1pPr>
            <a:lvl2pPr>
              <a:defRPr>
                <a:latin typeface="Bradley Hand" pitchFamily="2" charset="77"/>
              </a:defRPr>
            </a:lvl2pPr>
            <a:lvl3pPr>
              <a:defRPr>
                <a:latin typeface="Bradley Hand" pitchFamily="2" charset="77"/>
              </a:defRPr>
            </a:lvl3pPr>
            <a:lvl4pPr>
              <a:defRPr>
                <a:latin typeface="Bradley Hand" pitchFamily="2" charset="77"/>
              </a:defRPr>
            </a:lvl4pPr>
            <a:lvl5pPr>
              <a:defRPr>
                <a:latin typeface="Bradley Han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52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022C-30D9-CAFC-E866-AAEA94E4C48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4BA5B9-F78D-C95E-E741-8A02D9FD3DB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F62EF-565D-8B82-DD3A-01BB98BB1F2D}"/>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5" name="Footer Placeholder 4">
            <a:extLst>
              <a:ext uri="{FF2B5EF4-FFF2-40B4-BE49-F238E27FC236}">
                <a16:creationId xmlns:a16="http://schemas.microsoft.com/office/drawing/2014/main" id="{44431445-5542-38C5-2717-BB0A8B65D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89CF287-75D2-B571-9EA3-227A4A13C149}"/>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7779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6659-452D-0E45-DB77-78D1876065B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C5103B-5C28-3877-F872-8933C14E77B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BF085-2EF8-E25A-EE3E-A74728C0E0B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3186C-4EEF-CD8F-07E2-9DABB1AF8FC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DEF05-8D96-6D3F-F90F-1834FA32D21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51F7C-15C2-873D-263A-20F29E177CBE}"/>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8" name="Footer Placeholder 7">
            <a:extLst>
              <a:ext uri="{FF2B5EF4-FFF2-40B4-BE49-F238E27FC236}">
                <a16:creationId xmlns:a16="http://schemas.microsoft.com/office/drawing/2014/main" id="{A251147A-1003-62D1-449B-3B8BA5AF6E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653F902-401D-F2B4-EE3F-CD9ECC54B57E}"/>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2208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030B-612B-2786-442A-52C13B6FF5F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4DC57F6-66AE-6C6B-7D4F-96A4E5936AAF}"/>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4" name="Footer Placeholder 3">
            <a:extLst>
              <a:ext uri="{FF2B5EF4-FFF2-40B4-BE49-F238E27FC236}">
                <a16:creationId xmlns:a16="http://schemas.microsoft.com/office/drawing/2014/main" id="{319175BC-BA31-2440-02A3-CC3C2A9BE3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7CEE633-0D96-0F65-E4B9-E70639802D02}"/>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169949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78AB5-11C3-A100-651D-82CA868F0CA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3" name="Footer Placeholder 2">
            <a:extLst>
              <a:ext uri="{FF2B5EF4-FFF2-40B4-BE49-F238E27FC236}">
                <a16:creationId xmlns:a16="http://schemas.microsoft.com/office/drawing/2014/main" id="{EB20F585-52BF-102B-6E02-4610B3A268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57AB60-5A9A-1572-F5F3-3AACF62509C8}"/>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9100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BDF-DDDC-5D36-7224-11FC0FDF522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2C651-A558-219B-69F1-431054EA71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66625-9F61-AAC6-BAD2-2FFCED92A99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E2199-23A3-75F6-05F6-DF9F14392F14}"/>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6" name="Footer Placeholder 5">
            <a:extLst>
              <a:ext uri="{FF2B5EF4-FFF2-40B4-BE49-F238E27FC236}">
                <a16:creationId xmlns:a16="http://schemas.microsoft.com/office/drawing/2014/main" id="{C28002D7-470E-4FBB-78E4-C69B5CA1B4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DC398D-9E33-7555-B7C4-D1A7EFBD46C0}"/>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839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AD4-3C66-BB37-5D8A-CA68489944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5C419-32B6-A2AB-7776-E9DDFB1F06B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32060-DE46-35F3-AEF9-B0E7F94F931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21DBB-2BC2-5256-FB51-229ACB6DDD9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12/5/24</a:t>
            </a:fld>
            <a:endParaRPr lang="en-US"/>
          </a:p>
        </p:txBody>
      </p:sp>
      <p:sp>
        <p:nvSpPr>
          <p:cNvPr id="6" name="Footer Placeholder 5">
            <a:extLst>
              <a:ext uri="{FF2B5EF4-FFF2-40B4-BE49-F238E27FC236}">
                <a16:creationId xmlns:a16="http://schemas.microsoft.com/office/drawing/2014/main" id="{2865A77D-76B7-65DD-22C7-82237FF97D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D6C250B-8D56-A926-C7C7-8ABC85130CE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6903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93BC4-F314-9D9B-7EC6-B291EB83EC60}"/>
              </a:ext>
            </a:extLst>
          </p:cNvPr>
          <p:cNvSpPr txBox="1"/>
          <p:nvPr userDrawn="1"/>
        </p:nvSpPr>
        <p:spPr>
          <a:xfrm>
            <a:off x="1275729" y="457759"/>
            <a:ext cx="2060324" cy="584775"/>
          </a:xfrm>
          <a:prstGeom prst="rect">
            <a:avLst/>
          </a:prstGeom>
          <a:noFill/>
        </p:spPr>
        <p:txBody>
          <a:bodyPr wrap="square" rtlCol="0">
            <a:spAutoFit/>
          </a:bodyPr>
          <a:lstStyle/>
          <a:p>
            <a:pPr algn="ctr"/>
            <a:r>
              <a:rPr lang="en-US" sz="3200" b="1" dirty="0">
                <a:solidFill>
                  <a:srgbClr val="37B2DC"/>
                </a:solidFill>
                <a:latin typeface="Dreaming Outloud Pro" panose="03050502040302030504" pitchFamily="66" charset="77"/>
                <a:cs typeface="Dreaming Outloud Pro" panose="03050502040302030504" pitchFamily="66" charset="77"/>
              </a:rPr>
              <a:t>React JS</a:t>
            </a:r>
          </a:p>
        </p:txBody>
      </p:sp>
      <p:pic>
        <p:nvPicPr>
          <p:cNvPr id="4" name="Picture 3" descr="A blue and white symbol&#10;&#10;Description automatically generated">
            <a:extLst>
              <a:ext uri="{FF2B5EF4-FFF2-40B4-BE49-F238E27FC236}">
                <a16:creationId xmlns:a16="http://schemas.microsoft.com/office/drawing/2014/main" id="{43AD7E35-089C-22AC-0E5D-70527AFC4877}"/>
              </a:ext>
            </a:extLst>
          </p:cNvPr>
          <p:cNvPicPr>
            <a:picLocks noChangeAspect="1"/>
          </p:cNvPicPr>
          <p:nvPr userDrawn="1"/>
        </p:nvPicPr>
        <p:blipFill>
          <a:blip r:embed="rId13"/>
          <a:stretch>
            <a:fillRect/>
          </a:stretch>
        </p:blipFill>
        <p:spPr>
          <a:xfrm>
            <a:off x="195105" y="195517"/>
            <a:ext cx="1080624" cy="1080624"/>
          </a:xfrm>
          <a:prstGeom prst="rect">
            <a:avLst/>
          </a:prstGeom>
        </p:spPr>
      </p:pic>
      <p:pic>
        <p:nvPicPr>
          <p:cNvPr id="6" name="Picture 5" descr="A yellow rectangular sign with black letters&#10;&#10;Description automatically generated">
            <a:extLst>
              <a:ext uri="{FF2B5EF4-FFF2-40B4-BE49-F238E27FC236}">
                <a16:creationId xmlns:a16="http://schemas.microsoft.com/office/drawing/2014/main" id="{676CAA7D-BFF4-A87C-41CE-5B3CAACA158C}"/>
              </a:ext>
            </a:extLst>
          </p:cNvPr>
          <p:cNvPicPr>
            <a:picLocks noChangeAspect="1"/>
          </p:cNvPicPr>
          <p:nvPr userDrawn="1"/>
        </p:nvPicPr>
        <p:blipFill>
          <a:blip r:embed="rId14"/>
          <a:stretch>
            <a:fillRect/>
          </a:stretch>
        </p:blipFill>
        <p:spPr>
          <a:xfrm>
            <a:off x="10949190" y="195517"/>
            <a:ext cx="1047705" cy="1047705"/>
          </a:xfrm>
          <a:prstGeom prst="rect">
            <a:avLst/>
          </a:prstGeom>
        </p:spPr>
      </p:pic>
      <p:pic>
        <p:nvPicPr>
          <p:cNvPr id="9" name="Picture 8" descr="A blue and green atom symbol&#10;&#10;Description automatically generated">
            <a:extLst>
              <a:ext uri="{FF2B5EF4-FFF2-40B4-BE49-F238E27FC236}">
                <a16:creationId xmlns:a16="http://schemas.microsoft.com/office/drawing/2014/main" id="{3CD9B67D-9932-B967-60A1-67C398C553FE}"/>
              </a:ext>
            </a:extLst>
          </p:cNvPr>
          <p:cNvPicPr>
            <a:picLocks noChangeAspect="1"/>
          </p:cNvPicPr>
          <p:nvPr userDrawn="1"/>
        </p:nvPicPr>
        <p:blipFill>
          <a:blip r:embed="rId15">
            <a:alphaModFix amt="20000"/>
          </a:blip>
          <a:stretch>
            <a:fillRect/>
          </a:stretch>
        </p:blipFill>
        <p:spPr>
          <a:xfrm>
            <a:off x="-1489033" y="3156229"/>
            <a:ext cx="5529524" cy="5529524"/>
          </a:xfrm>
          <a:prstGeom prst="rect">
            <a:avLst/>
          </a:prstGeom>
        </p:spPr>
      </p:pic>
    </p:spTree>
    <p:extLst>
      <p:ext uri="{BB962C8B-B14F-4D97-AF65-F5344CB8AC3E}">
        <p14:creationId xmlns:p14="http://schemas.microsoft.com/office/powerpoint/2010/main" val="403897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886A-8BD8-C8B7-CB5F-2752CC1C87E4}"/>
              </a:ext>
            </a:extLst>
          </p:cNvPr>
          <p:cNvSpPr>
            <a:spLocks noGrp="1"/>
          </p:cNvSpPr>
          <p:nvPr>
            <p:ph type="ctrTitle"/>
          </p:nvPr>
        </p:nvSpPr>
        <p:spPr/>
        <p:txBody>
          <a:bodyPr/>
          <a:lstStyle/>
          <a:p>
            <a:r>
              <a:rPr lang="en-US" dirty="0"/>
              <a:t>Day 5 – JavaScript Fundamental</a:t>
            </a:r>
          </a:p>
        </p:txBody>
      </p:sp>
    </p:spTree>
    <p:extLst>
      <p:ext uri="{BB962C8B-B14F-4D97-AF65-F5344CB8AC3E}">
        <p14:creationId xmlns:p14="http://schemas.microsoft.com/office/powerpoint/2010/main" val="30570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52A3-9CE3-AC84-0150-4ED4DB569EE9}"/>
              </a:ext>
            </a:extLst>
          </p:cNvPr>
          <p:cNvSpPr>
            <a:spLocks noGrp="1"/>
          </p:cNvSpPr>
          <p:nvPr>
            <p:ph type="title"/>
          </p:nvPr>
        </p:nvSpPr>
        <p:spPr>
          <a:xfrm>
            <a:off x="1388347" y="3429000"/>
            <a:ext cx="9415306" cy="854347"/>
          </a:xfrm>
        </p:spPr>
        <p:txBody>
          <a:bodyPr/>
          <a:lstStyle/>
          <a:p>
            <a:pPr algn="ctr"/>
            <a:r>
              <a:rPr lang="en-US" dirty="0"/>
              <a:t>Hoisting and TDZ</a:t>
            </a:r>
          </a:p>
        </p:txBody>
      </p:sp>
    </p:spTree>
    <p:extLst>
      <p:ext uri="{BB962C8B-B14F-4D97-AF65-F5344CB8AC3E}">
        <p14:creationId xmlns:p14="http://schemas.microsoft.com/office/powerpoint/2010/main" val="329816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FFFB-4129-1A7F-C910-5976DC605AF8}"/>
              </a:ext>
            </a:extLst>
          </p:cNvPr>
          <p:cNvSpPr>
            <a:spLocks noGrp="1"/>
          </p:cNvSpPr>
          <p:nvPr>
            <p:ph type="title"/>
          </p:nvPr>
        </p:nvSpPr>
        <p:spPr>
          <a:xfrm>
            <a:off x="1388347" y="3001826"/>
            <a:ext cx="9415306" cy="854347"/>
          </a:xfrm>
        </p:spPr>
        <p:txBody>
          <a:bodyPr/>
          <a:lstStyle/>
          <a:p>
            <a:pPr algn="ctr"/>
            <a:r>
              <a:rPr lang="en-US" dirty="0"/>
              <a:t>Synchronous Function</a:t>
            </a:r>
          </a:p>
        </p:txBody>
      </p:sp>
    </p:spTree>
    <p:extLst>
      <p:ext uri="{BB962C8B-B14F-4D97-AF65-F5344CB8AC3E}">
        <p14:creationId xmlns:p14="http://schemas.microsoft.com/office/powerpoint/2010/main" val="316951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E7D3-926F-F9AD-2D56-BEAF0F711CB8}"/>
              </a:ext>
            </a:extLst>
          </p:cNvPr>
          <p:cNvSpPr>
            <a:spLocks noGrp="1"/>
          </p:cNvSpPr>
          <p:nvPr>
            <p:ph type="title"/>
          </p:nvPr>
        </p:nvSpPr>
        <p:spPr>
          <a:xfrm>
            <a:off x="3630210" y="3001826"/>
            <a:ext cx="4931579" cy="854347"/>
          </a:xfrm>
        </p:spPr>
        <p:txBody>
          <a:bodyPr/>
          <a:lstStyle/>
          <a:p>
            <a:r>
              <a:rPr lang="en-US" dirty="0"/>
              <a:t>Asynchronous Function</a:t>
            </a:r>
          </a:p>
        </p:txBody>
      </p:sp>
    </p:spTree>
    <p:extLst>
      <p:ext uri="{BB962C8B-B14F-4D97-AF65-F5344CB8AC3E}">
        <p14:creationId xmlns:p14="http://schemas.microsoft.com/office/powerpoint/2010/main" val="52420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492C-FFD9-1917-33C2-8774814DEB51}"/>
              </a:ext>
            </a:extLst>
          </p:cNvPr>
          <p:cNvSpPr>
            <a:spLocks noGrp="1"/>
          </p:cNvSpPr>
          <p:nvPr>
            <p:ph type="title"/>
          </p:nvPr>
        </p:nvSpPr>
        <p:spPr/>
        <p:txBody>
          <a:bodyPr/>
          <a:lstStyle/>
          <a:p>
            <a:r>
              <a:rPr lang="en-US" dirty="0"/>
              <a:t>Promise</a:t>
            </a:r>
          </a:p>
        </p:txBody>
      </p:sp>
      <p:pic>
        <p:nvPicPr>
          <p:cNvPr id="5" name="Picture 4" descr="A screen shot of a computer program&#10;&#10;Description automatically generated">
            <a:extLst>
              <a:ext uri="{FF2B5EF4-FFF2-40B4-BE49-F238E27FC236}">
                <a16:creationId xmlns:a16="http://schemas.microsoft.com/office/drawing/2014/main" id="{241A0865-6353-038F-B9FC-BF7B582C1B55}"/>
              </a:ext>
            </a:extLst>
          </p:cNvPr>
          <p:cNvPicPr>
            <a:picLocks noChangeAspect="1"/>
          </p:cNvPicPr>
          <p:nvPr/>
        </p:nvPicPr>
        <p:blipFill>
          <a:blip r:embed="rId3"/>
          <a:stretch>
            <a:fillRect/>
          </a:stretch>
        </p:blipFill>
        <p:spPr>
          <a:xfrm>
            <a:off x="2198077" y="1724628"/>
            <a:ext cx="7772400" cy="5041556"/>
          </a:xfrm>
          <a:prstGeom prst="rect">
            <a:avLst/>
          </a:prstGeom>
        </p:spPr>
      </p:pic>
    </p:spTree>
    <p:extLst>
      <p:ext uri="{BB962C8B-B14F-4D97-AF65-F5344CB8AC3E}">
        <p14:creationId xmlns:p14="http://schemas.microsoft.com/office/powerpoint/2010/main" val="140014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03DE-D44C-E047-F405-736EB1EF1134}"/>
              </a:ext>
            </a:extLst>
          </p:cNvPr>
          <p:cNvSpPr>
            <a:spLocks noGrp="1"/>
          </p:cNvSpPr>
          <p:nvPr>
            <p:ph type="title"/>
          </p:nvPr>
        </p:nvSpPr>
        <p:spPr/>
        <p:txBody>
          <a:bodyPr/>
          <a:lstStyle/>
          <a:p>
            <a:r>
              <a:rPr lang="en-US" dirty="0"/>
              <a:t>Async-Await </a:t>
            </a:r>
          </a:p>
        </p:txBody>
      </p:sp>
      <p:pic>
        <p:nvPicPr>
          <p:cNvPr id="5" name="Picture 4" descr="A computer screen shot of a program code&#10;&#10;Description automatically generated">
            <a:extLst>
              <a:ext uri="{FF2B5EF4-FFF2-40B4-BE49-F238E27FC236}">
                <a16:creationId xmlns:a16="http://schemas.microsoft.com/office/drawing/2014/main" id="{506063FD-D545-9E87-8F45-6279D710B3CE}"/>
              </a:ext>
            </a:extLst>
          </p:cNvPr>
          <p:cNvPicPr>
            <a:picLocks noChangeAspect="1"/>
          </p:cNvPicPr>
          <p:nvPr/>
        </p:nvPicPr>
        <p:blipFill>
          <a:blip r:embed="rId3"/>
          <a:stretch>
            <a:fillRect/>
          </a:stretch>
        </p:blipFill>
        <p:spPr>
          <a:xfrm>
            <a:off x="3495553" y="123145"/>
            <a:ext cx="7824487" cy="6734855"/>
          </a:xfrm>
          <a:prstGeom prst="rect">
            <a:avLst/>
          </a:prstGeom>
        </p:spPr>
      </p:pic>
    </p:spTree>
    <p:extLst>
      <p:ext uri="{BB962C8B-B14F-4D97-AF65-F5344CB8AC3E}">
        <p14:creationId xmlns:p14="http://schemas.microsoft.com/office/powerpoint/2010/main" val="374398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1E1D-8E79-81E3-238F-FD7D71E0E1A8}"/>
              </a:ext>
            </a:extLst>
          </p:cNvPr>
          <p:cNvSpPr>
            <a:spLocks noGrp="1"/>
          </p:cNvSpPr>
          <p:nvPr>
            <p:ph type="title"/>
          </p:nvPr>
        </p:nvSpPr>
        <p:spPr/>
        <p:txBody>
          <a:bodyPr/>
          <a:lstStyle/>
          <a:p>
            <a:r>
              <a:rPr lang="en-US" dirty="0"/>
              <a:t>Some built-in function (String)</a:t>
            </a:r>
          </a:p>
        </p:txBody>
      </p:sp>
      <p:sp>
        <p:nvSpPr>
          <p:cNvPr id="3" name="Content Placeholder 2">
            <a:extLst>
              <a:ext uri="{FF2B5EF4-FFF2-40B4-BE49-F238E27FC236}">
                <a16:creationId xmlns:a16="http://schemas.microsoft.com/office/drawing/2014/main" id="{2C0735D1-491E-9C0B-4C38-3E0E7C744478}"/>
              </a:ext>
            </a:extLst>
          </p:cNvPr>
          <p:cNvSpPr>
            <a:spLocks noGrp="1"/>
          </p:cNvSpPr>
          <p:nvPr>
            <p:ph idx="1"/>
          </p:nvPr>
        </p:nvSpPr>
        <p:spPr/>
        <p:txBody>
          <a:bodyPr/>
          <a:lstStyle/>
          <a:p>
            <a:r>
              <a:rPr lang="en-US" dirty="0"/>
              <a:t>split()</a:t>
            </a:r>
          </a:p>
          <a:p>
            <a:r>
              <a:rPr lang="en-US" dirty="0"/>
              <a:t>Trim()</a:t>
            </a:r>
          </a:p>
          <a:p>
            <a:r>
              <a:rPr lang="en-US" dirty="0" err="1"/>
              <a:t>toUpperCase</a:t>
            </a:r>
            <a:r>
              <a:rPr lang="en-US" dirty="0"/>
              <a:t>() / </a:t>
            </a:r>
            <a:r>
              <a:rPr lang="en-US" dirty="0" err="1"/>
              <a:t>toLowerCase</a:t>
            </a:r>
            <a:r>
              <a:rPr lang="en-US" dirty="0"/>
              <a:t>()</a:t>
            </a:r>
          </a:p>
          <a:p>
            <a:r>
              <a:rPr lang="en-US" dirty="0"/>
              <a:t>Includes()</a:t>
            </a:r>
          </a:p>
          <a:p>
            <a:r>
              <a:rPr lang="en-US" dirty="0"/>
              <a:t>Replace()</a:t>
            </a:r>
          </a:p>
          <a:p>
            <a:r>
              <a:rPr lang="en-US" dirty="0" err="1"/>
              <a:t>Concat</a:t>
            </a:r>
            <a:r>
              <a:rPr lang="en-US" dirty="0"/>
              <a:t>()</a:t>
            </a:r>
          </a:p>
          <a:p>
            <a:r>
              <a:rPr lang="en-US" dirty="0" err="1"/>
              <a:t>CharAt</a:t>
            </a:r>
            <a:r>
              <a:rPr lang="en-US" dirty="0"/>
              <a:t>()</a:t>
            </a:r>
          </a:p>
        </p:txBody>
      </p:sp>
    </p:spTree>
    <p:extLst>
      <p:ext uri="{BB962C8B-B14F-4D97-AF65-F5344CB8AC3E}">
        <p14:creationId xmlns:p14="http://schemas.microsoft.com/office/powerpoint/2010/main" val="31745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337-D6AD-69C1-B1A5-E3CD3F98498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432FA9D-2887-96EF-6175-4242CFA3887B}"/>
              </a:ext>
            </a:extLst>
          </p:cNvPr>
          <p:cNvSpPr>
            <a:spLocks noGrp="1"/>
          </p:cNvSpPr>
          <p:nvPr>
            <p:ph idx="1"/>
          </p:nvPr>
        </p:nvSpPr>
        <p:spPr/>
        <p:txBody>
          <a:bodyPr/>
          <a:lstStyle/>
          <a:p>
            <a:r>
              <a:rPr lang="en-US" dirty="0"/>
              <a:t>What went well?</a:t>
            </a:r>
          </a:p>
          <a:p>
            <a:r>
              <a:rPr lang="en-US" dirty="0"/>
              <a:t>What went wrong?</a:t>
            </a:r>
          </a:p>
          <a:p>
            <a:r>
              <a:rPr lang="en-US" dirty="0"/>
              <a:t>What did you learn?</a:t>
            </a:r>
          </a:p>
        </p:txBody>
      </p:sp>
    </p:spTree>
    <p:extLst>
      <p:ext uri="{BB962C8B-B14F-4D97-AF65-F5344CB8AC3E}">
        <p14:creationId xmlns:p14="http://schemas.microsoft.com/office/powerpoint/2010/main" val="18163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B203-F5F8-7913-D8EC-70DD2BD523D4}"/>
              </a:ext>
            </a:extLst>
          </p:cNvPr>
          <p:cNvSpPr>
            <a:spLocks noGrp="1"/>
          </p:cNvSpPr>
          <p:nvPr>
            <p:ph type="title"/>
          </p:nvPr>
        </p:nvSpPr>
        <p:spPr/>
        <p:txBody>
          <a:bodyPr/>
          <a:lstStyle/>
          <a:p>
            <a:r>
              <a:rPr lang="en-US" dirty="0"/>
              <a:t>Credit</a:t>
            </a:r>
          </a:p>
        </p:txBody>
      </p:sp>
      <p:sp>
        <p:nvSpPr>
          <p:cNvPr id="3" name="Content Placeholder 2">
            <a:extLst>
              <a:ext uri="{FF2B5EF4-FFF2-40B4-BE49-F238E27FC236}">
                <a16:creationId xmlns:a16="http://schemas.microsoft.com/office/drawing/2014/main" id="{2A661E23-6B1B-1266-E2B1-71719FA15D1D}"/>
              </a:ext>
            </a:extLst>
          </p:cNvPr>
          <p:cNvSpPr>
            <a:spLocks noGrp="1"/>
          </p:cNvSpPr>
          <p:nvPr>
            <p:ph idx="1"/>
          </p:nvPr>
        </p:nvSpPr>
        <p:spPr/>
        <p:txBody>
          <a:bodyPr/>
          <a:lstStyle/>
          <a:p>
            <a:r>
              <a:rPr lang="en-US" dirty="0"/>
              <a:t>https://</a:t>
            </a:r>
            <a:r>
              <a:rPr lang="en-US" dirty="0" err="1"/>
              <a:t>carbon.now.sh</a:t>
            </a:r>
            <a:r>
              <a:rPr lang="en-US" dirty="0"/>
              <a:t>/</a:t>
            </a:r>
          </a:p>
        </p:txBody>
      </p:sp>
    </p:spTree>
    <p:extLst>
      <p:ext uri="{BB962C8B-B14F-4D97-AF65-F5344CB8AC3E}">
        <p14:creationId xmlns:p14="http://schemas.microsoft.com/office/powerpoint/2010/main" val="100968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1C73-DE43-8EDC-DA36-BE19C806F797}"/>
              </a:ext>
            </a:extLst>
          </p:cNvPr>
          <p:cNvSpPr>
            <a:spLocks noGrp="1"/>
          </p:cNvSpPr>
          <p:nvPr>
            <p:ph type="ctrTitle"/>
          </p:nvPr>
        </p:nvSpPr>
        <p:spPr>
          <a:xfrm>
            <a:off x="1524000" y="2311685"/>
            <a:ext cx="9144000" cy="2880689"/>
          </a:xfrm>
        </p:spPr>
        <p:txBody>
          <a:bodyPr/>
          <a:lstStyle/>
          <a:p>
            <a:pPr algn="l"/>
            <a:r>
              <a:rPr lang="en-US" dirty="0"/>
              <a:t>I believe that you learn the most if you don’t learn alone but find learning partners and other people with similar interest.</a:t>
            </a:r>
            <a:br>
              <a:rPr lang="en-US" dirty="0"/>
            </a:br>
            <a:r>
              <a:rPr lang="en-US" dirty="0"/>
              <a:t>- Unknown</a:t>
            </a:r>
          </a:p>
        </p:txBody>
      </p:sp>
    </p:spTree>
    <p:extLst>
      <p:ext uri="{BB962C8B-B14F-4D97-AF65-F5344CB8AC3E}">
        <p14:creationId xmlns:p14="http://schemas.microsoft.com/office/powerpoint/2010/main" val="266296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FA-3D41-AB80-4954-97FA3A9DC9F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ED954A7-FF85-9C10-4EAB-DB937AFA8510}"/>
              </a:ext>
            </a:extLst>
          </p:cNvPr>
          <p:cNvSpPr>
            <a:spLocks noGrp="1"/>
          </p:cNvSpPr>
          <p:nvPr>
            <p:ph idx="1"/>
          </p:nvPr>
        </p:nvSpPr>
        <p:spPr>
          <a:xfrm>
            <a:off x="1376624" y="2602523"/>
            <a:ext cx="4322212" cy="3574439"/>
          </a:xfrm>
        </p:spPr>
        <p:txBody>
          <a:bodyPr/>
          <a:lstStyle/>
          <a:p>
            <a:r>
              <a:rPr lang="en-US" dirty="0"/>
              <a:t>For loop</a:t>
            </a:r>
          </a:p>
          <a:p>
            <a:r>
              <a:rPr lang="en-US" dirty="0"/>
              <a:t>While loop</a:t>
            </a:r>
          </a:p>
          <a:p>
            <a:r>
              <a:rPr lang="en-US" dirty="0"/>
              <a:t>Do while loop</a:t>
            </a:r>
          </a:p>
          <a:p>
            <a:r>
              <a:rPr lang="en-US" dirty="0"/>
              <a:t>Function</a:t>
            </a:r>
          </a:p>
          <a:p>
            <a:r>
              <a:rPr lang="en-US" dirty="0"/>
              <a:t>Function with parameter</a:t>
            </a:r>
          </a:p>
          <a:p>
            <a:r>
              <a:rPr lang="en-US" dirty="0"/>
              <a:t>Continue and Break</a:t>
            </a:r>
          </a:p>
        </p:txBody>
      </p:sp>
      <p:sp>
        <p:nvSpPr>
          <p:cNvPr id="4" name="Content Placeholder 2">
            <a:extLst>
              <a:ext uri="{FF2B5EF4-FFF2-40B4-BE49-F238E27FC236}">
                <a16:creationId xmlns:a16="http://schemas.microsoft.com/office/drawing/2014/main" id="{F0939AC9-23BA-72BC-1911-039579D3BC22}"/>
              </a:ext>
            </a:extLst>
          </p:cNvPr>
          <p:cNvSpPr txBox="1">
            <a:spLocks/>
          </p:cNvSpPr>
          <p:nvPr/>
        </p:nvSpPr>
        <p:spPr>
          <a:xfrm>
            <a:off x="6493166" y="2623482"/>
            <a:ext cx="4322212" cy="3574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reaming Outloud Pro" panose="03050502040302030504" pitchFamily="66" charset="77"/>
                <a:ea typeface="+mn-ea"/>
                <a:cs typeface="Dreaming Outloud Pro" panose="03050502040302030504" pitchFamily="66"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reaming Outloud Pro" panose="03050502040302030504" pitchFamily="66" charset="77"/>
                <a:ea typeface="+mn-ea"/>
                <a:cs typeface="Dreaming Outloud Pro" panose="03050502040302030504" pitchFamily="66"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reaming Outloud Pro" panose="03050502040302030504" pitchFamily="66" charset="77"/>
                <a:ea typeface="+mn-ea"/>
                <a:cs typeface="Dreaming Outloud Pro" panose="03050502040302030504" pitchFamily="66"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Default parameter</a:t>
            </a:r>
          </a:p>
          <a:p>
            <a:r>
              <a:rPr lang="en-US" dirty="0"/>
              <a:t>Game</a:t>
            </a:r>
          </a:p>
          <a:p>
            <a:r>
              <a:rPr lang="en-US" dirty="0"/>
              <a:t>DRY, YAGNI and KISS</a:t>
            </a:r>
          </a:p>
        </p:txBody>
      </p:sp>
    </p:spTree>
    <p:extLst>
      <p:ext uri="{BB962C8B-B14F-4D97-AF65-F5344CB8AC3E}">
        <p14:creationId xmlns:p14="http://schemas.microsoft.com/office/powerpoint/2010/main" val="105381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4ACD-6FFD-E00A-3A6A-EFA76E4C73D2}"/>
              </a:ext>
            </a:extLst>
          </p:cNvPr>
          <p:cNvSpPr>
            <a:spLocks noGrp="1"/>
          </p:cNvSpPr>
          <p:nvPr>
            <p:ph type="title"/>
          </p:nvPr>
        </p:nvSpPr>
        <p:spPr/>
        <p:txBody>
          <a:bodyPr/>
          <a:lstStyle/>
          <a:p>
            <a:r>
              <a:rPr lang="en-US" dirty="0"/>
              <a:t>Types of function in JavaScript</a:t>
            </a:r>
          </a:p>
        </p:txBody>
      </p:sp>
      <p:sp>
        <p:nvSpPr>
          <p:cNvPr id="3" name="Content Placeholder 2">
            <a:extLst>
              <a:ext uri="{FF2B5EF4-FFF2-40B4-BE49-F238E27FC236}">
                <a16:creationId xmlns:a16="http://schemas.microsoft.com/office/drawing/2014/main" id="{74B244AE-732C-3D6D-A1ED-242D04881C1C}"/>
              </a:ext>
            </a:extLst>
          </p:cNvPr>
          <p:cNvSpPr>
            <a:spLocks noGrp="1"/>
          </p:cNvSpPr>
          <p:nvPr>
            <p:ph idx="1"/>
          </p:nvPr>
        </p:nvSpPr>
        <p:spPr/>
        <p:txBody>
          <a:bodyPr/>
          <a:lstStyle/>
          <a:p>
            <a:r>
              <a:rPr lang="en-US" dirty="0"/>
              <a:t>Named function</a:t>
            </a:r>
          </a:p>
          <a:p>
            <a:r>
              <a:rPr lang="en-US" dirty="0"/>
              <a:t>Anonymous function</a:t>
            </a:r>
          </a:p>
          <a:p>
            <a:r>
              <a:rPr lang="en-US" dirty="0"/>
              <a:t>Arrow function</a:t>
            </a:r>
          </a:p>
          <a:p>
            <a:r>
              <a:rPr lang="en-US" dirty="0"/>
              <a:t>Immediately invoked function expression (IIFE)</a:t>
            </a:r>
          </a:p>
          <a:p>
            <a:r>
              <a:rPr lang="en-US" dirty="0"/>
              <a:t>Higher Order function</a:t>
            </a:r>
          </a:p>
          <a:p>
            <a:r>
              <a:rPr lang="en-US" dirty="0"/>
              <a:t>Callback Function</a:t>
            </a:r>
          </a:p>
          <a:p>
            <a:r>
              <a:rPr lang="en-US" dirty="0"/>
              <a:t>Promise / Async-Await Function</a:t>
            </a:r>
          </a:p>
        </p:txBody>
      </p:sp>
    </p:spTree>
    <p:extLst>
      <p:ext uri="{BB962C8B-B14F-4D97-AF65-F5344CB8AC3E}">
        <p14:creationId xmlns:p14="http://schemas.microsoft.com/office/powerpoint/2010/main" val="30198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7128-B201-9AE8-F8A3-555B74A287E4}"/>
              </a:ext>
            </a:extLst>
          </p:cNvPr>
          <p:cNvSpPr>
            <a:spLocks noGrp="1"/>
          </p:cNvSpPr>
          <p:nvPr>
            <p:ph type="title"/>
          </p:nvPr>
        </p:nvSpPr>
        <p:spPr>
          <a:xfrm>
            <a:off x="1376624" y="1512787"/>
            <a:ext cx="9415306" cy="666226"/>
          </a:xfrm>
        </p:spPr>
        <p:txBody>
          <a:bodyPr/>
          <a:lstStyle/>
          <a:p>
            <a:r>
              <a:rPr lang="en-US" dirty="0"/>
              <a:t>Named Function</a:t>
            </a:r>
          </a:p>
        </p:txBody>
      </p:sp>
      <p:sp>
        <p:nvSpPr>
          <p:cNvPr id="3" name="Content Placeholder 2">
            <a:extLst>
              <a:ext uri="{FF2B5EF4-FFF2-40B4-BE49-F238E27FC236}">
                <a16:creationId xmlns:a16="http://schemas.microsoft.com/office/drawing/2014/main" id="{197816CE-6376-52C4-C415-2E953BF9E3FA}"/>
              </a:ext>
            </a:extLst>
          </p:cNvPr>
          <p:cNvSpPr>
            <a:spLocks noGrp="1"/>
          </p:cNvSpPr>
          <p:nvPr>
            <p:ph idx="1"/>
          </p:nvPr>
        </p:nvSpPr>
        <p:spPr>
          <a:xfrm>
            <a:off x="1400070" y="2179012"/>
            <a:ext cx="9415306" cy="3574439"/>
          </a:xfrm>
        </p:spPr>
        <p:txBody>
          <a:bodyPr/>
          <a:lstStyle/>
          <a:p>
            <a:r>
              <a:rPr lang="en-US" dirty="0"/>
              <a:t>We define it in the code and then call it whenever we need it by referencing its name and passing some arguments to it</a:t>
            </a:r>
          </a:p>
          <a:p>
            <a:r>
              <a:rPr lang="en-US" dirty="0"/>
              <a:t>Useful if we need to call a function many times to pass different values to it or run it several times</a:t>
            </a:r>
          </a:p>
        </p:txBody>
      </p:sp>
      <p:pic>
        <p:nvPicPr>
          <p:cNvPr id="5" name="Picture 4" descr="A screen shot of a computer code&#10;&#10;Description automatically generated">
            <a:extLst>
              <a:ext uri="{FF2B5EF4-FFF2-40B4-BE49-F238E27FC236}">
                <a16:creationId xmlns:a16="http://schemas.microsoft.com/office/drawing/2014/main" id="{F7F4B1D2-CA9B-A1E6-8092-593C2352D2C5}"/>
              </a:ext>
            </a:extLst>
          </p:cNvPr>
          <p:cNvPicPr>
            <a:picLocks noChangeAspect="1"/>
          </p:cNvPicPr>
          <p:nvPr/>
        </p:nvPicPr>
        <p:blipFill>
          <a:blip r:embed="rId2"/>
          <a:stretch>
            <a:fillRect/>
          </a:stretch>
        </p:blipFill>
        <p:spPr>
          <a:xfrm>
            <a:off x="6670307" y="3768038"/>
            <a:ext cx="5932378" cy="3490359"/>
          </a:xfrm>
          <a:prstGeom prst="rect">
            <a:avLst/>
          </a:prstGeom>
        </p:spPr>
      </p:pic>
    </p:spTree>
    <p:extLst>
      <p:ext uri="{BB962C8B-B14F-4D97-AF65-F5344CB8AC3E}">
        <p14:creationId xmlns:p14="http://schemas.microsoft.com/office/powerpoint/2010/main" val="103954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5C4D-CD1E-AC46-0245-9D21F1ABB28B}"/>
              </a:ext>
            </a:extLst>
          </p:cNvPr>
          <p:cNvSpPr>
            <a:spLocks noGrp="1"/>
          </p:cNvSpPr>
          <p:nvPr>
            <p:ph type="title"/>
          </p:nvPr>
        </p:nvSpPr>
        <p:spPr/>
        <p:txBody>
          <a:bodyPr/>
          <a:lstStyle/>
          <a:p>
            <a:r>
              <a:rPr lang="en-US" dirty="0"/>
              <a:t>Anonymous function</a:t>
            </a:r>
          </a:p>
        </p:txBody>
      </p:sp>
      <p:sp>
        <p:nvSpPr>
          <p:cNvPr id="3" name="Content Placeholder 2">
            <a:extLst>
              <a:ext uri="{FF2B5EF4-FFF2-40B4-BE49-F238E27FC236}">
                <a16:creationId xmlns:a16="http://schemas.microsoft.com/office/drawing/2014/main" id="{F6A76E13-DD54-094F-8086-86F5645DFEFE}"/>
              </a:ext>
            </a:extLst>
          </p:cNvPr>
          <p:cNvSpPr>
            <a:spLocks noGrp="1"/>
          </p:cNvSpPr>
          <p:nvPr>
            <p:ph idx="1"/>
          </p:nvPr>
        </p:nvSpPr>
        <p:spPr/>
        <p:txBody>
          <a:bodyPr/>
          <a:lstStyle/>
          <a:p>
            <a:r>
              <a:rPr lang="en-US" dirty="0"/>
              <a:t>Don’t have name.</a:t>
            </a:r>
          </a:p>
          <a:p>
            <a:r>
              <a:rPr lang="en-US" dirty="0"/>
              <a:t>Need to be tied to something: variable or an event to run</a:t>
            </a:r>
          </a:p>
        </p:txBody>
      </p:sp>
      <p:pic>
        <p:nvPicPr>
          <p:cNvPr id="5" name="Picture 4" descr="A screen shot of a computer program&#10;&#10;Description automatically generated">
            <a:extLst>
              <a:ext uri="{FF2B5EF4-FFF2-40B4-BE49-F238E27FC236}">
                <a16:creationId xmlns:a16="http://schemas.microsoft.com/office/drawing/2014/main" id="{12E37F3A-BDE2-2AF4-AFF2-6AA98A130C73}"/>
              </a:ext>
            </a:extLst>
          </p:cNvPr>
          <p:cNvPicPr>
            <a:picLocks noChangeAspect="1"/>
          </p:cNvPicPr>
          <p:nvPr/>
        </p:nvPicPr>
        <p:blipFill>
          <a:blip r:embed="rId2"/>
          <a:stretch>
            <a:fillRect/>
          </a:stretch>
        </p:blipFill>
        <p:spPr>
          <a:xfrm>
            <a:off x="5270099" y="2829026"/>
            <a:ext cx="7772400" cy="4862354"/>
          </a:xfrm>
          <a:prstGeom prst="rect">
            <a:avLst/>
          </a:prstGeom>
        </p:spPr>
      </p:pic>
    </p:spTree>
    <p:extLst>
      <p:ext uri="{BB962C8B-B14F-4D97-AF65-F5344CB8AC3E}">
        <p14:creationId xmlns:p14="http://schemas.microsoft.com/office/powerpoint/2010/main" val="124820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11CB-09F4-68AE-03DF-A4FCD9497DCC}"/>
              </a:ext>
            </a:extLst>
          </p:cNvPr>
          <p:cNvSpPr>
            <a:spLocks noGrp="1"/>
          </p:cNvSpPr>
          <p:nvPr>
            <p:ph type="title"/>
          </p:nvPr>
        </p:nvSpPr>
        <p:spPr>
          <a:xfrm>
            <a:off x="1376624" y="1512786"/>
            <a:ext cx="9415306" cy="508519"/>
          </a:xfrm>
        </p:spPr>
        <p:txBody>
          <a:bodyPr/>
          <a:lstStyle/>
          <a:p>
            <a:r>
              <a:rPr lang="en-US" dirty="0"/>
              <a:t>Arrow Function</a:t>
            </a:r>
          </a:p>
        </p:txBody>
      </p:sp>
      <p:sp>
        <p:nvSpPr>
          <p:cNvPr id="3" name="Content Placeholder 2">
            <a:extLst>
              <a:ext uri="{FF2B5EF4-FFF2-40B4-BE49-F238E27FC236}">
                <a16:creationId xmlns:a16="http://schemas.microsoft.com/office/drawing/2014/main" id="{41B5A18D-C0B6-E472-BB77-703EC6BC9C57}"/>
              </a:ext>
            </a:extLst>
          </p:cNvPr>
          <p:cNvSpPr>
            <a:spLocks noGrp="1"/>
          </p:cNvSpPr>
          <p:nvPr>
            <p:ph idx="1"/>
          </p:nvPr>
        </p:nvSpPr>
        <p:spPr>
          <a:xfrm>
            <a:off x="1376624" y="2444817"/>
            <a:ext cx="4608192" cy="3574439"/>
          </a:xfrm>
        </p:spPr>
        <p:txBody>
          <a:bodyPr/>
          <a:lstStyle/>
          <a:p>
            <a:r>
              <a:rPr lang="en-US" dirty="0"/>
              <a:t>In ES6, arrow function provide a shorthand syntax for defining functions.</a:t>
            </a:r>
          </a:p>
          <a:p>
            <a:r>
              <a:rPr lang="en-US" dirty="0"/>
              <a:t>We do not use the “function” keyword and use the arrow symbol</a:t>
            </a:r>
          </a:p>
        </p:txBody>
      </p:sp>
      <p:pic>
        <p:nvPicPr>
          <p:cNvPr id="5" name="Picture 4" descr="A screen shot of a computer code&#10;&#10;Description automatically generated">
            <a:extLst>
              <a:ext uri="{FF2B5EF4-FFF2-40B4-BE49-F238E27FC236}">
                <a16:creationId xmlns:a16="http://schemas.microsoft.com/office/drawing/2014/main" id="{0776303B-25E4-40E2-2CE0-DE1EE4F84108}"/>
              </a:ext>
            </a:extLst>
          </p:cNvPr>
          <p:cNvPicPr>
            <a:picLocks noChangeAspect="1"/>
          </p:cNvPicPr>
          <p:nvPr/>
        </p:nvPicPr>
        <p:blipFill>
          <a:blip r:embed="rId2"/>
          <a:stretch>
            <a:fillRect/>
          </a:stretch>
        </p:blipFill>
        <p:spPr>
          <a:xfrm>
            <a:off x="5984816" y="0"/>
            <a:ext cx="5319993" cy="6858000"/>
          </a:xfrm>
          <a:prstGeom prst="rect">
            <a:avLst/>
          </a:prstGeom>
        </p:spPr>
      </p:pic>
    </p:spTree>
    <p:extLst>
      <p:ext uri="{BB962C8B-B14F-4D97-AF65-F5344CB8AC3E}">
        <p14:creationId xmlns:p14="http://schemas.microsoft.com/office/powerpoint/2010/main" val="221681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263D-F4D6-8511-2347-4599AF0DD5E2}"/>
              </a:ext>
            </a:extLst>
          </p:cNvPr>
          <p:cNvSpPr>
            <a:spLocks noGrp="1"/>
          </p:cNvSpPr>
          <p:nvPr>
            <p:ph type="title"/>
          </p:nvPr>
        </p:nvSpPr>
        <p:spPr/>
        <p:txBody>
          <a:bodyPr/>
          <a:lstStyle/>
          <a:p>
            <a:r>
              <a:rPr lang="en-US" dirty="0"/>
              <a:t>IIFE (Immediately Invoked function expression)</a:t>
            </a:r>
          </a:p>
        </p:txBody>
      </p:sp>
      <p:sp>
        <p:nvSpPr>
          <p:cNvPr id="3" name="Content Placeholder 2">
            <a:extLst>
              <a:ext uri="{FF2B5EF4-FFF2-40B4-BE49-F238E27FC236}">
                <a16:creationId xmlns:a16="http://schemas.microsoft.com/office/drawing/2014/main" id="{69287372-0DAB-AB68-904C-18842250AFA4}"/>
              </a:ext>
            </a:extLst>
          </p:cNvPr>
          <p:cNvSpPr>
            <a:spLocks noGrp="1"/>
          </p:cNvSpPr>
          <p:nvPr>
            <p:ph idx="1"/>
          </p:nvPr>
        </p:nvSpPr>
        <p:spPr>
          <a:xfrm>
            <a:off x="1376624" y="2602523"/>
            <a:ext cx="4639165" cy="3574439"/>
          </a:xfrm>
        </p:spPr>
        <p:txBody>
          <a:bodyPr/>
          <a:lstStyle/>
          <a:p>
            <a:r>
              <a:rPr lang="en-US" dirty="0"/>
              <a:t>Executed immediately upon definition.</a:t>
            </a:r>
          </a:p>
          <a:p>
            <a:r>
              <a:rPr lang="en-US" dirty="0"/>
              <a:t>They help create private scopes and module patterns, preventing variables from leaking into the global scope.</a:t>
            </a:r>
          </a:p>
        </p:txBody>
      </p:sp>
      <p:pic>
        <p:nvPicPr>
          <p:cNvPr id="5" name="Picture 4" descr="A screen shot of a computer code&#10;&#10;Description automatically generated">
            <a:extLst>
              <a:ext uri="{FF2B5EF4-FFF2-40B4-BE49-F238E27FC236}">
                <a16:creationId xmlns:a16="http://schemas.microsoft.com/office/drawing/2014/main" id="{DED6CEFC-C9D5-E6F7-7DAC-BAE4B3BCE80B}"/>
              </a:ext>
            </a:extLst>
          </p:cNvPr>
          <p:cNvPicPr>
            <a:picLocks noChangeAspect="1"/>
          </p:cNvPicPr>
          <p:nvPr/>
        </p:nvPicPr>
        <p:blipFill>
          <a:blip r:embed="rId2"/>
          <a:stretch>
            <a:fillRect/>
          </a:stretch>
        </p:blipFill>
        <p:spPr>
          <a:xfrm>
            <a:off x="5117719" y="1708801"/>
            <a:ext cx="7772400" cy="5564134"/>
          </a:xfrm>
          <a:prstGeom prst="rect">
            <a:avLst/>
          </a:prstGeom>
        </p:spPr>
      </p:pic>
    </p:spTree>
    <p:extLst>
      <p:ext uri="{BB962C8B-B14F-4D97-AF65-F5344CB8AC3E}">
        <p14:creationId xmlns:p14="http://schemas.microsoft.com/office/powerpoint/2010/main" val="235205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263-57BF-7E1F-F0A6-58B68601B080}"/>
              </a:ext>
            </a:extLst>
          </p:cNvPr>
          <p:cNvSpPr>
            <a:spLocks noGrp="1"/>
          </p:cNvSpPr>
          <p:nvPr>
            <p:ph type="title"/>
          </p:nvPr>
        </p:nvSpPr>
        <p:spPr/>
        <p:txBody>
          <a:bodyPr/>
          <a:lstStyle/>
          <a:p>
            <a:r>
              <a:rPr lang="en-US" dirty="0"/>
              <a:t>Higher-Order Functions</a:t>
            </a:r>
          </a:p>
        </p:txBody>
      </p:sp>
      <p:sp>
        <p:nvSpPr>
          <p:cNvPr id="3" name="Content Placeholder 2">
            <a:extLst>
              <a:ext uri="{FF2B5EF4-FFF2-40B4-BE49-F238E27FC236}">
                <a16:creationId xmlns:a16="http://schemas.microsoft.com/office/drawing/2014/main" id="{5D3757B8-E68A-2EC5-1D2C-24611EAF5BA5}"/>
              </a:ext>
            </a:extLst>
          </p:cNvPr>
          <p:cNvSpPr>
            <a:spLocks noGrp="1"/>
          </p:cNvSpPr>
          <p:nvPr>
            <p:ph idx="1"/>
          </p:nvPr>
        </p:nvSpPr>
        <p:spPr/>
        <p:txBody>
          <a:bodyPr/>
          <a:lstStyle/>
          <a:p>
            <a:r>
              <a:rPr lang="en-US" dirty="0"/>
              <a:t>Functions that accept other functions as arguments or return functions.</a:t>
            </a:r>
          </a:p>
          <a:p>
            <a:r>
              <a:rPr lang="en-US" dirty="0"/>
              <a:t>Some example: map(), reduce(), filter() etc.</a:t>
            </a:r>
          </a:p>
        </p:txBody>
      </p:sp>
      <p:pic>
        <p:nvPicPr>
          <p:cNvPr id="5" name="Picture 4" descr="A screen shot of a computer program&#10;&#10;Description automatically generated">
            <a:extLst>
              <a:ext uri="{FF2B5EF4-FFF2-40B4-BE49-F238E27FC236}">
                <a16:creationId xmlns:a16="http://schemas.microsoft.com/office/drawing/2014/main" id="{2D189F8F-63B6-0FD8-EFBB-C14AA0738863}"/>
              </a:ext>
            </a:extLst>
          </p:cNvPr>
          <p:cNvPicPr>
            <a:picLocks noChangeAspect="1"/>
          </p:cNvPicPr>
          <p:nvPr/>
        </p:nvPicPr>
        <p:blipFill>
          <a:blip r:embed="rId2"/>
          <a:stretch>
            <a:fillRect/>
          </a:stretch>
        </p:blipFill>
        <p:spPr>
          <a:xfrm>
            <a:off x="5024387" y="3429000"/>
            <a:ext cx="7772400" cy="4019746"/>
          </a:xfrm>
          <a:prstGeom prst="rect">
            <a:avLst/>
          </a:prstGeom>
        </p:spPr>
      </p:pic>
    </p:spTree>
    <p:extLst>
      <p:ext uri="{BB962C8B-B14F-4D97-AF65-F5344CB8AC3E}">
        <p14:creationId xmlns:p14="http://schemas.microsoft.com/office/powerpoint/2010/main" val="287478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0B1F-831A-9279-E4E8-4C6C26AF7157}"/>
              </a:ext>
            </a:extLst>
          </p:cNvPr>
          <p:cNvSpPr>
            <a:spLocks noGrp="1"/>
          </p:cNvSpPr>
          <p:nvPr>
            <p:ph type="title"/>
          </p:nvPr>
        </p:nvSpPr>
        <p:spPr/>
        <p:txBody>
          <a:bodyPr/>
          <a:lstStyle/>
          <a:p>
            <a:r>
              <a:rPr lang="en-US" dirty="0"/>
              <a:t>Callback function</a:t>
            </a:r>
          </a:p>
        </p:txBody>
      </p:sp>
      <p:sp>
        <p:nvSpPr>
          <p:cNvPr id="3" name="Content Placeholder 2">
            <a:extLst>
              <a:ext uri="{FF2B5EF4-FFF2-40B4-BE49-F238E27FC236}">
                <a16:creationId xmlns:a16="http://schemas.microsoft.com/office/drawing/2014/main" id="{03D6AA74-E944-38FF-5379-D476B066FE7F}"/>
              </a:ext>
            </a:extLst>
          </p:cNvPr>
          <p:cNvSpPr>
            <a:spLocks noGrp="1"/>
          </p:cNvSpPr>
          <p:nvPr>
            <p:ph idx="1"/>
          </p:nvPr>
        </p:nvSpPr>
        <p:spPr>
          <a:xfrm>
            <a:off x="1376624" y="2602523"/>
            <a:ext cx="4966424" cy="3574439"/>
          </a:xfrm>
        </p:spPr>
        <p:txBody>
          <a:bodyPr/>
          <a:lstStyle/>
          <a:p>
            <a:r>
              <a:rPr lang="en-US" dirty="0"/>
              <a:t>Functions passed as arguments to other functions, commonly used in asynchronous operation.</a:t>
            </a:r>
          </a:p>
        </p:txBody>
      </p:sp>
      <p:pic>
        <p:nvPicPr>
          <p:cNvPr id="5" name="Picture 4" descr="A screen shot of a computer code&#10;&#10;Description automatically generated">
            <a:extLst>
              <a:ext uri="{FF2B5EF4-FFF2-40B4-BE49-F238E27FC236}">
                <a16:creationId xmlns:a16="http://schemas.microsoft.com/office/drawing/2014/main" id="{F6F517B2-D71F-677C-1A7E-74EB8F37FC45}"/>
              </a:ext>
            </a:extLst>
          </p:cNvPr>
          <p:cNvPicPr>
            <a:picLocks noChangeAspect="1"/>
          </p:cNvPicPr>
          <p:nvPr/>
        </p:nvPicPr>
        <p:blipFill>
          <a:blip r:embed="rId2"/>
          <a:stretch>
            <a:fillRect/>
          </a:stretch>
        </p:blipFill>
        <p:spPr>
          <a:xfrm>
            <a:off x="5727032" y="596766"/>
            <a:ext cx="7071360" cy="6858000"/>
          </a:xfrm>
          <a:prstGeom prst="rect">
            <a:avLst/>
          </a:prstGeom>
        </p:spPr>
      </p:pic>
    </p:spTree>
    <p:extLst>
      <p:ext uri="{BB962C8B-B14F-4D97-AF65-F5344CB8AC3E}">
        <p14:creationId xmlns:p14="http://schemas.microsoft.com/office/powerpoint/2010/main" val="343955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729</TotalTime>
  <Words>1069</Words>
  <Application>Microsoft Macintosh PowerPoint</Application>
  <PresentationFormat>Widescreen</PresentationFormat>
  <Paragraphs>113</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Bradley Hand</vt:lpstr>
      <vt:lpstr>Dreaming Outloud Pro</vt:lpstr>
      <vt:lpstr>Office Theme</vt:lpstr>
      <vt:lpstr>Day 5 – JavaScript Fundamental</vt:lpstr>
      <vt:lpstr>Recap</vt:lpstr>
      <vt:lpstr>Types of function in JavaScript</vt:lpstr>
      <vt:lpstr>Named Function</vt:lpstr>
      <vt:lpstr>Anonymous function</vt:lpstr>
      <vt:lpstr>Arrow Function</vt:lpstr>
      <vt:lpstr>IIFE (Immediately Invoked function expression)</vt:lpstr>
      <vt:lpstr>Higher-Order Functions</vt:lpstr>
      <vt:lpstr>Callback function</vt:lpstr>
      <vt:lpstr>Hoisting and TDZ</vt:lpstr>
      <vt:lpstr>Synchronous Function</vt:lpstr>
      <vt:lpstr>Asynchronous Function</vt:lpstr>
      <vt:lpstr>Promise</vt:lpstr>
      <vt:lpstr>Async-Await </vt:lpstr>
      <vt:lpstr>Some built-in function (String)</vt:lpstr>
      <vt:lpstr>Feedback</vt:lpstr>
      <vt:lpstr>Credit</vt:lpstr>
      <vt:lpstr>I believe that you learn the most if you don’t learn alone but find learning partners and other people with similar interest. - Unknown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Libi</dc:creator>
  <cp:lastModifiedBy>Sumit Libi</cp:lastModifiedBy>
  <cp:revision>25</cp:revision>
  <dcterms:created xsi:type="dcterms:W3CDTF">2024-05-13T03:35:45Z</dcterms:created>
  <dcterms:modified xsi:type="dcterms:W3CDTF">2024-12-05T02:53:40Z</dcterms:modified>
</cp:coreProperties>
</file>