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75"/>
  </p:notesMasterIdLst>
  <p:sldIdLst>
    <p:sldId id="339" r:id="rId3"/>
    <p:sldId id="257" r:id="rId4"/>
    <p:sldId id="258" r:id="rId5"/>
    <p:sldId id="260" r:id="rId6"/>
    <p:sldId id="261" r:id="rId7"/>
    <p:sldId id="262" r:id="rId8"/>
    <p:sldId id="340"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341" r:id="rId22"/>
    <p:sldId id="277"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42" r:id="rId45"/>
    <p:sldId id="303" r:id="rId46"/>
    <p:sldId id="305" r:id="rId47"/>
    <p:sldId id="306" r:id="rId48"/>
    <p:sldId id="343" r:id="rId49"/>
    <p:sldId id="308" r:id="rId50"/>
    <p:sldId id="309" r:id="rId51"/>
    <p:sldId id="310" r:id="rId52"/>
    <p:sldId id="311" r:id="rId53"/>
    <p:sldId id="312" r:id="rId54"/>
    <p:sldId id="315" r:id="rId55"/>
    <p:sldId id="316" r:id="rId56"/>
    <p:sldId id="317" r:id="rId57"/>
    <p:sldId id="319" r:id="rId58"/>
    <p:sldId id="321" r:id="rId59"/>
    <p:sldId id="322" r:id="rId60"/>
    <p:sldId id="323" r:id="rId61"/>
    <p:sldId id="344" r:id="rId62"/>
    <p:sldId id="325" r:id="rId63"/>
    <p:sldId id="326" r:id="rId64"/>
    <p:sldId id="327" r:id="rId65"/>
    <p:sldId id="328" r:id="rId66"/>
    <p:sldId id="329" r:id="rId67"/>
    <p:sldId id="345" r:id="rId68"/>
    <p:sldId id="331" r:id="rId69"/>
    <p:sldId id="332" r:id="rId70"/>
    <p:sldId id="333" r:id="rId71"/>
    <p:sldId id="334" r:id="rId72"/>
    <p:sldId id="335" r:id="rId73"/>
    <p:sldId id="336" r:id="rId74"/>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1C1C1C"/>
    <a:srgbClr val="FF3300"/>
    <a:srgbClr val="CC0000"/>
    <a:srgbClr val="003366"/>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20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7D12B84-0BE0-407E-A2C2-289E95784E41}" type="slidenum">
              <a:rPr lang="en-GB"/>
              <a:pPr>
                <a:defRPr/>
              </a:pPr>
              <a:t>‹#›</a:t>
            </a:fld>
            <a:endParaRPr lang="en-GB"/>
          </a:p>
        </p:txBody>
      </p:sp>
    </p:spTree>
    <p:extLst>
      <p:ext uri="{BB962C8B-B14F-4D97-AF65-F5344CB8AC3E}">
        <p14:creationId xmlns:p14="http://schemas.microsoft.com/office/powerpoint/2010/main" val="5040817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62354E-6514-4520-A8C4-EEE388259DF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90425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D8C454-64E9-481E-A8A3-A0027C9B6EED}" type="slidenum">
              <a:rPr lang="en-GB"/>
              <a:pPr>
                <a:spcBef>
                  <a:spcPct val="0"/>
                </a:spcBef>
              </a:pPr>
              <a:t>14</a:t>
            </a:fld>
            <a:endParaRPr lang="en-GB"/>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148009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CA1F28-E9B6-43F0-B3DA-F8E3C281AC3F}" type="slidenum">
              <a:rPr lang="en-GB"/>
              <a:pPr>
                <a:spcBef>
                  <a:spcPct val="0"/>
                </a:spcBef>
              </a:pPr>
              <a:t>15</a:t>
            </a:fld>
            <a:endParaRPr lang="en-GB"/>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564614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67EC08-9BEA-4891-AC68-1CC1CBEA1233}" type="slidenum">
              <a:rPr lang="en-GB"/>
              <a:pPr>
                <a:spcBef>
                  <a:spcPct val="0"/>
                </a:spcBef>
              </a:pPr>
              <a:t>16</a:t>
            </a:fld>
            <a:endParaRPr lang="en-GB"/>
          </a:p>
        </p:txBody>
      </p:sp>
      <p:sp>
        <p:nvSpPr>
          <p:cNvPr id="27651" name="Rectangle 2"/>
          <p:cNvSpPr>
            <a:spLocks noRo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511299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66DC68-9778-4F2A-A19C-BF0AF2A2937D}" type="slidenum">
              <a:rPr lang="en-GB"/>
              <a:pPr>
                <a:spcBef>
                  <a:spcPct val="0"/>
                </a:spcBef>
              </a:pPr>
              <a:t>17</a:t>
            </a:fld>
            <a:endParaRPr lang="en-GB"/>
          </a:p>
        </p:txBody>
      </p:sp>
      <p:sp>
        <p:nvSpPr>
          <p:cNvPr id="29699"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687257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B127EF-DE17-453D-9429-BD20494C55BD}" type="slidenum">
              <a:rPr lang="en-GB"/>
              <a:pPr>
                <a:spcBef>
                  <a:spcPct val="0"/>
                </a:spcBef>
              </a:pPr>
              <a:t>18</a:t>
            </a:fld>
            <a:endParaRPr lang="en-GB"/>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84946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FD427E-277A-4FCB-9EB6-9F1C20EF6464}" type="slidenum">
              <a:rPr lang="en-GB"/>
              <a:pPr>
                <a:spcBef>
                  <a:spcPct val="0"/>
                </a:spcBef>
              </a:pPr>
              <a:t>19</a:t>
            </a:fld>
            <a:endParaRPr lang="en-GB"/>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196361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62354E-6514-4520-A8C4-EEE388259DFB}"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501979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51E468-0A97-43BE-B86A-FBAAE1595ED0}" type="slidenum">
              <a:rPr lang="en-GB"/>
              <a:pPr>
                <a:spcBef>
                  <a:spcPct val="0"/>
                </a:spcBef>
              </a:pPr>
              <a:t>21</a:t>
            </a:fld>
            <a:endParaRPr lang="en-GB"/>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66495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EA9DE5-B879-4CE2-925A-6D2D62F3EB6F}" type="slidenum">
              <a:rPr lang="en-GB"/>
              <a:pPr>
                <a:spcBef>
                  <a:spcPct val="0"/>
                </a:spcBef>
              </a:pPr>
              <a:t>22</a:t>
            </a:fld>
            <a:endParaRPr lang="en-GB"/>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07142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744447-E719-496B-A513-67AAD384D4CA}" type="slidenum">
              <a:rPr lang="en-GB"/>
              <a:pPr>
                <a:spcBef>
                  <a:spcPct val="0"/>
                </a:spcBef>
              </a:pPr>
              <a:t>23</a:t>
            </a:fld>
            <a:endParaRPr lang="en-GB"/>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24219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986762-58A0-4498-921F-FC6B1B96310A}" type="slidenum">
              <a:rPr lang="en-GB"/>
              <a:pPr>
                <a:spcBef>
                  <a:spcPct val="0"/>
                </a:spcBef>
              </a:pPr>
              <a:t>6</a:t>
            </a:fld>
            <a:endParaRPr lang="en-GB"/>
          </a:p>
        </p:txBody>
      </p:sp>
      <p:sp>
        <p:nvSpPr>
          <p:cNvPr id="9219" name="Rectangle 2"/>
          <p:cNvSpPr>
            <a:spLocks noRo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399527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0C4FC8-943C-4F2B-BB48-1355327BB131}" type="slidenum">
              <a:rPr lang="en-GB"/>
              <a:pPr>
                <a:spcBef>
                  <a:spcPct val="0"/>
                </a:spcBef>
              </a:pPr>
              <a:t>24</a:t>
            </a:fld>
            <a:endParaRPr lang="en-GB"/>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638165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BD06E9-91CD-4C4B-882D-7081E096C081}" type="slidenum">
              <a:rPr lang="en-GB"/>
              <a:pPr>
                <a:spcBef>
                  <a:spcPct val="0"/>
                </a:spcBef>
              </a:pPr>
              <a:t>25</a:t>
            </a:fld>
            <a:endParaRPr lang="en-GB"/>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94640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D5C0C5-3B3A-4216-AD95-C49E95B06F9E}" type="slidenum">
              <a:rPr lang="en-GB"/>
              <a:pPr>
                <a:spcBef>
                  <a:spcPct val="0"/>
                </a:spcBef>
              </a:pPr>
              <a:t>26</a:t>
            </a:fld>
            <a:endParaRPr lang="en-GB"/>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90269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5837A6-D229-4947-926F-95CBE660840F}" type="slidenum">
              <a:rPr lang="en-GB"/>
              <a:pPr>
                <a:spcBef>
                  <a:spcPct val="0"/>
                </a:spcBef>
              </a:pPr>
              <a:t>27</a:t>
            </a:fld>
            <a:endParaRPr lang="en-GB"/>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783117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F1C9EF-EA69-4CD4-9A95-8C05A3132271}" type="slidenum">
              <a:rPr lang="en-GB"/>
              <a:pPr>
                <a:spcBef>
                  <a:spcPct val="0"/>
                </a:spcBef>
              </a:pPr>
              <a:t>28</a:t>
            </a:fld>
            <a:endParaRPr lang="en-GB"/>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808078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82F3D6-B59B-4F14-A781-FCD8C8886572}" type="slidenum">
              <a:rPr lang="en-GB"/>
              <a:pPr>
                <a:spcBef>
                  <a:spcPct val="0"/>
                </a:spcBef>
              </a:pPr>
              <a:t>29</a:t>
            </a:fld>
            <a:endParaRPr lang="en-GB"/>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4065311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6EBE11-DABF-497C-B702-B2FC29A087DD}" type="slidenum">
              <a:rPr lang="en-GB"/>
              <a:pPr>
                <a:spcBef>
                  <a:spcPct val="0"/>
                </a:spcBef>
              </a:pPr>
              <a:t>30</a:t>
            </a:fld>
            <a:endParaRPr lang="en-GB"/>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04524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D67D02-EABA-401D-9EAF-B3CA2C27A736}" type="slidenum">
              <a:rPr lang="en-GB"/>
              <a:pPr>
                <a:spcBef>
                  <a:spcPct val="0"/>
                </a:spcBef>
              </a:pPr>
              <a:t>31</a:t>
            </a:fld>
            <a:endParaRPr lang="en-GB"/>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268054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4F44F0-C43B-44BB-970E-7AE675B579D2}" type="slidenum">
              <a:rPr lang="en-GB"/>
              <a:pPr>
                <a:spcBef>
                  <a:spcPct val="0"/>
                </a:spcBef>
              </a:pPr>
              <a:t>32</a:t>
            </a:fld>
            <a:endParaRPr lang="en-GB"/>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272503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9A1E021-8098-4DEA-A6EC-33D7BF672773}" type="slidenum">
              <a:rPr lang="en-GB"/>
              <a:pPr>
                <a:spcBef>
                  <a:spcPct val="0"/>
                </a:spcBef>
              </a:pPr>
              <a:t>33</a:t>
            </a:fld>
            <a:endParaRPr lang="en-GB"/>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43590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C4354E-B74F-41C9-87BF-DD7141EC9824}" type="slidenum">
              <a:rPr lang="en-GB"/>
              <a:pPr>
                <a:spcBef>
                  <a:spcPct val="0"/>
                </a:spcBef>
              </a:pPr>
              <a:t>7</a:t>
            </a:fld>
            <a:endParaRPr lang="en-GB"/>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447432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0F5F88-DAC4-4CE5-9A90-EAF5CD73755F}" type="slidenum">
              <a:rPr lang="en-GB"/>
              <a:pPr>
                <a:spcBef>
                  <a:spcPct val="0"/>
                </a:spcBef>
              </a:pPr>
              <a:t>34</a:t>
            </a:fld>
            <a:endParaRPr lang="en-GB"/>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7523366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70FE2D-AD72-466B-B871-4C4B5032199E}" type="slidenum">
              <a:rPr lang="en-GB"/>
              <a:pPr>
                <a:spcBef>
                  <a:spcPct val="0"/>
                </a:spcBef>
              </a:pPr>
              <a:t>35</a:t>
            </a:fld>
            <a:endParaRPr lang="en-GB"/>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17256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BF88F0-545C-4C28-B1DD-02A519C10E4B}" type="slidenum">
              <a:rPr lang="en-GB"/>
              <a:pPr>
                <a:spcBef>
                  <a:spcPct val="0"/>
                </a:spcBef>
              </a:pPr>
              <a:t>36</a:t>
            </a:fld>
            <a:endParaRPr lang="en-GB"/>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24480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2147A7-3942-4905-9166-EE925F9B329A}" type="slidenum">
              <a:rPr lang="en-GB"/>
              <a:pPr>
                <a:spcBef>
                  <a:spcPct val="0"/>
                </a:spcBef>
              </a:pPr>
              <a:t>37</a:t>
            </a:fld>
            <a:endParaRPr lang="en-GB"/>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957407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C067E1-3384-4EDE-AAF1-5E1E1B15AF29}" type="slidenum">
              <a:rPr lang="en-GB"/>
              <a:pPr>
                <a:spcBef>
                  <a:spcPct val="0"/>
                </a:spcBef>
              </a:pPr>
              <a:t>38</a:t>
            </a:fld>
            <a:endParaRPr lang="en-GB"/>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639058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046592-01BE-47F0-A54F-85163D8D95E6}" type="slidenum">
              <a:rPr lang="en-GB"/>
              <a:pPr>
                <a:spcBef>
                  <a:spcPct val="0"/>
                </a:spcBef>
              </a:pPr>
              <a:t>39</a:t>
            </a:fld>
            <a:endParaRPr lang="en-GB"/>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208934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D181F3-3951-4F48-8F99-706522C7FF1C}" type="slidenum">
              <a:rPr lang="en-GB"/>
              <a:pPr>
                <a:spcBef>
                  <a:spcPct val="0"/>
                </a:spcBef>
              </a:pPr>
              <a:t>40</a:t>
            </a:fld>
            <a:endParaRPr lang="en-GB"/>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893470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8D3D7F-ACE7-4B32-95B3-0A45E19F068E}" type="slidenum">
              <a:rPr lang="en-GB"/>
              <a:pPr>
                <a:spcBef>
                  <a:spcPct val="0"/>
                </a:spcBef>
              </a:pPr>
              <a:t>41</a:t>
            </a:fld>
            <a:endParaRPr lang="en-GB"/>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8304131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E184FD-C14E-4007-A7A4-3A0E077B9AF3}" type="slidenum">
              <a:rPr lang="en-GB"/>
              <a:pPr>
                <a:spcBef>
                  <a:spcPct val="0"/>
                </a:spcBef>
              </a:pPr>
              <a:t>42</a:t>
            </a:fld>
            <a:endParaRPr lang="en-GB"/>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6366134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62354E-6514-4520-A8C4-EEE388259DFB}"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1515107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91BC16-2E6D-4934-AC45-052A58F7795A}" type="slidenum">
              <a:rPr lang="en-GB"/>
              <a:pPr>
                <a:spcBef>
                  <a:spcPct val="0"/>
                </a:spcBef>
              </a:pPr>
              <a:t>8</a:t>
            </a:fld>
            <a:endParaRPr lang="en-GB"/>
          </a:p>
        </p:txBody>
      </p:sp>
      <p:sp>
        <p:nvSpPr>
          <p:cNvPr id="11267" name="Rectangle 2"/>
          <p:cNvSpPr>
            <a:spLocks noRo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8634601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2A3316-247F-4501-A27E-19D9A9505781}" type="slidenum">
              <a:rPr lang="en-GB"/>
              <a:pPr>
                <a:spcBef>
                  <a:spcPct val="0"/>
                </a:spcBef>
              </a:pPr>
              <a:t>44</a:t>
            </a:fld>
            <a:endParaRPr lang="en-GB"/>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276140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F52426-EB16-41EE-8ECF-1F4C819BFEAA}" type="slidenum">
              <a:rPr lang="en-GB"/>
              <a:pPr>
                <a:spcBef>
                  <a:spcPct val="0"/>
                </a:spcBef>
              </a:pPr>
              <a:t>45</a:t>
            </a:fld>
            <a:endParaRPr lang="en-GB"/>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8797563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FCC056-A45C-42E3-94BE-D19F521A931D}" type="slidenum">
              <a:rPr lang="en-GB"/>
              <a:pPr>
                <a:spcBef>
                  <a:spcPct val="0"/>
                </a:spcBef>
              </a:pPr>
              <a:t>46</a:t>
            </a:fld>
            <a:endParaRPr lang="en-GB"/>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42943354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62354E-6514-4520-A8C4-EEE388259DFB}" type="slidenum">
              <a:rPr lang="en-US" smtClean="0">
                <a:solidFill>
                  <a:prstClr val="black"/>
                </a:solidFill>
              </a:rPr>
              <a:pPr/>
              <a:t>47</a:t>
            </a:fld>
            <a:endParaRPr lang="en-US">
              <a:solidFill>
                <a:prstClr val="black"/>
              </a:solidFill>
            </a:endParaRPr>
          </a:p>
        </p:txBody>
      </p:sp>
    </p:spTree>
    <p:extLst>
      <p:ext uri="{BB962C8B-B14F-4D97-AF65-F5344CB8AC3E}">
        <p14:creationId xmlns:p14="http://schemas.microsoft.com/office/powerpoint/2010/main" val="2926645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5C124F-93F1-462D-A239-F666B90039CA}" type="slidenum">
              <a:rPr lang="en-GB"/>
              <a:pPr>
                <a:spcBef>
                  <a:spcPct val="0"/>
                </a:spcBef>
              </a:pPr>
              <a:t>48</a:t>
            </a:fld>
            <a:endParaRPr lang="en-GB"/>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0971629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982A60-2416-4B32-8B58-B8280D9C06BE}" type="slidenum">
              <a:rPr lang="en-GB"/>
              <a:pPr>
                <a:spcBef>
                  <a:spcPct val="0"/>
                </a:spcBef>
              </a:pPr>
              <a:t>49</a:t>
            </a:fld>
            <a:endParaRPr lang="en-GB"/>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6360916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50C70C-7F68-4A06-864B-428C5EFD7BD5}" type="slidenum">
              <a:rPr lang="en-GB"/>
              <a:pPr>
                <a:spcBef>
                  <a:spcPct val="0"/>
                </a:spcBef>
              </a:pPr>
              <a:t>50</a:t>
            </a:fld>
            <a:endParaRPr lang="en-GB"/>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776561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B13A94E-A898-48B3-BB70-732ADC38C4AC}" type="slidenum">
              <a:rPr lang="en-GB"/>
              <a:pPr>
                <a:spcBef>
                  <a:spcPct val="0"/>
                </a:spcBef>
              </a:pPr>
              <a:t>51</a:t>
            </a:fld>
            <a:endParaRPr lang="en-GB"/>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7282791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FB8602-DD62-4DBA-A2C5-BD6750CE951B}" type="slidenum">
              <a:rPr lang="en-GB"/>
              <a:pPr>
                <a:spcBef>
                  <a:spcPct val="0"/>
                </a:spcBef>
              </a:pPr>
              <a:t>52</a:t>
            </a:fld>
            <a:endParaRPr lang="en-GB"/>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1319051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26A7CF-DF50-434B-A1BD-7B83F2C77F53}" type="slidenum">
              <a:rPr lang="en-GB"/>
              <a:pPr>
                <a:spcBef>
                  <a:spcPct val="0"/>
                </a:spcBef>
              </a:pPr>
              <a:t>53</a:t>
            </a:fld>
            <a:endParaRPr lang="en-GB"/>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816247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C0058A-B419-41C0-9E2E-B221BC799CD7}" type="slidenum">
              <a:rPr lang="en-GB"/>
              <a:pPr>
                <a:spcBef>
                  <a:spcPct val="0"/>
                </a:spcBef>
              </a:pPr>
              <a:t>9</a:t>
            </a:fld>
            <a:endParaRPr lang="en-GB"/>
          </a:p>
        </p:txBody>
      </p:sp>
      <p:sp>
        <p:nvSpPr>
          <p:cNvPr id="13315" name="Rectangle 2"/>
          <p:cNvSpPr>
            <a:spLocks noRo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3915375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2AF433-8148-48F9-8EE3-083CDB409EB0}" type="slidenum">
              <a:rPr lang="en-GB"/>
              <a:pPr>
                <a:spcBef>
                  <a:spcPct val="0"/>
                </a:spcBef>
              </a:pPr>
              <a:t>54</a:t>
            </a:fld>
            <a:endParaRPr lang="en-GB"/>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2843681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F8D13D-2038-4AC2-B62F-AB8E7FA333B6}" type="slidenum">
              <a:rPr lang="en-GB"/>
              <a:pPr>
                <a:spcBef>
                  <a:spcPct val="0"/>
                </a:spcBef>
              </a:pPr>
              <a:t>55</a:t>
            </a:fld>
            <a:endParaRPr lang="en-GB"/>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391657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5DD561-EA70-4CD4-AAEC-E93E533875B9}" type="slidenum">
              <a:rPr lang="en-GB"/>
              <a:pPr>
                <a:spcBef>
                  <a:spcPct val="0"/>
                </a:spcBef>
              </a:pPr>
              <a:t>56</a:t>
            </a:fld>
            <a:endParaRPr lang="en-GB"/>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026981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ED55C9-3F4E-4824-8EB1-DA548845B87F}" type="slidenum">
              <a:rPr lang="en-GB"/>
              <a:pPr>
                <a:spcBef>
                  <a:spcPct val="0"/>
                </a:spcBef>
              </a:pPr>
              <a:t>57</a:t>
            </a:fld>
            <a:endParaRPr lang="en-GB"/>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880270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872269-4DD5-4E6F-AFC2-22CF115847AF}" type="slidenum">
              <a:rPr lang="en-GB"/>
              <a:pPr>
                <a:spcBef>
                  <a:spcPct val="0"/>
                </a:spcBef>
              </a:pPr>
              <a:t>58</a:t>
            </a:fld>
            <a:endParaRPr lang="en-GB"/>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0509797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81B40C-0BE6-4222-9217-0DC2BED23385}" type="slidenum">
              <a:rPr lang="en-GB"/>
              <a:pPr>
                <a:spcBef>
                  <a:spcPct val="0"/>
                </a:spcBef>
              </a:pPr>
              <a:t>59</a:t>
            </a:fld>
            <a:endParaRPr lang="en-GB"/>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3684718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62354E-6514-4520-A8C4-EEE388259DFB}" type="slidenum">
              <a:rPr 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17353628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6EE982-5EF7-4193-BF34-E716450E8E5B}" type="slidenum">
              <a:rPr lang="en-GB"/>
              <a:pPr>
                <a:spcBef>
                  <a:spcPct val="0"/>
                </a:spcBef>
              </a:pPr>
              <a:t>61</a:t>
            </a:fld>
            <a:endParaRPr lang="en-GB"/>
          </a:p>
        </p:txBody>
      </p:sp>
      <p:sp>
        <p:nvSpPr>
          <p:cNvPr id="126979" name="Rectangle 2"/>
          <p:cNvSpPr>
            <a:spLocks noRo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3607446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50E371-3E5A-43B0-9D02-862B98B8243C}" type="slidenum">
              <a:rPr lang="en-GB"/>
              <a:pPr>
                <a:spcBef>
                  <a:spcPct val="0"/>
                </a:spcBef>
              </a:pPr>
              <a:t>62</a:t>
            </a:fld>
            <a:endParaRPr lang="en-GB"/>
          </a:p>
        </p:txBody>
      </p:sp>
      <p:sp>
        <p:nvSpPr>
          <p:cNvPr id="129027" name="Rectangle 2"/>
          <p:cNvSpPr>
            <a:spLocks noRo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3834992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A441AC-AAA4-4780-B3EF-AD62E4BCAC06}" type="slidenum">
              <a:rPr lang="en-GB"/>
              <a:pPr>
                <a:spcBef>
                  <a:spcPct val="0"/>
                </a:spcBef>
              </a:pPr>
              <a:t>63</a:t>
            </a:fld>
            <a:endParaRPr lang="en-GB"/>
          </a:p>
        </p:txBody>
      </p:sp>
      <p:sp>
        <p:nvSpPr>
          <p:cNvPr id="131075" name="Rectangle 2"/>
          <p:cNvSpPr>
            <a:spLocks noRo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191552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CED277-A3A0-428E-831E-F448FDB5255B}" type="slidenum">
              <a:rPr lang="en-GB"/>
              <a:pPr>
                <a:spcBef>
                  <a:spcPct val="0"/>
                </a:spcBef>
              </a:pPr>
              <a:t>10</a:t>
            </a:fld>
            <a:endParaRPr lang="en-GB"/>
          </a:p>
        </p:txBody>
      </p:sp>
      <p:sp>
        <p:nvSpPr>
          <p:cNvPr id="15363" name="Rectangle 2"/>
          <p:cNvSpPr>
            <a:spLocks noRo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4947505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03CEDC-B6EF-489B-A36B-F79460885CF2}" type="slidenum">
              <a:rPr lang="en-GB"/>
              <a:pPr>
                <a:spcBef>
                  <a:spcPct val="0"/>
                </a:spcBef>
              </a:pPr>
              <a:t>64</a:t>
            </a:fld>
            <a:endParaRPr lang="en-GB"/>
          </a:p>
        </p:txBody>
      </p:sp>
      <p:sp>
        <p:nvSpPr>
          <p:cNvPr id="133123" name="Rectangle 2"/>
          <p:cNvSpPr>
            <a:spLocks noRo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1001289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5C601D-18A5-4A44-925D-3F67E0F7F797}" type="slidenum">
              <a:rPr lang="en-GB"/>
              <a:pPr>
                <a:spcBef>
                  <a:spcPct val="0"/>
                </a:spcBef>
              </a:pPr>
              <a:t>65</a:t>
            </a:fld>
            <a:endParaRPr lang="en-GB"/>
          </a:p>
        </p:txBody>
      </p:sp>
      <p:sp>
        <p:nvSpPr>
          <p:cNvPr id="135171" name="Rectangle 2"/>
          <p:cNvSpPr>
            <a:spLocks noRo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4418441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62354E-6514-4520-A8C4-EEE388259DFB}" type="slidenum">
              <a:rPr lang="en-US" smtClean="0">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28239133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1D791F-6848-4E70-831A-1266BFB463E5}" type="slidenum">
              <a:rPr lang="en-GB"/>
              <a:pPr>
                <a:spcBef>
                  <a:spcPct val="0"/>
                </a:spcBef>
              </a:pPr>
              <a:t>67</a:t>
            </a:fld>
            <a:endParaRPr lang="en-GB"/>
          </a:p>
        </p:txBody>
      </p:sp>
      <p:sp>
        <p:nvSpPr>
          <p:cNvPr id="138243" name="Rectangle 2"/>
          <p:cNvSpPr>
            <a:spLocks noRo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0662823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CCEAD7-2A48-4556-ACA3-FF3B4EB4DAD3}" type="slidenum">
              <a:rPr lang="en-GB"/>
              <a:pPr>
                <a:spcBef>
                  <a:spcPct val="0"/>
                </a:spcBef>
              </a:pPr>
              <a:t>68</a:t>
            </a:fld>
            <a:endParaRPr lang="en-GB"/>
          </a:p>
        </p:txBody>
      </p:sp>
      <p:sp>
        <p:nvSpPr>
          <p:cNvPr id="140291" name="Rectangle 2"/>
          <p:cNvSpPr>
            <a:spLocks noRo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5914363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A2AD99-6811-4527-BA77-FD1794B7E3F7}" type="slidenum">
              <a:rPr lang="en-GB"/>
              <a:pPr>
                <a:spcBef>
                  <a:spcPct val="0"/>
                </a:spcBef>
              </a:pPr>
              <a:t>69</a:t>
            </a:fld>
            <a:endParaRPr lang="en-GB"/>
          </a:p>
        </p:txBody>
      </p:sp>
      <p:sp>
        <p:nvSpPr>
          <p:cNvPr id="142339" name="Rectangle 2"/>
          <p:cNvSpPr>
            <a:spLocks noRo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5701668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0A0E92-58DE-4DBC-A71F-7B5D14C642A0}" type="slidenum">
              <a:rPr lang="en-GB"/>
              <a:pPr>
                <a:spcBef>
                  <a:spcPct val="0"/>
                </a:spcBef>
              </a:pPr>
              <a:t>70</a:t>
            </a:fld>
            <a:endParaRPr lang="en-GB"/>
          </a:p>
        </p:txBody>
      </p:sp>
      <p:sp>
        <p:nvSpPr>
          <p:cNvPr id="144387" name="Rectangle 2"/>
          <p:cNvSpPr>
            <a:spLocks noRo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8469231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FDC311-3BF3-4660-A11B-3C7D3B79C579}" type="slidenum">
              <a:rPr lang="en-GB"/>
              <a:pPr>
                <a:spcBef>
                  <a:spcPct val="0"/>
                </a:spcBef>
              </a:pPr>
              <a:t>71</a:t>
            </a:fld>
            <a:endParaRPr lang="en-GB"/>
          </a:p>
        </p:txBody>
      </p:sp>
      <p:sp>
        <p:nvSpPr>
          <p:cNvPr id="146435" name="Rectangle 2"/>
          <p:cNvSpPr>
            <a:spLocks noRo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22476759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F4265B-2D1B-4363-9FC7-57C1B9024D08}" type="slidenum">
              <a:rPr lang="en-GB"/>
              <a:pPr>
                <a:spcBef>
                  <a:spcPct val="0"/>
                </a:spcBef>
              </a:pPr>
              <a:t>72</a:t>
            </a:fld>
            <a:endParaRPr lang="en-GB"/>
          </a:p>
        </p:txBody>
      </p:sp>
      <p:sp>
        <p:nvSpPr>
          <p:cNvPr id="148483" name="Rectangle 2"/>
          <p:cNvSpPr>
            <a:spLocks noRo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93461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20CB29-6DF6-490F-BF04-01C451C98B2A}" type="slidenum">
              <a:rPr lang="en-GB"/>
              <a:pPr>
                <a:spcBef>
                  <a:spcPct val="0"/>
                </a:spcBef>
              </a:pPr>
              <a:t>11</a:t>
            </a:fld>
            <a:endParaRPr lang="en-GB"/>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3404655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ADD0C9-CAE8-4A69-B815-ADD14F547C0D}" type="slidenum">
              <a:rPr lang="en-GB"/>
              <a:pPr>
                <a:spcBef>
                  <a:spcPct val="0"/>
                </a:spcBef>
              </a:pPr>
              <a:t>12</a:t>
            </a:fld>
            <a:endParaRPr lang="en-GB"/>
          </a:p>
        </p:txBody>
      </p:sp>
      <p:sp>
        <p:nvSpPr>
          <p:cNvPr id="19459" name="Rectangle 2"/>
          <p:cNvSpPr>
            <a:spLocks noRo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758287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137295-28BF-42BD-8FC0-6ECF009C3E77}" type="slidenum">
              <a:rPr lang="en-GB"/>
              <a:pPr>
                <a:spcBef>
                  <a:spcPct val="0"/>
                </a:spcBef>
              </a:pPr>
              <a:t>13</a:t>
            </a:fld>
            <a:endParaRPr lang="en-GB"/>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Wondering what it takes to get started with html5?</a:t>
            </a:r>
            <a:endParaRPr lang="en-GB" smtClean="0">
              <a:latin typeface="Arial" panose="020B0604020202020204" pitchFamily="34" charset="0"/>
            </a:endParaRPr>
          </a:p>
        </p:txBody>
      </p:sp>
    </p:spTree>
    <p:extLst>
      <p:ext uri="{BB962C8B-B14F-4D97-AF65-F5344CB8AC3E}">
        <p14:creationId xmlns:p14="http://schemas.microsoft.com/office/powerpoint/2010/main" val="922915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4D768FC7-6E9E-419E-ABFA-35F16F8A373A}" type="datetime1">
              <a:rPr lang="en-US" smtClean="0"/>
              <a:t>1/6/2015</a:t>
            </a:fld>
            <a:endParaRPr lang="en-GB"/>
          </a:p>
        </p:txBody>
      </p:sp>
      <p:sp>
        <p:nvSpPr>
          <p:cNvPr id="5" name="Footer Placeholder 4"/>
          <p:cNvSpPr>
            <a:spLocks noGrp="1"/>
          </p:cNvSpPr>
          <p:nvPr>
            <p:ph type="ftr" sz="quarter" idx="11"/>
          </p:nvPr>
        </p:nvSpPr>
        <p:spPr/>
        <p:txBody>
          <a:bodyPr/>
          <a:lstStyle/>
          <a:p>
            <a:pPr>
              <a:defRPr/>
            </a:pPr>
            <a:r>
              <a:rPr lang="fr-FR" smtClean="0"/>
              <a:t>Er. Shiva K. Shrestha, MIS Section, KhEC</a:t>
            </a:r>
            <a:endParaRPr lang="en-GB"/>
          </a:p>
        </p:txBody>
      </p:sp>
      <p:sp>
        <p:nvSpPr>
          <p:cNvPr id="6" name="Slide Number Placeholder 5"/>
          <p:cNvSpPr>
            <a:spLocks noGrp="1"/>
          </p:cNvSpPr>
          <p:nvPr>
            <p:ph type="sldNum" sz="quarter" idx="12"/>
          </p:nvPr>
        </p:nvSpPr>
        <p:spPr/>
        <p:txBody>
          <a:bodyPr/>
          <a:lstStyle/>
          <a:p>
            <a:pPr>
              <a:defRPr/>
            </a:pPr>
            <a:fld id="{7A62A2D0-8072-4D23-896F-DFEF3B4CF99F}" type="slidenum">
              <a:rPr lang="en-GB" smtClean="0"/>
              <a:pPr>
                <a:defRPr/>
              </a:pPr>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56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38CC935E-D5EA-4070-975E-6BBDC5C39C05}" type="datetime1">
              <a:rPr lang="en-US" smtClean="0"/>
              <a:t>1/6/2015</a:t>
            </a:fld>
            <a:endParaRPr lang="en-GB"/>
          </a:p>
        </p:txBody>
      </p:sp>
      <p:sp>
        <p:nvSpPr>
          <p:cNvPr id="5" name="Footer Placeholder 4"/>
          <p:cNvSpPr>
            <a:spLocks noGrp="1"/>
          </p:cNvSpPr>
          <p:nvPr>
            <p:ph type="ftr" sz="quarter" idx="11"/>
          </p:nvPr>
        </p:nvSpPr>
        <p:spPr/>
        <p:txBody>
          <a:bodyPr/>
          <a:lstStyle/>
          <a:p>
            <a:pPr>
              <a:defRPr/>
            </a:pPr>
            <a:r>
              <a:rPr lang="fr-FR" smtClean="0"/>
              <a:t>Er. Shiva K. Shrestha, MIS Section, KhEC</a:t>
            </a:r>
            <a:endParaRPr lang="en-GB"/>
          </a:p>
        </p:txBody>
      </p:sp>
      <p:sp>
        <p:nvSpPr>
          <p:cNvPr id="6" name="Slide Number Placeholder 5"/>
          <p:cNvSpPr>
            <a:spLocks noGrp="1"/>
          </p:cNvSpPr>
          <p:nvPr>
            <p:ph type="sldNum" sz="quarter" idx="12"/>
          </p:nvPr>
        </p:nvSpPr>
        <p:spPr/>
        <p:txBody>
          <a:bodyPr/>
          <a:lstStyle/>
          <a:p>
            <a:pPr>
              <a:defRPr/>
            </a:pPr>
            <a:fld id="{CFE129AF-7F45-4BC7-8EC7-77D8AC14CCD8}" type="slidenum">
              <a:rPr lang="en-GB" smtClean="0"/>
              <a:pPr>
                <a:defRPr/>
              </a:pPr>
              <a:t>‹#›</a:t>
            </a:fld>
            <a:endParaRPr lang="en-GB"/>
          </a:p>
        </p:txBody>
      </p:sp>
    </p:spTree>
    <p:extLst>
      <p:ext uri="{BB962C8B-B14F-4D97-AF65-F5344CB8AC3E}">
        <p14:creationId xmlns:p14="http://schemas.microsoft.com/office/powerpoint/2010/main" val="412852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FA42F06-F32B-47A0-985B-29231138EB35}" type="datetime1">
              <a:rPr lang="en-US" smtClean="0"/>
              <a:t>1/6/2015</a:t>
            </a:fld>
            <a:endParaRPr lang="en-GB"/>
          </a:p>
        </p:txBody>
      </p:sp>
      <p:sp>
        <p:nvSpPr>
          <p:cNvPr id="5" name="Footer Placeholder 4"/>
          <p:cNvSpPr>
            <a:spLocks noGrp="1"/>
          </p:cNvSpPr>
          <p:nvPr>
            <p:ph type="ftr" sz="quarter" idx="11"/>
          </p:nvPr>
        </p:nvSpPr>
        <p:spPr/>
        <p:txBody>
          <a:bodyPr/>
          <a:lstStyle/>
          <a:p>
            <a:pPr>
              <a:defRPr/>
            </a:pPr>
            <a:r>
              <a:rPr lang="fr-FR" smtClean="0"/>
              <a:t>Er. Shiva K. Shrestha, MIS Section, KhEC</a:t>
            </a:r>
            <a:endParaRPr lang="en-GB"/>
          </a:p>
        </p:txBody>
      </p:sp>
      <p:sp>
        <p:nvSpPr>
          <p:cNvPr id="6" name="Slide Number Placeholder 5"/>
          <p:cNvSpPr>
            <a:spLocks noGrp="1"/>
          </p:cNvSpPr>
          <p:nvPr>
            <p:ph type="sldNum" sz="quarter" idx="12"/>
          </p:nvPr>
        </p:nvSpPr>
        <p:spPr/>
        <p:txBody>
          <a:bodyPr/>
          <a:lstStyle/>
          <a:p>
            <a:pPr>
              <a:defRPr/>
            </a:pPr>
            <a:fld id="{73F2C7D7-14F5-4AB2-A4B4-0B3A1CCA4492}" type="slidenum">
              <a:rPr lang="en-GB" smtClean="0"/>
              <a:pPr>
                <a:defRPr/>
              </a:pPr>
              <a:t>‹#›</a:t>
            </a:fld>
            <a:endParaRPr lang="en-GB"/>
          </a:p>
        </p:txBody>
      </p:sp>
    </p:spTree>
    <p:extLst>
      <p:ext uri="{BB962C8B-B14F-4D97-AF65-F5344CB8AC3E}">
        <p14:creationId xmlns:p14="http://schemas.microsoft.com/office/powerpoint/2010/main" val="189513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2E2596-0C1F-4D46-BAA1-24E13F170632}" type="datetime1">
              <a:rPr lang="en-US" smtClean="0"/>
              <a:t>1/6/2015</a:t>
            </a:fld>
            <a:endParaRPr lang="en-US"/>
          </a:p>
        </p:txBody>
      </p:sp>
      <p:sp>
        <p:nvSpPr>
          <p:cNvPr id="5" name="Footer Placeholder 4"/>
          <p:cNvSpPr>
            <a:spLocks noGrp="1"/>
          </p:cNvSpPr>
          <p:nvPr>
            <p:ph type="ftr" sz="quarter" idx="11"/>
          </p:nvPr>
        </p:nvSpPr>
        <p:spPr/>
        <p:txBody>
          <a:bodyPr/>
          <a:lstStyle/>
          <a:p>
            <a:r>
              <a:rPr lang="fr-FR" smtClean="0"/>
              <a:t>Er. Shiva K. Shrestha, MIS Section, KhEC</a:t>
            </a:r>
            <a:endParaRPr lang="en-US"/>
          </a:p>
        </p:txBody>
      </p:sp>
      <p:sp>
        <p:nvSpPr>
          <p:cNvPr id="6" name="Slide Number Placeholder 5"/>
          <p:cNvSpPr>
            <a:spLocks noGrp="1"/>
          </p:cNvSpPr>
          <p:nvPr>
            <p:ph type="sldNum" sz="quarter" idx="12"/>
          </p:nvPr>
        </p:nvSpPr>
        <p:spPr/>
        <p:txBody>
          <a:bodyPr/>
          <a:lstStyle/>
          <a:p>
            <a:fld id="{1FE42670-0C6B-4AAE-9C1B-D0BB551CD0F1}"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928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D13834-5DDE-461B-BED0-DE7499E2F7A2}" type="datetime1">
              <a:rPr lang="en-US" smtClean="0"/>
              <a:t>1/6/2015</a:t>
            </a:fld>
            <a:endParaRPr lang="en-US"/>
          </a:p>
        </p:txBody>
      </p:sp>
      <p:sp>
        <p:nvSpPr>
          <p:cNvPr id="5" name="Footer Placeholder 4"/>
          <p:cNvSpPr>
            <a:spLocks noGrp="1"/>
          </p:cNvSpPr>
          <p:nvPr>
            <p:ph type="ftr" sz="quarter" idx="11"/>
          </p:nvPr>
        </p:nvSpPr>
        <p:spPr/>
        <p:txBody>
          <a:bodyPr/>
          <a:lstStyle/>
          <a:p>
            <a:r>
              <a:rPr lang="fr-FR" smtClean="0"/>
              <a:t>Er. Shiva K. Shrestha, MIS Section, KhEC</a:t>
            </a:r>
            <a:endParaRPr lang="en-US"/>
          </a:p>
        </p:txBody>
      </p:sp>
      <p:sp>
        <p:nvSpPr>
          <p:cNvPr id="6" name="Slide Number Placeholder 5"/>
          <p:cNvSpPr>
            <a:spLocks noGrp="1"/>
          </p:cNvSpPr>
          <p:nvPr>
            <p:ph type="sldNum" sz="quarter" idx="12"/>
          </p:nvPr>
        </p:nvSpPr>
        <p:spPr/>
        <p:txBody>
          <a:bodyPr/>
          <a:lstStyle/>
          <a:p>
            <a:fld id="{1FE42670-0C6B-4AAE-9C1B-D0BB551CD0F1}" type="slidenum">
              <a:rPr lang="en-US" smtClean="0"/>
              <a:pPr/>
              <a:t>‹#›</a:t>
            </a:fld>
            <a:endParaRPr lang="en-US"/>
          </a:p>
        </p:txBody>
      </p:sp>
    </p:spTree>
    <p:extLst>
      <p:ext uri="{BB962C8B-B14F-4D97-AF65-F5344CB8AC3E}">
        <p14:creationId xmlns:p14="http://schemas.microsoft.com/office/powerpoint/2010/main" val="2979587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66676C-681C-4170-A50F-7C16AE290292}" type="datetime1">
              <a:rPr lang="en-US" smtClean="0"/>
              <a:t>1/6/2015</a:t>
            </a:fld>
            <a:endParaRPr lang="en-US"/>
          </a:p>
        </p:txBody>
      </p:sp>
      <p:sp>
        <p:nvSpPr>
          <p:cNvPr id="5" name="Footer Placeholder 4"/>
          <p:cNvSpPr>
            <a:spLocks noGrp="1"/>
          </p:cNvSpPr>
          <p:nvPr>
            <p:ph type="ftr" sz="quarter" idx="11"/>
          </p:nvPr>
        </p:nvSpPr>
        <p:spPr/>
        <p:txBody>
          <a:bodyPr/>
          <a:lstStyle/>
          <a:p>
            <a:r>
              <a:rPr lang="fr-FR" smtClean="0"/>
              <a:t>Er. Shiva K. Shrestha, MIS Section, KhEC</a:t>
            </a:r>
            <a:endParaRPr lang="en-US"/>
          </a:p>
        </p:txBody>
      </p:sp>
      <p:sp>
        <p:nvSpPr>
          <p:cNvPr id="6" name="Slide Number Placeholder 5"/>
          <p:cNvSpPr>
            <a:spLocks noGrp="1"/>
          </p:cNvSpPr>
          <p:nvPr>
            <p:ph type="sldNum" sz="quarter" idx="12"/>
          </p:nvPr>
        </p:nvSpPr>
        <p:spPr/>
        <p:txBody>
          <a:bodyPr/>
          <a:lstStyle/>
          <a:p>
            <a:fld id="{1FE42670-0C6B-4AAE-9C1B-D0BB551CD0F1}"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40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C4BD17-B3B9-4111-BA81-89ED05027E77}" type="datetime1">
              <a:rPr lang="en-US" smtClean="0"/>
              <a:t>1/6/2015</a:t>
            </a:fld>
            <a:endParaRPr lang="en-US"/>
          </a:p>
        </p:txBody>
      </p:sp>
      <p:sp>
        <p:nvSpPr>
          <p:cNvPr id="6" name="Footer Placeholder 5"/>
          <p:cNvSpPr>
            <a:spLocks noGrp="1"/>
          </p:cNvSpPr>
          <p:nvPr>
            <p:ph type="ftr" sz="quarter" idx="11"/>
          </p:nvPr>
        </p:nvSpPr>
        <p:spPr/>
        <p:txBody>
          <a:bodyPr/>
          <a:lstStyle/>
          <a:p>
            <a:r>
              <a:rPr lang="fr-FR" smtClean="0"/>
              <a:t>Er. Shiva K. Shrestha, MIS Section, KhEC</a:t>
            </a:r>
            <a:endParaRPr lang="en-US"/>
          </a:p>
        </p:txBody>
      </p:sp>
      <p:sp>
        <p:nvSpPr>
          <p:cNvPr id="7" name="Slide Number Placeholder 6"/>
          <p:cNvSpPr>
            <a:spLocks noGrp="1"/>
          </p:cNvSpPr>
          <p:nvPr>
            <p:ph type="sldNum" sz="quarter" idx="12"/>
          </p:nvPr>
        </p:nvSpPr>
        <p:spPr/>
        <p:txBody>
          <a:bodyPr/>
          <a:lstStyle/>
          <a:p>
            <a:fld id="{1FE42670-0C6B-4AAE-9C1B-D0BB551CD0F1}" type="slidenum">
              <a:rPr lang="en-US" smtClean="0"/>
              <a:pPr/>
              <a:t>‹#›</a:t>
            </a:fld>
            <a:endParaRPr lang="en-US"/>
          </a:p>
        </p:txBody>
      </p:sp>
    </p:spTree>
    <p:extLst>
      <p:ext uri="{BB962C8B-B14F-4D97-AF65-F5344CB8AC3E}">
        <p14:creationId xmlns:p14="http://schemas.microsoft.com/office/powerpoint/2010/main" val="595808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7F4BFD-6040-4C6F-8FC5-CB71D88E8707}" type="datetime1">
              <a:rPr lang="en-US" smtClean="0"/>
              <a:t>1/6/2015</a:t>
            </a:fld>
            <a:endParaRPr lang="en-US"/>
          </a:p>
        </p:txBody>
      </p:sp>
      <p:sp>
        <p:nvSpPr>
          <p:cNvPr id="8" name="Footer Placeholder 7"/>
          <p:cNvSpPr>
            <a:spLocks noGrp="1"/>
          </p:cNvSpPr>
          <p:nvPr>
            <p:ph type="ftr" sz="quarter" idx="11"/>
          </p:nvPr>
        </p:nvSpPr>
        <p:spPr/>
        <p:txBody>
          <a:bodyPr/>
          <a:lstStyle/>
          <a:p>
            <a:r>
              <a:rPr lang="fr-FR" smtClean="0"/>
              <a:t>Er. Shiva K. Shrestha, MIS Section, KhEC</a:t>
            </a:r>
            <a:endParaRPr lang="en-US"/>
          </a:p>
        </p:txBody>
      </p:sp>
      <p:sp>
        <p:nvSpPr>
          <p:cNvPr id="9" name="Slide Number Placeholder 8"/>
          <p:cNvSpPr>
            <a:spLocks noGrp="1"/>
          </p:cNvSpPr>
          <p:nvPr>
            <p:ph type="sldNum" sz="quarter" idx="12"/>
          </p:nvPr>
        </p:nvSpPr>
        <p:spPr/>
        <p:txBody>
          <a:bodyPr/>
          <a:lstStyle/>
          <a:p>
            <a:fld id="{1FE42670-0C6B-4AAE-9C1B-D0BB551CD0F1}" type="slidenum">
              <a:rPr lang="en-US" smtClean="0"/>
              <a:pPr/>
              <a:t>‹#›</a:t>
            </a:fld>
            <a:endParaRPr lang="en-US"/>
          </a:p>
        </p:txBody>
      </p:sp>
    </p:spTree>
    <p:extLst>
      <p:ext uri="{BB962C8B-B14F-4D97-AF65-F5344CB8AC3E}">
        <p14:creationId xmlns:p14="http://schemas.microsoft.com/office/powerpoint/2010/main" val="17828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3FE228-7648-4E38-B236-49B966E49865}" type="datetime1">
              <a:rPr lang="en-US" smtClean="0"/>
              <a:t>1/6/2015</a:t>
            </a:fld>
            <a:endParaRPr lang="en-US"/>
          </a:p>
        </p:txBody>
      </p:sp>
      <p:sp>
        <p:nvSpPr>
          <p:cNvPr id="4" name="Footer Placeholder 3"/>
          <p:cNvSpPr>
            <a:spLocks noGrp="1"/>
          </p:cNvSpPr>
          <p:nvPr>
            <p:ph type="ftr" sz="quarter" idx="11"/>
          </p:nvPr>
        </p:nvSpPr>
        <p:spPr/>
        <p:txBody>
          <a:bodyPr/>
          <a:lstStyle/>
          <a:p>
            <a:r>
              <a:rPr lang="fr-FR" smtClean="0"/>
              <a:t>Er. Shiva K. Shrestha, MIS Section, KhEC</a:t>
            </a:r>
            <a:endParaRPr lang="en-US"/>
          </a:p>
        </p:txBody>
      </p:sp>
      <p:sp>
        <p:nvSpPr>
          <p:cNvPr id="5" name="Slide Number Placeholder 4"/>
          <p:cNvSpPr>
            <a:spLocks noGrp="1"/>
          </p:cNvSpPr>
          <p:nvPr>
            <p:ph type="sldNum" sz="quarter" idx="12"/>
          </p:nvPr>
        </p:nvSpPr>
        <p:spPr/>
        <p:txBody>
          <a:bodyPr/>
          <a:lstStyle/>
          <a:p>
            <a:fld id="{1FE42670-0C6B-4AAE-9C1B-D0BB551CD0F1}" type="slidenum">
              <a:rPr lang="en-US" smtClean="0"/>
              <a:pPr/>
              <a:t>‹#›</a:t>
            </a:fld>
            <a:endParaRPr lang="en-US"/>
          </a:p>
        </p:txBody>
      </p:sp>
    </p:spTree>
    <p:extLst>
      <p:ext uri="{BB962C8B-B14F-4D97-AF65-F5344CB8AC3E}">
        <p14:creationId xmlns:p14="http://schemas.microsoft.com/office/powerpoint/2010/main" val="1632955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BC01E0-0C2F-4DB9-A716-76D12C0A37BA}" type="datetime1">
              <a:rPr lang="en-US" smtClean="0"/>
              <a:t>1/6/2015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smtClean="0"/>
              <a:t>Er. Shiva K. Shrestha, MIS Section, KhEC</a:t>
            </a:r>
            <a:endParaRPr lang="en-US"/>
          </a:p>
        </p:txBody>
      </p:sp>
      <p:sp>
        <p:nvSpPr>
          <p:cNvPr id="9" name="Slide Number Placeholder 8"/>
          <p:cNvSpPr>
            <a:spLocks noGrp="1"/>
          </p:cNvSpPr>
          <p:nvPr>
            <p:ph type="sldNum" sz="quarter" idx="12"/>
          </p:nvPr>
        </p:nvSpPr>
        <p:spPr/>
        <p:txBody>
          <a:bodyPr/>
          <a:lstStyle/>
          <a:p>
            <a:fld id="{1FE42670-0C6B-4AAE-9C1B-D0BB551CD0F1}" type="slidenum">
              <a:rPr lang="en-US" smtClean="0"/>
              <a:pPr/>
              <a:t>‹#›</a:t>
            </a:fld>
            <a:endParaRPr lang="en-US"/>
          </a:p>
        </p:txBody>
      </p:sp>
    </p:spTree>
    <p:extLst>
      <p:ext uri="{BB962C8B-B14F-4D97-AF65-F5344CB8AC3E}">
        <p14:creationId xmlns:p14="http://schemas.microsoft.com/office/powerpoint/2010/main" val="1646509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8ADA3EE-ECD8-4C3E-BC75-58EB984839A1}" type="datetime1">
              <a:rPr lang="en-US" smtClean="0"/>
              <a:t>1/6/2015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fr-FR" smtClean="0">
                <a:solidFill>
                  <a:srgbClr val="17406D"/>
                </a:solidFill>
              </a:rPr>
              <a:t>Er. Shiva K. Shrestha, MIS Section, KhEC</a:t>
            </a:r>
            <a:endParaRPr lang="en-US">
              <a:solidFill>
                <a:srgbClr val="17406D"/>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E42670-0C6B-4AAE-9C1B-D0BB551CD0F1}" type="slidenum">
              <a:rPr lang="en-US" smtClean="0">
                <a:solidFill>
                  <a:srgbClr val="17406D"/>
                </a:solidFill>
              </a:rPr>
              <a:pPr/>
              <a:t>‹#›</a:t>
            </a:fld>
            <a:endParaRPr lang="en-US">
              <a:solidFill>
                <a:srgbClr val="17406D"/>
              </a:solidFill>
            </a:endParaRPr>
          </a:p>
        </p:txBody>
      </p:sp>
    </p:spTree>
    <p:extLst>
      <p:ext uri="{BB962C8B-B14F-4D97-AF65-F5344CB8AC3E}">
        <p14:creationId xmlns:p14="http://schemas.microsoft.com/office/powerpoint/2010/main" val="39431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6B0C89B-A02C-40CE-9DF9-9920A3EC9E42}" type="datetime1">
              <a:rPr lang="en-US" smtClean="0"/>
              <a:t>1/6/2015</a:t>
            </a:fld>
            <a:endParaRPr lang="en-GB"/>
          </a:p>
        </p:txBody>
      </p:sp>
      <p:sp>
        <p:nvSpPr>
          <p:cNvPr id="5" name="Footer Placeholder 4"/>
          <p:cNvSpPr>
            <a:spLocks noGrp="1"/>
          </p:cNvSpPr>
          <p:nvPr>
            <p:ph type="ftr" sz="quarter" idx="11"/>
          </p:nvPr>
        </p:nvSpPr>
        <p:spPr/>
        <p:txBody>
          <a:bodyPr/>
          <a:lstStyle/>
          <a:p>
            <a:pPr>
              <a:defRPr/>
            </a:pPr>
            <a:r>
              <a:rPr lang="fr-FR" smtClean="0"/>
              <a:t>Er. Shiva K. Shrestha, MIS Section, KhEC</a:t>
            </a:r>
            <a:endParaRPr lang="en-GB"/>
          </a:p>
        </p:txBody>
      </p:sp>
      <p:sp>
        <p:nvSpPr>
          <p:cNvPr id="6" name="Slide Number Placeholder 5"/>
          <p:cNvSpPr>
            <a:spLocks noGrp="1"/>
          </p:cNvSpPr>
          <p:nvPr>
            <p:ph type="sldNum" sz="quarter" idx="12"/>
          </p:nvPr>
        </p:nvSpPr>
        <p:spPr/>
        <p:txBody>
          <a:bodyPr/>
          <a:lstStyle/>
          <a:p>
            <a:pPr>
              <a:defRPr/>
            </a:pPr>
            <a:fld id="{C5C1D142-52AB-45DA-8A9F-863DC815413E}" type="slidenum">
              <a:rPr lang="en-GB" smtClean="0"/>
              <a:pPr>
                <a:defRPr/>
              </a:pPr>
              <a:t>‹#›</a:t>
            </a:fld>
            <a:endParaRPr lang="en-GB"/>
          </a:p>
        </p:txBody>
      </p:sp>
    </p:spTree>
    <p:extLst>
      <p:ext uri="{BB962C8B-B14F-4D97-AF65-F5344CB8AC3E}">
        <p14:creationId xmlns:p14="http://schemas.microsoft.com/office/powerpoint/2010/main" val="1825375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ED093-698C-4871-A5B0-B1356341EF0F}" type="datetime1">
              <a:rPr lang="en-US" smtClean="0"/>
              <a:t>1/6/2015</a:t>
            </a:fld>
            <a:endParaRPr lang="en-US"/>
          </a:p>
        </p:txBody>
      </p:sp>
      <p:sp>
        <p:nvSpPr>
          <p:cNvPr id="6" name="Footer Placeholder 5"/>
          <p:cNvSpPr>
            <a:spLocks noGrp="1"/>
          </p:cNvSpPr>
          <p:nvPr>
            <p:ph type="ftr" sz="quarter" idx="11"/>
          </p:nvPr>
        </p:nvSpPr>
        <p:spPr/>
        <p:txBody>
          <a:bodyPr/>
          <a:lstStyle/>
          <a:p>
            <a:r>
              <a:rPr lang="fr-FR" smtClean="0"/>
              <a:t>Er. Shiva K. Shrestha, MIS Section, KhEC</a:t>
            </a:r>
            <a:endParaRPr lang="en-US"/>
          </a:p>
        </p:txBody>
      </p:sp>
      <p:sp>
        <p:nvSpPr>
          <p:cNvPr id="7" name="Slide Number Placeholder 6"/>
          <p:cNvSpPr>
            <a:spLocks noGrp="1"/>
          </p:cNvSpPr>
          <p:nvPr>
            <p:ph type="sldNum" sz="quarter" idx="12"/>
          </p:nvPr>
        </p:nvSpPr>
        <p:spPr/>
        <p:txBody>
          <a:bodyPr/>
          <a:lstStyle/>
          <a:p>
            <a:fld id="{1FE42670-0C6B-4AAE-9C1B-D0BB551CD0F1}" type="slidenum">
              <a:rPr lang="en-US" smtClean="0"/>
              <a:pPr/>
              <a:t>‹#›</a:t>
            </a:fld>
            <a:endParaRPr lang="en-US"/>
          </a:p>
        </p:txBody>
      </p:sp>
    </p:spTree>
    <p:extLst>
      <p:ext uri="{BB962C8B-B14F-4D97-AF65-F5344CB8AC3E}">
        <p14:creationId xmlns:p14="http://schemas.microsoft.com/office/powerpoint/2010/main" val="1139231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99FFD3-7545-4EB4-9FBD-1CE3C47E26E0}" type="datetime1">
              <a:rPr lang="en-US" smtClean="0"/>
              <a:t>1/6/2015</a:t>
            </a:fld>
            <a:endParaRPr lang="en-US"/>
          </a:p>
        </p:txBody>
      </p:sp>
      <p:sp>
        <p:nvSpPr>
          <p:cNvPr id="5" name="Footer Placeholder 4"/>
          <p:cNvSpPr>
            <a:spLocks noGrp="1"/>
          </p:cNvSpPr>
          <p:nvPr>
            <p:ph type="ftr" sz="quarter" idx="11"/>
          </p:nvPr>
        </p:nvSpPr>
        <p:spPr/>
        <p:txBody>
          <a:bodyPr/>
          <a:lstStyle/>
          <a:p>
            <a:r>
              <a:rPr lang="fr-FR" smtClean="0"/>
              <a:t>Er. Shiva K. Shrestha, MIS Section, KhEC</a:t>
            </a:r>
            <a:endParaRPr lang="en-US"/>
          </a:p>
        </p:txBody>
      </p:sp>
      <p:sp>
        <p:nvSpPr>
          <p:cNvPr id="6" name="Slide Number Placeholder 5"/>
          <p:cNvSpPr>
            <a:spLocks noGrp="1"/>
          </p:cNvSpPr>
          <p:nvPr>
            <p:ph type="sldNum" sz="quarter" idx="12"/>
          </p:nvPr>
        </p:nvSpPr>
        <p:spPr/>
        <p:txBody>
          <a:bodyPr/>
          <a:lstStyle/>
          <a:p>
            <a:fld id="{1FE42670-0C6B-4AAE-9C1B-D0BB551CD0F1}" type="slidenum">
              <a:rPr lang="en-US" smtClean="0"/>
              <a:pPr/>
              <a:t>‹#›</a:t>
            </a:fld>
            <a:endParaRPr lang="en-US"/>
          </a:p>
        </p:txBody>
      </p:sp>
    </p:spTree>
    <p:extLst>
      <p:ext uri="{BB962C8B-B14F-4D97-AF65-F5344CB8AC3E}">
        <p14:creationId xmlns:p14="http://schemas.microsoft.com/office/powerpoint/2010/main" val="29012881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8"/>
            <a:ext cx="5800725"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7FB5E0-6B78-4A9E-BD50-579D0C2E9F6E}" type="datetime1">
              <a:rPr lang="en-US" smtClean="0"/>
              <a:t>1/6/2015</a:t>
            </a:fld>
            <a:endParaRPr lang="en-US"/>
          </a:p>
        </p:txBody>
      </p:sp>
      <p:sp>
        <p:nvSpPr>
          <p:cNvPr id="5" name="Footer Placeholder 4"/>
          <p:cNvSpPr>
            <a:spLocks noGrp="1"/>
          </p:cNvSpPr>
          <p:nvPr>
            <p:ph type="ftr" sz="quarter" idx="11"/>
          </p:nvPr>
        </p:nvSpPr>
        <p:spPr/>
        <p:txBody>
          <a:bodyPr/>
          <a:lstStyle/>
          <a:p>
            <a:r>
              <a:rPr lang="fr-FR" smtClean="0"/>
              <a:t>Er. Shiva K. Shrestha, MIS Section, KhEC</a:t>
            </a:r>
            <a:endParaRPr lang="en-US"/>
          </a:p>
        </p:txBody>
      </p:sp>
      <p:sp>
        <p:nvSpPr>
          <p:cNvPr id="6" name="Slide Number Placeholder 5"/>
          <p:cNvSpPr>
            <a:spLocks noGrp="1"/>
          </p:cNvSpPr>
          <p:nvPr>
            <p:ph type="sldNum" sz="quarter" idx="12"/>
          </p:nvPr>
        </p:nvSpPr>
        <p:spPr/>
        <p:txBody>
          <a:bodyPr/>
          <a:lstStyle/>
          <a:p>
            <a:fld id="{1FE42670-0C6B-4AAE-9C1B-D0BB551CD0F1}" type="slidenum">
              <a:rPr lang="en-US" smtClean="0"/>
              <a:pPr/>
              <a:t>‹#›</a:t>
            </a:fld>
            <a:endParaRPr lang="en-US"/>
          </a:p>
        </p:txBody>
      </p:sp>
    </p:spTree>
    <p:extLst>
      <p:ext uri="{BB962C8B-B14F-4D97-AF65-F5344CB8AC3E}">
        <p14:creationId xmlns:p14="http://schemas.microsoft.com/office/powerpoint/2010/main" val="181915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81B2056-1777-4E6A-AB92-8BEAD9ADD524}" type="datetime1">
              <a:rPr lang="en-US" smtClean="0"/>
              <a:t>1/6/2015</a:t>
            </a:fld>
            <a:endParaRPr lang="en-GB"/>
          </a:p>
        </p:txBody>
      </p:sp>
      <p:sp>
        <p:nvSpPr>
          <p:cNvPr id="5" name="Footer Placeholder 4"/>
          <p:cNvSpPr>
            <a:spLocks noGrp="1"/>
          </p:cNvSpPr>
          <p:nvPr>
            <p:ph type="ftr" sz="quarter" idx="11"/>
          </p:nvPr>
        </p:nvSpPr>
        <p:spPr/>
        <p:txBody>
          <a:bodyPr/>
          <a:lstStyle/>
          <a:p>
            <a:pPr>
              <a:defRPr/>
            </a:pPr>
            <a:r>
              <a:rPr lang="fr-FR" smtClean="0"/>
              <a:t>Er. Shiva K. Shrestha, MIS Section, KhEC</a:t>
            </a:r>
            <a:endParaRPr lang="en-GB"/>
          </a:p>
        </p:txBody>
      </p:sp>
      <p:sp>
        <p:nvSpPr>
          <p:cNvPr id="6" name="Slide Number Placeholder 5"/>
          <p:cNvSpPr>
            <a:spLocks noGrp="1"/>
          </p:cNvSpPr>
          <p:nvPr>
            <p:ph type="sldNum" sz="quarter" idx="12"/>
          </p:nvPr>
        </p:nvSpPr>
        <p:spPr/>
        <p:txBody>
          <a:bodyPr/>
          <a:lstStyle/>
          <a:p>
            <a:pPr>
              <a:defRPr/>
            </a:pPr>
            <a:fld id="{E603BEEE-BBD5-4055-844C-ED21F62F2112}" type="slidenum">
              <a:rPr lang="en-GB" smtClean="0"/>
              <a:pPr>
                <a:defRPr/>
              </a:pPr>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85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42E00006-0B59-4198-BFB4-B968D5FD1635}" type="datetime1">
              <a:rPr lang="en-US" smtClean="0"/>
              <a:t>1/6/2015</a:t>
            </a:fld>
            <a:endParaRPr lang="en-GB"/>
          </a:p>
        </p:txBody>
      </p:sp>
      <p:sp>
        <p:nvSpPr>
          <p:cNvPr id="6" name="Footer Placeholder 5"/>
          <p:cNvSpPr>
            <a:spLocks noGrp="1"/>
          </p:cNvSpPr>
          <p:nvPr>
            <p:ph type="ftr" sz="quarter" idx="11"/>
          </p:nvPr>
        </p:nvSpPr>
        <p:spPr/>
        <p:txBody>
          <a:bodyPr/>
          <a:lstStyle/>
          <a:p>
            <a:pPr>
              <a:defRPr/>
            </a:pPr>
            <a:r>
              <a:rPr lang="fr-FR" smtClean="0"/>
              <a:t>Er. Shiva K. Shrestha, MIS Section, KhEC</a:t>
            </a:r>
            <a:endParaRPr lang="en-GB"/>
          </a:p>
        </p:txBody>
      </p:sp>
      <p:sp>
        <p:nvSpPr>
          <p:cNvPr id="7" name="Slide Number Placeholder 6"/>
          <p:cNvSpPr>
            <a:spLocks noGrp="1"/>
          </p:cNvSpPr>
          <p:nvPr>
            <p:ph type="sldNum" sz="quarter" idx="12"/>
          </p:nvPr>
        </p:nvSpPr>
        <p:spPr/>
        <p:txBody>
          <a:bodyPr/>
          <a:lstStyle/>
          <a:p>
            <a:pPr>
              <a:defRPr/>
            </a:pPr>
            <a:fld id="{DE7F176B-C20A-45F8-9322-6E3A41E05F78}" type="slidenum">
              <a:rPr lang="en-GB" smtClean="0"/>
              <a:pPr>
                <a:defRPr/>
              </a:pPr>
              <a:t>‹#›</a:t>
            </a:fld>
            <a:endParaRPr lang="en-GB"/>
          </a:p>
        </p:txBody>
      </p:sp>
    </p:spTree>
    <p:extLst>
      <p:ext uri="{BB962C8B-B14F-4D97-AF65-F5344CB8AC3E}">
        <p14:creationId xmlns:p14="http://schemas.microsoft.com/office/powerpoint/2010/main" val="86460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07AE255-ABBF-4F7E-843D-5D475CCAE14B}" type="datetime1">
              <a:rPr lang="en-US" smtClean="0"/>
              <a:t>1/6/2015</a:t>
            </a:fld>
            <a:endParaRPr lang="en-GB"/>
          </a:p>
        </p:txBody>
      </p:sp>
      <p:sp>
        <p:nvSpPr>
          <p:cNvPr id="8" name="Footer Placeholder 7"/>
          <p:cNvSpPr>
            <a:spLocks noGrp="1"/>
          </p:cNvSpPr>
          <p:nvPr>
            <p:ph type="ftr" sz="quarter" idx="11"/>
          </p:nvPr>
        </p:nvSpPr>
        <p:spPr/>
        <p:txBody>
          <a:bodyPr/>
          <a:lstStyle/>
          <a:p>
            <a:pPr>
              <a:defRPr/>
            </a:pPr>
            <a:r>
              <a:rPr lang="fr-FR" smtClean="0"/>
              <a:t>Er. Shiva K. Shrestha, MIS Section, KhEC</a:t>
            </a:r>
            <a:endParaRPr lang="en-GB"/>
          </a:p>
        </p:txBody>
      </p:sp>
      <p:sp>
        <p:nvSpPr>
          <p:cNvPr id="9" name="Slide Number Placeholder 8"/>
          <p:cNvSpPr>
            <a:spLocks noGrp="1"/>
          </p:cNvSpPr>
          <p:nvPr>
            <p:ph type="sldNum" sz="quarter" idx="12"/>
          </p:nvPr>
        </p:nvSpPr>
        <p:spPr/>
        <p:txBody>
          <a:bodyPr/>
          <a:lstStyle/>
          <a:p>
            <a:pPr>
              <a:defRPr/>
            </a:pPr>
            <a:fld id="{ACD9A7F7-B885-4044-BD01-7AFDA24E3DEA}" type="slidenum">
              <a:rPr lang="en-GB" smtClean="0"/>
              <a:pPr>
                <a:defRPr/>
              </a:pPr>
              <a:t>‹#›</a:t>
            </a:fld>
            <a:endParaRPr lang="en-GB"/>
          </a:p>
        </p:txBody>
      </p:sp>
    </p:spTree>
    <p:extLst>
      <p:ext uri="{BB962C8B-B14F-4D97-AF65-F5344CB8AC3E}">
        <p14:creationId xmlns:p14="http://schemas.microsoft.com/office/powerpoint/2010/main" val="110840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84E8A932-ACA6-472F-84E7-C0A0FF616168}" type="datetime1">
              <a:rPr lang="en-US" smtClean="0"/>
              <a:t>1/6/2015</a:t>
            </a:fld>
            <a:endParaRPr lang="en-GB"/>
          </a:p>
        </p:txBody>
      </p:sp>
      <p:sp>
        <p:nvSpPr>
          <p:cNvPr id="4" name="Footer Placeholder 3"/>
          <p:cNvSpPr>
            <a:spLocks noGrp="1"/>
          </p:cNvSpPr>
          <p:nvPr>
            <p:ph type="ftr" sz="quarter" idx="11"/>
          </p:nvPr>
        </p:nvSpPr>
        <p:spPr/>
        <p:txBody>
          <a:bodyPr/>
          <a:lstStyle/>
          <a:p>
            <a:pPr>
              <a:defRPr/>
            </a:pPr>
            <a:r>
              <a:rPr lang="fr-FR" smtClean="0"/>
              <a:t>Er. Shiva K. Shrestha, MIS Section, KhEC</a:t>
            </a:r>
            <a:endParaRPr lang="en-GB"/>
          </a:p>
        </p:txBody>
      </p:sp>
      <p:sp>
        <p:nvSpPr>
          <p:cNvPr id="5" name="Slide Number Placeholder 4"/>
          <p:cNvSpPr>
            <a:spLocks noGrp="1"/>
          </p:cNvSpPr>
          <p:nvPr>
            <p:ph type="sldNum" sz="quarter" idx="12"/>
          </p:nvPr>
        </p:nvSpPr>
        <p:spPr/>
        <p:txBody>
          <a:bodyPr/>
          <a:lstStyle/>
          <a:p>
            <a:pPr>
              <a:defRPr/>
            </a:pPr>
            <a:fld id="{24D8D532-F820-4CC5-82C5-F999B0887E23}" type="slidenum">
              <a:rPr lang="en-GB" smtClean="0"/>
              <a:pPr>
                <a:defRPr/>
              </a:pPr>
              <a:t>‹#›</a:t>
            </a:fld>
            <a:endParaRPr lang="en-GB"/>
          </a:p>
        </p:txBody>
      </p:sp>
    </p:spTree>
    <p:extLst>
      <p:ext uri="{BB962C8B-B14F-4D97-AF65-F5344CB8AC3E}">
        <p14:creationId xmlns:p14="http://schemas.microsoft.com/office/powerpoint/2010/main" val="232250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CCA35473-A898-4A27-AEBA-DED874290856}" type="datetime1">
              <a:rPr lang="en-US" smtClean="0"/>
              <a:t>1/6/2015</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fr-FR" smtClean="0"/>
              <a:t>Er. Shiva K. Shrestha, MIS Section, KhEC</a:t>
            </a:r>
            <a:endParaRPr lang="en-GB"/>
          </a:p>
        </p:txBody>
      </p:sp>
      <p:sp>
        <p:nvSpPr>
          <p:cNvPr id="9" name="Slide Number Placeholder 8"/>
          <p:cNvSpPr>
            <a:spLocks noGrp="1"/>
          </p:cNvSpPr>
          <p:nvPr>
            <p:ph type="sldNum" sz="quarter" idx="12"/>
          </p:nvPr>
        </p:nvSpPr>
        <p:spPr/>
        <p:txBody>
          <a:bodyPr/>
          <a:lstStyle/>
          <a:p>
            <a:pPr>
              <a:defRPr/>
            </a:pPr>
            <a:fld id="{DD0490B9-4DC3-4951-AA5D-B44A93758F6F}" type="slidenum">
              <a:rPr lang="en-GB" smtClean="0"/>
              <a:pPr>
                <a:defRPr/>
              </a:pPr>
              <a:t>‹#›</a:t>
            </a:fld>
            <a:endParaRPr lang="en-GB"/>
          </a:p>
        </p:txBody>
      </p:sp>
    </p:spTree>
    <p:extLst>
      <p:ext uri="{BB962C8B-B14F-4D97-AF65-F5344CB8AC3E}">
        <p14:creationId xmlns:p14="http://schemas.microsoft.com/office/powerpoint/2010/main" val="3536752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459C7467-7544-4333-8F1A-406750CD392B}" type="datetime1">
              <a:rPr lang="en-US" smtClean="0"/>
              <a:t>1/6/2015</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fr-FR" smtClean="0"/>
              <a:t>Er. Shiva K. Shrestha, MIS Section, KhEC</a:t>
            </a:r>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A1E240F1-A1BA-462F-A8C7-381D18DC7121}" type="slidenum">
              <a:rPr lang="en-GB" smtClean="0"/>
              <a:pPr>
                <a:defRPr/>
              </a:pPr>
              <a:t>‹#›</a:t>
            </a:fld>
            <a:endParaRPr lang="en-GB"/>
          </a:p>
        </p:txBody>
      </p:sp>
    </p:spTree>
    <p:extLst>
      <p:ext uri="{BB962C8B-B14F-4D97-AF65-F5344CB8AC3E}">
        <p14:creationId xmlns:p14="http://schemas.microsoft.com/office/powerpoint/2010/main" val="243629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EF39520-C113-43A3-B304-EF5CE797F0DA}" type="datetime1">
              <a:rPr lang="en-US" smtClean="0"/>
              <a:t>1/6/2015</a:t>
            </a:fld>
            <a:endParaRPr lang="en-GB"/>
          </a:p>
        </p:txBody>
      </p:sp>
      <p:sp>
        <p:nvSpPr>
          <p:cNvPr id="6" name="Footer Placeholder 5"/>
          <p:cNvSpPr>
            <a:spLocks noGrp="1"/>
          </p:cNvSpPr>
          <p:nvPr>
            <p:ph type="ftr" sz="quarter" idx="11"/>
          </p:nvPr>
        </p:nvSpPr>
        <p:spPr/>
        <p:txBody>
          <a:bodyPr/>
          <a:lstStyle/>
          <a:p>
            <a:pPr>
              <a:defRPr/>
            </a:pPr>
            <a:r>
              <a:rPr lang="fr-FR" smtClean="0"/>
              <a:t>Er. Shiva K. Shrestha, MIS Section, KhEC</a:t>
            </a:r>
            <a:endParaRPr lang="en-GB"/>
          </a:p>
        </p:txBody>
      </p:sp>
      <p:sp>
        <p:nvSpPr>
          <p:cNvPr id="7" name="Slide Number Placeholder 6"/>
          <p:cNvSpPr>
            <a:spLocks noGrp="1"/>
          </p:cNvSpPr>
          <p:nvPr>
            <p:ph type="sldNum" sz="quarter" idx="12"/>
          </p:nvPr>
        </p:nvSpPr>
        <p:spPr/>
        <p:txBody>
          <a:bodyPr/>
          <a:lstStyle/>
          <a:p>
            <a:pPr>
              <a:defRPr/>
            </a:pPr>
            <a:fld id="{54E411CD-8E62-4215-9B82-F18C6145164E}" type="slidenum">
              <a:rPr lang="en-GB" smtClean="0"/>
              <a:pPr>
                <a:defRPr/>
              </a:pPr>
              <a:t>‹#›</a:t>
            </a:fld>
            <a:endParaRPr lang="en-GB"/>
          </a:p>
        </p:txBody>
      </p:sp>
    </p:spTree>
    <p:extLst>
      <p:ext uri="{BB962C8B-B14F-4D97-AF65-F5344CB8AC3E}">
        <p14:creationId xmlns:p14="http://schemas.microsoft.com/office/powerpoint/2010/main" val="423455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6A4EB468-D3DA-4DFB-955F-C87BCDC1A3B5}" type="datetime1">
              <a:rPr lang="en-US" smtClean="0"/>
              <a:t>1/6/2015</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fr-FR" smtClean="0"/>
              <a:t>Er. Shiva K. Shrestha, MIS Section, KhEC</a:t>
            </a:r>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9A1227C5-AD13-4404-8445-656734AC4472}" type="slidenum">
              <a:rPr lang="en-GB" smtClean="0"/>
              <a:pPr>
                <a:defRPr/>
              </a:pPr>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985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675">
                <a:solidFill>
                  <a:srgbClr val="FFFFFF"/>
                </a:solidFill>
              </a:defRPr>
            </a:lvl1pPr>
          </a:lstStyle>
          <a:p>
            <a:pPr eaLnBrk="1" fontAlgn="auto" hangingPunct="1">
              <a:spcBef>
                <a:spcPts val="0"/>
              </a:spcBef>
              <a:spcAft>
                <a:spcPts val="0"/>
              </a:spcAft>
            </a:pPr>
            <a:fld id="{C6CF4036-5E9A-49C1-8955-FF472B0DC985}" type="datetime1">
              <a:rPr lang="en-US" smtClean="0">
                <a:latin typeface="Calibri" panose="020F0502020204030204"/>
              </a:rPr>
              <a:t>1/6/2015</a:t>
            </a:fld>
            <a:endParaRPr lang="en-US">
              <a:latin typeface="Calibri" panose="020F0502020204030204"/>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pPr eaLnBrk="1" fontAlgn="auto" hangingPunct="1">
              <a:spcBef>
                <a:spcPts val="0"/>
              </a:spcBef>
              <a:spcAft>
                <a:spcPts val="0"/>
              </a:spcAft>
            </a:pPr>
            <a:r>
              <a:rPr lang="fr-FR" smtClean="0">
                <a:latin typeface="Calibri" panose="020F0502020204030204"/>
              </a:rPr>
              <a:t>Er. Shiva K. Shrestha, MIS Section, KhEC</a:t>
            </a:r>
            <a:endParaRPr lang="en-US">
              <a:latin typeface="Calibri" panose="020F0502020204030204"/>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788">
                <a:solidFill>
                  <a:srgbClr val="FFFFFF"/>
                </a:solidFill>
              </a:defRPr>
            </a:lvl1pPr>
          </a:lstStyle>
          <a:p>
            <a:pPr eaLnBrk="1" fontAlgn="auto" hangingPunct="1">
              <a:spcBef>
                <a:spcPts val="0"/>
              </a:spcBef>
              <a:spcAft>
                <a:spcPts val="0"/>
              </a:spcAft>
            </a:pPr>
            <a:fld id="{1FE42670-0C6B-4AAE-9C1B-D0BB551CD0F1}" type="slidenum">
              <a:rPr lang="en-US" smtClean="0">
                <a:latin typeface="Calibri" panose="020F0502020204030204"/>
              </a:rPr>
              <a:pPr eaLnBrk="1" fontAlgn="auto" hangingPunct="1">
                <a:spcBef>
                  <a:spcPts val="0"/>
                </a:spcBef>
                <a:spcAft>
                  <a:spcPts val="0"/>
                </a:spcAft>
              </a:pPr>
              <a:t>‹#›</a:t>
            </a:fld>
            <a:endParaRPr lang="en-US">
              <a:latin typeface="Calibri" panose="020F0502020204030204"/>
            </a:endParaRP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8906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www.html5tutorial.info/html5-header.ph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www.html5tutorial.info/html5-footer.ph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html5tutorial.info/html5-meter.php"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remysharp.com/2009/01/07/html5-enabling-script/"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Times New Roman" panose="02020603050405020304" pitchFamily="18" charset="0"/>
                <a:cs typeface="Times New Roman" panose="02020603050405020304" pitchFamily="18" charset="0"/>
              </a:rPr>
              <a:t>HTML5</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ctr"/>
            <a:r>
              <a:rPr lang="en-US" dirty="0">
                <a:solidFill>
                  <a:schemeClr val="tx1"/>
                </a:solidFill>
              </a:rPr>
              <a:t>core technology markup </a:t>
            </a:r>
            <a:r>
              <a:rPr lang="en-US" dirty="0" smtClean="0">
                <a:solidFill>
                  <a:schemeClr val="tx1"/>
                </a:solidFill>
              </a:rPr>
              <a:t>language</a:t>
            </a:r>
            <a:endParaRPr lang="en-US" dirty="0">
              <a:solidFill>
                <a:schemeClr val="tx1"/>
              </a:solidFill>
            </a:endParaRPr>
          </a:p>
          <a:p>
            <a:pPr algn="ctr"/>
            <a:r>
              <a:rPr lang="en-US" dirty="0" smtClean="0">
                <a:solidFill>
                  <a:schemeClr val="tx1"/>
                </a:solidFill>
              </a:rPr>
              <a:t>HTML5 = HTML + CSS + JS</a:t>
            </a:r>
            <a:endParaRPr lang="en-US" dirty="0">
              <a:solidFill>
                <a:schemeClr val="tx1"/>
              </a:solidFill>
            </a:endParaRPr>
          </a:p>
        </p:txBody>
      </p:sp>
      <p:sp>
        <p:nvSpPr>
          <p:cNvPr id="4" name="Date Placeholder 3"/>
          <p:cNvSpPr>
            <a:spLocks noGrp="1"/>
          </p:cNvSpPr>
          <p:nvPr>
            <p:ph type="dt" sz="half" idx="10"/>
          </p:nvPr>
        </p:nvSpPr>
        <p:spPr/>
        <p:txBody>
          <a:bodyPr/>
          <a:lstStyle/>
          <a:p>
            <a:fld id="{FE33CEB8-DE33-47EE-887A-E3ADE577AC20}" type="datetime1">
              <a:rPr lang="en-US" smtClean="0"/>
              <a:t>1/6/2015</a:t>
            </a:fld>
            <a:endParaRPr lang="en-US"/>
          </a:p>
        </p:txBody>
      </p:sp>
      <p:sp>
        <p:nvSpPr>
          <p:cNvPr id="5" name="Footer Placeholder 4"/>
          <p:cNvSpPr>
            <a:spLocks noGrp="1"/>
          </p:cNvSpPr>
          <p:nvPr>
            <p:ph type="ftr" sz="quarter" idx="11"/>
          </p:nvPr>
        </p:nvSpPr>
        <p:spPr/>
        <p:txBody>
          <a:bodyPr/>
          <a:lstStyle/>
          <a:p>
            <a:r>
              <a:rPr lang="fr-FR" smtClean="0"/>
              <a:t>Er. Shiva K. Shrestha, MIS Section, KhEC</a:t>
            </a:r>
            <a:endParaRPr lang="en-US"/>
          </a:p>
        </p:txBody>
      </p:sp>
      <p:sp>
        <p:nvSpPr>
          <p:cNvPr id="6" name="Slide Number Placeholder 5"/>
          <p:cNvSpPr>
            <a:spLocks noGrp="1"/>
          </p:cNvSpPr>
          <p:nvPr>
            <p:ph type="sldNum" sz="quarter" idx="12"/>
          </p:nvPr>
        </p:nvSpPr>
        <p:spPr/>
        <p:txBody>
          <a:bodyPr/>
          <a:lstStyle/>
          <a:p>
            <a:fld id="{1FE42670-0C6B-4AAE-9C1B-D0BB551CD0F1}" type="slidenum">
              <a:rPr lang="en-US" smtClean="0"/>
              <a:pPr/>
              <a:t>1</a:t>
            </a:fld>
            <a:endParaRPr lang="en-US"/>
          </a:p>
        </p:txBody>
      </p:sp>
    </p:spTree>
    <p:extLst>
      <p:ext uri="{BB962C8B-B14F-4D97-AF65-F5344CB8AC3E}">
        <p14:creationId xmlns:p14="http://schemas.microsoft.com/office/powerpoint/2010/main" val="2269718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22961" y="286605"/>
            <a:ext cx="7543799" cy="1161196"/>
          </a:xfrm>
        </p:spPr>
        <p:txBody>
          <a:bodyPr/>
          <a:lstStyle/>
          <a:p>
            <a:pPr algn="l" eaLnBrk="1" hangingPunct="1"/>
            <a:r>
              <a:rPr lang="en-US" sz="3200" dirty="0" smtClean="0">
                <a:solidFill>
                  <a:srgbClr val="FF3300"/>
                </a:solidFill>
                <a:latin typeface="Georgia" panose="02040502050405020303" pitchFamily="18" charset="0"/>
              </a:rPr>
              <a:t>STRUCTURE OF WEB PAGE</a:t>
            </a: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4339" name="Rectangle 3"/>
          <p:cNvSpPr>
            <a:spLocks noGrp="1" noChangeArrowheads="1"/>
          </p:cNvSpPr>
          <p:nvPr>
            <p:ph idx="1"/>
          </p:nvPr>
        </p:nvSpPr>
        <p:spPr>
          <a:xfrm>
            <a:off x="914400" y="1295400"/>
            <a:ext cx="7772400" cy="4373563"/>
          </a:xfrm>
        </p:spPr>
        <p:txBody>
          <a:bodyPr/>
          <a:lstStyle/>
          <a:p>
            <a:pPr eaLnBrk="1" hangingPunct="1">
              <a:buFontTx/>
              <a:buNone/>
            </a:pPr>
            <a:r>
              <a:rPr lang="en-US" sz="2000" dirty="0" smtClean="0">
                <a:latin typeface="Georgia" panose="02040502050405020303" pitchFamily="18" charset="0"/>
              </a:rPr>
              <a:t>New </a:t>
            </a:r>
            <a:r>
              <a:rPr lang="en-US" sz="2000" dirty="0" smtClean="0">
                <a:latin typeface="Georgia" panose="02040502050405020303" pitchFamily="18" charset="0"/>
              </a:rPr>
              <a:t>Semantic Elements</a:t>
            </a:r>
            <a:r>
              <a:rPr lang="en-US" dirty="0" smtClean="0"/>
              <a:t> </a:t>
            </a:r>
            <a:endParaRPr lang="en-GB" dirty="0" smtClean="0"/>
          </a:p>
          <a:p>
            <a:pPr eaLnBrk="1" hangingPunct="1">
              <a:buFontTx/>
              <a:buNone/>
            </a:pPr>
            <a:r>
              <a:rPr lang="en-US" sz="2000" dirty="0" smtClean="0">
                <a:latin typeface="Georgia" panose="02040502050405020303" pitchFamily="18" charset="0"/>
              </a:rPr>
              <a:t>	</a:t>
            </a:r>
            <a:r>
              <a:rPr lang="en-GB" sz="1600" dirty="0" smtClean="0">
                <a:solidFill>
                  <a:srgbClr val="0066CC"/>
                </a:solidFill>
                <a:latin typeface="Georgia" panose="02040502050405020303" pitchFamily="18" charset="0"/>
              </a:rPr>
              <a:t>&lt;</a:t>
            </a:r>
            <a:r>
              <a:rPr lang="en-GB" sz="1600" dirty="0" err="1" smtClean="0">
                <a:solidFill>
                  <a:srgbClr val="0066CC"/>
                </a:solidFill>
                <a:latin typeface="Georgia" panose="02040502050405020303" pitchFamily="18" charset="0"/>
              </a:rPr>
              <a:t>nav</a:t>
            </a:r>
            <a:r>
              <a:rPr lang="en-GB" sz="1600" dirty="0" smtClean="0">
                <a:solidFill>
                  <a:srgbClr val="0066CC"/>
                </a:solidFill>
                <a:latin typeface="Georgia" panose="02040502050405020303" pitchFamily="18" charset="0"/>
              </a:rPr>
              <a:t>&gt;:</a:t>
            </a:r>
            <a:r>
              <a:rPr lang="en-GB" sz="1400" dirty="0" smtClean="0">
                <a:latin typeface="Georgia" panose="02040502050405020303" pitchFamily="18" charset="0"/>
              </a:rPr>
              <a:t> Represents a major navigation block. It groups links to other pages or to parts of the current page. </a:t>
            </a:r>
            <a:br>
              <a:rPr lang="en-GB" sz="1400" dirty="0" smtClean="0">
                <a:latin typeface="Georgia" panose="02040502050405020303" pitchFamily="18" charset="0"/>
              </a:rPr>
            </a:br>
            <a:r>
              <a:rPr lang="en-GB" sz="1400" dirty="0" smtClean="0">
                <a:latin typeface="Georgia" panose="02040502050405020303" pitchFamily="18" charset="0"/>
              </a:rPr>
              <a:t/>
            </a:r>
            <a:br>
              <a:rPr lang="en-GB" sz="1400" dirty="0" smtClean="0">
                <a:latin typeface="Georgia" panose="02040502050405020303" pitchFamily="18" charset="0"/>
              </a:rPr>
            </a:br>
            <a:r>
              <a:rPr lang="en-GB" sz="1400" dirty="0" smtClean="0">
                <a:latin typeface="Georgia" panose="02040502050405020303" pitchFamily="18" charset="0"/>
              </a:rPr>
              <a:t>&lt;</a:t>
            </a:r>
            <a:r>
              <a:rPr lang="en-GB" sz="1400" dirty="0" err="1" smtClean="0">
                <a:latin typeface="Georgia" panose="02040502050405020303" pitchFamily="18" charset="0"/>
              </a:rPr>
              <a:t>nav</a:t>
            </a:r>
            <a:r>
              <a:rPr lang="en-GB" sz="1400" dirty="0" smtClean="0">
                <a:latin typeface="Georgia" panose="02040502050405020303" pitchFamily="18" charset="0"/>
              </a:rPr>
              <a:t>&gt; does not have to be used in every place you can find links. </a:t>
            </a:r>
            <a:br>
              <a:rPr lang="en-GB" sz="1400" dirty="0" smtClean="0">
                <a:latin typeface="Georgia" panose="02040502050405020303" pitchFamily="18" charset="0"/>
              </a:rPr>
            </a:br>
            <a:r>
              <a:rPr lang="en-GB" sz="1400" dirty="0" smtClean="0">
                <a:latin typeface="Georgia" panose="02040502050405020303" pitchFamily="18" charset="0"/>
              </a:rPr>
              <a:t>For instance, footers often contains links to terms of service, copyright page and such, the &lt;footer&gt; element would be sufficient in that case</a:t>
            </a:r>
            <a:r>
              <a:rPr lang="en-GB" dirty="0" smtClean="0"/>
              <a:t> </a:t>
            </a:r>
            <a:endParaRPr lang="en-GB" sz="20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
            </a:r>
            <a:br>
              <a:rPr lang="en-GB" sz="1400" dirty="0" smtClean="0">
                <a:latin typeface="Georgia" panose="02040502050405020303" pitchFamily="18" charset="0"/>
              </a:rPr>
            </a:br>
            <a:endParaRPr lang="en-GB" sz="1400" dirty="0" smtClean="0">
              <a:latin typeface="Georgia" panose="02040502050405020303" pitchFamily="18" charset="0"/>
            </a:endParaRP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24200"/>
            <a:ext cx="6935788"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70B1A03E-4CB9-495A-8F4D-6F6263678C47}"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22960" y="286605"/>
            <a:ext cx="7543800" cy="1084996"/>
          </a:xfrm>
        </p:spPr>
        <p:txBody>
          <a:bodyPr/>
          <a:lstStyle/>
          <a:p>
            <a:pPr algn="l" eaLnBrk="1" hangingPunct="1"/>
            <a:r>
              <a:rPr lang="en-US" sz="3200" dirty="0" smtClean="0">
                <a:solidFill>
                  <a:srgbClr val="FF3300"/>
                </a:solidFill>
                <a:latin typeface="Georgia" panose="02040502050405020303" pitchFamily="18" charset="0"/>
              </a:rPr>
              <a:t>STRUCTURE OF WEB PAGE</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6387" name="Rectangle 3"/>
          <p:cNvSpPr>
            <a:spLocks noGrp="1" noChangeArrowheads="1"/>
          </p:cNvSpPr>
          <p:nvPr>
            <p:ph idx="1"/>
          </p:nvPr>
        </p:nvSpPr>
        <p:spPr>
          <a:xfrm>
            <a:off x="990600" y="1143000"/>
            <a:ext cx="7696200" cy="4525963"/>
          </a:xfrm>
        </p:spPr>
        <p:txBody>
          <a:bodyPr>
            <a:normAutofit fontScale="85000" lnSpcReduction="20000"/>
          </a:bodyPr>
          <a:lstStyle/>
          <a:p>
            <a:pPr eaLnBrk="1" hangingPunct="1">
              <a:buFontTx/>
              <a:buNone/>
            </a:pPr>
            <a:r>
              <a:rPr lang="en-US" sz="2000" dirty="0" smtClean="0">
                <a:latin typeface="Georgia" panose="02040502050405020303" pitchFamily="18" charset="0"/>
              </a:rPr>
              <a:t>New </a:t>
            </a:r>
            <a:r>
              <a:rPr lang="en-US" sz="2000" dirty="0" smtClean="0">
                <a:latin typeface="Georgia" panose="02040502050405020303" pitchFamily="18" charset="0"/>
              </a:rPr>
              <a:t>Semantic Elements</a:t>
            </a:r>
            <a:r>
              <a:rPr lang="en-US" dirty="0" smtClean="0"/>
              <a:t> </a:t>
            </a:r>
            <a:endParaRPr lang="en-GB" dirty="0" smtClean="0"/>
          </a:p>
          <a:p>
            <a:pPr eaLnBrk="1" hangingPunct="1">
              <a:buFontTx/>
              <a:buNone/>
            </a:pPr>
            <a:r>
              <a:rPr lang="en-US" sz="2000" dirty="0" smtClean="0">
                <a:latin typeface="Georgia" panose="02040502050405020303" pitchFamily="18" charset="0"/>
              </a:rPr>
              <a:t>	</a:t>
            </a:r>
            <a:r>
              <a:rPr lang="en-GB" sz="1600" dirty="0" smtClean="0">
                <a:solidFill>
                  <a:srgbClr val="0066CC"/>
                </a:solidFill>
                <a:latin typeface="Georgia" panose="02040502050405020303" pitchFamily="18" charset="0"/>
              </a:rPr>
              <a:t>&lt;Header&gt;:</a:t>
            </a:r>
            <a:r>
              <a:rPr lang="en-GB" sz="1400" dirty="0" smtClean="0">
                <a:latin typeface="Georgia" panose="02040502050405020303" pitchFamily="18" charset="0"/>
              </a:rPr>
              <a:t> tag specifies a header for a document or section. </a:t>
            </a:r>
            <a:br>
              <a:rPr lang="en-GB" sz="1400" dirty="0" smtClean="0">
                <a:latin typeface="Georgia" panose="02040502050405020303" pitchFamily="18" charset="0"/>
              </a:rPr>
            </a:br>
            <a:r>
              <a:rPr lang="en-GB" sz="1400" dirty="0" smtClean="0">
                <a:latin typeface="Georgia" panose="02040502050405020303" pitchFamily="18" charset="0"/>
              </a:rPr>
              <a:t/>
            </a:r>
            <a:br>
              <a:rPr lang="en-GB" sz="1400" dirty="0" smtClean="0">
                <a:latin typeface="Georgia" panose="02040502050405020303" pitchFamily="18" charset="0"/>
              </a:rPr>
            </a:br>
            <a:endParaRPr lang="en-GB" sz="1400" dirty="0" smtClean="0">
              <a:latin typeface="Georgia" panose="02040502050405020303" pitchFamily="18" charset="0"/>
            </a:endParaRPr>
          </a:p>
          <a:p>
            <a:pPr eaLnBrk="1" hangingPunct="1">
              <a:buFontTx/>
              <a:buNone/>
            </a:pPr>
            <a:endParaRPr lang="en-GB" sz="1400" dirty="0" smtClean="0">
              <a:latin typeface="Georgia" panose="02040502050405020303" pitchFamily="18" charset="0"/>
            </a:endParaRPr>
          </a:p>
          <a:p>
            <a:pPr eaLnBrk="1" hangingPunct="1">
              <a:buFontTx/>
              <a:buNone/>
            </a:pPr>
            <a:endParaRPr lang="en-GB" sz="1400" dirty="0" smtClean="0">
              <a:latin typeface="Georgia" panose="02040502050405020303" pitchFamily="18" charset="0"/>
            </a:endParaRPr>
          </a:p>
          <a:p>
            <a:pPr eaLnBrk="1" hangingPunct="1">
              <a:buFontTx/>
              <a:buNone/>
            </a:pPr>
            <a:endParaRPr lang="en-GB" sz="1400" dirty="0" smtClean="0">
              <a:latin typeface="Georgia" panose="02040502050405020303" pitchFamily="18" charset="0"/>
            </a:endParaRPr>
          </a:p>
          <a:p>
            <a:pPr eaLnBrk="1" hangingPunct="1">
              <a:buFontTx/>
              <a:buNone/>
            </a:pPr>
            <a:endParaRPr lang="en-GB" sz="1400" dirty="0" smtClean="0">
              <a:latin typeface="Georgia" panose="02040502050405020303" pitchFamily="18" charset="0"/>
            </a:endParaRPr>
          </a:p>
          <a:p>
            <a:pPr eaLnBrk="1" hangingPunct="1">
              <a:buFontTx/>
              <a:buNone/>
            </a:pPr>
            <a:endParaRPr lang="en-GB" sz="1400" dirty="0" smtClean="0">
              <a:latin typeface="Georgia" panose="02040502050405020303" pitchFamily="18" charset="0"/>
            </a:endParaRPr>
          </a:p>
          <a:p>
            <a:pPr eaLnBrk="1" hangingPunct="1">
              <a:buFontTx/>
              <a:buNone/>
            </a:pPr>
            <a:endParaRPr lang="en-GB" sz="1400" dirty="0" smtClean="0">
              <a:latin typeface="Georgia" panose="02040502050405020303" pitchFamily="18" charset="0"/>
            </a:endParaRPr>
          </a:p>
          <a:p>
            <a:pPr eaLnBrk="1" hangingPunct="1">
              <a:buFontTx/>
              <a:buNone/>
            </a:pPr>
            <a:endParaRPr lang="en-GB" sz="14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However, we mustn't think that "header" is only for masthead of a website. "header" can be use as a </a:t>
            </a:r>
            <a:endParaRPr lang="en-GB" sz="14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heading </a:t>
            </a:r>
            <a:r>
              <a:rPr lang="en-GB" sz="1400" dirty="0" smtClean="0">
                <a:latin typeface="Georgia" panose="02040502050405020303" pitchFamily="18" charset="0"/>
              </a:rPr>
              <a:t>of an blog entry or news article as every article has its title and published date and time </a:t>
            </a:r>
          </a:p>
          <a:p>
            <a:pPr eaLnBrk="1" hangingPunct="1">
              <a:buFontTx/>
              <a:buNone/>
            </a:pPr>
            <a:endParaRPr lang="en-GB" sz="14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
            </a:r>
            <a:br>
              <a:rPr lang="en-GB" sz="1400" dirty="0" smtClean="0">
                <a:latin typeface="Georgia" panose="02040502050405020303" pitchFamily="18" charset="0"/>
              </a:rPr>
            </a:br>
            <a:endParaRPr lang="en-GB" sz="1400" dirty="0" smtClean="0">
              <a:latin typeface="Georgia" panose="02040502050405020303" pitchFamily="18" charset="0"/>
            </a:endParaRP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0" y="2057400"/>
            <a:ext cx="42672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39" y="2057400"/>
            <a:ext cx="419100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BAD78830-29B3-4AA4-808E-BBD4BDF0099E}"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22960" y="286605"/>
            <a:ext cx="7543800" cy="1313596"/>
          </a:xfrm>
        </p:spPr>
        <p:txBody>
          <a:bodyPr/>
          <a:lstStyle/>
          <a:p>
            <a:pPr algn="l" eaLnBrk="1" hangingPunct="1"/>
            <a:r>
              <a:rPr lang="en-US" sz="3200" dirty="0" smtClean="0">
                <a:solidFill>
                  <a:srgbClr val="FF3300"/>
                </a:solidFill>
                <a:latin typeface="Georgia" panose="02040502050405020303" pitchFamily="18" charset="0"/>
              </a:rPr>
              <a:t>STRUCTURE OF WEB PAGE</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8435" name="Rectangle 3"/>
          <p:cNvSpPr>
            <a:spLocks noGrp="1" noChangeArrowheads="1"/>
          </p:cNvSpPr>
          <p:nvPr>
            <p:ph idx="1"/>
          </p:nvPr>
        </p:nvSpPr>
        <p:spPr>
          <a:xfrm>
            <a:off x="914400" y="1295400"/>
            <a:ext cx="7772400" cy="4373563"/>
          </a:xfrm>
        </p:spPr>
        <p:txBody>
          <a:bodyPr/>
          <a:lstStyle/>
          <a:p>
            <a:pPr eaLnBrk="1" hangingPunct="1">
              <a:buFontTx/>
              <a:buNone/>
            </a:pPr>
            <a:r>
              <a:rPr lang="en-US" sz="2000" dirty="0" smtClean="0">
                <a:latin typeface="Georgia" panose="02040502050405020303" pitchFamily="18" charset="0"/>
              </a:rPr>
              <a:t>New </a:t>
            </a:r>
            <a:r>
              <a:rPr lang="en-US" sz="2000" dirty="0" smtClean="0">
                <a:latin typeface="Georgia" panose="02040502050405020303" pitchFamily="18" charset="0"/>
              </a:rPr>
              <a:t>Semantic Elements</a:t>
            </a:r>
            <a:r>
              <a:rPr lang="en-US" dirty="0" smtClean="0"/>
              <a:t> </a:t>
            </a:r>
            <a:endParaRPr lang="en-GB" dirty="0" smtClean="0"/>
          </a:p>
          <a:p>
            <a:pPr eaLnBrk="1" hangingPunct="1">
              <a:buFontTx/>
              <a:buNone/>
            </a:pPr>
            <a:r>
              <a:rPr lang="en-US" sz="2000" dirty="0" smtClean="0">
                <a:latin typeface="Georgia" panose="02040502050405020303" pitchFamily="18" charset="0"/>
              </a:rPr>
              <a:t>	</a:t>
            </a:r>
            <a:r>
              <a:rPr lang="en-GB" sz="1600" dirty="0" smtClean="0">
                <a:solidFill>
                  <a:srgbClr val="0066CC"/>
                </a:solidFill>
                <a:latin typeface="Georgia" panose="02040502050405020303" pitchFamily="18" charset="0"/>
              </a:rPr>
              <a:t>&lt;</a:t>
            </a:r>
            <a:r>
              <a:rPr lang="en-GB" sz="1600" dirty="0" smtClean="0">
                <a:solidFill>
                  <a:srgbClr val="0066CC"/>
                </a:solidFill>
                <a:latin typeface="Georgia" panose="02040502050405020303" pitchFamily="18" charset="0"/>
              </a:rPr>
              <a:t>article&gt;:</a:t>
            </a:r>
            <a:r>
              <a:rPr lang="en-GB" sz="1400" dirty="0" smtClean="0">
                <a:latin typeface="Georgia" panose="02040502050405020303" pitchFamily="18" charset="0"/>
              </a:rPr>
              <a:t> The web today contains a ocean of news articles and blog entries. That gives W3C a good reason to define an element for article instead of &lt;div class="article"&gt;. </a:t>
            </a:r>
            <a:br>
              <a:rPr lang="en-GB" sz="1400" dirty="0" smtClean="0">
                <a:latin typeface="Georgia" panose="02040502050405020303" pitchFamily="18" charset="0"/>
              </a:rPr>
            </a:br>
            <a:endParaRPr lang="en-GB" sz="14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We </a:t>
            </a:r>
            <a:r>
              <a:rPr lang="en-GB" sz="1400" dirty="0" smtClean="0">
                <a:latin typeface="Georgia" panose="02040502050405020303" pitchFamily="18" charset="0"/>
              </a:rPr>
              <a:t>should use article for content that we think it can be distributable. Just like news or blog entry can we can share in RSS feed </a:t>
            </a:r>
            <a:r>
              <a:rPr lang="en-GB" sz="1400" dirty="0" smtClean="0">
                <a:latin typeface="Georgia" panose="02040502050405020303" pitchFamily="18" charset="0"/>
              </a:rPr>
              <a:t>“article</a:t>
            </a:r>
            <a:r>
              <a:rPr lang="en-GB" sz="1400" dirty="0" smtClean="0">
                <a:latin typeface="Georgia" panose="02040502050405020303" pitchFamily="18" charset="0"/>
              </a:rPr>
              <a:t>" element can be nested in another "article" element. </a:t>
            </a:r>
          </a:p>
          <a:p>
            <a:pPr eaLnBrk="1" hangingPunct="1">
              <a:buFontTx/>
              <a:buNone/>
            </a:pPr>
            <a:r>
              <a:rPr lang="en-GB" sz="1400" dirty="0" smtClean="0">
                <a:latin typeface="Georgia" panose="02040502050405020303" pitchFamily="18" charset="0"/>
              </a:rPr>
              <a:t>An </a:t>
            </a:r>
            <a:r>
              <a:rPr lang="en-GB" sz="1400" dirty="0" smtClean="0">
                <a:latin typeface="Georgia" panose="02040502050405020303" pitchFamily="18" charset="0"/>
              </a:rPr>
              <a:t>article element doesn't just mean article content. </a:t>
            </a:r>
            <a:endParaRPr lang="en-GB" sz="14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You </a:t>
            </a:r>
            <a:r>
              <a:rPr lang="en-GB" sz="1400" dirty="0" smtClean="0">
                <a:latin typeface="Georgia" panose="02040502050405020303" pitchFamily="18" charset="0"/>
              </a:rPr>
              <a:t>can have </a:t>
            </a:r>
            <a:r>
              <a:rPr lang="en-GB" sz="1400" dirty="0" smtClean="0">
                <a:latin typeface="Georgia" panose="02040502050405020303" pitchFamily="18" charset="0"/>
                <a:hlinkClick r:id="rId3"/>
              </a:rPr>
              <a:t>header</a:t>
            </a:r>
            <a:r>
              <a:rPr lang="en-GB" sz="1400" dirty="0" smtClean="0">
                <a:latin typeface="Georgia" panose="02040502050405020303" pitchFamily="18" charset="0"/>
              </a:rPr>
              <a:t> </a:t>
            </a:r>
            <a:r>
              <a:rPr lang="en-GB" sz="1400" dirty="0" err="1" smtClean="0">
                <a:latin typeface="Georgia" panose="02040502050405020303" pitchFamily="18" charset="0"/>
              </a:rPr>
              <a:t>and</a:t>
            </a:r>
            <a:r>
              <a:rPr lang="en-GB" sz="1400" dirty="0" err="1" smtClean="0">
                <a:latin typeface="Georgia" panose="02040502050405020303" pitchFamily="18" charset="0"/>
                <a:hlinkClick r:id="rId4"/>
              </a:rPr>
              <a:t>footer</a:t>
            </a:r>
            <a:r>
              <a:rPr lang="en-GB" sz="1400" dirty="0" smtClean="0">
                <a:latin typeface="Georgia" panose="02040502050405020303" pitchFamily="18" charset="0"/>
              </a:rPr>
              <a:t> element in an article. </a:t>
            </a:r>
            <a:endParaRPr lang="en-GB" sz="14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In </a:t>
            </a:r>
            <a:r>
              <a:rPr lang="en-GB" sz="1400" dirty="0" smtClean="0">
                <a:latin typeface="Georgia" panose="02040502050405020303" pitchFamily="18" charset="0"/>
              </a:rPr>
              <a:t>fact, it is very common to have </a:t>
            </a:r>
            <a:r>
              <a:rPr lang="en-GB" sz="1400" dirty="0" smtClean="0">
                <a:latin typeface="Georgia" panose="02040502050405020303" pitchFamily="18" charset="0"/>
                <a:hlinkClick r:id="rId3"/>
              </a:rPr>
              <a:t>header</a:t>
            </a:r>
            <a:r>
              <a:rPr lang="en-GB" sz="1400" dirty="0" smtClean="0">
                <a:latin typeface="Georgia" panose="02040502050405020303" pitchFamily="18" charset="0"/>
              </a:rPr>
              <a:t> as each article </a:t>
            </a:r>
            <a:endParaRPr lang="en-GB" sz="14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should </a:t>
            </a:r>
            <a:r>
              <a:rPr lang="en-GB" sz="1400" dirty="0" smtClean="0">
                <a:latin typeface="Georgia" panose="02040502050405020303" pitchFamily="18" charset="0"/>
              </a:rPr>
              <a:t>have a title.</a:t>
            </a:r>
            <a:r>
              <a:rPr lang="en-GB" dirty="0" smtClean="0"/>
              <a:t> </a:t>
            </a:r>
            <a:r>
              <a:rPr lang="en-GB" sz="1400" dirty="0" smtClean="0">
                <a:latin typeface="Georgia" panose="02040502050405020303" pitchFamily="18" charset="0"/>
              </a:rPr>
              <a:t/>
            </a:r>
            <a:br>
              <a:rPr lang="en-GB" sz="1400" dirty="0" smtClean="0">
                <a:latin typeface="Georgia" panose="02040502050405020303" pitchFamily="18" charset="0"/>
              </a:rPr>
            </a:br>
            <a:r>
              <a:rPr lang="en-GB" sz="1400" dirty="0" smtClean="0">
                <a:latin typeface="Georgia" panose="02040502050405020303" pitchFamily="18" charset="0"/>
              </a:rPr>
              <a:t/>
            </a:r>
            <a:br>
              <a:rPr lang="en-GB" sz="1400" dirty="0" smtClean="0">
                <a:latin typeface="Georgia" panose="02040502050405020303" pitchFamily="18" charset="0"/>
              </a:rPr>
            </a:br>
            <a:endParaRPr lang="en-GB" sz="1400" dirty="0" smtClean="0">
              <a:latin typeface="Georgia" panose="02040502050405020303" pitchFamily="18" charset="0"/>
            </a:endParaRPr>
          </a:p>
        </p:txBody>
      </p:sp>
      <p:pic>
        <p:nvPicPr>
          <p:cNvPr id="1843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124200"/>
            <a:ext cx="34290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CC228465-1254-4E3E-912F-005B59726037}"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2960" y="286605"/>
            <a:ext cx="7543800" cy="1161196"/>
          </a:xfrm>
        </p:spPr>
        <p:txBody>
          <a:bodyPr/>
          <a:lstStyle/>
          <a:p>
            <a:pPr algn="l" eaLnBrk="1" hangingPunct="1"/>
            <a:r>
              <a:rPr lang="en-US" sz="3200" dirty="0" smtClean="0">
                <a:solidFill>
                  <a:srgbClr val="FF3300"/>
                </a:solidFill>
                <a:latin typeface="Georgia" panose="02040502050405020303" pitchFamily="18" charset="0"/>
              </a:rPr>
              <a:t>STRUCTURE OF WEB PAGE</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20483" name="Rectangle 3"/>
          <p:cNvSpPr>
            <a:spLocks noGrp="1" noChangeArrowheads="1"/>
          </p:cNvSpPr>
          <p:nvPr>
            <p:ph idx="1"/>
          </p:nvPr>
        </p:nvSpPr>
        <p:spPr>
          <a:xfrm>
            <a:off x="990600" y="1295400"/>
            <a:ext cx="7696200" cy="4373563"/>
          </a:xfrm>
        </p:spPr>
        <p:txBody>
          <a:bodyPr/>
          <a:lstStyle/>
          <a:p>
            <a:pPr eaLnBrk="1" hangingPunct="1">
              <a:buFontTx/>
              <a:buNone/>
            </a:pPr>
            <a:r>
              <a:rPr lang="en-US" sz="2000" dirty="0" smtClean="0">
                <a:latin typeface="Georgia" panose="02040502050405020303" pitchFamily="18" charset="0"/>
              </a:rPr>
              <a:t>New </a:t>
            </a:r>
            <a:r>
              <a:rPr lang="en-US" sz="2000" dirty="0" smtClean="0">
                <a:latin typeface="Georgia" panose="02040502050405020303" pitchFamily="18" charset="0"/>
              </a:rPr>
              <a:t>Semantic Elements</a:t>
            </a:r>
            <a:r>
              <a:rPr lang="en-US" dirty="0" smtClean="0"/>
              <a:t> </a:t>
            </a:r>
            <a:endParaRPr lang="en-GB" dirty="0" smtClean="0"/>
          </a:p>
          <a:p>
            <a:pPr eaLnBrk="1" hangingPunct="1">
              <a:buFontTx/>
              <a:buNone/>
            </a:pPr>
            <a:r>
              <a:rPr lang="en-US" sz="2000" dirty="0" smtClean="0">
                <a:latin typeface="Georgia" panose="02040502050405020303" pitchFamily="18" charset="0"/>
              </a:rPr>
              <a:t>	</a:t>
            </a:r>
            <a:r>
              <a:rPr lang="en-GB" sz="1600" dirty="0" smtClean="0">
                <a:solidFill>
                  <a:srgbClr val="0066CC"/>
                </a:solidFill>
                <a:latin typeface="Georgia" panose="02040502050405020303" pitchFamily="18" charset="0"/>
              </a:rPr>
              <a:t>&lt;aside&gt;:</a:t>
            </a:r>
            <a:r>
              <a:rPr lang="en-GB" sz="1400" dirty="0" smtClean="0">
                <a:latin typeface="Georgia" panose="02040502050405020303" pitchFamily="18" charset="0"/>
              </a:rPr>
              <a:t> The "aside" element is a section that somehow related to main content, but it can be separate from that content</a:t>
            </a:r>
            <a:r>
              <a:rPr lang="en-GB" dirty="0" smtClean="0"/>
              <a:t> </a:t>
            </a:r>
            <a:r>
              <a:rPr lang="en-GB" sz="1400" dirty="0" smtClean="0">
                <a:latin typeface="Georgia" panose="02040502050405020303" pitchFamily="18" charset="0"/>
              </a:rPr>
              <a:t/>
            </a:r>
            <a:br>
              <a:rPr lang="en-GB" sz="1400" dirty="0" smtClean="0">
                <a:latin typeface="Georgia" panose="02040502050405020303" pitchFamily="18" charset="0"/>
              </a:rPr>
            </a:br>
            <a:endParaRPr lang="en-GB" sz="14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	</a:t>
            </a:r>
            <a:br>
              <a:rPr lang="en-GB" sz="1400" dirty="0" smtClean="0">
                <a:latin typeface="Georgia" panose="02040502050405020303" pitchFamily="18" charset="0"/>
              </a:rPr>
            </a:br>
            <a:r>
              <a:rPr lang="en-GB" sz="1400" dirty="0" smtClean="0">
                <a:latin typeface="Georgia" panose="02040502050405020303" pitchFamily="18" charset="0"/>
              </a:rPr>
              <a:t/>
            </a:r>
            <a:br>
              <a:rPr lang="en-GB" sz="1400" dirty="0" smtClean="0">
                <a:latin typeface="Georgia" panose="02040502050405020303" pitchFamily="18" charset="0"/>
              </a:rPr>
            </a:br>
            <a:endParaRPr lang="en-GB" sz="1400" dirty="0" smtClean="0">
              <a:latin typeface="Georgia" panose="02040502050405020303" pitchFamily="18" charset="0"/>
            </a:endParaRPr>
          </a:p>
        </p:txBody>
      </p:sp>
      <p:pic>
        <p:nvPicPr>
          <p:cNvPr id="2048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05075"/>
            <a:ext cx="6780213"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A1FFD2B3-B9F2-4684-A194-1FF833C1C571}"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13</a:t>
            </a:fld>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22960" y="286605"/>
            <a:ext cx="7543800" cy="1161195"/>
          </a:xfrm>
        </p:spPr>
        <p:txBody>
          <a:bodyPr/>
          <a:lstStyle/>
          <a:p>
            <a:pPr algn="l" eaLnBrk="1" hangingPunct="1"/>
            <a:r>
              <a:rPr lang="en-US" sz="3200" dirty="0" smtClean="0">
                <a:solidFill>
                  <a:srgbClr val="FF3300"/>
                </a:solidFill>
                <a:latin typeface="Georgia" panose="02040502050405020303" pitchFamily="18" charset="0"/>
              </a:rPr>
              <a:t>STRUCTURE OF WEB PAGE</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22531" name="Rectangle 3"/>
          <p:cNvSpPr>
            <a:spLocks noGrp="1" noChangeArrowheads="1"/>
          </p:cNvSpPr>
          <p:nvPr>
            <p:ph idx="1"/>
          </p:nvPr>
        </p:nvSpPr>
        <p:spPr>
          <a:xfrm>
            <a:off x="914400" y="1295400"/>
            <a:ext cx="7772400" cy="4373563"/>
          </a:xfrm>
        </p:spPr>
        <p:txBody>
          <a:bodyPr/>
          <a:lstStyle/>
          <a:p>
            <a:pPr eaLnBrk="1" hangingPunct="1">
              <a:buFontTx/>
              <a:buNone/>
            </a:pPr>
            <a:r>
              <a:rPr lang="en-US" sz="2000" dirty="0" smtClean="0">
                <a:latin typeface="Georgia" panose="02040502050405020303" pitchFamily="18" charset="0"/>
              </a:rPr>
              <a:t>New </a:t>
            </a:r>
            <a:r>
              <a:rPr lang="en-US" sz="2000" dirty="0" smtClean="0">
                <a:latin typeface="Georgia" panose="02040502050405020303" pitchFamily="18" charset="0"/>
              </a:rPr>
              <a:t>Semantic Elements</a:t>
            </a:r>
            <a:r>
              <a:rPr lang="en-US" dirty="0" smtClean="0"/>
              <a:t> </a:t>
            </a:r>
            <a:endParaRPr lang="en-GB" dirty="0" smtClean="0"/>
          </a:p>
          <a:p>
            <a:pPr eaLnBrk="1" hangingPunct="1">
              <a:buFontTx/>
              <a:buNone/>
            </a:pPr>
            <a:r>
              <a:rPr lang="en-US" sz="2000" dirty="0" smtClean="0">
                <a:latin typeface="Georgia" panose="02040502050405020303" pitchFamily="18" charset="0"/>
              </a:rPr>
              <a:t>	</a:t>
            </a:r>
            <a:r>
              <a:rPr lang="en-GB" sz="1600" dirty="0" smtClean="0">
                <a:solidFill>
                  <a:srgbClr val="0066CC"/>
                </a:solidFill>
                <a:latin typeface="Georgia" panose="02040502050405020303" pitchFamily="18" charset="0"/>
              </a:rPr>
              <a:t>&lt;footer&gt;:</a:t>
            </a:r>
            <a:r>
              <a:rPr lang="en-GB" sz="1400" dirty="0" smtClean="0">
                <a:latin typeface="Georgia" panose="02040502050405020303" pitchFamily="18" charset="0"/>
              </a:rPr>
              <a:t> Similarly to "header" element, "footer" element is often referred to the footer of a web page. Well, most of the time, footer can be used as what we thought.	</a:t>
            </a:r>
            <a:br>
              <a:rPr lang="en-GB" sz="1400" dirty="0" smtClean="0">
                <a:latin typeface="Georgia" panose="02040502050405020303" pitchFamily="18" charset="0"/>
              </a:rPr>
            </a:br>
            <a:r>
              <a:rPr lang="en-GB" sz="1400" dirty="0" smtClean="0">
                <a:latin typeface="Georgia" panose="02040502050405020303" pitchFamily="18" charset="0"/>
              </a:rPr>
              <a:t/>
            </a:r>
            <a:br>
              <a:rPr lang="en-GB" sz="1400" dirty="0" smtClean="0">
                <a:latin typeface="Georgia" panose="02040502050405020303" pitchFamily="18" charset="0"/>
              </a:rPr>
            </a:br>
            <a:r>
              <a:rPr lang="en-GB" sz="1400" dirty="0" smtClean="0">
                <a:latin typeface="Georgia" panose="02040502050405020303" pitchFamily="18" charset="0"/>
              </a:rPr>
              <a:t>Please don't think you can only have one footer per web document, you can have a footer in every section, or every article.</a:t>
            </a:r>
            <a:r>
              <a:rPr lang="en-GB" dirty="0" smtClean="0"/>
              <a:t> </a:t>
            </a:r>
          </a:p>
        </p:txBody>
      </p:sp>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918" y="2763961"/>
            <a:ext cx="428625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AB7479D8-061D-4C90-8FB5-F5ED4DAB928C}"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2960" y="286605"/>
            <a:ext cx="7543800" cy="1161196"/>
          </a:xfrm>
        </p:spPr>
        <p:txBody>
          <a:bodyPr/>
          <a:lstStyle/>
          <a:p>
            <a:pPr algn="l" eaLnBrk="1" hangingPunct="1"/>
            <a:r>
              <a:rPr lang="en-US" sz="3200" dirty="0" smtClean="0">
                <a:solidFill>
                  <a:srgbClr val="FF3300"/>
                </a:solidFill>
                <a:latin typeface="Georgia" panose="02040502050405020303" pitchFamily="18" charset="0"/>
              </a:rPr>
              <a:t>STRUCTURE OF WEB PAGE</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24579" name="Rectangle 3"/>
          <p:cNvSpPr>
            <a:spLocks noGrp="1" noChangeArrowheads="1"/>
          </p:cNvSpPr>
          <p:nvPr>
            <p:ph idx="1"/>
          </p:nvPr>
        </p:nvSpPr>
        <p:spPr>
          <a:xfrm>
            <a:off x="914400" y="1295400"/>
            <a:ext cx="7772400" cy="4373563"/>
          </a:xfrm>
        </p:spPr>
        <p:txBody>
          <a:bodyPr/>
          <a:lstStyle/>
          <a:p>
            <a:pPr eaLnBrk="1" hangingPunct="1">
              <a:buFontTx/>
              <a:buNone/>
            </a:pPr>
            <a:r>
              <a:rPr lang="en-US" sz="2000" dirty="0" smtClean="0">
                <a:latin typeface="Georgia" panose="02040502050405020303" pitchFamily="18" charset="0"/>
              </a:rPr>
              <a:t>New </a:t>
            </a:r>
            <a:r>
              <a:rPr lang="en-US" sz="2000" dirty="0" smtClean="0">
                <a:latin typeface="Georgia" panose="02040502050405020303" pitchFamily="18" charset="0"/>
              </a:rPr>
              <a:t>Semantic Elements</a:t>
            </a:r>
            <a:r>
              <a:rPr lang="en-US" dirty="0" smtClean="0"/>
              <a:t> </a:t>
            </a:r>
            <a:endParaRPr lang="en-GB" dirty="0" smtClean="0"/>
          </a:p>
          <a:p>
            <a:pPr eaLnBrk="1" hangingPunct="1">
              <a:buFontTx/>
              <a:buNone/>
            </a:pPr>
            <a:r>
              <a:rPr lang="en-US" sz="2000" dirty="0" smtClean="0">
                <a:latin typeface="Georgia" panose="02040502050405020303" pitchFamily="18" charset="0"/>
              </a:rPr>
              <a:t>	</a:t>
            </a:r>
            <a:r>
              <a:rPr lang="en-GB" sz="1600" dirty="0" smtClean="0">
                <a:solidFill>
                  <a:srgbClr val="0066CC"/>
                </a:solidFill>
                <a:latin typeface="Georgia" panose="02040502050405020303" pitchFamily="18" charset="0"/>
              </a:rPr>
              <a:t>&lt;Progress&gt;:</a:t>
            </a:r>
            <a:r>
              <a:rPr lang="en-GB" sz="1400" dirty="0" smtClean="0">
                <a:latin typeface="Georgia" panose="02040502050405020303" pitchFamily="18" charset="0"/>
              </a:rPr>
              <a:t> The new "progress" element appears to be very similar to the "</a:t>
            </a:r>
            <a:r>
              <a:rPr lang="en-GB" sz="1400" dirty="0" smtClean="0">
                <a:latin typeface="Georgia" panose="02040502050405020303" pitchFamily="18" charset="0"/>
                <a:hlinkClick r:id="rId3"/>
              </a:rPr>
              <a:t>meter</a:t>
            </a:r>
            <a:r>
              <a:rPr lang="en-GB" sz="1400" dirty="0" smtClean="0">
                <a:latin typeface="Georgia" panose="02040502050405020303" pitchFamily="18" charset="0"/>
              </a:rPr>
              <a:t>" element. It is created to indicate progress of a specific task.</a:t>
            </a:r>
            <a:br>
              <a:rPr lang="en-GB" sz="1400" dirty="0" smtClean="0">
                <a:latin typeface="Georgia" panose="02040502050405020303" pitchFamily="18" charset="0"/>
              </a:rPr>
            </a:br>
            <a:endParaRPr lang="en-GB" sz="14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	The progress can be either determinate OR </a:t>
            </a:r>
            <a:r>
              <a:rPr lang="en-GB" sz="1400" dirty="0" err="1" smtClean="0">
                <a:latin typeface="Georgia" panose="02040502050405020303" pitchFamily="18" charset="0"/>
              </a:rPr>
              <a:t>interderminate</a:t>
            </a:r>
            <a:r>
              <a:rPr lang="en-GB" sz="1400" dirty="0" smtClean="0">
                <a:latin typeface="Georgia" panose="02040502050405020303" pitchFamily="18" charset="0"/>
              </a:rPr>
              <a:t>. Which means, you can use "progress" element to indicate a progress that you do not even know how much more work is to be done yet.</a:t>
            </a:r>
          </a:p>
          <a:p>
            <a:pPr eaLnBrk="1" hangingPunct="1">
              <a:buFontTx/>
              <a:buNone/>
            </a:pPr>
            <a:r>
              <a:rPr lang="en-GB" sz="1400" dirty="0" smtClean="0">
                <a:latin typeface="Georgia" panose="02040502050405020303" pitchFamily="18" charset="0"/>
              </a:rPr>
              <a:t>	Progress of Task A : &lt;progress value="60" max="100"&gt;60%&lt;/progress&gt;</a:t>
            </a:r>
            <a:r>
              <a:rPr lang="en-GB" dirty="0" smtClean="0"/>
              <a:t> </a:t>
            </a:r>
          </a:p>
        </p:txBody>
      </p:sp>
      <p:pic>
        <p:nvPicPr>
          <p:cNvPr id="2458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925" y="3581400"/>
            <a:ext cx="35718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25" y="3581400"/>
            <a:ext cx="31813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B806AA7A-F0A6-4074-B1FE-B2DBAC7E51F9}"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22960" y="286605"/>
            <a:ext cx="7543800" cy="1161196"/>
          </a:xfrm>
        </p:spPr>
        <p:txBody>
          <a:bodyPr/>
          <a:lstStyle/>
          <a:p>
            <a:pPr algn="l" eaLnBrk="1" hangingPunct="1"/>
            <a:r>
              <a:rPr lang="en-US" sz="3200" dirty="0" smtClean="0">
                <a:solidFill>
                  <a:srgbClr val="FF3300"/>
                </a:solidFill>
                <a:latin typeface="Georgia" panose="02040502050405020303" pitchFamily="18" charset="0"/>
              </a:rPr>
              <a:t>STRUCTURE OF WEB PAGE</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26627" name="Rectangle 3"/>
          <p:cNvSpPr>
            <a:spLocks noGrp="1" noChangeArrowheads="1"/>
          </p:cNvSpPr>
          <p:nvPr>
            <p:ph idx="1"/>
          </p:nvPr>
        </p:nvSpPr>
        <p:spPr>
          <a:xfrm>
            <a:off x="914400" y="1295400"/>
            <a:ext cx="7772400" cy="4373563"/>
          </a:xfrm>
        </p:spPr>
        <p:txBody>
          <a:bodyPr/>
          <a:lstStyle/>
          <a:p>
            <a:pPr eaLnBrk="1" hangingPunct="1">
              <a:buFontTx/>
              <a:buNone/>
            </a:pPr>
            <a:r>
              <a:rPr lang="en-US" sz="2000" dirty="0" smtClean="0">
                <a:latin typeface="Georgia" panose="02040502050405020303" pitchFamily="18" charset="0"/>
              </a:rPr>
              <a:t>New </a:t>
            </a:r>
            <a:r>
              <a:rPr lang="en-US" sz="2000" dirty="0" smtClean="0">
                <a:latin typeface="Georgia" panose="02040502050405020303" pitchFamily="18" charset="0"/>
              </a:rPr>
              <a:t>Semantic Elements</a:t>
            </a:r>
            <a:r>
              <a:rPr lang="en-US" dirty="0" smtClean="0"/>
              <a:t> </a:t>
            </a:r>
            <a:endParaRPr lang="en-GB" dirty="0" smtClean="0"/>
          </a:p>
          <a:p>
            <a:pPr eaLnBrk="1" hangingPunct="1">
              <a:buFontTx/>
              <a:buNone/>
            </a:pPr>
            <a:r>
              <a:rPr lang="en-US" sz="2000" dirty="0" smtClean="0">
                <a:latin typeface="Georgia" panose="02040502050405020303" pitchFamily="18" charset="0"/>
              </a:rPr>
              <a:t>	</a:t>
            </a:r>
            <a:r>
              <a:rPr lang="en-GB" sz="1600" dirty="0" smtClean="0">
                <a:solidFill>
                  <a:srgbClr val="0066CC"/>
                </a:solidFill>
                <a:latin typeface="Georgia" panose="02040502050405020303" pitchFamily="18" charset="0"/>
              </a:rPr>
              <a:t>&lt;meter&gt;:</a:t>
            </a:r>
            <a:r>
              <a:rPr lang="en-GB" sz="1400" dirty="0" smtClean="0">
                <a:latin typeface="Georgia" panose="02040502050405020303" pitchFamily="18" charset="0"/>
              </a:rPr>
              <a:t> "Meter" is a new element in HTML5 which </a:t>
            </a:r>
            <a:r>
              <a:rPr lang="en-GB" sz="1400" dirty="0" err="1" smtClean="0">
                <a:latin typeface="Georgia" panose="02040502050405020303" pitchFamily="18" charset="0"/>
              </a:rPr>
              <a:t>represenet</a:t>
            </a:r>
            <a:r>
              <a:rPr lang="en-GB" sz="1400" dirty="0" smtClean="0">
                <a:latin typeface="Georgia" panose="02040502050405020303" pitchFamily="18" charset="0"/>
              </a:rPr>
              <a:t> value of a known range as a gauge. The keyword here is "known range". That means, you are only allowed to use it when you are clearly aware of its minimum value and maximum value.</a:t>
            </a:r>
            <a:br>
              <a:rPr lang="en-GB" sz="1400" dirty="0" smtClean="0">
                <a:latin typeface="Georgia" panose="02040502050405020303" pitchFamily="18" charset="0"/>
              </a:rPr>
            </a:br>
            <a:r>
              <a:rPr lang="en-GB" sz="1400" dirty="0" smtClean="0">
                <a:latin typeface="Georgia" panose="02040502050405020303" pitchFamily="18" charset="0"/>
              </a:rPr>
              <a:t/>
            </a:r>
            <a:br>
              <a:rPr lang="en-GB" sz="1400" dirty="0" smtClean="0">
                <a:latin typeface="Georgia" panose="02040502050405020303" pitchFamily="18" charset="0"/>
              </a:rPr>
            </a:br>
            <a:r>
              <a:rPr lang="en-GB" sz="1400" dirty="0" smtClean="0">
                <a:latin typeface="Georgia" panose="02040502050405020303" pitchFamily="18" charset="0"/>
              </a:rPr>
              <a:t>One example is score of rating. I would rate this movie &lt;meter min="0" max="10" value="8"&gt;8 of 10&lt;/meter&gt;.</a:t>
            </a:r>
            <a:r>
              <a:rPr lang="en-GB" dirty="0" smtClean="0"/>
              <a:t>  </a:t>
            </a:r>
          </a:p>
        </p:txBody>
      </p:sp>
      <p:pic>
        <p:nvPicPr>
          <p:cNvPr id="2662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171825"/>
            <a:ext cx="6942138"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648200"/>
            <a:ext cx="20288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622800"/>
            <a:ext cx="2286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64678A70-6D4C-4CD6-A61E-78727D3E48C1}"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22960" y="286605"/>
            <a:ext cx="7543800" cy="1161196"/>
          </a:xfrm>
        </p:spPr>
        <p:txBody>
          <a:bodyPr/>
          <a:lstStyle/>
          <a:p>
            <a:pPr algn="l" eaLnBrk="1" hangingPunct="1"/>
            <a:r>
              <a:rPr lang="en-US" sz="3200" dirty="0" smtClean="0">
                <a:solidFill>
                  <a:srgbClr val="FF3300"/>
                </a:solidFill>
                <a:latin typeface="Georgia" panose="02040502050405020303" pitchFamily="18" charset="0"/>
              </a:rPr>
              <a:t>STRUCTURE OF WEB PAGE</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28675" name="Rectangle 3"/>
          <p:cNvSpPr>
            <a:spLocks noGrp="1" noChangeArrowheads="1"/>
          </p:cNvSpPr>
          <p:nvPr>
            <p:ph idx="1"/>
          </p:nvPr>
        </p:nvSpPr>
        <p:spPr>
          <a:xfrm>
            <a:off x="838200" y="1371600"/>
            <a:ext cx="7848600" cy="4297363"/>
          </a:xfrm>
        </p:spPr>
        <p:txBody>
          <a:bodyPr/>
          <a:lstStyle/>
          <a:p>
            <a:pPr eaLnBrk="1" hangingPunct="1">
              <a:buFontTx/>
              <a:buNone/>
            </a:pPr>
            <a:r>
              <a:rPr lang="en-US" sz="2000" dirty="0" smtClean="0">
                <a:latin typeface="Georgia" panose="02040502050405020303" pitchFamily="18" charset="0"/>
              </a:rPr>
              <a:t>New </a:t>
            </a:r>
            <a:r>
              <a:rPr lang="en-US" sz="2000" dirty="0" smtClean="0">
                <a:latin typeface="Georgia" panose="02040502050405020303" pitchFamily="18" charset="0"/>
              </a:rPr>
              <a:t>Semantic Elements</a:t>
            </a:r>
            <a:r>
              <a:rPr lang="en-US" dirty="0" smtClean="0"/>
              <a:t> </a:t>
            </a:r>
            <a:endParaRPr lang="en-GB" dirty="0" smtClean="0"/>
          </a:p>
          <a:p>
            <a:pPr eaLnBrk="1" hangingPunct="1">
              <a:buFontTx/>
              <a:buNone/>
            </a:pPr>
            <a:r>
              <a:rPr lang="en-US" sz="2000" dirty="0" smtClean="0">
                <a:latin typeface="Georgia" panose="02040502050405020303" pitchFamily="18" charset="0"/>
              </a:rPr>
              <a:t>	</a:t>
            </a:r>
            <a:r>
              <a:rPr lang="en-GB" sz="1600" dirty="0" smtClean="0">
                <a:solidFill>
                  <a:srgbClr val="0066CC"/>
                </a:solidFill>
                <a:latin typeface="Georgia" panose="02040502050405020303" pitchFamily="18" charset="0"/>
              </a:rPr>
              <a:t>&lt;mark&gt;:</a:t>
            </a:r>
            <a:r>
              <a:rPr lang="en-GB" sz="1400" dirty="0" smtClean="0">
                <a:latin typeface="Georgia" panose="02040502050405020303" pitchFamily="18" charset="0"/>
              </a:rPr>
              <a:t> The mark &lt;mark&gt; element represents a run of text in one document marked or highlighted for reference purposes, due to its relevance in another context.</a:t>
            </a:r>
            <a:br>
              <a:rPr lang="en-GB" sz="1400" dirty="0" smtClean="0">
                <a:latin typeface="Georgia" panose="02040502050405020303" pitchFamily="18" charset="0"/>
              </a:rPr>
            </a:br>
            <a:endParaRPr lang="en-GB" sz="14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	Basically, it is used to bring the reader's attention to a part of the text that might not have been</a:t>
            </a:r>
            <a:endParaRPr lang="en-GB" dirty="0" smtClean="0"/>
          </a:p>
        </p:txBody>
      </p:sp>
      <p:pic>
        <p:nvPicPr>
          <p:cNvPr id="2867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95600"/>
            <a:ext cx="686593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8F2700FC-158F-476F-9CD9-72F9579B1894}"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STRUCTURE OF WEB PAGE</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30723" name="Rectangle 3"/>
          <p:cNvSpPr>
            <a:spLocks noGrp="1" noChangeArrowheads="1"/>
          </p:cNvSpPr>
          <p:nvPr>
            <p:ph idx="1"/>
          </p:nvPr>
        </p:nvSpPr>
        <p:spPr>
          <a:xfrm>
            <a:off x="914400" y="1371600"/>
            <a:ext cx="7772400" cy="4297363"/>
          </a:xfrm>
        </p:spPr>
        <p:txBody>
          <a:bodyPr/>
          <a:lstStyle/>
          <a:p>
            <a:pPr eaLnBrk="1" hangingPunct="1">
              <a:buFontTx/>
              <a:buNone/>
            </a:pPr>
            <a:r>
              <a:rPr lang="en-US" sz="2000" dirty="0" smtClean="0">
                <a:latin typeface="Georgia" panose="02040502050405020303" pitchFamily="18" charset="0"/>
              </a:rPr>
              <a:t>New </a:t>
            </a:r>
            <a:r>
              <a:rPr lang="en-US" sz="2000" dirty="0" smtClean="0">
                <a:latin typeface="Georgia" panose="02040502050405020303" pitchFamily="18" charset="0"/>
              </a:rPr>
              <a:t>Semantic Elements</a:t>
            </a:r>
            <a:r>
              <a:rPr lang="en-US" dirty="0" smtClean="0"/>
              <a:t> </a:t>
            </a:r>
            <a:endParaRPr lang="en-GB" dirty="0" smtClean="0"/>
          </a:p>
          <a:p>
            <a:pPr eaLnBrk="1" hangingPunct="1">
              <a:buFontTx/>
              <a:buNone/>
            </a:pPr>
            <a:r>
              <a:rPr lang="en-US" sz="2000" dirty="0" smtClean="0">
                <a:latin typeface="Georgia" panose="02040502050405020303" pitchFamily="18" charset="0"/>
              </a:rPr>
              <a:t>	</a:t>
            </a:r>
            <a:r>
              <a:rPr lang="en-GB" sz="1600" dirty="0" smtClean="0">
                <a:solidFill>
                  <a:srgbClr val="0066CC"/>
                </a:solidFill>
                <a:latin typeface="Georgia" panose="02040502050405020303" pitchFamily="18" charset="0"/>
              </a:rPr>
              <a:t>&lt;figure&gt;:</a:t>
            </a:r>
            <a:r>
              <a:rPr lang="en-GB" sz="1400" dirty="0" smtClean="0">
                <a:latin typeface="Georgia" panose="02040502050405020303" pitchFamily="18" charset="0"/>
              </a:rPr>
              <a:t> The &lt;figure&gt; tag specifies self-contained content, like illustrations, diagrams, photos, code listings, etc.</a:t>
            </a:r>
            <a:br>
              <a:rPr lang="en-GB" sz="1400" dirty="0" smtClean="0">
                <a:latin typeface="Georgia" panose="02040502050405020303" pitchFamily="18" charset="0"/>
              </a:rPr>
            </a:br>
            <a:endParaRPr lang="en-GB" sz="14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	While the content of the &lt;figure&gt; element is related to the main flow, its position is independent of the main flow, and if removed it should not affect the flow of the document</a:t>
            </a:r>
          </a:p>
        </p:txBody>
      </p:sp>
      <p:pic>
        <p:nvPicPr>
          <p:cNvPr id="307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0" y="3352800"/>
            <a:ext cx="59245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44D11573-7241-4A86-B46E-18253B42E544}"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2000" y="286605"/>
            <a:ext cx="7604760" cy="1178410"/>
          </a:xfrm>
        </p:spPr>
        <p:txBody>
          <a:bodyPr/>
          <a:lstStyle/>
          <a:p>
            <a:pPr algn="l" eaLnBrk="1" hangingPunct="1"/>
            <a:r>
              <a:rPr lang="en-US" sz="3200" dirty="0" smtClean="0">
                <a:solidFill>
                  <a:srgbClr val="FF3300"/>
                </a:solidFill>
                <a:latin typeface="Georgia" panose="02040502050405020303" pitchFamily="18" charset="0"/>
              </a:rPr>
              <a:t>STRUCTURE OF WEB PAGE</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34819" name="Rectangle 3"/>
          <p:cNvSpPr>
            <a:spLocks noGrp="1" noChangeArrowheads="1"/>
          </p:cNvSpPr>
          <p:nvPr>
            <p:ph idx="1"/>
          </p:nvPr>
        </p:nvSpPr>
        <p:spPr>
          <a:xfrm>
            <a:off x="822960" y="1143000"/>
            <a:ext cx="7863839" cy="3505200"/>
          </a:xfrm>
        </p:spPr>
        <p:txBody>
          <a:bodyPr/>
          <a:lstStyle/>
          <a:p>
            <a:pPr eaLnBrk="1" hangingPunct="1">
              <a:buFontTx/>
              <a:buNone/>
            </a:pPr>
            <a:r>
              <a:rPr lang="en-US" sz="2000" dirty="0" smtClean="0">
                <a:latin typeface="Georgia" panose="02040502050405020303" pitchFamily="18" charset="0"/>
              </a:rPr>
              <a:t>Designing </a:t>
            </a:r>
            <a:r>
              <a:rPr lang="en-US" sz="2000" dirty="0" smtClean="0">
                <a:latin typeface="Georgia" panose="02040502050405020303" pitchFamily="18" charset="0"/>
              </a:rPr>
              <a:t>blog with html5</a:t>
            </a:r>
            <a:endParaRPr lang="en-GB" dirty="0" smtClean="0"/>
          </a:p>
          <a:p>
            <a:pPr eaLnBrk="1" hangingPunct="1">
              <a:buFontTx/>
              <a:buNone/>
            </a:pPr>
            <a:r>
              <a:rPr lang="en-US" sz="2000" dirty="0" smtClean="0">
                <a:latin typeface="Georgia" panose="02040502050405020303" pitchFamily="18" charset="0"/>
              </a:rPr>
              <a:t>	</a:t>
            </a:r>
            <a:endParaRPr lang="en-GB" sz="1400" dirty="0" smtClean="0">
              <a:latin typeface="Georgia" panose="02040502050405020303" pitchFamily="18" charset="0"/>
            </a:endParaRPr>
          </a:p>
        </p:txBody>
      </p:sp>
      <p:pic>
        <p:nvPicPr>
          <p:cNvPr id="348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259715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752600"/>
            <a:ext cx="260508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1676400"/>
            <a:ext cx="275113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3" name="TextBox 2"/>
          <p:cNvSpPr txBox="1">
            <a:spLocks noChangeArrowheads="1"/>
          </p:cNvSpPr>
          <p:nvPr/>
        </p:nvSpPr>
        <p:spPr bwMode="auto">
          <a:xfrm>
            <a:off x="762000" y="4648200"/>
            <a:ext cx="8153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400" b="1">
                <a:solidFill>
                  <a:srgbClr val="0066CC"/>
                </a:solidFill>
                <a:latin typeface="Georgia" panose="02040502050405020303" pitchFamily="18" charset="0"/>
              </a:rPr>
              <a:t>IE layout</a:t>
            </a:r>
          </a:p>
          <a:p>
            <a:pPr eaLnBrk="1" hangingPunct="1">
              <a:spcBef>
                <a:spcPct val="0"/>
              </a:spcBef>
              <a:buFontTx/>
              <a:buNone/>
            </a:pPr>
            <a:r>
              <a:rPr lang="en-US" sz="1400">
                <a:latin typeface="Georgia" panose="02040502050405020303" pitchFamily="18" charset="0"/>
              </a:rPr>
              <a:t>There’s one gotcha about styling HTML 5 pages in IE: it doesn’t work. </a:t>
            </a:r>
          </a:p>
          <a:p>
            <a:pPr eaLnBrk="1" hangingPunct="1">
              <a:spcBef>
                <a:spcPct val="0"/>
              </a:spcBef>
              <a:buFontTx/>
              <a:buNone/>
            </a:pPr>
            <a:r>
              <a:rPr lang="en-US" sz="1400">
                <a:latin typeface="Georgia" panose="02040502050405020303" pitchFamily="18" charset="0"/>
              </a:rPr>
              <a:t>You can force it to quite easily with a JavaScript hack </a:t>
            </a:r>
          </a:p>
          <a:p>
            <a:pPr eaLnBrk="1" hangingPunct="1">
              <a:spcBef>
                <a:spcPct val="0"/>
              </a:spcBef>
              <a:buFontTx/>
              <a:buNone/>
            </a:pPr>
            <a:r>
              <a:rPr lang="en-US" sz="1400">
                <a:solidFill>
                  <a:srgbClr val="0066CC"/>
                </a:solidFill>
                <a:latin typeface="Georgia" panose="02040502050405020303" pitchFamily="18" charset="0"/>
              </a:rPr>
              <a:t>document.createElement('element name').</a:t>
            </a:r>
          </a:p>
          <a:p>
            <a:pPr eaLnBrk="1" hangingPunct="1">
              <a:spcBef>
                <a:spcPct val="0"/>
              </a:spcBef>
              <a:buFontTx/>
              <a:buNone/>
            </a:pPr>
            <a:endParaRPr lang="en-US" sz="1400">
              <a:latin typeface="Georgia" panose="02040502050405020303" pitchFamily="18" charset="0"/>
            </a:endParaRPr>
          </a:p>
          <a:p>
            <a:pPr eaLnBrk="1" hangingPunct="1">
              <a:spcBef>
                <a:spcPct val="0"/>
              </a:spcBef>
              <a:buFontTx/>
              <a:buNone/>
            </a:pPr>
            <a:r>
              <a:rPr lang="en-US" sz="1400">
                <a:solidFill>
                  <a:srgbClr val="0066CC"/>
                </a:solidFill>
                <a:latin typeface="Georgia" panose="02040502050405020303" pitchFamily="18" charset="0"/>
                <a:hlinkClick r:id="rId6"/>
              </a:rPr>
              <a:t>HTML 5 enabling script</a:t>
            </a:r>
            <a:r>
              <a:rPr lang="en-US" sz="1400">
                <a:solidFill>
                  <a:srgbClr val="0066CC"/>
                </a:solidFill>
                <a:latin typeface="Georgia" panose="02040502050405020303" pitchFamily="18" charset="0"/>
              </a:rPr>
              <a:t> </a:t>
            </a:r>
            <a:r>
              <a:rPr lang="en-US" sz="1400">
                <a:latin typeface="Georgia" panose="02040502050405020303" pitchFamily="18" charset="0"/>
              </a:rPr>
              <a:t>which I use in the header to conjure all the missing elements into existence all at once.</a:t>
            </a:r>
          </a:p>
        </p:txBody>
      </p:sp>
      <p:sp>
        <p:nvSpPr>
          <p:cNvPr id="2" name="Date Placeholder 1"/>
          <p:cNvSpPr>
            <a:spLocks noGrp="1"/>
          </p:cNvSpPr>
          <p:nvPr>
            <p:ph type="dt" sz="half" idx="10"/>
          </p:nvPr>
        </p:nvSpPr>
        <p:spPr/>
        <p:txBody>
          <a:bodyPr/>
          <a:lstStyle/>
          <a:p>
            <a:pPr>
              <a:defRPr/>
            </a:pPr>
            <a:fld id="{A05B7480-9BBF-4892-ADCC-B91F0709994B}"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sz="3600" dirty="0" smtClean="0">
                <a:solidFill>
                  <a:srgbClr val="FF3300"/>
                </a:solidFill>
                <a:latin typeface="Georgia" panose="02040502050405020303" pitchFamily="18" charset="0"/>
              </a:rPr>
              <a:t>AGENDA</a:t>
            </a:r>
            <a:endParaRPr lang="en-GB" sz="3600" dirty="0" smtClean="0">
              <a:solidFill>
                <a:srgbClr val="FF3300"/>
              </a:solidFill>
              <a:latin typeface="Georgia" panose="02040502050405020303" pitchFamily="18" charset="0"/>
            </a:endParaRPr>
          </a:p>
        </p:txBody>
      </p:sp>
      <p:sp>
        <p:nvSpPr>
          <p:cNvPr id="4099" name="Rectangle 3"/>
          <p:cNvSpPr>
            <a:spLocks noGrp="1" noChangeArrowheads="1"/>
          </p:cNvSpPr>
          <p:nvPr>
            <p:ph idx="1"/>
          </p:nvPr>
        </p:nvSpPr>
        <p:spPr/>
        <p:txBody>
          <a:bodyPr/>
          <a:lstStyle/>
          <a:p>
            <a:pPr marL="609600" indent="-609600" eaLnBrk="1" hangingPunct="1">
              <a:lnSpc>
                <a:spcPct val="90000"/>
              </a:lnSpc>
              <a:buFont typeface="Wingdings" panose="05000000000000000000" pitchFamily="2" charset="2"/>
              <a:buChar char="Ø"/>
            </a:pPr>
            <a:r>
              <a:rPr lang="en-US" sz="2000" dirty="0" smtClean="0">
                <a:solidFill>
                  <a:srgbClr val="1C1C1C"/>
                </a:solidFill>
                <a:latin typeface="Georgia" panose="02040502050405020303" pitchFamily="18" charset="0"/>
              </a:rPr>
              <a:t>History, </a:t>
            </a:r>
            <a:r>
              <a:rPr lang="en-US" sz="2000" dirty="0" smtClean="0">
                <a:solidFill>
                  <a:srgbClr val="1C1C1C"/>
                </a:solidFill>
                <a:latin typeface="Georgia" panose="02040502050405020303" pitchFamily="18" charset="0"/>
              </a:rPr>
              <a:t>Version </a:t>
            </a:r>
            <a:r>
              <a:rPr lang="en-US" sz="2000" dirty="0" smtClean="0">
                <a:solidFill>
                  <a:srgbClr val="1C1C1C"/>
                </a:solidFill>
                <a:latin typeface="Georgia" panose="02040502050405020303" pitchFamily="18" charset="0"/>
              </a:rPr>
              <a:t>&amp; Future of HTML5</a:t>
            </a:r>
          </a:p>
          <a:p>
            <a:pPr marL="609600" indent="-609600" eaLnBrk="1" hangingPunct="1">
              <a:lnSpc>
                <a:spcPct val="90000"/>
              </a:lnSpc>
              <a:buFont typeface="Wingdings" panose="05000000000000000000" pitchFamily="2" charset="2"/>
              <a:buChar char="Ø"/>
            </a:pPr>
            <a:r>
              <a:rPr lang="en-US" sz="2000" dirty="0" smtClean="0">
                <a:solidFill>
                  <a:srgbClr val="1C1C1C"/>
                </a:solidFill>
                <a:latin typeface="Georgia" panose="02040502050405020303" pitchFamily="18" charset="0"/>
              </a:rPr>
              <a:t>Getting Started With HTML5</a:t>
            </a:r>
          </a:p>
          <a:p>
            <a:pPr marL="609600" indent="-609600" eaLnBrk="1" hangingPunct="1">
              <a:lnSpc>
                <a:spcPct val="90000"/>
              </a:lnSpc>
              <a:buFont typeface="Wingdings" panose="05000000000000000000" pitchFamily="2" charset="2"/>
              <a:buChar char="Ø"/>
            </a:pPr>
            <a:r>
              <a:rPr lang="en-US" sz="2000" dirty="0" smtClean="0">
                <a:solidFill>
                  <a:srgbClr val="1C1C1C"/>
                </a:solidFill>
                <a:latin typeface="Georgia" panose="02040502050405020303" pitchFamily="18" charset="0"/>
              </a:rPr>
              <a:t>Structure of a Web Page</a:t>
            </a:r>
          </a:p>
          <a:p>
            <a:pPr marL="609600" indent="-609600" eaLnBrk="1" hangingPunct="1">
              <a:lnSpc>
                <a:spcPct val="90000"/>
              </a:lnSpc>
              <a:buFont typeface="Wingdings" panose="05000000000000000000" pitchFamily="2" charset="2"/>
              <a:buChar char="Ø"/>
            </a:pPr>
            <a:r>
              <a:rPr lang="en-US" sz="2000" dirty="0" smtClean="0">
                <a:solidFill>
                  <a:srgbClr val="1C1C1C"/>
                </a:solidFill>
                <a:latin typeface="Georgia" panose="02040502050405020303" pitchFamily="18" charset="0"/>
              </a:rPr>
              <a:t>Forms</a:t>
            </a:r>
          </a:p>
          <a:p>
            <a:pPr marL="609600" indent="-609600" eaLnBrk="1" hangingPunct="1">
              <a:lnSpc>
                <a:spcPct val="90000"/>
              </a:lnSpc>
              <a:buFont typeface="Wingdings" panose="05000000000000000000" pitchFamily="2" charset="2"/>
              <a:buChar char="Ø"/>
            </a:pPr>
            <a:r>
              <a:rPr lang="en-US" sz="2000" dirty="0" smtClean="0">
                <a:solidFill>
                  <a:srgbClr val="1C1C1C"/>
                </a:solidFill>
                <a:latin typeface="Georgia" panose="02040502050405020303" pitchFamily="18" charset="0"/>
              </a:rPr>
              <a:t>Audio and Video</a:t>
            </a:r>
          </a:p>
          <a:p>
            <a:pPr marL="609600" indent="-609600" eaLnBrk="1" hangingPunct="1">
              <a:lnSpc>
                <a:spcPct val="90000"/>
              </a:lnSpc>
              <a:buFont typeface="Wingdings" panose="05000000000000000000" pitchFamily="2" charset="2"/>
              <a:buChar char="Ø"/>
            </a:pPr>
            <a:r>
              <a:rPr lang="en-US" sz="2000" dirty="0" smtClean="0">
                <a:solidFill>
                  <a:srgbClr val="1C1C1C"/>
                </a:solidFill>
                <a:latin typeface="Georgia" panose="02040502050405020303" pitchFamily="18" charset="0"/>
              </a:rPr>
              <a:t>HTML5 Canvas</a:t>
            </a:r>
          </a:p>
          <a:p>
            <a:pPr marL="609600" indent="-609600" eaLnBrk="1" hangingPunct="1">
              <a:lnSpc>
                <a:spcPct val="90000"/>
              </a:lnSpc>
              <a:buFont typeface="Wingdings" panose="05000000000000000000" pitchFamily="2" charset="2"/>
              <a:buChar char="Ø"/>
            </a:pPr>
            <a:r>
              <a:rPr lang="en-US" sz="2000" dirty="0" smtClean="0">
                <a:solidFill>
                  <a:srgbClr val="1C1C1C"/>
                </a:solidFill>
                <a:latin typeface="Georgia" panose="02040502050405020303" pitchFamily="18" charset="0"/>
              </a:rPr>
              <a:t>Introduction to Data Storage</a:t>
            </a:r>
          </a:p>
          <a:p>
            <a:pPr marL="609600" indent="-609600" eaLnBrk="1" hangingPunct="1">
              <a:lnSpc>
                <a:spcPct val="90000"/>
              </a:lnSpc>
              <a:buFont typeface="Wingdings" panose="05000000000000000000" pitchFamily="2" charset="2"/>
              <a:buChar char="Ø"/>
            </a:pPr>
            <a:r>
              <a:rPr lang="en-US" sz="2000" dirty="0" smtClean="0">
                <a:solidFill>
                  <a:srgbClr val="1C1C1C"/>
                </a:solidFill>
                <a:latin typeface="Georgia" panose="02040502050405020303" pitchFamily="18" charset="0"/>
              </a:rPr>
              <a:t>Introduction to Geo location</a:t>
            </a:r>
            <a:endParaRPr lang="en-GB" sz="2000" dirty="0" smtClean="0">
              <a:solidFill>
                <a:srgbClr val="1C1C1C"/>
              </a:solidFill>
              <a:latin typeface="Georgia" panose="02040502050405020303" pitchFamily="18" charset="0"/>
            </a:endParaRPr>
          </a:p>
        </p:txBody>
      </p:sp>
      <p:sp>
        <p:nvSpPr>
          <p:cNvPr id="2" name="Date Placeholder 1"/>
          <p:cNvSpPr>
            <a:spLocks noGrp="1"/>
          </p:cNvSpPr>
          <p:nvPr>
            <p:ph type="dt" sz="half" idx="10"/>
          </p:nvPr>
        </p:nvSpPr>
        <p:spPr/>
        <p:txBody>
          <a:bodyPr/>
          <a:lstStyle/>
          <a:p>
            <a:pPr>
              <a:defRPr/>
            </a:pPr>
            <a:fld id="{2BF9D87D-27DC-4849-A543-7E5EF21AA90A}"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Times New Roman" panose="02020603050405020304" pitchFamily="18" charset="0"/>
                <a:cs typeface="Times New Roman" panose="02020603050405020304" pitchFamily="18" charset="0"/>
              </a:rPr>
              <a:t>HTML5 Forms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ctr"/>
            <a:r>
              <a:rPr lang="en-US" dirty="0"/>
              <a:t>component of a Web page that has </a:t>
            </a:r>
            <a:r>
              <a:rPr lang="en-US" b="1" dirty="0"/>
              <a:t>form</a:t>
            </a:r>
            <a:r>
              <a:rPr lang="en-US" dirty="0"/>
              <a:t> controls</a:t>
            </a:r>
            <a:endParaRPr lang="en-US" dirty="0">
              <a:solidFill>
                <a:schemeClr val="tx1"/>
              </a:solidFill>
            </a:endParaRPr>
          </a:p>
        </p:txBody>
      </p:sp>
      <p:sp>
        <p:nvSpPr>
          <p:cNvPr id="4" name="Date Placeholder 3"/>
          <p:cNvSpPr>
            <a:spLocks noGrp="1"/>
          </p:cNvSpPr>
          <p:nvPr>
            <p:ph type="dt" sz="half" idx="10"/>
          </p:nvPr>
        </p:nvSpPr>
        <p:spPr/>
        <p:txBody>
          <a:bodyPr/>
          <a:lstStyle/>
          <a:p>
            <a:fld id="{14DB7D70-67A2-46D6-B13B-4A7B32F64805}" type="datetime1">
              <a:rPr lang="en-US" smtClean="0"/>
              <a:t>1/6/2015</a:t>
            </a:fld>
            <a:endParaRPr lang="en-US"/>
          </a:p>
        </p:txBody>
      </p:sp>
      <p:sp>
        <p:nvSpPr>
          <p:cNvPr id="5" name="Footer Placeholder 4"/>
          <p:cNvSpPr>
            <a:spLocks noGrp="1"/>
          </p:cNvSpPr>
          <p:nvPr>
            <p:ph type="ftr" sz="quarter" idx="11"/>
          </p:nvPr>
        </p:nvSpPr>
        <p:spPr/>
        <p:txBody>
          <a:bodyPr/>
          <a:lstStyle/>
          <a:p>
            <a:r>
              <a:rPr lang="fr-FR" smtClean="0"/>
              <a:t>Er. Shiva K. Shrestha, MIS Section, KhEC</a:t>
            </a:r>
            <a:endParaRPr lang="en-US"/>
          </a:p>
        </p:txBody>
      </p:sp>
      <p:sp>
        <p:nvSpPr>
          <p:cNvPr id="6" name="Slide Number Placeholder 5"/>
          <p:cNvSpPr>
            <a:spLocks noGrp="1"/>
          </p:cNvSpPr>
          <p:nvPr>
            <p:ph type="sldNum" sz="quarter" idx="12"/>
          </p:nvPr>
        </p:nvSpPr>
        <p:spPr/>
        <p:txBody>
          <a:bodyPr/>
          <a:lstStyle/>
          <a:p>
            <a:fld id="{1FE42670-0C6B-4AAE-9C1B-D0BB551CD0F1}" type="slidenum">
              <a:rPr lang="en-US" smtClean="0"/>
              <a:pPr/>
              <a:t>20</a:t>
            </a:fld>
            <a:endParaRPr lang="en-US"/>
          </a:p>
        </p:txBody>
      </p:sp>
    </p:spTree>
    <p:extLst>
      <p:ext uri="{BB962C8B-B14F-4D97-AF65-F5344CB8AC3E}">
        <p14:creationId xmlns:p14="http://schemas.microsoft.com/office/powerpoint/2010/main" val="392723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373563"/>
          </a:xfrm>
        </p:spPr>
        <p:txBody>
          <a:bodyPr>
            <a:normAutofit/>
          </a:bodyPr>
          <a:lstStyle/>
          <a:p>
            <a:pPr eaLnBrk="1" hangingPunct="1">
              <a:buFontTx/>
              <a:buNone/>
              <a:defRPr/>
            </a:pPr>
            <a:r>
              <a:rPr lang="en-US" sz="2000" dirty="0" smtClean="0">
                <a:latin typeface="Georgia" pitchFamily="18" charset="0"/>
              </a:rPr>
              <a:t>Introduction</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400" dirty="0" smtClean="0">
                <a:latin typeface="Georgia" pitchFamily="18" charset="0"/>
              </a:rPr>
              <a:t>HTML5 web forms have introduced new form elements, input types, attributes, </a:t>
            </a:r>
            <a:r>
              <a:rPr lang="en-US" sz="1400" dirty="0" smtClean="0">
                <a:latin typeface="Georgia" pitchFamily="18" charset="0"/>
              </a:rPr>
              <a:t>and other </a:t>
            </a:r>
            <a:r>
              <a:rPr lang="en-US" sz="1400" dirty="0" smtClean="0">
                <a:latin typeface="Georgia" pitchFamily="18" charset="0"/>
              </a:rPr>
              <a:t>features</a:t>
            </a:r>
            <a:r>
              <a:rPr lang="en-US" sz="1400" dirty="0" smtClean="0">
                <a:latin typeface="Georgia" pitchFamily="18" charset="0"/>
              </a:rPr>
              <a:t>.</a:t>
            </a:r>
          </a:p>
          <a:p>
            <a:pPr marL="0" indent="0" eaLnBrk="1" hangingPunct="1">
              <a:buFontTx/>
              <a:buNone/>
              <a:defRPr/>
            </a:pPr>
            <a:r>
              <a:rPr lang="en-US" sz="1400" dirty="0" smtClean="0">
                <a:latin typeface="Georgia" pitchFamily="18" charset="0"/>
              </a:rPr>
              <a:t>Many </a:t>
            </a:r>
            <a:r>
              <a:rPr lang="en-US" sz="1400" dirty="0" smtClean="0">
                <a:latin typeface="Georgia" pitchFamily="18" charset="0"/>
              </a:rPr>
              <a:t>of these features we’ve been using in our interfaces for years</a:t>
            </a:r>
            <a:r>
              <a:rPr lang="en-US" sz="1400" dirty="0" smtClean="0">
                <a:latin typeface="Georgia" pitchFamily="18" charset="0"/>
              </a:rPr>
              <a:t>: form </a:t>
            </a:r>
            <a:r>
              <a:rPr lang="en-US" sz="1400" dirty="0" smtClean="0">
                <a:latin typeface="Georgia" pitchFamily="18" charset="0"/>
              </a:rPr>
              <a:t>validation, combo boxes, </a:t>
            </a:r>
            <a:endParaRPr lang="en-US" sz="1400" dirty="0" smtClean="0">
              <a:latin typeface="Georgia" pitchFamily="18" charset="0"/>
            </a:endParaRPr>
          </a:p>
          <a:p>
            <a:pPr marL="0" indent="0" eaLnBrk="1" hangingPunct="1">
              <a:buFontTx/>
              <a:buNone/>
              <a:defRPr/>
            </a:pPr>
            <a:r>
              <a:rPr lang="en-US" sz="1400" dirty="0" smtClean="0">
                <a:latin typeface="Georgia" pitchFamily="18" charset="0"/>
              </a:rPr>
              <a:t>placeholder </a:t>
            </a:r>
            <a:r>
              <a:rPr lang="en-US" sz="1400" dirty="0" smtClean="0">
                <a:latin typeface="Georgia" pitchFamily="18" charset="0"/>
              </a:rPr>
              <a:t>text, and the like. The difference is </a:t>
            </a:r>
            <a:r>
              <a:rPr lang="en-US" sz="1400" dirty="0" smtClean="0">
                <a:latin typeface="Georgia" pitchFamily="18" charset="0"/>
              </a:rPr>
              <a:t>that where </a:t>
            </a:r>
            <a:r>
              <a:rPr lang="en-US" sz="1400" dirty="0" smtClean="0">
                <a:latin typeface="Georgia" pitchFamily="18" charset="0"/>
              </a:rPr>
              <a:t>before we had to resort to JavaScript to </a:t>
            </a:r>
            <a:endParaRPr lang="en-US" sz="1400" dirty="0" smtClean="0">
              <a:latin typeface="Georgia" pitchFamily="18" charset="0"/>
            </a:endParaRPr>
          </a:p>
          <a:p>
            <a:pPr marL="0" indent="0" eaLnBrk="1" hangingPunct="1">
              <a:buFontTx/>
              <a:buNone/>
              <a:defRPr/>
            </a:pPr>
            <a:r>
              <a:rPr lang="en-US" sz="1400" dirty="0" smtClean="0">
                <a:latin typeface="Georgia" pitchFamily="18" charset="0"/>
              </a:rPr>
              <a:t>create </a:t>
            </a:r>
            <a:r>
              <a:rPr lang="en-US" sz="1400" dirty="0" smtClean="0">
                <a:latin typeface="Georgia" pitchFamily="18" charset="0"/>
              </a:rPr>
              <a:t>these behaviors, they’re </a:t>
            </a:r>
            <a:r>
              <a:rPr lang="en-US" sz="1400" dirty="0" smtClean="0">
                <a:latin typeface="Georgia" pitchFamily="18" charset="0"/>
              </a:rPr>
              <a:t>now available </a:t>
            </a:r>
            <a:r>
              <a:rPr lang="en-US" sz="1400" dirty="0" smtClean="0">
                <a:latin typeface="Georgia" pitchFamily="18" charset="0"/>
              </a:rPr>
              <a:t>directly in the browser; all you need to do is set an </a:t>
            </a:r>
            <a:endParaRPr lang="en-US" sz="1400" dirty="0" smtClean="0">
              <a:latin typeface="Georgia" pitchFamily="18" charset="0"/>
            </a:endParaRPr>
          </a:p>
          <a:p>
            <a:pPr marL="0" indent="0" eaLnBrk="1" hangingPunct="1">
              <a:buFontTx/>
              <a:buNone/>
              <a:defRPr/>
            </a:pPr>
            <a:r>
              <a:rPr lang="en-US" sz="1400" dirty="0" smtClean="0">
                <a:latin typeface="Georgia" pitchFamily="18" charset="0"/>
              </a:rPr>
              <a:t>attribute </a:t>
            </a:r>
            <a:r>
              <a:rPr lang="en-US" sz="1400" dirty="0" smtClean="0">
                <a:latin typeface="Georgia" pitchFamily="18" charset="0"/>
              </a:rPr>
              <a:t>in your </a:t>
            </a:r>
            <a:r>
              <a:rPr lang="en-US" sz="1400" dirty="0" smtClean="0">
                <a:latin typeface="Georgia" pitchFamily="18" charset="0"/>
              </a:rPr>
              <a:t>markup to </a:t>
            </a:r>
            <a:r>
              <a:rPr lang="en-US" sz="1400" dirty="0" smtClean="0">
                <a:latin typeface="Georgia" pitchFamily="18" charset="0"/>
              </a:rPr>
              <a:t>make them available</a:t>
            </a:r>
            <a:r>
              <a:rPr lang="en-US" sz="1400" dirty="0" smtClean="0">
                <a:latin typeface="Georgia" pitchFamily="18" charset="0"/>
              </a:rPr>
              <a:t>.</a:t>
            </a:r>
          </a:p>
          <a:p>
            <a:pPr marL="0" indent="0">
              <a:buNone/>
              <a:defRPr/>
            </a:pPr>
            <a:r>
              <a:rPr lang="en-US" sz="1600" b="1" dirty="0">
                <a:latin typeface="Georgia" pitchFamily="18" charset="0"/>
              </a:rPr>
              <a:t>Now Lets look at</a:t>
            </a:r>
          </a:p>
          <a:p>
            <a:pPr marL="0" indent="0">
              <a:buNone/>
              <a:defRPr/>
            </a:pPr>
            <a:r>
              <a:rPr lang="en-US" sz="1400" dirty="0">
                <a:latin typeface="Georgia" pitchFamily="18" charset="0"/>
              </a:rPr>
              <a:t>HTML5 </a:t>
            </a:r>
            <a:r>
              <a:rPr lang="en-US" sz="1400" dirty="0">
                <a:solidFill>
                  <a:srgbClr val="0066CC"/>
                </a:solidFill>
                <a:latin typeface="Georgia" pitchFamily="18" charset="0"/>
              </a:rPr>
              <a:t>Form Attributes</a:t>
            </a:r>
          </a:p>
          <a:p>
            <a:pPr marL="0" indent="0">
              <a:buNone/>
              <a:defRPr/>
            </a:pPr>
            <a:r>
              <a:rPr lang="en-US" sz="1400" dirty="0">
                <a:latin typeface="Georgia" pitchFamily="18" charset="0"/>
              </a:rPr>
              <a:t>HTML5 </a:t>
            </a:r>
            <a:r>
              <a:rPr lang="en-US" sz="1400" dirty="0">
                <a:solidFill>
                  <a:srgbClr val="0066CC"/>
                </a:solidFill>
                <a:latin typeface="Georgia" pitchFamily="18" charset="0"/>
              </a:rPr>
              <a:t>Input Types </a:t>
            </a:r>
          </a:p>
          <a:p>
            <a:pPr marL="0" indent="0">
              <a:buNone/>
              <a:defRPr/>
            </a:pPr>
            <a:r>
              <a:rPr lang="en-US" sz="1400" dirty="0">
                <a:latin typeface="Georgia" pitchFamily="18" charset="0"/>
              </a:rPr>
              <a:t>HTML5 </a:t>
            </a:r>
            <a:r>
              <a:rPr lang="en-US" sz="1400" dirty="0">
                <a:solidFill>
                  <a:srgbClr val="0066CC"/>
                </a:solidFill>
                <a:latin typeface="Georgia" pitchFamily="18" charset="0"/>
              </a:rPr>
              <a:t>Form </a:t>
            </a:r>
            <a:r>
              <a:rPr lang="en-US" sz="1400" dirty="0" smtClean="0">
                <a:solidFill>
                  <a:srgbClr val="0066CC"/>
                </a:solidFill>
                <a:latin typeface="Georgia" pitchFamily="18" charset="0"/>
              </a:rPr>
              <a:t>Elements</a:t>
            </a:r>
            <a:r>
              <a:rPr lang="en-GB" sz="1400" dirty="0" smtClean="0">
                <a:latin typeface="Georgia" pitchFamily="18" charset="0"/>
              </a:rPr>
              <a:t/>
            </a:r>
            <a:br>
              <a:rPr lang="en-GB" sz="1400" dirty="0" smtClean="0">
                <a:latin typeface="Georgia" pitchFamily="18" charset="0"/>
              </a:rPr>
            </a:br>
            <a:endParaRPr lang="en-GB" sz="1400" dirty="0" smtClean="0">
              <a:latin typeface="Georgia" pitchFamily="18" charset="0"/>
            </a:endParaRPr>
          </a:p>
        </p:txBody>
      </p:sp>
      <p:sp>
        <p:nvSpPr>
          <p:cNvPr id="2" name="Date Placeholder 1"/>
          <p:cNvSpPr>
            <a:spLocks noGrp="1"/>
          </p:cNvSpPr>
          <p:nvPr>
            <p:ph type="dt" sz="half" idx="10"/>
          </p:nvPr>
        </p:nvSpPr>
        <p:spPr/>
        <p:txBody>
          <a:bodyPr/>
          <a:lstStyle/>
          <a:p>
            <a:pPr>
              <a:defRPr/>
            </a:pPr>
            <a:fld id="{3FE75726-48BB-4152-8A22-9B0A0868DC5A}"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90600" y="1295400"/>
            <a:ext cx="7696200" cy="4800600"/>
          </a:xfrm>
        </p:spPr>
        <p:txBody>
          <a:bodyPr/>
          <a:lstStyle/>
          <a:p>
            <a:pPr eaLnBrk="1" hangingPunct="1">
              <a:buFontTx/>
              <a:buNone/>
              <a:defRPr/>
            </a:pPr>
            <a:r>
              <a:rPr lang="en-US" sz="2000" dirty="0" smtClean="0">
                <a:latin typeface="Georgia" pitchFamily="18" charset="0"/>
              </a:rPr>
              <a:t>Form </a:t>
            </a:r>
            <a:r>
              <a:rPr lang="en-US" sz="2000" dirty="0" smtClean="0">
                <a:latin typeface="Georgia" pitchFamily="18" charset="0"/>
              </a:rPr>
              <a:t>attributes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&lt;form&gt; / &lt;input&gt; autocomplete Attribute</a:t>
            </a:r>
            <a:r>
              <a:rPr lang="en-US" sz="1400" b="1" dirty="0" smtClean="0"/>
              <a:t/>
            </a:r>
            <a:br>
              <a:rPr lang="en-US" sz="1400" b="1" dirty="0" smtClean="0"/>
            </a:br>
            <a:endParaRPr lang="en-US" sz="1400" b="1" dirty="0" smtClean="0"/>
          </a:p>
          <a:p>
            <a:pPr marL="0" indent="0" eaLnBrk="1" hangingPunct="1">
              <a:buFontTx/>
              <a:buNone/>
              <a:defRPr/>
            </a:pPr>
            <a:r>
              <a:rPr lang="en-US" sz="1400" dirty="0" smtClean="0">
                <a:latin typeface="Georgia" pitchFamily="18" charset="0"/>
              </a:rPr>
              <a:t>The autocomplete attribute specifies whether a form or input field should have autocomplete on or off.</a:t>
            </a:r>
          </a:p>
          <a:p>
            <a:pPr marL="0" indent="0" eaLnBrk="1" hangingPunct="1">
              <a:buFontTx/>
              <a:buNone/>
              <a:defRPr/>
            </a:pPr>
            <a:r>
              <a:rPr lang="en-US" sz="1400" dirty="0" smtClean="0">
                <a:latin typeface="Georgia" pitchFamily="18" charset="0"/>
              </a:rPr>
              <a:t>When autocomplete is on, the browser automatically complete values based on values that the user has entered before.</a:t>
            </a:r>
          </a:p>
          <a:p>
            <a:pPr marL="0" indent="0" eaLnBrk="1" hangingPunct="1">
              <a:buFontTx/>
              <a:buNone/>
              <a:defRPr/>
            </a:pPr>
            <a:endParaRPr lang="en-US" sz="1400" dirty="0">
              <a:latin typeface="Georgia" pitchFamily="18" charset="0"/>
            </a:endParaRPr>
          </a:p>
        </p:txBody>
      </p:sp>
      <p:sp>
        <p:nvSpPr>
          <p:cNvPr id="2" name="Date Placeholder 1"/>
          <p:cNvSpPr>
            <a:spLocks noGrp="1"/>
          </p:cNvSpPr>
          <p:nvPr>
            <p:ph type="dt" sz="half" idx="10"/>
          </p:nvPr>
        </p:nvSpPr>
        <p:spPr/>
        <p:txBody>
          <a:bodyPr/>
          <a:lstStyle/>
          <a:p>
            <a:pPr>
              <a:defRPr/>
            </a:pPr>
            <a:fld id="{35C61A3C-977B-41FE-90DE-CA97E0F83D8F}"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22</a:t>
            </a:fld>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form </a:t>
            </a:r>
            <a:r>
              <a:rPr lang="en-US" sz="2000" dirty="0" smtClean="0">
                <a:latin typeface="Georgia" pitchFamily="18" charset="0"/>
              </a:rPr>
              <a:t>attributes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&lt;form&gt; / &lt;input&gt; </a:t>
            </a:r>
            <a:r>
              <a:rPr lang="en-US" sz="1600" b="1" dirty="0" err="1" smtClean="0">
                <a:solidFill>
                  <a:srgbClr val="0066CC"/>
                </a:solidFill>
                <a:latin typeface="Georgia" pitchFamily="18" charset="0"/>
              </a:rPr>
              <a:t>novalidate</a:t>
            </a:r>
            <a:r>
              <a:rPr lang="en-US" sz="1600" b="1" dirty="0" smtClean="0">
                <a:solidFill>
                  <a:srgbClr val="0066CC"/>
                </a:solidFill>
                <a:latin typeface="Georgia" pitchFamily="18" charset="0"/>
              </a:rPr>
              <a:t> Attribute</a:t>
            </a:r>
            <a:endParaRPr lang="en-US" sz="1400" b="1" dirty="0"/>
          </a:p>
          <a:p>
            <a:pPr marL="0" indent="0" eaLnBrk="1" hangingPunct="1">
              <a:buFontTx/>
              <a:buNone/>
              <a:defRPr/>
            </a:pPr>
            <a:r>
              <a:rPr lang="en-US" sz="1400" b="1" dirty="0" smtClean="0"/>
              <a:t/>
            </a:r>
            <a:br>
              <a:rPr lang="en-US" sz="1400" b="1" dirty="0" smtClean="0"/>
            </a:br>
            <a:r>
              <a:rPr lang="en-US" sz="1400" dirty="0" smtClean="0">
                <a:latin typeface="Georgia" pitchFamily="18" charset="0"/>
              </a:rPr>
              <a:t>The </a:t>
            </a:r>
            <a:r>
              <a:rPr lang="en-US" sz="1400" dirty="0" err="1" smtClean="0">
                <a:latin typeface="Georgia" pitchFamily="18" charset="0"/>
              </a:rPr>
              <a:t>novalidate</a:t>
            </a:r>
            <a:r>
              <a:rPr lang="en-US" sz="1400" dirty="0" smtClean="0">
                <a:latin typeface="Georgia" pitchFamily="18" charset="0"/>
              </a:rPr>
              <a:t> attribute is a </a:t>
            </a:r>
            <a:r>
              <a:rPr lang="en-US" sz="1400" dirty="0" err="1" smtClean="0">
                <a:latin typeface="Georgia" pitchFamily="18" charset="0"/>
              </a:rPr>
              <a:t>boolean</a:t>
            </a:r>
            <a:r>
              <a:rPr lang="en-US" sz="1400" dirty="0" smtClean="0">
                <a:latin typeface="Georgia" pitchFamily="18" charset="0"/>
              </a:rPr>
              <a:t> attribute.</a:t>
            </a:r>
          </a:p>
          <a:p>
            <a:pPr marL="0" indent="0">
              <a:buFontTx/>
              <a:buNone/>
              <a:defRPr/>
            </a:pPr>
            <a:r>
              <a:rPr lang="en-US" sz="1400" dirty="0" smtClean="0">
                <a:latin typeface="Georgia" pitchFamily="18" charset="0"/>
              </a:rPr>
              <a:t>When present, it specifies that the form-data (input) should not be validated when submitted.</a:t>
            </a:r>
          </a:p>
          <a:p>
            <a:pPr marL="0" indent="0" eaLnBrk="1" hangingPunct="1">
              <a:buFontTx/>
              <a:buNone/>
              <a:defRPr/>
            </a:pPr>
            <a:endParaRPr lang="en-US" sz="1400" dirty="0">
              <a:latin typeface="Georgia" pitchFamily="18" charset="0"/>
            </a:endParaRPr>
          </a:p>
        </p:txBody>
      </p:sp>
      <p:sp>
        <p:nvSpPr>
          <p:cNvPr id="2" name="Date Placeholder 1"/>
          <p:cNvSpPr>
            <a:spLocks noGrp="1"/>
          </p:cNvSpPr>
          <p:nvPr>
            <p:ph type="dt" sz="half" idx="10"/>
          </p:nvPr>
        </p:nvSpPr>
        <p:spPr/>
        <p:txBody>
          <a:bodyPr/>
          <a:lstStyle/>
          <a:p>
            <a:pPr>
              <a:defRPr/>
            </a:pPr>
            <a:fld id="{CC07501C-5466-4421-8978-C9EF9EA91AEB}"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attributes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&lt;input&gt; autofocus Attribute</a:t>
            </a:r>
            <a:endParaRPr lang="en-US" sz="1400" b="1" dirty="0"/>
          </a:p>
          <a:p>
            <a:pPr marL="0" indent="0">
              <a:buFontTx/>
              <a:buNone/>
              <a:defRPr/>
            </a:pPr>
            <a:endParaRPr lang="en-US" sz="1400" dirty="0" smtClean="0">
              <a:latin typeface="Georgia" pitchFamily="18" charset="0"/>
            </a:endParaRPr>
          </a:p>
          <a:p>
            <a:pPr marL="0" indent="0">
              <a:buFontTx/>
              <a:buNone/>
              <a:defRPr/>
            </a:pPr>
            <a:r>
              <a:rPr lang="en-US" sz="1400" dirty="0" smtClean="0">
                <a:latin typeface="Georgia" pitchFamily="18" charset="0"/>
              </a:rPr>
              <a:t>The </a:t>
            </a:r>
            <a:r>
              <a:rPr lang="en-US" sz="1400" dirty="0" err="1" smtClean="0">
                <a:latin typeface="Georgia" pitchFamily="18" charset="0"/>
              </a:rPr>
              <a:t>novalidate</a:t>
            </a:r>
            <a:r>
              <a:rPr lang="en-US" sz="1400" dirty="0" smtClean="0">
                <a:latin typeface="Georgia" pitchFamily="18" charset="0"/>
              </a:rPr>
              <a:t> attribute is a </a:t>
            </a:r>
            <a:r>
              <a:rPr lang="en-US" sz="1400" dirty="0" err="1" smtClean="0">
                <a:latin typeface="Georgia" pitchFamily="18" charset="0"/>
              </a:rPr>
              <a:t>boolean</a:t>
            </a:r>
            <a:r>
              <a:rPr lang="en-US" sz="1400" dirty="0" smtClean="0">
                <a:latin typeface="Georgia" pitchFamily="18" charset="0"/>
              </a:rPr>
              <a:t> attribute.</a:t>
            </a:r>
          </a:p>
          <a:p>
            <a:pPr marL="0" indent="0">
              <a:buFontTx/>
              <a:buNone/>
              <a:defRPr/>
            </a:pPr>
            <a:r>
              <a:rPr lang="en-US" sz="1400" dirty="0" smtClean="0">
                <a:latin typeface="Georgia" pitchFamily="18" charset="0"/>
              </a:rPr>
              <a:t>When present, it specifies that an &lt;input&gt; element should automatically get focus when the page loads.</a:t>
            </a:r>
          </a:p>
          <a:p>
            <a:pPr marL="0" indent="0">
              <a:buFontTx/>
              <a:buNone/>
              <a:defRPr/>
            </a:pPr>
            <a:r>
              <a:rPr lang="en-US" sz="1400" dirty="0">
                <a:latin typeface="Georgia" pitchFamily="18" charset="0"/>
              </a:rPr>
              <a:t>Only one form element can have autofocus in a given page.</a:t>
            </a:r>
            <a:endParaRPr lang="en-US" sz="1400" dirty="0" smtClean="0">
              <a:latin typeface="Georgia" pitchFamily="18" charset="0"/>
            </a:endParaRPr>
          </a:p>
          <a:p>
            <a:pPr marL="0" indent="0" eaLnBrk="1" hangingPunct="1">
              <a:buFontTx/>
              <a:buNone/>
              <a:defRPr/>
            </a:pPr>
            <a:endParaRPr lang="en-US" sz="1400" dirty="0">
              <a:latin typeface="Georgia" pitchFamily="18" charset="0"/>
            </a:endParaRPr>
          </a:p>
        </p:txBody>
      </p:sp>
      <p:sp>
        <p:nvSpPr>
          <p:cNvPr id="2" name="Date Placeholder 1"/>
          <p:cNvSpPr>
            <a:spLocks noGrp="1"/>
          </p:cNvSpPr>
          <p:nvPr>
            <p:ph type="dt" sz="half" idx="10"/>
          </p:nvPr>
        </p:nvSpPr>
        <p:spPr/>
        <p:txBody>
          <a:bodyPr/>
          <a:lstStyle/>
          <a:p>
            <a:pPr>
              <a:defRPr/>
            </a:pPr>
            <a:fld id="{1F2E4CEF-22D0-4974-A3D4-6556F3BA518E}"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attributes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&lt;input&gt; </a:t>
            </a:r>
            <a:r>
              <a:rPr lang="en-US" sz="1600" b="1" dirty="0" smtClean="0">
                <a:solidFill>
                  <a:srgbClr val="0066CC"/>
                </a:solidFill>
                <a:latin typeface="Georgia" pitchFamily="18" charset="0"/>
              </a:rPr>
              <a:t>form action </a:t>
            </a:r>
            <a:r>
              <a:rPr lang="en-US" sz="1600" b="1" dirty="0" smtClean="0">
                <a:solidFill>
                  <a:srgbClr val="0066CC"/>
                </a:solidFill>
                <a:latin typeface="Georgia" pitchFamily="18" charset="0"/>
              </a:rPr>
              <a:t>Attribute</a:t>
            </a:r>
            <a:endParaRPr lang="en-US" sz="1400" b="1" dirty="0"/>
          </a:p>
          <a:p>
            <a:pPr marL="0" indent="0" eaLnBrk="1" hangingPunct="1">
              <a:buFontTx/>
              <a:buNone/>
              <a:defRPr/>
            </a:pPr>
            <a:r>
              <a:rPr lang="en-US" sz="1400" b="1" dirty="0" smtClean="0"/>
              <a:t/>
            </a:r>
            <a:br>
              <a:rPr lang="en-US" sz="1400" b="1" dirty="0" smtClean="0"/>
            </a:br>
            <a:r>
              <a:rPr lang="en-US" sz="1400" dirty="0" smtClean="0">
                <a:latin typeface="Georgia" pitchFamily="18" charset="0"/>
              </a:rPr>
              <a:t>The </a:t>
            </a:r>
            <a:r>
              <a:rPr lang="en-US" sz="1400" dirty="0" smtClean="0">
                <a:solidFill>
                  <a:srgbClr val="0066CC"/>
                </a:solidFill>
                <a:latin typeface="Georgia" pitchFamily="18" charset="0"/>
              </a:rPr>
              <a:t>form action </a:t>
            </a:r>
            <a:r>
              <a:rPr lang="en-US" sz="1400" dirty="0" smtClean="0">
                <a:latin typeface="Georgia" pitchFamily="18" charset="0"/>
              </a:rPr>
              <a:t>attribute specifies the URL of a file that will process the input control when the form is submitted.</a:t>
            </a:r>
          </a:p>
          <a:p>
            <a:pPr>
              <a:defRPr/>
            </a:pPr>
            <a:r>
              <a:rPr lang="en-US" sz="1400" dirty="0" smtClean="0">
                <a:latin typeface="Georgia" pitchFamily="18" charset="0"/>
              </a:rPr>
              <a:t>The </a:t>
            </a:r>
            <a:r>
              <a:rPr lang="en-US" sz="1400" dirty="0" smtClean="0">
                <a:solidFill>
                  <a:srgbClr val="0066CC"/>
                </a:solidFill>
                <a:latin typeface="Georgia" pitchFamily="18" charset="0"/>
              </a:rPr>
              <a:t>form action </a:t>
            </a:r>
            <a:r>
              <a:rPr lang="en-US" sz="1400" dirty="0" smtClean="0">
                <a:latin typeface="Georgia" pitchFamily="18" charset="0"/>
              </a:rPr>
              <a:t>attribute overrides the action attribute of the &lt;form&gt; element.</a:t>
            </a:r>
          </a:p>
          <a:p>
            <a:pPr>
              <a:defRPr/>
            </a:pPr>
            <a:r>
              <a:rPr lang="en-US" sz="1400" b="1" dirty="0" smtClean="0">
                <a:latin typeface="Georgia" pitchFamily="18" charset="0"/>
              </a:rPr>
              <a:t>Note: </a:t>
            </a:r>
            <a:r>
              <a:rPr lang="en-US" sz="1400" dirty="0" smtClean="0">
                <a:latin typeface="Georgia" pitchFamily="18" charset="0"/>
              </a:rPr>
              <a:t>The </a:t>
            </a:r>
            <a:r>
              <a:rPr lang="en-US" sz="1400" dirty="0" smtClean="0">
                <a:solidFill>
                  <a:srgbClr val="0066CC"/>
                </a:solidFill>
                <a:latin typeface="Georgia" pitchFamily="18" charset="0"/>
              </a:rPr>
              <a:t>form action </a:t>
            </a:r>
            <a:r>
              <a:rPr lang="en-US" sz="1400" dirty="0" smtClean="0">
                <a:latin typeface="Georgia" pitchFamily="18" charset="0"/>
              </a:rPr>
              <a:t>attribute is used with type="submit" and type="image"</a:t>
            </a:r>
          </a:p>
          <a:p>
            <a:pPr marL="0" indent="0" eaLnBrk="1" hangingPunct="1">
              <a:buFontTx/>
              <a:buNone/>
              <a:defRPr/>
            </a:pPr>
            <a:endParaRPr lang="en-US" sz="1400" dirty="0">
              <a:latin typeface="Georgia" pitchFamily="18" charset="0"/>
            </a:endParaRPr>
          </a:p>
        </p:txBody>
      </p:sp>
      <p:sp>
        <p:nvSpPr>
          <p:cNvPr id="2" name="Date Placeholder 1"/>
          <p:cNvSpPr>
            <a:spLocks noGrp="1"/>
          </p:cNvSpPr>
          <p:nvPr>
            <p:ph type="dt" sz="half" idx="10"/>
          </p:nvPr>
        </p:nvSpPr>
        <p:spPr/>
        <p:txBody>
          <a:bodyPr/>
          <a:lstStyle/>
          <a:p>
            <a:pPr>
              <a:defRPr/>
            </a:pPr>
            <a:fld id="{4640CBB6-4F53-4727-ACC2-9A1916610F01}"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25</a:t>
            </a:fld>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attributes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&lt;input&gt; </a:t>
            </a:r>
            <a:r>
              <a:rPr lang="en-US" sz="1600" b="1" dirty="0" smtClean="0">
                <a:solidFill>
                  <a:srgbClr val="0066CC"/>
                </a:solidFill>
                <a:latin typeface="Georgia" pitchFamily="18" charset="0"/>
              </a:rPr>
              <a:t>form method </a:t>
            </a:r>
            <a:r>
              <a:rPr lang="en-US" sz="1600" b="1" dirty="0" smtClean="0">
                <a:solidFill>
                  <a:srgbClr val="0066CC"/>
                </a:solidFill>
                <a:latin typeface="Georgia" pitchFamily="18" charset="0"/>
              </a:rPr>
              <a:t>Attribute</a:t>
            </a:r>
            <a:endParaRPr lang="en-US" sz="1400" b="1" dirty="0"/>
          </a:p>
          <a:p>
            <a:pPr>
              <a:defRPr/>
            </a:pPr>
            <a:r>
              <a:rPr lang="en-US" sz="1400" dirty="0" smtClean="0">
                <a:latin typeface="Georgia" pitchFamily="18" charset="0"/>
              </a:rPr>
              <a:t>The form method </a:t>
            </a:r>
            <a:r>
              <a:rPr lang="en-US" sz="1400" dirty="0" smtClean="0">
                <a:latin typeface="Georgia" pitchFamily="18" charset="0"/>
              </a:rPr>
              <a:t>attribute defines the HTTP method for sending form-data to the action URL.</a:t>
            </a:r>
          </a:p>
          <a:p>
            <a:pPr>
              <a:defRPr/>
            </a:pPr>
            <a:r>
              <a:rPr lang="en-US" sz="1400" dirty="0" smtClean="0">
                <a:latin typeface="Georgia" pitchFamily="18" charset="0"/>
              </a:rPr>
              <a:t>The </a:t>
            </a:r>
            <a:r>
              <a:rPr lang="en-US" sz="1400" dirty="0" smtClean="0">
                <a:latin typeface="Georgia" pitchFamily="18" charset="0"/>
              </a:rPr>
              <a:t>form method </a:t>
            </a:r>
            <a:r>
              <a:rPr lang="en-US" sz="1400" dirty="0" smtClean="0">
                <a:latin typeface="Georgia" pitchFamily="18" charset="0"/>
              </a:rPr>
              <a:t>attribute overrides the method attribute of the &lt;form&gt; element.</a:t>
            </a:r>
          </a:p>
          <a:p>
            <a:pPr>
              <a:defRPr/>
            </a:pPr>
            <a:r>
              <a:rPr lang="en-US" sz="1400" b="1" dirty="0" smtClean="0">
                <a:latin typeface="Georgia" pitchFamily="18" charset="0"/>
              </a:rPr>
              <a:t>Note:</a:t>
            </a:r>
            <a:r>
              <a:rPr lang="en-US" sz="1400" dirty="0" smtClean="0">
                <a:latin typeface="Georgia" pitchFamily="18" charset="0"/>
              </a:rPr>
              <a:t> The </a:t>
            </a:r>
            <a:r>
              <a:rPr lang="en-US" sz="1400" dirty="0" smtClean="0">
                <a:latin typeface="Georgia" pitchFamily="18" charset="0"/>
              </a:rPr>
              <a:t>form method </a:t>
            </a:r>
            <a:r>
              <a:rPr lang="en-US" sz="1400" dirty="0" smtClean="0">
                <a:latin typeface="Georgia" pitchFamily="18" charset="0"/>
              </a:rPr>
              <a:t>attribute can be used with type="submit" and type="image".</a:t>
            </a:r>
          </a:p>
          <a:p>
            <a:pPr marL="0" indent="0" eaLnBrk="1" hangingPunct="1">
              <a:buFontTx/>
              <a:buNone/>
              <a:defRPr/>
            </a:pPr>
            <a:endParaRPr lang="en-US" sz="1400" dirty="0">
              <a:latin typeface="Georgia" pitchFamily="18" charset="0"/>
            </a:endParaRPr>
          </a:p>
        </p:txBody>
      </p:sp>
      <p:sp>
        <p:nvSpPr>
          <p:cNvPr id="2" name="Date Placeholder 1"/>
          <p:cNvSpPr>
            <a:spLocks noGrp="1"/>
          </p:cNvSpPr>
          <p:nvPr>
            <p:ph type="dt" sz="half" idx="10"/>
          </p:nvPr>
        </p:nvSpPr>
        <p:spPr/>
        <p:txBody>
          <a:bodyPr/>
          <a:lstStyle/>
          <a:p>
            <a:pPr>
              <a:defRPr/>
            </a:pPr>
            <a:fld id="{31D1589D-31BD-45DE-8287-52CE83EE1B13}"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attributes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&lt;input&gt; </a:t>
            </a:r>
            <a:r>
              <a:rPr lang="en-US" sz="1600" b="1" dirty="0" smtClean="0">
                <a:solidFill>
                  <a:srgbClr val="0066CC"/>
                </a:solidFill>
                <a:latin typeface="Georgia" pitchFamily="18" charset="0"/>
              </a:rPr>
              <a:t>form </a:t>
            </a:r>
            <a:r>
              <a:rPr lang="en-US" sz="1600" b="1" dirty="0" err="1" smtClean="0">
                <a:solidFill>
                  <a:srgbClr val="0066CC"/>
                </a:solidFill>
                <a:latin typeface="Georgia" pitchFamily="18" charset="0"/>
              </a:rPr>
              <a:t>novalidate</a:t>
            </a:r>
            <a:r>
              <a:rPr lang="en-US" sz="1600" b="1" dirty="0" smtClean="0">
                <a:solidFill>
                  <a:srgbClr val="0066CC"/>
                </a:solidFill>
                <a:latin typeface="Georgia" pitchFamily="18" charset="0"/>
              </a:rPr>
              <a:t> </a:t>
            </a:r>
            <a:r>
              <a:rPr lang="en-US" sz="1600" b="1" dirty="0" smtClean="0">
                <a:solidFill>
                  <a:srgbClr val="0066CC"/>
                </a:solidFill>
                <a:latin typeface="Georgia" pitchFamily="18" charset="0"/>
              </a:rPr>
              <a:t>Attribute</a:t>
            </a:r>
            <a:endParaRPr lang="en-US" sz="1400" b="1" dirty="0"/>
          </a:p>
          <a:p>
            <a:pPr marL="0" indent="0" eaLnBrk="1" hangingPunct="1">
              <a:buFontTx/>
              <a:buNone/>
              <a:defRPr/>
            </a:pPr>
            <a:r>
              <a:rPr lang="en-US" sz="1400" b="1" dirty="0" smtClean="0"/>
              <a:t/>
            </a:r>
            <a:br>
              <a:rPr lang="en-US" sz="1400" b="1" dirty="0" smtClean="0"/>
            </a:br>
            <a:r>
              <a:rPr lang="en-US" sz="1400" dirty="0" smtClean="0">
                <a:latin typeface="Georgia" pitchFamily="18" charset="0"/>
              </a:rPr>
              <a:t>The </a:t>
            </a:r>
            <a:r>
              <a:rPr lang="en-US" sz="1400" dirty="0" err="1" smtClean="0">
                <a:latin typeface="Georgia" pitchFamily="18" charset="0"/>
              </a:rPr>
              <a:t>novalidate</a:t>
            </a:r>
            <a:r>
              <a:rPr lang="en-US" sz="1400" dirty="0" smtClean="0">
                <a:latin typeface="Georgia" pitchFamily="18" charset="0"/>
              </a:rPr>
              <a:t> attribute is a </a:t>
            </a:r>
            <a:r>
              <a:rPr lang="en-US" sz="1400" dirty="0" err="1" smtClean="0">
                <a:latin typeface="Georgia" pitchFamily="18" charset="0"/>
              </a:rPr>
              <a:t>boolean</a:t>
            </a:r>
            <a:r>
              <a:rPr lang="en-US" sz="1400" dirty="0" smtClean="0">
                <a:latin typeface="Georgia" pitchFamily="18" charset="0"/>
              </a:rPr>
              <a:t> attribute.</a:t>
            </a:r>
          </a:p>
          <a:p>
            <a:pPr>
              <a:defRPr/>
            </a:pPr>
            <a:r>
              <a:rPr lang="en-US" sz="1400" dirty="0" smtClean="0">
                <a:latin typeface="Georgia" pitchFamily="18" charset="0"/>
              </a:rPr>
              <a:t>When present, it specifies that the &lt;input&gt; element should not be validated when submitted.</a:t>
            </a:r>
          </a:p>
          <a:p>
            <a:pPr>
              <a:defRPr/>
            </a:pPr>
            <a:r>
              <a:rPr lang="en-US" sz="1400" dirty="0" smtClean="0">
                <a:latin typeface="Georgia" pitchFamily="18" charset="0"/>
              </a:rPr>
              <a:t>The </a:t>
            </a:r>
            <a:r>
              <a:rPr lang="en-US" sz="1400" dirty="0" err="1" smtClean="0">
                <a:latin typeface="Georgia" pitchFamily="18" charset="0"/>
              </a:rPr>
              <a:t>formnovalidate</a:t>
            </a:r>
            <a:r>
              <a:rPr lang="en-US" sz="1400" dirty="0" smtClean="0">
                <a:latin typeface="Georgia" pitchFamily="18" charset="0"/>
              </a:rPr>
              <a:t> attribute overrides the </a:t>
            </a:r>
            <a:r>
              <a:rPr lang="en-US" sz="1400" dirty="0" err="1" smtClean="0">
                <a:latin typeface="Georgia" pitchFamily="18" charset="0"/>
              </a:rPr>
              <a:t>novalidate</a:t>
            </a:r>
            <a:r>
              <a:rPr lang="en-US" sz="1400" dirty="0" smtClean="0">
                <a:latin typeface="Georgia" pitchFamily="18" charset="0"/>
              </a:rPr>
              <a:t> attribute of the &lt;form&gt; element.</a:t>
            </a:r>
          </a:p>
          <a:p>
            <a:pPr>
              <a:defRPr/>
            </a:pPr>
            <a:r>
              <a:rPr lang="en-US" sz="1400" b="1" dirty="0" smtClean="0">
                <a:latin typeface="Georgia" pitchFamily="18" charset="0"/>
              </a:rPr>
              <a:t>Note:</a:t>
            </a:r>
            <a:r>
              <a:rPr lang="en-US" sz="1400" dirty="0" smtClean="0">
                <a:latin typeface="Georgia" pitchFamily="18" charset="0"/>
              </a:rPr>
              <a:t> The </a:t>
            </a:r>
            <a:r>
              <a:rPr lang="en-US" sz="1400" dirty="0" err="1" smtClean="0">
                <a:latin typeface="Georgia" pitchFamily="18" charset="0"/>
              </a:rPr>
              <a:t>formnovalidate</a:t>
            </a:r>
            <a:r>
              <a:rPr lang="en-US" sz="1400" dirty="0" smtClean="0">
                <a:latin typeface="Georgia" pitchFamily="18" charset="0"/>
              </a:rPr>
              <a:t> attribute can be used with type="submit</a:t>
            </a:r>
            <a:r>
              <a:rPr lang="en-US" sz="1400" dirty="0" smtClean="0">
                <a:latin typeface="Georgia" pitchFamily="18" charset="0"/>
              </a:rPr>
              <a:t>".</a:t>
            </a:r>
            <a:endParaRPr lang="en-US" sz="1400" dirty="0" smtClean="0">
              <a:latin typeface="Georgia" pitchFamily="18" charset="0"/>
            </a:endParaRPr>
          </a:p>
        </p:txBody>
      </p:sp>
      <p:sp>
        <p:nvSpPr>
          <p:cNvPr id="2" name="Date Placeholder 1"/>
          <p:cNvSpPr>
            <a:spLocks noGrp="1"/>
          </p:cNvSpPr>
          <p:nvPr>
            <p:ph type="dt" sz="half" idx="10"/>
          </p:nvPr>
        </p:nvSpPr>
        <p:spPr/>
        <p:txBody>
          <a:bodyPr/>
          <a:lstStyle/>
          <a:p>
            <a:pPr>
              <a:defRPr/>
            </a:pPr>
            <a:fld id="{91E6CC70-18A3-481E-97BE-E949739FD883}"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27</a:t>
            </a:fld>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attributes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&lt;input&gt; </a:t>
            </a:r>
            <a:r>
              <a:rPr lang="en-US" sz="1600" b="1" dirty="0" smtClean="0">
                <a:solidFill>
                  <a:srgbClr val="0066CC"/>
                </a:solidFill>
                <a:latin typeface="Georgia" pitchFamily="18" charset="0"/>
              </a:rPr>
              <a:t>form target </a:t>
            </a:r>
            <a:r>
              <a:rPr lang="en-US" sz="1600" b="1" dirty="0" smtClean="0">
                <a:solidFill>
                  <a:srgbClr val="0066CC"/>
                </a:solidFill>
                <a:latin typeface="Georgia" pitchFamily="18" charset="0"/>
              </a:rPr>
              <a:t>Attribute</a:t>
            </a:r>
            <a:endParaRPr lang="en-US" sz="1400" b="1" dirty="0"/>
          </a:p>
          <a:p>
            <a:pPr marL="0" indent="0" eaLnBrk="1" hangingPunct="1">
              <a:buFontTx/>
              <a:buNone/>
              <a:defRPr/>
            </a:pPr>
            <a:r>
              <a:rPr lang="en-US" sz="1400" b="1" dirty="0" smtClean="0"/>
              <a:t/>
            </a:r>
            <a:br>
              <a:rPr lang="en-US" sz="1400" b="1" dirty="0" smtClean="0"/>
            </a:br>
            <a:r>
              <a:rPr lang="en-US" sz="1400" dirty="0" smtClean="0">
                <a:latin typeface="Georgia" pitchFamily="18" charset="0"/>
              </a:rPr>
              <a:t>The </a:t>
            </a:r>
            <a:r>
              <a:rPr lang="en-US" sz="1400" dirty="0" err="1" smtClean="0">
                <a:latin typeface="Georgia" pitchFamily="18" charset="0"/>
              </a:rPr>
              <a:t>novalidate</a:t>
            </a:r>
            <a:r>
              <a:rPr lang="en-US" sz="1400" dirty="0" smtClean="0">
                <a:latin typeface="Georgia" pitchFamily="18" charset="0"/>
              </a:rPr>
              <a:t> attribute is a </a:t>
            </a:r>
            <a:r>
              <a:rPr lang="en-US" sz="1400" dirty="0" err="1" smtClean="0">
                <a:latin typeface="Georgia" pitchFamily="18" charset="0"/>
              </a:rPr>
              <a:t>boolean</a:t>
            </a:r>
            <a:r>
              <a:rPr lang="en-US" sz="1400" dirty="0" smtClean="0">
                <a:latin typeface="Georgia" pitchFamily="18" charset="0"/>
              </a:rPr>
              <a:t> attribute.</a:t>
            </a:r>
          </a:p>
          <a:p>
            <a:pPr>
              <a:defRPr/>
            </a:pPr>
            <a:r>
              <a:rPr lang="en-US" sz="1400" dirty="0" smtClean="0">
                <a:latin typeface="Georgia" pitchFamily="18" charset="0"/>
              </a:rPr>
              <a:t>When present, it specifies that the &lt;input&gt; element should not be validated when submitted.</a:t>
            </a:r>
          </a:p>
          <a:p>
            <a:pPr>
              <a:defRPr/>
            </a:pPr>
            <a:r>
              <a:rPr lang="en-US" sz="1400" dirty="0" smtClean="0">
                <a:latin typeface="Georgia" pitchFamily="18" charset="0"/>
              </a:rPr>
              <a:t>The </a:t>
            </a:r>
            <a:r>
              <a:rPr lang="en-US" sz="1400" dirty="0" smtClean="0">
                <a:latin typeface="Georgia" pitchFamily="18" charset="0"/>
              </a:rPr>
              <a:t>form </a:t>
            </a:r>
            <a:r>
              <a:rPr lang="en-US" sz="1400" dirty="0" err="1" smtClean="0">
                <a:latin typeface="Georgia" pitchFamily="18" charset="0"/>
              </a:rPr>
              <a:t>novalidate</a:t>
            </a:r>
            <a:r>
              <a:rPr lang="en-US" sz="1400" dirty="0" smtClean="0">
                <a:latin typeface="Georgia" pitchFamily="18" charset="0"/>
              </a:rPr>
              <a:t> </a:t>
            </a:r>
            <a:r>
              <a:rPr lang="en-US" sz="1400" dirty="0" smtClean="0">
                <a:latin typeface="Georgia" pitchFamily="18" charset="0"/>
              </a:rPr>
              <a:t>attribute overrides the </a:t>
            </a:r>
            <a:r>
              <a:rPr lang="en-US" sz="1400" dirty="0" err="1" smtClean="0">
                <a:latin typeface="Georgia" pitchFamily="18" charset="0"/>
              </a:rPr>
              <a:t>novalidate</a:t>
            </a:r>
            <a:r>
              <a:rPr lang="en-US" sz="1400" dirty="0" smtClean="0">
                <a:latin typeface="Georgia" pitchFamily="18" charset="0"/>
              </a:rPr>
              <a:t> attribute of the &lt;form&gt; element.</a:t>
            </a:r>
          </a:p>
          <a:p>
            <a:pPr>
              <a:defRPr/>
            </a:pPr>
            <a:r>
              <a:rPr lang="en-US" sz="1400" b="1" dirty="0" smtClean="0">
                <a:latin typeface="Georgia" pitchFamily="18" charset="0"/>
              </a:rPr>
              <a:t>Note:</a:t>
            </a:r>
            <a:r>
              <a:rPr lang="en-US" sz="1400" dirty="0" smtClean="0">
                <a:latin typeface="Georgia" pitchFamily="18" charset="0"/>
              </a:rPr>
              <a:t> The </a:t>
            </a:r>
            <a:r>
              <a:rPr lang="en-US" sz="1400" dirty="0" smtClean="0">
                <a:latin typeface="Georgia" pitchFamily="18" charset="0"/>
              </a:rPr>
              <a:t>form </a:t>
            </a:r>
            <a:r>
              <a:rPr lang="en-US" sz="1400" dirty="0" err="1" smtClean="0">
                <a:latin typeface="Georgia" pitchFamily="18" charset="0"/>
              </a:rPr>
              <a:t>novalidate</a:t>
            </a:r>
            <a:r>
              <a:rPr lang="en-US" sz="1400" dirty="0" smtClean="0">
                <a:latin typeface="Georgia" pitchFamily="18" charset="0"/>
              </a:rPr>
              <a:t> </a:t>
            </a:r>
            <a:r>
              <a:rPr lang="en-US" sz="1400" dirty="0" smtClean="0">
                <a:latin typeface="Georgia" pitchFamily="18" charset="0"/>
              </a:rPr>
              <a:t>attribute can be used with type="submit".</a:t>
            </a:r>
          </a:p>
          <a:p>
            <a:pPr marL="0" indent="0" eaLnBrk="1" hangingPunct="1">
              <a:buFontTx/>
              <a:buNone/>
              <a:defRPr/>
            </a:pPr>
            <a:endParaRPr lang="en-US" sz="1400" dirty="0">
              <a:latin typeface="Georgia" pitchFamily="18" charset="0"/>
            </a:endParaRPr>
          </a:p>
        </p:txBody>
      </p:sp>
      <p:sp>
        <p:nvSpPr>
          <p:cNvPr id="2" name="Date Placeholder 1"/>
          <p:cNvSpPr>
            <a:spLocks noGrp="1"/>
          </p:cNvSpPr>
          <p:nvPr>
            <p:ph type="dt" sz="half" idx="10"/>
          </p:nvPr>
        </p:nvSpPr>
        <p:spPr/>
        <p:txBody>
          <a:bodyPr/>
          <a:lstStyle/>
          <a:p>
            <a:pPr>
              <a:defRPr/>
            </a:pPr>
            <a:fld id="{ADDF0FFB-0D27-4A8C-8DDE-E88383FD6508}"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28</a:t>
            </a:fld>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399" y="1295400"/>
            <a:ext cx="7712805" cy="4953000"/>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attributes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&lt;input&gt; list Attribute</a:t>
            </a:r>
            <a:endParaRPr lang="en-US" sz="1400" b="1" dirty="0"/>
          </a:p>
          <a:p>
            <a:pPr marL="0" indent="0" eaLnBrk="1" hangingPunct="1">
              <a:buFontTx/>
              <a:buNone/>
              <a:defRPr/>
            </a:pPr>
            <a:r>
              <a:rPr lang="en-US" sz="1400" b="1" dirty="0" smtClean="0"/>
              <a:t/>
            </a:r>
            <a:br>
              <a:rPr lang="en-US" sz="1400" b="1" dirty="0" smtClean="0"/>
            </a:br>
            <a:r>
              <a:rPr lang="en-US" sz="1400" dirty="0" smtClean="0">
                <a:latin typeface="Georgia" pitchFamily="18" charset="0"/>
              </a:rPr>
              <a:t>Data lists </a:t>
            </a:r>
            <a:r>
              <a:rPr lang="en-US" sz="1400" dirty="0">
                <a:latin typeface="Georgia" pitchFamily="18" charset="0"/>
              </a:rPr>
              <a:t>are currently only supported in Firefox and Opera, but they are very cool.</a:t>
            </a:r>
          </a:p>
          <a:p>
            <a:pPr>
              <a:defRPr/>
            </a:pPr>
            <a:r>
              <a:rPr lang="en-US" sz="1400" dirty="0">
                <a:latin typeface="Georgia" pitchFamily="18" charset="0"/>
              </a:rPr>
              <a:t>They fulfill a common requirement: a text field with a set of predefined autocomplete</a:t>
            </a:r>
          </a:p>
          <a:p>
            <a:pPr>
              <a:defRPr/>
            </a:pPr>
            <a:r>
              <a:rPr lang="en-US" sz="1400" dirty="0">
                <a:latin typeface="Georgia" pitchFamily="18" charset="0"/>
              </a:rPr>
              <a:t>options</a:t>
            </a:r>
            <a:r>
              <a:rPr lang="en-US" sz="1400" dirty="0" smtClean="0">
                <a:latin typeface="Georgia" pitchFamily="18" charset="0"/>
              </a:rPr>
              <a:t>.</a:t>
            </a:r>
            <a:endParaRPr lang="en-US" sz="1400" dirty="0">
              <a:latin typeface="Georgia" pitchFamily="18" charset="0"/>
            </a:endParaRPr>
          </a:p>
        </p:txBody>
      </p:sp>
      <p:sp>
        <p:nvSpPr>
          <p:cNvPr id="2" name="Date Placeholder 1"/>
          <p:cNvSpPr>
            <a:spLocks noGrp="1"/>
          </p:cNvSpPr>
          <p:nvPr>
            <p:ph type="dt" sz="half" idx="10"/>
          </p:nvPr>
        </p:nvSpPr>
        <p:spPr/>
        <p:txBody>
          <a:bodyPr/>
          <a:lstStyle/>
          <a:p>
            <a:pPr>
              <a:defRPr/>
            </a:pPr>
            <a:fld id="{83874C4C-9CB9-4BD2-BD65-F7C67C60A6B5}"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29</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286605"/>
            <a:ext cx="7680959" cy="1161196"/>
          </a:xfrm>
        </p:spPr>
        <p:txBody>
          <a:bodyPr>
            <a:normAutofit fontScale="90000"/>
          </a:bodyPr>
          <a:lstStyle/>
          <a:p>
            <a:pPr algn="l" eaLnBrk="1" hangingPunct="1"/>
            <a:r>
              <a:rPr lang="en-US" sz="3200" dirty="0" smtClean="0">
                <a:solidFill>
                  <a:srgbClr val="FF3300"/>
                </a:solidFill>
                <a:latin typeface="Georgia" panose="02040502050405020303" pitchFamily="18" charset="0"/>
              </a:rPr>
              <a:t>HISTORY, VERSION &amp; FUTURE OF HTML5</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5123" name="Rectangle 3"/>
          <p:cNvSpPr>
            <a:spLocks noGrp="1" noChangeArrowheads="1"/>
          </p:cNvSpPr>
          <p:nvPr>
            <p:ph idx="1"/>
          </p:nvPr>
        </p:nvSpPr>
        <p:spPr>
          <a:xfrm>
            <a:off x="822960" y="1143000"/>
            <a:ext cx="7863840" cy="4525963"/>
          </a:xfrm>
        </p:spPr>
        <p:txBody>
          <a:bodyPr>
            <a:normAutofit fontScale="92500" lnSpcReduction="10000"/>
          </a:bodyPr>
          <a:lstStyle/>
          <a:p>
            <a:pPr eaLnBrk="1" hangingPunct="1">
              <a:lnSpc>
                <a:spcPct val="90000"/>
              </a:lnSpc>
              <a:buFontTx/>
              <a:buNone/>
            </a:pPr>
            <a:r>
              <a:rPr lang="en-GB" sz="2400" dirty="0" smtClean="0">
                <a:latin typeface="Georgia" panose="02040502050405020303" pitchFamily="18" charset="0"/>
              </a:rPr>
              <a:t>What </a:t>
            </a:r>
            <a:r>
              <a:rPr lang="en-GB" sz="2400" dirty="0" smtClean="0">
                <a:latin typeface="Georgia" panose="02040502050405020303" pitchFamily="18" charset="0"/>
              </a:rPr>
              <a:t>Is HTML5?</a:t>
            </a:r>
            <a:br>
              <a:rPr lang="en-GB" sz="2400" dirty="0" smtClean="0">
                <a:latin typeface="Georgia" panose="02040502050405020303" pitchFamily="18" charset="0"/>
              </a:rPr>
            </a:br>
            <a:endParaRPr lang="en-GB" sz="2400" dirty="0" smtClean="0">
              <a:latin typeface="Georgia" panose="02040502050405020303" pitchFamily="18" charset="0"/>
            </a:endParaRPr>
          </a:p>
          <a:p>
            <a:pPr eaLnBrk="1" hangingPunct="1">
              <a:lnSpc>
                <a:spcPct val="90000"/>
              </a:lnSpc>
            </a:pPr>
            <a:r>
              <a:rPr lang="en-GB" sz="1600" dirty="0" smtClean="0">
                <a:latin typeface="Georgia" panose="02040502050405020303" pitchFamily="18" charset="0"/>
              </a:rPr>
              <a:t>Successor of HTML 4.01 and XHTML 1.1</a:t>
            </a:r>
          </a:p>
          <a:p>
            <a:pPr eaLnBrk="1" hangingPunct="1">
              <a:lnSpc>
                <a:spcPct val="90000"/>
              </a:lnSpc>
            </a:pPr>
            <a:r>
              <a:rPr lang="en-GB" sz="1600" dirty="0" smtClean="0">
                <a:latin typeface="Georgia" panose="02040502050405020303" pitchFamily="18" charset="0"/>
              </a:rPr>
              <a:t>It comes with new tags, features and APIs</a:t>
            </a:r>
          </a:p>
          <a:p>
            <a:pPr eaLnBrk="1" hangingPunct="1">
              <a:lnSpc>
                <a:spcPct val="90000"/>
              </a:lnSpc>
            </a:pPr>
            <a:r>
              <a:rPr lang="en-GB" sz="1600" dirty="0" smtClean="0">
                <a:latin typeface="Georgia" panose="02040502050405020303" pitchFamily="18" charset="0"/>
              </a:rPr>
              <a:t>Below is a non exhaustive list of features that tend to be labelled as "HTML5" in the medias:</a:t>
            </a:r>
          </a:p>
          <a:p>
            <a:pPr lvl="1" eaLnBrk="1" hangingPunct="1">
              <a:lnSpc>
                <a:spcPct val="90000"/>
              </a:lnSpc>
            </a:pPr>
            <a:r>
              <a:rPr lang="en-GB" sz="1600" dirty="0" smtClean="0">
                <a:latin typeface="Georgia" panose="02040502050405020303" pitchFamily="18" charset="0"/>
              </a:rPr>
              <a:t>New structural elements (&lt;header&gt;, &lt;footer&gt;, &lt;</a:t>
            </a:r>
            <a:r>
              <a:rPr lang="en-GB" sz="1600" dirty="0" err="1" smtClean="0">
                <a:latin typeface="Georgia" panose="02040502050405020303" pitchFamily="18" charset="0"/>
              </a:rPr>
              <a:t>nav</a:t>
            </a:r>
            <a:r>
              <a:rPr lang="en-GB" sz="1600" dirty="0" smtClean="0">
                <a:latin typeface="Georgia" panose="02040502050405020303" pitchFamily="18" charset="0"/>
              </a:rPr>
              <a:t>&gt; and more)</a:t>
            </a:r>
          </a:p>
          <a:p>
            <a:pPr lvl="1" eaLnBrk="1" hangingPunct="1">
              <a:lnSpc>
                <a:spcPct val="90000"/>
              </a:lnSpc>
            </a:pPr>
            <a:r>
              <a:rPr lang="en-GB" sz="1600" dirty="0" smtClean="0">
                <a:latin typeface="Georgia" panose="02040502050405020303" pitchFamily="18" charset="0"/>
              </a:rPr>
              <a:t>Forms 2.0 and client-side validation</a:t>
            </a:r>
          </a:p>
          <a:p>
            <a:pPr lvl="1" eaLnBrk="1" hangingPunct="1">
              <a:lnSpc>
                <a:spcPct val="90000"/>
              </a:lnSpc>
            </a:pPr>
            <a:r>
              <a:rPr lang="en-GB" sz="1600" dirty="0" smtClean="0">
                <a:latin typeface="Georgia" panose="02040502050405020303" pitchFamily="18" charset="0"/>
              </a:rPr>
              <a:t>Native browser support for audio and video (&lt;video&gt;, &lt;audio&gt;)</a:t>
            </a:r>
          </a:p>
          <a:p>
            <a:pPr lvl="1" eaLnBrk="1" hangingPunct="1">
              <a:lnSpc>
                <a:spcPct val="90000"/>
              </a:lnSpc>
            </a:pPr>
            <a:r>
              <a:rPr lang="en-GB" sz="1600" dirty="0" smtClean="0">
                <a:latin typeface="Georgia" panose="02040502050405020303" pitchFamily="18" charset="0"/>
              </a:rPr>
              <a:t>Canvas API and SVG</a:t>
            </a:r>
          </a:p>
          <a:p>
            <a:pPr lvl="1" eaLnBrk="1" hangingPunct="1">
              <a:lnSpc>
                <a:spcPct val="90000"/>
              </a:lnSpc>
            </a:pPr>
            <a:r>
              <a:rPr lang="en-GB" sz="1600" dirty="0" smtClean="0">
                <a:latin typeface="Georgia" panose="02040502050405020303" pitchFamily="18" charset="0"/>
              </a:rPr>
              <a:t>Web storage</a:t>
            </a:r>
          </a:p>
          <a:p>
            <a:pPr lvl="1" eaLnBrk="1" hangingPunct="1">
              <a:lnSpc>
                <a:spcPct val="90000"/>
              </a:lnSpc>
            </a:pPr>
            <a:r>
              <a:rPr lang="en-GB" sz="1600" dirty="0" smtClean="0">
                <a:latin typeface="Georgia" panose="02040502050405020303" pitchFamily="18" charset="0"/>
              </a:rPr>
              <a:t>Offline applications</a:t>
            </a:r>
          </a:p>
          <a:p>
            <a:pPr lvl="1" eaLnBrk="1" hangingPunct="1">
              <a:lnSpc>
                <a:spcPct val="90000"/>
              </a:lnSpc>
            </a:pPr>
            <a:r>
              <a:rPr lang="en-GB" sz="1600" dirty="0" smtClean="0">
                <a:latin typeface="Georgia" panose="02040502050405020303" pitchFamily="18" charset="0"/>
              </a:rPr>
              <a:t>Geo-location</a:t>
            </a:r>
            <a:endParaRPr lang="en-GB" sz="1600" dirty="0" smtClean="0">
              <a:latin typeface="Georgia" panose="02040502050405020303" pitchFamily="18" charset="0"/>
            </a:endParaRPr>
          </a:p>
          <a:p>
            <a:pPr lvl="1" eaLnBrk="1" hangingPunct="1">
              <a:lnSpc>
                <a:spcPct val="90000"/>
              </a:lnSpc>
            </a:pPr>
            <a:r>
              <a:rPr lang="en-GB" sz="1600" dirty="0" smtClean="0">
                <a:latin typeface="Georgia" panose="02040502050405020303" pitchFamily="18" charset="0"/>
              </a:rPr>
              <a:t>Drag &amp; Drop</a:t>
            </a:r>
          </a:p>
          <a:p>
            <a:pPr lvl="1" eaLnBrk="1" hangingPunct="1">
              <a:lnSpc>
                <a:spcPct val="90000"/>
              </a:lnSpc>
            </a:pPr>
            <a:r>
              <a:rPr lang="en-GB" sz="1600" dirty="0" smtClean="0">
                <a:latin typeface="Georgia" panose="02040502050405020303" pitchFamily="18" charset="0"/>
              </a:rPr>
              <a:t>Web Workers</a:t>
            </a:r>
          </a:p>
          <a:p>
            <a:pPr lvl="1" eaLnBrk="1" hangingPunct="1">
              <a:lnSpc>
                <a:spcPct val="90000"/>
              </a:lnSpc>
            </a:pPr>
            <a:r>
              <a:rPr lang="en-GB" sz="1600" dirty="0" smtClean="0">
                <a:latin typeface="Georgia" panose="02040502050405020303" pitchFamily="18" charset="0"/>
              </a:rPr>
              <a:t>New communications API (Server Sent Events, Web Sockets, …)</a:t>
            </a:r>
          </a:p>
          <a:p>
            <a:pPr eaLnBrk="1" hangingPunct="1">
              <a:lnSpc>
                <a:spcPct val="90000"/>
              </a:lnSpc>
            </a:pPr>
            <a:endParaRPr lang="en-GB" sz="1600" dirty="0" smtClean="0">
              <a:latin typeface="Georgia" panose="02040502050405020303" pitchFamily="18" charset="0"/>
            </a:endParaRPr>
          </a:p>
        </p:txBody>
      </p:sp>
      <p:sp>
        <p:nvSpPr>
          <p:cNvPr id="2" name="Date Placeholder 1"/>
          <p:cNvSpPr>
            <a:spLocks noGrp="1"/>
          </p:cNvSpPr>
          <p:nvPr>
            <p:ph type="dt" sz="half" idx="10"/>
          </p:nvPr>
        </p:nvSpPr>
        <p:spPr/>
        <p:txBody>
          <a:bodyPr/>
          <a:lstStyle/>
          <a:p>
            <a:pPr>
              <a:defRPr/>
            </a:pPr>
            <a:fld id="{10684B08-5ABC-4DB4-A75E-44F3D7E45E4C}"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371600"/>
            <a:ext cx="7772400" cy="4724400"/>
          </a:xfrm>
        </p:spPr>
        <p:txBody>
          <a:bodyPr>
            <a:normAutofit lnSpcReduction="10000"/>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attributes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&lt;input&gt; required Attribute</a:t>
            </a:r>
            <a:endParaRPr lang="en-US" sz="1400" b="1" dirty="0"/>
          </a:p>
          <a:p>
            <a:pPr marL="0" indent="0" eaLnBrk="1" hangingPunct="1">
              <a:buFontTx/>
              <a:buNone/>
              <a:defRPr/>
            </a:pPr>
            <a:r>
              <a:rPr lang="en-US" sz="1400" b="1" dirty="0" smtClean="0"/>
              <a:t/>
            </a:r>
            <a:br>
              <a:rPr lang="en-US" sz="1400" b="1" dirty="0" smtClean="0"/>
            </a:br>
            <a:r>
              <a:rPr lang="en-US" sz="1400" dirty="0" smtClean="0">
                <a:latin typeface="Georgia" pitchFamily="18" charset="0"/>
              </a:rPr>
              <a:t>The </a:t>
            </a:r>
            <a:r>
              <a:rPr lang="en-US" sz="1400" dirty="0">
                <a:latin typeface="Georgia" pitchFamily="18" charset="0"/>
              </a:rPr>
              <a:t>Boolean required attribute tells the browser to only submit the form if the field</a:t>
            </a:r>
          </a:p>
          <a:p>
            <a:pPr marL="0" indent="0">
              <a:buFontTx/>
              <a:buNone/>
              <a:defRPr/>
            </a:pPr>
            <a:r>
              <a:rPr lang="en-US" sz="1400" dirty="0">
                <a:latin typeface="Georgia" pitchFamily="18" charset="0"/>
              </a:rPr>
              <a:t>in question is filled out correctly. Obviously, this means that the field can’t be left</a:t>
            </a:r>
          </a:p>
          <a:p>
            <a:pPr marL="0" indent="0">
              <a:buFontTx/>
              <a:buNone/>
              <a:defRPr/>
            </a:pPr>
            <a:r>
              <a:rPr lang="en-US" sz="1400" dirty="0">
                <a:latin typeface="Georgia" pitchFamily="18" charset="0"/>
              </a:rPr>
              <a:t>empty, but it also means that, depending on other attributes or the field’s type, only</a:t>
            </a:r>
          </a:p>
          <a:p>
            <a:pPr marL="0" indent="0">
              <a:buFontTx/>
              <a:buNone/>
              <a:defRPr/>
            </a:pPr>
            <a:r>
              <a:rPr lang="en-US" sz="1400" dirty="0">
                <a:latin typeface="Georgia" pitchFamily="18" charset="0"/>
              </a:rPr>
              <a:t>certain types of values will be accepted</a:t>
            </a:r>
            <a:r>
              <a:rPr lang="en-US" sz="1400" dirty="0" smtClean="0">
                <a:latin typeface="Georgia" pitchFamily="18" charset="0"/>
              </a:rPr>
              <a:t>.</a:t>
            </a:r>
          </a:p>
          <a:p>
            <a:pPr marL="0" indent="0">
              <a:buFontTx/>
              <a:buNone/>
              <a:defRPr/>
            </a:pPr>
            <a:endParaRPr lang="en-US" sz="1400" dirty="0">
              <a:latin typeface="Georgia" pitchFamily="18" charset="0"/>
            </a:endParaRPr>
          </a:p>
          <a:p>
            <a:pPr marL="0" indent="0">
              <a:buFontTx/>
              <a:buNone/>
              <a:defRPr/>
            </a:pPr>
            <a:r>
              <a:rPr lang="en-US" sz="1400" dirty="0">
                <a:latin typeface="Georgia" pitchFamily="18" charset="0"/>
              </a:rPr>
              <a:t>If a required field is empty or invalid, the form will fail to submit, and focus will</a:t>
            </a:r>
          </a:p>
          <a:p>
            <a:pPr marL="0" indent="0">
              <a:buFontTx/>
              <a:buNone/>
              <a:defRPr/>
            </a:pPr>
            <a:r>
              <a:rPr lang="en-US" sz="1400" dirty="0">
                <a:latin typeface="Georgia" pitchFamily="18" charset="0"/>
              </a:rPr>
              <a:t>move to the first invalid form element</a:t>
            </a:r>
            <a:r>
              <a:rPr lang="en-US" sz="1400" dirty="0" smtClean="0">
                <a:latin typeface="Georgia" pitchFamily="18" charset="0"/>
              </a:rPr>
              <a:t>.</a:t>
            </a:r>
          </a:p>
          <a:p>
            <a:pPr marL="0" indent="0">
              <a:buFontTx/>
              <a:buNone/>
              <a:defRPr/>
            </a:pPr>
            <a:endParaRPr lang="en-US" sz="1400" dirty="0">
              <a:latin typeface="Georgia" pitchFamily="18" charset="0"/>
            </a:endParaRPr>
          </a:p>
          <a:p>
            <a:pPr marL="0" indent="0">
              <a:buFontTx/>
              <a:buNone/>
              <a:defRPr/>
            </a:pPr>
            <a:r>
              <a:rPr lang="en-US" sz="1400" dirty="0">
                <a:latin typeface="Georgia" pitchFamily="18" charset="0"/>
              </a:rPr>
              <a:t>The required attribute can be set on any input type except button, range, color,</a:t>
            </a:r>
          </a:p>
          <a:p>
            <a:pPr marL="0" indent="0">
              <a:buFontTx/>
              <a:buNone/>
              <a:defRPr/>
            </a:pPr>
            <a:r>
              <a:rPr lang="en-US" sz="1400" dirty="0">
                <a:latin typeface="Georgia" pitchFamily="18" charset="0"/>
              </a:rPr>
              <a:t>and hidden, all of which generally have a default value.</a:t>
            </a:r>
            <a:endParaRPr lang="en-US" sz="1400" dirty="0" smtClean="0">
              <a:latin typeface="Georgia" pitchFamily="18" charset="0"/>
            </a:endParaRPr>
          </a:p>
          <a:p>
            <a:pPr>
              <a:defRPr/>
            </a:pPr>
            <a:endParaRPr lang="en-US" sz="1400" dirty="0" smtClean="0">
              <a:latin typeface="Georgia" pitchFamily="18" charset="0"/>
            </a:endParaRPr>
          </a:p>
        </p:txBody>
      </p:sp>
      <p:sp>
        <p:nvSpPr>
          <p:cNvPr id="2" name="Date Placeholder 1"/>
          <p:cNvSpPr>
            <a:spLocks noGrp="1"/>
          </p:cNvSpPr>
          <p:nvPr>
            <p:ph type="dt" sz="half" idx="10"/>
          </p:nvPr>
        </p:nvSpPr>
        <p:spPr/>
        <p:txBody>
          <a:bodyPr/>
          <a:lstStyle/>
          <a:p>
            <a:pPr>
              <a:defRPr/>
            </a:pPr>
            <a:fld id="{17AEC0DB-2E6D-4518-BCFC-A801F83D60DF}"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30</a:t>
            </a:fld>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5395913"/>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attributes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&lt;input&gt; placeholder Attribute</a:t>
            </a:r>
            <a:r>
              <a:rPr lang="en-US" sz="1400" b="1" dirty="0" smtClean="0"/>
              <a:t/>
            </a:r>
            <a:br>
              <a:rPr lang="en-US" sz="1400" b="1" dirty="0" smtClean="0"/>
            </a:br>
            <a:endParaRPr lang="en-US" sz="1400" b="1" dirty="0" smtClean="0"/>
          </a:p>
          <a:p>
            <a:pPr marL="0" indent="0">
              <a:buFontTx/>
              <a:buNone/>
              <a:defRPr/>
            </a:pPr>
            <a:r>
              <a:rPr lang="en-US" sz="1400" dirty="0">
                <a:latin typeface="Georgia" pitchFamily="18" charset="0"/>
              </a:rPr>
              <a:t>The placeholder attribute allows a short hint to be displayed inside the form element,</a:t>
            </a:r>
          </a:p>
          <a:p>
            <a:pPr marL="0" indent="0">
              <a:buFontTx/>
              <a:buNone/>
              <a:defRPr/>
            </a:pPr>
            <a:r>
              <a:rPr lang="en-US" sz="1400" dirty="0">
                <a:latin typeface="Georgia" pitchFamily="18" charset="0"/>
              </a:rPr>
              <a:t>space permitting, telling the user what data should be entered in that field.</a:t>
            </a:r>
          </a:p>
          <a:p>
            <a:pPr marL="0" indent="0">
              <a:buFontTx/>
              <a:buNone/>
              <a:defRPr/>
            </a:pPr>
            <a:r>
              <a:rPr lang="en-US" sz="1400" dirty="0">
                <a:latin typeface="Georgia" pitchFamily="18" charset="0"/>
              </a:rPr>
              <a:t>The placeholder text disappears when the field gains focus, and reappears on blur</a:t>
            </a:r>
          </a:p>
          <a:p>
            <a:pPr marL="0" indent="0">
              <a:buFontTx/>
              <a:buNone/>
              <a:defRPr/>
            </a:pPr>
            <a:r>
              <a:rPr lang="en-US" sz="1400" dirty="0">
                <a:latin typeface="Georgia" pitchFamily="18" charset="0"/>
              </a:rPr>
              <a:t>if no data was entered</a:t>
            </a:r>
            <a:r>
              <a:rPr lang="en-US" sz="1400" dirty="0" smtClean="0">
                <a:latin typeface="Georgia" pitchFamily="18" charset="0"/>
              </a:rPr>
              <a:t>.</a:t>
            </a:r>
          </a:p>
          <a:p>
            <a:pPr marL="0" indent="0">
              <a:buFontTx/>
              <a:buNone/>
              <a:defRPr/>
            </a:pPr>
            <a:endParaRPr lang="en-US" sz="1400" dirty="0">
              <a:latin typeface="Georgia" pitchFamily="18" charset="0"/>
            </a:endParaRPr>
          </a:p>
          <a:p>
            <a:pPr marL="0" indent="0">
              <a:buFontTx/>
              <a:buNone/>
              <a:defRPr/>
            </a:pPr>
            <a:r>
              <a:rPr lang="en-US" sz="1400" dirty="0">
                <a:latin typeface="Georgia" pitchFamily="18" charset="0"/>
              </a:rPr>
              <a:t>Developers have provided this functionality with </a:t>
            </a:r>
            <a:endParaRPr lang="en-US" sz="1400" dirty="0" smtClean="0">
              <a:latin typeface="Georgia" pitchFamily="18" charset="0"/>
            </a:endParaRPr>
          </a:p>
          <a:p>
            <a:pPr marL="0" indent="0">
              <a:buFontTx/>
              <a:buNone/>
              <a:defRPr/>
            </a:pPr>
            <a:r>
              <a:rPr lang="en-US" sz="1400" dirty="0" smtClean="0">
                <a:latin typeface="Georgia" pitchFamily="18" charset="0"/>
              </a:rPr>
              <a:t>JavaScript for </a:t>
            </a:r>
            <a:r>
              <a:rPr lang="en-US" sz="1400" dirty="0">
                <a:latin typeface="Georgia" pitchFamily="18" charset="0"/>
              </a:rPr>
              <a:t>years, but in HTML5 the </a:t>
            </a:r>
            <a:endParaRPr lang="en-US" sz="1400" dirty="0" smtClean="0">
              <a:latin typeface="Georgia" pitchFamily="18" charset="0"/>
            </a:endParaRPr>
          </a:p>
          <a:p>
            <a:pPr marL="0" indent="0">
              <a:buFontTx/>
              <a:buNone/>
              <a:defRPr/>
            </a:pPr>
            <a:r>
              <a:rPr lang="en-US" sz="1400" dirty="0" smtClean="0">
                <a:latin typeface="Georgia" pitchFamily="18" charset="0"/>
              </a:rPr>
              <a:t>placeholder </a:t>
            </a:r>
            <a:r>
              <a:rPr lang="en-US" sz="1400" dirty="0">
                <a:latin typeface="Georgia" pitchFamily="18" charset="0"/>
              </a:rPr>
              <a:t>attribute allows it to happen </a:t>
            </a:r>
            <a:endParaRPr lang="en-US" sz="1400" dirty="0" smtClean="0">
              <a:latin typeface="Georgia" pitchFamily="18" charset="0"/>
            </a:endParaRPr>
          </a:p>
          <a:p>
            <a:pPr marL="0" indent="0">
              <a:buFontTx/>
              <a:buNone/>
              <a:defRPr/>
            </a:pPr>
            <a:r>
              <a:rPr lang="en-US" sz="1400" dirty="0" smtClean="0">
                <a:latin typeface="Georgia" pitchFamily="18" charset="0"/>
              </a:rPr>
              <a:t>natively</a:t>
            </a:r>
            <a:r>
              <a:rPr lang="en-US" sz="1400" dirty="0">
                <a:latin typeface="Georgia" pitchFamily="18" charset="0"/>
              </a:rPr>
              <a:t>, </a:t>
            </a:r>
            <a:r>
              <a:rPr lang="en-US" sz="1400" dirty="0" smtClean="0">
                <a:latin typeface="Georgia" pitchFamily="18" charset="0"/>
              </a:rPr>
              <a:t>with no </a:t>
            </a:r>
            <a:r>
              <a:rPr lang="en-US" sz="1400" dirty="0">
                <a:latin typeface="Georgia" pitchFamily="18" charset="0"/>
              </a:rPr>
              <a:t>JavaScript required</a:t>
            </a:r>
            <a:r>
              <a:rPr lang="en-US" sz="1400" dirty="0" smtClean="0">
                <a:latin typeface="Georgia" pitchFamily="18" charset="0"/>
              </a:rPr>
              <a:t>.</a:t>
            </a:r>
            <a:endParaRPr lang="en-US" sz="1400" dirty="0" smtClean="0">
              <a:latin typeface="Georgia" pitchFamily="18" charset="0"/>
            </a:endParaRPr>
          </a:p>
        </p:txBody>
      </p:sp>
      <p:pic>
        <p:nvPicPr>
          <p:cNvPr id="634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657600"/>
            <a:ext cx="4252912"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AE024C14-6148-4565-A78E-B18D4D14D003}"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attributes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&lt;input&gt; </a:t>
            </a:r>
            <a:r>
              <a:rPr lang="en-US" sz="1600" b="1" dirty="0" err="1" smtClean="0">
                <a:solidFill>
                  <a:srgbClr val="0066CC"/>
                </a:solidFill>
                <a:latin typeface="Georgia" pitchFamily="18" charset="0"/>
              </a:rPr>
              <a:t>readonly</a:t>
            </a:r>
            <a:r>
              <a:rPr lang="en-US" sz="1600" b="1" dirty="0" smtClean="0">
                <a:solidFill>
                  <a:srgbClr val="0066CC"/>
                </a:solidFill>
                <a:latin typeface="Georgia" pitchFamily="18" charset="0"/>
              </a:rPr>
              <a:t> Attribute</a:t>
            </a:r>
            <a:endParaRPr lang="en-US" sz="1400" b="1" dirty="0"/>
          </a:p>
          <a:p>
            <a:pPr marL="0" indent="0" eaLnBrk="1" hangingPunct="1">
              <a:buFontTx/>
              <a:buNone/>
              <a:defRPr/>
            </a:pPr>
            <a:r>
              <a:rPr lang="en-US" sz="1400" b="1" dirty="0" smtClean="0"/>
              <a:t/>
            </a:r>
            <a:br>
              <a:rPr lang="en-US" sz="1400" b="1" dirty="0" smtClean="0"/>
            </a:br>
            <a:r>
              <a:rPr lang="en-US" sz="1400" dirty="0" smtClean="0">
                <a:latin typeface="Georgia" pitchFamily="18" charset="0"/>
              </a:rPr>
              <a:t>The </a:t>
            </a:r>
            <a:r>
              <a:rPr lang="en-US" sz="1400" dirty="0" err="1">
                <a:latin typeface="Georgia" pitchFamily="18" charset="0"/>
              </a:rPr>
              <a:t>readonly</a:t>
            </a:r>
            <a:r>
              <a:rPr lang="en-US" sz="1400" dirty="0">
                <a:latin typeface="Georgia" pitchFamily="18" charset="0"/>
              </a:rPr>
              <a:t> attribute is similar to the disabled attribute: it makes it impossible</a:t>
            </a:r>
          </a:p>
          <a:p>
            <a:pPr marL="0" indent="0">
              <a:buFontTx/>
              <a:buNone/>
              <a:defRPr/>
            </a:pPr>
            <a:r>
              <a:rPr lang="en-US" sz="1400" dirty="0">
                <a:latin typeface="Georgia" pitchFamily="18" charset="0"/>
              </a:rPr>
              <a:t>for the user to edit the form field. Unlike disabled, however, the field </a:t>
            </a:r>
            <a:r>
              <a:rPr lang="en-US" sz="1400" i="1" dirty="0">
                <a:latin typeface="Georgia" pitchFamily="18" charset="0"/>
              </a:rPr>
              <a:t>can </a:t>
            </a:r>
            <a:r>
              <a:rPr lang="en-US" sz="1400" dirty="0">
                <a:latin typeface="Georgia" pitchFamily="18" charset="0"/>
              </a:rPr>
              <a:t>receive</a:t>
            </a:r>
          </a:p>
          <a:p>
            <a:pPr marL="0" indent="0">
              <a:buFontTx/>
              <a:buNone/>
              <a:defRPr/>
            </a:pPr>
            <a:r>
              <a:rPr lang="en-US" sz="1400" dirty="0">
                <a:latin typeface="Georgia" pitchFamily="18" charset="0"/>
              </a:rPr>
              <a:t>focus, and its value is submitted with the form.</a:t>
            </a:r>
          </a:p>
          <a:p>
            <a:pPr marL="0" indent="0">
              <a:buFontTx/>
              <a:buNone/>
              <a:defRPr/>
            </a:pPr>
            <a:endParaRPr lang="en-US" sz="1400" dirty="0">
              <a:latin typeface="Georgia" pitchFamily="18" charset="0"/>
            </a:endParaRPr>
          </a:p>
        </p:txBody>
      </p:sp>
      <p:pic>
        <p:nvPicPr>
          <p:cNvPr id="655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71950"/>
            <a:ext cx="72961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6E71636F-DAFB-4FE7-890B-4B88C55BA211}"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32</a:t>
            </a:fld>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normAutofit/>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attributes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&lt;input&gt; multiple Attribute</a:t>
            </a:r>
            <a:endParaRPr lang="en-US" sz="1400" b="1" dirty="0"/>
          </a:p>
          <a:p>
            <a:pPr marL="0" indent="0">
              <a:buFontTx/>
              <a:buNone/>
              <a:defRPr/>
            </a:pPr>
            <a:r>
              <a:rPr lang="en-US" sz="1400" dirty="0" smtClean="0">
                <a:latin typeface="Georgia" pitchFamily="18" charset="0"/>
              </a:rPr>
              <a:t>The </a:t>
            </a:r>
            <a:r>
              <a:rPr lang="en-US" sz="1400" dirty="0">
                <a:latin typeface="Georgia" pitchFamily="18" charset="0"/>
              </a:rPr>
              <a:t>multiple attribute, if present, indicates that multiple values can be entered in</a:t>
            </a:r>
          </a:p>
          <a:p>
            <a:pPr marL="0" indent="0">
              <a:buFontTx/>
              <a:buNone/>
              <a:defRPr/>
            </a:pPr>
            <a:r>
              <a:rPr lang="en-US" sz="1400" dirty="0">
                <a:latin typeface="Georgia" pitchFamily="18" charset="0"/>
              </a:rPr>
              <a:t>a form control. While it has been available in previous versions of HTML, it </a:t>
            </a:r>
            <a:r>
              <a:rPr lang="en-US" sz="1400" dirty="0" smtClean="0">
                <a:latin typeface="Georgia" pitchFamily="18" charset="0"/>
              </a:rPr>
              <a:t>only  applied </a:t>
            </a:r>
            <a:r>
              <a:rPr lang="en-US" sz="1400" dirty="0">
                <a:latin typeface="Georgia" pitchFamily="18" charset="0"/>
              </a:rPr>
              <a:t>to the select element. In HTML5, it can be added to email and file </a:t>
            </a:r>
            <a:r>
              <a:rPr lang="en-US" sz="1400" dirty="0" smtClean="0">
                <a:latin typeface="Georgia" pitchFamily="18" charset="0"/>
              </a:rPr>
              <a:t>input types </a:t>
            </a:r>
            <a:r>
              <a:rPr lang="en-US" sz="1400" dirty="0">
                <a:latin typeface="Georgia" pitchFamily="18" charset="0"/>
              </a:rPr>
              <a:t>as well. </a:t>
            </a:r>
            <a:endParaRPr lang="en-US" sz="1400" dirty="0" smtClean="0">
              <a:latin typeface="Georgia" pitchFamily="18" charset="0"/>
            </a:endParaRPr>
          </a:p>
          <a:p>
            <a:pPr marL="0" indent="0">
              <a:buFontTx/>
              <a:buNone/>
              <a:defRPr/>
            </a:pPr>
            <a:r>
              <a:rPr lang="en-US" sz="1400" dirty="0" smtClean="0">
                <a:latin typeface="Georgia" pitchFamily="18" charset="0"/>
              </a:rPr>
              <a:t>If </a:t>
            </a:r>
            <a:r>
              <a:rPr lang="en-US" sz="1400" dirty="0">
                <a:latin typeface="Georgia" pitchFamily="18" charset="0"/>
              </a:rPr>
              <a:t>present, the user can select more than one file, or include </a:t>
            </a:r>
            <a:r>
              <a:rPr lang="en-US" sz="1400" dirty="0" smtClean="0">
                <a:latin typeface="Georgia" pitchFamily="18" charset="0"/>
              </a:rPr>
              <a:t>several comma-separated </a:t>
            </a:r>
            <a:r>
              <a:rPr lang="en-US" sz="1400" dirty="0">
                <a:latin typeface="Georgia" pitchFamily="18" charset="0"/>
              </a:rPr>
              <a:t>email addresses</a:t>
            </a:r>
            <a:r>
              <a:rPr lang="en-US" sz="1400" dirty="0" smtClean="0">
                <a:latin typeface="Georgia" pitchFamily="18" charset="0"/>
              </a:rPr>
              <a:t>.</a:t>
            </a:r>
          </a:p>
          <a:p>
            <a:pPr marL="0" indent="0">
              <a:buFontTx/>
              <a:buNone/>
              <a:defRPr/>
            </a:pPr>
            <a:r>
              <a:rPr lang="en-US" sz="1400" dirty="0" smtClean="0">
                <a:latin typeface="Georgia" pitchFamily="18" charset="0"/>
              </a:rPr>
              <a:t>At </a:t>
            </a:r>
            <a:r>
              <a:rPr lang="en-US" sz="1400" dirty="0">
                <a:latin typeface="Georgia" pitchFamily="18" charset="0"/>
              </a:rPr>
              <a:t>the time of writing, multiple file input is only supported in Chrome, Opera, </a:t>
            </a:r>
            <a:r>
              <a:rPr lang="en-US" sz="1400" dirty="0" smtClean="0">
                <a:latin typeface="Georgia" pitchFamily="18" charset="0"/>
              </a:rPr>
              <a:t>and Firefox.</a:t>
            </a:r>
            <a:endParaRPr lang="en-US" sz="1400" dirty="0" smtClean="0">
              <a:latin typeface="Georgia" pitchFamily="18" charset="0"/>
            </a:endParaRPr>
          </a:p>
        </p:txBody>
      </p:sp>
      <p:sp>
        <p:nvSpPr>
          <p:cNvPr id="2" name="Date Placeholder 1"/>
          <p:cNvSpPr>
            <a:spLocks noGrp="1"/>
          </p:cNvSpPr>
          <p:nvPr>
            <p:ph type="dt" sz="half" idx="10"/>
          </p:nvPr>
        </p:nvSpPr>
        <p:spPr/>
        <p:txBody>
          <a:bodyPr/>
          <a:lstStyle/>
          <a:p>
            <a:pPr>
              <a:defRPr/>
            </a:pPr>
            <a:fld id="{BC9674C6-A707-44F1-9185-1E928D7246B1}"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33</a:t>
            </a:fld>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5562600"/>
          </a:xfrm>
        </p:spPr>
        <p:txBody>
          <a:bodyPr>
            <a:normAutofit/>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types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Introduction</a:t>
            </a:r>
            <a:endParaRPr lang="en-US" sz="1400" b="1" dirty="0" smtClean="0"/>
          </a:p>
          <a:p>
            <a:pPr marL="0" indent="0">
              <a:buFontTx/>
              <a:buNone/>
              <a:defRPr/>
            </a:pPr>
            <a:r>
              <a:rPr lang="en-US" sz="1400" dirty="0" smtClean="0">
                <a:latin typeface="Georgia" pitchFamily="18" charset="0"/>
              </a:rPr>
              <a:t>you’re </a:t>
            </a:r>
            <a:r>
              <a:rPr lang="en-US" sz="1400" dirty="0">
                <a:latin typeface="Georgia" pitchFamily="18" charset="0"/>
              </a:rPr>
              <a:t>familiar with</a:t>
            </a:r>
            <a:r>
              <a:rPr lang="en-US" sz="1400" dirty="0" smtClean="0">
                <a:latin typeface="Georgia" pitchFamily="18" charset="0"/>
              </a:rPr>
              <a:t>: checkbox</a:t>
            </a:r>
            <a:r>
              <a:rPr lang="en-US" sz="1400" dirty="0">
                <a:latin typeface="Georgia" pitchFamily="18" charset="0"/>
              </a:rPr>
              <a:t>, text, password, and submit. Here’s the full list of types that were </a:t>
            </a:r>
            <a:r>
              <a:rPr lang="en-US" sz="1400" dirty="0" smtClean="0">
                <a:latin typeface="Georgia" pitchFamily="18" charset="0"/>
              </a:rPr>
              <a:t>available before </a:t>
            </a:r>
            <a:r>
              <a:rPr lang="en-US" sz="1400" dirty="0">
                <a:latin typeface="Georgia" pitchFamily="18" charset="0"/>
              </a:rPr>
              <a:t>HTML5</a:t>
            </a:r>
            <a:r>
              <a:rPr lang="en-US" sz="1400" dirty="0" smtClean="0">
                <a:latin typeface="Georgia" pitchFamily="18" charset="0"/>
              </a:rPr>
              <a:t>:</a:t>
            </a:r>
            <a:endParaRPr lang="en-US" sz="1400" dirty="0">
              <a:latin typeface="Georgia" pitchFamily="18" charset="0"/>
            </a:endParaRPr>
          </a:p>
          <a:p>
            <a:pPr marL="0" indent="0">
              <a:buFontTx/>
              <a:buNone/>
              <a:defRPr/>
            </a:pPr>
            <a:r>
              <a:rPr lang="en-US" sz="1400" dirty="0">
                <a:solidFill>
                  <a:srgbClr val="0066CC"/>
                </a:solidFill>
                <a:latin typeface="Georgia" pitchFamily="18" charset="0"/>
              </a:rPr>
              <a:t>■ </a:t>
            </a:r>
            <a:r>
              <a:rPr lang="en-US" sz="1400" dirty="0" smtClean="0">
                <a:solidFill>
                  <a:srgbClr val="0066CC"/>
                </a:solidFill>
                <a:latin typeface="Georgia" pitchFamily="18" charset="0"/>
              </a:rPr>
              <a:t>button, </a:t>
            </a:r>
            <a:r>
              <a:rPr lang="en-US" sz="1400" dirty="0" smtClean="0">
                <a:solidFill>
                  <a:srgbClr val="0066CC"/>
                </a:solidFill>
                <a:latin typeface="Georgia" pitchFamily="18" charset="0"/>
              </a:rPr>
              <a:t>■ </a:t>
            </a:r>
            <a:r>
              <a:rPr lang="en-US" sz="1400" dirty="0" smtClean="0">
                <a:solidFill>
                  <a:srgbClr val="0066CC"/>
                </a:solidFill>
                <a:latin typeface="Georgia" pitchFamily="18" charset="0"/>
              </a:rPr>
              <a:t>checkbox, </a:t>
            </a:r>
            <a:r>
              <a:rPr lang="en-US" sz="1400" dirty="0" smtClean="0">
                <a:solidFill>
                  <a:srgbClr val="0066CC"/>
                </a:solidFill>
                <a:latin typeface="Georgia" pitchFamily="18" charset="0"/>
              </a:rPr>
              <a:t>■ </a:t>
            </a:r>
            <a:r>
              <a:rPr lang="en-US" sz="1400" dirty="0" smtClean="0">
                <a:solidFill>
                  <a:srgbClr val="0066CC"/>
                </a:solidFill>
                <a:latin typeface="Georgia" pitchFamily="18" charset="0"/>
              </a:rPr>
              <a:t>file,  </a:t>
            </a:r>
            <a:r>
              <a:rPr lang="en-US" sz="1400" dirty="0" smtClean="0">
                <a:solidFill>
                  <a:srgbClr val="0066CC"/>
                </a:solidFill>
                <a:latin typeface="Georgia" pitchFamily="18" charset="0"/>
              </a:rPr>
              <a:t>■ </a:t>
            </a:r>
            <a:r>
              <a:rPr lang="en-US" sz="1400" dirty="0" smtClean="0">
                <a:solidFill>
                  <a:srgbClr val="0066CC"/>
                </a:solidFill>
                <a:latin typeface="Georgia" pitchFamily="18" charset="0"/>
              </a:rPr>
              <a:t>hidden, </a:t>
            </a:r>
            <a:r>
              <a:rPr lang="en-US" sz="1400" dirty="0" smtClean="0">
                <a:solidFill>
                  <a:srgbClr val="0066CC"/>
                </a:solidFill>
                <a:latin typeface="Georgia" pitchFamily="18" charset="0"/>
              </a:rPr>
              <a:t>■ </a:t>
            </a:r>
            <a:r>
              <a:rPr lang="en-US" sz="1400" dirty="0" smtClean="0">
                <a:solidFill>
                  <a:srgbClr val="0066CC"/>
                </a:solidFill>
                <a:latin typeface="Georgia" pitchFamily="18" charset="0"/>
              </a:rPr>
              <a:t>image, </a:t>
            </a:r>
            <a:r>
              <a:rPr lang="en-US" sz="1400" dirty="0" smtClean="0">
                <a:solidFill>
                  <a:srgbClr val="0066CC"/>
                </a:solidFill>
                <a:latin typeface="Georgia" pitchFamily="18" charset="0"/>
              </a:rPr>
              <a:t>■ </a:t>
            </a:r>
            <a:r>
              <a:rPr lang="en-US" sz="1400" dirty="0" smtClean="0">
                <a:solidFill>
                  <a:srgbClr val="0066CC"/>
                </a:solidFill>
                <a:latin typeface="Georgia" pitchFamily="18" charset="0"/>
              </a:rPr>
              <a:t>password,  </a:t>
            </a:r>
            <a:r>
              <a:rPr lang="en-US" sz="1400" dirty="0" smtClean="0">
                <a:solidFill>
                  <a:srgbClr val="0066CC"/>
                </a:solidFill>
                <a:latin typeface="Georgia" pitchFamily="18" charset="0"/>
              </a:rPr>
              <a:t>■ </a:t>
            </a:r>
            <a:r>
              <a:rPr lang="en-US" sz="1400" dirty="0" smtClean="0">
                <a:solidFill>
                  <a:srgbClr val="0066CC"/>
                </a:solidFill>
                <a:latin typeface="Georgia" pitchFamily="18" charset="0"/>
              </a:rPr>
              <a:t>radio, </a:t>
            </a:r>
            <a:r>
              <a:rPr lang="en-US" sz="1400" dirty="0" smtClean="0">
                <a:solidFill>
                  <a:srgbClr val="0066CC"/>
                </a:solidFill>
                <a:latin typeface="Georgia" pitchFamily="18" charset="0"/>
              </a:rPr>
              <a:t>■ </a:t>
            </a:r>
            <a:r>
              <a:rPr lang="en-US" sz="1400" dirty="0" smtClean="0">
                <a:solidFill>
                  <a:srgbClr val="0066CC"/>
                </a:solidFill>
                <a:latin typeface="Georgia" pitchFamily="18" charset="0"/>
              </a:rPr>
              <a:t>reset, </a:t>
            </a:r>
            <a:r>
              <a:rPr lang="en-US" sz="1400" dirty="0" smtClean="0">
                <a:solidFill>
                  <a:srgbClr val="0066CC"/>
                </a:solidFill>
                <a:latin typeface="Georgia" pitchFamily="18" charset="0"/>
              </a:rPr>
              <a:t>■ </a:t>
            </a:r>
            <a:r>
              <a:rPr lang="en-US" sz="1400" dirty="0" smtClean="0">
                <a:solidFill>
                  <a:srgbClr val="0066CC"/>
                </a:solidFill>
                <a:latin typeface="Georgia" pitchFamily="18" charset="0"/>
              </a:rPr>
              <a:t>submit, </a:t>
            </a:r>
            <a:r>
              <a:rPr lang="en-US" sz="1400" dirty="0" smtClean="0">
                <a:solidFill>
                  <a:srgbClr val="0066CC"/>
                </a:solidFill>
                <a:latin typeface="Georgia" pitchFamily="18" charset="0"/>
              </a:rPr>
              <a:t>■ text</a:t>
            </a:r>
            <a:r>
              <a:rPr lang="en-US" sz="1400" dirty="0" smtClean="0">
                <a:latin typeface="Georgia" pitchFamily="18" charset="0"/>
              </a:rPr>
              <a:t/>
            </a:r>
            <a:br>
              <a:rPr lang="en-US" sz="1400" dirty="0" smtClean="0">
                <a:latin typeface="Georgia" pitchFamily="18" charset="0"/>
              </a:rPr>
            </a:br>
            <a:endParaRPr lang="en-US" sz="1400" dirty="0">
              <a:latin typeface="Georgia" pitchFamily="18" charset="0"/>
            </a:endParaRPr>
          </a:p>
          <a:p>
            <a:pPr marL="0" indent="0">
              <a:buFontTx/>
              <a:buNone/>
              <a:defRPr/>
            </a:pPr>
            <a:r>
              <a:rPr lang="en-US" sz="1400" dirty="0">
                <a:latin typeface="Georgia" pitchFamily="18" charset="0"/>
              </a:rPr>
              <a:t>HTML5 gives us input types that provide for more data-specific UI elements </a:t>
            </a:r>
            <a:r>
              <a:rPr lang="en-US" sz="1400" dirty="0" smtClean="0">
                <a:latin typeface="Georgia" pitchFamily="18" charset="0"/>
              </a:rPr>
              <a:t>and native </a:t>
            </a:r>
            <a:r>
              <a:rPr lang="en-US" sz="1400" dirty="0">
                <a:latin typeface="Georgia" pitchFamily="18" charset="0"/>
              </a:rPr>
              <a:t>data validation. </a:t>
            </a:r>
            <a:endParaRPr lang="en-US" sz="1400" dirty="0" smtClean="0">
              <a:latin typeface="Georgia" pitchFamily="18" charset="0"/>
            </a:endParaRPr>
          </a:p>
          <a:p>
            <a:pPr marL="0" indent="0">
              <a:buFontTx/>
              <a:buNone/>
              <a:defRPr/>
            </a:pPr>
            <a:r>
              <a:rPr lang="en-US" sz="1400" dirty="0" smtClean="0">
                <a:latin typeface="Georgia" pitchFamily="18" charset="0"/>
              </a:rPr>
              <a:t>HTML5 </a:t>
            </a:r>
            <a:r>
              <a:rPr lang="en-US" sz="1400" dirty="0">
                <a:latin typeface="Georgia" pitchFamily="18" charset="0"/>
              </a:rPr>
              <a:t>has a total of </a:t>
            </a:r>
            <a:r>
              <a:rPr lang="en-US" sz="1400" b="1" dirty="0">
                <a:solidFill>
                  <a:srgbClr val="0066CC"/>
                </a:solidFill>
                <a:latin typeface="Georgia" pitchFamily="18" charset="0"/>
              </a:rPr>
              <a:t>13 </a:t>
            </a:r>
            <a:r>
              <a:rPr lang="en-US" sz="1400" dirty="0">
                <a:latin typeface="Georgia" pitchFamily="18" charset="0"/>
              </a:rPr>
              <a:t>new input types:</a:t>
            </a:r>
          </a:p>
          <a:p>
            <a:pPr marL="0" indent="0">
              <a:buFontTx/>
              <a:buNone/>
              <a:defRPr/>
            </a:pPr>
            <a:r>
              <a:rPr lang="en-US" sz="1400" dirty="0">
                <a:solidFill>
                  <a:srgbClr val="0066CC"/>
                </a:solidFill>
                <a:latin typeface="Georgia" pitchFamily="18" charset="0"/>
              </a:rPr>
              <a:t>■ </a:t>
            </a:r>
            <a:r>
              <a:rPr lang="en-US" sz="1400" dirty="0" smtClean="0">
                <a:solidFill>
                  <a:srgbClr val="0066CC"/>
                </a:solidFill>
                <a:latin typeface="Georgia" pitchFamily="18" charset="0"/>
              </a:rPr>
              <a:t>search, ■ email, ■ </a:t>
            </a:r>
            <a:r>
              <a:rPr lang="en-US" sz="1400" dirty="0" err="1" smtClean="0">
                <a:solidFill>
                  <a:srgbClr val="0066CC"/>
                </a:solidFill>
                <a:latin typeface="Georgia" pitchFamily="18" charset="0"/>
              </a:rPr>
              <a:t>url</a:t>
            </a:r>
            <a:r>
              <a:rPr lang="en-US" sz="1400" dirty="0" smtClean="0">
                <a:solidFill>
                  <a:srgbClr val="0066CC"/>
                </a:solidFill>
                <a:latin typeface="Georgia" pitchFamily="18" charset="0"/>
              </a:rPr>
              <a:t>, ■ </a:t>
            </a:r>
            <a:r>
              <a:rPr lang="en-US" sz="1400" dirty="0" err="1" smtClean="0">
                <a:solidFill>
                  <a:srgbClr val="0066CC"/>
                </a:solidFill>
                <a:latin typeface="Georgia" pitchFamily="18" charset="0"/>
              </a:rPr>
              <a:t>tel</a:t>
            </a:r>
            <a:r>
              <a:rPr lang="en-US" sz="1400" dirty="0" smtClean="0">
                <a:solidFill>
                  <a:srgbClr val="0066CC"/>
                </a:solidFill>
                <a:latin typeface="Georgia" pitchFamily="18" charset="0"/>
              </a:rPr>
              <a:t>, ■ </a:t>
            </a:r>
            <a:r>
              <a:rPr lang="en-US" sz="1400" dirty="0" err="1" smtClean="0">
                <a:solidFill>
                  <a:srgbClr val="0066CC"/>
                </a:solidFill>
                <a:latin typeface="Georgia" pitchFamily="18" charset="0"/>
              </a:rPr>
              <a:t>datetime</a:t>
            </a:r>
            <a:r>
              <a:rPr lang="en-US" sz="1400" dirty="0" smtClean="0">
                <a:solidFill>
                  <a:srgbClr val="0066CC"/>
                </a:solidFill>
                <a:latin typeface="Georgia" pitchFamily="18" charset="0"/>
              </a:rPr>
              <a:t>, ■ date, </a:t>
            </a:r>
            <a:r>
              <a:rPr lang="en-US" sz="1400" dirty="0" smtClean="0">
                <a:solidFill>
                  <a:srgbClr val="0066CC"/>
                </a:solidFill>
              </a:rPr>
              <a:t>■ month, ■ week, ■ time, ■ </a:t>
            </a:r>
            <a:r>
              <a:rPr lang="en-US" sz="1400" dirty="0" err="1" smtClean="0">
                <a:solidFill>
                  <a:srgbClr val="0066CC"/>
                </a:solidFill>
              </a:rPr>
              <a:t>datetime</a:t>
            </a:r>
            <a:r>
              <a:rPr lang="en-US" sz="1400" dirty="0" smtClean="0">
                <a:solidFill>
                  <a:srgbClr val="0066CC"/>
                </a:solidFill>
              </a:rPr>
              <a:t>-local, </a:t>
            </a:r>
          </a:p>
          <a:p>
            <a:pPr marL="0" indent="0">
              <a:buFontTx/>
              <a:buNone/>
              <a:defRPr/>
            </a:pPr>
            <a:r>
              <a:rPr lang="en-US" sz="1400" dirty="0" smtClean="0">
                <a:solidFill>
                  <a:srgbClr val="0066CC"/>
                </a:solidFill>
              </a:rPr>
              <a:t>■ number, ■ range, ■ </a:t>
            </a:r>
            <a:r>
              <a:rPr lang="en-US" sz="1400" dirty="0">
                <a:solidFill>
                  <a:srgbClr val="0066CC"/>
                </a:solidFill>
              </a:rPr>
              <a:t>color</a:t>
            </a:r>
            <a:endParaRPr lang="en-US" sz="1400" b="1" dirty="0">
              <a:solidFill>
                <a:srgbClr val="0066CC"/>
              </a:solidFill>
              <a:latin typeface="Georgia" pitchFamily="18" charset="0"/>
            </a:endParaRPr>
          </a:p>
        </p:txBody>
      </p:sp>
      <p:sp>
        <p:nvSpPr>
          <p:cNvPr id="2" name="Date Placeholder 1"/>
          <p:cNvSpPr>
            <a:spLocks noGrp="1"/>
          </p:cNvSpPr>
          <p:nvPr>
            <p:ph type="dt" sz="half" idx="10"/>
          </p:nvPr>
        </p:nvSpPr>
        <p:spPr/>
        <p:txBody>
          <a:bodyPr/>
          <a:lstStyle/>
          <a:p>
            <a:pPr>
              <a:defRPr/>
            </a:pPr>
            <a:fld id="{8D274D13-4819-45B6-B1FE-B913B86EEA94}"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34</a:t>
            </a:fld>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types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 type&gt; search</a:t>
            </a:r>
            <a:endParaRPr lang="en-US" sz="1400" b="1" dirty="0"/>
          </a:p>
          <a:p>
            <a:pPr marL="0" indent="0" eaLnBrk="1" hangingPunct="1">
              <a:buFontTx/>
              <a:buNone/>
              <a:defRPr/>
            </a:pPr>
            <a:r>
              <a:rPr lang="en-US" sz="1400" b="1" dirty="0" smtClean="0"/>
              <a:t/>
            </a:r>
            <a:br>
              <a:rPr lang="en-US" sz="1400" b="1" dirty="0" smtClean="0"/>
            </a:br>
            <a:r>
              <a:rPr lang="en-US" sz="1400" dirty="0" smtClean="0"/>
              <a:t>The </a:t>
            </a:r>
            <a:r>
              <a:rPr lang="en-US" sz="1400" dirty="0" smtClean="0"/>
              <a:t>search type is used for search fields</a:t>
            </a:r>
            <a:br>
              <a:rPr lang="en-US" sz="1400" dirty="0" smtClean="0"/>
            </a:br>
            <a:endParaRPr lang="en-US" sz="1400" dirty="0">
              <a:latin typeface="Georgia" pitchFamily="18" charset="0"/>
            </a:endParaRPr>
          </a:p>
          <a:p>
            <a:pPr marL="0" indent="0">
              <a:buFontTx/>
              <a:buNone/>
              <a:defRPr/>
            </a:pPr>
            <a:r>
              <a:rPr lang="en-US" sz="1400" dirty="0" smtClean="0">
                <a:latin typeface="Georgia" pitchFamily="18" charset="0"/>
              </a:rPr>
              <a:t>Search type is only </a:t>
            </a:r>
            <a:r>
              <a:rPr lang="en-US" sz="1400" dirty="0">
                <a:latin typeface="Georgia" pitchFamily="18" charset="0"/>
              </a:rPr>
              <a:t>supported in Chrome, Opera, </a:t>
            </a:r>
            <a:r>
              <a:rPr lang="en-US" sz="1400" dirty="0" smtClean="0">
                <a:latin typeface="Georgia" pitchFamily="18" charset="0"/>
              </a:rPr>
              <a:t>and safari</a:t>
            </a:r>
            <a:r>
              <a:rPr lang="en-US" sz="1400" dirty="0" smtClean="0">
                <a:latin typeface="Georgia" pitchFamily="18" charset="0"/>
              </a:rPr>
              <a:t>.</a:t>
            </a:r>
          </a:p>
          <a:p>
            <a:pPr marL="0" indent="0">
              <a:buFontTx/>
              <a:buNone/>
              <a:defRPr/>
            </a:pPr>
            <a:endParaRPr lang="en-US" sz="1400" dirty="0">
              <a:latin typeface="Georgia" pitchFamily="18" charset="0"/>
            </a:endParaRPr>
          </a:p>
          <a:p>
            <a:pPr marL="0" indent="0">
              <a:buFontTx/>
              <a:buNone/>
              <a:defRPr/>
            </a:pPr>
            <a:r>
              <a:rPr lang="en-US" sz="1400" dirty="0" smtClean="0">
                <a:solidFill>
                  <a:srgbClr val="0066CC"/>
                </a:solidFill>
                <a:latin typeface="Georgia" pitchFamily="18" charset="0"/>
              </a:rPr>
              <a:t>Search Google: &lt;input type="search" name="</a:t>
            </a:r>
            <a:r>
              <a:rPr lang="en-US" sz="1400" dirty="0" err="1" smtClean="0">
                <a:solidFill>
                  <a:srgbClr val="0066CC"/>
                </a:solidFill>
                <a:latin typeface="Georgia" pitchFamily="18" charset="0"/>
              </a:rPr>
              <a:t>googlesearch</a:t>
            </a:r>
            <a:r>
              <a:rPr lang="en-US" sz="1400" dirty="0" smtClean="0">
                <a:solidFill>
                  <a:srgbClr val="0066CC"/>
                </a:solidFill>
                <a:latin typeface="Georgia" pitchFamily="18" charset="0"/>
              </a:rPr>
              <a:t>" /&gt;</a:t>
            </a:r>
            <a:endParaRPr lang="en-US" sz="1400" b="1" dirty="0">
              <a:solidFill>
                <a:srgbClr val="0066CC"/>
              </a:solidFill>
              <a:latin typeface="Georgia" pitchFamily="18" charset="0"/>
            </a:endParaRPr>
          </a:p>
        </p:txBody>
      </p:sp>
      <p:sp>
        <p:nvSpPr>
          <p:cNvPr id="2" name="Date Placeholder 1"/>
          <p:cNvSpPr>
            <a:spLocks noGrp="1"/>
          </p:cNvSpPr>
          <p:nvPr>
            <p:ph type="dt" sz="half" idx="10"/>
          </p:nvPr>
        </p:nvSpPr>
        <p:spPr/>
        <p:txBody>
          <a:bodyPr/>
          <a:lstStyle/>
          <a:p>
            <a:pPr>
              <a:defRPr/>
            </a:pPr>
            <a:fld id="{8D9D6C49-F615-4718-A863-99906F3740EA}"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35</a:t>
            </a:fld>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types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 type&gt; email</a:t>
            </a:r>
            <a:endParaRPr lang="en-US" sz="1400" b="1" dirty="0"/>
          </a:p>
          <a:p>
            <a:pPr marL="0" indent="0" eaLnBrk="1" hangingPunct="1">
              <a:buFontTx/>
              <a:buNone/>
              <a:defRPr/>
            </a:pPr>
            <a:r>
              <a:rPr lang="en-US" sz="1400" b="1" dirty="0" smtClean="0"/>
              <a:t/>
            </a:r>
            <a:br>
              <a:rPr lang="en-US" sz="1400" b="1" dirty="0" smtClean="0"/>
            </a:br>
            <a:r>
              <a:rPr lang="en-US" sz="1400" dirty="0" smtClean="0">
                <a:latin typeface="Georgia" pitchFamily="18" charset="0"/>
              </a:rPr>
              <a:t>The </a:t>
            </a:r>
            <a:r>
              <a:rPr lang="en-US" sz="1400" dirty="0">
                <a:latin typeface="Georgia" pitchFamily="18" charset="0"/>
              </a:rPr>
              <a:t>email type (type="email") is, unsurprisingly, used for specifying one or </a:t>
            </a:r>
            <a:r>
              <a:rPr lang="en-US" sz="1400" dirty="0" smtClean="0">
                <a:latin typeface="Georgia" pitchFamily="18" charset="0"/>
              </a:rPr>
              <a:t>more email </a:t>
            </a:r>
            <a:r>
              <a:rPr lang="en-US" sz="1400" dirty="0">
                <a:latin typeface="Georgia" pitchFamily="18" charset="0"/>
              </a:rPr>
              <a:t>addresses. </a:t>
            </a:r>
            <a:r>
              <a:rPr lang="en-US" sz="1400" dirty="0" smtClean="0">
                <a:latin typeface="Georgia" pitchFamily="18" charset="0"/>
              </a:rPr>
              <a:t/>
            </a:r>
            <a:br>
              <a:rPr lang="en-US" sz="1400" dirty="0" smtClean="0">
                <a:latin typeface="Georgia" pitchFamily="18" charset="0"/>
              </a:rPr>
            </a:br>
            <a:r>
              <a:rPr lang="en-US" sz="1400" dirty="0" smtClean="0">
                <a:latin typeface="Georgia" pitchFamily="18" charset="0"/>
              </a:rPr>
              <a:t>It </a:t>
            </a:r>
            <a:r>
              <a:rPr lang="en-US" sz="1400" dirty="0">
                <a:latin typeface="Georgia" pitchFamily="18" charset="0"/>
              </a:rPr>
              <a:t>supports the Boolean multiple attribute, allowing for multiple</a:t>
            </a:r>
            <a:r>
              <a:rPr lang="en-US" sz="1400" dirty="0" smtClean="0">
                <a:latin typeface="Georgia" pitchFamily="18" charset="0"/>
              </a:rPr>
              <a:t>, comma-separated </a:t>
            </a:r>
            <a:r>
              <a:rPr lang="en-US" sz="1400" dirty="0">
                <a:latin typeface="Georgia" pitchFamily="18" charset="0"/>
              </a:rPr>
              <a:t>email addresses</a:t>
            </a:r>
            <a:r>
              <a:rPr lang="en-US" sz="1400" dirty="0"/>
              <a:t>.</a:t>
            </a:r>
            <a:r>
              <a:rPr lang="en-US" sz="1400" dirty="0" smtClean="0"/>
              <a:t/>
            </a:r>
            <a:br>
              <a:rPr lang="en-US" sz="1400" dirty="0" smtClean="0"/>
            </a:br>
            <a:endParaRPr lang="en-US" sz="1400" dirty="0">
              <a:latin typeface="Georgia" pitchFamily="18" charset="0"/>
            </a:endParaRPr>
          </a:p>
          <a:p>
            <a:pPr marL="0" indent="0">
              <a:buFontTx/>
              <a:buNone/>
              <a:defRPr/>
            </a:pPr>
            <a:r>
              <a:rPr lang="en-US" sz="1400" dirty="0" smtClean="0">
                <a:latin typeface="Georgia" pitchFamily="18" charset="0"/>
              </a:rPr>
              <a:t>Search type is only </a:t>
            </a:r>
            <a:r>
              <a:rPr lang="en-US" sz="1400" dirty="0">
                <a:latin typeface="Georgia" pitchFamily="18" charset="0"/>
              </a:rPr>
              <a:t>supported in Chrome, Opera</a:t>
            </a:r>
            <a:r>
              <a:rPr lang="en-US" sz="1400" dirty="0" smtClean="0">
                <a:latin typeface="Georgia" pitchFamily="18" charset="0"/>
              </a:rPr>
              <a:t>, </a:t>
            </a:r>
            <a:r>
              <a:rPr lang="en-US" sz="1400" dirty="0" err="1" smtClean="0">
                <a:latin typeface="Georgia" pitchFamily="18" charset="0"/>
              </a:rPr>
              <a:t>firefox</a:t>
            </a:r>
            <a:r>
              <a:rPr lang="en-US" sz="1400" dirty="0" smtClean="0">
                <a:latin typeface="Georgia" pitchFamily="18" charset="0"/>
              </a:rPr>
              <a:t>  and safari.</a:t>
            </a:r>
          </a:p>
          <a:p>
            <a:pPr marL="0" indent="0">
              <a:buFontTx/>
              <a:buNone/>
              <a:defRPr/>
            </a:pPr>
            <a:endParaRPr lang="en-US" sz="1400" dirty="0">
              <a:latin typeface="Georgia" pitchFamily="18" charset="0"/>
            </a:endParaRPr>
          </a:p>
          <a:p>
            <a:pPr marL="0" indent="0">
              <a:buFontTx/>
              <a:buNone/>
              <a:defRPr/>
            </a:pPr>
            <a:r>
              <a:rPr lang="en-US" sz="1400" dirty="0" smtClean="0">
                <a:solidFill>
                  <a:srgbClr val="0066CC"/>
                </a:solidFill>
                <a:latin typeface="Georgia" pitchFamily="18" charset="0"/>
              </a:rPr>
              <a:t>E-mail: &lt;input type="email" name="</a:t>
            </a:r>
            <a:r>
              <a:rPr lang="en-US" sz="1400" dirty="0" err="1" smtClean="0">
                <a:solidFill>
                  <a:srgbClr val="0066CC"/>
                </a:solidFill>
                <a:latin typeface="Georgia" pitchFamily="18" charset="0"/>
              </a:rPr>
              <a:t>usermail</a:t>
            </a:r>
            <a:r>
              <a:rPr lang="en-US" sz="1400" dirty="0" smtClean="0">
                <a:solidFill>
                  <a:srgbClr val="0066CC"/>
                </a:solidFill>
                <a:latin typeface="Georgia" pitchFamily="18" charset="0"/>
              </a:rPr>
              <a:t>" /&gt;</a:t>
            </a:r>
            <a:endParaRPr lang="en-US" sz="1400" b="1" dirty="0">
              <a:solidFill>
                <a:srgbClr val="0066CC"/>
              </a:solidFill>
              <a:latin typeface="Georgia" pitchFamily="18" charset="0"/>
            </a:endParaRPr>
          </a:p>
        </p:txBody>
      </p:sp>
      <p:sp>
        <p:nvSpPr>
          <p:cNvPr id="2" name="Date Placeholder 1"/>
          <p:cNvSpPr>
            <a:spLocks noGrp="1"/>
          </p:cNvSpPr>
          <p:nvPr>
            <p:ph type="dt" sz="half" idx="10"/>
          </p:nvPr>
        </p:nvSpPr>
        <p:spPr/>
        <p:txBody>
          <a:bodyPr/>
          <a:lstStyle/>
          <a:p>
            <a:pPr>
              <a:defRPr/>
            </a:pPr>
            <a:fld id="{EA3E0BB6-E827-40F9-9B2B-24D1C381CB79}"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36</a:t>
            </a:fld>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types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 type&gt; </a:t>
            </a:r>
            <a:r>
              <a:rPr lang="en-US" sz="1600" b="1" dirty="0" err="1" smtClean="0">
                <a:solidFill>
                  <a:srgbClr val="0066CC"/>
                </a:solidFill>
                <a:latin typeface="Georgia" pitchFamily="18" charset="0"/>
              </a:rPr>
              <a:t>url</a:t>
            </a:r>
            <a:endParaRPr lang="en-US" sz="1400" b="1" dirty="0"/>
          </a:p>
          <a:p>
            <a:pPr marL="0" indent="0" eaLnBrk="1" hangingPunct="1">
              <a:buFontTx/>
              <a:buNone/>
              <a:defRPr/>
            </a:pPr>
            <a:r>
              <a:rPr lang="en-US" sz="1400" b="1" dirty="0" smtClean="0"/>
              <a:t/>
            </a:r>
            <a:br>
              <a:rPr lang="en-US" sz="1400" b="1" dirty="0" smtClean="0"/>
            </a:br>
            <a:r>
              <a:rPr lang="en-US" sz="1400" dirty="0" smtClean="0">
                <a:latin typeface="Georgia" pitchFamily="18" charset="0"/>
              </a:rPr>
              <a:t>The </a:t>
            </a:r>
            <a:r>
              <a:rPr lang="en-US" sz="1400" dirty="0" err="1" smtClean="0">
                <a:latin typeface="Georgia" pitchFamily="18" charset="0"/>
              </a:rPr>
              <a:t>url</a:t>
            </a:r>
            <a:r>
              <a:rPr lang="en-US" sz="1400" dirty="0" smtClean="0">
                <a:latin typeface="Georgia" pitchFamily="18" charset="0"/>
              </a:rPr>
              <a:t> type is used for input fields that should contain a URL address.</a:t>
            </a:r>
          </a:p>
          <a:p>
            <a:pPr marL="0" indent="0">
              <a:buFontTx/>
              <a:buNone/>
              <a:defRPr/>
            </a:pPr>
            <a:r>
              <a:rPr lang="en-US" sz="1400" dirty="0" smtClean="0">
                <a:latin typeface="Georgia" pitchFamily="18" charset="0"/>
              </a:rPr>
              <a:t>The value of the </a:t>
            </a:r>
            <a:r>
              <a:rPr lang="en-US" sz="1400" dirty="0" err="1" smtClean="0">
                <a:latin typeface="Georgia" pitchFamily="18" charset="0"/>
              </a:rPr>
              <a:t>url</a:t>
            </a:r>
            <a:r>
              <a:rPr lang="en-US" sz="1400" dirty="0" smtClean="0">
                <a:latin typeface="Georgia" pitchFamily="18" charset="0"/>
              </a:rPr>
              <a:t> field is automatically validated when the form is submitted.</a:t>
            </a:r>
          </a:p>
          <a:p>
            <a:pPr marL="0" indent="0">
              <a:buFontTx/>
              <a:buNone/>
              <a:defRPr/>
            </a:pPr>
            <a:endParaRPr lang="en-US" sz="1400" dirty="0">
              <a:latin typeface="Georgia" pitchFamily="18" charset="0"/>
            </a:endParaRPr>
          </a:p>
          <a:p>
            <a:pPr marL="0" indent="0">
              <a:buFontTx/>
              <a:buNone/>
              <a:defRPr/>
            </a:pPr>
            <a:r>
              <a:rPr lang="en-US" sz="1400" dirty="0" smtClean="0">
                <a:latin typeface="Georgia" pitchFamily="18" charset="0"/>
              </a:rPr>
              <a:t>Search type is only supported in Chrome, Opera, </a:t>
            </a:r>
            <a:r>
              <a:rPr lang="en-US" sz="1400" dirty="0" err="1" smtClean="0">
                <a:latin typeface="Georgia" pitchFamily="18" charset="0"/>
              </a:rPr>
              <a:t>firefox</a:t>
            </a:r>
            <a:r>
              <a:rPr lang="en-US" sz="1400" dirty="0" smtClean="0">
                <a:latin typeface="Georgia" pitchFamily="18" charset="0"/>
              </a:rPr>
              <a:t> </a:t>
            </a:r>
          </a:p>
          <a:p>
            <a:pPr marL="0" indent="0">
              <a:buFontTx/>
              <a:buNone/>
              <a:defRPr/>
            </a:pPr>
            <a:endParaRPr lang="en-US" sz="1400" dirty="0">
              <a:latin typeface="Georgia" pitchFamily="18" charset="0"/>
            </a:endParaRPr>
          </a:p>
          <a:p>
            <a:pPr marL="0" indent="0">
              <a:buFontTx/>
              <a:buNone/>
              <a:defRPr/>
            </a:pPr>
            <a:r>
              <a:rPr lang="en-US" sz="1400" dirty="0" smtClean="0">
                <a:solidFill>
                  <a:srgbClr val="0066CC"/>
                </a:solidFill>
                <a:latin typeface="Georgia" pitchFamily="18" charset="0"/>
              </a:rPr>
              <a:t>Add your homepage: &lt;input type="</a:t>
            </a:r>
            <a:r>
              <a:rPr lang="en-US" sz="1400" dirty="0" err="1" smtClean="0">
                <a:solidFill>
                  <a:srgbClr val="0066CC"/>
                </a:solidFill>
                <a:latin typeface="Georgia" pitchFamily="18" charset="0"/>
              </a:rPr>
              <a:t>url</a:t>
            </a:r>
            <a:r>
              <a:rPr lang="en-US" sz="1400" dirty="0" smtClean="0">
                <a:solidFill>
                  <a:srgbClr val="0066CC"/>
                </a:solidFill>
                <a:latin typeface="Georgia" pitchFamily="18" charset="0"/>
              </a:rPr>
              <a:t>" name="homepage" /&gt;</a:t>
            </a:r>
            <a:endParaRPr lang="en-US" sz="1400" b="1" dirty="0">
              <a:solidFill>
                <a:srgbClr val="0066CC"/>
              </a:solidFill>
              <a:latin typeface="Georgia" pitchFamily="18" charset="0"/>
            </a:endParaRPr>
          </a:p>
        </p:txBody>
      </p:sp>
      <p:sp>
        <p:nvSpPr>
          <p:cNvPr id="2" name="Date Placeholder 1"/>
          <p:cNvSpPr>
            <a:spLocks noGrp="1"/>
          </p:cNvSpPr>
          <p:nvPr>
            <p:ph type="dt" sz="half" idx="10"/>
          </p:nvPr>
        </p:nvSpPr>
        <p:spPr/>
        <p:txBody>
          <a:bodyPr/>
          <a:lstStyle/>
          <a:p>
            <a:pPr>
              <a:defRPr/>
            </a:pPr>
            <a:fld id="{4AAA29DA-7845-48BF-BD05-0FC514C1D0DA}"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37</a:t>
            </a:fld>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types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 type&gt; </a:t>
            </a:r>
            <a:r>
              <a:rPr lang="en-US" sz="1600" b="1" dirty="0" err="1" smtClean="0">
                <a:solidFill>
                  <a:srgbClr val="0066CC"/>
                </a:solidFill>
                <a:latin typeface="Georgia" pitchFamily="18" charset="0"/>
              </a:rPr>
              <a:t>tel</a:t>
            </a:r>
            <a:endParaRPr lang="en-US" sz="1400" b="1" dirty="0"/>
          </a:p>
          <a:p>
            <a:pPr marL="0" indent="0">
              <a:buFontTx/>
              <a:buNone/>
              <a:defRPr/>
            </a:pPr>
            <a:r>
              <a:rPr lang="en-US" sz="1400" dirty="0" smtClean="0">
                <a:latin typeface="Georgia" pitchFamily="18" charset="0"/>
              </a:rPr>
              <a:t>For </a:t>
            </a:r>
            <a:r>
              <a:rPr lang="en-US" sz="1400" dirty="0">
                <a:latin typeface="Georgia" pitchFamily="18" charset="0"/>
              </a:rPr>
              <a:t>telephone numbers, use the </a:t>
            </a:r>
            <a:r>
              <a:rPr lang="en-US" sz="1400" dirty="0" err="1">
                <a:latin typeface="Georgia" pitchFamily="18" charset="0"/>
              </a:rPr>
              <a:t>tel</a:t>
            </a:r>
            <a:r>
              <a:rPr lang="en-US" sz="1400" dirty="0">
                <a:latin typeface="Georgia" pitchFamily="18" charset="0"/>
              </a:rPr>
              <a:t> input type (type="</a:t>
            </a:r>
            <a:r>
              <a:rPr lang="en-US" sz="1400" dirty="0" err="1">
                <a:latin typeface="Georgia" pitchFamily="18" charset="0"/>
              </a:rPr>
              <a:t>tel</a:t>
            </a:r>
            <a:r>
              <a:rPr lang="en-US" sz="1400" dirty="0">
                <a:latin typeface="Georgia" pitchFamily="18" charset="0"/>
              </a:rPr>
              <a:t>"). Unlike the </a:t>
            </a:r>
            <a:r>
              <a:rPr lang="en-US" sz="1400" dirty="0" err="1">
                <a:latin typeface="Georgia" pitchFamily="18" charset="0"/>
              </a:rPr>
              <a:t>url</a:t>
            </a:r>
            <a:r>
              <a:rPr lang="en-US" sz="1400" dirty="0">
                <a:latin typeface="Georgia" pitchFamily="18" charset="0"/>
              </a:rPr>
              <a:t> </a:t>
            </a:r>
            <a:r>
              <a:rPr lang="en-US" sz="1400" dirty="0" smtClean="0">
                <a:latin typeface="Georgia" pitchFamily="18" charset="0"/>
              </a:rPr>
              <a:t>and email </a:t>
            </a:r>
            <a:r>
              <a:rPr lang="en-US" sz="1400" dirty="0">
                <a:latin typeface="Georgia" pitchFamily="18" charset="0"/>
              </a:rPr>
              <a:t>types, </a:t>
            </a:r>
            <a:endParaRPr lang="en-US" sz="1400" dirty="0" smtClean="0">
              <a:latin typeface="Georgia" pitchFamily="18" charset="0"/>
            </a:endParaRPr>
          </a:p>
          <a:p>
            <a:pPr marL="0" indent="0">
              <a:buFontTx/>
              <a:buNone/>
              <a:defRPr/>
            </a:pPr>
            <a:r>
              <a:rPr lang="en-US" sz="1400" dirty="0" smtClean="0">
                <a:latin typeface="Georgia" pitchFamily="18" charset="0"/>
              </a:rPr>
              <a:t>the </a:t>
            </a:r>
            <a:r>
              <a:rPr lang="en-US" sz="1400" dirty="0" err="1">
                <a:latin typeface="Georgia" pitchFamily="18" charset="0"/>
              </a:rPr>
              <a:t>tel</a:t>
            </a:r>
            <a:r>
              <a:rPr lang="en-US" sz="1400" dirty="0">
                <a:latin typeface="Georgia" pitchFamily="18" charset="0"/>
              </a:rPr>
              <a:t> type doesn’t enforce a particular syntax or pattern. Letters </a:t>
            </a:r>
            <a:r>
              <a:rPr lang="en-US" sz="1400" dirty="0" smtClean="0">
                <a:latin typeface="Georgia" pitchFamily="18" charset="0"/>
              </a:rPr>
              <a:t>and numbers—indeed</a:t>
            </a:r>
            <a:r>
              <a:rPr lang="en-US" sz="1400" dirty="0">
                <a:latin typeface="Georgia" pitchFamily="18" charset="0"/>
              </a:rPr>
              <a:t>, any characters other than new lines or carriage </a:t>
            </a:r>
            <a:r>
              <a:rPr lang="en-US" sz="1400" dirty="0" smtClean="0">
                <a:latin typeface="Georgia" pitchFamily="18" charset="0"/>
              </a:rPr>
              <a:t>returns—are valid</a:t>
            </a:r>
            <a:r>
              <a:rPr lang="en-US" sz="1400" dirty="0" smtClean="0"/>
              <a:t>.</a:t>
            </a:r>
          </a:p>
          <a:p>
            <a:pPr marL="0" indent="0">
              <a:buFontTx/>
              <a:buNone/>
              <a:defRPr/>
            </a:pPr>
            <a:endParaRPr lang="en-US" sz="1400" dirty="0">
              <a:latin typeface="Georgia" pitchFamily="18" charset="0"/>
            </a:endParaRPr>
          </a:p>
          <a:p>
            <a:pPr marL="0" indent="0">
              <a:buFontTx/>
              <a:buNone/>
              <a:defRPr/>
            </a:pPr>
            <a:r>
              <a:rPr lang="en-US" sz="1400" dirty="0" smtClean="0">
                <a:solidFill>
                  <a:srgbClr val="0066CC"/>
                </a:solidFill>
                <a:latin typeface="Georgia" pitchFamily="18" charset="0"/>
              </a:rPr>
              <a:t>Telephone: &lt;input type="</a:t>
            </a:r>
            <a:r>
              <a:rPr lang="en-US" sz="1400" dirty="0" err="1" smtClean="0">
                <a:solidFill>
                  <a:srgbClr val="0066CC"/>
                </a:solidFill>
                <a:latin typeface="Georgia" pitchFamily="18" charset="0"/>
              </a:rPr>
              <a:t>tel</a:t>
            </a:r>
            <a:r>
              <a:rPr lang="en-US" sz="1400" dirty="0" smtClean="0">
                <a:solidFill>
                  <a:srgbClr val="0066CC"/>
                </a:solidFill>
                <a:latin typeface="Georgia" pitchFamily="18" charset="0"/>
              </a:rPr>
              <a:t>" name="</a:t>
            </a:r>
            <a:r>
              <a:rPr lang="en-US" sz="1400" dirty="0" err="1" smtClean="0">
                <a:solidFill>
                  <a:srgbClr val="0066CC"/>
                </a:solidFill>
                <a:latin typeface="Georgia" pitchFamily="18" charset="0"/>
              </a:rPr>
              <a:t>usrtel</a:t>
            </a:r>
            <a:r>
              <a:rPr lang="en-US" sz="1400" dirty="0" smtClean="0">
                <a:solidFill>
                  <a:srgbClr val="0066CC"/>
                </a:solidFill>
                <a:latin typeface="Georgia" pitchFamily="18" charset="0"/>
              </a:rPr>
              <a:t>" /&gt;</a:t>
            </a:r>
            <a:endParaRPr lang="en-US" sz="1400" b="1" dirty="0">
              <a:solidFill>
                <a:srgbClr val="0066CC"/>
              </a:solidFill>
              <a:latin typeface="Georgia" pitchFamily="18" charset="0"/>
            </a:endParaRPr>
          </a:p>
        </p:txBody>
      </p:sp>
      <p:sp>
        <p:nvSpPr>
          <p:cNvPr id="2" name="Date Placeholder 1"/>
          <p:cNvSpPr>
            <a:spLocks noGrp="1"/>
          </p:cNvSpPr>
          <p:nvPr>
            <p:ph type="dt" sz="half" idx="10"/>
          </p:nvPr>
        </p:nvSpPr>
        <p:spPr/>
        <p:txBody>
          <a:bodyPr/>
          <a:lstStyle/>
          <a:p>
            <a:pPr>
              <a:defRPr/>
            </a:pPr>
            <a:fld id="{AD2FF09D-EE5F-4F2F-9075-E8F7E16A72B9}"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38</a:t>
            </a:fld>
            <a:endParaRPr lang="en-GB"/>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types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 type&gt; range</a:t>
            </a:r>
            <a:endParaRPr lang="en-US" sz="1400" b="1" dirty="0"/>
          </a:p>
          <a:p>
            <a:pPr marL="0" indent="0">
              <a:buFontTx/>
              <a:buNone/>
              <a:defRPr/>
            </a:pPr>
            <a:r>
              <a:rPr lang="en-US" sz="1400" dirty="0" smtClean="0">
                <a:latin typeface="Georgia" pitchFamily="18" charset="0"/>
              </a:rPr>
              <a:t>The </a:t>
            </a:r>
            <a:r>
              <a:rPr lang="en-US" sz="1400" dirty="0">
                <a:latin typeface="Georgia" pitchFamily="18" charset="0"/>
              </a:rPr>
              <a:t>range input type (type="range") displays a slider control in browsers that</a:t>
            </a:r>
          </a:p>
          <a:p>
            <a:pPr marL="0" indent="0">
              <a:buFontTx/>
              <a:buNone/>
              <a:defRPr/>
            </a:pPr>
            <a:r>
              <a:rPr lang="en-US" sz="1400" dirty="0">
                <a:latin typeface="Georgia" pitchFamily="18" charset="0"/>
              </a:rPr>
              <a:t>support it (currently Opera and </a:t>
            </a:r>
            <a:r>
              <a:rPr lang="en-US" sz="1400" dirty="0" err="1">
                <a:latin typeface="Georgia" pitchFamily="18" charset="0"/>
              </a:rPr>
              <a:t>WebKit</a:t>
            </a:r>
            <a:r>
              <a:rPr lang="en-US" sz="1400" dirty="0">
                <a:latin typeface="Georgia" pitchFamily="18" charset="0"/>
              </a:rPr>
              <a:t>). As with the number type, it allows the</a:t>
            </a:r>
          </a:p>
          <a:p>
            <a:pPr marL="0" indent="0">
              <a:buFontTx/>
              <a:buNone/>
              <a:defRPr/>
            </a:pPr>
            <a:r>
              <a:rPr lang="en-US" sz="1400" dirty="0">
                <a:latin typeface="Georgia" pitchFamily="18" charset="0"/>
              </a:rPr>
              <a:t>min, max, and step attributes</a:t>
            </a:r>
            <a:r>
              <a:rPr lang="en-US" sz="1400" dirty="0" smtClean="0">
                <a:latin typeface="Georgia" pitchFamily="18" charset="0"/>
              </a:rPr>
              <a:t>.</a:t>
            </a:r>
          </a:p>
          <a:p>
            <a:pPr marL="0" indent="0">
              <a:buFontTx/>
              <a:buNone/>
              <a:defRPr/>
            </a:pPr>
            <a:endParaRPr lang="en-US" sz="1400" dirty="0">
              <a:latin typeface="Georgia" pitchFamily="18" charset="0"/>
            </a:endParaRPr>
          </a:p>
          <a:p>
            <a:pPr marL="0" indent="0">
              <a:buFontTx/>
              <a:buNone/>
              <a:defRPr/>
            </a:pPr>
            <a:r>
              <a:rPr lang="en-US" sz="1400" dirty="0" smtClean="0">
                <a:latin typeface="Georgia" pitchFamily="18" charset="0"/>
              </a:rPr>
              <a:t>Define a control for entering a number whose exact value is not important</a:t>
            </a:r>
          </a:p>
          <a:p>
            <a:pPr>
              <a:defRPr/>
            </a:pPr>
            <a:endParaRPr lang="en-US" sz="1400" dirty="0" smtClean="0"/>
          </a:p>
          <a:p>
            <a:pPr marL="0" indent="0">
              <a:buFontTx/>
              <a:buNone/>
              <a:defRPr/>
            </a:pPr>
            <a:r>
              <a:rPr lang="en-US" sz="1400" dirty="0">
                <a:solidFill>
                  <a:srgbClr val="0066CC"/>
                </a:solidFill>
                <a:latin typeface="Georgia" pitchFamily="18" charset="0"/>
              </a:rPr>
              <a:t>&lt;label for="rating"&gt;On a scale of 1 to 10, my knowledge of </a:t>
            </a:r>
            <a:r>
              <a:rPr lang="en-US" sz="1400" dirty="0" smtClean="0">
                <a:solidFill>
                  <a:srgbClr val="0066CC"/>
                </a:solidFill>
                <a:latin typeface="Georgia" pitchFamily="18" charset="0"/>
              </a:rPr>
              <a:t>HTML5 is</a:t>
            </a:r>
            <a:r>
              <a:rPr lang="en-US" sz="1400" dirty="0">
                <a:solidFill>
                  <a:srgbClr val="0066CC"/>
                </a:solidFill>
                <a:latin typeface="Georgia" pitchFamily="18" charset="0"/>
              </a:rPr>
              <a:t>:&lt;/label&gt;</a:t>
            </a:r>
          </a:p>
          <a:p>
            <a:pPr marL="0" indent="0">
              <a:buFontTx/>
              <a:buNone/>
              <a:defRPr/>
            </a:pPr>
            <a:r>
              <a:rPr lang="en-US" sz="1400" dirty="0">
                <a:solidFill>
                  <a:srgbClr val="0066CC"/>
                </a:solidFill>
                <a:latin typeface="Georgia" pitchFamily="18" charset="0"/>
              </a:rPr>
              <a:t>&lt;input </a:t>
            </a:r>
            <a:r>
              <a:rPr lang="en-US" sz="1400" b="1" dirty="0">
                <a:solidFill>
                  <a:srgbClr val="0066CC"/>
                </a:solidFill>
                <a:latin typeface="Georgia" pitchFamily="18" charset="0"/>
              </a:rPr>
              <a:t>type="range" min="1" max="10" </a:t>
            </a:r>
            <a:r>
              <a:rPr lang="en-US" sz="1400" dirty="0">
                <a:solidFill>
                  <a:srgbClr val="0066CC"/>
                </a:solidFill>
                <a:latin typeface="Georgia" pitchFamily="18" charset="0"/>
              </a:rPr>
              <a:t>name="rating" type="range"&gt;</a:t>
            </a:r>
            <a:endParaRPr lang="en-US" sz="1400" dirty="0" smtClean="0">
              <a:solidFill>
                <a:srgbClr val="0066CC"/>
              </a:solidFill>
              <a:latin typeface="Georgia" pitchFamily="18" charset="0"/>
            </a:endParaRPr>
          </a:p>
        </p:txBody>
      </p:sp>
      <p:sp>
        <p:nvSpPr>
          <p:cNvPr id="2" name="Date Placeholder 1"/>
          <p:cNvSpPr>
            <a:spLocks noGrp="1"/>
          </p:cNvSpPr>
          <p:nvPr>
            <p:ph type="dt" sz="half" idx="10"/>
          </p:nvPr>
        </p:nvSpPr>
        <p:spPr/>
        <p:txBody>
          <a:bodyPr/>
          <a:lstStyle/>
          <a:p>
            <a:pPr>
              <a:defRPr/>
            </a:pPr>
            <a:fld id="{DD8AFA8F-540C-42BF-8BAF-82299C113A7E}"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39</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286605"/>
            <a:ext cx="7680959" cy="1161196"/>
          </a:xfrm>
        </p:spPr>
        <p:txBody>
          <a:bodyPr>
            <a:normAutofit fontScale="90000"/>
          </a:bodyPr>
          <a:lstStyle/>
          <a:p>
            <a:pPr algn="l" eaLnBrk="1" hangingPunct="1"/>
            <a:r>
              <a:rPr lang="en-US" sz="3200" dirty="0" smtClean="0">
                <a:solidFill>
                  <a:srgbClr val="FF3300"/>
                </a:solidFill>
                <a:latin typeface="Georgia" panose="02040502050405020303" pitchFamily="18" charset="0"/>
              </a:rPr>
              <a:t>HISTORY, VERSION &amp; FUTURE OF HTML5</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6147" name="Rectangle 3"/>
          <p:cNvSpPr>
            <a:spLocks noGrp="1" noChangeArrowheads="1"/>
          </p:cNvSpPr>
          <p:nvPr>
            <p:ph idx="1"/>
          </p:nvPr>
        </p:nvSpPr>
        <p:spPr>
          <a:xfrm>
            <a:off x="822960" y="1143000"/>
            <a:ext cx="7863840" cy="4525963"/>
          </a:xfrm>
        </p:spPr>
        <p:txBody>
          <a:bodyPr>
            <a:normAutofit fontScale="92500" lnSpcReduction="20000"/>
          </a:bodyPr>
          <a:lstStyle/>
          <a:p>
            <a:pPr eaLnBrk="1" hangingPunct="1">
              <a:lnSpc>
                <a:spcPct val="90000"/>
              </a:lnSpc>
              <a:buFontTx/>
              <a:buNone/>
            </a:pPr>
            <a:r>
              <a:rPr lang="en-GB" sz="2400" dirty="0" smtClean="0">
                <a:latin typeface="Georgia" panose="02040502050405020303" pitchFamily="18" charset="0"/>
              </a:rPr>
              <a:t>History </a:t>
            </a:r>
            <a:r>
              <a:rPr lang="en-GB" sz="2400" dirty="0" smtClean="0">
                <a:latin typeface="Georgia" panose="02040502050405020303" pitchFamily="18" charset="0"/>
              </a:rPr>
              <a:t>of HTML5?</a:t>
            </a:r>
          </a:p>
          <a:p>
            <a:pPr eaLnBrk="1" hangingPunct="1">
              <a:lnSpc>
                <a:spcPct val="90000"/>
              </a:lnSpc>
              <a:buFontTx/>
              <a:buNone/>
            </a:pPr>
            <a:endParaRPr lang="en-US" sz="2400" dirty="0" smtClean="0"/>
          </a:p>
          <a:p>
            <a:pPr eaLnBrk="1" hangingPunct="1">
              <a:lnSpc>
                <a:spcPct val="90000"/>
              </a:lnSpc>
            </a:pPr>
            <a:r>
              <a:rPr lang="en-US" sz="1600" dirty="0" smtClean="0">
                <a:latin typeface="Georgia" panose="02040502050405020303" pitchFamily="18" charset="0"/>
              </a:rPr>
              <a:t>December </a:t>
            </a:r>
            <a:r>
              <a:rPr lang="en-US" sz="1600" dirty="0" smtClean="0">
                <a:solidFill>
                  <a:srgbClr val="0066CC"/>
                </a:solidFill>
                <a:latin typeface="Georgia" panose="02040502050405020303" pitchFamily="18" charset="0"/>
              </a:rPr>
              <a:t>1997</a:t>
            </a:r>
            <a:r>
              <a:rPr lang="en-US" sz="1600" dirty="0" smtClean="0">
                <a:latin typeface="Georgia" panose="02040502050405020303" pitchFamily="18" charset="0"/>
              </a:rPr>
              <a:t>: HTML 4.0 is published by the W3C</a:t>
            </a:r>
            <a:br>
              <a:rPr lang="en-US" sz="1600" dirty="0" smtClean="0">
                <a:latin typeface="Georgia" panose="02040502050405020303" pitchFamily="18" charset="0"/>
              </a:rPr>
            </a:br>
            <a:endParaRPr lang="en-US" sz="1600" dirty="0" smtClean="0">
              <a:latin typeface="Georgia" panose="02040502050405020303" pitchFamily="18" charset="0"/>
            </a:endParaRPr>
          </a:p>
          <a:p>
            <a:pPr eaLnBrk="1" hangingPunct="1">
              <a:lnSpc>
                <a:spcPct val="90000"/>
              </a:lnSpc>
            </a:pPr>
            <a:r>
              <a:rPr lang="en-US" sz="1600" dirty="0" smtClean="0">
                <a:latin typeface="Georgia" panose="02040502050405020303" pitchFamily="18" charset="0"/>
              </a:rPr>
              <a:t>February - March </a:t>
            </a:r>
            <a:r>
              <a:rPr lang="en-US" sz="1600" dirty="0" smtClean="0">
                <a:solidFill>
                  <a:srgbClr val="0066CC"/>
                </a:solidFill>
                <a:latin typeface="Georgia" panose="02040502050405020303" pitchFamily="18" charset="0"/>
              </a:rPr>
              <a:t>1998</a:t>
            </a:r>
            <a:r>
              <a:rPr lang="en-US" sz="1600" dirty="0" smtClean="0">
                <a:latin typeface="Georgia" panose="02040502050405020303" pitchFamily="18" charset="0"/>
              </a:rPr>
              <a:t>: XML 1.0 is published</a:t>
            </a:r>
            <a:br>
              <a:rPr lang="en-US" sz="1600" dirty="0" smtClean="0">
                <a:latin typeface="Georgia" panose="02040502050405020303" pitchFamily="18" charset="0"/>
              </a:rPr>
            </a:br>
            <a:endParaRPr lang="en-US" sz="1600" dirty="0" smtClean="0">
              <a:latin typeface="Georgia" panose="02040502050405020303" pitchFamily="18" charset="0"/>
            </a:endParaRPr>
          </a:p>
          <a:p>
            <a:pPr eaLnBrk="1" hangingPunct="1">
              <a:lnSpc>
                <a:spcPct val="90000"/>
              </a:lnSpc>
            </a:pPr>
            <a:r>
              <a:rPr lang="en-US" sz="1600" dirty="0" smtClean="0">
                <a:latin typeface="Georgia" panose="02040502050405020303" pitchFamily="18" charset="0"/>
              </a:rPr>
              <a:t>December </a:t>
            </a:r>
            <a:r>
              <a:rPr lang="en-US" sz="1600" dirty="0" smtClean="0">
                <a:solidFill>
                  <a:srgbClr val="0066CC"/>
                </a:solidFill>
                <a:latin typeface="Georgia" panose="02040502050405020303" pitchFamily="18" charset="0"/>
              </a:rPr>
              <a:t>1999</a:t>
            </a:r>
            <a:r>
              <a:rPr lang="en-US" sz="1600" dirty="0" smtClean="0">
                <a:latin typeface="Georgia" panose="02040502050405020303" pitchFamily="18" charset="0"/>
              </a:rPr>
              <a:t> - January </a:t>
            </a:r>
            <a:r>
              <a:rPr lang="en-US" sz="1600" dirty="0" smtClean="0">
                <a:solidFill>
                  <a:srgbClr val="0066CC"/>
                </a:solidFill>
                <a:latin typeface="Georgia" panose="02040502050405020303" pitchFamily="18" charset="0"/>
              </a:rPr>
              <a:t>2000</a:t>
            </a:r>
            <a:r>
              <a:rPr lang="en-US" sz="1600" dirty="0" smtClean="0">
                <a:latin typeface="Georgia" panose="02040502050405020303" pitchFamily="18" charset="0"/>
              </a:rPr>
              <a:t>: </a:t>
            </a:r>
            <a:r>
              <a:rPr lang="en-US" sz="1600" dirty="0" err="1" smtClean="0">
                <a:latin typeface="Georgia" panose="02040502050405020303" pitchFamily="18" charset="0"/>
              </a:rPr>
              <a:t>ECMAScript</a:t>
            </a:r>
            <a:r>
              <a:rPr lang="en-US" sz="1600" dirty="0" smtClean="0">
                <a:latin typeface="Georgia" panose="02040502050405020303" pitchFamily="18" charset="0"/>
              </a:rPr>
              <a:t> 3rd Edition, XHTML 1.0 (Basically HTML </a:t>
            </a:r>
            <a:endParaRPr lang="en-US" sz="1600" dirty="0" smtClean="0">
              <a:latin typeface="Georgia" panose="02040502050405020303" pitchFamily="18" charset="0"/>
            </a:endParaRPr>
          </a:p>
          <a:p>
            <a:pPr eaLnBrk="1" hangingPunct="1">
              <a:lnSpc>
                <a:spcPct val="90000"/>
              </a:lnSpc>
            </a:pPr>
            <a:r>
              <a:rPr lang="en-US" sz="1600" dirty="0" smtClean="0">
                <a:latin typeface="Georgia" panose="02040502050405020303" pitchFamily="18" charset="0"/>
              </a:rPr>
              <a:t>tags </a:t>
            </a:r>
            <a:r>
              <a:rPr lang="en-US" sz="1600" dirty="0" smtClean="0">
                <a:latin typeface="Georgia" panose="02040502050405020303" pitchFamily="18" charset="0"/>
              </a:rPr>
              <a:t>reformulated in XML) and, HTML 4.01 recommendations are published </a:t>
            </a:r>
            <a:br>
              <a:rPr lang="en-US" sz="1600" dirty="0" smtClean="0">
                <a:latin typeface="Georgia" panose="02040502050405020303" pitchFamily="18" charset="0"/>
              </a:rPr>
            </a:br>
            <a:endParaRPr lang="en-US" sz="1600" dirty="0" smtClean="0">
              <a:latin typeface="Georgia" panose="02040502050405020303" pitchFamily="18" charset="0"/>
            </a:endParaRPr>
          </a:p>
          <a:p>
            <a:pPr eaLnBrk="1" hangingPunct="1">
              <a:lnSpc>
                <a:spcPct val="90000"/>
              </a:lnSpc>
            </a:pPr>
            <a:r>
              <a:rPr lang="en-US" sz="1600" dirty="0" smtClean="0">
                <a:latin typeface="Georgia" panose="02040502050405020303" pitchFamily="18" charset="0"/>
              </a:rPr>
              <a:t>May </a:t>
            </a:r>
            <a:r>
              <a:rPr lang="en-US" sz="1600" dirty="0" smtClean="0">
                <a:solidFill>
                  <a:srgbClr val="0066CC"/>
                </a:solidFill>
                <a:latin typeface="Georgia" panose="02040502050405020303" pitchFamily="18" charset="0"/>
              </a:rPr>
              <a:t>2001</a:t>
            </a:r>
            <a:r>
              <a:rPr lang="en-US" sz="1600" dirty="0" smtClean="0">
                <a:latin typeface="Georgia" panose="02040502050405020303" pitchFamily="18" charset="0"/>
              </a:rPr>
              <a:t>: XHTML 1.1 recommendation is published </a:t>
            </a:r>
            <a:br>
              <a:rPr lang="en-US" sz="1600" dirty="0" smtClean="0">
                <a:latin typeface="Georgia" panose="02040502050405020303" pitchFamily="18" charset="0"/>
              </a:rPr>
            </a:br>
            <a:endParaRPr lang="en-US" sz="1600" dirty="0" smtClean="0">
              <a:latin typeface="Georgia" panose="02040502050405020303" pitchFamily="18" charset="0"/>
            </a:endParaRPr>
          </a:p>
          <a:p>
            <a:pPr eaLnBrk="1" hangingPunct="1">
              <a:lnSpc>
                <a:spcPct val="90000"/>
              </a:lnSpc>
            </a:pPr>
            <a:r>
              <a:rPr lang="en-US" sz="1600" dirty="0" smtClean="0">
                <a:latin typeface="Georgia" panose="02040502050405020303" pitchFamily="18" charset="0"/>
              </a:rPr>
              <a:t>August </a:t>
            </a:r>
            <a:r>
              <a:rPr lang="en-US" sz="1600" dirty="0" smtClean="0">
                <a:solidFill>
                  <a:srgbClr val="0066CC"/>
                </a:solidFill>
                <a:latin typeface="Georgia" panose="02040502050405020303" pitchFamily="18" charset="0"/>
              </a:rPr>
              <a:t>2002</a:t>
            </a:r>
            <a:r>
              <a:rPr lang="en-US" sz="1600" dirty="0" smtClean="0">
                <a:latin typeface="Georgia" panose="02040502050405020303" pitchFamily="18" charset="0"/>
              </a:rPr>
              <a:t>: XHTML 2.0 first working draft is released. </a:t>
            </a:r>
            <a:br>
              <a:rPr lang="en-US" sz="1600" dirty="0" smtClean="0">
                <a:latin typeface="Georgia" panose="02040502050405020303" pitchFamily="18" charset="0"/>
              </a:rPr>
            </a:br>
            <a:endParaRPr lang="en-US" sz="1600" dirty="0" smtClean="0">
              <a:latin typeface="Georgia" panose="02040502050405020303" pitchFamily="18" charset="0"/>
            </a:endParaRPr>
          </a:p>
          <a:p>
            <a:pPr eaLnBrk="1" hangingPunct="1">
              <a:lnSpc>
                <a:spcPct val="90000"/>
              </a:lnSpc>
            </a:pPr>
            <a:r>
              <a:rPr lang="en-US" sz="1600" dirty="0" smtClean="0">
                <a:latin typeface="Georgia" panose="02040502050405020303" pitchFamily="18" charset="0"/>
              </a:rPr>
              <a:t>December </a:t>
            </a:r>
            <a:r>
              <a:rPr lang="en-US" sz="1600" dirty="0" smtClean="0">
                <a:solidFill>
                  <a:srgbClr val="0066CC"/>
                </a:solidFill>
                <a:latin typeface="Georgia" panose="02040502050405020303" pitchFamily="18" charset="0"/>
              </a:rPr>
              <a:t>2002</a:t>
            </a:r>
            <a:r>
              <a:rPr lang="en-US" sz="1600" dirty="0" smtClean="0">
                <a:latin typeface="Georgia" panose="02040502050405020303" pitchFamily="18" charset="0"/>
              </a:rPr>
              <a:t>: XHTML 2.0 second working draft published. </a:t>
            </a:r>
            <a:br>
              <a:rPr lang="en-US" sz="1600" dirty="0" smtClean="0">
                <a:latin typeface="Georgia" panose="02040502050405020303" pitchFamily="18" charset="0"/>
              </a:rPr>
            </a:br>
            <a:endParaRPr lang="en-US" sz="1600" dirty="0" smtClean="0">
              <a:latin typeface="Georgia" panose="02040502050405020303" pitchFamily="18" charset="0"/>
            </a:endParaRPr>
          </a:p>
          <a:p>
            <a:pPr eaLnBrk="1" hangingPunct="1">
              <a:lnSpc>
                <a:spcPct val="90000"/>
              </a:lnSpc>
            </a:pPr>
            <a:r>
              <a:rPr lang="en-US" sz="1600" dirty="0" smtClean="0">
                <a:latin typeface="Georgia" panose="02040502050405020303" pitchFamily="18" charset="0"/>
              </a:rPr>
              <a:t>January </a:t>
            </a:r>
            <a:r>
              <a:rPr lang="en-US" sz="1600" dirty="0" smtClean="0">
                <a:solidFill>
                  <a:srgbClr val="0066CC"/>
                </a:solidFill>
                <a:latin typeface="Georgia" panose="02040502050405020303" pitchFamily="18" charset="0"/>
              </a:rPr>
              <a:t>2008</a:t>
            </a:r>
            <a:r>
              <a:rPr lang="en-US" sz="1600" dirty="0" smtClean="0">
                <a:latin typeface="Georgia" panose="02040502050405020303" pitchFamily="18" charset="0"/>
              </a:rPr>
              <a:t>: First W3C working draft of HTML5 is published!!</a:t>
            </a:r>
            <a:endParaRPr lang="en-GB" sz="1600" dirty="0" smtClean="0">
              <a:latin typeface="Georgia" panose="02040502050405020303" pitchFamily="18" charset="0"/>
            </a:endParaRPr>
          </a:p>
        </p:txBody>
      </p:sp>
      <p:sp>
        <p:nvSpPr>
          <p:cNvPr id="2" name="Date Placeholder 1"/>
          <p:cNvSpPr>
            <a:spLocks noGrp="1"/>
          </p:cNvSpPr>
          <p:nvPr>
            <p:ph type="dt" sz="half" idx="10"/>
          </p:nvPr>
        </p:nvSpPr>
        <p:spPr/>
        <p:txBody>
          <a:bodyPr/>
          <a:lstStyle/>
          <a:p>
            <a:pPr>
              <a:defRPr/>
            </a:pPr>
            <a:fld id="{B131623F-FBAD-4E88-B6E3-A7A84C0A4422}"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4</a:t>
            </a:fld>
            <a:endParaRPr lang="en-GB"/>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input </a:t>
            </a:r>
            <a:r>
              <a:rPr lang="en-US" sz="2000" dirty="0" smtClean="0">
                <a:latin typeface="Georgia" pitchFamily="18" charset="0"/>
              </a:rPr>
              <a:t>types</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 type&gt; color</a:t>
            </a:r>
            <a:endParaRPr lang="en-US" sz="1400" b="1" dirty="0"/>
          </a:p>
          <a:p>
            <a:pPr marL="0" indent="0">
              <a:buFontTx/>
              <a:buNone/>
              <a:defRPr/>
            </a:pPr>
            <a:endParaRPr lang="en-US" sz="1400" dirty="0" smtClean="0">
              <a:latin typeface="Georgia" pitchFamily="18" charset="0"/>
            </a:endParaRPr>
          </a:p>
          <a:p>
            <a:pPr marL="0" indent="0">
              <a:buFontTx/>
              <a:buNone/>
              <a:defRPr/>
            </a:pPr>
            <a:r>
              <a:rPr lang="en-US" sz="1400" dirty="0" smtClean="0">
                <a:latin typeface="Georgia" pitchFamily="18" charset="0"/>
              </a:rPr>
              <a:t>The </a:t>
            </a:r>
            <a:r>
              <a:rPr lang="en-US" sz="1400" dirty="0">
                <a:latin typeface="Georgia" pitchFamily="18" charset="0"/>
              </a:rPr>
              <a:t>color input type (type="color") provides the user with a color </a:t>
            </a:r>
            <a:r>
              <a:rPr lang="en-US" sz="1400" dirty="0" smtClean="0">
                <a:latin typeface="Georgia" pitchFamily="18" charset="0"/>
              </a:rPr>
              <a:t>picker </a:t>
            </a:r>
          </a:p>
          <a:p>
            <a:pPr marL="0" indent="0">
              <a:buFontTx/>
              <a:buNone/>
              <a:defRPr/>
            </a:pPr>
            <a:r>
              <a:rPr lang="en-US" sz="1400" dirty="0" smtClean="0">
                <a:latin typeface="Georgia" pitchFamily="18" charset="0"/>
              </a:rPr>
              <a:t>Supported </a:t>
            </a:r>
            <a:r>
              <a:rPr lang="en-US" sz="1400" dirty="0" smtClean="0">
                <a:latin typeface="Georgia" pitchFamily="18" charset="0"/>
              </a:rPr>
              <a:t>only in </a:t>
            </a:r>
            <a:r>
              <a:rPr lang="en-US" sz="1400" b="1" dirty="0" smtClean="0">
                <a:latin typeface="Georgia" pitchFamily="18" charset="0"/>
              </a:rPr>
              <a:t>Opera</a:t>
            </a:r>
          </a:p>
          <a:p>
            <a:pPr marL="0" indent="0">
              <a:buFontTx/>
              <a:buNone/>
              <a:defRPr/>
            </a:pPr>
            <a:endParaRPr lang="en-US" sz="1400" dirty="0" smtClean="0"/>
          </a:p>
          <a:p>
            <a:pPr marL="0" indent="0">
              <a:buFontTx/>
              <a:buNone/>
              <a:defRPr/>
            </a:pPr>
            <a:r>
              <a:rPr lang="en-US" sz="1400" dirty="0" smtClean="0">
                <a:solidFill>
                  <a:srgbClr val="0066CC"/>
                </a:solidFill>
                <a:latin typeface="Georgia" pitchFamily="18" charset="0"/>
              </a:rPr>
              <a:t>Select your favorite color: &lt;input type="color" name="</a:t>
            </a:r>
            <a:r>
              <a:rPr lang="en-US" sz="1400" dirty="0" err="1" smtClean="0">
                <a:solidFill>
                  <a:srgbClr val="0066CC"/>
                </a:solidFill>
                <a:latin typeface="Georgia" pitchFamily="18" charset="0"/>
              </a:rPr>
              <a:t>favcolor</a:t>
            </a:r>
            <a:r>
              <a:rPr lang="en-US" sz="1400" dirty="0" smtClean="0">
                <a:solidFill>
                  <a:srgbClr val="0066CC"/>
                </a:solidFill>
                <a:latin typeface="Georgia" pitchFamily="18" charset="0"/>
              </a:rPr>
              <a:t>" /&gt;</a:t>
            </a:r>
          </a:p>
        </p:txBody>
      </p:sp>
      <p:sp>
        <p:nvSpPr>
          <p:cNvPr id="2" name="Date Placeholder 1"/>
          <p:cNvSpPr>
            <a:spLocks noGrp="1"/>
          </p:cNvSpPr>
          <p:nvPr>
            <p:ph type="dt" sz="half" idx="10"/>
          </p:nvPr>
        </p:nvSpPr>
        <p:spPr/>
        <p:txBody>
          <a:bodyPr/>
          <a:lstStyle/>
          <a:p>
            <a:pPr>
              <a:defRPr/>
            </a:pPr>
            <a:fld id="{FEBB5A38-D589-4DBA-8424-E29319702C80}"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40</a:t>
            </a:fld>
            <a:endParaRPr lang="en-GB"/>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normAutofit/>
          </a:bodyPr>
          <a:lstStyle/>
          <a:p>
            <a:pPr eaLnBrk="1" hangingPunct="1">
              <a:buFontTx/>
              <a:buNone/>
              <a:defRPr/>
            </a:pPr>
            <a:r>
              <a:rPr lang="en-US" sz="2000" dirty="0" smtClean="0">
                <a:latin typeface="Georgia" pitchFamily="18" charset="0"/>
              </a:rPr>
              <a:t>new </a:t>
            </a:r>
            <a:r>
              <a:rPr lang="en-US" sz="2000" dirty="0" smtClean="0">
                <a:latin typeface="Georgia" pitchFamily="18" charset="0"/>
              </a:rPr>
              <a:t>html5 element</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 type&gt; </a:t>
            </a:r>
            <a:r>
              <a:rPr lang="en-US" sz="1600" b="1" dirty="0" err="1" smtClean="0">
                <a:solidFill>
                  <a:srgbClr val="0066CC"/>
                </a:solidFill>
                <a:latin typeface="Georgia" pitchFamily="18" charset="0"/>
              </a:rPr>
              <a:t>keygen</a:t>
            </a:r>
            <a:endParaRPr lang="en-US" sz="1400" b="1" dirty="0"/>
          </a:p>
          <a:p>
            <a:pPr marL="0" indent="0" eaLnBrk="1" hangingPunct="1">
              <a:buFontTx/>
              <a:buNone/>
              <a:defRPr/>
            </a:pPr>
            <a:r>
              <a:rPr lang="en-US" sz="1400" dirty="0" smtClean="0">
                <a:latin typeface="Georgia" pitchFamily="18" charset="0"/>
              </a:rPr>
              <a:t>The </a:t>
            </a:r>
            <a:r>
              <a:rPr lang="en-US" sz="1400" dirty="0" smtClean="0">
                <a:latin typeface="Georgia" pitchFamily="18" charset="0"/>
              </a:rPr>
              <a:t>purpose of the &lt;</a:t>
            </a:r>
            <a:r>
              <a:rPr lang="en-US" sz="1400" dirty="0" err="1" smtClean="0">
                <a:latin typeface="Georgia" pitchFamily="18" charset="0"/>
              </a:rPr>
              <a:t>keygen</a:t>
            </a:r>
            <a:r>
              <a:rPr lang="en-US" sz="1400" dirty="0" smtClean="0">
                <a:latin typeface="Georgia" pitchFamily="18" charset="0"/>
              </a:rPr>
              <a:t>&gt; element is to provide a secure way to authenticate users.</a:t>
            </a:r>
          </a:p>
          <a:p>
            <a:pPr marL="0" indent="0">
              <a:buFontTx/>
              <a:buNone/>
              <a:defRPr/>
            </a:pPr>
            <a:r>
              <a:rPr lang="en-US" sz="1400" dirty="0" smtClean="0">
                <a:latin typeface="Georgia" pitchFamily="18" charset="0"/>
              </a:rPr>
              <a:t>The &lt;</a:t>
            </a:r>
            <a:r>
              <a:rPr lang="en-US" sz="1400" dirty="0" err="1" smtClean="0">
                <a:latin typeface="Georgia" pitchFamily="18" charset="0"/>
              </a:rPr>
              <a:t>keygen</a:t>
            </a:r>
            <a:r>
              <a:rPr lang="en-US" sz="1400" dirty="0" smtClean="0">
                <a:latin typeface="Georgia" pitchFamily="18" charset="0"/>
              </a:rPr>
              <a:t>&gt; tag specifies a key-pair generator field in a form.</a:t>
            </a:r>
          </a:p>
          <a:p>
            <a:pPr marL="0" indent="0">
              <a:buFontTx/>
              <a:buNone/>
              <a:defRPr/>
            </a:pPr>
            <a:r>
              <a:rPr lang="en-US" sz="1400" dirty="0" smtClean="0">
                <a:latin typeface="Georgia" pitchFamily="18" charset="0"/>
              </a:rPr>
              <a:t>When the form is submitted, two keys are generated, one </a:t>
            </a:r>
            <a:r>
              <a:rPr lang="en-US" sz="1400" b="1" dirty="0" smtClean="0">
                <a:latin typeface="Georgia" pitchFamily="18" charset="0"/>
              </a:rPr>
              <a:t>private</a:t>
            </a:r>
            <a:r>
              <a:rPr lang="en-US" sz="1400" dirty="0" smtClean="0">
                <a:latin typeface="Georgia" pitchFamily="18" charset="0"/>
              </a:rPr>
              <a:t> and one </a:t>
            </a:r>
            <a:r>
              <a:rPr lang="en-US" sz="1400" b="1" dirty="0" smtClean="0">
                <a:latin typeface="Georgia" pitchFamily="18" charset="0"/>
              </a:rPr>
              <a:t>public</a:t>
            </a:r>
            <a:r>
              <a:rPr lang="en-US" sz="1400" dirty="0" smtClean="0">
                <a:latin typeface="Georgia" pitchFamily="18" charset="0"/>
              </a:rPr>
              <a:t>.</a:t>
            </a:r>
            <a:br>
              <a:rPr lang="en-US" sz="1400" dirty="0" smtClean="0">
                <a:latin typeface="Georgia" pitchFamily="18" charset="0"/>
              </a:rPr>
            </a:br>
            <a:endParaRPr lang="en-US" sz="1400" dirty="0" smtClean="0">
              <a:latin typeface="Georgia" pitchFamily="18" charset="0"/>
            </a:endParaRPr>
          </a:p>
          <a:p>
            <a:pPr marL="0" indent="0">
              <a:buFontTx/>
              <a:buNone/>
              <a:defRPr/>
            </a:pPr>
            <a:r>
              <a:rPr lang="en-US" sz="1400" dirty="0" smtClean="0">
                <a:latin typeface="Georgia" pitchFamily="18" charset="0"/>
              </a:rPr>
              <a:t>The private key is stored locally, and the public key is sent to the server. The public key could be used to generate a client certificate to authenticate the user in the future.</a:t>
            </a:r>
          </a:p>
          <a:p>
            <a:pPr marL="0" indent="0">
              <a:buFontTx/>
              <a:buNone/>
              <a:defRPr/>
            </a:pPr>
            <a:r>
              <a:rPr lang="en-US" sz="1400" dirty="0" smtClean="0">
                <a:solidFill>
                  <a:srgbClr val="0066CC"/>
                </a:solidFill>
                <a:latin typeface="Georgia" pitchFamily="18" charset="0"/>
              </a:rPr>
              <a:t>&lt;</a:t>
            </a:r>
            <a:r>
              <a:rPr lang="en-US" sz="1400" dirty="0" smtClean="0">
                <a:solidFill>
                  <a:srgbClr val="0066CC"/>
                </a:solidFill>
                <a:latin typeface="Georgia" pitchFamily="18" charset="0"/>
              </a:rPr>
              <a:t>form action="</a:t>
            </a:r>
            <a:r>
              <a:rPr lang="en-US" sz="1400" dirty="0" err="1" smtClean="0">
                <a:solidFill>
                  <a:srgbClr val="0066CC"/>
                </a:solidFill>
                <a:latin typeface="Georgia" pitchFamily="18" charset="0"/>
              </a:rPr>
              <a:t>demo_keygen.php</a:t>
            </a:r>
            <a:r>
              <a:rPr lang="en-US" sz="1400" dirty="0" smtClean="0">
                <a:solidFill>
                  <a:srgbClr val="0066CC"/>
                </a:solidFill>
                <a:latin typeface="Georgia" pitchFamily="18" charset="0"/>
              </a:rPr>
              <a:t>" </a:t>
            </a:r>
            <a:r>
              <a:rPr lang="en-US" sz="1400" dirty="0" smtClean="0">
                <a:solidFill>
                  <a:srgbClr val="0066CC"/>
                </a:solidFill>
                <a:latin typeface="Georgia" pitchFamily="18" charset="0"/>
              </a:rPr>
              <a:t>method="get"&gt;</a:t>
            </a:r>
            <a:br>
              <a:rPr lang="en-US" sz="1400" dirty="0" smtClean="0">
                <a:solidFill>
                  <a:srgbClr val="0066CC"/>
                </a:solidFill>
                <a:latin typeface="Georgia" pitchFamily="18" charset="0"/>
              </a:rPr>
            </a:br>
            <a:r>
              <a:rPr lang="en-US" sz="1400" dirty="0" smtClean="0">
                <a:solidFill>
                  <a:srgbClr val="0066CC"/>
                </a:solidFill>
                <a:latin typeface="Georgia" pitchFamily="18" charset="0"/>
              </a:rPr>
              <a:t>  Username: &lt;input type="text" name="</a:t>
            </a:r>
            <a:r>
              <a:rPr lang="en-US" sz="1400" dirty="0" err="1" smtClean="0">
                <a:solidFill>
                  <a:srgbClr val="0066CC"/>
                </a:solidFill>
                <a:latin typeface="Georgia" pitchFamily="18" charset="0"/>
              </a:rPr>
              <a:t>usr_name</a:t>
            </a:r>
            <a:r>
              <a:rPr lang="en-US" sz="1400" dirty="0" smtClean="0">
                <a:solidFill>
                  <a:srgbClr val="0066CC"/>
                </a:solidFill>
                <a:latin typeface="Georgia" pitchFamily="18" charset="0"/>
              </a:rPr>
              <a:t>" /&gt;</a:t>
            </a:r>
            <a:br>
              <a:rPr lang="en-US" sz="1400" dirty="0" smtClean="0">
                <a:solidFill>
                  <a:srgbClr val="0066CC"/>
                </a:solidFill>
                <a:latin typeface="Georgia" pitchFamily="18" charset="0"/>
              </a:rPr>
            </a:br>
            <a:r>
              <a:rPr lang="en-US" sz="1400" dirty="0" smtClean="0">
                <a:solidFill>
                  <a:srgbClr val="0066CC"/>
                </a:solidFill>
                <a:latin typeface="Georgia" pitchFamily="18" charset="0"/>
              </a:rPr>
              <a:t>  Encryption: &lt;</a:t>
            </a:r>
            <a:r>
              <a:rPr lang="en-US" sz="1400" b="1" dirty="0" err="1" smtClean="0">
                <a:solidFill>
                  <a:srgbClr val="0066CC"/>
                </a:solidFill>
                <a:latin typeface="Georgia" pitchFamily="18" charset="0"/>
              </a:rPr>
              <a:t>keygen</a:t>
            </a:r>
            <a:r>
              <a:rPr lang="en-US" sz="1400" b="1" dirty="0" smtClean="0">
                <a:solidFill>
                  <a:srgbClr val="0066CC"/>
                </a:solidFill>
                <a:latin typeface="Georgia" pitchFamily="18" charset="0"/>
              </a:rPr>
              <a:t> name="security"</a:t>
            </a:r>
            <a:r>
              <a:rPr lang="en-US" sz="1400" dirty="0" smtClean="0">
                <a:solidFill>
                  <a:srgbClr val="0066CC"/>
                </a:solidFill>
                <a:latin typeface="Georgia" pitchFamily="18" charset="0"/>
              </a:rPr>
              <a:t> /&gt;</a:t>
            </a:r>
            <a:br>
              <a:rPr lang="en-US" sz="1400" dirty="0" smtClean="0">
                <a:solidFill>
                  <a:srgbClr val="0066CC"/>
                </a:solidFill>
                <a:latin typeface="Georgia" pitchFamily="18" charset="0"/>
              </a:rPr>
            </a:br>
            <a:r>
              <a:rPr lang="en-US" sz="1400" dirty="0" smtClean="0">
                <a:solidFill>
                  <a:srgbClr val="0066CC"/>
                </a:solidFill>
                <a:latin typeface="Georgia" pitchFamily="18" charset="0"/>
              </a:rPr>
              <a:t>  &lt;input type="submit" /&gt;</a:t>
            </a:r>
            <a:br>
              <a:rPr lang="en-US" sz="1400" dirty="0" smtClean="0">
                <a:solidFill>
                  <a:srgbClr val="0066CC"/>
                </a:solidFill>
                <a:latin typeface="Georgia" pitchFamily="18" charset="0"/>
              </a:rPr>
            </a:br>
            <a:r>
              <a:rPr lang="en-US" sz="1400" dirty="0" smtClean="0">
                <a:solidFill>
                  <a:srgbClr val="0066CC"/>
                </a:solidFill>
                <a:latin typeface="Georgia" pitchFamily="18" charset="0"/>
              </a:rPr>
              <a:t>&lt;/form&gt;</a:t>
            </a:r>
          </a:p>
        </p:txBody>
      </p:sp>
      <p:sp>
        <p:nvSpPr>
          <p:cNvPr id="2" name="Date Placeholder 1"/>
          <p:cNvSpPr>
            <a:spLocks noGrp="1"/>
          </p:cNvSpPr>
          <p:nvPr>
            <p:ph type="dt" sz="half" idx="10"/>
          </p:nvPr>
        </p:nvSpPr>
        <p:spPr/>
        <p:txBody>
          <a:bodyPr/>
          <a:lstStyle/>
          <a:p>
            <a:pPr>
              <a:defRPr/>
            </a:pPr>
            <a:fld id="{A3EAB2C4-8D81-46A3-AABA-631CDF99EF1D}"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41</a:t>
            </a:fld>
            <a:endParaRPr lang="en-GB"/>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FORMS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800600"/>
          </a:xfrm>
        </p:spPr>
        <p:txBody>
          <a:bodyPr/>
          <a:lstStyle/>
          <a:p>
            <a:pPr eaLnBrk="1" hangingPunct="1">
              <a:buFontTx/>
              <a:buNone/>
              <a:defRPr/>
            </a:pPr>
            <a:r>
              <a:rPr lang="en-US" sz="2000" dirty="0" smtClean="0">
                <a:latin typeface="Georgia" pitchFamily="18" charset="0"/>
              </a:rPr>
              <a:t>new </a:t>
            </a:r>
            <a:r>
              <a:rPr lang="en-US" sz="2000" dirty="0" smtClean="0">
                <a:latin typeface="Georgia" pitchFamily="18" charset="0"/>
              </a:rPr>
              <a:t>html5 element</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&lt;input type&gt; output</a:t>
            </a:r>
            <a:endParaRPr lang="en-US" sz="1400" b="1" dirty="0"/>
          </a:p>
          <a:p>
            <a:pPr marL="0" indent="0" eaLnBrk="1" hangingPunct="1">
              <a:buFontTx/>
              <a:buNone/>
              <a:defRPr/>
            </a:pPr>
            <a:r>
              <a:rPr lang="en-US" sz="1400" b="1" dirty="0" smtClean="0"/>
              <a:t/>
            </a:r>
            <a:br>
              <a:rPr lang="en-US" sz="1400" b="1" dirty="0" smtClean="0"/>
            </a:br>
            <a:r>
              <a:rPr lang="en-US" sz="1400" dirty="0" smtClean="0"/>
              <a:t>The </a:t>
            </a:r>
            <a:r>
              <a:rPr lang="en-US" sz="1400" dirty="0" smtClean="0"/>
              <a:t>&lt;output&gt; element represents the result of a calculation (like one performed by a script).</a:t>
            </a:r>
            <a:br>
              <a:rPr lang="en-US" sz="1400" dirty="0" smtClean="0"/>
            </a:br>
            <a:endParaRPr lang="en-US" sz="1400" dirty="0" smtClean="0"/>
          </a:p>
          <a:p>
            <a:pPr marL="0" indent="0">
              <a:buFontTx/>
              <a:buNone/>
              <a:defRPr/>
            </a:pPr>
            <a:r>
              <a:rPr lang="en-US" sz="1400" dirty="0" smtClean="0">
                <a:solidFill>
                  <a:srgbClr val="0066CC"/>
                </a:solidFill>
                <a:latin typeface="Georgia" pitchFamily="18" charset="0"/>
              </a:rPr>
              <a:t>&lt;form </a:t>
            </a:r>
            <a:r>
              <a:rPr lang="en-US" sz="1400" dirty="0" err="1" smtClean="0">
                <a:solidFill>
                  <a:srgbClr val="0066CC"/>
                </a:solidFill>
                <a:latin typeface="Georgia" pitchFamily="18" charset="0"/>
              </a:rPr>
              <a:t>oninput</a:t>
            </a:r>
            <a:r>
              <a:rPr lang="en-US" sz="1400" dirty="0" smtClean="0">
                <a:solidFill>
                  <a:srgbClr val="0066CC"/>
                </a:solidFill>
                <a:latin typeface="Georgia" pitchFamily="18" charset="0"/>
              </a:rPr>
              <a:t>="</a:t>
            </a:r>
            <a:r>
              <a:rPr lang="en-US" sz="1400" dirty="0" err="1" smtClean="0">
                <a:solidFill>
                  <a:srgbClr val="0066CC"/>
                </a:solidFill>
                <a:latin typeface="Georgia" pitchFamily="18" charset="0"/>
              </a:rPr>
              <a:t>x.value</a:t>
            </a:r>
            <a:r>
              <a:rPr lang="en-US" sz="1400" dirty="0" smtClean="0">
                <a:solidFill>
                  <a:srgbClr val="0066CC"/>
                </a:solidFill>
                <a:latin typeface="Georgia" pitchFamily="18" charset="0"/>
              </a:rPr>
              <a:t>=</a:t>
            </a:r>
            <a:r>
              <a:rPr lang="en-US" sz="1400" dirty="0" err="1" smtClean="0">
                <a:solidFill>
                  <a:srgbClr val="0066CC"/>
                </a:solidFill>
                <a:latin typeface="Georgia" pitchFamily="18" charset="0"/>
              </a:rPr>
              <a:t>parseInt</a:t>
            </a:r>
            <a:r>
              <a:rPr lang="en-US" sz="1400" dirty="0" smtClean="0">
                <a:solidFill>
                  <a:srgbClr val="0066CC"/>
                </a:solidFill>
                <a:latin typeface="Georgia" pitchFamily="18" charset="0"/>
              </a:rPr>
              <a:t>(</a:t>
            </a:r>
            <a:r>
              <a:rPr lang="en-US" sz="1400" dirty="0" err="1" smtClean="0">
                <a:solidFill>
                  <a:srgbClr val="0066CC"/>
                </a:solidFill>
                <a:latin typeface="Georgia" pitchFamily="18" charset="0"/>
              </a:rPr>
              <a:t>a.value</a:t>
            </a:r>
            <a:r>
              <a:rPr lang="en-US" sz="1400" dirty="0" smtClean="0">
                <a:solidFill>
                  <a:srgbClr val="0066CC"/>
                </a:solidFill>
                <a:latin typeface="Georgia" pitchFamily="18" charset="0"/>
              </a:rPr>
              <a:t>)+</a:t>
            </a:r>
            <a:r>
              <a:rPr lang="en-US" sz="1400" dirty="0" err="1" smtClean="0">
                <a:solidFill>
                  <a:srgbClr val="0066CC"/>
                </a:solidFill>
                <a:latin typeface="Georgia" pitchFamily="18" charset="0"/>
              </a:rPr>
              <a:t>parseInt</a:t>
            </a:r>
            <a:r>
              <a:rPr lang="en-US" sz="1400" dirty="0" smtClean="0">
                <a:solidFill>
                  <a:srgbClr val="0066CC"/>
                </a:solidFill>
                <a:latin typeface="Georgia" pitchFamily="18" charset="0"/>
              </a:rPr>
              <a:t>(</a:t>
            </a:r>
            <a:r>
              <a:rPr lang="en-US" sz="1400" dirty="0" err="1" smtClean="0">
                <a:solidFill>
                  <a:srgbClr val="0066CC"/>
                </a:solidFill>
                <a:latin typeface="Georgia" pitchFamily="18" charset="0"/>
              </a:rPr>
              <a:t>b.value</a:t>
            </a:r>
            <a:r>
              <a:rPr lang="en-US" sz="1400" dirty="0" smtClean="0">
                <a:solidFill>
                  <a:srgbClr val="0066CC"/>
                </a:solidFill>
                <a:latin typeface="Georgia" pitchFamily="18" charset="0"/>
              </a:rPr>
              <a:t>)"&gt;0</a:t>
            </a:r>
          </a:p>
          <a:p>
            <a:pPr marL="0" indent="0">
              <a:buFontTx/>
              <a:buNone/>
              <a:defRPr/>
            </a:pPr>
            <a:r>
              <a:rPr lang="en-US" sz="1400" dirty="0" smtClean="0">
                <a:solidFill>
                  <a:srgbClr val="0066CC"/>
                </a:solidFill>
                <a:latin typeface="Georgia" pitchFamily="18" charset="0"/>
              </a:rPr>
              <a:t>&lt;input type="range" name="a" value="50" /&gt;100</a:t>
            </a:r>
          </a:p>
          <a:p>
            <a:pPr marL="0" indent="0">
              <a:buFontTx/>
              <a:buNone/>
              <a:defRPr/>
            </a:pPr>
            <a:r>
              <a:rPr lang="en-US" sz="1400" dirty="0" smtClean="0">
                <a:solidFill>
                  <a:srgbClr val="0066CC"/>
                </a:solidFill>
                <a:latin typeface="Georgia" pitchFamily="18" charset="0"/>
              </a:rPr>
              <a:t>+&lt;input type="number" name="b" value="50" /&gt;</a:t>
            </a:r>
          </a:p>
          <a:p>
            <a:pPr marL="0" indent="0">
              <a:buFontTx/>
              <a:buNone/>
              <a:defRPr/>
            </a:pPr>
            <a:r>
              <a:rPr lang="en-US" sz="1400" dirty="0" smtClean="0">
                <a:solidFill>
                  <a:srgbClr val="0066CC"/>
                </a:solidFill>
                <a:latin typeface="Georgia" pitchFamily="18" charset="0"/>
              </a:rPr>
              <a:t>=&lt;output name="x" for="a b"&gt;&lt;/output&gt;</a:t>
            </a:r>
          </a:p>
          <a:p>
            <a:pPr marL="0" indent="0">
              <a:buFontTx/>
              <a:buNone/>
              <a:defRPr/>
            </a:pPr>
            <a:r>
              <a:rPr lang="en-US" sz="1400" dirty="0" smtClean="0">
                <a:solidFill>
                  <a:srgbClr val="0066CC"/>
                </a:solidFill>
                <a:latin typeface="Georgia" pitchFamily="18" charset="0"/>
              </a:rPr>
              <a:t>&lt;/form&gt;</a:t>
            </a:r>
          </a:p>
        </p:txBody>
      </p:sp>
      <p:pic>
        <p:nvPicPr>
          <p:cNvPr id="860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4953000"/>
            <a:ext cx="3724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182495BB-F9A4-44DA-A7B2-87594117BCB6}"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42</a:t>
            </a:fld>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Times New Roman" panose="02020603050405020304" pitchFamily="18" charset="0"/>
                <a:cs typeface="Times New Roman" panose="02020603050405020304" pitchFamily="18" charset="0"/>
              </a:rPr>
              <a:t>HTML5 Audio &amp; Video</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ctr"/>
            <a:r>
              <a:rPr lang="en-US" dirty="0"/>
              <a:t>HTML5 features, include native audio and </a:t>
            </a:r>
            <a:r>
              <a:rPr lang="en-US" b="1" dirty="0"/>
              <a:t>video</a:t>
            </a:r>
            <a:r>
              <a:rPr lang="en-US" dirty="0"/>
              <a:t> support </a:t>
            </a:r>
            <a:r>
              <a:rPr lang="en-US" dirty="0" smtClean="0"/>
              <a:t>without </a:t>
            </a:r>
            <a:r>
              <a:rPr lang="en-US" dirty="0"/>
              <a:t>Flash</a:t>
            </a:r>
            <a:endParaRPr lang="en-US" dirty="0">
              <a:solidFill>
                <a:schemeClr val="tx1"/>
              </a:solidFill>
            </a:endParaRPr>
          </a:p>
        </p:txBody>
      </p:sp>
      <p:sp>
        <p:nvSpPr>
          <p:cNvPr id="4" name="Date Placeholder 3"/>
          <p:cNvSpPr>
            <a:spLocks noGrp="1"/>
          </p:cNvSpPr>
          <p:nvPr>
            <p:ph type="dt" sz="half" idx="10"/>
          </p:nvPr>
        </p:nvSpPr>
        <p:spPr/>
        <p:txBody>
          <a:bodyPr/>
          <a:lstStyle/>
          <a:p>
            <a:fld id="{638EC8E1-5650-4E82-867F-D144DAF61455}" type="datetime1">
              <a:rPr lang="en-US" smtClean="0"/>
              <a:t>1/6/2015</a:t>
            </a:fld>
            <a:endParaRPr lang="en-US"/>
          </a:p>
        </p:txBody>
      </p:sp>
      <p:sp>
        <p:nvSpPr>
          <p:cNvPr id="5" name="Footer Placeholder 4"/>
          <p:cNvSpPr>
            <a:spLocks noGrp="1"/>
          </p:cNvSpPr>
          <p:nvPr>
            <p:ph type="ftr" sz="quarter" idx="11"/>
          </p:nvPr>
        </p:nvSpPr>
        <p:spPr/>
        <p:txBody>
          <a:bodyPr/>
          <a:lstStyle/>
          <a:p>
            <a:r>
              <a:rPr lang="fr-FR" smtClean="0"/>
              <a:t>Er. Shiva K. Shrestha, MIS Section, KhEC</a:t>
            </a:r>
            <a:endParaRPr lang="en-US"/>
          </a:p>
        </p:txBody>
      </p:sp>
      <p:sp>
        <p:nvSpPr>
          <p:cNvPr id="6" name="Slide Number Placeholder 5"/>
          <p:cNvSpPr>
            <a:spLocks noGrp="1"/>
          </p:cNvSpPr>
          <p:nvPr>
            <p:ph type="sldNum" sz="quarter" idx="12"/>
          </p:nvPr>
        </p:nvSpPr>
        <p:spPr/>
        <p:txBody>
          <a:bodyPr/>
          <a:lstStyle/>
          <a:p>
            <a:fld id="{1FE42670-0C6B-4AAE-9C1B-D0BB551CD0F1}" type="slidenum">
              <a:rPr lang="en-US" smtClean="0"/>
              <a:pPr/>
              <a:t>43</a:t>
            </a:fld>
            <a:endParaRPr lang="en-US"/>
          </a:p>
        </p:txBody>
      </p:sp>
    </p:spTree>
    <p:extLst>
      <p:ext uri="{BB962C8B-B14F-4D97-AF65-F5344CB8AC3E}">
        <p14:creationId xmlns:p14="http://schemas.microsoft.com/office/powerpoint/2010/main" val="31144368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AUDIO &amp; VIDEO</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4343400"/>
          </a:xfrm>
        </p:spPr>
        <p:txBody>
          <a:bodyPr/>
          <a:lstStyle/>
          <a:p>
            <a:pPr eaLnBrk="1" hangingPunct="1">
              <a:buFontTx/>
              <a:buNone/>
              <a:defRPr/>
            </a:pPr>
            <a:r>
              <a:rPr lang="en-US" sz="2000" dirty="0" smtClean="0">
                <a:latin typeface="Georgia" pitchFamily="18" charset="0"/>
              </a:rPr>
              <a:t>new </a:t>
            </a:r>
            <a:r>
              <a:rPr lang="en-US" sz="2000" dirty="0" smtClean="0">
                <a:latin typeface="Georgia" pitchFamily="18" charset="0"/>
              </a:rPr>
              <a:t>html5 element</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&lt;audio&gt;</a:t>
            </a:r>
            <a:r>
              <a:rPr lang="en-US" sz="1400" b="1" dirty="0" smtClean="0"/>
              <a:t/>
            </a:r>
            <a:br>
              <a:rPr lang="en-US" sz="1400" b="1" dirty="0" smtClean="0"/>
            </a:br>
            <a:endParaRPr lang="en-US" sz="1400" b="1" dirty="0" smtClean="0"/>
          </a:p>
          <a:p>
            <a:pPr marL="0" indent="0">
              <a:buFontTx/>
              <a:buNone/>
              <a:defRPr/>
            </a:pPr>
            <a:r>
              <a:rPr lang="en-US" sz="1400" dirty="0" smtClean="0">
                <a:latin typeface="Georgia" pitchFamily="18" charset="0"/>
              </a:rPr>
              <a:t/>
            </a:r>
            <a:br>
              <a:rPr lang="en-US" sz="1400" dirty="0" smtClean="0">
                <a:latin typeface="Georgia" pitchFamily="18" charset="0"/>
              </a:rPr>
            </a:br>
            <a:r>
              <a:rPr lang="en-US" sz="1400" dirty="0" smtClean="0">
                <a:latin typeface="Georgia" pitchFamily="18" charset="0"/>
              </a:rPr>
              <a:t>Until now, there has not been a standard for playing audio files on a web page.</a:t>
            </a:r>
          </a:p>
          <a:p>
            <a:pPr marL="0" indent="0">
              <a:buFontTx/>
              <a:buNone/>
              <a:defRPr/>
            </a:pPr>
            <a:r>
              <a:rPr lang="en-US" sz="1400" dirty="0" smtClean="0">
                <a:latin typeface="Georgia" pitchFamily="18" charset="0"/>
              </a:rPr>
              <a:t>Today, most audio files are played through a plug-in (like flash). However, different browsers may have different plug-ins.</a:t>
            </a:r>
            <a:br>
              <a:rPr lang="en-US" sz="1400" dirty="0" smtClean="0">
                <a:latin typeface="Georgia" pitchFamily="18" charset="0"/>
              </a:rPr>
            </a:br>
            <a:endParaRPr lang="en-US" sz="1400" dirty="0" smtClean="0">
              <a:latin typeface="Georgia" pitchFamily="18" charset="0"/>
            </a:endParaRPr>
          </a:p>
          <a:p>
            <a:pPr marL="0" indent="0">
              <a:buFontTx/>
              <a:buNone/>
              <a:defRPr/>
            </a:pPr>
            <a:r>
              <a:rPr lang="en-US" sz="1400" dirty="0" smtClean="0">
                <a:latin typeface="Georgia" pitchFamily="18" charset="0"/>
              </a:rPr>
              <a:t>HTML5 defines a new element which specifies a standard way to embed an audio file on a web page: the &lt;audio&gt; element.</a:t>
            </a:r>
          </a:p>
          <a:p>
            <a:pPr marL="0" indent="0">
              <a:buFontTx/>
              <a:buNone/>
              <a:defRPr/>
            </a:pPr>
            <a:endParaRPr lang="en-US" sz="1400" dirty="0" smtClean="0"/>
          </a:p>
          <a:p>
            <a:pPr marL="0" indent="0">
              <a:buFontTx/>
              <a:buNone/>
              <a:defRPr/>
            </a:pPr>
            <a:r>
              <a:rPr lang="en-US" sz="1400" dirty="0" smtClean="0"/>
              <a:t/>
            </a:r>
            <a:br>
              <a:rPr lang="en-US" sz="1400" dirty="0" smtClean="0"/>
            </a:br>
            <a:r>
              <a:rPr lang="en-US" sz="1400" dirty="0" smtClean="0"/>
              <a:t/>
            </a:r>
            <a:br>
              <a:rPr lang="en-US" sz="1400" dirty="0" smtClean="0"/>
            </a:br>
            <a:endParaRPr lang="en-US" sz="1400" dirty="0" smtClean="0"/>
          </a:p>
        </p:txBody>
      </p:sp>
      <p:pic>
        <p:nvPicPr>
          <p:cNvPr id="890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813" y="1828800"/>
            <a:ext cx="45481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5" y="4533900"/>
            <a:ext cx="60864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56ED8F53-E31E-4FBB-AE7E-20BE137B3D94}"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44</a:t>
            </a:fld>
            <a:endParaRPr lang="en-GB"/>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AUDIO &amp; VIDEO</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90600" y="1295400"/>
            <a:ext cx="7696200" cy="4343400"/>
          </a:xfrm>
        </p:spPr>
        <p:txBody>
          <a:bodyPr/>
          <a:lstStyle/>
          <a:p>
            <a:pPr eaLnBrk="1" hangingPunct="1">
              <a:buFontTx/>
              <a:buNone/>
              <a:defRPr/>
            </a:pPr>
            <a:r>
              <a:rPr lang="en-US" sz="2000" dirty="0" smtClean="0">
                <a:latin typeface="Georgia" pitchFamily="18" charset="0"/>
              </a:rPr>
              <a:t>new </a:t>
            </a:r>
            <a:r>
              <a:rPr lang="en-US" sz="2000" dirty="0" smtClean="0">
                <a:latin typeface="Georgia" pitchFamily="18" charset="0"/>
              </a:rPr>
              <a:t>html5 element</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&lt;video&gt;</a:t>
            </a:r>
            <a:r>
              <a:rPr lang="en-US" sz="1400" b="1" dirty="0" smtClean="0"/>
              <a:t/>
            </a:r>
            <a:br>
              <a:rPr lang="en-US" sz="1400" b="1" dirty="0" smtClean="0"/>
            </a:br>
            <a:endParaRPr lang="en-US" sz="1400" b="1" dirty="0" smtClean="0"/>
          </a:p>
          <a:p>
            <a:pPr marL="0" indent="0">
              <a:buFontTx/>
              <a:buNone/>
              <a:defRPr/>
            </a:pPr>
            <a:r>
              <a:rPr lang="en-US" sz="1400" dirty="0" smtClean="0">
                <a:latin typeface="Georgia" pitchFamily="18" charset="0"/>
              </a:rPr>
              <a:t/>
            </a:r>
            <a:br>
              <a:rPr lang="en-US" sz="1400" dirty="0" smtClean="0">
                <a:latin typeface="Georgia" pitchFamily="18" charset="0"/>
              </a:rPr>
            </a:br>
            <a:r>
              <a:rPr lang="en-US" sz="1400" dirty="0" smtClean="0">
                <a:latin typeface="Georgia" pitchFamily="18" charset="0"/>
              </a:rPr>
              <a:t>Until now, there has not been a standard for showing a video/movie on a web page.</a:t>
            </a:r>
          </a:p>
          <a:p>
            <a:pPr marL="0" indent="0">
              <a:buFontTx/>
              <a:buNone/>
              <a:defRPr/>
            </a:pPr>
            <a:r>
              <a:rPr lang="en-US" sz="1400" dirty="0" smtClean="0">
                <a:latin typeface="Georgia" pitchFamily="18" charset="0"/>
              </a:rPr>
              <a:t>Today, most videos are shown through a plug-in (like flash). However, different browsers may have different plug-ins.</a:t>
            </a:r>
          </a:p>
          <a:p>
            <a:pPr marL="0" indent="0">
              <a:buFontTx/>
              <a:buNone/>
              <a:defRPr/>
            </a:pPr>
            <a:r>
              <a:rPr lang="en-US" sz="1400" dirty="0" smtClean="0">
                <a:latin typeface="Georgia" pitchFamily="18" charset="0"/>
              </a:rPr>
              <a:t>HTML5 defines a new element which specifies a standard way to embed a video/movie on a web page: the &lt;video&gt; element.</a:t>
            </a:r>
          </a:p>
          <a:p>
            <a:pPr marL="0" indent="0">
              <a:buFontTx/>
              <a:buNone/>
              <a:defRPr/>
            </a:pPr>
            <a:endParaRPr lang="en-US" sz="1400" dirty="0" smtClean="0"/>
          </a:p>
          <a:p>
            <a:pPr marL="0" indent="0">
              <a:buFontTx/>
              <a:buNone/>
              <a:defRPr/>
            </a:pPr>
            <a:r>
              <a:rPr lang="en-US" sz="1400" dirty="0" smtClean="0"/>
              <a:t/>
            </a:r>
            <a:br>
              <a:rPr lang="en-US" sz="1400" dirty="0" smtClean="0"/>
            </a:br>
            <a:r>
              <a:rPr lang="en-US" sz="1400" dirty="0" smtClean="0"/>
              <a:t/>
            </a:r>
            <a:br>
              <a:rPr lang="en-US" sz="1400" dirty="0" smtClean="0"/>
            </a:br>
            <a:endParaRPr lang="en-US" sz="1400" dirty="0" smtClean="0"/>
          </a:p>
        </p:txBody>
      </p:sp>
      <p:pic>
        <p:nvPicPr>
          <p:cNvPr id="931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013" y="1828800"/>
            <a:ext cx="45481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18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4305300"/>
            <a:ext cx="61341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2F7CE0EE-62C1-46C5-9EAB-036CDC7EDAC8}"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45</a:t>
            </a:fld>
            <a:endParaRPr lang="en-GB"/>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AUDIO &amp; VIDEO</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90600" y="1295400"/>
            <a:ext cx="7696200" cy="5105400"/>
          </a:xfrm>
        </p:spPr>
        <p:txBody>
          <a:bodyPr/>
          <a:lstStyle/>
          <a:p>
            <a:pPr eaLnBrk="1" hangingPunct="1">
              <a:buFontTx/>
              <a:buNone/>
              <a:defRPr/>
            </a:pPr>
            <a:r>
              <a:rPr lang="en-US" sz="2000" dirty="0" smtClean="0">
                <a:latin typeface="Georgia" pitchFamily="18" charset="0"/>
              </a:rPr>
              <a:t>new </a:t>
            </a:r>
            <a:r>
              <a:rPr lang="en-US" sz="2000" dirty="0" smtClean="0">
                <a:latin typeface="Georgia" pitchFamily="18" charset="0"/>
              </a:rPr>
              <a:t>html5 element</a:t>
            </a:r>
            <a:endParaRPr lang="en-GB" dirty="0" smtClean="0"/>
          </a:p>
          <a:p>
            <a:pPr marL="0" indent="0" eaLnBrk="1" hangingPunct="1">
              <a:buFontTx/>
              <a:buNone/>
              <a:defRPr/>
            </a:pPr>
            <a:r>
              <a:rPr lang="en-US" sz="1400" dirty="0" smtClean="0">
                <a:latin typeface="Georgia" pitchFamily="18" charset="0"/>
              </a:rPr>
              <a:t/>
            </a:r>
            <a:br>
              <a:rPr lang="en-US" sz="1400" dirty="0" smtClean="0">
                <a:latin typeface="Georgia" pitchFamily="18" charset="0"/>
              </a:rPr>
            </a:br>
            <a:r>
              <a:rPr lang="en-US" sz="1600" b="1" dirty="0" smtClean="0">
                <a:solidFill>
                  <a:srgbClr val="0066CC"/>
                </a:solidFill>
                <a:latin typeface="Georgia" pitchFamily="18" charset="0"/>
              </a:rPr>
              <a:t>&lt;video attributes&gt;</a:t>
            </a:r>
            <a:r>
              <a:rPr lang="en-US" sz="1400" b="1" dirty="0" smtClean="0"/>
              <a:t/>
            </a:r>
            <a:br>
              <a:rPr lang="en-US" sz="1400" b="1" dirty="0" smtClean="0"/>
            </a:br>
            <a:endParaRPr lang="en-US" sz="1400" b="1" dirty="0" smtClean="0"/>
          </a:p>
          <a:p>
            <a:pPr marL="0" indent="0">
              <a:buFontTx/>
              <a:buNone/>
              <a:defRPr/>
            </a:pPr>
            <a:r>
              <a:rPr lang="en-US" sz="1400" dirty="0" smtClean="0">
                <a:latin typeface="Georgia" pitchFamily="18" charset="0"/>
              </a:rPr>
              <a:t/>
            </a:r>
            <a:br>
              <a:rPr lang="en-US" sz="1400" dirty="0" smtClean="0">
                <a:latin typeface="Georgia" pitchFamily="18" charset="0"/>
              </a:rPr>
            </a:br>
            <a:endParaRPr lang="en-US" sz="1400" dirty="0" smtClean="0"/>
          </a:p>
          <a:p>
            <a:pPr marL="0" indent="0">
              <a:buFontTx/>
              <a:buNone/>
              <a:defRPr/>
            </a:pPr>
            <a:r>
              <a:rPr lang="en-US" sz="1400" dirty="0" smtClean="0"/>
              <a:t/>
            </a:r>
            <a:br>
              <a:rPr lang="en-US" sz="1400" dirty="0" smtClean="0"/>
            </a:br>
            <a:r>
              <a:rPr lang="en-US" sz="1400" dirty="0" smtClean="0"/>
              <a:t/>
            </a:r>
            <a:br>
              <a:rPr lang="en-US" sz="1400" dirty="0" smtClean="0"/>
            </a:br>
            <a:endParaRPr lang="en-US" sz="1400" dirty="0" smtClean="0"/>
          </a:p>
        </p:txBody>
      </p:sp>
      <p:pic>
        <p:nvPicPr>
          <p:cNvPr id="952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813" y="1676400"/>
            <a:ext cx="45481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2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438400"/>
            <a:ext cx="761841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C4151123-DD4E-4F99-8028-CD87EB3A9E2F}"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46</a:t>
            </a:fld>
            <a:endParaRPr lang="en-GB"/>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Times New Roman" panose="02020603050405020304" pitchFamily="18" charset="0"/>
                <a:cs typeface="Times New Roman" panose="02020603050405020304" pitchFamily="18" charset="0"/>
              </a:rPr>
              <a:t>HTML5 Canvas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ctr"/>
            <a:r>
              <a:rPr lang="en-US" dirty="0"/>
              <a:t>allows for dynamic, scriptable rendering of 2D shapes and bitmap images.</a:t>
            </a:r>
            <a:endParaRPr lang="en-US" dirty="0">
              <a:solidFill>
                <a:schemeClr val="tx1"/>
              </a:solidFill>
            </a:endParaRPr>
          </a:p>
        </p:txBody>
      </p:sp>
      <p:sp>
        <p:nvSpPr>
          <p:cNvPr id="4" name="Date Placeholder 3"/>
          <p:cNvSpPr>
            <a:spLocks noGrp="1"/>
          </p:cNvSpPr>
          <p:nvPr>
            <p:ph type="dt" sz="half" idx="10"/>
          </p:nvPr>
        </p:nvSpPr>
        <p:spPr/>
        <p:txBody>
          <a:bodyPr/>
          <a:lstStyle/>
          <a:p>
            <a:fld id="{6F2CAECB-B2DF-4EAD-8AEB-E0164181D609}" type="datetime1">
              <a:rPr lang="en-US" smtClean="0"/>
              <a:t>1/6/2015</a:t>
            </a:fld>
            <a:endParaRPr lang="en-US"/>
          </a:p>
        </p:txBody>
      </p:sp>
      <p:sp>
        <p:nvSpPr>
          <p:cNvPr id="5" name="Footer Placeholder 4"/>
          <p:cNvSpPr>
            <a:spLocks noGrp="1"/>
          </p:cNvSpPr>
          <p:nvPr>
            <p:ph type="ftr" sz="quarter" idx="11"/>
          </p:nvPr>
        </p:nvSpPr>
        <p:spPr/>
        <p:txBody>
          <a:bodyPr/>
          <a:lstStyle/>
          <a:p>
            <a:r>
              <a:rPr lang="fr-FR" smtClean="0"/>
              <a:t>Er. Shiva K. Shrestha, MIS Section, KhEC</a:t>
            </a:r>
            <a:endParaRPr lang="en-US"/>
          </a:p>
        </p:txBody>
      </p:sp>
      <p:sp>
        <p:nvSpPr>
          <p:cNvPr id="6" name="Slide Number Placeholder 5"/>
          <p:cNvSpPr>
            <a:spLocks noGrp="1"/>
          </p:cNvSpPr>
          <p:nvPr>
            <p:ph type="sldNum" sz="quarter" idx="12"/>
          </p:nvPr>
        </p:nvSpPr>
        <p:spPr/>
        <p:txBody>
          <a:bodyPr/>
          <a:lstStyle/>
          <a:p>
            <a:fld id="{1FE42670-0C6B-4AAE-9C1B-D0BB551CD0F1}" type="slidenum">
              <a:rPr lang="en-US" smtClean="0"/>
              <a:pPr/>
              <a:t>47</a:t>
            </a:fld>
            <a:endParaRPr lang="en-US"/>
          </a:p>
        </p:txBody>
      </p:sp>
    </p:spTree>
    <p:extLst>
      <p:ext uri="{BB962C8B-B14F-4D97-AF65-F5344CB8AC3E}">
        <p14:creationId xmlns:p14="http://schemas.microsoft.com/office/powerpoint/2010/main" val="145795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CANVAS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5562600"/>
          </a:xfrm>
        </p:spPr>
        <p:txBody>
          <a:bodyPr>
            <a:normAutofit/>
          </a:bodyPr>
          <a:lstStyle/>
          <a:p>
            <a:pPr eaLnBrk="1" hangingPunct="1">
              <a:buFontTx/>
              <a:buNone/>
              <a:defRPr/>
            </a:pPr>
            <a:r>
              <a:rPr lang="en-US" sz="2000" dirty="0" smtClean="0">
                <a:latin typeface="Georgia" pitchFamily="18" charset="0"/>
              </a:rPr>
              <a:t>What </a:t>
            </a:r>
            <a:r>
              <a:rPr lang="en-US" sz="2000" dirty="0" smtClean="0">
                <a:latin typeface="Georgia" pitchFamily="18" charset="0"/>
              </a:rPr>
              <a:t>is Canvas</a:t>
            </a:r>
            <a:br>
              <a:rPr lang="en-US" sz="2000" dirty="0" smtClean="0">
                <a:latin typeface="Georgia" pitchFamily="18" charset="0"/>
              </a:rPr>
            </a:br>
            <a:endParaRPr lang="en-GB" dirty="0" smtClean="0"/>
          </a:p>
          <a:p>
            <a:pPr marL="0" indent="0">
              <a:buFontTx/>
              <a:buNone/>
              <a:defRPr/>
            </a:pPr>
            <a:r>
              <a:rPr lang="en-US" sz="1400" dirty="0" smtClean="0">
                <a:latin typeface="Georgia" pitchFamily="18" charset="0"/>
              </a:rPr>
              <a:t>With HTML5’s Canvas API, we’re no longer limited to drawing rectangles on our sites</a:t>
            </a:r>
            <a:r>
              <a:rPr lang="en-US" sz="1400" dirty="0">
                <a:latin typeface="Georgia" pitchFamily="18" charset="0"/>
              </a:rPr>
              <a:t>. </a:t>
            </a:r>
            <a:r>
              <a:rPr lang="en-US" sz="1400" dirty="0" smtClean="0">
                <a:latin typeface="Georgia" pitchFamily="18" charset="0"/>
              </a:rPr>
              <a:t/>
            </a:r>
            <a:br>
              <a:rPr lang="en-US" sz="1400" dirty="0" smtClean="0">
                <a:latin typeface="Georgia" pitchFamily="18" charset="0"/>
              </a:rPr>
            </a:br>
            <a:r>
              <a:rPr lang="en-US" sz="1400" dirty="0" smtClean="0">
                <a:latin typeface="Georgia" pitchFamily="18" charset="0"/>
              </a:rPr>
              <a:t>We </a:t>
            </a:r>
            <a:r>
              <a:rPr lang="en-US" sz="1400" dirty="0">
                <a:latin typeface="Georgia" pitchFamily="18" charset="0"/>
              </a:rPr>
              <a:t>can draw anything we can imagine, all through JavaScript. This can improve</a:t>
            </a:r>
          </a:p>
          <a:p>
            <a:pPr marL="0" indent="0">
              <a:buFontTx/>
              <a:buNone/>
              <a:defRPr/>
            </a:pPr>
            <a:r>
              <a:rPr lang="en-US" sz="1400" dirty="0">
                <a:latin typeface="Georgia" pitchFamily="18" charset="0"/>
              </a:rPr>
              <a:t>the performance of our websites by avoiding the need to download </a:t>
            </a:r>
            <a:r>
              <a:rPr lang="en-US" sz="1400" dirty="0" smtClean="0">
                <a:latin typeface="Georgia" pitchFamily="18" charset="0"/>
              </a:rPr>
              <a:t>images off </a:t>
            </a:r>
            <a:r>
              <a:rPr lang="en-US" sz="1400" dirty="0">
                <a:latin typeface="Georgia" pitchFamily="18" charset="0"/>
              </a:rPr>
              <a:t>the network</a:t>
            </a:r>
            <a:r>
              <a:rPr lang="en-US" sz="1400" dirty="0" smtClean="0">
                <a:latin typeface="Georgia" pitchFamily="18" charset="0"/>
              </a:rPr>
              <a:t>. With </a:t>
            </a:r>
            <a:r>
              <a:rPr lang="en-US" sz="1400" dirty="0">
                <a:latin typeface="Georgia" pitchFamily="18" charset="0"/>
              </a:rPr>
              <a:t>canvas, we can draw shapes and lines, arcs and text, </a:t>
            </a:r>
            <a:r>
              <a:rPr lang="en-US" sz="1400" dirty="0" smtClean="0">
                <a:latin typeface="Georgia" pitchFamily="18" charset="0"/>
              </a:rPr>
              <a:t>gradients and </a:t>
            </a:r>
            <a:r>
              <a:rPr lang="en-US" sz="1400" dirty="0">
                <a:latin typeface="Georgia" pitchFamily="18" charset="0"/>
              </a:rPr>
              <a:t>patterns. In addition, canvas gives us the power to manipulate pixels in </a:t>
            </a:r>
            <a:r>
              <a:rPr lang="en-US" sz="1400" dirty="0" smtClean="0">
                <a:latin typeface="Georgia" pitchFamily="18" charset="0"/>
              </a:rPr>
              <a:t>images and </a:t>
            </a:r>
            <a:r>
              <a:rPr lang="en-US" sz="1400" dirty="0">
                <a:latin typeface="Georgia" pitchFamily="18" charset="0"/>
              </a:rPr>
              <a:t>even video</a:t>
            </a:r>
            <a:r>
              <a:rPr lang="en-US" sz="1400" dirty="0" smtClean="0">
                <a:latin typeface="Georgia" pitchFamily="18" charset="0"/>
              </a:rPr>
              <a:t>.</a:t>
            </a:r>
            <a:br>
              <a:rPr lang="en-US" sz="1400" dirty="0" smtClean="0">
                <a:latin typeface="Georgia" pitchFamily="18" charset="0"/>
              </a:rPr>
            </a:br>
            <a:r>
              <a:rPr lang="en-US" sz="1400" dirty="0" smtClean="0">
                <a:latin typeface="Georgia" pitchFamily="18" charset="0"/>
              </a:rPr>
              <a:t/>
            </a:r>
            <a:br>
              <a:rPr lang="en-US" sz="1400" dirty="0" smtClean="0">
                <a:latin typeface="Georgia" pitchFamily="18" charset="0"/>
              </a:rPr>
            </a:br>
            <a:r>
              <a:rPr lang="en-US" sz="1400" b="1" dirty="0" smtClean="0">
                <a:latin typeface="Georgia" pitchFamily="18" charset="0"/>
              </a:rPr>
              <a:t>The </a:t>
            </a:r>
            <a:r>
              <a:rPr lang="en-US" sz="1400" b="1" dirty="0">
                <a:latin typeface="Georgia" pitchFamily="18" charset="0"/>
              </a:rPr>
              <a:t>Canvas 2D Context spec is supported in:</a:t>
            </a:r>
          </a:p>
          <a:p>
            <a:pPr marL="0" indent="0">
              <a:buFontTx/>
              <a:buNone/>
              <a:defRPr/>
            </a:pPr>
            <a:r>
              <a:rPr lang="en-US" sz="1400" dirty="0">
                <a:latin typeface="Georgia" pitchFamily="18" charset="0"/>
              </a:rPr>
              <a:t>■ Safari 2.0+</a:t>
            </a:r>
          </a:p>
          <a:p>
            <a:pPr marL="0" indent="0">
              <a:buFontTx/>
              <a:buNone/>
              <a:defRPr/>
            </a:pPr>
            <a:r>
              <a:rPr lang="en-US" sz="1400" dirty="0" smtClean="0">
                <a:latin typeface="Georgia" pitchFamily="18" charset="0"/>
              </a:rPr>
              <a:t>■ </a:t>
            </a:r>
            <a:r>
              <a:rPr lang="en-US" sz="1400" dirty="0">
                <a:latin typeface="Georgia" pitchFamily="18" charset="0"/>
              </a:rPr>
              <a:t>Chrome 3.0+</a:t>
            </a:r>
          </a:p>
          <a:p>
            <a:pPr marL="0" indent="0">
              <a:buFontTx/>
              <a:buNone/>
              <a:defRPr/>
            </a:pPr>
            <a:r>
              <a:rPr lang="en-US" sz="1400" dirty="0">
                <a:latin typeface="Georgia" pitchFamily="18" charset="0"/>
              </a:rPr>
              <a:t>■ Firefox 3.0+</a:t>
            </a:r>
          </a:p>
          <a:p>
            <a:pPr marL="0" indent="0">
              <a:buFontTx/>
              <a:buNone/>
              <a:defRPr/>
            </a:pPr>
            <a:r>
              <a:rPr lang="en-US" sz="1400" dirty="0">
                <a:latin typeface="Georgia" pitchFamily="18" charset="0"/>
              </a:rPr>
              <a:t>■ Internet Explorer 9.0+</a:t>
            </a:r>
          </a:p>
          <a:p>
            <a:pPr marL="0" indent="0">
              <a:buFontTx/>
              <a:buNone/>
              <a:defRPr/>
            </a:pPr>
            <a:r>
              <a:rPr lang="en-US" sz="1400" dirty="0">
                <a:latin typeface="Georgia" pitchFamily="18" charset="0"/>
              </a:rPr>
              <a:t>■ Opera 10.0+</a:t>
            </a:r>
          </a:p>
          <a:p>
            <a:pPr marL="0" indent="0">
              <a:buFontTx/>
              <a:buNone/>
              <a:defRPr/>
            </a:pPr>
            <a:r>
              <a:rPr lang="en-US" sz="1400" dirty="0">
                <a:latin typeface="Georgia" pitchFamily="18" charset="0"/>
              </a:rPr>
              <a:t>■ </a:t>
            </a:r>
            <a:r>
              <a:rPr lang="en-US" sz="1400" dirty="0" err="1">
                <a:latin typeface="Georgia" pitchFamily="18" charset="0"/>
              </a:rPr>
              <a:t>iOS</a:t>
            </a:r>
            <a:r>
              <a:rPr lang="en-US" sz="1400" dirty="0">
                <a:latin typeface="Georgia" pitchFamily="18" charset="0"/>
              </a:rPr>
              <a:t> (Mobile Safari) 1.0+</a:t>
            </a:r>
          </a:p>
          <a:p>
            <a:pPr marL="0" indent="0">
              <a:buFontTx/>
              <a:buNone/>
              <a:defRPr/>
            </a:pPr>
            <a:r>
              <a:rPr lang="en-US" sz="1400" dirty="0">
                <a:latin typeface="Georgia" pitchFamily="18" charset="0"/>
              </a:rPr>
              <a:t>■ Android 1.0+</a:t>
            </a:r>
            <a:r>
              <a:rPr lang="en-US" sz="1400" dirty="0" smtClean="0"/>
              <a:t/>
            </a:r>
            <a:br>
              <a:rPr lang="en-US" sz="1400" dirty="0" smtClean="0"/>
            </a:br>
            <a:r>
              <a:rPr lang="en-US" sz="1400" dirty="0" smtClean="0"/>
              <a:t/>
            </a:r>
            <a:br>
              <a:rPr lang="en-US" sz="1400" dirty="0" smtClean="0"/>
            </a:br>
            <a:endParaRPr lang="en-US" sz="1400" dirty="0" smtClean="0"/>
          </a:p>
        </p:txBody>
      </p:sp>
      <p:sp>
        <p:nvSpPr>
          <p:cNvPr id="2" name="Date Placeholder 1"/>
          <p:cNvSpPr>
            <a:spLocks noGrp="1"/>
          </p:cNvSpPr>
          <p:nvPr>
            <p:ph type="dt" sz="half" idx="10"/>
          </p:nvPr>
        </p:nvSpPr>
        <p:spPr/>
        <p:txBody>
          <a:bodyPr/>
          <a:lstStyle/>
          <a:p>
            <a:pPr>
              <a:defRPr/>
            </a:pPr>
            <a:fld id="{56374AAF-5703-4240-BAFF-8FE503BA2C89}"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48</a:t>
            </a:fld>
            <a:endParaRPr lang="en-GB"/>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CANVAS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5562600"/>
          </a:xfrm>
        </p:spPr>
        <p:txBody>
          <a:bodyPr/>
          <a:lstStyle/>
          <a:p>
            <a:pPr eaLnBrk="1" hangingPunct="1">
              <a:buFontTx/>
              <a:buNone/>
              <a:defRPr/>
            </a:pPr>
            <a:r>
              <a:rPr lang="en-US" sz="2000" dirty="0" smtClean="0">
                <a:latin typeface="Georgia" pitchFamily="18" charset="0"/>
              </a:rPr>
              <a:t>Creating </a:t>
            </a:r>
            <a:r>
              <a:rPr lang="en-US" sz="2000" dirty="0">
                <a:latin typeface="Georgia" pitchFamily="18" charset="0"/>
              </a:rPr>
              <a:t>a canvas Element</a:t>
            </a:r>
            <a:r>
              <a:rPr lang="en-US" sz="2000" dirty="0" smtClean="0">
                <a:latin typeface="Georgia" pitchFamily="18" charset="0"/>
              </a:rPr>
              <a:t/>
            </a:r>
            <a:br>
              <a:rPr lang="en-US" sz="2000" dirty="0" smtClean="0">
                <a:latin typeface="Georgia" pitchFamily="18" charset="0"/>
              </a:rPr>
            </a:br>
            <a:endParaRPr lang="en-GB" dirty="0" smtClean="0"/>
          </a:p>
          <a:p>
            <a:pPr marL="0" indent="0">
              <a:buFontTx/>
              <a:buNone/>
              <a:defRPr/>
            </a:pPr>
            <a:r>
              <a:rPr lang="en-US" sz="1400" dirty="0" smtClean="0"/>
              <a:t/>
            </a:r>
            <a:br>
              <a:rPr lang="en-US" sz="1400" dirty="0" smtClean="0"/>
            </a:br>
            <a:endParaRPr lang="en-US" sz="1400" dirty="0" smtClean="0"/>
          </a:p>
        </p:txBody>
      </p:sp>
      <p:pic>
        <p:nvPicPr>
          <p:cNvPr id="1003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71650"/>
            <a:ext cx="71818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3562350"/>
            <a:ext cx="72485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8" name="TextBox 1"/>
          <p:cNvSpPr txBox="1">
            <a:spLocks noChangeArrowheads="1"/>
          </p:cNvSpPr>
          <p:nvPr/>
        </p:nvSpPr>
        <p:spPr bwMode="auto">
          <a:xfrm>
            <a:off x="762000" y="5757863"/>
            <a:ext cx="4089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400">
                <a:latin typeface="Georgia" panose="02040502050405020303" pitchFamily="18" charset="0"/>
              </a:rPr>
              <a:t>Onload of the page we triggering draw(); method </a:t>
            </a:r>
          </a:p>
        </p:txBody>
      </p:sp>
      <p:sp>
        <p:nvSpPr>
          <p:cNvPr id="2" name="Date Placeholder 1"/>
          <p:cNvSpPr>
            <a:spLocks noGrp="1"/>
          </p:cNvSpPr>
          <p:nvPr>
            <p:ph type="dt" sz="half" idx="10"/>
          </p:nvPr>
        </p:nvSpPr>
        <p:spPr/>
        <p:txBody>
          <a:bodyPr/>
          <a:lstStyle/>
          <a:p>
            <a:pPr>
              <a:defRPr/>
            </a:pPr>
            <a:fld id="{E7CA48A9-1BA1-4CFF-8B1A-DA4B9FA8D77A}"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49</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2960" y="286605"/>
            <a:ext cx="7543799" cy="1161196"/>
          </a:xfrm>
        </p:spPr>
        <p:txBody>
          <a:bodyPr>
            <a:normAutofit fontScale="90000"/>
          </a:bodyPr>
          <a:lstStyle/>
          <a:p>
            <a:pPr algn="l" eaLnBrk="1" hangingPunct="1"/>
            <a:r>
              <a:rPr lang="en-US" sz="3200" dirty="0" smtClean="0">
                <a:solidFill>
                  <a:srgbClr val="FF3300"/>
                </a:solidFill>
                <a:latin typeface="Georgia" panose="02040502050405020303" pitchFamily="18" charset="0"/>
              </a:rPr>
              <a:t>HISTORY, VERSION &amp; FUTURE OF HTML5</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7171" name="Rectangle 3"/>
          <p:cNvSpPr>
            <a:spLocks noGrp="1" noChangeArrowheads="1"/>
          </p:cNvSpPr>
          <p:nvPr>
            <p:ph idx="1"/>
          </p:nvPr>
        </p:nvSpPr>
        <p:spPr>
          <a:xfrm>
            <a:off x="822960" y="1143000"/>
            <a:ext cx="7863840" cy="4525963"/>
          </a:xfrm>
        </p:spPr>
        <p:txBody>
          <a:bodyPr>
            <a:normAutofit fontScale="92500" lnSpcReduction="10000"/>
          </a:bodyPr>
          <a:lstStyle/>
          <a:p>
            <a:pPr eaLnBrk="1" hangingPunct="1">
              <a:buFontTx/>
              <a:buNone/>
            </a:pPr>
            <a:r>
              <a:rPr lang="en-GB" sz="2400" dirty="0" smtClean="0">
                <a:latin typeface="Georgia" panose="02040502050405020303" pitchFamily="18" charset="0"/>
              </a:rPr>
              <a:t>	</a:t>
            </a:r>
            <a:r>
              <a:rPr lang="en-GB" sz="2400" dirty="0" smtClean="0">
                <a:latin typeface="Georgia" panose="02040502050405020303" pitchFamily="18" charset="0"/>
              </a:rPr>
              <a:t>Future </a:t>
            </a:r>
            <a:r>
              <a:rPr lang="en-GB" sz="2400" dirty="0" smtClean="0">
                <a:latin typeface="Georgia" panose="02040502050405020303" pitchFamily="18" charset="0"/>
              </a:rPr>
              <a:t>of HTML5</a:t>
            </a:r>
          </a:p>
          <a:p>
            <a:pPr eaLnBrk="1" hangingPunct="1">
              <a:buFontTx/>
              <a:buNone/>
            </a:pPr>
            <a:endParaRPr lang="en-US" sz="2400" dirty="0" smtClean="0"/>
          </a:p>
          <a:p>
            <a:pPr eaLnBrk="1" hangingPunct="1"/>
            <a:r>
              <a:rPr lang="en-GB" sz="1600" dirty="0" smtClean="0">
                <a:latin typeface="Georgia" panose="02040502050405020303" pitchFamily="18" charset="0"/>
              </a:rPr>
              <a:t>84% of Developers Plan to Adopt Key HTML5 Features</a:t>
            </a:r>
            <a:br>
              <a:rPr lang="en-GB" sz="1600" dirty="0" smtClean="0">
                <a:latin typeface="Georgia" panose="02040502050405020303" pitchFamily="18" charset="0"/>
              </a:rPr>
            </a:br>
            <a:endParaRPr lang="en-GB" sz="1600" dirty="0" smtClean="0">
              <a:latin typeface="Georgia" panose="02040502050405020303" pitchFamily="18" charset="0"/>
            </a:endParaRPr>
          </a:p>
          <a:p>
            <a:pPr eaLnBrk="1" hangingPunct="1"/>
            <a:r>
              <a:rPr lang="en-US" sz="1600" dirty="0" smtClean="0">
                <a:latin typeface="Georgia" panose="02040502050405020303" pitchFamily="18" charset="0"/>
              </a:rPr>
              <a:t>The key to understanding HTML5 is that it is not one, but a group of technologies. </a:t>
            </a:r>
            <a:endParaRPr lang="en-US" sz="1600" dirty="0" smtClean="0">
              <a:latin typeface="Georgia" panose="02040502050405020303" pitchFamily="18" charset="0"/>
            </a:endParaRPr>
          </a:p>
          <a:p>
            <a:pPr eaLnBrk="1" hangingPunct="1"/>
            <a:r>
              <a:rPr lang="en-US" sz="1600" dirty="0" smtClean="0">
                <a:latin typeface="Georgia" panose="02040502050405020303" pitchFamily="18" charset="0"/>
              </a:rPr>
              <a:t>Within </a:t>
            </a:r>
            <a:r>
              <a:rPr lang="en-US" sz="1600" dirty="0" smtClean="0">
                <a:latin typeface="Georgia" panose="02040502050405020303" pitchFamily="18" charset="0"/>
              </a:rPr>
              <a:t>HTML5, developers have a tremendous amount of choice regarding what they use </a:t>
            </a:r>
            <a:endParaRPr lang="en-US" sz="1600" dirty="0" smtClean="0">
              <a:latin typeface="Georgia" panose="02040502050405020303" pitchFamily="18" charset="0"/>
            </a:endParaRPr>
          </a:p>
          <a:p>
            <a:pPr eaLnBrk="1" hangingPunct="1"/>
            <a:r>
              <a:rPr lang="en-US" sz="1600" dirty="0" smtClean="0">
                <a:latin typeface="Georgia" panose="02040502050405020303" pitchFamily="18" charset="0"/>
              </a:rPr>
              <a:t>and </a:t>
            </a:r>
            <a:r>
              <a:rPr lang="en-US" sz="1600" dirty="0" smtClean="0">
                <a:latin typeface="Georgia" panose="02040502050405020303" pitchFamily="18" charset="0"/>
              </a:rPr>
              <a:t>what they don’t use</a:t>
            </a:r>
            <a:br>
              <a:rPr lang="en-US" sz="1600" dirty="0" smtClean="0">
                <a:latin typeface="Georgia" panose="02040502050405020303" pitchFamily="18" charset="0"/>
              </a:rPr>
            </a:br>
            <a:endParaRPr lang="en-US" sz="1600" dirty="0" smtClean="0">
              <a:latin typeface="Georgia" panose="02040502050405020303" pitchFamily="18" charset="0"/>
            </a:endParaRPr>
          </a:p>
          <a:p>
            <a:pPr eaLnBrk="1" hangingPunct="1"/>
            <a:r>
              <a:rPr lang="en-US" sz="1600" dirty="0" smtClean="0">
                <a:latin typeface="Georgia" panose="02040502050405020303" pitchFamily="18" charset="0"/>
              </a:rPr>
              <a:t>The power of HTML5 being ready for prime-time can be seen in Microsoft’s choice </a:t>
            </a:r>
            <a:r>
              <a:rPr lang="en-US" sz="1600" dirty="0" smtClean="0">
                <a:latin typeface="Georgia" panose="02040502050405020303" pitchFamily="18" charset="0"/>
              </a:rPr>
              <a:t>to</a:t>
            </a:r>
          </a:p>
          <a:p>
            <a:pPr eaLnBrk="1" hangingPunct="1"/>
            <a:r>
              <a:rPr lang="en-US" sz="1600" dirty="0" smtClean="0">
                <a:latin typeface="Georgia" panose="02040502050405020303" pitchFamily="18" charset="0"/>
              </a:rPr>
              <a:t> </a:t>
            </a:r>
            <a:r>
              <a:rPr lang="en-US" sz="1600" dirty="0" smtClean="0">
                <a:latin typeface="Georgia" panose="02040502050405020303" pitchFamily="18" charset="0"/>
              </a:rPr>
              <a:t>utilize it in </a:t>
            </a:r>
            <a:r>
              <a:rPr lang="en-US" sz="1600" dirty="0" smtClean="0">
                <a:solidFill>
                  <a:srgbClr val="0066CC"/>
                </a:solidFill>
                <a:latin typeface="Georgia" panose="02040502050405020303" pitchFamily="18" charset="0"/>
              </a:rPr>
              <a:t>Windows 8</a:t>
            </a:r>
          </a:p>
          <a:p>
            <a:pPr eaLnBrk="1" hangingPunct="1">
              <a:buFontTx/>
              <a:buNone/>
            </a:pPr>
            <a:r>
              <a:rPr lang="en-GB" sz="2000" dirty="0" smtClean="0">
                <a:solidFill>
                  <a:srgbClr val="0066CC"/>
                </a:solidFill>
                <a:latin typeface="Georgia" panose="02040502050405020303" pitchFamily="18" charset="0"/>
              </a:rPr>
              <a:t>	</a:t>
            </a:r>
            <a:br>
              <a:rPr lang="en-GB" sz="2000" dirty="0" smtClean="0">
                <a:solidFill>
                  <a:srgbClr val="0066CC"/>
                </a:solidFill>
                <a:latin typeface="Georgia" panose="02040502050405020303" pitchFamily="18" charset="0"/>
              </a:rPr>
            </a:br>
            <a:r>
              <a:rPr lang="en-GB" sz="2400" dirty="0" smtClean="0">
                <a:solidFill>
                  <a:srgbClr val="0066CC"/>
                </a:solidFill>
                <a:latin typeface="Georgia" panose="02040502050405020303" pitchFamily="18" charset="0"/>
              </a:rPr>
              <a:t>Still on the fence with adopting HTML5 in your next project?  </a:t>
            </a:r>
            <a:r>
              <a:rPr lang="en-US" sz="2400" dirty="0" smtClean="0">
                <a:solidFill>
                  <a:srgbClr val="0066CC"/>
                </a:solidFill>
                <a:latin typeface="Georgia" panose="02040502050405020303" pitchFamily="18" charset="0"/>
              </a:rPr>
              <a:t/>
            </a:r>
            <a:br>
              <a:rPr lang="en-US" sz="2400" dirty="0" smtClean="0">
                <a:solidFill>
                  <a:srgbClr val="0066CC"/>
                </a:solidFill>
                <a:latin typeface="Georgia" panose="02040502050405020303" pitchFamily="18" charset="0"/>
              </a:rPr>
            </a:br>
            <a:endParaRPr lang="en-US" sz="2400" dirty="0" smtClean="0">
              <a:solidFill>
                <a:srgbClr val="0066CC"/>
              </a:solidFill>
              <a:latin typeface="Georgia" panose="02040502050405020303" pitchFamily="18" charset="0"/>
            </a:endParaRPr>
          </a:p>
        </p:txBody>
      </p:sp>
      <p:sp>
        <p:nvSpPr>
          <p:cNvPr id="2" name="Date Placeholder 1"/>
          <p:cNvSpPr>
            <a:spLocks noGrp="1"/>
          </p:cNvSpPr>
          <p:nvPr>
            <p:ph type="dt" sz="half" idx="10"/>
          </p:nvPr>
        </p:nvSpPr>
        <p:spPr/>
        <p:txBody>
          <a:bodyPr/>
          <a:lstStyle/>
          <a:p>
            <a:pPr>
              <a:defRPr/>
            </a:pPr>
            <a:fld id="{70A9911E-5DC3-4B9E-A5D3-1104E61DBCF9}"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5</a:t>
            </a:fld>
            <a:endParaRPr lang="en-GB"/>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CANVAS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5562600"/>
          </a:xfrm>
        </p:spPr>
        <p:txBody>
          <a:bodyPr/>
          <a:lstStyle/>
          <a:p>
            <a:pPr eaLnBrk="1" hangingPunct="1">
              <a:buFontTx/>
              <a:buNone/>
              <a:defRPr/>
            </a:pPr>
            <a:r>
              <a:rPr lang="en-US" sz="2000" dirty="0" smtClean="0">
                <a:latin typeface="Georgia" pitchFamily="18" charset="0"/>
              </a:rPr>
              <a:t>Creating </a:t>
            </a:r>
            <a:r>
              <a:rPr lang="en-US" sz="2000" dirty="0">
                <a:latin typeface="Georgia" pitchFamily="18" charset="0"/>
              </a:rPr>
              <a:t>a canvas Element</a:t>
            </a:r>
            <a:r>
              <a:rPr lang="en-US" sz="2000" dirty="0" smtClean="0">
                <a:latin typeface="Georgia" pitchFamily="18" charset="0"/>
              </a:rPr>
              <a:t/>
            </a:r>
            <a:br>
              <a:rPr lang="en-US" sz="2000" dirty="0" smtClean="0">
                <a:latin typeface="Georgia" pitchFamily="18" charset="0"/>
              </a:rPr>
            </a:br>
            <a:endParaRPr lang="en-GB" dirty="0" smtClean="0"/>
          </a:p>
          <a:p>
            <a:pPr marL="0" indent="0">
              <a:buFontTx/>
              <a:buNone/>
              <a:defRPr/>
            </a:pPr>
            <a:r>
              <a:rPr lang="en-US" sz="1400" dirty="0" smtClean="0"/>
              <a:t/>
            </a:r>
            <a:br>
              <a:rPr lang="en-US" sz="1400" dirty="0" smtClean="0"/>
            </a:br>
            <a:endParaRPr lang="en-US" sz="1400" dirty="0" smtClean="0"/>
          </a:p>
        </p:txBody>
      </p:sp>
      <p:pic>
        <p:nvPicPr>
          <p:cNvPr id="1024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1771650"/>
            <a:ext cx="71818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0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3562350"/>
            <a:ext cx="72485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C15AD934-BF7A-4A77-9964-5EDBBE319DC2}"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50</a:t>
            </a:fld>
            <a:endParaRPr lang="en-GB"/>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CANVAS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5334000"/>
          </a:xfrm>
        </p:spPr>
        <p:txBody>
          <a:bodyPr/>
          <a:lstStyle/>
          <a:p>
            <a:pPr eaLnBrk="1" hangingPunct="1">
              <a:buFontTx/>
              <a:buNone/>
              <a:defRPr/>
            </a:pPr>
            <a:r>
              <a:rPr lang="en-US" sz="2000" dirty="0" smtClean="0">
                <a:latin typeface="Georgia" pitchFamily="18" charset="0"/>
              </a:rPr>
              <a:t>Drawing </a:t>
            </a:r>
            <a:r>
              <a:rPr lang="en-US" sz="2000" dirty="0" smtClean="0">
                <a:latin typeface="Georgia" pitchFamily="18" charset="0"/>
              </a:rPr>
              <a:t>a canvas</a:t>
            </a:r>
            <a:br>
              <a:rPr lang="en-US" sz="2000" dirty="0" smtClean="0">
                <a:latin typeface="Georgia" pitchFamily="18" charset="0"/>
              </a:rPr>
            </a:br>
            <a:endParaRPr lang="en-GB" dirty="0" smtClean="0"/>
          </a:p>
          <a:p>
            <a:pPr marL="0" indent="0">
              <a:buFontTx/>
              <a:buNone/>
              <a:defRPr/>
            </a:pPr>
            <a:r>
              <a:rPr lang="en-US" sz="1400" dirty="0" smtClean="0"/>
              <a:t/>
            </a:r>
            <a:br>
              <a:rPr lang="en-US" sz="1400" dirty="0" smtClean="0"/>
            </a:br>
            <a:endParaRPr lang="en-US" sz="1400" dirty="0" smtClean="0"/>
          </a:p>
        </p:txBody>
      </p:sp>
      <p:pic>
        <p:nvPicPr>
          <p:cNvPr id="1044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77282"/>
            <a:ext cx="6934200" cy="2557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4876800"/>
            <a:ext cx="6762750" cy="146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454" name="TextBox 1"/>
          <p:cNvSpPr txBox="1">
            <a:spLocks noChangeArrowheads="1"/>
          </p:cNvSpPr>
          <p:nvPr/>
        </p:nvSpPr>
        <p:spPr bwMode="auto">
          <a:xfrm>
            <a:off x="822960" y="4343400"/>
            <a:ext cx="6220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400" dirty="0">
                <a:latin typeface="Georgia" panose="02040502050405020303" pitchFamily="18" charset="0"/>
              </a:rPr>
              <a:t>We obtain our drawing context by calling the </a:t>
            </a:r>
            <a:r>
              <a:rPr lang="en-US" sz="1400" dirty="0" err="1">
                <a:latin typeface="Georgia" panose="02040502050405020303" pitchFamily="18" charset="0"/>
              </a:rPr>
              <a:t>getContext</a:t>
            </a:r>
            <a:r>
              <a:rPr lang="en-US" sz="1400" dirty="0">
                <a:latin typeface="Georgia" panose="02040502050405020303" pitchFamily="18" charset="0"/>
              </a:rPr>
              <a:t> method and passing </a:t>
            </a:r>
            <a:r>
              <a:rPr lang="en-US" sz="1400" dirty="0" smtClean="0">
                <a:latin typeface="Georgia" panose="02040502050405020303" pitchFamily="18" charset="0"/>
              </a:rPr>
              <a:t>it the </a:t>
            </a:r>
            <a:r>
              <a:rPr lang="en-US" sz="1400" dirty="0">
                <a:latin typeface="Georgia" panose="02040502050405020303" pitchFamily="18" charset="0"/>
              </a:rPr>
              <a:t>string "2d", since we’ll be drawing in two dimensions:</a:t>
            </a:r>
          </a:p>
        </p:txBody>
      </p:sp>
      <p:sp>
        <p:nvSpPr>
          <p:cNvPr id="2" name="Date Placeholder 1"/>
          <p:cNvSpPr>
            <a:spLocks noGrp="1"/>
          </p:cNvSpPr>
          <p:nvPr>
            <p:ph type="dt" sz="half" idx="10"/>
          </p:nvPr>
        </p:nvSpPr>
        <p:spPr/>
        <p:txBody>
          <a:bodyPr/>
          <a:lstStyle/>
          <a:p>
            <a:pPr>
              <a:defRPr/>
            </a:pPr>
            <a:fld id="{661768B1-0737-468A-B8CF-B92598390DD7}"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51</a:t>
            </a:fld>
            <a:endParaRPr lang="en-GB"/>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CANVAS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847724" y="1295400"/>
            <a:ext cx="7839075" cy="5334000"/>
          </a:xfrm>
        </p:spPr>
        <p:txBody>
          <a:bodyPr/>
          <a:lstStyle/>
          <a:p>
            <a:pPr eaLnBrk="1" hangingPunct="1">
              <a:buFontTx/>
              <a:buNone/>
              <a:defRPr/>
            </a:pPr>
            <a:r>
              <a:rPr lang="en-US" sz="2000" dirty="0" smtClean="0">
                <a:latin typeface="Georgia" pitchFamily="18" charset="0"/>
              </a:rPr>
              <a:t>filling </a:t>
            </a:r>
            <a:r>
              <a:rPr lang="en-US" sz="2000" dirty="0" smtClean="0">
                <a:latin typeface="Georgia" pitchFamily="18" charset="0"/>
              </a:rPr>
              <a:t>brush with color</a:t>
            </a:r>
            <a:br>
              <a:rPr lang="en-US" sz="2000" dirty="0" smtClean="0">
                <a:latin typeface="Georgia" pitchFamily="18" charset="0"/>
              </a:rPr>
            </a:br>
            <a:endParaRPr lang="en-GB" dirty="0" smtClean="0"/>
          </a:p>
          <a:p>
            <a:pPr marL="0" indent="0">
              <a:buFontTx/>
              <a:buNone/>
              <a:defRPr/>
            </a:pPr>
            <a:r>
              <a:rPr lang="en-US" sz="1400" dirty="0" smtClean="0"/>
              <a:t/>
            </a:r>
            <a:br>
              <a:rPr lang="en-US" sz="1400" dirty="0" smtClean="0"/>
            </a:br>
            <a:endParaRPr lang="en-US" sz="1400" dirty="0" smtClean="0"/>
          </a:p>
        </p:txBody>
      </p:sp>
      <p:pic>
        <p:nvPicPr>
          <p:cNvPr id="1065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2124075"/>
            <a:ext cx="41814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5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 y="4038600"/>
            <a:ext cx="20955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9E917FC7-4B11-44CC-8D72-30567CC491DF}"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52</a:t>
            </a:fld>
            <a:endParaRPr lang="en-GB"/>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CANVAS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96950" y="1295400"/>
            <a:ext cx="7689850" cy="5334000"/>
          </a:xfrm>
        </p:spPr>
        <p:txBody>
          <a:bodyPr/>
          <a:lstStyle/>
          <a:p>
            <a:pPr eaLnBrk="1" hangingPunct="1">
              <a:buFontTx/>
              <a:buNone/>
              <a:defRPr/>
            </a:pPr>
            <a:r>
              <a:rPr lang="en-US" sz="2000" dirty="0" smtClean="0">
                <a:latin typeface="Georgia" pitchFamily="18" charset="0"/>
              </a:rPr>
              <a:t>Let’s </a:t>
            </a:r>
            <a:r>
              <a:rPr lang="en-US" sz="2000" dirty="0" smtClean="0">
                <a:latin typeface="Georgia" pitchFamily="18" charset="0"/>
              </a:rPr>
              <a:t>see more examples</a:t>
            </a:r>
            <a:br>
              <a:rPr lang="en-US" sz="2000" dirty="0" smtClean="0">
                <a:latin typeface="Georgia" pitchFamily="18" charset="0"/>
              </a:rPr>
            </a:br>
            <a:endParaRPr lang="en-GB" dirty="0" smtClean="0"/>
          </a:p>
          <a:p>
            <a:pPr marL="0" indent="0">
              <a:buFontTx/>
              <a:buNone/>
              <a:defRPr/>
            </a:pPr>
            <a:r>
              <a:rPr lang="en-US" sz="1400" dirty="0" smtClean="0"/>
              <a:t/>
            </a:r>
            <a:br>
              <a:rPr lang="en-US" sz="1400" dirty="0" smtClean="0"/>
            </a:br>
            <a:endParaRPr lang="en-US" sz="1400" dirty="0" smtClean="0"/>
          </a:p>
        </p:txBody>
      </p:sp>
      <p:sp>
        <p:nvSpPr>
          <p:cNvPr id="108548" name="TextBox 2"/>
          <p:cNvSpPr txBox="1">
            <a:spLocks noChangeArrowheads="1"/>
          </p:cNvSpPr>
          <p:nvPr/>
        </p:nvSpPr>
        <p:spPr bwMode="auto">
          <a:xfrm>
            <a:off x="990600" y="38862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a:solidFill>
                  <a:srgbClr val="0066CC"/>
                </a:solidFill>
                <a:latin typeface="Georgia" panose="02040502050405020303" pitchFamily="18" charset="0"/>
              </a:rPr>
              <a:t>Output</a:t>
            </a:r>
          </a:p>
        </p:txBody>
      </p:sp>
      <p:pic>
        <p:nvPicPr>
          <p:cNvPr id="1085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50" y="2162175"/>
            <a:ext cx="348615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5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4419600"/>
            <a:ext cx="15144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52" name="TextBox 3"/>
          <p:cNvSpPr txBox="1">
            <a:spLocks noChangeArrowheads="1"/>
          </p:cNvSpPr>
          <p:nvPr/>
        </p:nvSpPr>
        <p:spPr bwMode="auto">
          <a:xfrm>
            <a:off x="838200" y="6096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sz="1800"/>
          </a:p>
        </p:txBody>
      </p:sp>
      <p:sp>
        <p:nvSpPr>
          <p:cNvPr id="2" name="Date Placeholder 1"/>
          <p:cNvSpPr>
            <a:spLocks noGrp="1"/>
          </p:cNvSpPr>
          <p:nvPr>
            <p:ph type="dt" sz="half" idx="10"/>
          </p:nvPr>
        </p:nvSpPr>
        <p:spPr/>
        <p:txBody>
          <a:bodyPr/>
          <a:lstStyle/>
          <a:p>
            <a:pPr>
              <a:defRPr/>
            </a:pPr>
            <a:fld id="{E8B8CA50-A7D4-498A-A5DB-BAE3E84A1BD7}"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53</a:t>
            </a:fld>
            <a:endParaRPr lang="en-GB"/>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CANVAS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2813" y="1143000"/>
            <a:ext cx="7773987" cy="5486400"/>
          </a:xfrm>
        </p:spPr>
        <p:txBody>
          <a:bodyPr/>
          <a:lstStyle/>
          <a:p>
            <a:pPr eaLnBrk="1" hangingPunct="1">
              <a:buFontTx/>
              <a:buNone/>
              <a:defRPr/>
            </a:pPr>
            <a:r>
              <a:rPr lang="en-US" sz="2000" dirty="0" smtClean="0">
                <a:latin typeface="Georgia" pitchFamily="18" charset="0"/>
              </a:rPr>
              <a:t>create </a:t>
            </a:r>
            <a:r>
              <a:rPr lang="en-US" sz="2000" dirty="0" smtClean="0">
                <a:latin typeface="Georgia" pitchFamily="18" charset="0"/>
              </a:rPr>
              <a:t>circle using canvas</a:t>
            </a:r>
            <a:br>
              <a:rPr lang="en-US" sz="2000" dirty="0" smtClean="0">
                <a:latin typeface="Georgia" pitchFamily="18" charset="0"/>
              </a:rPr>
            </a:br>
            <a:endParaRPr lang="en-GB" dirty="0" smtClean="0"/>
          </a:p>
          <a:p>
            <a:pPr marL="0" indent="0">
              <a:buFontTx/>
              <a:buNone/>
              <a:defRPr/>
            </a:pPr>
            <a:r>
              <a:rPr lang="en-US" sz="1400" dirty="0" smtClean="0"/>
              <a:t/>
            </a:r>
            <a:br>
              <a:rPr lang="en-US" sz="1400" dirty="0" smtClean="0"/>
            </a:br>
            <a:endParaRPr lang="en-US" sz="1400" dirty="0" smtClean="0"/>
          </a:p>
        </p:txBody>
      </p:sp>
      <p:sp>
        <p:nvSpPr>
          <p:cNvPr id="110596" name="TextBox 2"/>
          <p:cNvSpPr txBox="1">
            <a:spLocks noChangeArrowheads="1"/>
          </p:cNvSpPr>
          <p:nvPr/>
        </p:nvSpPr>
        <p:spPr bwMode="auto">
          <a:xfrm>
            <a:off x="990600" y="38862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a:solidFill>
                  <a:srgbClr val="0066CC"/>
                </a:solidFill>
                <a:latin typeface="Georgia" panose="02040502050405020303" pitchFamily="18" charset="0"/>
              </a:rPr>
              <a:t>Output</a:t>
            </a:r>
          </a:p>
        </p:txBody>
      </p:sp>
      <p:sp>
        <p:nvSpPr>
          <p:cNvPr id="110598" name="TextBox 3"/>
          <p:cNvSpPr txBox="1">
            <a:spLocks noChangeArrowheads="1"/>
          </p:cNvSpPr>
          <p:nvPr/>
        </p:nvSpPr>
        <p:spPr bwMode="auto">
          <a:xfrm>
            <a:off x="838200" y="6096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sz="1800"/>
          </a:p>
        </p:txBody>
      </p:sp>
      <p:pic>
        <p:nvPicPr>
          <p:cNvPr id="1105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1828800"/>
            <a:ext cx="33813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60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525" y="4419600"/>
            <a:ext cx="5905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A51DF9C7-EFF8-4629-BEC1-8F76B038F211}"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54</a:t>
            </a:fld>
            <a:endParaRPr lang="en-GB"/>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CANVAS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5334000"/>
          </a:xfrm>
        </p:spPr>
        <p:txBody>
          <a:bodyPr/>
          <a:lstStyle/>
          <a:p>
            <a:pPr eaLnBrk="1" hangingPunct="1">
              <a:buFontTx/>
              <a:buNone/>
              <a:defRPr/>
            </a:pPr>
            <a:r>
              <a:rPr lang="en-US" sz="2000" dirty="0" smtClean="0">
                <a:latin typeface="Georgia" pitchFamily="18" charset="0"/>
              </a:rPr>
              <a:t>create </a:t>
            </a:r>
            <a:r>
              <a:rPr lang="en-US" sz="2000" dirty="0" smtClean="0">
                <a:latin typeface="Georgia" pitchFamily="18" charset="0"/>
              </a:rPr>
              <a:t>linear </a:t>
            </a:r>
            <a:r>
              <a:rPr lang="en-US" sz="2000" dirty="0" err="1" smtClean="0">
                <a:latin typeface="Georgia" pitchFamily="18" charset="0"/>
              </a:rPr>
              <a:t>graident</a:t>
            </a:r>
            <a:r>
              <a:rPr lang="en-US" sz="2000" dirty="0" smtClean="0">
                <a:latin typeface="Georgia" pitchFamily="18" charset="0"/>
              </a:rPr>
              <a:t/>
            </a:r>
            <a:br>
              <a:rPr lang="en-US" sz="2000" dirty="0" smtClean="0">
                <a:latin typeface="Georgia" pitchFamily="18" charset="0"/>
              </a:rPr>
            </a:br>
            <a:endParaRPr lang="en-GB" dirty="0" smtClean="0"/>
          </a:p>
          <a:p>
            <a:pPr marL="0" indent="0">
              <a:buFontTx/>
              <a:buNone/>
              <a:defRPr/>
            </a:pPr>
            <a:r>
              <a:rPr lang="en-US" sz="1400" dirty="0" smtClean="0"/>
              <a:t/>
            </a:r>
            <a:br>
              <a:rPr lang="en-US" sz="1400" dirty="0" smtClean="0"/>
            </a:br>
            <a:endParaRPr lang="en-US" sz="1400" dirty="0" smtClean="0"/>
          </a:p>
        </p:txBody>
      </p:sp>
      <p:sp>
        <p:nvSpPr>
          <p:cNvPr id="112644" name="TextBox 2"/>
          <p:cNvSpPr txBox="1">
            <a:spLocks noChangeArrowheads="1"/>
          </p:cNvSpPr>
          <p:nvPr/>
        </p:nvSpPr>
        <p:spPr bwMode="auto">
          <a:xfrm>
            <a:off x="990600" y="38862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sz="1800" dirty="0">
                <a:solidFill>
                  <a:srgbClr val="0066CC"/>
                </a:solidFill>
                <a:latin typeface="Georgia" panose="02040502050405020303" pitchFamily="18" charset="0"/>
              </a:rPr>
              <a:t>Output</a:t>
            </a:r>
          </a:p>
        </p:txBody>
      </p:sp>
      <p:sp>
        <p:nvSpPr>
          <p:cNvPr id="112646" name="TextBox 3"/>
          <p:cNvSpPr txBox="1">
            <a:spLocks noChangeArrowheads="1"/>
          </p:cNvSpPr>
          <p:nvPr/>
        </p:nvSpPr>
        <p:spPr bwMode="auto">
          <a:xfrm>
            <a:off x="838200" y="6096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sz="1800"/>
          </a:p>
        </p:txBody>
      </p:sp>
      <p:pic>
        <p:nvPicPr>
          <p:cNvPr id="1126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4241800"/>
            <a:ext cx="22479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4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1905000"/>
            <a:ext cx="37528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73943F5F-4258-4E9B-8FB7-7C9F05073E50}"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55</a:t>
            </a:fld>
            <a:endParaRPr lang="en-GB"/>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CANVAS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16739" name="TextBox 3"/>
          <p:cNvSpPr txBox="1">
            <a:spLocks noChangeArrowheads="1"/>
          </p:cNvSpPr>
          <p:nvPr/>
        </p:nvSpPr>
        <p:spPr bwMode="auto">
          <a:xfrm>
            <a:off x="838200" y="6096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sz="1800"/>
          </a:p>
        </p:txBody>
      </p:sp>
      <p:pic>
        <p:nvPicPr>
          <p:cNvPr id="1167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00069"/>
            <a:ext cx="6651625" cy="5293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BFF556B3-1DEF-4EAF-BFF0-CC9638D1B47A}"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56</a:t>
            </a:fld>
            <a:endParaRPr lang="en-GB"/>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CANVAS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18787" name="TextBox 3"/>
          <p:cNvSpPr txBox="1">
            <a:spLocks noChangeArrowheads="1"/>
          </p:cNvSpPr>
          <p:nvPr/>
        </p:nvSpPr>
        <p:spPr bwMode="auto">
          <a:xfrm>
            <a:off x="838200" y="6096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sz="1800"/>
          </a:p>
        </p:txBody>
      </p:sp>
      <p:pic>
        <p:nvPicPr>
          <p:cNvPr id="1187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63" y="958212"/>
            <a:ext cx="6142037" cy="536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5EC5E967-B4A6-4B89-B539-B169F8B20D64}"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57</a:t>
            </a:fld>
            <a:endParaRPr lang="en-GB"/>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CANVAS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20835" name="TextBox 3"/>
          <p:cNvSpPr txBox="1">
            <a:spLocks noChangeArrowheads="1"/>
          </p:cNvSpPr>
          <p:nvPr/>
        </p:nvSpPr>
        <p:spPr bwMode="auto">
          <a:xfrm>
            <a:off x="838200" y="6096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sz="1800"/>
          </a:p>
        </p:txBody>
      </p:sp>
      <p:pic>
        <p:nvPicPr>
          <p:cNvPr id="1208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00" y="969323"/>
            <a:ext cx="6159500" cy="5347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BFD0A5E9-CE48-4310-BA1C-2AC1D41E62AD}"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58</a:t>
            </a:fld>
            <a:endParaRPr lang="en-GB"/>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CANVAS</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22883" name="TextBox 3"/>
          <p:cNvSpPr txBox="1">
            <a:spLocks noChangeArrowheads="1"/>
          </p:cNvSpPr>
          <p:nvPr/>
        </p:nvSpPr>
        <p:spPr bwMode="auto">
          <a:xfrm>
            <a:off x="838200" y="6096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sz="1800"/>
          </a:p>
        </p:txBody>
      </p:sp>
      <p:pic>
        <p:nvPicPr>
          <p:cNvPr id="1228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990600"/>
            <a:ext cx="62865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3CE6936C-C9A5-4717-83EC-6FB972310595}"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59</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72957"/>
            <a:ext cx="7680959" cy="1237396"/>
          </a:xfrm>
        </p:spPr>
        <p:txBody>
          <a:bodyPr/>
          <a:lstStyle/>
          <a:p>
            <a:pPr algn="l" eaLnBrk="1" hangingPunct="1"/>
            <a:r>
              <a:rPr lang="en-US" sz="3200" dirty="0" smtClean="0">
                <a:solidFill>
                  <a:srgbClr val="FF3300"/>
                </a:solidFill>
                <a:latin typeface="Georgia" panose="02040502050405020303" pitchFamily="18" charset="0"/>
              </a:rPr>
              <a:t>GETTING STARTED WITH HTML5</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8195" name="Rectangle 3"/>
          <p:cNvSpPr>
            <a:spLocks noGrp="1" noChangeArrowheads="1"/>
          </p:cNvSpPr>
          <p:nvPr>
            <p:ph idx="1"/>
          </p:nvPr>
        </p:nvSpPr>
        <p:spPr>
          <a:xfrm>
            <a:off x="822960" y="1143000"/>
            <a:ext cx="7863840" cy="4525963"/>
          </a:xfrm>
        </p:spPr>
        <p:txBody>
          <a:bodyPr/>
          <a:lstStyle/>
          <a:p>
            <a:pPr eaLnBrk="1" hangingPunct="1">
              <a:buFontTx/>
              <a:buNone/>
            </a:pPr>
            <a:r>
              <a:rPr lang="en-GB" sz="2400" dirty="0" smtClean="0">
                <a:latin typeface="Georgia" panose="02040502050405020303" pitchFamily="18" charset="0"/>
              </a:rPr>
              <a:t>Wondering what it takes to get it started?</a:t>
            </a:r>
            <a:br>
              <a:rPr lang="en-GB" sz="2400" dirty="0" smtClean="0">
                <a:latin typeface="Georgia" panose="02040502050405020303" pitchFamily="18" charset="0"/>
              </a:rPr>
            </a:br>
            <a:endParaRPr lang="en-US" sz="2400" dirty="0" smtClean="0"/>
          </a:p>
          <a:p>
            <a:r>
              <a:rPr lang="en-GB" sz="1600" dirty="0" smtClean="0">
                <a:latin typeface="Georgia" panose="02040502050405020303" pitchFamily="18" charset="0"/>
              </a:rPr>
              <a:t>Any Text editor such as </a:t>
            </a:r>
            <a:r>
              <a:rPr lang="en-GB" sz="1600" dirty="0" smtClean="0">
                <a:solidFill>
                  <a:srgbClr val="0066CC"/>
                </a:solidFill>
                <a:latin typeface="Georgia" panose="02040502050405020303" pitchFamily="18" charset="0"/>
              </a:rPr>
              <a:t>Notepad, </a:t>
            </a:r>
            <a:r>
              <a:rPr lang="en-GB" sz="1600" dirty="0">
                <a:solidFill>
                  <a:srgbClr val="0066CC"/>
                </a:solidFill>
                <a:latin typeface="Georgia" panose="02040502050405020303" pitchFamily="18" charset="0"/>
              </a:rPr>
              <a:t>Notepad </a:t>
            </a:r>
            <a:r>
              <a:rPr lang="en-GB" sz="1600" dirty="0" smtClean="0">
                <a:solidFill>
                  <a:srgbClr val="0066CC"/>
                </a:solidFill>
                <a:latin typeface="Georgia" panose="02040502050405020303" pitchFamily="18" charset="0"/>
              </a:rPr>
              <a:t>++, </a:t>
            </a:r>
            <a:r>
              <a:rPr lang="en-GB" sz="1600" dirty="0" err="1" smtClean="0">
                <a:solidFill>
                  <a:srgbClr val="0066CC"/>
                </a:solidFill>
                <a:latin typeface="Georgia" panose="02040502050405020303" pitchFamily="18" charset="0"/>
              </a:rPr>
              <a:t>Netbeans</a:t>
            </a:r>
            <a:r>
              <a:rPr lang="en-GB" sz="1600" dirty="0" smtClean="0">
                <a:solidFill>
                  <a:srgbClr val="0066CC"/>
                </a:solidFill>
                <a:latin typeface="Georgia" panose="02040502050405020303" pitchFamily="18" charset="0"/>
              </a:rPr>
              <a:t>, </a:t>
            </a:r>
            <a:r>
              <a:rPr lang="en-GB" sz="1600" dirty="0" err="1" smtClean="0">
                <a:solidFill>
                  <a:srgbClr val="0066CC"/>
                </a:solidFill>
                <a:latin typeface="Georgia" panose="02040502050405020303" pitchFamily="18" charset="0"/>
              </a:rPr>
              <a:t>Editplus</a:t>
            </a:r>
            <a:r>
              <a:rPr lang="en-GB" sz="1600" dirty="0" smtClean="0">
                <a:solidFill>
                  <a:srgbClr val="0066CC"/>
                </a:solidFill>
                <a:latin typeface="Georgia" panose="02040502050405020303" pitchFamily="18" charset="0"/>
              </a:rPr>
              <a:t>, </a:t>
            </a:r>
            <a:r>
              <a:rPr lang="en-GB" sz="1600" dirty="0" err="1" smtClean="0">
                <a:solidFill>
                  <a:srgbClr val="0066CC"/>
                </a:solidFill>
                <a:latin typeface="Georgia" panose="02040502050405020303" pitchFamily="18" charset="0"/>
              </a:rPr>
              <a:t>Textmate</a:t>
            </a:r>
            <a:r>
              <a:rPr lang="en-GB" sz="1600" dirty="0" smtClean="0">
                <a:solidFill>
                  <a:srgbClr val="0066CC"/>
                </a:solidFill>
                <a:latin typeface="Georgia" panose="02040502050405020303" pitchFamily="18" charset="0"/>
              </a:rPr>
              <a:t>, Dream </a:t>
            </a:r>
            <a:endParaRPr lang="en-GB" sz="1600" dirty="0" smtClean="0">
              <a:solidFill>
                <a:srgbClr val="0066CC"/>
              </a:solidFill>
              <a:latin typeface="Georgia" panose="02040502050405020303" pitchFamily="18" charset="0"/>
            </a:endParaRPr>
          </a:p>
          <a:p>
            <a:r>
              <a:rPr lang="en-GB" sz="1600" dirty="0" smtClean="0">
                <a:solidFill>
                  <a:srgbClr val="0066CC"/>
                </a:solidFill>
                <a:latin typeface="Georgia" panose="02040502050405020303" pitchFamily="18" charset="0"/>
              </a:rPr>
              <a:t>Weaver, etc.</a:t>
            </a:r>
          </a:p>
          <a:p>
            <a:r>
              <a:rPr lang="en-GB" sz="1600" dirty="0" smtClean="0">
                <a:solidFill>
                  <a:srgbClr val="0066CC"/>
                </a:solidFill>
                <a:latin typeface="Georgia" panose="02040502050405020303" pitchFamily="18" charset="0"/>
              </a:rPr>
              <a:t/>
            </a:r>
            <a:br>
              <a:rPr lang="en-GB" sz="1600" dirty="0" smtClean="0">
                <a:solidFill>
                  <a:srgbClr val="0066CC"/>
                </a:solidFill>
                <a:latin typeface="Georgia" panose="02040502050405020303" pitchFamily="18" charset="0"/>
              </a:rPr>
            </a:br>
            <a:r>
              <a:rPr lang="en-US" sz="1600" dirty="0" smtClean="0">
                <a:latin typeface="Georgia" panose="02040502050405020303" pitchFamily="18" charset="0"/>
              </a:rPr>
              <a:t>Modern </a:t>
            </a:r>
            <a:r>
              <a:rPr lang="en-US" sz="1600" dirty="0" smtClean="0">
                <a:latin typeface="Georgia" panose="02040502050405020303" pitchFamily="18" charset="0"/>
              </a:rPr>
              <a:t>browsers such as </a:t>
            </a:r>
            <a:r>
              <a:rPr lang="en-US" sz="1600" dirty="0" smtClean="0">
                <a:solidFill>
                  <a:srgbClr val="0066CC"/>
                </a:solidFill>
                <a:latin typeface="Georgia" panose="02040502050405020303" pitchFamily="18" charset="0"/>
              </a:rPr>
              <a:t>Firefox 3.5 +, IE9, chrome, safari</a:t>
            </a:r>
          </a:p>
          <a:p>
            <a:pPr eaLnBrk="1" hangingPunct="1"/>
            <a:r>
              <a:rPr lang="en-US" sz="1600" dirty="0" smtClean="0">
                <a:latin typeface="Georgia" panose="02040502050405020303" pitchFamily="18" charset="0"/>
              </a:rPr>
              <a:t>Prior knowledge of </a:t>
            </a:r>
            <a:r>
              <a:rPr lang="en-US" sz="1600" dirty="0" smtClean="0">
                <a:solidFill>
                  <a:srgbClr val="0066CC"/>
                </a:solidFill>
                <a:latin typeface="Georgia" panose="02040502050405020303" pitchFamily="18" charset="0"/>
              </a:rPr>
              <a:t>HTML 4</a:t>
            </a:r>
            <a:r>
              <a:rPr lang="en-GB" sz="2000" dirty="0" smtClean="0">
                <a:solidFill>
                  <a:srgbClr val="0066CC"/>
                </a:solidFill>
                <a:latin typeface="Georgia" panose="02040502050405020303" pitchFamily="18" charset="0"/>
              </a:rPr>
              <a:t>	</a:t>
            </a:r>
            <a:br>
              <a:rPr lang="en-GB" sz="2000" dirty="0" smtClean="0">
                <a:solidFill>
                  <a:srgbClr val="0066CC"/>
                </a:solidFill>
                <a:latin typeface="Georgia" panose="02040502050405020303" pitchFamily="18" charset="0"/>
              </a:rPr>
            </a:br>
            <a:endParaRPr lang="en-US" sz="2400" dirty="0" smtClean="0">
              <a:solidFill>
                <a:srgbClr val="0066CC"/>
              </a:solidFill>
              <a:latin typeface="Georgia" panose="02040502050405020303" pitchFamily="18" charset="0"/>
            </a:endParaRPr>
          </a:p>
        </p:txBody>
      </p:sp>
      <p:sp>
        <p:nvSpPr>
          <p:cNvPr id="2" name="Date Placeholder 1"/>
          <p:cNvSpPr>
            <a:spLocks noGrp="1"/>
          </p:cNvSpPr>
          <p:nvPr>
            <p:ph type="dt" sz="half" idx="10"/>
          </p:nvPr>
        </p:nvSpPr>
        <p:spPr/>
        <p:txBody>
          <a:bodyPr/>
          <a:lstStyle/>
          <a:p>
            <a:pPr>
              <a:defRPr/>
            </a:pPr>
            <a:fld id="{BDD46E9B-DDCF-48D6-844E-87FDD06692FF}"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6</a:t>
            </a:fld>
            <a:endParaRPr lang="en-GB"/>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Times New Roman" panose="02020603050405020304" pitchFamily="18" charset="0"/>
                <a:cs typeface="Times New Roman" panose="02020603050405020304" pitchFamily="18" charset="0"/>
              </a:rPr>
              <a:t>HTML5 </a:t>
            </a:r>
            <a:r>
              <a:rPr lang="en-US" dirty="0" err="1" smtClean="0">
                <a:latin typeface="Times New Roman" panose="02020603050405020304" pitchFamily="18" charset="0"/>
                <a:cs typeface="Times New Roman" panose="02020603050405020304" pitchFamily="18" charset="0"/>
              </a:rPr>
              <a:t>Geolocation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ctr"/>
            <a:r>
              <a:rPr lang="en-US" dirty="0" smtClean="0"/>
              <a:t>Locates </a:t>
            </a:r>
            <a:r>
              <a:rPr lang="en-US" dirty="0"/>
              <a:t>the User's Position</a:t>
            </a:r>
            <a:endParaRPr lang="en-US" dirty="0">
              <a:solidFill>
                <a:schemeClr val="tx1"/>
              </a:solidFill>
            </a:endParaRPr>
          </a:p>
        </p:txBody>
      </p:sp>
      <p:sp>
        <p:nvSpPr>
          <p:cNvPr id="4" name="Date Placeholder 3"/>
          <p:cNvSpPr>
            <a:spLocks noGrp="1"/>
          </p:cNvSpPr>
          <p:nvPr>
            <p:ph type="dt" sz="half" idx="10"/>
          </p:nvPr>
        </p:nvSpPr>
        <p:spPr/>
        <p:txBody>
          <a:bodyPr/>
          <a:lstStyle/>
          <a:p>
            <a:fld id="{2435D697-EAB3-4C39-B473-7A1F172B7CD1}" type="datetime1">
              <a:rPr lang="en-US" smtClean="0"/>
              <a:t>1/6/2015</a:t>
            </a:fld>
            <a:endParaRPr lang="en-US"/>
          </a:p>
        </p:txBody>
      </p:sp>
      <p:sp>
        <p:nvSpPr>
          <p:cNvPr id="5" name="Footer Placeholder 4"/>
          <p:cNvSpPr>
            <a:spLocks noGrp="1"/>
          </p:cNvSpPr>
          <p:nvPr>
            <p:ph type="ftr" sz="quarter" idx="11"/>
          </p:nvPr>
        </p:nvSpPr>
        <p:spPr/>
        <p:txBody>
          <a:bodyPr/>
          <a:lstStyle/>
          <a:p>
            <a:r>
              <a:rPr lang="fr-FR" smtClean="0"/>
              <a:t>Er. Shiva K. Shrestha, MIS Section, KhEC</a:t>
            </a:r>
            <a:endParaRPr lang="en-US"/>
          </a:p>
        </p:txBody>
      </p:sp>
      <p:sp>
        <p:nvSpPr>
          <p:cNvPr id="6" name="Slide Number Placeholder 5"/>
          <p:cNvSpPr>
            <a:spLocks noGrp="1"/>
          </p:cNvSpPr>
          <p:nvPr>
            <p:ph type="sldNum" sz="quarter" idx="12"/>
          </p:nvPr>
        </p:nvSpPr>
        <p:spPr/>
        <p:txBody>
          <a:bodyPr/>
          <a:lstStyle/>
          <a:p>
            <a:fld id="{1FE42670-0C6B-4AAE-9C1B-D0BB551CD0F1}" type="slidenum">
              <a:rPr lang="en-US" smtClean="0"/>
              <a:pPr/>
              <a:t>60</a:t>
            </a:fld>
            <a:endParaRPr lang="en-US"/>
          </a:p>
        </p:txBody>
      </p:sp>
    </p:spTree>
    <p:extLst>
      <p:ext uri="{BB962C8B-B14F-4D97-AF65-F5344CB8AC3E}">
        <p14:creationId xmlns:p14="http://schemas.microsoft.com/office/powerpoint/2010/main" val="38934057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GEOLOCATION</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371599"/>
            <a:ext cx="8229600" cy="5569689"/>
          </a:xfrm>
        </p:spPr>
        <p:txBody>
          <a:bodyPr>
            <a:normAutofit/>
          </a:bodyPr>
          <a:lstStyle/>
          <a:p>
            <a:pPr eaLnBrk="1" hangingPunct="1">
              <a:buFontTx/>
              <a:buNone/>
              <a:defRPr/>
            </a:pPr>
            <a:r>
              <a:rPr lang="en-US" sz="2000" dirty="0" smtClean="0">
                <a:latin typeface="Georgia" pitchFamily="18" charset="0"/>
              </a:rPr>
              <a:t>Introduction</a:t>
            </a:r>
            <a:r>
              <a:rPr lang="en-US" sz="2000" dirty="0" smtClean="0">
                <a:latin typeface="Georgia" pitchFamily="18" charset="0"/>
              </a:rPr>
              <a:t/>
            </a:r>
            <a:br>
              <a:rPr lang="en-US" sz="2000" dirty="0" smtClean="0">
                <a:latin typeface="Georgia" pitchFamily="18" charset="0"/>
              </a:rPr>
            </a:br>
            <a:endParaRPr lang="en-GB" dirty="0" smtClean="0"/>
          </a:p>
          <a:p>
            <a:pPr marL="0" indent="0">
              <a:buFontTx/>
              <a:buNone/>
              <a:defRPr/>
            </a:pPr>
            <a:r>
              <a:rPr lang="en-US" sz="1400" dirty="0">
                <a:latin typeface="Georgia" pitchFamily="18" charset="0"/>
              </a:rPr>
              <a:t>The first new API we’ll cover is </a:t>
            </a:r>
            <a:r>
              <a:rPr lang="en-US" sz="1400" dirty="0" err="1">
                <a:latin typeface="Georgia" pitchFamily="18" charset="0"/>
              </a:rPr>
              <a:t>geolocation</a:t>
            </a:r>
            <a:r>
              <a:rPr lang="en-US" sz="1400" dirty="0">
                <a:latin typeface="Georgia" pitchFamily="18" charset="0"/>
              </a:rPr>
              <a:t>. Geolocation allows your visitors </a:t>
            </a:r>
            <a:r>
              <a:rPr lang="en-US" sz="1400" dirty="0" smtClean="0">
                <a:latin typeface="Georgia" pitchFamily="18" charset="0"/>
              </a:rPr>
              <a:t>to share </a:t>
            </a:r>
            <a:r>
              <a:rPr lang="en-US" sz="1400" dirty="0">
                <a:latin typeface="Georgia" pitchFamily="18" charset="0"/>
              </a:rPr>
              <a:t>their current location</a:t>
            </a:r>
            <a:r>
              <a:rPr lang="en-US" sz="1400" dirty="0" smtClean="0">
                <a:latin typeface="Georgia" pitchFamily="18" charset="0"/>
              </a:rPr>
              <a:t>.</a:t>
            </a:r>
          </a:p>
          <a:p>
            <a:pPr marL="0" indent="0">
              <a:buFontTx/>
              <a:buNone/>
              <a:defRPr/>
            </a:pPr>
            <a:r>
              <a:rPr lang="en-US" sz="1400" dirty="0" smtClean="0">
                <a:latin typeface="Georgia" pitchFamily="18" charset="0"/>
              </a:rPr>
              <a:t> Depending on how they’re visiting your site, their location may be determined by any </a:t>
            </a:r>
            <a:r>
              <a:rPr lang="en-US" sz="1400" dirty="0">
                <a:latin typeface="Georgia" pitchFamily="18" charset="0"/>
              </a:rPr>
              <a:t>of the following:</a:t>
            </a:r>
          </a:p>
          <a:p>
            <a:pPr marL="0" indent="0">
              <a:buFontTx/>
              <a:buNone/>
              <a:defRPr/>
            </a:pPr>
            <a:r>
              <a:rPr lang="en-US" sz="1400" dirty="0">
                <a:solidFill>
                  <a:srgbClr val="0066CC"/>
                </a:solidFill>
                <a:latin typeface="Georgia" pitchFamily="18" charset="0"/>
              </a:rPr>
              <a:t>■ IP </a:t>
            </a:r>
            <a:r>
              <a:rPr lang="en-US" sz="1400" dirty="0" smtClean="0">
                <a:solidFill>
                  <a:srgbClr val="0066CC"/>
                </a:solidFill>
                <a:latin typeface="Georgia" pitchFamily="18" charset="0"/>
              </a:rPr>
              <a:t>address, ■ </a:t>
            </a:r>
            <a:r>
              <a:rPr lang="en-US" sz="1400" dirty="0">
                <a:solidFill>
                  <a:srgbClr val="0066CC"/>
                </a:solidFill>
                <a:latin typeface="Georgia" pitchFamily="18" charset="0"/>
              </a:rPr>
              <a:t>wireless network </a:t>
            </a:r>
            <a:r>
              <a:rPr lang="en-US" sz="1400" dirty="0" smtClean="0">
                <a:solidFill>
                  <a:srgbClr val="0066CC"/>
                </a:solidFill>
                <a:latin typeface="Georgia" pitchFamily="18" charset="0"/>
              </a:rPr>
              <a:t>connection, ■ </a:t>
            </a:r>
            <a:r>
              <a:rPr lang="en-US" sz="1400" dirty="0">
                <a:solidFill>
                  <a:srgbClr val="0066CC"/>
                </a:solidFill>
                <a:latin typeface="Georgia" pitchFamily="18" charset="0"/>
              </a:rPr>
              <a:t>cell </a:t>
            </a:r>
            <a:r>
              <a:rPr lang="en-US" sz="1400" dirty="0" smtClean="0">
                <a:solidFill>
                  <a:srgbClr val="0066CC"/>
                </a:solidFill>
                <a:latin typeface="Georgia" pitchFamily="18" charset="0"/>
              </a:rPr>
              <a:t>tower, ■ </a:t>
            </a:r>
            <a:r>
              <a:rPr lang="en-US" sz="1400" dirty="0">
                <a:solidFill>
                  <a:srgbClr val="0066CC"/>
                </a:solidFill>
                <a:latin typeface="Georgia" pitchFamily="18" charset="0"/>
              </a:rPr>
              <a:t>GPS hardware on the device</a:t>
            </a:r>
            <a:r>
              <a:rPr lang="en-US" sz="1400" dirty="0" smtClean="0"/>
              <a:t/>
            </a:r>
            <a:br>
              <a:rPr lang="en-US" sz="1400" dirty="0" smtClean="0"/>
            </a:br>
            <a:endParaRPr lang="en-US" sz="1400" dirty="0" smtClean="0"/>
          </a:p>
          <a:p>
            <a:pPr marL="0" indent="0">
              <a:buFontTx/>
              <a:buNone/>
              <a:defRPr/>
            </a:pPr>
            <a:r>
              <a:rPr lang="en-US" sz="1600" b="1" dirty="0">
                <a:latin typeface="Georgia" pitchFamily="18" charset="0"/>
              </a:rPr>
              <a:t>Privacy </a:t>
            </a:r>
            <a:r>
              <a:rPr lang="en-US" sz="1600" b="1" dirty="0" smtClean="0">
                <a:latin typeface="Georgia" pitchFamily="18" charset="0"/>
              </a:rPr>
              <a:t>Concerns</a:t>
            </a:r>
          </a:p>
          <a:p>
            <a:pPr marL="0" indent="0">
              <a:buFontTx/>
              <a:buNone/>
              <a:defRPr/>
            </a:pPr>
            <a:r>
              <a:rPr lang="en-US" sz="1400" dirty="0" smtClean="0">
                <a:latin typeface="Georgia" pitchFamily="18" charset="0"/>
              </a:rPr>
              <a:t>Not </a:t>
            </a:r>
            <a:r>
              <a:rPr lang="en-US" sz="1400" dirty="0">
                <a:latin typeface="Georgia" pitchFamily="18" charset="0"/>
              </a:rPr>
              <a:t>everyone will want to share their location with you, as there are privacy concerns</a:t>
            </a:r>
          </a:p>
          <a:p>
            <a:pPr marL="0" indent="0">
              <a:buFontTx/>
              <a:buNone/>
              <a:defRPr/>
            </a:pPr>
            <a:r>
              <a:rPr lang="en-US" sz="1400" dirty="0">
                <a:latin typeface="Georgia" pitchFamily="18" charset="0"/>
              </a:rPr>
              <a:t>inherent to this information. Thus, your visitors must opt in to share their location.</a:t>
            </a:r>
          </a:p>
          <a:p>
            <a:pPr marL="0" indent="0">
              <a:buFontTx/>
              <a:buNone/>
              <a:defRPr/>
            </a:pPr>
            <a:r>
              <a:rPr lang="en-US" sz="1400" dirty="0">
                <a:latin typeface="Georgia" pitchFamily="18" charset="0"/>
              </a:rPr>
              <a:t>Nothing will be passed along to your site or web application unless the user agrees.</a:t>
            </a:r>
          </a:p>
          <a:p>
            <a:pPr marL="0" indent="0">
              <a:buFontTx/>
              <a:buNone/>
              <a:defRPr/>
            </a:pPr>
            <a:r>
              <a:rPr lang="en-US" sz="1400" dirty="0">
                <a:latin typeface="Georgia" pitchFamily="18" charset="0"/>
              </a:rPr>
              <a:t>The decision is made via a </a:t>
            </a:r>
            <a:r>
              <a:rPr lang="en-US" sz="1400" b="1" dirty="0">
                <a:solidFill>
                  <a:srgbClr val="0066CC"/>
                </a:solidFill>
                <a:latin typeface="Georgia" pitchFamily="18" charset="0"/>
              </a:rPr>
              <a:t>prompt</a:t>
            </a:r>
            <a:r>
              <a:rPr lang="en-US" sz="1400" dirty="0">
                <a:latin typeface="Georgia" pitchFamily="18" charset="0"/>
              </a:rPr>
              <a:t> at the top of the browser. Figure 10.1 shows what</a:t>
            </a:r>
          </a:p>
          <a:p>
            <a:pPr marL="0" indent="0">
              <a:buFontTx/>
              <a:buNone/>
              <a:defRPr/>
            </a:pPr>
            <a:r>
              <a:rPr lang="en-US" sz="1400" dirty="0">
                <a:latin typeface="Georgia" pitchFamily="18" charset="0"/>
              </a:rPr>
              <a:t>this prompt looks like in Chrome.</a:t>
            </a:r>
            <a:endParaRPr lang="en-US" sz="1400" dirty="0" smtClean="0">
              <a:latin typeface="Georgia" pitchFamily="18" charset="0"/>
            </a:endParaRPr>
          </a:p>
        </p:txBody>
      </p:sp>
      <p:pic>
        <p:nvPicPr>
          <p:cNvPr id="1259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791200"/>
            <a:ext cx="69723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33F3A8B3-8760-4EB5-8F65-F254C1E3BF12}"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61</a:t>
            </a:fld>
            <a:endParaRPr lang="en-GB"/>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GEOLOCATION</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5562600"/>
          </a:xfrm>
        </p:spPr>
        <p:txBody>
          <a:bodyPr/>
          <a:lstStyle/>
          <a:p>
            <a:pPr eaLnBrk="1" hangingPunct="1">
              <a:buFontTx/>
              <a:buNone/>
              <a:defRPr/>
            </a:pPr>
            <a:r>
              <a:rPr lang="en-US" sz="2000" dirty="0" smtClean="0">
                <a:latin typeface="Georgia" pitchFamily="18" charset="0"/>
              </a:rPr>
              <a:t>Using </a:t>
            </a:r>
            <a:r>
              <a:rPr lang="en-US" sz="2000" dirty="0" err="1" smtClean="0">
                <a:latin typeface="Georgia" pitchFamily="18" charset="0"/>
              </a:rPr>
              <a:t>geolocation</a:t>
            </a:r>
            <a:r>
              <a:rPr lang="en-US" sz="2000" dirty="0" smtClean="0">
                <a:latin typeface="Georgia" pitchFamily="18" charset="0"/>
              </a:rPr>
              <a:t/>
            </a:r>
            <a:br>
              <a:rPr lang="en-US" sz="2000" dirty="0" smtClean="0">
                <a:latin typeface="Georgia" pitchFamily="18" charset="0"/>
              </a:rPr>
            </a:br>
            <a:endParaRPr lang="en-GB" dirty="0" smtClean="0"/>
          </a:p>
          <a:p>
            <a:pPr marL="0" indent="0">
              <a:buFontTx/>
              <a:buNone/>
              <a:defRPr/>
            </a:pPr>
            <a:r>
              <a:rPr lang="en-US" sz="1400" dirty="0">
                <a:latin typeface="Georgia" pitchFamily="18" charset="0"/>
              </a:rPr>
              <a:t>With </a:t>
            </a:r>
            <a:r>
              <a:rPr lang="en-US" sz="1400" dirty="0" err="1">
                <a:latin typeface="Georgia" pitchFamily="18" charset="0"/>
              </a:rPr>
              <a:t>geolocation</a:t>
            </a:r>
            <a:r>
              <a:rPr lang="en-US" sz="1400" dirty="0">
                <a:latin typeface="Georgia" pitchFamily="18" charset="0"/>
              </a:rPr>
              <a:t>, you can determine the user’s current position. You can also </a:t>
            </a:r>
            <a:r>
              <a:rPr lang="en-US" sz="1400" dirty="0" smtClean="0">
                <a:latin typeface="Georgia" pitchFamily="18" charset="0"/>
              </a:rPr>
              <a:t>be notified </a:t>
            </a:r>
            <a:r>
              <a:rPr lang="en-US" sz="1400" dirty="0">
                <a:latin typeface="Georgia" pitchFamily="18" charset="0"/>
              </a:rPr>
              <a:t>of changes to their position, which could be used, for example, in a </a:t>
            </a:r>
            <a:r>
              <a:rPr lang="en-US" sz="1400" dirty="0" smtClean="0">
                <a:latin typeface="Georgia" pitchFamily="18" charset="0"/>
              </a:rPr>
              <a:t>web application </a:t>
            </a:r>
            <a:r>
              <a:rPr lang="en-US" sz="1400" dirty="0">
                <a:latin typeface="Georgia" pitchFamily="18" charset="0"/>
              </a:rPr>
              <a:t>that provided real-time driving directions.</a:t>
            </a:r>
            <a:r>
              <a:rPr lang="en-US" sz="1400" dirty="0" smtClean="0"/>
              <a:t/>
            </a:r>
            <a:br>
              <a:rPr lang="en-US" sz="1400" dirty="0" smtClean="0"/>
            </a:br>
            <a:endParaRPr lang="en-US" sz="1400" dirty="0" smtClean="0"/>
          </a:p>
          <a:p>
            <a:pPr marL="0" indent="0">
              <a:buFontTx/>
              <a:buNone/>
              <a:defRPr/>
            </a:pPr>
            <a:r>
              <a:rPr lang="en-US" sz="1600" b="1" dirty="0" smtClean="0">
                <a:latin typeface="Georgia" pitchFamily="18" charset="0"/>
              </a:rPr>
              <a:t>Geolocation: methods</a:t>
            </a:r>
          </a:p>
          <a:p>
            <a:pPr marL="0" indent="0">
              <a:buFontTx/>
              <a:buNone/>
              <a:defRPr/>
            </a:pPr>
            <a:r>
              <a:rPr lang="en-US" sz="1400" dirty="0" smtClean="0">
                <a:latin typeface="Georgia" pitchFamily="18" charset="0"/>
              </a:rPr>
              <a:t>These </a:t>
            </a:r>
            <a:r>
              <a:rPr lang="en-US" sz="1400" dirty="0">
                <a:latin typeface="Georgia" pitchFamily="18" charset="0"/>
              </a:rPr>
              <a:t>different tasks are controlled through the three methods currently available</a:t>
            </a:r>
          </a:p>
          <a:p>
            <a:pPr marL="0" indent="0">
              <a:buFontTx/>
              <a:buNone/>
              <a:defRPr/>
            </a:pPr>
            <a:r>
              <a:rPr lang="en-US" sz="1400" dirty="0">
                <a:latin typeface="Georgia" pitchFamily="18" charset="0"/>
              </a:rPr>
              <a:t>in the Geolocation API</a:t>
            </a:r>
            <a:r>
              <a:rPr lang="en-US" sz="1400" dirty="0" smtClean="0">
                <a:latin typeface="Georgia" pitchFamily="18" charset="0"/>
              </a:rPr>
              <a:t>:</a:t>
            </a:r>
          </a:p>
          <a:p>
            <a:pPr marL="0" indent="0">
              <a:buFontTx/>
              <a:buNone/>
              <a:defRPr/>
            </a:pPr>
            <a:r>
              <a:rPr lang="en-US" sz="1400" dirty="0" smtClean="0">
                <a:solidFill>
                  <a:srgbClr val="0066CC"/>
                </a:solidFill>
                <a:latin typeface="Georgia" pitchFamily="18" charset="0"/>
              </a:rPr>
              <a:t>■ </a:t>
            </a:r>
            <a:r>
              <a:rPr lang="en-US" sz="1400" dirty="0">
                <a:solidFill>
                  <a:srgbClr val="0066CC"/>
                </a:solidFill>
                <a:latin typeface="Georgia" pitchFamily="18" charset="0"/>
              </a:rPr>
              <a:t>getCurrentPosition</a:t>
            </a:r>
          </a:p>
          <a:p>
            <a:pPr marL="0" indent="0">
              <a:buFontTx/>
              <a:buNone/>
              <a:defRPr/>
            </a:pPr>
            <a:r>
              <a:rPr lang="en-US" sz="1400" dirty="0">
                <a:solidFill>
                  <a:srgbClr val="0066CC"/>
                </a:solidFill>
                <a:latin typeface="Georgia" pitchFamily="18" charset="0"/>
              </a:rPr>
              <a:t>■ </a:t>
            </a:r>
            <a:r>
              <a:rPr lang="en-US" sz="1400" dirty="0" err="1">
                <a:solidFill>
                  <a:srgbClr val="0066CC"/>
                </a:solidFill>
                <a:latin typeface="Georgia" pitchFamily="18" charset="0"/>
              </a:rPr>
              <a:t>watchPosition</a:t>
            </a:r>
            <a:endParaRPr lang="en-US" sz="1400" dirty="0">
              <a:solidFill>
                <a:srgbClr val="0066CC"/>
              </a:solidFill>
              <a:latin typeface="Georgia" pitchFamily="18" charset="0"/>
            </a:endParaRPr>
          </a:p>
          <a:p>
            <a:pPr marL="0" indent="0">
              <a:buFontTx/>
              <a:buNone/>
              <a:defRPr/>
            </a:pPr>
            <a:r>
              <a:rPr lang="en-US" sz="1400" dirty="0">
                <a:solidFill>
                  <a:srgbClr val="0066CC"/>
                </a:solidFill>
                <a:latin typeface="Georgia" pitchFamily="18" charset="0"/>
              </a:rPr>
              <a:t>■ </a:t>
            </a:r>
            <a:r>
              <a:rPr lang="en-US" sz="1400" dirty="0" err="1">
                <a:solidFill>
                  <a:srgbClr val="0066CC"/>
                </a:solidFill>
                <a:latin typeface="Georgia" pitchFamily="18" charset="0"/>
              </a:rPr>
              <a:t>clearPosition</a:t>
            </a:r>
            <a:endParaRPr lang="en-US" sz="1400" dirty="0" smtClean="0">
              <a:solidFill>
                <a:srgbClr val="0066CC"/>
              </a:solidFill>
              <a:latin typeface="Georgia" pitchFamily="18" charset="0"/>
            </a:endParaRPr>
          </a:p>
        </p:txBody>
      </p:sp>
      <p:sp>
        <p:nvSpPr>
          <p:cNvPr id="2" name="Date Placeholder 1"/>
          <p:cNvSpPr>
            <a:spLocks noGrp="1"/>
          </p:cNvSpPr>
          <p:nvPr>
            <p:ph type="dt" sz="half" idx="10"/>
          </p:nvPr>
        </p:nvSpPr>
        <p:spPr/>
        <p:txBody>
          <a:bodyPr/>
          <a:lstStyle/>
          <a:p>
            <a:pPr>
              <a:defRPr/>
            </a:pPr>
            <a:fld id="{990C6547-A3E3-4B4C-9E1D-C45E15B5AFB0}"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62</a:t>
            </a:fld>
            <a:endParaRPr lang="en-GB"/>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GEOLOCATION</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5562600"/>
          </a:xfrm>
        </p:spPr>
        <p:txBody>
          <a:bodyPr/>
          <a:lstStyle/>
          <a:p>
            <a:pPr eaLnBrk="1" hangingPunct="1">
              <a:buFontTx/>
              <a:buNone/>
              <a:defRPr/>
            </a:pPr>
            <a:r>
              <a:rPr lang="en-US" sz="2000" dirty="0" smtClean="0">
                <a:latin typeface="Georgia" pitchFamily="18" charset="0"/>
              </a:rPr>
              <a:t>Using </a:t>
            </a:r>
            <a:r>
              <a:rPr lang="en-US" sz="2000" dirty="0" err="1" smtClean="0">
                <a:latin typeface="Georgia" pitchFamily="18" charset="0"/>
              </a:rPr>
              <a:t>geolocation</a:t>
            </a:r>
            <a:r>
              <a:rPr lang="en-US" sz="2000" dirty="0" smtClean="0">
                <a:latin typeface="Georgia" pitchFamily="18" charset="0"/>
              </a:rPr>
              <a:t/>
            </a:r>
            <a:br>
              <a:rPr lang="en-US" sz="2000" dirty="0" smtClean="0">
                <a:latin typeface="Georgia" pitchFamily="18" charset="0"/>
              </a:rPr>
            </a:br>
            <a:endParaRPr lang="en-GB" dirty="0" smtClean="0"/>
          </a:p>
          <a:p>
            <a:pPr marL="0" indent="0">
              <a:buFontTx/>
              <a:buNone/>
              <a:defRPr/>
            </a:pPr>
            <a:r>
              <a:rPr lang="en-US" sz="1400" dirty="0" smtClean="0"/>
              <a:t>Simple </a:t>
            </a:r>
            <a:r>
              <a:rPr lang="en-US" sz="1400" dirty="0" err="1" smtClean="0"/>
              <a:t>Geolocation</a:t>
            </a:r>
            <a:r>
              <a:rPr lang="en-US" sz="1400" dirty="0" smtClean="0"/>
              <a:t> </a:t>
            </a:r>
            <a:endParaRPr lang="en-US" sz="1400" dirty="0" smtClean="0"/>
          </a:p>
          <a:p>
            <a:pPr marL="0" indent="0">
              <a:buFontTx/>
              <a:buNone/>
              <a:defRPr/>
            </a:pPr>
            <a:r>
              <a:rPr lang="en-US" sz="1400" dirty="0" smtClean="0"/>
              <a:t>example </a:t>
            </a:r>
            <a:r>
              <a:rPr lang="en-US" sz="1400" dirty="0" smtClean="0"/>
              <a:t>returning the </a:t>
            </a:r>
            <a:endParaRPr lang="en-US" sz="1400" dirty="0" smtClean="0"/>
          </a:p>
          <a:p>
            <a:pPr marL="0" indent="0">
              <a:buFontTx/>
              <a:buNone/>
              <a:defRPr/>
            </a:pPr>
            <a:r>
              <a:rPr lang="en-US" sz="1400" dirty="0" smtClean="0"/>
              <a:t>latitude </a:t>
            </a:r>
            <a:r>
              <a:rPr lang="en-US" sz="1400" dirty="0" smtClean="0"/>
              <a:t>and longitude </a:t>
            </a:r>
            <a:endParaRPr lang="en-US" sz="1400" dirty="0" smtClean="0"/>
          </a:p>
          <a:p>
            <a:pPr marL="0" indent="0">
              <a:buFontTx/>
              <a:buNone/>
              <a:defRPr/>
            </a:pPr>
            <a:r>
              <a:rPr lang="en-US" sz="1400" dirty="0" smtClean="0"/>
              <a:t>of </a:t>
            </a:r>
            <a:r>
              <a:rPr lang="en-US" sz="1400" dirty="0" smtClean="0"/>
              <a:t>the user's position:</a:t>
            </a:r>
            <a:br>
              <a:rPr lang="en-US" sz="1400" dirty="0" smtClean="0"/>
            </a:br>
            <a:endParaRPr lang="en-US" sz="1400" dirty="0" smtClean="0"/>
          </a:p>
        </p:txBody>
      </p:sp>
      <p:pic>
        <p:nvPicPr>
          <p:cNvPr id="1300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188" y="1757833"/>
            <a:ext cx="559117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3" name="TextBox 1"/>
          <p:cNvSpPr txBox="1">
            <a:spLocks noChangeArrowheads="1"/>
          </p:cNvSpPr>
          <p:nvPr/>
        </p:nvSpPr>
        <p:spPr bwMode="auto">
          <a:xfrm>
            <a:off x="822960" y="4648200"/>
            <a:ext cx="8168640" cy="192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sz="1400" dirty="0">
                <a:latin typeface="Georgia" panose="02040502050405020303" pitchFamily="18" charset="0"/>
              </a:rPr>
              <a:t>Check if </a:t>
            </a:r>
            <a:r>
              <a:rPr lang="en-US" sz="1400" dirty="0" err="1">
                <a:solidFill>
                  <a:srgbClr val="0066CC"/>
                </a:solidFill>
                <a:latin typeface="Georgia" panose="02040502050405020303" pitchFamily="18" charset="0"/>
              </a:rPr>
              <a:t>Geolocation</a:t>
            </a:r>
            <a:r>
              <a:rPr lang="en-US" sz="1400" dirty="0">
                <a:latin typeface="Georgia" panose="02040502050405020303" pitchFamily="18" charset="0"/>
              </a:rPr>
              <a:t> is supported</a:t>
            </a:r>
          </a:p>
          <a:p>
            <a:pPr eaLnBrk="1" hangingPunct="1">
              <a:lnSpc>
                <a:spcPct val="150000"/>
              </a:lnSpc>
              <a:spcBef>
                <a:spcPct val="0"/>
              </a:spcBef>
              <a:buFontTx/>
              <a:buNone/>
            </a:pPr>
            <a:r>
              <a:rPr lang="en-US" sz="1400" dirty="0">
                <a:latin typeface="Georgia" panose="02040502050405020303" pitchFamily="18" charset="0"/>
              </a:rPr>
              <a:t>If supported, run the </a:t>
            </a:r>
            <a:r>
              <a:rPr lang="en-US" sz="1400" dirty="0" err="1">
                <a:solidFill>
                  <a:srgbClr val="0066CC"/>
                </a:solidFill>
                <a:latin typeface="Georgia" panose="02040502050405020303" pitchFamily="18" charset="0"/>
              </a:rPr>
              <a:t>getCurrentPosition</a:t>
            </a:r>
            <a:r>
              <a:rPr lang="en-US" sz="1400" dirty="0">
                <a:latin typeface="Georgia" panose="02040502050405020303" pitchFamily="18" charset="0"/>
              </a:rPr>
              <a:t>() method. If not, display a message to the user</a:t>
            </a:r>
          </a:p>
          <a:p>
            <a:pPr eaLnBrk="1" hangingPunct="1">
              <a:lnSpc>
                <a:spcPct val="150000"/>
              </a:lnSpc>
              <a:spcBef>
                <a:spcPct val="0"/>
              </a:spcBef>
              <a:buFontTx/>
              <a:buNone/>
            </a:pPr>
            <a:r>
              <a:rPr lang="en-US" sz="1400" dirty="0">
                <a:latin typeface="Georgia" panose="02040502050405020303" pitchFamily="18" charset="0"/>
              </a:rPr>
              <a:t>If the </a:t>
            </a:r>
            <a:r>
              <a:rPr lang="en-US" sz="1400" dirty="0" err="1">
                <a:solidFill>
                  <a:srgbClr val="0066CC"/>
                </a:solidFill>
                <a:latin typeface="Georgia" panose="02040502050405020303" pitchFamily="18" charset="0"/>
              </a:rPr>
              <a:t>getCurrentPosition</a:t>
            </a:r>
            <a:r>
              <a:rPr lang="en-US" sz="1400" dirty="0">
                <a:latin typeface="Georgia" panose="02040502050405020303" pitchFamily="18" charset="0"/>
              </a:rPr>
              <a:t>() method is successful, it returns a coordinates object to the function  specified in the parameter ( </a:t>
            </a:r>
            <a:r>
              <a:rPr lang="en-US" sz="1400" dirty="0" err="1">
                <a:latin typeface="Georgia" panose="02040502050405020303" pitchFamily="18" charset="0"/>
              </a:rPr>
              <a:t>showPosition</a:t>
            </a:r>
            <a:r>
              <a:rPr lang="en-US" sz="1400" dirty="0">
                <a:latin typeface="Georgia" panose="02040502050405020303" pitchFamily="18" charset="0"/>
              </a:rPr>
              <a:t> )</a:t>
            </a:r>
          </a:p>
          <a:p>
            <a:pPr eaLnBrk="1" hangingPunct="1">
              <a:lnSpc>
                <a:spcPct val="150000"/>
              </a:lnSpc>
              <a:spcBef>
                <a:spcPct val="0"/>
              </a:spcBef>
              <a:buFontTx/>
              <a:buNone/>
            </a:pPr>
            <a:r>
              <a:rPr lang="en-US" sz="1400" dirty="0">
                <a:latin typeface="Georgia" panose="02040502050405020303" pitchFamily="18" charset="0"/>
              </a:rPr>
              <a:t>The </a:t>
            </a:r>
            <a:r>
              <a:rPr lang="en-US" sz="1400" dirty="0" err="1">
                <a:solidFill>
                  <a:srgbClr val="0066CC"/>
                </a:solidFill>
                <a:latin typeface="Georgia" panose="02040502050405020303" pitchFamily="18" charset="0"/>
              </a:rPr>
              <a:t>showPosition</a:t>
            </a:r>
            <a:r>
              <a:rPr lang="en-US" sz="1400" dirty="0">
                <a:latin typeface="Georgia" panose="02040502050405020303" pitchFamily="18" charset="0"/>
              </a:rPr>
              <a:t>() function gets the displays the Latitude and Longitude</a:t>
            </a:r>
          </a:p>
          <a:p>
            <a:pPr eaLnBrk="1" hangingPunct="1">
              <a:spcBef>
                <a:spcPct val="0"/>
              </a:spcBef>
              <a:buFontTx/>
              <a:buNone/>
            </a:pPr>
            <a:endParaRPr lang="en-US" sz="1400" dirty="0">
              <a:latin typeface="Georgia" panose="02040502050405020303" pitchFamily="18" charset="0"/>
            </a:endParaRPr>
          </a:p>
        </p:txBody>
      </p:sp>
      <p:sp>
        <p:nvSpPr>
          <p:cNvPr id="2" name="Date Placeholder 1"/>
          <p:cNvSpPr>
            <a:spLocks noGrp="1"/>
          </p:cNvSpPr>
          <p:nvPr>
            <p:ph type="dt" sz="half" idx="10"/>
          </p:nvPr>
        </p:nvSpPr>
        <p:spPr/>
        <p:txBody>
          <a:bodyPr/>
          <a:lstStyle/>
          <a:p>
            <a:pPr>
              <a:defRPr/>
            </a:pPr>
            <a:fld id="{0AA636F1-B8D4-421E-AAEC-73CE7BDF9299}"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63</a:t>
            </a:fld>
            <a:endParaRPr lang="en-GB"/>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GEOLOCATION</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5562600"/>
          </a:xfrm>
        </p:spPr>
        <p:txBody>
          <a:bodyPr/>
          <a:lstStyle/>
          <a:p>
            <a:pPr eaLnBrk="1" hangingPunct="1">
              <a:buFontTx/>
              <a:buNone/>
              <a:defRPr/>
            </a:pPr>
            <a:r>
              <a:rPr lang="en-US" sz="2000" dirty="0" smtClean="0">
                <a:latin typeface="Georgia" pitchFamily="18" charset="0"/>
              </a:rPr>
              <a:t>Using </a:t>
            </a:r>
            <a:r>
              <a:rPr lang="en-US" sz="2000" dirty="0" err="1" smtClean="0">
                <a:latin typeface="Georgia" pitchFamily="18" charset="0"/>
              </a:rPr>
              <a:t>geolocation</a:t>
            </a:r>
            <a:r>
              <a:rPr lang="en-US" sz="2000" dirty="0" smtClean="0">
                <a:latin typeface="Georgia" pitchFamily="18" charset="0"/>
              </a:rPr>
              <a:t/>
            </a:r>
            <a:br>
              <a:rPr lang="en-US" sz="2000" dirty="0" smtClean="0">
                <a:latin typeface="Georgia" pitchFamily="18" charset="0"/>
              </a:rPr>
            </a:br>
            <a:endParaRPr lang="en-GB" dirty="0" smtClean="0"/>
          </a:p>
          <a:p>
            <a:pPr marL="0" indent="0">
              <a:buFontTx/>
              <a:buNone/>
              <a:defRPr/>
            </a:pPr>
            <a:r>
              <a:rPr lang="en-US" sz="1400" dirty="0" smtClean="0"/>
              <a:t>The example below is a simple Geolocation example returning the latitude and longitude of the user's position with error handling:</a:t>
            </a:r>
            <a:br>
              <a:rPr lang="en-US" sz="1400" dirty="0" smtClean="0"/>
            </a:br>
            <a:endParaRPr lang="en-US" sz="1400" dirty="0" smtClean="0"/>
          </a:p>
        </p:txBody>
      </p:sp>
      <p:pic>
        <p:nvPicPr>
          <p:cNvPr id="132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4648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819400"/>
            <a:ext cx="3810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E3A1969F-4C55-49B1-B050-1B3448E43335}"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64</a:t>
            </a:fld>
            <a:endParaRPr lang="en-GB"/>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GEOLOCATION</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5562600"/>
          </a:xfrm>
        </p:spPr>
        <p:txBody>
          <a:bodyPr/>
          <a:lstStyle/>
          <a:p>
            <a:pPr eaLnBrk="1" hangingPunct="1">
              <a:buFontTx/>
              <a:buNone/>
              <a:defRPr/>
            </a:pPr>
            <a:r>
              <a:rPr lang="en-US" sz="2000" dirty="0" smtClean="0">
                <a:latin typeface="Georgia" pitchFamily="18" charset="0"/>
              </a:rPr>
              <a:t>Using </a:t>
            </a:r>
            <a:r>
              <a:rPr lang="en-US" sz="2000" dirty="0" err="1" smtClean="0">
                <a:latin typeface="Georgia" pitchFamily="18" charset="0"/>
              </a:rPr>
              <a:t>geolocation</a:t>
            </a:r>
            <a:r>
              <a:rPr lang="en-US" sz="2000" dirty="0" smtClean="0">
                <a:latin typeface="Georgia" pitchFamily="18" charset="0"/>
              </a:rPr>
              <a:t/>
            </a:r>
            <a:br>
              <a:rPr lang="en-US" sz="2000" dirty="0" smtClean="0">
                <a:latin typeface="Georgia" pitchFamily="18" charset="0"/>
              </a:rPr>
            </a:br>
            <a:endParaRPr lang="en-GB" dirty="0" smtClean="0"/>
          </a:p>
          <a:p>
            <a:pPr marL="0" indent="0">
              <a:buFontTx/>
              <a:buNone/>
              <a:defRPr/>
            </a:pPr>
            <a:r>
              <a:rPr lang="en-US" sz="1400" dirty="0" smtClean="0"/>
              <a:t>Displaying results in a MAP</a:t>
            </a:r>
            <a:br>
              <a:rPr lang="en-US" sz="1400" dirty="0" smtClean="0"/>
            </a:br>
            <a:endParaRPr lang="en-US" sz="1400" dirty="0" smtClean="0"/>
          </a:p>
        </p:txBody>
      </p:sp>
      <p:pic>
        <p:nvPicPr>
          <p:cNvPr id="134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2286000"/>
            <a:ext cx="57435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15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724275"/>
            <a:ext cx="60960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6D8886D6-59CD-43E8-A371-1145A78544F7}"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65</a:t>
            </a:fld>
            <a:endParaRPr lang="en-GB"/>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Times New Roman" panose="02020603050405020304" pitchFamily="18" charset="0"/>
                <a:cs typeface="Times New Roman" panose="02020603050405020304" pitchFamily="18" charset="0"/>
              </a:rPr>
              <a:t>HTML5 Web Storage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ctr"/>
            <a:r>
              <a:rPr lang="en-US" dirty="0"/>
              <a:t>A </a:t>
            </a:r>
            <a:r>
              <a:rPr lang="en-US" b="1" dirty="0"/>
              <a:t>Web Storage</a:t>
            </a:r>
            <a:r>
              <a:rPr lang="en-US" dirty="0"/>
              <a:t> is </a:t>
            </a:r>
            <a:r>
              <a:rPr lang="en-US" b="1" dirty="0"/>
              <a:t>HTML5</a:t>
            </a:r>
            <a:r>
              <a:rPr lang="en-US" dirty="0"/>
              <a:t> response to cookies limits.</a:t>
            </a:r>
            <a:endParaRPr lang="en-US" dirty="0">
              <a:solidFill>
                <a:schemeClr val="tx1"/>
              </a:solidFill>
            </a:endParaRPr>
          </a:p>
        </p:txBody>
      </p:sp>
      <p:sp>
        <p:nvSpPr>
          <p:cNvPr id="4" name="Date Placeholder 3"/>
          <p:cNvSpPr>
            <a:spLocks noGrp="1"/>
          </p:cNvSpPr>
          <p:nvPr>
            <p:ph type="dt" sz="half" idx="10"/>
          </p:nvPr>
        </p:nvSpPr>
        <p:spPr/>
        <p:txBody>
          <a:bodyPr/>
          <a:lstStyle/>
          <a:p>
            <a:fld id="{7EE7D7C0-3B63-41A7-B276-5C723C61026E}" type="datetime1">
              <a:rPr lang="en-US" smtClean="0"/>
              <a:t>1/6/2015</a:t>
            </a:fld>
            <a:endParaRPr lang="en-US"/>
          </a:p>
        </p:txBody>
      </p:sp>
      <p:sp>
        <p:nvSpPr>
          <p:cNvPr id="5" name="Footer Placeholder 4"/>
          <p:cNvSpPr>
            <a:spLocks noGrp="1"/>
          </p:cNvSpPr>
          <p:nvPr>
            <p:ph type="ftr" sz="quarter" idx="11"/>
          </p:nvPr>
        </p:nvSpPr>
        <p:spPr/>
        <p:txBody>
          <a:bodyPr/>
          <a:lstStyle/>
          <a:p>
            <a:r>
              <a:rPr lang="fr-FR" smtClean="0"/>
              <a:t>Er. Shiva K. Shrestha, MIS Section, KhEC</a:t>
            </a:r>
            <a:endParaRPr lang="en-US"/>
          </a:p>
        </p:txBody>
      </p:sp>
      <p:sp>
        <p:nvSpPr>
          <p:cNvPr id="6" name="Slide Number Placeholder 5"/>
          <p:cNvSpPr>
            <a:spLocks noGrp="1"/>
          </p:cNvSpPr>
          <p:nvPr>
            <p:ph type="sldNum" sz="quarter" idx="12"/>
          </p:nvPr>
        </p:nvSpPr>
        <p:spPr/>
        <p:txBody>
          <a:bodyPr/>
          <a:lstStyle/>
          <a:p>
            <a:fld id="{1FE42670-0C6B-4AAE-9C1B-D0BB551CD0F1}" type="slidenum">
              <a:rPr lang="en-US" smtClean="0"/>
              <a:pPr/>
              <a:t>66</a:t>
            </a:fld>
            <a:endParaRPr lang="en-US"/>
          </a:p>
        </p:txBody>
      </p:sp>
    </p:spTree>
    <p:extLst>
      <p:ext uri="{BB962C8B-B14F-4D97-AF65-F5344CB8AC3E}">
        <p14:creationId xmlns:p14="http://schemas.microsoft.com/office/powerpoint/2010/main" val="8052680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WEB STORAGE</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371600"/>
            <a:ext cx="7772400" cy="5486400"/>
          </a:xfrm>
        </p:spPr>
        <p:txBody>
          <a:bodyPr>
            <a:normAutofit/>
          </a:bodyPr>
          <a:lstStyle/>
          <a:p>
            <a:pPr eaLnBrk="1" hangingPunct="1">
              <a:buFontTx/>
              <a:buNone/>
              <a:defRPr/>
            </a:pPr>
            <a:r>
              <a:rPr lang="en-US" sz="2000" dirty="0" smtClean="0">
                <a:latin typeface="Georgia" pitchFamily="18" charset="0"/>
              </a:rPr>
              <a:t>Introduction</a:t>
            </a:r>
            <a:endParaRPr lang="en-US" sz="2000" dirty="0" smtClean="0">
              <a:latin typeface="Georgia" pitchFamily="18" charset="0"/>
            </a:endParaRPr>
          </a:p>
          <a:p>
            <a:pPr marL="0" indent="0">
              <a:buFontTx/>
              <a:buNone/>
              <a:defRPr/>
            </a:pPr>
            <a:r>
              <a:rPr lang="en-US" sz="1400" dirty="0" smtClean="0">
                <a:latin typeface="Georgia" pitchFamily="18" charset="0"/>
              </a:rPr>
              <a:t>The </a:t>
            </a:r>
            <a:r>
              <a:rPr lang="en-US" sz="1400" dirty="0">
                <a:latin typeface="Georgia" pitchFamily="18" charset="0"/>
              </a:rPr>
              <a:t>Web Storage API defines a standard for how we can </a:t>
            </a:r>
            <a:r>
              <a:rPr lang="en-US" sz="1400" dirty="0">
                <a:solidFill>
                  <a:srgbClr val="0066CC"/>
                </a:solidFill>
                <a:latin typeface="Georgia" pitchFamily="18" charset="0"/>
              </a:rPr>
              <a:t>save simple data </a:t>
            </a:r>
            <a:r>
              <a:rPr lang="en-US" sz="1400" dirty="0" smtClean="0">
                <a:solidFill>
                  <a:srgbClr val="0066CC"/>
                </a:solidFill>
                <a:latin typeface="Georgia" pitchFamily="18" charset="0"/>
              </a:rPr>
              <a:t>locally </a:t>
            </a:r>
            <a:r>
              <a:rPr lang="en-US" sz="1400" dirty="0" smtClean="0">
                <a:latin typeface="Georgia" pitchFamily="18" charset="0"/>
              </a:rPr>
              <a:t>on </a:t>
            </a:r>
            <a:r>
              <a:rPr lang="en-US" sz="1400" dirty="0">
                <a:latin typeface="Georgia" pitchFamily="18" charset="0"/>
              </a:rPr>
              <a:t>a user’s computer or device. </a:t>
            </a:r>
            <a:endParaRPr lang="en-US" sz="1400" dirty="0" smtClean="0">
              <a:latin typeface="Georgia" pitchFamily="18" charset="0"/>
            </a:endParaRPr>
          </a:p>
          <a:p>
            <a:pPr marL="0" indent="0">
              <a:buFontTx/>
              <a:buNone/>
              <a:defRPr/>
            </a:pPr>
            <a:r>
              <a:rPr lang="en-US" sz="1400" dirty="0" smtClean="0">
                <a:latin typeface="Georgia" pitchFamily="18" charset="0"/>
              </a:rPr>
              <a:t>Web </a:t>
            </a:r>
            <a:r>
              <a:rPr lang="en-US" sz="1400" dirty="0">
                <a:latin typeface="Georgia" pitchFamily="18" charset="0"/>
              </a:rPr>
              <a:t>Storage is a great complement to </a:t>
            </a:r>
            <a:r>
              <a:rPr lang="en-US" sz="1400" dirty="0">
                <a:solidFill>
                  <a:srgbClr val="0066CC"/>
                </a:solidFill>
                <a:latin typeface="Georgia" pitchFamily="18" charset="0"/>
              </a:rPr>
              <a:t>Offline Web Applications</a:t>
            </a:r>
            <a:r>
              <a:rPr lang="en-US" sz="1400" dirty="0">
                <a:latin typeface="Georgia" pitchFamily="18" charset="0"/>
              </a:rPr>
              <a:t>, because you </a:t>
            </a:r>
            <a:r>
              <a:rPr lang="en-US" sz="1400" dirty="0" smtClean="0">
                <a:latin typeface="Georgia" pitchFamily="18" charset="0"/>
              </a:rPr>
              <a:t>need somewhere </a:t>
            </a:r>
            <a:r>
              <a:rPr lang="en-US" sz="1400" dirty="0">
                <a:latin typeface="Georgia" pitchFamily="18" charset="0"/>
              </a:rPr>
              <a:t>to store all that user data while you’re working offline, </a:t>
            </a:r>
            <a:r>
              <a:rPr lang="en-US" sz="1400" dirty="0" smtClean="0">
                <a:latin typeface="Georgia" pitchFamily="18" charset="0"/>
              </a:rPr>
              <a:t>and Web </a:t>
            </a:r>
            <a:r>
              <a:rPr lang="en-US" sz="1400" dirty="0" smtClean="0">
                <a:latin typeface="Georgia" pitchFamily="18" charset="0"/>
              </a:rPr>
              <a:t>Storage provides </a:t>
            </a:r>
            <a:r>
              <a:rPr lang="en-US" sz="1400" dirty="0">
                <a:latin typeface="Georgia" pitchFamily="18" charset="0"/>
              </a:rPr>
              <a:t>it.</a:t>
            </a:r>
            <a:r>
              <a:rPr lang="en-US" sz="1400" dirty="0" smtClean="0"/>
              <a:t/>
            </a:r>
            <a:br>
              <a:rPr lang="en-US" sz="1400" dirty="0" smtClean="0"/>
            </a:br>
            <a:endParaRPr lang="en-US" sz="1400" dirty="0" smtClean="0"/>
          </a:p>
          <a:p>
            <a:pPr marL="0" indent="0">
              <a:buFontTx/>
              <a:buNone/>
              <a:defRPr/>
            </a:pPr>
            <a:r>
              <a:rPr lang="en-US" sz="1600" b="1" dirty="0" smtClean="0">
                <a:latin typeface="Georgia" pitchFamily="18" charset="0"/>
              </a:rPr>
              <a:t>Two kinds of storage</a:t>
            </a:r>
            <a:endParaRPr lang="en-US" sz="1600" b="1" dirty="0">
              <a:latin typeface="Georgia" pitchFamily="18" charset="0"/>
            </a:endParaRPr>
          </a:p>
          <a:p>
            <a:pPr marL="0" indent="0">
              <a:buFontTx/>
              <a:buNone/>
              <a:defRPr/>
            </a:pPr>
            <a:r>
              <a:rPr lang="en-US" sz="1400" b="1" dirty="0">
                <a:solidFill>
                  <a:srgbClr val="0066CC"/>
                </a:solidFill>
                <a:latin typeface="Georgia" pitchFamily="18" charset="0"/>
              </a:rPr>
              <a:t>S</a:t>
            </a:r>
            <a:r>
              <a:rPr lang="en-US" sz="1400" b="1" dirty="0" smtClean="0">
                <a:solidFill>
                  <a:srgbClr val="0066CC"/>
                </a:solidFill>
                <a:latin typeface="Georgia" pitchFamily="18" charset="0"/>
              </a:rPr>
              <a:t>ession </a:t>
            </a:r>
            <a:r>
              <a:rPr lang="en-US" sz="1400" b="1" dirty="0">
                <a:solidFill>
                  <a:srgbClr val="0066CC"/>
                </a:solidFill>
                <a:latin typeface="Georgia" pitchFamily="18" charset="0"/>
              </a:rPr>
              <a:t>Storage</a:t>
            </a:r>
          </a:p>
          <a:p>
            <a:pPr marL="0" indent="0">
              <a:buFontTx/>
              <a:buNone/>
              <a:defRPr/>
            </a:pPr>
            <a:r>
              <a:rPr lang="en-US" sz="1400" dirty="0">
                <a:latin typeface="Georgia" pitchFamily="18" charset="0"/>
              </a:rPr>
              <a:t>Session storage lets us keep track of </a:t>
            </a:r>
            <a:r>
              <a:rPr lang="en-US" sz="1400" dirty="0">
                <a:solidFill>
                  <a:srgbClr val="0066CC"/>
                </a:solidFill>
                <a:latin typeface="Georgia" pitchFamily="18" charset="0"/>
              </a:rPr>
              <a:t>data specific to one window or tab</a:t>
            </a:r>
            <a:r>
              <a:rPr lang="en-US" sz="1400" dirty="0">
                <a:latin typeface="Georgia" pitchFamily="18" charset="0"/>
              </a:rPr>
              <a:t>. It </a:t>
            </a:r>
            <a:r>
              <a:rPr lang="en-US" sz="1400" dirty="0" smtClean="0">
                <a:latin typeface="Georgia" pitchFamily="18" charset="0"/>
              </a:rPr>
              <a:t>allows us </a:t>
            </a:r>
            <a:r>
              <a:rPr lang="en-US" sz="1400" dirty="0">
                <a:latin typeface="Georgia" pitchFamily="18" charset="0"/>
              </a:rPr>
              <a:t>to isolate information in each window. </a:t>
            </a:r>
            <a:r>
              <a:rPr lang="en-US" sz="1400" dirty="0">
                <a:latin typeface="Georgia" pitchFamily="18" charset="0"/>
              </a:rPr>
              <a:t>Even if the user is visiting the same </a:t>
            </a:r>
            <a:r>
              <a:rPr lang="en-US" sz="1400" dirty="0" smtClean="0">
                <a:latin typeface="Georgia" pitchFamily="18" charset="0"/>
              </a:rPr>
              <a:t>site in </a:t>
            </a:r>
            <a:r>
              <a:rPr lang="en-US" sz="1400" dirty="0">
                <a:latin typeface="Georgia" pitchFamily="18" charset="0"/>
              </a:rPr>
              <a:t>two windows, each window will have its own individual session storage </a:t>
            </a:r>
            <a:r>
              <a:rPr lang="en-US" sz="1400" dirty="0" smtClean="0">
                <a:latin typeface="Georgia" pitchFamily="18" charset="0"/>
              </a:rPr>
              <a:t>object and </a:t>
            </a:r>
            <a:r>
              <a:rPr lang="en-US" sz="1400" dirty="0">
                <a:latin typeface="Georgia" pitchFamily="18" charset="0"/>
              </a:rPr>
              <a:t>thus have separate, distinct data</a:t>
            </a:r>
            <a:r>
              <a:rPr lang="en-US" sz="1400" dirty="0" smtClean="0">
                <a:latin typeface="Georgia" pitchFamily="18" charset="0"/>
              </a:rPr>
              <a:t>. Session </a:t>
            </a:r>
            <a:r>
              <a:rPr lang="en-US" sz="1400" dirty="0">
                <a:latin typeface="Georgia" pitchFamily="18" charset="0"/>
              </a:rPr>
              <a:t>storage </a:t>
            </a:r>
            <a:r>
              <a:rPr lang="en-US" sz="1400" dirty="0">
                <a:solidFill>
                  <a:srgbClr val="0066CC"/>
                </a:solidFill>
                <a:latin typeface="Georgia" pitchFamily="18" charset="0"/>
              </a:rPr>
              <a:t>is not persistent—it only lasts for the duration of a user’s </a:t>
            </a:r>
            <a:r>
              <a:rPr lang="en-US" sz="1400" dirty="0" smtClean="0">
                <a:solidFill>
                  <a:srgbClr val="0066CC"/>
                </a:solidFill>
                <a:latin typeface="Georgia" pitchFamily="18" charset="0"/>
              </a:rPr>
              <a:t>session </a:t>
            </a:r>
            <a:r>
              <a:rPr lang="en-US" sz="1400" dirty="0" smtClean="0">
                <a:latin typeface="Georgia" pitchFamily="18" charset="0"/>
              </a:rPr>
              <a:t>on </a:t>
            </a:r>
            <a:r>
              <a:rPr lang="en-US" sz="1400" dirty="0">
                <a:latin typeface="Georgia" pitchFamily="18" charset="0"/>
              </a:rPr>
              <a:t>a specific site (in other words, for the time that a browser window or tab is </a:t>
            </a:r>
            <a:r>
              <a:rPr lang="en-US" sz="1400" dirty="0" smtClean="0">
                <a:latin typeface="Georgia" pitchFamily="18" charset="0"/>
              </a:rPr>
              <a:t>open and </a:t>
            </a:r>
            <a:r>
              <a:rPr lang="en-US" sz="1400" dirty="0">
                <a:latin typeface="Georgia" pitchFamily="18" charset="0"/>
              </a:rPr>
              <a:t>viewing that site</a:t>
            </a:r>
            <a:r>
              <a:rPr lang="en-US" sz="1400" dirty="0" smtClean="0">
                <a:latin typeface="Georgia" pitchFamily="18" charset="0"/>
              </a:rPr>
              <a:t>).</a:t>
            </a:r>
            <a:br>
              <a:rPr lang="en-US" sz="1400" dirty="0" smtClean="0">
                <a:latin typeface="Georgia" pitchFamily="18" charset="0"/>
              </a:rPr>
            </a:br>
            <a:endParaRPr lang="en-US" sz="1400" dirty="0">
              <a:latin typeface="Georgia" pitchFamily="18" charset="0"/>
            </a:endParaRPr>
          </a:p>
          <a:p>
            <a:pPr marL="0" indent="0">
              <a:buFontTx/>
              <a:buNone/>
              <a:defRPr/>
            </a:pPr>
            <a:r>
              <a:rPr lang="en-US" sz="1400" b="1" dirty="0">
                <a:solidFill>
                  <a:srgbClr val="0066CC"/>
                </a:solidFill>
                <a:latin typeface="Georgia" pitchFamily="18" charset="0"/>
              </a:rPr>
              <a:t>Local Storage</a:t>
            </a:r>
          </a:p>
          <a:p>
            <a:pPr marL="0" indent="0">
              <a:buFontTx/>
              <a:buNone/>
              <a:defRPr/>
            </a:pPr>
            <a:r>
              <a:rPr lang="en-US" sz="1400" dirty="0">
                <a:latin typeface="Georgia" pitchFamily="18" charset="0"/>
              </a:rPr>
              <a:t>Unlike session storage, local storage allows us to </a:t>
            </a:r>
            <a:r>
              <a:rPr lang="en-US" sz="1400" dirty="0">
                <a:solidFill>
                  <a:srgbClr val="0066CC"/>
                </a:solidFill>
                <a:latin typeface="Georgia" pitchFamily="18" charset="0"/>
              </a:rPr>
              <a:t>save persistent data </a:t>
            </a:r>
            <a:r>
              <a:rPr lang="en-US" sz="1400" dirty="0">
                <a:latin typeface="Georgia" pitchFamily="18" charset="0"/>
              </a:rPr>
              <a:t>to the </a:t>
            </a:r>
            <a:r>
              <a:rPr lang="en-US" sz="1400" dirty="0" smtClean="0">
                <a:latin typeface="Georgia" pitchFamily="18" charset="0"/>
              </a:rPr>
              <a:t>user’s computer</a:t>
            </a:r>
            <a:r>
              <a:rPr lang="en-US" sz="1400" dirty="0">
                <a:latin typeface="Georgia" pitchFamily="18" charset="0"/>
              </a:rPr>
              <a:t>, via the browser. When a user revisits a site at a later date, any data </a:t>
            </a:r>
            <a:r>
              <a:rPr lang="en-US" sz="1400" dirty="0" smtClean="0">
                <a:latin typeface="Georgia" pitchFamily="18" charset="0"/>
              </a:rPr>
              <a:t>saved to </a:t>
            </a:r>
            <a:r>
              <a:rPr lang="en-US" sz="1400" dirty="0">
                <a:latin typeface="Georgia" pitchFamily="18" charset="0"/>
              </a:rPr>
              <a:t>local storage can be retrieved</a:t>
            </a:r>
            <a:r>
              <a:rPr lang="en-US" sz="1600" dirty="0"/>
              <a:t>.</a:t>
            </a:r>
            <a:endParaRPr lang="en-US" sz="1600" b="1" dirty="0" smtClean="0">
              <a:latin typeface="Georgia" pitchFamily="18" charset="0"/>
            </a:endParaRPr>
          </a:p>
        </p:txBody>
      </p:sp>
      <p:sp>
        <p:nvSpPr>
          <p:cNvPr id="2" name="Date Placeholder 1"/>
          <p:cNvSpPr>
            <a:spLocks noGrp="1"/>
          </p:cNvSpPr>
          <p:nvPr>
            <p:ph type="dt" sz="half" idx="10"/>
          </p:nvPr>
        </p:nvSpPr>
        <p:spPr/>
        <p:txBody>
          <a:bodyPr/>
          <a:lstStyle/>
          <a:p>
            <a:pPr>
              <a:defRPr/>
            </a:pPr>
            <a:fld id="{5D414187-7CB4-4BE3-A1AA-36FCDBE494C6}"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67</a:t>
            </a:fld>
            <a:endParaRPr lang="en-GB"/>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WEB STORAGE</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39267" name="Rectangle 3"/>
          <p:cNvSpPr>
            <a:spLocks noGrp="1" noChangeArrowheads="1"/>
          </p:cNvSpPr>
          <p:nvPr>
            <p:ph idx="1"/>
          </p:nvPr>
        </p:nvSpPr>
        <p:spPr>
          <a:xfrm>
            <a:off x="914400" y="1295400"/>
            <a:ext cx="7772400" cy="4419600"/>
          </a:xfrm>
        </p:spPr>
        <p:txBody>
          <a:bodyPr/>
          <a:lstStyle/>
          <a:p>
            <a:pPr marL="0" indent="0">
              <a:buFontTx/>
              <a:buNone/>
            </a:pPr>
            <a:r>
              <a:rPr lang="en-GB" sz="2000" dirty="0" smtClean="0">
                <a:latin typeface="Georgia" panose="02040502050405020303" pitchFamily="18" charset="0"/>
              </a:rPr>
              <a:t>local </a:t>
            </a:r>
            <a:r>
              <a:rPr lang="en-GB" sz="2000" dirty="0" smtClean="0">
                <a:latin typeface="Georgia" panose="02040502050405020303" pitchFamily="18" charset="0"/>
              </a:rPr>
              <a:t>storage v/s cookies</a:t>
            </a:r>
            <a:br>
              <a:rPr lang="en-GB" sz="2000" dirty="0" smtClean="0">
                <a:latin typeface="Georgia" panose="02040502050405020303" pitchFamily="18" charset="0"/>
              </a:rPr>
            </a:br>
            <a:r>
              <a:rPr lang="en-GB" sz="2000" dirty="0" smtClean="0">
                <a:latin typeface="Georgia" panose="02040502050405020303" pitchFamily="18" charset="0"/>
              </a:rPr>
              <a:t/>
            </a:r>
            <a:br>
              <a:rPr lang="en-GB" sz="2000" dirty="0" smtClean="0">
                <a:latin typeface="Georgia" panose="02040502050405020303" pitchFamily="18" charset="0"/>
              </a:rPr>
            </a:br>
            <a:r>
              <a:rPr lang="en-US" sz="1400" dirty="0" smtClean="0">
                <a:latin typeface="Georgia" panose="02040502050405020303" pitchFamily="18" charset="0"/>
              </a:rPr>
              <a:t>Local storage can at first glance seem to play a similar role to HTTP cookies, but  there are a few key differences. First of all, </a:t>
            </a:r>
            <a:r>
              <a:rPr lang="en-US" sz="1400" dirty="0" smtClean="0">
                <a:solidFill>
                  <a:srgbClr val="0066CC"/>
                </a:solidFill>
                <a:latin typeface="Georgia" panose="02040502050405020303" pitchFamily="18" charset="0"/>
              </a:rPr>
              <a:t>cookies are intended to be read on the server side</a:t>
            </a:r>
            <a:r>
              <a:rPr lang="en-US" sz="1400" dirty="0" smtClean="0">
                <a:latin typeface="Georgia" panose="02040502050405020303" pitchFamily="18" charset="0"/>
              </a:rPr>
              <a:t>, whereas </a:t>
            </a:r>
            <a:r>
              <a:rPr lang="en-US" sz="1400" dirty="0" smtClean="0">
                <a:solidFill>
                  <a:srgbClr val="0066CC"/>
                </a:solidFill>
                <a:latin typeface="Georgia" panose="02040502050405020303" pitchFamily="18" charset="0"/>
              </a:rPr>
              <a:t>local storage is only available on the client side</a:t>
            </a:r>
            <a:r>
              <a:rPr lang="en-US" sz="1400" dirty="0" smtClean="0">
                <a:latin typeface="Georgia" panose="02040502050405020303" pitchFamily="18" charset="0"/>
              </a:rPr>
              <a:t>. </a:t>
            </a:r>
            <a:br>
              <a:rPr lang="en-US" sz="1400" dirty="0" smtClean="0">
                <a:latin typeface="Georgia" panose="02040502050405020303" pitchFamily="18" charset="0"/>
              </a:rPr>
            </a:br>
            <a:r>
              <a:rPr lang="en-US" sz="1400" dirty="0" smtClean="0">
                <a:latin typeface="Georgia" panose="02040502050405020303" pitchFamily="18" charset="0"/>
              </a:rPr>
              <a:t/>
            </a:r>
            <a:br>
              <a:rPr lang="en-US" sz="1400" dirty="0" smtClean="0">
                <a:latin typeface="Georgia" panose="02040502050405020303" pitchFamily="18" charset="0"/>
              </a:rPr>
            </a:br>
            <a:r>
              <a:rPr lang="en-US" sz="1400" dirty="0" smtClean="0">
                <a:latin typeface="Georgia" panose="02040502050405020303" pitchFamily="18" charset="0"/>
              </a:rPr>
              <a:t>If you need your server-side code to react differently based on some saved values, cookies are the way to go. Yet, cookies are sent along with each HTTP request to your server and this can result in significant </a:t>
            </a:r>
            <a:r>
              <a:rPr lang="en-US" sz="1400" dirty="0" smtClean="0">
                <a:solidFill>
                  <a:srgbClr val="0066CC"/>
                </a:solidFill>
                <a:latin typeface="Georgia" panose="02040502050405020303" pitchFamily="18" charset="0"/>
              </a:rPr>
              <a:t>overhead in terms of bandwidth</a:t>
            </a:r>
            <a:r>
              <a:rPr lang="en-US" sz="1400" dirty="0" smtClean="0">
                <a:latin typeface="Georgia" panose="02040502050405020303" pitchFamily="18" charset="0"/>
              </a:rPr>
              <a:t>. </a:t>
            </a:r>
          </a:p>
          <a:p>
            <a:pPr marL="0" indent="0">
              <a:buFontTx/>
              <a:buNone/>
            </a:pPr>
            <a:r>
              <a:rPr lang="en-US" sz="1400" dirty="0" smtClean="0">
                <a:latin typeface="Georgia" panose="02040502050405020303" pitchFamily="18" charset="0"/>
              </a:rPr>
              <a:t>Local storage, on the other hand, just sits on the </a:t>
            </a:r>
            <a:r>
              <a:rPr lang="en-US" sz="1400" dirty="0" smtClean="0">
                <a:solidFill>
                  <a:srgbClr val="0066CC"/>
                </a:solidFill>
                <a:latin typeface="Georgia" panose="02040502050405020303" pitchFamily="18" charset="0"/>
              </a:rPr>
              <a:t>user’s hard drive</a:t>
            </a:r>
            <a:r>
              <a:rPr lang="en-US" sz="1400" dirty="0" smtClean="0">
                <a:latin typeface="Georgia" panose="02040502050405020303" pitchFamily="18" charset="0"/>
              </a:rPr>
              <a:t> waiting to be read, so it costs nothing to </a:t>
            </a:r>
            <a:r>
              <a:rPr lang="en-US" sz="1400" dirty="0" smtClean="0">
                <a:latin typeface="Georgia" panose="02040502050405020303" pitchFamily="18" charset="0"/>
              </a:rPr>
              <a:t>use.</a:t>
            </a:r>
            <a:endParaRPr lang="en-US" sz="1400" dirty="0" smtClean="0">
              <a:latin typeface="Georgia" panose="02040502050405020303" pitchFamily="18" charset="0"/>
            </a:endParaRPr>
          </a:p>
          <a:p>
            <a:pPr marL="0" indent="0">
              <a:buFontTx/>
              <a:buNone/>
            </a:pPr>
            <a:r>
              <a:rPr lang="en-US" sz="1400" dirty="0" smtClean="0">
                <a:latin typeface="Georgia" panose="02040502050405020303" pitchFamily="18" charset="0"/>
              </a:rPr>
              <a:t>In addition, we have significantly more size to store things using local storage. With </a:t>
            </a:r>
            <a:r>
              <a:rPr lang="en-US" sz="1400" dirty="0" smtClean="0">
                <a:solidFill>
                  <a:srgbClr val="0066CC"/>
                </a:solidFill>
                <a:latin typeface="Georgia" panose="02040502050405020303" pitchFamily="18" charset="0"/>
              </a:rPr>
              <a:t>cookies, we could only store 4KB </a:t>
            </a:r>
            <a:r>
              <a:rPr lang="en-US" sz="1400" dirty="0" smtClean="0">
                <a:latin typeface="Georgia" panose="02040502050405020303" pitchFamily="18" charset="0"/>
              </a:rPr>
              <a:t>of information in total. </a:t>
            </a:r>
          </a:p>
          <a:p>
            <a:pPr marL="0" indent="0">
              <a:buFontTx/>
              <a:buNone/>
            </a:pPr>
            <a:r>
              <a:rPr lang="en-US" sz="1400" dirty="0" smtClean="0">
                <a:latin typeface="Georgia" panose="02040502050405020303" pitchFamily="18" charset="0"/>
              </a:rPr>
              <a:t>With </a:t>
            </a:r>
            <a:r>
              <a:rPr lang="en-US" sz="1400" dirty="0" smtClean="0">
                <a:solidFill>
                  <a:srgbClr val="0066CC"/>
                </a:solidFill>
                <a:latin typeface="Georgia" panose="02040502050405020303" pitchFamily="18" charset="0"/>
              </a:rPr>
              <a:t>local storage</a:t>
            </a:r>
            <a:r>
              <a:rPr lang="en-US" sz="1400" dirty="0" smtClean="0">
                <a:latin typeface="Georgia" panose="02040502050405020303" pitchFamily="18" charset="0"/>
              </a:rPr>
              <a:t>, the maximum is </a:t>
            </a:r>
            <a:r>
              <a:rPr lang="en-US" sz="1400" dirty="0" smtClean="0">
                <a:solidFill>
                  <a:srgbClr val="0066CC"/>
                </a:solidFill>
                <a:latin typeface="Georgia" panose="02040502050405020303" pitchFamily="18" charset="0"/>
              </a:rPr>
              <a:t>5MB.</a:t>
            </a:r>
            <a:r>
              <a:rPr lang="en-US" sz="1400" dirty="0" smtClean="0"/>
              <a:t/>
            </a:r>
            <a:br>
              <a:rPr lang="en-US" sz="1400" dirty="0" smtClean="0"/>
            </a:br>
            <a:endParaRPr lang="en-US" sz="1400" dirty="0" smtClean="0"/>
          </a:p>
        </p:txBody>
      </p:sp>
      <p:sp>
        <p:nvSpPr>
          <p:cNvPr id="2" name="Date Placeholder 1"/>
          <p:cNvSpPr>
            <a:spLocks noGrp="1"/>
          </p:cNvSpPr>
          <p:nvPr>
            <p:ph type="dt" sz="half" idx="10"/>
          </p:nvPr>
        </p:nvSpPr>
        <p:spPr/>
        <p:txBody>
          <a:bodyPr/>
          <a:lstStyle/>
          <a:p>
            <a:pPr>
              <a:defRPr/>
            </a:pPr>
            <a:fld id="{C32C1D1C-832A-4E16-A780-ED3117171F3B}"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68</a:t>
            </a:fld>
            <a:endParaRPr lang="en-GB"/>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WEB STORAGE</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41315" name="Rectangle 3"/>
          <p:cNvSpPr>
            <a:spLocks noGrp="1" noChangeArrowheads="1"/>
          </p:cNvSpPr>
          <p:nvPr>
            <p:ph idx="1"/>
          </p:nvPr>
        </p:nvSpPr>
        <p:spPr>
          <a:xfrm>
            <a:off x="914400" y="1295400"/>
            <a:ext cx="7772400" cy="5334000"/>
          </a:xfrm>
        </p:spPr>
        <p:txBody>
          <a:bodyPr/>
          <a:lstStyle/>
          <a:p>
            <a:pPr marL="0" indent="0">
              <a:buFontTx/>
              <a:buNone/>
            </a:pPr>
            <a:r>
              <a:rPr lang="en-GB" sz="2000" dirty="0" smtClean="0">
                <a:latin typeface="Georgia" panose="02040502050405020303" pitchFamily="18" charset="0"/>
              </a:rPr>
              <a:t>what </a:t>
            </a:r>
            <a:r>
              <a:rPr lang="en-GB" sz="2000" dirty="0" smtClean="0">
                <a:latin typeface="Georgia" panose="02040502050405020303" pitchFamily="18" charset="0"/>
              </a:rPr>
              <a:t>web storage data look like</a:t>
            </a:r>
            <a:br>
              <a:rPr lang="en-GB" sz="2000" dirty="0" smtClean="0">
                <a:latin typeface="Georgia" panose="02040502050405020303" pitchFamily="18" charset="0"/>
              </a:rPr>
            </a:br>
            <a:r>
              <a:rPr lang="en-GB" sz="2000" dirty="0" smtClean="0">
                <a:latin typeface="Georgia" panose="02040502050405020303" pitchFamily="18" charset="0"/>
              </a:rPr>
              <a:t/>
            </a:r>
            <a:br>
              <a:rPr lang="en-GB" sz="2000" dirty="0" smtClean="0">
                <a:latin typeface="Georgia" panose="02040502050405020303" pitchFamily="18" charset="0"/>
              </a:rPr>
            </a:br>
            <a:r>
              <a:rPr lang="en-US" sz="1400" dirty="0" smtClean="0">
                <a:latin typeface="Georgia" panose="02040502050405020303" pitchFamily="18" charset="0"/>
              </a:rPr>
              <a:t>Data saved in Web Storage is stored as </a:t>
            </a:r>
            <a:r>
              <a:rPr lang="en-US" sz="1400" dirty="0" smtClean="0">
                <a:solidFill>
                  <a:srgbClr val="0066CC"/>
                </a:solidFill>
                <a:latin typeface="Georgia" panose="02040502050405020303" pitchFamily="18" charset="0"/>
              </a:rPr>
              <a:t>key/value pairs</a:t>
            </a:r>
            <a:r>
              <a:rPr lang="en-US" sz="1400" dirty="0" smtClean="0">
                <a:latin typeface="Georgia" panose="02040502050405020303" pitchFamily="18" charset="0"/>
              </a:rPr>
              <a:t>.</a:t>
            </a:r>
          </a:p>
          <a:p>
            <a:pPr marL="0" indent="0">
              <a:buFontTx/>
              <a:buNone/>
            </a:pPr>
            <a:r>
              <a:rPr lang="en-US" sz="1400" dirty="0" smtClean="0">
                <a:latin typeface="Georgia" panose="02040502050405020303" pitchFamily="18" charset="0"/>
              </a:rPr>
              <a:t>A few examples of simple key/value pairs:</a:t>
            </a:r>
          </a:p>
          <a:p>
            <a:pPr marL="0" indent="0">
              <a:buFontTx/>
              <a:buNone/>
            </a:pPr>
            <a:r>
              <a:rPr lang="en-US" sz="1400" dirty="0" smtClean="0">
                <a:latin typeface="Georgia" panose="02040502050405020303" pitchFamily="18" charset="0"/>
              </a:rPr>
              <a:t>■ key: </a:t>
            </a:r>
            <a:r>
              <a:rPr lang="en-US" sz="1400" i="1" dirty="0" smtClean="0">
                <a:latin typeface="Georgia" panose="02040502050405020303" pitchFamily="18" charset="0"/>
              </a:rPr>
              <a:t>name</a:t>
            </a:r>
            <a:r>
              <a:rPr lang="en-US" sz="1400" dirty="0" smtClean="0">
                <a:latin typeface="Georgia" panose="02040502050405020303" pitchFamily="18" charset="0"/>
              </a:rPr>
              <a:t>, value: </a:t>
            </a:r>
            <a:r>
              <a:rPr lang="en-US" sz="1400" i="1" dirty="0" err="1" smtClean="0">
                <a:latin typeface="Georgia" panose="02040502050405020303" pitchFamily="18" charset="0"/>
              </a:rPr>
              <a:t>suresh</a:t>
            </a:r>
            <a:endParaRPr lang="en-US" sz="1400" i="1" dirty="0" smtClean="0">
              <a:latin typeface="Georgia" panose="02040502050405020303" pitchFamily="18" charset="0"/>
            </a:endParaRPr>
          </a:p>
          <a:p>
            <a:pPr marL="0" indent="0">
              <a:buFontTx/>
              <a:buNone/>
            </a:pPr>
            <a:r>
              <a:rPr lang="en-US" sz="1400" dirty="0" smtClean="0">
                <a:latin typeface="Georgia" panose="02040502050405020303" pitchFamily="18" charset="0"/>
              </a:rPr>
              <a:t>■ key: </a:t>
            </a:r>
            <a:r>
              <a:rPr lang="en-US" sz="1400" i="1" dirty="0" smtClean="0">
                <a:latin typeface="Georgia" panose="02040502050405020303" pitchFamily="18" charset="0"/>
              </a:rPr>
              <a:t>trainer</a:t>
            </a:r>
            <a:r>
              <a:rPr lang="en-US" sz="1400" dirty="0" smtClean="0">
                <a:latin typeface="Georgia" panose="02040502050405020303" pitchFamily="18" charset="0"/>
              </a:rPr>
              <a:t>, value: </a:t>
            </a:r>
            <a:r>
              <a:rPr lang="en-US" sz="1400" i="1" dirty="0" smtClean="0">
                <a:latin typeface="Georgia" panose="02040502050405020303" pitchFamily="18" charset="0"/>
              </a:rPr>
              <a:t>html5</a:t>
            </a:r>
          </a:p>
          <a:p>
            <a:pPr marL="0" indent="0">
              <a:buFontTx/>
              <a:buNone/>
            </a:pPr>
            <a:r>
              <a:rPr lang="en-US" sz="1400" dirty="0" smtClean="0">
                <a:latin typeface="Georgia" panose="02040502050405020303" pitchFamily="18" charset="0"/>
              </a:rPr>
              <a:t>■ key: </a:t>
            </a:r>
            <a:r>
              <a:rPr lang="en-US" sz="1400" i="1" dirty="0" smtClean="0">
                <a:latin typeface="Georgia" panose="02040502050405020303" pitchFamily="18" charset="0"/>
              </a:rPr>
              <a:t>email</a:t>
            </a:r>
            <a:r>
              <a:rPr lang="en-US" sz="1400" dirty="0" smtClean="0">
                <a:latin typeface="Georgia" panose="02040502050405020303" pitchFamily="18" charset="0"/>
              </a:rPr>
              <a:t>, value: </a:t>
            </a:r>
            <a:r>
              <a:rPr lang="en-US" sz="1400" i="1" dirty="0" smtClean="0">
                <a:latin typeface="Georgia" panose="02040502050405020303" pitchFamily="18" charset="0"/>
              </a:rPr>
              <a:t>sureshjain17@gmail.com</a:t>
            </a:r>
            <a:r>
              <a:rPr lang="en-US" sz="1400" dirty="0" smtClean="0"/>
              <a:t/>
            </a:r>
            <a:br>
              <a:rPr lang="en-US" sz="1400" dirty="0" smtClean="0"/>
            </a:br>
            <a:endParaRPr lang="en-US" sz="1400" dirty="0" smtClean="0"/>
          </a:p>
          <a:p>
            <a:pPr marL="0" indent="0">
              <a:buFontTx/>
              <a:buNone/>
            </a:pPr>
            <a:r>
              <a:rPr lang="en-US" sz="1600" b="1" dirty="0" smtClean="0">
                <a:latin typeface="Georgia" panose="02040502050405020303" pitchFamily="18" charset="0"/>
              </a:rPr>
              <a:t>Getting and setting our data</a:t>
            </a:r>
          </a:p>
        </p:txBody>
      </p:sp>
      <p:pic>
        <p:nvPicPr>
          <p:cNvPr id="141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699" y="3657602"/>
            <a:ext cx="6844701" cy="2654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61DCAA02-A808-4B87-A24F-F1CD1550B6A3}"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69</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286605"/>
            <a:ext cx="7680960" cy="1178410"/>
          </a:xfrm>
        </p:spPr>
        <p:txBody>
          <a:bodyPr/>
          <a:lstStyle/>
          <a:p>
            <a:pPr algn="l" eaLnBrk="1" hangingPunct="1"/>
            <a:r>
              <a:rPr lang="en-US" sz="3200" dirty="0" smtClean="0">
                <a:solidFill>
                  <a:srgbClr val="FF3300"/>
                </a:solidFill>
                <a:latin typeface="Georgia" panose="02040502050405020303" pitchFamily="18" charset="0"/>
              </a:rPr>
              <a:t>STRUCTURE OF WEB PAGE</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32771" name="Rectangle 3"/>
          <p:cNvSpPr>
            <a:spLocks noGrp="1" noChangeArrowheads="1"/>
          </p:cNvSpPr>
          <p:nvPr>
            <p:ph idx="1"/>
          </p:nvPr>
        </p:nvSpPr>
        <p:spPr>
          <a:xfrm>
            <a:off x="914400" y="1143000"/>
            <a:ext cx="7772400" cy="4525963"/>
          </a:xfrm>
        </p:spPr>
        <p:txBody>
          <a:bodyPr/>
          <a:lstStyle/>
          <a:p>
            <a:pPr eaLnBrk="1" hangingPunct="1">
              <a:buFontTx/>
              <a:buNone/>
            </a:pPr>
            <a:endParaRPr lang="en-GB" sz="1400" dirty="0" smtClean="0">
              <a:latin typeface="Georgia" panose="02040502050405020303" pitchFamily="18" charset="0"/>
            </a:endParaRPr>
          </a:p>
        </p:txBody>
      </p:sp>
      <p:pic>
        <p:nvPicPr>
          <p:cNvPr id="327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787717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2E968AD4-3EF8-4656-B0EC-C3F5AFE321D4}"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7</a:t>
            </a:fld>
            <a:endParaRPr lang="en-GB"/>
          </a:p>
        </p:txBody>
      </p:sp>
    </p:spTree>
    <p:extLst>
      <p:ext uri="{BB962C8B-B14F-4D97-AF65-F5344CB8AC3E}">
        <p14:creationId xmlns:p14="http://schemas.microsoft.com/office/powerpoint/2010/main" val="26182249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WEB STORAGE</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43363" name="Rectangle 3"/>
          <p:cNvSpPr>
            <a:spLocks noGrp="1" noChangeArrowheads="1"/>
          </p:cNvSpPr>
          <p:nvPr>
            <p:ph idx="1"/>
          </p:nvPr>
        </p:nvSpPr>
        <p:spPr>
          <a:xfrm>
            <a:off x="914400" y="1447800"/>
            <a:ext cx="7772400" cy="5181600"/>
          </a:xfrm>
        </p:spPr>
        <p:txBody>
          <a:bodyPr>
            <a:normAutofit fontScale="92500" lnSpcReduction="10000"/>
          </a:bodyPr>
          <a:lstStyle/>
          <a:p>
            <a:pPr marL="0" indent="0">
              <a:buFontTx/>
              <a:buNone/>
            </a:pPr>
            <a:r>
              <a:rPr lang="en-GB" sz="2000" dirty="0" err="1" smtClean="0">
                <a:latin typeface="Georgia" panose="02040502050405020303" pitchFamily="18" charset="0"/>
              </a:rPr>
              <a:t>getItem</a:t>
            </a:r>
            <a:r>
              <a:rPr lang="en-GB" sz="2000" dirty="0" smtClean="0">
                <a:latin typeface="Georgia" panose="02040502050405020303" pitchFamily="18" charset="0"/>
              </a:rPr>
              <a:t> </a:t>
            </a:r>
            <a:r>
              <a:rPr lang="en-GB" sz="2000" dirty="0" smtClean="0">
                <a:latin typeface="Georgia" panose="02040502050405020303" pitchFamily="18" charset="0"/>
              </a:rPr>
              <a:t>and </a:t>
            </a:r>
            <a:r>
              <a:rPr lang="en-GB" sz="2000" dirty="0" err="1" smtClean="0">
                <a:latin typeface="Georgia" panose="02040502050405020303" pitchFamily="18" charset="0"/>
              </a:rPr>
              <a:t>setItem</a:t>
            </a:r>
            <a:r>
              <a:rPr lang="en-GB" sz="2000" dirty="0" smtClean="0">
                <a:latin typeface="Georgia" panose="02040502050405020303" pitchFamily="18" charset="0"/>
              </a:rPr>
              <a:t> methods</a:t>
            </a:r>
            <a:br>
              <a:rPr lang="en-GB" sz="2000" dirty="0" smtClean="0">
                <a:latin typeface="Georgia" panose="02040502050405020303" pitchFamily="18" charset="0"/>
              </a:rPr>
            </a:br>
            <a:r>
              <a:rPr lang="en-GB" sz="2000" dirty="0" smtClean="0">
                <a:latin typeface="Georgia" panose="02040502050405020303" pitchFamily="18" charset="0"/>
              </a:rPr>
              <a:t/>
            </a:r>
            <a:br>
              <a:rPr lang="en-GB" sz="2000" dirty="0" smtClean="0">
                <a:latin typeface="Georgia" panose="02040502050405020303" pitchFamily="18" charset="0"/>
              </a:rPr>
            </a:br>
            <a:r>
              <a:rPr lang="en-US" sz="1400" dirty="0" smtClean="0">
                <a:latin typeface="Georgia" panose="02040502050405020303" pitchFamily="18" charset="0"/>
              </a:rPr>
              <a:t>We store a </a:t>
            </a:r>
            <a:r>
              <a:rPr lang="en-US" sz="1400" dirty="0" smtClean="0">
                <a:solidFill>
                  <a:srgbClr val="0066CC"/>
                </a:solidFill>
                <a:latin typeface="Georgia" panose="02040502050405020303" pitchFamily="18" charset="0"/>
              </a:rPr>
              <a:t>key/value</a:t>
            </a:r>
            <a:r>
              <a:rPr lang="en-US" sz="1400" dirty="0" smtClean="0">
                <a:latin typeface="Georgia" panose="02040502050405020303" pitchFamily="18" charset="0"/>
              </a:rPr>
              <a:t> pair in either local or session storage by calling </a:t>
            </a:r>
            <a:r>
              <a:rPr lang="en-US" sz="1400" dirty="0" err="1" smtClean="0">
                <a:solidFill>
                  <a:srgbClr val="0066CC"/>
                </a:solidFill>
                <a:latin typeface="Georgia" panose="02040502050405020303" pitchFamily="18" charset="0"/>
              </a:rPr>
              <a:t>setItem</a:t>
            </a:r>
            <a:r>
              <a:rPr lang="en-US" sz="1400" dirty="0" smtClean="0">
                <a:latin typeface="Georgia" panose="02040502050405020303" pitchFamily="18" charset="0"/>
              </a:rPr>
              <a:t>, and </a:t>
            </a:r>
          </a:p>
          <a:p>
            <a:pPr marL="0" indent="0">
              <a:buFontTx/>
              <a:buNone/>
            </a:pPr>
            <a:r>
              <a:rPr lang="en-US" sz="1400" dirty="0" smtClean="0">
                <a:latin typeface="Georgia" panose="02040502050405020303" pitchFamily="18" charset="0"/>
              </a:rPr>
              <a:t>we </a:t>
            </a:r>
            <a:r>
              <a:rPr lang="en-US" sz="1400" dirty="0" smtClean="0">
                <a:solidFill>
                  <a:srgbClr val="0066CC"/>
                </a:solidFill>
                <a:latin typeface="Georgia" panose="02040502050405020303" pitchFamily="18" charset="0"/>
              </a:rPr>
              <a:t>retrieve</a:t>
            </a:r>
            <a:r>
              <a:rPr lang="en-US" sz="1400" dirty="0" smtClean="0">
                <a:latin typeface="Georgia" panose="02040502050405020303" pitchFamily="18" charset="0"/>
              </a:rPr>
              <a:t> the value from a key by calling </a:t>
            </a:r>
            <a:r>
              <a:rPr lang="en-US" sz="1400" dirty="0" err="1" smtClean="0">
                <a:solidFill>
                  <a:srgbClr val="0066CC"/>
                </a:solidFill>
                <a:latin typeface="Georgia" panose="02040502050405020303" pitchFamily="18" charset="0"/>
              </a:rPr>
              <a:t>getItem</a:t>
            </a:r>
            <a:r>
              <a:rPr lang="en-US" sz="1400" dirty="0" smtClean="0">
                <a:latin typeface="Georgia" panose="02040502050405020303" pitchFamily="18" charset="0"/>
              </a:rPr>
              <a:t>.</a:t>
            </a:r>
          </a:p>
          <a:p>
            <a:pPr marL="0" indent="0">
              <a:buFontTx/>
              <a:buNone/>
            </a:pPr>
            <a:r>
              <a:rPr lang="en-US" sz="1400" dirty="0" smtClean="0">
                <a:latin typeface="Georgia" panose="02040502050405020303" pitchFamily="18" charset="0"/>
              </a:rPr>
              <a:t>If </a:t>
            </a:r>
            <a:r>
              <a:rPr lang="en-US" sz="1400" dirty="0" smtClean="0">
                <a:latin typeface="Georgia" panose="02040502050405020303" pitchFamily="18" charset="0"/>
              </a:rPr>
              <a:t>we want to store the data in or retrieve it from session storage, we simply call </a:t>
            </a:r>
            <a:r>
              <a:rPr lang="en-US" sz="1400" dirty="0" err="1" smtClean="0">
                <a:latin typeface="Georgia" panose="02040502050405020303" pitchFamily="18" charset="0"/>
              </a:rPr>
              <a:t>setItem</a:t>
            </a:r>
            <a:r>
              <a:rPr lang="en-US" sz="1400" dirty="0" smtClean="0">
                <a:latin typeface="Georgia" panose="02040502050405020303" pitchFamily="18" charset="0"/>
              </a:rPr>
              <a:t> or </a:t>
            </a:r>
            <a:r>
              <a:rPr lang="en-US" sz="1400" dirty="0" err="1" smtClean="0">
                <a:latin typeface="Georgia" panose="02040502050405020303" pitchFamily="18" charset="0"/>
              </a:rPr>
              <a:t>getItem</a:t>
            </a:r>
            <a:r>
              <a:rPr lang="en-US" sz="1400" dirty="0" smtClean="0">
                <a:latin typeface="Georgia" panose="02040502050405020303" pitchFamily="18" charset="0"/>
              </a:rPr>
              <a:t> on the </a:t>
            </a:r>
            <a:r>
              <a:rPr lang="en-US" sz="1400" dirty="0" err="1" smtClean="0">
                <a:latin typeface="Georgia" panose="02040502050405020303" pitchFamily="18" charset="0"/>
              </a:rPr>
              <a:t>sessionStorage</a:t>
            </a:r>
            <a:r>
              <a:rPr lang="en-US" sz="1400" dirty="0" smtClean="0">
                <a:latin typeface="Georgia" panose="02040502050405020303" pitchFamily="18" charset="0"/>
              </a:rPr>
              <a:t> global object. </a:t>
            </a:r>
            <a:br>
              <a:rPr lang="en-US" sz="1400" dirty="0" smtClean="0">
                <a:latin typeface="Georgia" panose="02040502050405020303" pitchFamily="18" charset="0"/>
              </a:rPr>
            </a:br>
            <a:r>
              <a:rPr lang="en-US" sz="1400" dirty="0" smtClean="0">
                <a:latin typeface="Georgia" panose="02040502050405020303" pitchFamily="18" charset="0"/>
              </a:rPr>
              <a:t/>
            </a:r>
            <a:br>
              <a:rPr lang="en-US" sz="1400" dirty="0" smtClean="0">
                <a:latin typeface="Georgia" panose="02040502050405020303" pitchFamily="18" charset="0"/>
              </a:rPr>
            </a:br>
            <a:r>
              <a:rPr lang="en-US" sz="1400" dirty="0" smtClean="0">
                <a:latin typeface="Georgia" panose="02040502050405020303" pitchFamily="18" charset="0"/>
              </a:rPr>
              <a:t>If we want to use local storage instead, we’d call </a:t>
            </a:r>
            <a:r>
              <a:rPr lang="en-US" sz="1400" dirty="0" err="1" smtClean="0">
                <a:latin typeface="Georgia" panose="02040502050405020303" pitchFamily="18" charset="0"/>
              </a:rPr>
              <a:t>setItem</a:t>
            </a:r>
            <a:r>
              <a:rPr lang="en-US" sz="1400" dirty="0" smtClean="0">
                <a:latin typeface="Georgia" panose="02040502050405020303" pitchFamily="18" charset="0"/>
              </a:rPr>
              <a:t> or </a:t>
            </a:r>
            <a:r>
              <a:rPr lang="en-US" sz="1400" dirty="0" err="1" smtClean="0">
                <a:latin typeface="Georgia" panose="02040502050405020303" pitchFamily="18" charset="0"/>
              </a:rPr>
              <a:t>getItem</a:t>
            </a:r>
            <a:r>
              <a:rPr lang="en-US" sz="1400" dirty="0" smtClean="0">
                <a:latin typeface="Georgia" panose="02040502050405020303" pitchFamily="18" charset="0"/>
              </a:rPr>
              <a:t> on the </a:t>
            </a:r>
            <a:r>
              <a:rPr lang="en-US" sz="1400" dirty="0" err="1" smtClean="0">
                <a:latin typeface="Georgia" panose="02040502050405020303" pitchFamily="18" charset="0"/>
              </a:rPr>
              <a:t>localStorage</a:t>
            </a:r>
            <a:r>
              <a:rPr lang="en-US" sz="1400" dirty="0" smtClean="0">
                <a:latin typeface="Georgia" panose="02040502050405020303" pitchFamily="18" charset="0"/>
              </a:rPr>
              <a:t> global object.</a:t>
            </a:r>
          </a:p>
          <a:p>
            <a:pPr marL="0" indent="0">
              <a:buFontTx/>
              <a:buNone/>
            </a:pPr>
            <a:r>
              <a:rPr lang="en-US" sz="1400" dirty="0" smtClean="0">
                <a:latin typeface="Georgia" panose="02040502050405020303" pitchFamily="18" charset="0"/>
              </a:rPr>
              <a:t/>
            </a:r>
            <a:br>
              <a:rPr lang="en-US" sz="1400" dirty="0" smtClean="0">
                <a:latin typeface="Georgia" panose="02040502050405020303" pitchFamily="18" charset="0"/>
              </a:rPr>
            </a:br>
            <a:r>
              <a:rPr lang="en-US" sz="1400" dirty="0" smtClean="0">
                <a:latin typeface="Georgia" panose="02040502050405020303" pitchFamily="18" charset="0"/>
              </a:rPr>
              <a:t>For example, if we’d like to save the value "6“ under the key "size", we’d call </a:t>
            </a:r>
            <a:r>
              <a:rPr lang="en-US" sz="1400" dirty="0" err="1" smtClean="0">
                <a:latin typeface="Georgia" panose="02040502050405020303" pitchFamily="18" charset="0"/>
              </a:rPr>
              <a:t>setItem</a:t>
            </a:r>
            <a:r>
              <a:rPr lang="en-US" sz="1400" dirty="0" smtClean="0">
                <a:latin typeface="Georgia" panose="02040502050405020303" pitchFamily="18" charset="0"/>
              </a:rPr>
              <a:t> like this:</a:t>
            </a:r>
            <a:br>
              <a:rPr lang="en-US" sz="1400" dirty="0" smtClean="0">
                <a:latin typeface="Georgia" panose="02040502050405020303" pitchFamily="18" charset="0"/>
              </a:rPr>
            </a:br>
            <a:endParaRPr lang="en-US" sz="1400" dirty="0" smtClean="0">
              <a:latin typeface="Georgia" panose="02040502050405020303" pitchFamily="18" charset="0"/>
            </a:endParaRPr>
          </a:p>
          <a:p>
            <a:pPr marL="0" indent="0">
              <a:buFontTx/>
              <a:buNone/>
            </a:pPr>
            <a:r>
              <a:rPr lang="en-US" sz="1400" b="1" dirty="0" err="1" smtClean="0">
                <a:solidFill>
                  <a:srgbClr val="0066CC"/>
                </a:solidFill>
                <a:latin typeface="Georgia" panose="02040502050405020303" pitchFamily="18" charset="0"/>
              </a:rPr>
              <a:t>localStorage.setItem</a:t>
            </a:r>
            <a:r>
              <a:rPr lang="en-US" sz="1400" b="1" dirty="0" smtClean="0">
                <a:solidFill>
                  <a:srgbClr val="0066CC"/>
                </a:solidFill>
                <a:latin typeface="Georgia" panose="02040502050405020303" pitchFamily="18" charset="0"/>
              </a:rPr>
              <a:t>("size", "6");</a:t>
            </a:r>
            <a:r>
              <a:rPr lang="en-US" sz="1400" dirty="0" smtClean="0">
                <a:latin typeface="Georgia" panose="02040502050405020303" pitchFamily="18" charset="0"/>
              </a:rPr>
              <a:t/>
            </a:r>
            <a:br>
              <a:rPr lang="en-US" sz="1400" dirty="0" smtClean="0">
                <a:latin typeface="Georgia" panose="02040502050405020303" pitchFamily="18" charset="0"/>
              </a:rPr>
            </a:br>
            <a:endParaRPr lang="en-US" sz="1400" dirty="0" smtClean="0">
              <a:latin typeface="Georgia" panose="02040502050405020303" pitchFamily="18" charset="0"/>
            </a:endParaRPr>
          </a:p>
          <a:p>
            <a:pPr marL="0" indent="0">
              <a:buFontTx/>
              <a:buNone/>
            </a:pPr>
            <a:r>
              <a:rPr lang="en-US" sz="1400" dirty="0" smtClean="0">
                <a:latin typeface="Georgia" panose="02040502050405020303" pitchFamily="18" charset="0"/>
              </a:rPr>
              <a:t>To retrieve the value we stored to the "size" key, we’d use the </a:t>
            </a:r>
            <a:r>
              <a:rPr lang="en-US" sz="1400" dirty="0" err="1" smtClean="0">
                <a:latin typeface="Georgia" panose="02040502050405020303" pitchFamily="18" charset="0"/>
              </a:rPr>
              <a:t>getItem</a:t>
            </a:r>
            <a:r>
              <a:rPr lang="en-US" sz="1400" dirty="0" smtClean="0">
                <a:latin typeface="Georgia" panose="02040502050405020303" pitchFamily="18" charset="0"/>
              </a:rPr>
              <a:t> method, specifying only the key:</a:t>
            </a:r>
          </a:p>
          <a:p>
            <a:pPr marL="0" indent="0">
              <a:buFontTx/>
              <a:buNone/>
            </a:pPr>
            <a:r>
              <a:rPr lang="en-US" sz="1400" b="1" dirty="0" err="1" smtClean="0">
                <a:solidFill>
                  <a:srgbClr val="0066CC"/>
                </a:solidFill>
                <a:latin typeface="Georgia" panose="02040502050405020303" pitchFamily="18" charset="0"/>
              </a:rPr>
              <a:t>var</a:t>
            </a:r>
            <a:r>
              <a:rPr lang="en-US" sz="1400" b="1" dirty="0" smtClean="0">
                <a:solidFill>
                  <a:srgbClr val="0066CC"/>
                </a:solidFill>
                <a:latin typeface="Georgia" panose="02040502050405020303" pitchFamily="18" charset="0"/>
              </a:rPr>
              <a:t> size = </a:t>
            </a:r>
            <a:r>
              <a:rPr lang="en-US" sz="1400" b="1" dirty="0" err="1" smtClean="0">
                <a:solidFill>
                  <a:srgbClr val="0066CC"/>
                </a:solidFill>
                <a:latin typeface="Georgia" panose="02040502050405020303" pitchFamily="18" charset="0"/>
              </a:rPr>
              <a:t>localStorage.getItem</a:t>
            </a:r>
            <a:r>
              <a:rPr lang="en-US" sz="1400" b="1" dirty="0" smtClean="0">
                <a:solidFill>
                  <a:srgbClr val="0066CC"/>
                </a:solidFill>
                <a:latin typeface="Georgia" panose="02040502050405020303" pitchFamily="18" charset="0"/>
              </a:rPr>
              <a:t>("size");</a:t>
            </a:r>
            <a:r>
              <a:rPr lang="en-US" sz="1400" dirty="0" smtClean="0">
                <a:latin typeface="Georgia" panose="02040502050405020303" pitchFamily="18" charset="0"/>
              </a:rPr>
              <a:t/>
            </a:r>
            <a:br>
              <a:rPr lang="en-US" sz="1400" dirty="0" smtClean="0">
                <a:latin typeface="Georgia" panose="02040502050405020303" pitchFamily="18" charset="0"/>
              </a:rPr>
            </a:br>
            <a:endParaRPr lang="en-US" sz="1400" dirty="0" smtClean="0">
              <a:latin typeface="Georgia" panose="02040502050405020303" pitchFamily="18" charset="0"/>
            </a:endParaRPr>
          </a:p>
          <a:p>
            <a:pPr marL="0" indent="0">
              <a:buFontTx/>
              <a:buNone/>
            </a:pPr>
            <a:r>
              <a:rPr lang="en-US" sz="1600" b="1" dirty="0" err="1" smtClean="0">
                <a:latin typeface="Georgia" panose="02040502050405020303" pitchFamily="18" charset="0"/>
              </a:rPr>
              <a:t>ShortCut</a:t>
            </a:r>
            <a:endParaRPr lang="en-US" sz="1600" b="1" dirty="0" smtClean="0">
              <a:latin typeface="Georgia" panose="02040502050405020303" pitchFamily="18" charset="0"/>
            </a:endParaRPr>
          </a:p>
          <a:p>
            <a:pPr marL="0" indent="0">
              <a:buFontTx/>
              <a:buNone/>
            </a:pPr>
            <a:r>
              <a:rPr lang="en-US" sz="1400" b="1" dirty="0" err="1" smtClean="0">
                <a:solidFill>
                  <a:srgbClr val="0066CC"/>
                </a:solidFill>
                <a:latin typeface="Georgia" panose="02040502050405020303" pitchFamily="18" charset="0"/>
              </a:rPr>
              <a:t>var</a:t>
            </a:r>
            <a:r>
              <a:rPr lang="en-US" sz="1400" b="1" dirty="0" smtClean="0">
                <a:solidFill>
                  <a:srgbClr val="0066CC"/>
                </a:solidFill>
                <a:latin typeface="Georgia" panose="02040502050405020303" pitchFamily="18" charset="0"/>
              </a:rPr>
              <a:t> size = </a:t>
            </a:r>
            <a:r>
              <a:rPr lang="en-US" sz="1400" b="1" dirty="0" err="1" smtClean="0">
                <a:solidFill>
                  <a:srgbClr val="0066CC"/>
                </a:solidFill>
                <a:latin typeface="Georgia" panose="02040502050405020303" pitchFamily="18" charset="0"/>
              </a:rPr>
              <a:t>localStorage</a:t>
            </a:r>
            <a:r>
              <a:rPr lang="en-US" sz="1400" b="1" dirty="0" smtClean="0">
                <a:solidFill>
                  <a:srgbClr val="0066CC"/>
                </a:solidFill>
                <a:latin typeface="Georgia" panose="02040502050405020303" pitchFamily="18" charset="0"/>
              </a:rPr>
              <a:t>["size</a:t>
            </a:r>
            <a:r>
              <a:rPr lang="en-US" sz="1400" b="1" dirty="0" smtClean="0">
                <a:solidFill>
                  <a:srgbClr val="0066CC"/>
                </a:solidFill>
                <a:latin typeface="Georgia" panose="02040502050405020303" pitchFamily="18" charset="0"/>
              </a:rPr>
              <a:t>"]; </a:t>
            </a:r>
          </a:p>
          <a:p>
            <a:pPr marL="0" indent="0">
              <a:buFontTx/>
              <a:buNone/>
            </a:pPr>
            <a:r>
              <a:rPr lang="en-US" sz="1400" b="1" dirty="0" smtClean="0">
                <a:solidFill>
                  <a:srgbClr val="1C1C1C"/>
                </a:solidFill>
                <a:latin typeface="Georgia" panose="02040502050405020303" pitchFamily="18" charset="0"/>
              </a:rPr>
              <a:t>Convert stored data using </a:t>
            </a:r>
            <a:r>
              <a:rPr lang="en-US" sz="1400" dirty="0" err="1" smtClean="0"/>
              <a:t>var</a:t>
            </a:r>
            <a:r>
              <a:rPr lang="en-US" sz="1400" dirty="0" smtClean="0"/>
              <a:t> size = </a:t>
            </a:r>
            <a:r>
              <a:rPr lang="en-US" sz="1400" b="1" dirty="0" err="1" smtClean="0">
                <a:solidFill>
                  <a:srgbClr val="0066CC"/>
                </a:solidFill>
              </a:rPr>
              <a:t>parseInt</a:t>
            </a:r>
            <a:r>
              <a:rPr lang="en-US" sz="1400" dirty="0" smtClean="0"/>
              <a:t>(</a:t>
            </a:r>
            <a:r>
              <a:rPr lang="en-US" sz="1400" dirty="0" err="1" smtClean="0"/>
              <a:t>localStorage.getItem</a:t>
            </a:r>
            <a:r>
              <a:rPr lang="en-US" sz="1400" dirty="0" smtClean="0"/>
              <a:t>("size"));</a:t>
            </a:r>
            <a:endParaRPr lang="en-US" sz="1400" b="1" dirty="0" smtClean="0">
              <a:solidFill>
                <a:srgbClr val="0066CC"/>
              </a:solidFill>
              <a:latin typeface="Georgia" panose="02040502050405020303" pitchFamily="18" charset="0"/>
            </a:endParaRPr>
          </a:p>
        </p:txBody>
      </p:sp>
      <p:sp>
        <p:nvSpPr>
          <p:cNvPr id="2" name="Date Placeholder 1"/>
          <p:cNvSpPr>
            <a:spLocks noGrp="1"/>
          </p:cNvSpPr>
          <p:nvPr>
            <p:ph type="dt" sz="half" idx="10"/>
          </p:nvPr>
        </p:nvSpPr>
        <p:spPr/>
        <p:txBody>
          <a:bodyPr/>
          <a:lstStyle/>
          <a:p>
            <a:pPr>
              <a:defRPr/>
            </a:pPr>
            <a:fld id="{EBB601BC-A193-4C14-BF39-38260CB4B69C}"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70</a:t>
            </a:fld>
            <a:endParaRPr lang="en-GB"/>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WEB STORAGE</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7411" name="Rectangle 3"/>
          <p:cNvSpPr>
            <a:spLocks noGrp="1" noChangeArrowheads="1"/>
          </p:cNvSpPr>
          <p:nvPr>
            <p:ph idx="1"/>
          </p:nvPr>
        </p:nvSpPr>
        <p:spPr>
          <a:xfrm>
            <a:off x="914400" y="1295400"/>
            <a:ext cx="7772400" cy="5334000"/>
          </a:xfrm>
        </p:spPr>
        <p:txBody>
          <a:bodyPr/>
          <a:lstStyle/>
          <a:p>
            <a:pPr marL="0" indent="0">
              <a:buFontTx/>
              <a:buNone/>
              <a:defRPr/>
            </a:pPr>
            <a:r>
              <a:rPr lang="en-GB" sz="2000" dirty="0" smtClean="0">
                <a:latin typeface="Georgia" pitchFamily="18" charset="0"/>
              </a:rPr>
              <a:t>remember </a:t>
            </a:r>
            <a:r>
              <a:rPr lang="en-GB" sz="2000" dirty="0" smtClean="0">
                <a:latin typeface="Georgia" pitchFamily="18" charset="0"/>
              </a:rPr>
              <a:t>me functionality using local storage</a:t>
            </a:r>
            <a:br>
              <a:rPr lang="en-GB" sz="2000" dirty="0" smtClean="0">
                <a:latin typeface="Georgia" pitchFamily="18" charset="0"/>
              </a:rPr>
            </a:br>
            <a:r>
              <a:rPr lang="en-GB" sz="2000" dirty="0" smtClean="0">
                <a:latin typeface="Georgia" pitchFamily="18" charset="0"/>
              </a:rPr>
              <a:t/>
            </a:r>
            <a:br>
              <a:rPr lang="en-GB" sz="2000" dirty="0" smtClean="0">
                <a:latin typeface="Georgia" pitchFamily="18" charset="0"/>
              </a:rPr>
            </a:br>
            <a:r>
              <a:rPr lang="en-US" sz="1400" dirty="0">
                <a:latin typeface="Georgia" pitchFamily="18" charset="0"/>
              </a:rPr>
              <a:t>We can use Web Storage to add a “Remember me on this computer” checkbox </a:t>
            </a:r>
            <a:r>
              <a:rPr lang="en-US" sz="1400" dirty="0" smtClean="0">
                <a:latin typeface="Georgia" pitchFamily="18" charset="0"/>
              </a:rPr>
              <a:t>to our </a:t>
            </a:r>
            <a:r>
              <a:rPr lang="en-US" sz="1400" dirty="0">
                <a:latin typeface="Georgia" pitchFamily="18" charset="0"/>
              </a:rPr>
              <a:t>registration page. This way, once the user has registered, any other forms </a:t>
            </a:r>
            <a:r>
              <a:rPr lang="en-US" sz="1400" dirty="0" smtClean="0">
                <a:latin typeface="Georgia" pitchFamily="18" charset="0"/>
              </a:rPr>
              <a:t>they may </a:t>
            </a:r>
            <a:r>
              <a:rPr lang="en-US" sz="1400" dirty="0">
                <a:latin typeface="Georgia" pitchFamily="18" charset="0"/>
              </a:rPr>
              <a:t>need to fill out on the site in the future would already </a:t>
            </a:r>
            <a:r>
              <a:rPr lang="en-US" sz="1400" dirty="0" smtClean="0">
                <a:latin typeface="Georgia" pitchFamily="18" charset="0"/>
              </a:rPr>
              <a:t>have </a:t>
            </a:r>
            <a:r>
              <a:rPr lang="en-US" sz="1400" dirty="0">
                <a:latin typeface="Georgia" pitchFamily="18" charset="0"/>
              </a:rPr>
              <a:t>this </a:t>
            </a:r>
            <a:r>
              <a:rPr lang="en-US" sz="1400" dirty="0" smtClean="0">
                <a:latin typeface="Georgia" pitchFamily="18" charset="0"/>
              </a:rPr>
              <a:t>information.</a:t>
            </a:r>
          </a:p>
          <a:p>
            <a:pPr marL="0" indent="0">
              <a:buFontTx/>
              <a:buNone/>
              <a:defRPr/>
            </a:pPr>
            <a:endParaRPr lang="en-US" sz="1400" b="1" dirty="0">
              <a:latin typeface="Georgia" pitchFamily="18" charset="0"/>
            </a:endParaRPr>
          </a:p>
          <a:p>
            <a:pPr marL="0" indent="0">
              <a:buFontTx/>
              <a:buNone/>
              <a:defRPr/>
            </a:pPr>
            <a:endParaRPr lang="en-US" sz="1400" b="1" dirty="0" smtClean="0">
              <a:latin typeface="Georgia" pitchFamily="18" charset="0"/>
            </a:endParaRPr>
          </a:p>
          <a:p>
            <a:pPr marL="0" indent="0">
              <a:buFontTx/>
              <a:buNone/>
              <a:defRPr/>
            </a:pPr>
            <a:endParaRPr lang="en-US" sz="1600" b="1" dirty="0" smtClean="0">
              <a:latin typeface="Georgia" pitchFamily="18" charset="0"/>
            </a:endParaRPr>
          </a:p>
        </p:txBody>
      </p:sp>
      <p:pic>
        <p:nvPicPr>
          <p:cNvPr id="145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2590800"/>
            <a:ext cx="324104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4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3429000"/>
            <a:ext cx="3897775" cy="28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41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019425"/>
            <a:ext cx="358140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A19FA6CB-B600-420D-8044-FF412A86AEEE}"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71</a:t>
            </a:fld>
            <a:endParaRPr lang="en-GB"/>
          </a:p>
        </p:txBody>
      </p:sp>
      <p:sp>
        <p:nvSpPr>
          <p:cNvPr id="5" name="TextBox 4"/>
          <p:cNvSpPr txBox="1"/>
          <p:nvPr/>
        </p:nvSpPr>
        <p:spPr>
          <a:xfrm>
            <a:off x="5105399" y="2284313"/>
            <a:ext cx="3672839" cy="738664"/>
          </a:xfrm>
          <a:prstGeom prst="rect">
            <a:avLst/>
          </a:prstGeom>
          <a:noFill/>
        </p:spPr>
        <p:txBody>
          <a:bodyPr wrap="square" rtlCol="0">
            <a:spAutoFit/>
          </a:bodyPr>
          <a:lstStyle/>
          <a:p>
            <a:pPr marL="0" indent="0">
              <a:buFontTx/>
              <a:buNone/>
              <a:defRPr/>
            </a:pPr>
            <a:r>
              <a:rPr lang="en-US" sz="1400" dirty="0" err="1" smtClean="0">
                <a:solidFill>
                  <a:srgbClr val="0066CC"/>
                </a:solidFill>
                <a:latin typeface="Georgia" pitchFamily="18" charset="0"/>
              </a:rPr>
              <a:t>Onready</a:t>
            </a:r>
            <a:r>
              <a:rPr lang="en-US" sz="1400" dirty="0" smtClean="0">
                <a:latin typeface="Georgia" pitchFamily="18" charset="0"/>
              </a:rPr>
              <a:t> </a:t>
            </a:r>
            <a:r>
              <a:rPr lang="en-US" sz="1400" dirty="0">
                <a:latin typeface="Georgia" pitchFamily="18" charset="0"/>
              </a:rPr>
              <a:t>2 methods are </a:t>
            </a:r>
            <a:r>
              <a:rPr lang="en-US" sz="1400" dirty="0" smtClean="0">
                <a:latin typeface="Georgia" pitchFamily="18" charset="0"/>
              </a:rPr>
              <a:t>called 1. Loading </a:t>
            </a:r>
            <a:r>
              <a:rPr lang="en-US" sz="1400" dirty="0">
                <a:latin typeface="Georgia" pitchFamily="18" charset="0"/>
              </a:rPr>
              <a:t>stored </a:t>
            </a:r>
            <a:r>
              <a:rPr lang="en-US" sz="1400" dirty="0" smtClean="0">
                <a:latin typeface="Georgia" pitchFamily="18" charset="0"/>
              </a:rPr>
              <a:t>details, 2. On </a:t>
            </a:r>
            <a:r>
              <a:rPr lang="en-US" sz="1400" dirty="0">
                <a:latin typeface="Georgia" pitchFamily="18" charset="0"/>
              </a:rPr>
              <a:t>checkbox check trigger save data </a:t>
            </a:r>
            <a:r>
              <a:rPr lang="en-US" sz="1400" dirty="0" smtClean="0">
                <a:latin typeface="Georgia" pitchFamily="18" charset="0"/>
              </a:rPr>
              <a:t>method</a:t>
            </a:r>
            <a:endParaRPr lang="en-US" sz="1400" dirty="0">
              <a:latin typeface="Georgia"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l" eaLnBrk="1" hangingPunct="1"/>
            <a:r>
              <a:rPr lang="en-US" sz="3200" dirty="0" smtClean="0">
                <a:solidFill>
                  <a:srgbClr val="FF3300"/>
                </a:solidFill>
                <a:latin typeface="Georgia" panose="02040502050405020303" pitchFamily="18" charset="0"/>
              </a:rPr>
              <a:t>WEB STORAGE</a:t>
            </a:r>
            <a:br>
              <a:rPr lang="en-US" sz="3200" dirty="0" smtClean="0">
                <a:solidFill>
                  <a:srgbClr val="FF3300"/>
                </a:solidFill>
                <a:latin typeface="Georgia" panose="02040502050405020303" pitchFamily="18" charset="0"/>
              </a:rPr>
            </a:b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47459" name="Rectangle 3"/>
          <p:cNvSpPr>
            <a:spLocks noGrp="1" noChangeArrowheads="1"/>
          </p:cNvSpPr>
          <p:nvPr>
            <p:ph idx="1"/>
          </p:nvPr>
        </p:nvSpPr>
        <p:spPr>
          <a:xfrm>
            <a:off x="914400" y="1295400"/>
            <a:ext cx="7772400" cy="5334000"/>
          </a:xfrm>
        </p:spPr>
        <p:txBody>
          <a:bodyPr/>
          <a:lstStyle/>
          <a:p>
            <a:pPr marL="0" indent="0">
              <a:buFontTx/>
              <a:buNone/>
            </a:pPr>
            <a:r>
              <a:rPr lang="en-GB" sz="2000" dirty="0" smtClean="0">
                <a:latin typeface="Georgia" panose="02040502050405020303" pitchFamily="18" charset="0"/>
              </a:rPr>
              <a:t>viewing </a:t>
            </a:r>
            <a:r>
              <a:rPr lang="en-GB" sz="2000" dirty="0" err="1" smtClean="0">
                <a:latin typeface="Georgia" panose="02040502050405020303" pitchFamily="18" charset="0"/>
              </a:rPr>
              <a:t>localstorage</a:t>
            </a:r>
            <a:r>
              <a:rPr lang="en-GB" sz="2000" dirty="0" smtClean="0">
                <a:latin typeface="Georgia" panose="02040502050405020303" pitchFamily="18" charset="0"/>
              </a:rPr>
              <a:t>  values with web inspector</a:t>
            </a:r>
            <a:br>
              <a:rPr lang="en-GB" sz="2000" dirty="0" smtClean="0">
                <a:latin typeface="Georgia" panose="02040502050405020303" pitchFamily="18" charset="0"/>
              </a:rPr>
            </a:br>
            <a:endParaRPr lang="en-GB" sz="2000" dirty="0" smtClean="0">
              <a:latin typeface="Georgia" panose="02040502050405020303" pitchFamily="18" charset="0"/>
            </a:endParaRPr>
          </a:p>
          <a:p>
            <a:pPr marL="0" indent="0">
              <a:buFontTx/>
              <a:buNone/>
            </a:pPr>
            <a:r>
              <a:rPr lang="en-US" sz="1400" dirty="0" smtClean="0">
                <a:latin typeface="Georgia" panose="02040502050405020303" pitchFamily="18" charset="0"/>
              </a:rPr>
              <a:t>We can use the Safari or </a:t>
            </a:r>
            <a:r>
              <a:rPr lang="en-US" sz="1400" dirty="0" err="1" smtClean="0">
                <a:latin typeface="Georgia" panose="02040502050405020303" pitchFamily="18" charset="0"/>
              </a:rPr>
              <a:t>ChromeWeb</a:t>
            </a:r>
            <a:r>
              <a:rPr lang="en-US" sz="1400" dirty="0" smtClean="0">
                <a:latin typeface="Georgia" panose="02040502050405020303" pitchFamily="18" charset="0"/>
              </a:rPr>
              <a:t> Inspector to look at, or even change, the values</a:t>
            </a:r>
          </a:p>
          <a:p>
            <a:pPr marL="0" indent="0">
              <a:buFontTx/>
              <a:buNone/>
            </a:pPr>
            <a:r>
              <a:rPr lang="en-US" sz="1400" dirty="0" smtClean="0">
                <a:latin typeface="Georgia" panose="02040502050405020303" pitchFamily="18" charset="0"/>
              </a:rPr>
              <a:t>of our local storage. In Safari, we can view the stored data under the Storage tab, as</a:t>
            </a:r>
          </a:p>
          <a:p>
            <a:pPr marL="0" indent="0">
              <a:buFontTx/>
              <a:buNone/>
            </a:pPr>
            <a:r>
              <a:rPr lang="en-US" sz="1400" dirty="0" smtClean="0">
                <a:latin typeface="Georgia" panose="02040502050405020303" pitchFamily="18" charset="0"/>
              </a:rPr>
              <a:t>shown in Figure</a:t>
            </a:r>
          </a:p>
          <a:p>
            <a:pPr marL="0" indent="0">
              <a:buFontTx/>
              <a:buNone/>
            </a:pPr>
            <a:endParaRPr lang="en-US" sz="1400" b="1" dirty="0" smtClean="0">
              <a:latin typeface="Georgia" panose="02040502050405020303" pitchFamily="18" charset="0"/>
            </a:endParaRPr>
          </a:p>
          <a:p>
            <a:pPr marL="0" indent="0">
              <a:buFontTx/>
              <a:buNone/>
            </a:pPr>
            <a:endParaRPr lang="en-US" sz="1400" b="1" dirty="0" smtClean="0">
              <a:latin typeface="Georgia" panose="02040502050405020303" pitchFamily="18" charset="0"/>
            </a:endParaRPr>
          </a:p>
        </p:txBody>
      </p:sp>
      <p:pic>
        <p:nvPicPr>
          <p:cNvPr id="147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990850"/>
            <a:ext cx="528637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CC942E8A-2570-46F3-B1BF-275EECDE1533}"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72</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22960" y="286605"/>
            <a:ext cx="7543799" cy="1161196"/>
          </a:xfrm>
        </p:spPr>
        <p:txBody>
          <a:bodyPr/>
          <a:lstStyle/>
          <a:p>
            <a:pPr algn="l" eaLnBrk="1" hangingPunct="1"/>
            <a:r>
              <a:rPr lang="en-US" sz="3200" dirty="0" smtClean="0">
                <a:solidFill>
                  <a:srgbClr val="FF3300"/>
                </a:solidFill>
                <a:latin typeface="Georgia" panose="02040502050405020303" pitchFamily="18" charset="0"/>
              </a:rPr>
              <a:t>STRUCTURE OF WEB PAGE</a:t>
            </a: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0243" name="Rectangle 3"/>
          <p:cNvSpPr>
            <a:spLocks noGrp="1" noChangeArrowheads="1"/>
          </p:cNvSpPr>
          <p:nvPr>
            <p:ph idx="1"/>
          </p:nvPr>
        </p:nvSpPr>
        <p:spPr>
          <a:xfrm>
            <a:off x="914400" y="1295400"/>
            <a:ext cx="7772400" cy="4373563"/>
          </a:xfrm>
        </p:spPr>
        <p:txBody>
          <a:bodyPr>
            <a:normAutofit lnSpcReduction="10000"/>
          </a:bodyPr>
          <a:lstStyle/>
          <a:p>
            <a:pPr eaLnBrk="1" hangingPunct="1">
              <a:buFontTx/>
              <a:buNone/>
            </a:pPr>
            <a:r>
              <a:rPr lang="en-GB" sz="2000" dirty="0" smtClean="0">
                <a:latin typeface="Georgia" panose="02040502050405020303" pitchFamily="18" charset="0"/>
              </a:rPr>
              <a:t>New </a:t>
            </a:r>
            <a:r>
              <a:rPr lang="en-GB" sz="2000" dirty="0" smtClean="0">
                <a:latin typeface="Georgia" panose="02040502050405020303" pitchFamily="18" charset="0"/>
              </a:rPr>
              <a:t>and Updated HTML5 Elements</a:t>
            </a:r>
          </a:p>
          <a:p>
            <a:pPr eaLnBrk="1" hangingPunct="1">
              <a:buFontTx/>
              <a:buNone/>
            </a:pPr>
            <a:r>
              <a:rPr lang="en-GB" sz="1400" dirty="0" smtClean="0">
                <a:latin typeface="Georgia" panose="02040502050405020303" pitchFamily="18" charset="0"/>
              </a:rPr>
              <a:t/>
            </a:r>
            <a:br>
              <a:rPr lang="en-GB" sz="1400" dirty="0" smtClean="0">
                <a:latin typeface="Georgia" panose="02040502050405020303" pitchFamily="18" charset="0"/>
              </a:rPr>
            </a:br>
            <a:r>
              <a:rPr lang="en-GB" sz="1400" dirty="0" smtClean="0">
                <a:latin typeface="Georgia" panose="02040502050405020303" pitchFamily="18" charset="0"/>
              </a:rPr>
              <a:t>HTML5 introduces 28 new elements:</a:t>
            </a:r>
          </a:p>
          <a:p>
            <a:pPr eaLnBrk="1" hangingPunct="1">
              <a:buFontTx/>
              <a:buNone/>
            </a:pPr>
            <a:r>
              <a:rPr lang="en-GB" sz="1400" dirty="0" smtClean="0">
                <a:latin typeface="Georgia" panose="02040502050405020303" pitchFamily="18" charset="0"/>
              </a:rPr>
              <a:t>	&lt;section&gt;, &lt;article&gt;, &lt;aside&gt;, &lt;</a:t>
            </a:r>
            <a:r>
              <a:rPr lang="en-GB" sz="1400" dirty="0" err="1" smtClean="0">
                <a:latin typeface="Georgia" panose="02040502050405020303" pitchFamily="18" charset="0"/>
              </a:rPr>
              <a:t>hgroup</a:t>
            </a:r>
            <a:r>
              <a:rPr lang="en-GB" sz="1400" dirty="0" smtClean="0">
                <a:latin typeface="Georgia" panose="02040502050405020303" pitchFamily="18" charset="0"/>
              </a:rPr>
              <a:t>&gt;, &lt;header&gt;,&lt;footer&gt;, &lt;</a:t>
            </a:r>
            <a:r>
              <a:rPr lang="en-GB" sz="1400" dirty="0" err="1" smtClean="0">
                <a:latin typeface="Georgia" panose="02040502050405020303" pitchFamily="18" charset="0"/>
              </a:rPr>
              <a:t>nav</a:t>
            </a:r>
            <a:r>
              <a:rPr lang="en-GB" sz="1400" dirty="0" smtClean="0">
                <a:latin typeface="Georgia" panose="02040502050405020303" pitchFamily="18" charset="0"/>
              </a:rPr>
              <a:t>&gt;, &lt;figure&gt;, &lt;</a:t>
            </a:r>
            <a:r>
              <a:rPr lang="en-GB" sz="1400" dirty="0" err="1" smtClean="0">
                <a:latin typeface="Georgia" panose="02040502050405020303" pitchFamily="18" charset="0"/>
              </a:rPr>
              <a:t>figcaption</a:t>
            </a:r>
            <a:r>
              <a:rPr lang="en-GB" sz="1400" dirty="0" smtClean="0">
                <a:latin typeface="Georgia" panose="02040502050405020303" pitchFamily="18" charset="0"/>
              </a:rPr>
              <a:t>&gt;, &lt;video&gt;, &lt;audio&gt;, &lt;source&gt;, &lt;embed&gt;, &lt;mark&gt;,&lt;progress&gt;, &lt;meter&gt;, &lt;time&gt;, &lt;ruby&gt;, &lt;</a:t>
            </a:r>
            <a:r>
              <a:rPr lang="en-GB" sz="1400" dirty="0" err="1" smtClean="0">
                <a:latin typeface="Georgia" panose="02040502050405020303" pitchFamily="18" charset="0"/>
              </a:rPr>
              <a:t>rt</a:t>
            </a:r>
            <a:r>
              <a:rPr lang="en-GB" sz="1400" dirty="0" smtClean="0">
                <a:latin typeface="Georgia" panose="02040502050405020303" pitchFamily="18" charset="0"/>
              </a:rPr>
              <a:t>&gt;, &lt;</a:t>
            </a:r>
            <a:r>
              <a:rPr lang="en-GB" sz="1400" dirty="0" err="1" smtClean="0">
                <a:latin typeface="Georgia" panose="02040502050405020303" pitchFamily="18" charset="0"/>
              </a:rPr>
              <a:t>rp</a:t>
            </a:r>
            <a:r>
              <a:rPr lang="en-GB" sz="1400" dirty="0" smtClean="0">
                <a:latin typeface="Georgia" panose="02040502050405020303" pitchFamily="18" charset="0"/>
              </a:rPr>
              <a:t>&gt;,&lt;</a:t>
            </a:r>
            <a:r>
              <a:rPr lang="en-GB" sz="1400" dirty="0" err="1" smtClean="0">
                <a:latin typeface="Georgia" panose="02040502050405020303" pitchFamily="18" charset="0"/>
              </a:rPr>
              <a:t>wbr</a:t>
            </a:r>
            <a:r>
              <a:rPr lang="en-GB" sz="1400" dirty="0" smtClean="0">
                <a:latin typeface="Georgia" panose="02040502050405020303" pitchFamily="18" charset="0"/>
              </a:rPr>
              <a:t>&gt;, &lt;canvas&gt;, &lt;command&gt;, &lt;details&gt;,&lt;summary&gt;, &lt;</a:t>
            </a:r>
            <a:r>
              <a:rPr lang="en-GB" sz="1400" dirty="0" err="1" smtClean="0">
                <a:latin typeface="Georgia" panose="02040502050405020303" pitchFamily="18" charset="0"/>
              </a:rPr>
              <a:t>datalist</a:t>
            </a:r>
            <a:r>
              <a:rPr lang="en-GB" sz="1400" dirty="0" smtClean="0">
                <a:latin typeface="Georgia" panose="02040502050405020303" pitchFamily="18" charset="0"/>
              </a:rPr>
              <a:t>&gt;, &lt;</a:t>
            </a:r>
            <a:r>
              <a:rPr lang="en-GB" sz="1400" dirty="0" err="1" smtClean="0">
                <a:latin typeface="Georgia" panose="02040502050405020303" pitchFamily="18" charset="0"/>
              </a:rPr>
              <a:t>keygen</a:t>
            </a:r>
            <a:r>
              <a:rPr lang="en-GB" sz="1400" dirty="0" smtClean="0">
                <a:latin typeface="Georgia" panose="02040502050405020303" pitchFamily="18" charset="0"/>
              </a:rPr>
              <a:t>&gt; and &lt;output&gt;</a:t>
            </a:r>
            <a:r>
              <a:rPr lang="en-GB" dirty="0" smtClean="0"/>
              <a:t> </a:t>
            </a:r>
            <a:endParaRPr lang="en-GB" sz="14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	An HTML page first starts with the DOCTYPE declaration </a:t>
            </a:r>
            <a:br>
              <a:rPr lang="en-GB" sz="1400" dirty="0" smtClean="0">
                <a:latin typeface="Georgia" panose="02040502050405020303" pitchFamily="18" charset="0"/>
              </a:rPr>
            </a:br>
            <a:endParaRPr lang="en-GB" sz="1400" dirty="0" smtClean="0">
              <a:latin typeface="Georgia" panose="02040502050405020303" pitchFamily="18" charset="0"/>
            </a:endParaRPr>
          </a:p>
          <a:p>
            <a:pPr eaLnBrk="1" hangingPunct="1">
              <a:buFontTx/>
              <a:buNone/>
            </a:pPr>
            <a:r>
              <a:rPr lang="en-GB" sz="1400" dirty="0" smtClean="0">
                <a:latin typeface="Georgia" panose="02040502050405020303" pitchFamily="18" charset="0"/>
              </a:rPr>
              <a:t>	HTML5 also update some of the previous existing elements to better reflect how they are used on the Web or to make them more useful such as:</a:t>
            </a:r>
            <a:br>
              <a:rPr lang="en-GB" sz="1400" dirty="0" smtClean="0">
                <a:latin typeface="Georgia" panose="02040502050405020303" pitchFamily="18" charset="0"/>
              </a:rPr>
            </a:br>
            <a:endParaRPr lang="en-GB" sz="1400" dirty="0" smtClean="0">
              <a:latin typeface="Georgia" panose="02040502050405020303" pitchFamily="18" charset="0"/>
            </a:endParaRPr>
          </a:p>
          <a:p>
            <a:pPr eaLnBrk="1" hangingPunct="1"/>
            <a:r>
              <a:rPr lang="en-GB" sz="1400" dirty="0" smtClean="0">
                <a:latin typeface="Georgia" panose="02040502050405020303" pitchFamily="18" charset="0"/>
              </a:rPr>
              <a:t>The </a:t>
            </a:r>
            <a:r>
              <a:rPr lang="en-GB" sz="1400" dirty="0" smtClean="0">
                <a:solidFill>
                  <a:srgbClr val="0066CC"/>
                </a:solidFill>
                <a:latin typeface="Georgia" panose="02040502050405020303" pitchFamily="18" charset="0"/>
              </a:rPr>
              <a:t>&lt;a&gt;</a:t>
            </a:r>
            <a:r>
              <a:rPr lang="en-GB" sz="1400" dirty="0" smtClean="0">
                <a:latin typeface="Georgia" panose="02040502050405020303" pitchFamily="18" charset="0"/>
              </a:rPr>
              <a:t> element can now also contain flow content instead of just phrasing content</a:t>
            </a:r>
          </a:p>
          <a:p>
            <a:pPr eaLnBrk="1" hangingPunct="1"/>
            <a:r>
              <a:rPr lang="en-GB" sz="1400" dirty="0" smtClean="0">
                <a:latin typeface="Georgia" panose="02040502050405020303" pitchFamily="18" charset="0"/>
              </a:rPr>
              <a:t>The </a:t>
            </a:r>
            <a:r>
              <a:rPr lang="en-GB" sz="1400" dirty="0" smtClean="0">
                <a:solidFill>
                  <a:srgbClr val="0066CC"/>
                </a:solidFill>
                <a:latin typeface="Georgia" panose="02040502050405020303" pitchFamily="18" charset="0"/>
              </a:rPr>
              <a:t>&lt;</a:t>
            </a:r>
            <a:r>
              <a:rPr lang="en-GB" sz="1400" dirty="0" err="1" smtClean="0">
                <a:solidFill>
                  <a:srgbClr val="0066CC"/>
                </a:solidFill>
                <a:latin typeface="Georgia" panose="02040502050405020303" pitchFamily="18" charset="0"/>
              </a:rPr>
              <a:t>hr</a:t>
            </a:r>
            <a:r>
              <a:rPr lang="en-GB" sz="1400" dirty="0" smtClean="0">
                <a:solidFill>
                  <a:srgbClr val="0066CC"/>
                </a:solidFill>
                <a:latin typeface="Georgia" panose="02040502050405020303" pitchFamily="18" charset="0"/>
              </a:rPr>
              <a:t>&gt;</a:t>
            </a:r>
            <a:r>
              <a:rPr lang="en-GB" sz="1400" dirty="0" smtClean="0">
                <a:latin typeface="Georgia" panose="02040502050405020303" pitchFamily="18" charset="0"/>
              </a:rPr>
              <a:t> element is now representing a paragraph-level thematic break</a:t>
            </a:r>
          </a:p>
          <a:p>
            <a:pPr eaLnBrk="1" hangingPunct="1"/>
            <a:r>
              <a:rPr lang="en-GB" sz="1400" dirty="0" smtClean="0">
                <a:latin typeface="Georgia" panose="02040502050405020303" pitchFamily="18" charset="0"/>
              </a:rPr>
              <a:t>The </a:t>
            </a:r>
            <a:r>
              <a:rPr lang="en-GB" sz="1400" dirty="0" smtClean="0">
                <a:solidFill>
                  <a:srgbClr val="0066CC"/>
                </a:solidFill>
                <a:latin typeface="Georgia" panose="02040502050405020303" pitchFamily="18" charset="0"/>
              </a:rPr>
              <a:t>&lt;cite&gt;</a:t>
            </a:r>
            <a:r>
              <a:rPr lang="en-GB" sz="1400" dirty="0" smtClean="0">
                <a:latin typeface="Georgia" panose="02040502050405020303" pitchFamily="18" charset="0"/>
              </a:rPr>
              <a:t> element only represent the title of a work</a:t>
            </a:r>
          </a:p>
          <a:p>
            <a:pPr eaLnBrk="1" hangingPunct="1"/>
            <a:r>
              <a:rPr lang="en-GB" sz="1400" dirty="0" smtClean="0">
                <a:latin typeface="Georgia" panose="02040502050405020303" pitchFamily="18" charset="0"/>
              </a:rPr>
              <a:t>The </a:t>
            </a:r>
            <a:r>
              <a:rPr lang="en-GB" sz="1400" dirty="0" smtClean="0">
                <a:solidFill>
                  <a:srgbClr val="0066CC"/>
                </a:solidFill>
                <a:latin typeface="Georgia" panose="02040502050405020303" pitchFamily="18" charset="0"/>
              </a:rPr>
              <a:t>&lt;strong&gt;</a:t>
            </a:r>
            <a:r>
              <a:rPr lang="en-GB" sz="1400" dirty="0" smtClean="0">
                <a:latin typeface="Georgia" panose="02040502050405020303" pitchFamily="18" charset="0"/>
              </a:rPr>
              <a:t> element is now representing importance rather than strong emphasis</a:t>
            </a:r>
          </a:p>
        </p:txBody>
      </p:sp>
      <p:sp>
        <p:nvSpPr>
          <p:cNvPr id="2" name="Date Placeholder 1"/>
          <p:cNvSpPr>
            <a:spLocks noGrp="1"/>
          </p:cNvSpPr>
          <p:nvPr>
            <p:ph type="dt" sz="half" idx="10"/>
          </p:nvPr>
        </p:nvSpPr>
        <p:spPr/>
        <p:txBody>
          <a:bodyPr/>
          <a:lstStyle/>
          <a:p>
            <a:pPr>
              <a:defRPr/>
            </a:pPr>
            <a:fld id="{CC4D90BF-43BF-4DCB-8DC6-E00BC5D4F8DC}"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22960" y="286605"/>
            <a:ext cx="7543799" cy="1161196"/>
          </a:xfrm>
        </p:spPr>
        <p:txBody>
          <a:bodyPr/>
          <a:lstStyle/>
          <a:p>
            <a:pPr algn="l" eaLnBrk="1" hangingPunct="1"/>
            <a:r>
              <a:rPr lang="en-US" sz="3200" dirty="0" smtClean="0">
                <a:solidFill>
                  <a:srgbClr val="FF3300"/>
                </a:solidFill>
                <a:latin typeface="Georgia" panose="02040502050405020303" pitchFamily="18" charset="0"/>
              </a:rPr>
              <a:t>STRUCTURE OF WEB PAGE</a:t>
            </a:r>
            <a:r>
              <a:rPr lang="en-US" sz="3200" dirty="0" smtClean="0">
                <a:solidFill>
                  <a:srgbClr val="FF3300"/>
                </a:solidFill>
                <a:latin typeface="Georgia" panose="02040502050405020303" pitchFamily="18" charset="0"/>
              </a:rPr>
              <a:t/>
            </a:r>
            <a:br>
              <a:rPr lang="en-US" sz="3200" dirty="0" smtClean="0">
                <a:solidFill>
                  <a:srgbClr val="FF3300"/>
                </a:solidFill>
                <a:latin typeface="Georgia" panose="02040502050405020303" pitchFamily="18" charset="0"/>
              </a:rPr>
            </a:br>
            <a:endParaRPr lang="en-GB" sz="3200" dirty="0" smtClean="0">
              <a:solidFill>
                <a:srgbClr val="FF3300"/>
              </a:solidFill>
              <a:latin typeface="Georgia" panose="02040502050405020303" pitchFamily="18" charset="0"/>
            </a:endParaRPr>
          </a:p>
        </p:txBody>
      </p:sp>
      <p:sp>
        <p:nvSpPr>
          <p:cNvPr id="12291" name="Rectangle 3"/>
          <p:cNvSpPr>
            <a:spLocks noGrp="1" noChangeArrowheads="1"/>
          </p:cNvSpPr>
          <p:nvPr>
            <p:ph idx="1"/>
          </p:nvPr>
        </p:nvSpPr>
        <p:spPr>
          <a:xfrm>
            <a:off x="914400" y="1295400"/>
            <a:ext cx="7772400" cy="4373563"/>
          </a:xfrm>
        </p:spPr>
        <p:txBody>
          <a:bodyPr/>
          <a:lstStyle/>
          <a:p>
            <a:pPr eaLnBrk="1" hangingPunct="1">
              <a:buFontTx/>
              <a:buNone/>
            </a:pPr>
            <a:r>
              <a:rPr lang="en-GB" sz="2000" dirty="0" smtClean="0">
                <a:latin typeface="Georgia" panose="02040502050405020303" pitchFamily="18" charset="0"/>
              </a:rPr>
              <a:t>First </a:t>
            </a:r>
            <a:r>
              <a:rPr lang="en-GB" sz="2000" dirty="0" smtClean="0">
                <a:latin typeface="Georgia" panose="02040502050405020303" pitchFamily="18" charset="0"/>
              </a:rPr>
              <a:t>HTML5 webpage</a:t>
            </a:r>
          </a:p>
          <a:p>
            <a:pPr eaLnBrk="1" hangingPunct="1">
              <a:buFontTx/>
              <a:buNone/>
            </a:pPr>
            <a:r>
              <a:rPr lang="en-GB" sz="1400" dirty="0" smtClean="0">
                <a:latin typeface="Georgia" panose="02040502050405020303" pitchFamily="18" charset="0"/>
              </a:rPr>
              <a:t/>
            </a:r>
            <a:br>
              <a:rPr lang="en-GB" sz="1400" dirty="0" smtClean="0">
                <a:latin typeface="Georgia" panose="02040502050405020303" pitchFamily="18" charset="0"/>
              </a:rPr>
            </a:br>
            <a:r>
              <a:rPr lang="en-GB" sz="1400" dirty="0" smtClean="0">
                <a:solidFill>
                  <a:srgbClr val="0066CC"/>
                </a:solidFill>
                <a:latin typeface="Georgia" panose="02040502050405020303" pitchFamily="18" charset="0"/>
              </a:rPr>
              <a:t>&lt;!DOCTYPE html&gt;</a:t>
            </a:r>
            <a:r>
              <a:rPr lang="en-GB" sz="1400" dirty="0" smtClean="0">
                <a:latin typeface="Georgia" panose="02040502050405020303" pitchFamily="18" charset="0"/>
              </a:rPr>
              <a:t/>
            </a:r>
            <a:br>
              <a:rPr lang="en-GB" sz="1400" dirty="0" smtClean="0">
                <a:latin typeface="Georgia" panose="02040502050405020303" pitchFamily="18" charset="0"/>
              </a:rPr>
            </a:br>
            <a:r>
              <a:rPr lang="en-GB" sz="1400" dirty="0" smtClean="0">
                <a:latin typeface="Georgia" panose="02040502050405020303" pitchFamily="18" charset="0"/>
              </a:rPr>
              <a:t>&lt;html&gt;</a:t>
            </a:r>
            <a:br>
              <a:rPr lang="en-GB" sz="1400" dirty="0" smtClean="0">
                <a:latin typeface="Georgia" panose="02040502050405020303" pitchFamily="18" charset="0"/>
              </a:rPr>
            </a:br>
            <a:r>
              <a:rPr lang="en-GB" sz="1400" dirty="0" smtClean="0">
                <a:latin typeface="Georgia" panose="02040502050405020303" pitchFamily="18" charset="0"/>
              </a:rPr>
              <a:t>&lt;head&gt;</a:t>
            </a:r>
            <a:br>
              <a:rPr lang="en-GB" sz="1400" dirty="0" smtClean="0">
                <a:latin typeface="Georgia" panose="02040502050405020303" pitchFamily="18" charset="0"/>
              </a:rPr>
            </a:br>
            <a:r>
              <a:rPr lang="en-GB" sz="1400" dirty="0" smtClean="0">
                <a:latin typeface="Georgia" panose="02040502050405020303" pitchFamily="18" charset="0"/>
              </a:rPr>
              <a:t>&lt;title&gt;</a:t>
            </a:r>
            <a:r>
              <a:rPr lang="en-GB" sz="1400" i="1" dirty="0" smtClean="0">
                <a:latin typeface="Georgia" panose="02040502050405020303" pitchFamily="18" charset="0"/>
              </a:rPr>
              <a:t>Title of the document</a:t>
            </a:r>
            <a:r>
              <a:rPr lang="en-GB" sz="1400" dirty="0" smtClean="0">
                <a:latin typeface="Georgia" panose="02040502050405020303" pitchFamily="18" charset="0"/>
              </a:rPr>
              <a:t>&lt;/title&gt;</a:t>
            </a:r>
            <a:br>
              <a:rPr lang="en-GB" sz="1400" dirty="0" smtClean="0">
                <a:latin typeface="Georgia" panose="02040502050405020303" pitchFamily="18" charset="0"/>
              </a:rPr>
            </a:br>
            <a:r>
              <a:rPr lang="en-GB" sz="1400" dirty="0" smtClean="0">
                <a:latin typeface="Georgia" panose="02040502050405020303" pitchFamily="18" charset="0"/>
              </a:rPr>
              <a:t>&lt;/head&gt;</a:t>
            </a:r>
            <a:br>
              <a:rPr lang="en-GB" sz="1400" dirty="0" smtClean="0">
                <a:latin typeface="Georgia" panose="02040502050405020303" pitchFamily="18" charset="0"/>
              </a:rPr>
            </a:br>
            <a:r>
              <a:rPr lang="en-GB" sz="1400" dirty="0" smtClean="0">
                <a:latin typeface="Georgia" panose="02040502050405020303" pitchFamily="18" charset="0"/>
              </a:rPr>
              <a:t/>
            </a:r>
            <a:br>
              <a:rPr lang="en-GB" sz="1400" dirty="0" smtClean="0">
                <a:latin typeface="Georgia" panose="02040502050405020303" pitchFamily="18" charset="0"/>
              </a:rPr>
            </a:br>
            <a:r>
              <a:rPr lang="en-GB" sz="1400" dirty="0" smtClean="0">
                <a:latin typeface="Georgia" panose="02040502050405020303" pitchFamily="18" charset="0"/>
              </a:rPr>
              <a:t>&lt;body&gt;</a:t>
            </a:r>
            <a:br>
              <a:rPr lang="en-GB" sz="1400" dirty="0" smtClean="0">
                <a:latin typeface="Georgia" panose="02040502050405020303" pitchFamily="18" charset="0"/>
              </a:rPr>
            </a:br>
            <a:r>
              <a:rPr lang="en-GB" sz="1400" dirty="0" smtClean="0">
                <a:latin typeface="Georgia" panose="02040502050405020303" pitchFamily="18" charset="0"/>
              </a:rPr>
              <a:t>          </a:t>
            </a:r>
            <a:r>
              <a:rPr lang="en-GB" sz="1400" i="1" dirty="0" smtClean="0">
                <a:latin typeface="Georgia" panose="02040502050405020303" pitchFamily="18" charset="0"/>
              </a:rPr>
              <a:t>That’s all I need to create my first HTML5 page</a:t>
            </a:r>
            <a:r>
              <a:rPr lang="en-GB" sz="1400" dirty="0" smtClean="0">
                <a:latin typeface="Georgia" panose="02040502050405020303" pitchFamily="18" charset="0"/>
              </a:rPr>
              <a:t/>
            </a:r>
            <a:br>
              <a:rPr lang="en-GB" sz="1400" dirty="0" smtClean="0">
                <a:latin typeface="Georgia" panose="02040502050405020303" pitchFamily="18" charset="0"/>
              </a:rPr>
            </a:br>
            <a:r>
              <a:rPr lang="en-GB" sz="1400" dirty="0" smtClean="0">
                <a:latin typeface="Georgia" panose="02040502050405020303" pitchFamily="18" charset="0"/>
              </a:rPr>
              <a:t>&lt;/body&gt;</a:t>
            </a:r>
            <a:br>
              <a:rPr lang="en-GB" sz="1400" dirty="0" smtClean="0">
                <a:latin typeface="Georgia" panose="02040502050405020303" pitchFamily="18" charset="0"/>
              </a:rPr>
            </a:br>
            <a:r>
              <a:rPr lang="en-GB" sz="1400" dirty="0" smtClean="0">
                <a:latin typeface="Georgia" panose="02040502050405020303" pitchFamily="18" charset="0"/>
              </a:rPr>
              <a:t/>
            </a:r>
            <a:br>
              <a:rPr lang="en-GB" sz="1400" dirty="0" smtClean="0">
                <a:latin typeface="Georgia" panose="02040502050405020303" pitchFamily="18" charset="0"/>
              </a:rPr>
            </a:br>
            <a:r>
              <a:rPr lang="en-GB" sz="1400" dirty="0" smtClean="0">
                <a:latin typeface="Georgia" panose="02040502050405020303" pitchFamily="18" charset="0"/>
              </a:rPr>
              <a:t>&lt;/html&gt; </a:t>
            </a:r>
          </a:p>
          <a:p>
            <a:pPr eaLnBrk="1" hangingPunct="1">
              <a:buFontTx/>
              <a:buNone/>
            </a:pPr>
            <a:endParaRPr lang="en-US" sz="1400" dirty="0" smtClean="0">
              <a:latin typeface="Georgia" panose="02040502050405020303" pitchFamily="18" charset="0"/>
            </a:endParaRPr>
          </a:p>
        </p:txBody>
      </p:sp>
      <p:sp>
        <p:nvSpPr>
          <p:cNvPr id="2" name="Date Placeholder 1"/>
          <p:cNvSpPr>
            <a:spLocks noGrp="1"/>
          </p:cNvSpPr>
          <p:nvPr>
            <p:ph type="dt" sz="half" idx="10"/>
          </p:nvPr>
        </p:nvSpPr>
        <p:spPr/>
        <p:txBody>
          <a:bodyPr/>
          <a:lstStyle/>
          <a:p>
            <a:pPr>
              <a:defRPr/>
            </a:pPr>
            <a:fld id="{F2810521-EF6A-40D3-AC8B-978DE38C152B}" type="datetime1">
              <a:rPr lang="en-US" smtClean="0"/>
              <a:t>1/6/2015</a:t>
            </a:fld>
            <a:endParaRPr lang="en-GB"/>
          </a:p>
        </p:txBody>
      </p:sp>
      <p:sp>
        <p:nvSpPr>
          <p:cNvPr id="3" name="Footer Placeholder 2"/>
          <p:cNvSpPr>
            <a:spLocks noGrp="1"/>
          </p:cNvSpPr>
          <p:nvPr>
            <p:ph type="ftr" sz="quarter" idx="11"/>
          </p:nvPr>
        </p:nvSpPr>
        <p:spPr/>
        <p:txBody>
          <a:bodyPr/>
          <a:lstStyle/>
          <a:p>
            <a:pPr>
              <a:defRPr/>
            </a:pPr>
            <a:r>
              <a:rPr lang="fr-FR" smtClean="0"/>
              <a:t>Er. Shiva K. Shrestha, MIS Section, KhEC</a:t>
            </a:r>
            <a:endParaRPr lang="en-GB"/>
          </a:p>
        </p:txBody>
      </p:sp>
      <p:sp>
        <p:nvSpPr>
          <p:cNvPr id="4" name="Slide Number Placeholder 3"/>
          <p:cNvSpPr>
            <a:spLocks noGrp="1"/>
          </p:cNvSpPr>
          <p:nvPr>
            <p:ph type="sldNum" sz="quarter" idx="12"/>
          </p:nvPr>
        </p:nvSpPr>
        <p:spPr/>
        <p:txBody>
          <a:bodyPr/>
          <a:lstStyle/>
          <a:p>
            <a:pPr>
              <a:defRPr/>
            </a:pPr>
            <a:fld id="{C5C1D142-52AB-45DA-8A9F-863DC815413E}" type="slidenum">
              <a:rPr lang="en-GB" smtClean="0"/>
              <a:pPr>
                <a:defRPr/>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952</TotalTime>
  <Words>2248</Words>
  <Application>Microsoft Office PowerPoint</Application>
  <PresentationFormat>On-screen Show (4:3)</PresentationFormat>
  <Paragraphs>793</Paragraphs>
  <Slides>72</Slides>
  <Notes>68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72</vt:i4>
      </vt:variant>
    </vt:vector>
  </HeadingPairs>
  <TitlesOfParts>
    <vt:vector size="78" baseType="lpstr">
      <vt:lpstr>Arial</vt:lpstr>
      <vt:lpstr>Georgia</vt:lpstr>
      <vt:lpstr>Impact</vt:lpstr>
      <vt:lpstr>Wingdings</vt:lpstr>
      <vt:lpstr>Retrospect</vt:lpstr>
      <vt:lpstr>1_Retrospect</vt:lpstr>
      <vt:lpstr>HTML5</vt:lpstr>
      <vt:lpstr>AGENDA</vt:lpstr>
      <vt:lpstr>HISTORY, VERSION &amp; FUTURE OF HTML5 </vt:lpstr>
      <vt:lpstr>HISTORY, VERSION &amp; FUTURE OF HTML5 </vt:lpstr>
      <vt:lpstr>HISTORY, VERSION &amp; FUTURE OF HTML5 </vt:lpstr>
      <vt:lpstr>GETTING STARTED WITH HTML5 </vt:lpstr>
      <vt:lpstr>STRUCTURE OF WEB PAGE </vt:lpstr>
      <vt:lpstr>STRUCTURE OF WEB PAGE </vt:lpstr>
      <vt:lpstr>STRUCTURE OF WEB PAGE </vt:lpstr>
      <vt:lpstr>STRUCTURE OF WEB PAGE </vt:lpstr>
      <vt:lpstr>STRUCTURE OF WEB PAGE </vt:lpstr>
      <vt:lpstr>STRUCTURE OF WEB PAGE </vt:lpstr>
      <vt:lpstr>STRUCTURE OF WEB PAGE </vt:lpstr>
      <vt:lpstr>STRUCTURE OF WEB PAGE </vt:lpstr>
      <vt:lpstr>STRUCTURE OF WEB PAGE </vt:lpstr>
      <vt:lpstr>STRUCTURE OF WEB PAGE </vt:lpstr>
      <vt:lpstr>STRUCTURE OF WEB PAGE </vt:lpstr>
      <vt:lpstr>STRUCTURE OF WEB PAGE  </vt:lpstr>
      <vt:lpstr>STRUCTURE OF WEB PAGE </vt:lpstr>
      <vt:lpstr>HTML5 Forms</vt:lpstr>
      <vt:lpstr>FORMS  </vt:lpstr>
      <vt:lpstr>FORMS  </vt:lpstr>
      <vt:lpstr>FORMS  </vt:lpstr>
      <vt:lpstr>FORMS  </vt:lpstr>
      <vt:lpstr>FORMS  </vt:lpstr>
      <vt:lpstr>FORMS  </vt:lpstr>
      <vt:lpstr>FORMS  </vt:lpstr>
      <vt:lpstr>FORMS  </vt:lpstr>
      <vt:lpstr>FORMS  </vt:lpstr>
      <vt:lpstr>FORMS  </vt:lpstr>
      <vt:lpstr>FORMS  </vt:lpstr>
      <vt:lpstr>FORMS  </vt:lpstr>
      <vt:lpstr>FORMS  </vt:lpstr>
      <vt:lpstr>FORMS  </vt:lpstr>
      <vt:lpstr>FORMS  </vt:lpstr>
      <vt:lpstr>FORMS  </vt:lpstr>
      <vt:lpstr>FORMS  </vt:lpstr>
      <vt:lpstr>FORMS  </vt:lpstr>
      <vt:lpstr>FORMS  </vt:lpstr>
      <vt:lpstr>FORMS  </vt:lpstr>
      <vt:lpstr>FORMS  </vt:lpstr>
      <vt:lpstr>FORMS  </vt:lpstr>
      <vt:lpstr>HTML5 Audio &amp; Video</vt:lpstr>
      <vt:lpstr>AUDIO &amp; VIDEO  </vt:lpstr>
      <vt:lpstr>AUDIO &amp; VIDEO  </vt:lpstr>
      <vt:lpstr>AUDIO &amp; VIDEO  </vt:lpstr>
      <vt:lpstr>HTML5 Canvas</vt:lpstr>
      <vt:lpstr>CANVAS  </vt:lpstr>
      <vt:lpstr>CANVAS  </vt:lpstr>
      <vt:lpstr>CANVAS  </vt:lpstr>
      <vt:lpstr>CANVAS  </vt:lpstr>
      <vt:lpstr>CANVAS  </vt:lpstr>
      <vt:lpstr>CANVAS  </vt:lpstr>
      <vt:lpstr>CANVAS  </vt:lpstr>
      <vt:lpstr>CANVAS  </vt:lpstr>
      <vt:lpstr>CANVAS  </vt:lpstr>
      <vt:lpstr>CANVAS  </vt:lpstr>
      <vt:lpstr>CANVAS  </vt:lpstr>
      <vt:lpstr>CANVAS  </vt:lpstr>
      <vt:lpstr>HTML5 Geolocation</vt:lpstr>
      <vt:lpstr>GEOLOCATION  </vt:lpstr>
      <vt:lpstr>GEOLOCATION  </vt:lpstr>
      <vt:lpstr>GEOLOCATION  </vt:lpstr>
      <vt:lpstr>GEOLOCATION  </vt:lpstr>
      <vt:lpstr>GEOLOCATION  </vt:lpstr>
      <vt:lpstr>HTML5 Web Storage</vt:lpstr>
      <vt:lpstr>WEB STORAGE  </vt:lpstr>
      <vt:lpstr>WEB STORAGE  </vt:lpstr>
      <vt:lpstr>WEB STORAGE  </vt:lpstr>
      <vt:lpstr>WEB STORAGE  </vt:lpstr>
      <vt:lpstr>WEB STORAGE  </vt:lpstr>
      <vt:lpstr>WEB STORAGE  </vt:lpstr>
    </vt:vector>
  </TitlesOfParts>
  <Company>Tesco 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HTML5</dc:title>
  <dc:creator>Shiva K. Shrestha</dc:creator>
  <cp:lastModifiedBy>Windows User</cp:lastModifiedBy>
  <cp:revision>436</cp:revision>
  <dcterms:created xsi:type="dcterms:W3CDTF">2012-07-10T05:19:23Z</dcterms:created>
  <dcterms:modified xsi:type="dcterms:W3CDTF">2015-01-06T09:57:07Z</dcterms:modified>
</cp:coreProperties>
</file>