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4" r:id="rId3"/>
    <p:sldId id="283" r:id="rId4"/>
    <p:sldId id="257" r:id="rId5"/>
    <p:sldId id="263" r:id="rId6"/>
    <p:sldId id="269" r:id="rId7"/>
    <p:sldId id="259" r:id="rId8"/>
    <p:sldId id="262" r:id="rId9"/>
    <p:sldId id="275" r:id="rId10"/>
    <p:sldId id="277" r:id="rId11"/>
    <p:sldId id="274" r:id="rId12"/>
    <p:sldId id="272" r:id="rId13"/>
    <p:sldId id="276" r:id="rId14"/>
    <p:sldId id="281" r:id="rId15"/>
    <p:sldId id="271" r:id="rId16"/>
    <p:sldId id="282" r:id="rId17"/>
    <p:sldId id="270" r:id="rId18"/>
    <p:sldId id="280" r:id="rId19"/>
    <p:sldId id="278" r:id="rId20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EB Garamond" panose="00000500000000000000" pitchFamily="2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Montserrat Light" panose="00000400000000000000" pitchFamily="2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6055DE-84E1-4CD4-8406-EE0AFB563889}">
  <a:tblStyle styleId="{536055DE-84E1-4CD4-8406-EE0AFB563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9d689830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9d689830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516612d386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516612d386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540b6adc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540b6adc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5540b6adc3_2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5540b6adc3_2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news/data-cent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yhome.freddiemac.com/buying/mortgage-rates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Tamara Hundich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 Light"/>
                <a:ea typeface="Montserrat Light"/>
                <a:cs typeface="Montserrat Light"/>
                <a:sym typeface="Montserrat Light"/>
              </a:rPr>
              <a:t>Housing Market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9D6A8-2D71-B206-7010-B4F04A88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7" y="1222251"/>
            <a:ext cx="6239746" cy="2753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7945B8-3823-653B-5D67-4E918196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19" y="3257550"/>
            <a:ext cx="2326238" cy="16466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63589" y="720883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ORIGINAL CODE</a:t>
            </a:r>
            <a:endParaRPr dirty="0"/>
          </a:p>
        </p:txBody>
      </p:sp>
      <p:sp>
        <p:nvSpPr>
          <p:cNvPr id="1191" name="Google Shape;1191;p32"/>
          <p:cNvSpPr txBox="1"/>
          <p:nvPr/>
        </p:nvSpPr>
        <p:spPr>
          <a:xfrm>
            <a:off x="6115880" y="3679596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Loss: Binary Crossentropy 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2" name="Google Shape;1192;p32"/>
          <p:cNvSpPr txBox="1"/>
          <p:nvPr/>
        </p:nvSpPr>
        <p:spPr>
          <a:xfrm>
            <a:off x="1460113" y="2799108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Activation: Sigmoid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3" name="Google Shape;1193;p32"/>
          <p:cNvSpPr txBox="1"/>
          <p:nvPr/>
        </p:nvSpPr>
        <p:spPr>
          <a:xfrm>
            <a:off x="6145948" y="2396882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 Hidden Nodes Layers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4" name="Google Shape;1194;p32"/>
          <p:cNvSpPr txBox="1"/>
          <p:nvPr/>
        </p:nvSpPr>
        <p:spPr>
          <a:xfrm>
            <a:off x="1672617" y="3958331"/>
            <a:ext cx="2223196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20% Accuracy Rating 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5" name="Google Shape;1195;p32"/>
          <p:cNvSpPr txBox="1"/>
          <p:nvPr/>
        </p:nvSpPr>
        <p:spPr>
          <a:xfrm>
            <a:off x="2305653" y="1404561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50 Epochs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6" name="Google Shape;1196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2"/>
          <p:cNvSpPr/>
          <p:nvPr/>
        </p:nvSpPr>
        <p:spPr>
          <a:xfrm>
            <a:off x="5316657" y="3590777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2"/>
          <p:cNvSpPr/>
          <p:nvPr/>
        </p:nvSpPr>
        <p:spPr>
          <a:xfrm>
            <a:off x="3528840" y="2846796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20" name="Google Shape;1220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5202328" y="2662419"/>
              <a:ext cx="66543" cy="66543"/>
            </a:xfrm>
            <a:custGeom>
              <a:avLst/>
              <a:gdLst/>
              <a:ahLst/>
              <a:cxnLst/>
              <a:rect l="l" t="t" r="r" b="b"/>
              <a:pathLst>
                <a:path w="41917" h="41917" extrusionOk="0">
                  <a:moveTo>
                    <a:pt x="3493" y="0"/>
                  </a:moveTo>
                  <a:cubicBezTo>
                    <a:pt x="1572" y="0"/>
                    <a:pt x="0" y="1572"/>
                    <a:pt x="0" y="3493"/>
                  </a:cubicBezTo>
                  <a:lnTo>
                    <a:pt x="0" y="41917"/>
                  </a:lnTo>
                  <a:lnTo>
                    <a:pt x="6986" y="41917"/>
                  </a:lnTo>
                  <a:lnTo>
                    <a:pt x="6986" y="6986"/>
                  </a:lnTo>
                  <a:lnTo>
                    <a:pt x="41917" y="6986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5468499" y="2662419"/>
              <a:ext cx="66545" cy="66543"/>
            </a:xfrm>
            <a:custGeom>
              <a:avLst/>
              <a:gdLst/>
              <a:ahLst/>
              <a:cxnLst/>
              <a:rect l="l" t="t" r="r" b="b"/>
              <a:pathLst>
                <a:path w="41918" h="41917" extrusionOk="0">
                  <a:moveTo>
                    <a:pt x="1" y="0"/>
                  </a:moveTo>
                  <a:lnTo>
                    <a:pt x="1" y="6986"/>
                  </a:lnTo>
                  <a:lnTo>
                    <a:pt x="34932" y="6986"/>
                  </a:lnTo>
                  <a:lnTo>
                    <a:pt x="34932" y="41917"/>
                  </a:lnTo>
                  <a:lnTo>
                    <a:pt x="41918" y="41917"/>
                  </a:lnTo>
                  <a:lnTo>
                    <a:pt x="41918" y="3493"/>
                  </a:lnTo>
                  <a:cubicBezTo>
                    <a:pt x="41918" y="1572"/>
                    <a:pt x="40346" y="0"/>
                    <a:pt x="384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5202328" y="2928590"/>
              <a:ext cx="66543" cy="66545"/>
            </a:xfrm>
            <a:custGeom>
              <a:avLst/>
              <a:gdLst/>
              <a:ahLst/>
              <a:cxnLst/>
              <a:rect l="l" t="t" r="r" b="b"/>
              <a:pathLst>
                <a:path w="41917" h="41918" extrusionOk="0">
                  <a:moveTo>
                    <a:pt x="0" y="1"/>
                  </a:moveTo>
                  <a:lnTo>
                    <a:pt x="0" y="38425"/>
                  </a:lnTo>
                  <a:cubicBezTo>
                    <a:pt x="0" y="40346"/>
                    <a:pt x="1572" y="41918"/>
                    <a:pt x="3493" y="41918"/>
                  </a:cubicBezTo>
                  <a:lnTo>
                    <a:pt x="41917" y="41918"/>
                  </a:lnTo>
                  <a:lnTo>
                    <a:pt x="41917" y="34932"/>
                  </a:lnTo>
                  <a:lnTo>
                    <a:pt x="6986" y="34932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5468499" y="2928590"/>
              <a:ext cx="66545" cy="66545"/>
            </a:xfrm>
            <a:custGeom>
              <a:avLst/>
              <a:gdLst/>
              <a:ahLst/>
              <a:cxnLst/>
              <a:rect l="l" t="t" r="r" b="b"/>
              <a:pathLst>
                <a:path w="41918" h="41918" extrusionOk="0">
                  <a:moveTo>
                    <a:pt x="34932" y="1"/>
                  </a:moveTo>
                  <a:lnTo>
                    <a:pt x="34932" y="34932"/>
                  </a:lnTo>
                  <a:lnTo>
                    <a:pt x="1" y="34932"/>
                  </a:lnTo>
                  <a:lnTo>
                    <a:pt x="1" y="41918"/>
                  </a:lnTo>
                  <a:lnTo>
                    <a:pt x="38425" y="41918"/>
                  </a:lnTo>
                  <a:cubicBezTo>
                    <a:pt x="40346" y="41918"/>
                    <a:pt x="41918" y="40346"/>
                    <a:pt x="41918" y="38425"/>
                  </a:cubicBezTo>
                  <a:lnTo>
                    <a:pt x="41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5202328" y="2662419"/>
              <a:ext cx="332716" cy="332716"/>
            </a:xfrm>
            <a:custGeom>
              <a:avLst/>
              <a:gdLst/>
              <a:ahLst/>
              <a:cxnLst/>
              <a:rect l="l" t="t" r="r" b="b"/>
              <a:pathLst>
                <a:path w="209585" h="209585" extrusionOk="0">
                  <a:moveTo>
                    <a:pt x="104792" y="55889"/>
                  </a:moveTo>
                  <a:cubicBezTo>
                    <a:pt x="114713" y="55889"/>
                    <a:pt x="120162" y="60570"/>
                    <a:pt x="121734" y="70351"/>
                  </a:cubicBezTo>
                  <a:lnTo>
                    <a:pt x="121734" y="70351"/>
                  </a:lnTo>
                  <a:lnTo>
                    <a:pt x="110102" y="63365"/>
                  </a:lnTo>
                  <a:cubicBezTo>
                    <a:pt x="109534" y="63033"/>
                    <a:pt x="108913" y="62874"/>
                    <a:pt x="108302" y="62874"/>
                  </a:cubicBezTo>
                  <a:cubicBezTo>
                    <a:pt x="107109" y="62874"/>
                    <a:pt x="105951" y="63479"/>
                    <a:pt x="105282" y="64587"/>
                  </a:cubicBezTo>
                  <a:cubicBezTo>
                    <a:pt x="105177" y="64797"/>
                    <a:pt x="105072" y="65006"/>
                    <a:pt x="104967" y="65251"/>
                  </a:cubicBezTo>
                  <a:cubicBezTo>
                    <a:pt x="103221" y="70560"/>
                    <a:pt x="93650" y="72586"/>
                    <a:pt x="87537" y="73145"/>
                  </a:cubicBezTo>
                  <a:lnTo>
                    <a:pt x="87537" y="73145"/>
                  </a:lnTo>
                  <a:cubicBezTo>
                    <a:pt x="88445" y="61443"/>
                    <a:pt x="93964" y="55889"/>
                    <a:pt x="104792" y="55889"/>
                  </a:cubicBezTo>
                  <a:close/>
                  <a:moveTo>
                    <a:pt x="48903" y="76848"/>
                  </a:moveTo>
                  <a:cubicBezTo>
                    <a:pt x="58824" y="76848"/>
                    <a:pt x="64273" y="81529"/>
                    <a:pt x="65845" y="91309"/>
                  </a:cubicBezTo>
                  <a:lnTo>
                    <a:pt x="54213" y="84323"/>
                  </a:lnTo>
                  <a:cubicBezTo>
                    <a:pt x="53644" y="83992"/>
                    <a:pt x="53024" y="83833"/>
                    <a:pt x="52412" y="83833"/>
                  </a:cubicBezTo>
                  <a:cubicBezTo>
                    <a:pt x="51220" y="83833"/>
                    <a:pt x="50062" y="84437"/>
                    <a:pt x="49392" y="85546"/>
                  </a:cubicBezTo>
                  <a:cubicBezTo>
                    <a:pt x="49287" y="85755"/>
                    <a:pt x="49183" y="85965"/>
                    <a:pt x="49078" y="86209"/>
                  </a:cubicBezTo>
                  <a:cubicBezTo>
                    <a:pt x="47331" y="91519"/>
                    <a:pt x="37760" y="93545"/>
                    <a:pt x="31647" y="94104"/>
                  </a:cubicBezTo>
                  <a:cubicBezTo>
                    <a:pt x="32556" y="82402"/>
                    <a:pt x="38075" y="76848"/>
                    <a:pt x="48903" y="76848"/>
                  </a:cubicBezTo>
                  <a:close/>
                  <a:moveTo>
                    <a:pt x="160682" y="76848"/>
                  </a:moveTo>
                  <a:cubicBezTo>
                    <a:pt x="170602" y="76848"/>
                    <a:pt x="176051" y="81529"/>
                    <a:pt x="177623" y="91309"/>
                  </a:cubicBezTo>
                  <a:lnTo>
                    <a:pt x="165991" y="84323"/>
                  </a:lnTo>
                  <a:cubicBezTo>
                    <a:pt x="165423" y="83992"/>
                    <a:pt x="164803" y="83833"/>
                    <a:pt x="164191" y="83833"/>
                  </a:cubicBezTo>
                  <a:cubicBezTo>
                    <a:pt x="162999" y="83833"/>
                    <a:pt x="161840" y="84437"/>
                    <a:pt x="161171" y="85546"/>
                  </a:cubicBezTo>
                  <a:cubicBezTo>
                    <a:pt x="161066" y="85755"/>
                    <a:pt x="160961" y="85965"/>
                    <a:pt x="160856" y="86209"/>
                  </a:cubicBezTo>
                  <a:cubicBezTo>
                    <a:pt x="159110" y="91519"/>
                    <a:pt x="149539" y="93545"/>
                    <a:pt x="143426" y="94104"/>
                  </a:cubicBezTo>
                  <a:cubicBezTo>
                    <a:pt x="144334" y="82402"/>
                    <a:pt x="149853" y="76848"/>
                    <a:pt x="160682" y="76848"/>
                  </a:cubicBezTo>
                  <a:close/>
                  <a:moveTo>
                    <a:pt x="109613" y="71224"/>
                  </a:moveTo>
                  <a:lnTo>
                    <a:pt x="122083" y="78734"/>
                  </a:lnTo>
                  <a:cubicBezTo>
                    <a:pt x="120686" y="87292"/>
                    <a:pt x="110172" y="94313"/>
                    <a:pt x="104792" y="94313"/>
                  </a:cubicBezTo>
                  <a:cubicBezTo>
                    <a:pt x="97003" y="92986"/>
                    <a:pt x="90506" y="87572"/>
                    <a:pt x="87816" y="80166"/>
                  </a:cubicBezTo>
                  <a:cubicBezTo>
                    <a:pt x="93789" y="79677"/>
                    <a:pt x="104583" y="77861"/>
                    <a:pt x="109613" y="71224"/>
                  </a:cubicBezTo>
                  <a:close/>
                  <a:moveTo>
                    <a:pt x="53724" y="92182"/>
                  </a:moveTo>
                  <a:lnTo>
                    <a:pt x="66194" y="99693"/>
                  </a:lnTo>
                  <a:cubicBezTo>
                    <a:pt x="64797" y="108251"/>
                    <a:pt x="54283" y="115272"/>
                    <a:pt x="48903" y="115272"/>
                  </a:cubicBezTo>
                  <a:cubicBezTo>
                    <a:pt x="41114" y="113944"/>
                    <a:pt x="34616" y="108530"/>
                    <a:pt x="31927" y="101125"/>
                  </a:cubicBezTo>
                  <a:cubicBezTo>
                    <a:pt x="37900" y="100636"/>
                    <a:pt x="48694" y="98819"/>
                    <a:pt x="53724" y="92182"/>
                  </a:cubicBezTo>
                  <a:close/>
                  <a:moveTo>
                    <a:pt x="165502" y="92182"/>
                  </a:moveTo>
                  <a:lnTo>
                    <a:pt x="177973" y="99693"/>
                  </a:lnTo>
                  <a:cubicBezTo>
                    <a:pt x="176575" y="108251"/>
                    <a:pt x="166061" y="115272"/>
                    <a:pt x="160682" y="115272"/>
                  </a:cubicBezTo>
                  <a:cubicBezTo>
                    <a:pt x="152892" y="113944"/>
                    <a:pt x="146395" y="108530"/>
                    <a:pt x="143705" y="101125"/>
                  </a:cubicBezTo>
                  <a:cubicBezTo>
                    <a:pt x="149679" y="100636"/>
                    <a:pt x="160472" y="98819"/>
                    <a:pt x="165502" y="92182"/>
                  </a:cubicBezTo>
                  <a:close/>
                  <a:moveTo>
                    <a:pt x="104792" y="107203"/>
                  </a:moveTo>
                  <a:lnTo>
                    <a:pt x="107692" y="114433"/>
                  </a:lnTo>
                  <a:lnTo>
                    <a:pt x="104792" y="117333"/>
                  </a:lnTo>
                  <a:lnTo>
                    <a:pt x="101893" y="114433"/>
                  </a:lnTo>
                  <a:lnTo>
                    <a:pt x="104792" y="107203"/>
                  </a:lnTo>
                  <a:close/>
                  <a:moveTo>
                    <a:pt x="108286" y="14077"/>
                  </a:moveTo>
                  <a:cubicBezTo>
                    <a:pt x="155652" y="15928"/>
                    <a:pt x="193656" y="53933"/>
                    <a:pt x="195543" y="101299"/>
                  </a:cubicBezTo>
                  <a:lnTo>
                    <a:pt x="188626" y="101299"/>
                  </a:lnTo>
                  <a:lnTo>
                    <a:pt x="188626" y="108286"/>
                  </a:lnTo>
                  <a:lnTo>
                    <a:pt x="195543" y="108286"/>
                  </a:lnTo>
                  <a:cubicBezTo>
                    <a:pt x="195228" y="115866"/>
                    <a:pt x="194006" y="123411"/>
                    <a:pt x="191840" y="130711"/>
                  </a:cubicBezTo>
                  <a:cubicBezTo>
                    <a:pt x="190513" y="122642"/>
                    <a:pt x="184016" y="116424"/>
                    <a:pt x="175912" y="115446"/>
                  </a:cubicBezTo>
                  <a:cubicBezTo>
                    <a:pt x="181361" y="111150"/>
                    <a:pt x="184714" y="104723"/>
                    <a:pt x="185133" y="97806"/>
                  </a:cubicBezTo>
                  <a:cubicBezTo>
                    <a:pt x="185133" y="74717"/>
                    <a:pt x="171825" y="69862"/>
                    <a:pt x="160682" y="69862"/>
                  </a:cubicBezTo>
                  <a:cubicBezTo>
                    <a:pt x="149539" y="69862"/>
                    <a:pt x="136230" y="74717"/>
                    <a:pt x="136230" y="97806"/>
                  </a:cubicBezTo>
                  <a:cubicBezTo>
                    <a:pt x="136649" y="104723"/>
                    <a:pt x="140003" y="111150"/>
                    <a:pt x="145452" y="115446"/>
                  </a:cubicBezTo>
                  <a:cubicBezTo>
                    <a:pt x="142588" y="115796"/>
                    <a:pt x="139863" y="116809"/>
                    <a:pt x="137488" y="118381"/>
                  </a:cubicBezTo>
                  <a:cubicBezTo>
                    <a:pt x="137034" y="118695"/>
                    <a:pt x="136649" y="119009"/>
                    <a:pt x="136230" y="119359"/>
                  </a:cubicBezTo>
                  <a:lnTo>
                    <a:pt x="136230" y="112827"/>
                  </a:lnTo>
                  <a:cubicBezTo>
                    <a:pt x="136265" y="103500"/>
                    <a:pt x="129279" y="95606"/>
                    <a:pt x="120022" y="94488"/>
                  </a:cubicBezTo>
                  <a:cubicBezTo>
                    <a:pt x="125472" y="90191"/>
                    <a:pt x="128825" y="83764"/>
                    <a:pt x="129244" y="76848"/>
                  </a:cubicBezTo>
                  <a:cubicBezTo>
                    <a:pt x="129244" y="53759"/>
                    <a:pt x="115935" y="48903"/>
                    <a:pt x="104792" y="48903"/>
                  </a:cubicBezTo>
                  <a:cubicBezTo>
                    <a:pt x="93650" y="48903"/>
                    <a:pt x="80341" y="53759"/>
                    <a:pt x="80341" y="76848"/>
                  </a:cubicBezTo>
                  <a:cubicBezTo>
                    <a:pt x="80760" y="83764"/>
                    <a:pt x="84113" y="90191"/>
                    <a:pt x="89563" y="94488"/>
                  </a:cubicBezTo>
                  <a:cubicBezTo>
                    <a:pt x="80306" y="95641"/>
                    <a:pt x="73355" y="103500"/>
                    <a:pt x="73355" y="112827"/>
                  </a:cubicBezTo>
                  <a:lnTo>
                    <a:pt x="73355" y="119324"/>
                  </a:lnTo>
                  <a:cubicBezTo>
                    <a:pt x="72936" y="119009"/>
                    <a:pt x="72551" y="118660"/>
                    <a:pt x="72097" y="118381"/>
                  </a:cubicBezTo>
                  <a:cubicBezTo>
                    <a:pt x="69722" y="116774"/>
                    <a:pt x="66997" y="115796"/>
                    <a:pt x="64133" y="115446"/>
                  </a:cubicBezTo>
                  <a:cubicBezTo>
                    <a:pt x="69582" y="111150"/>
                    <a:pt x="72936" y="104723"/>
                    <a:pt x="73355" y="97806"/>
                  </a:cubicBezTo>
                  <a:cubicBezTo>
                    <a:pt x="73355" y="74717"/>
                    <a:pt x="60046" y="69862"/>
                    <a:pt x="48903" y="69862"/>
                  </a:cubicBezTo>
                  <a:cubicBezTo>
                    <a:pt x="37760" y="69862"/>
                    <a:pt x="24452" y="74717"/>
                    <a:pt x="24452" y="97806"/>
                  </a:cubicBezTo>
                  <a:cubicBezTo>
                    <a:pt x="24871" y="104723"/>
                    <a:pt x="28224" y="111150"/>
                    <a:pt x="33673" y="115446"/>
                  </a:cubicBezTo>
                  <a:cubicBezTo>
                    <a:pt x="25569" y="116424"/>
                    <a:pt x="19072" y="122642"/>
                    <a:pt x="17745" y="130711"/>
                  </a:cubicBezTo>
                  <a:cubicBezTo>
                    <a:pt x="15579" y="123411"/>
                    <a:pt x="14357" y="115866"/>
                    <a:pt x="14077" y="108286"/>
                  </a:cubicBezTo>
                  <a:lnTo>
                    <a:pt x="20958" y="108286"/>
                  </a:lnTo>
                  <a:lnTo>
                    <a:pt x="20958" y="101299"/>
                  </a:lnTo>
                  <a:lnTo>
                    <a:pt x="14077" y="101299"/>
                  </a:lnTo>
                  <a:cubicBezTo>
                    <a:pt x="15928" y="53933"/>
                    <a:pt x="53933" y="15928"/>
                    <a:pt x="101299" y="14077"/>
                  </a:cubicBezTo>
                  <a:lnTo>
                    <a:pt x="101299" y="20958"/>
                  </a:lnTo>
                  <a:lnTo>
                    <a:pt x="108286" y="20958"/>
                  </a:lnTo>
                  <a:lnTo>
                    <a:pt x="108286" y="14077"/>
                  </a:lnTo>
                  <a:close/>
                  <a:moveTo>
                    <a:pt x="117717" y="101299"/>
                  </a:moveTo>
                  <a:cubicBezTo>
                    <a:pt x="124074" y="101299"/>
                    <a:pt x="129244" y="106469"/>
                    <a:pt x="129244" y="112827"/>
                  </a:cubicBezTo>
                  <a:lnTo>
                    <a:pt x="129244" y="136230"/>
                  </a:lnTo>
                  <a:lnTo>
                    <a:pt x="80341" y="136230"/>
                  </a:lnTo>
                  <a:lnTo>
                    <a:pt x="80341" y="112827"/>
                  </a:lnTo>
                  <a:cubicBezTo>
                    <a:pt x="80341" y="106469"/>
                    <a:pt x="85511" y="101299"/>
                    <a:pt x="91868" y="101299"/>
                  </a:cubicBezTo>
                  <a:lnTo>
                    <a:pt x="99623" y="101299"/>
                  </a:lnTo>
                  <a:lnTo>
                    <a:pt x="94558" y="113979"/>
                  </a:lnTo>
                  <a:cubicBezTo>
                    <a:pt x="94034" y="115272"/>
                    <a:pt x="94348" y="116739"/>
                    <a:pt x="95326" y="117752"/>
                  </a:cubicBezTo>
                  <a:lnTo>
                    <a:pt x="102312" y="124738"/>
                  </a:lnTo>
                  <a:cubicBezTo>
                    <a:pt x="102994" y="125419"/>
                    <a:pt x="103893" y="125760"/>
                    <a:pt x="104792" y="125760"/>
                  </a:cubicBezTo>
                  <a:cubicBezTo>
                    <a:pt x="105692" y="125760"/>
                    <a:pt x="106591" y="125419"/>
                    <a:pt x="107273" y="124738"/>
                  </a:cubicBezTo>
                  <a:lnTo>
                    <a:pt x="114259" y="117752"/>
                  </a:lnTo>
                  <a:cubicBezTo>
                    <a:pt x="115237" y="116739"/>
                    <a:pt x="115551" y="115272"/>
                    <a:pt x="115027" y="113979"/>
                  </a:cubicBezTo>
                  <a:lnTo>
                    <a:pt x="109962" y="101299"/>
                  </a:lnTo>
                  <a:close/>
                  <a:moveTo>
                    <a:pt x="48903" y="128161"/>
                  </a:moveTo>
                  <a:lnTo>
                    <a:pt x="51802" y="135392"/>
                  </a:lnTo>
                  <a:lnTo>
                    <a:pt x="48903" y="138291"/>
                  </a:lnTo>
                  <a:lnTo>
                    <a:pt x="46004" y="135392"/>
                  </a:lnTo>
                  <a:lnTo>
                    <a:pt x="48903" y="128161"/>
                  </a:lnTo>
                  <a:close/>
                  <a:moveTo>
                    <a:pt x="160682" y="128161"/>
                  </a:moveTo>
                  <a:lnTo>
                    <a:pt x="163581" y="135392"/>
                  </a:lnTo>
                  <a:lnTo>
                    <a:pt x="160682" y="138291"/>
                  </a:lnTo>
                  <a:lnTo>
                    <a:pt x="157783" y="135392"/>
                  </a:lnTo>
                  <a:lnTo>
                    <a:pt x="160682" y="128161"/>
                  </a:lnTo>
                  <a:close/>
                  <a:moveTo>
                    <a:pt x="61828" y="122258"/>
                  </a:moveTo>
                  <a:cubicBezTo>
                    <a:pt x="68185" y="122258"/>
                    <a:pt x="73355" y="127428"/>
                    <a:pt x="73355" y="133785"/>
                  </a:cubicBezTo>
                  <a:lnTo>
                    <a:pt x="73355" y="157189"/>
                  </a:lnTo>
                  <a:lnTo>
                    <a:pt x="30669" y="157189"/>
                  </a:lnTo>
                  <a:cubicBezTo>
                    <a:pt x="28399" y="153940"/>
                    <a:pt x="26303" y="150552"/>
                    <a:pt x="24452" y="147059"/>
                  </a:cubicBezTo>
                  <a:lnTo>
                    <a:pt x="24452" y="133785"/>
                  </a:lnTo>
                  <a:cubicBezTo>
                    <a:pt x="24452" y="127428"/>
                    <a:pt x="29621" y="122258"/>
                    <a:pt x="35979" y="122258"/>
                  </a:cubicBezTo>
                  <a:lnTo>
                    <a:pt x="43733" y="122258"/>
                  </a:lnTo>
                  <a:lnTo>
                    <a:pt x="38668" y="134938"/>
                  </a:lnTo>
                  <a:cubicBezTo>
                    <a:pt x="38144" y="136230"/>
                    <a:pt x="38459" y="137697"/>
                    <a:pt x="39437" y="138710"/>
                  </a:cubicBezTo>
                  <a:lnTo>
                    <a:pt x="46423" y="145696"/>
                  </a:lnTo>
                  <a:cubicBezTo>
                    <a:pt x="47104" y="146378"/>
                    <a:pt x="48004" y="146718"/>
                    <a:pt x="48903" y="146718"/>
                  </a:cubicBezTo>
                  <a:cubicBezTo>
                    <a:pt x="49803" y="146718"/>
                    <a:pt x="50702" y="146378"/>
                    <a:pt x="51383" y="145696"/>
                  </a:cubicBezTo>
                  <a:lnTo>
                    <a:pt x="58369" y="138710"/>
                  </a:lnTo>
                  <a:cubicBezTo>
                    <a:pt x="59347" y="137697"/>
                    <a:pt x="59662" y="136230"/>
                    <a:pt x="59138" y="134938"/>
                  </a:cubicBezTo>
                  <a:lnTo>
                    <a:pt x="54073" y="122258"/>
                  </a:lnTo>
                  <a:close/>
                  <a:moveTo>
                    <a:pt x="173606" y="122258"/>
                  </a:moveTo>
                  <a:cubicBezTo>
                    <a:pt x="179964" y="122258"/>
                    <a:pt x="185133" y="127428"/>
                    <a:pt x="185133" y="133785"/>
                  </a:cubicBezTo>
                  <a:lnTo>
                    <a:pt x="185133" y="147059"/>
                  </a:lnTo>
                  <a:cubicBezTo>
                    <a:pt x="183282" y="150552"/>
                    <a:pt x="181186" y="153940"/>
                    <a:pt x="178916" y="157189"/>
                  </a:cubicBezTo>
                  <a:lnTo>
                    <a:pt x="136230" y="157189"/>
                  </a:lnTo>
                  <a:lnTo>
                    <a:pt x="136230" y="133785"/>
                  </a:lnTo>
                  <a:cubicBezTo>
                    <a:pt x="136230" y="127428"/>
                    <a:pt x="141400" y="122258"/>
                    <a:pt x="147757" y="122258"/>
                  </a:cubicBezTo>
                  <a:lnTo>
                    <a:pt x="155512" y="122258"/>
                  </a:lnTo>
                  <a:lnTo>
                    <a:pt x="150447" y="134938"/>
                  </a:lnTo>
                  <a:cubicBezTo>
                    <a:pt x="149923" y="136230"/>
                    <a:pt x="150237" y="137697"/>
                    <a:pt x="151216" y="138710"/>
                  </a:cubicBezTo>
                  <a:lnTo>
                    <a:pt x="158202" y="145696"/>
                  </a:lnTo>
                  <a:cubicBezTo>
                    <a:pt x="158883" y="146378"/>
                    <a:pt x="159782" y="146718"/>
                    <a:pt x="160682" y="146718"/>
                  </a:cubicBezTo>
                  <a:cubicBezTo>
                    <a:pt x="161581" y="146718"/>
                    <a:pt x="162481" y="146378"/>
                    <a:pt x="163162" y="145696"/>
                  </a:cubicBezTo>
                  <a:lnTo>
                    <a:pt x="170148" y="138710"/>
                  </a:lnTo>
                  <a:cubicBezTo>
                    <a:pt x="171126" y="137697"/>
                    <a:pt x="171440" y="136230"/>
                    <a:pt x="170917" y="134938"/>
                  </a:cubicBezTo>
                  <a:lnTo>
                    <a:pt x="165852" y="122258"/>
                  </a:lnTo>
                  <a:close/>
                  <a:moveTo>
                    <a:pt x="129244" y="143216"/>
                  </a:moveTo>
                  <a:lnTo>
                    <a:pt x="129244" y="160682"/>
                  </a:lnTo>
                  <a:cubicBezTo>
                    <a:pt x="129244" y="162603"/>
                    <a:pt x="130816" y="164175"/>
                    <a:pt x="132737" y="164175"/>
                  </a:cubicBezTo>
                  <a:lnTo>
                    <a:pt x="173432" y="164175"/>
                  </a:lnTo>
                  <a:cubicBezTo>
                    <a:pt x="157014" y="183212"/>
                    <a:pt x="133401" y="194565"/>
                    <a:pt x="108286" y="195543"/>
                  </a:cubicBezTo>
                  <a:lnTo>
                    <a:pt x="108286" y="188626"/>
                  </a:lnTo>
                  <a:lnTo>
                    <a:pt x="101299" y="188626"/>
                  </a:lnTo>
                  <a:lnTo>
                    <a:pt x="101299" y="195543"/>
                  </a:lnTo>
                  <a:cubicBezTo>
                    <a:pt x="76184" y="194565"/>
                    <a:pt x="52571" y="183212"/>
                    <a:pt x="36153" y="164175"/>
                  </a:cubicBezTo>
                  <a:lnTo>
                    <a:pt x="76848" y="164175"/>
                  </a:lnTo>
                  <a:cubicBezTo>
                    <a:pt x="78769" y="164175"/>
                    <a:pt x="80341" y="162603"/>
                    <a:pt x="80341" y="160682"/>
                  </a:cubicBezTo>
                  <a:lnTo>
                    <a:pt x="80341" y="143216"/>
                  </a:lnTo>
                  <a:close/>
                  <a:moveTo>
                    <a:pt x="101299" y="0"/>
                  </a:moveTo>
                  <a:lnTo>
                    <a:pt x="101299" y="7091"/>
                  </a:lnTo>
                  <a:cubicBezTo>
                    <a:pt x="50056" y="8977"/>
                    <a:pt x="8977" y="50056"/>
                    <a:pt x="7091" y="101299"/>
                  </a:cubicBezTo>
                  <a:lnTo>
                    <a:pt x="0" y="101299"/>
                  </a:lnTo>
                  <a:lnTo>
                    <a:pt x="0" y="108286"/>
                  </a:lnTo>
                  <a:lnTo>
                    <a:pt x="7091" y="108286"/>
                  </a:lnTo>
                  <a:cubicBezTo>
                    <a:pt x="8977" y="159529"/>
                    <a:pt x="50056" y="200608"/>
                    <a:pt x="101299" y="202529"/>
                  </a:cubicBezTo>
                  <a:lnTo>
                    <a:pt x="101299" y="209585"/>
                  </a:lnTo>
                  <a:lnTo>
                    <a:pt x="108286" y="209585"/>
                  </a:lnTo>
                  <a:lnTo>
                    <a:pt x="108286" y="202529"/>
                  </a:lnTo>
                  <a:cubicBezTo>
                    <a:pt x="159529" y="200608"/>
                    <a:pt x="200608" y="159529"/>
                    <a:pt x="202529" y="108286"/>
                  </a:cubicBezTo>
                  <a:lnTo>
                    <a:pt x="209585" y="108286"/>
                  </a:lnTo>
                  <a:lnTo>
                    <a:pt x="209585" y="101299"/>
                  </a:lnTo>
                  <a:lnTo>
                    <a:pt x="202529" y="101299"/>
                  </a:lnTo>
                  <a:cubicBezTo>
                    <a:pt x="200608" y="50056"/>
                    <a:pt x="159529" y="8977"/>
                    <a:pt x="108286" y="7091"/>
                  </a:cubicBezTo>
                  <a:lnTo>
                    <a:pt x="108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2"/>
          <p:cNvGrpSpPr/>
          <p:nvPr/>
        </p:nvGrpSpPr>
        <p:grpSpPr>
          <a:xfrm>
            <a:off x="5442143" y="3733332"/>
            <a:ext cx="322747" cy="299464"/>
            <a:chOff x="1190625" y="426500"/>
            <a:chExt cx="5222450" cy="4845700"/>
          </a:xfrm>
        </p:grpSpPr>
        <p:sp>
          <p:nvSpPr>
            <p:cNvPr id="1228" name="Google Shape;1228;p32"/>
            <p:cNvSpPr/>
            <p:nvPr/>
          </p:nvSpPr>
          <p:spPr>
            <a:xfrm>
              <a:off x="2997750" y="426500"/>
              <a:ext cx="1392075" cy="1202875"/>
            </a:xfrm>
            <a:custGeom>
              <a:avLst/>
              <a:gdLst/>
              <a:ahLst/>
              <a:cxnLst/>
              <a:rect l="l" t="t" r="r" b="b"/>
              <a:pathLst>
                <a:path w="55683" h="48115" extrusionOk="0">
                  <a:moveTo>
                    <a:pt x="16963" y="8155"/>
                  </a:moveTo>
                  <a:cubicBezTo>
                    <a:pt x="17615" y="8155"/>
                    <a:pt x="18268" y="8253"/>
                    <a:pt x="18920" y="8416"/>
                  </a:cubicBezTo>
                  <a:cubicBezTo>
                    <a:pt x="20453" y="8775"/>
                    <a:pt x="21204" y="9525"/>
                    <a:pt x="23422" y="11874"/>
                  </a:cubicBezTo>
                  <a:cubicBezTo>
                    <a:pt x="23878" y="12363"/>
                    <a:pt x="24400" y="12885"/>
                    <a:pt x="24922" y="13440"/>
                  </a:cubicBezTo>
                  <a:cubicBezTo>
                    <a:pt x="25705" y="14255"/>
                    <a:pt x="26749" y="14679"/>
                    <a:pt x="27858" y="14679"/>
                  </a:cubicBezTo>
                  <a:cubicBezTo>
                    <a:pt x="28967" y="14679"/>
                    <a:pt x="30011" y="14255"/>
                    <a:pt x="30794" y="13440"/>
                  </a:cubicBezTo>
                  <a:cubicBezTo>
                    <a:pt x="31316" y="12885"/>
                    <a:pt x="31805" y="12363"/>
                    <a:pt x="32294" y="11874"/>
                  </a:cubicBezTo>
                  <a:cubicBezTo>
                    <a:pt x="34480" y="9525"/>
                    <a:pt x="35263" y="8775"/>
                    <a:pt x="36796" y="8416"/>
                  </a:cubicBezTo>
                  <a:cubicBezTo>
                    <a:pt x="37468" y="8256"/>
                    <a:pt x="38125" y="8175"/>
                    <a:pt x="38763" y="8175"/>
                  </a:cubicBezTo>
                  <a:cubicBezTo>
                    <a:pt x="40198" y="8175"/>
                    <a:pt x="41536" y="8582"/>
                    <a:pt x="42733" y="9395"/>
                  </a:cubicBezTo>
                  <a:cubicBezTo>
                    <a:pt x="44690" y="10732"/>
                    <a:pt x="46092" y="12983"/>
                    <a:pt x="46680" y="15723"/>
                  </a:cubicBezTo>
                  <a:cubicBezTo>
                    <a:pt x="47332" y="18724"/>
                    <a:pt x="46908" y="21921"/>
                    <a:pt x="45473" y="24759"/>
                  </a:cubicBezTo>
                  <a:cubicBezTo>
                    <a:pt x="43222" y="29260"/>
                    <a:pt x="32620" y="36404"/>
                    <a:pt x="27858" y="39307"/>
                  </a:cubicBezTo>
                  <a:cubicBezTo>
                    <a:pt x="23095" y="36404"/>
                    <a:pt x="12494" y="29260"/>
                    <a:pt x="10211" y="24759"/>
                  </a:cubicBezTo>
                  <a:cubicBezTo>
                    <a:pt x="8808" y="21921"/>
                    <a:pt x="8384" y="18724"/>
                    <a:pt x="9004" y="15723"/>
                  </a:cubicBezTo>
                  <a:cubicBezTo>
                    <a:pt x="9623" y="12983"/>
                    <a:pt x="11026" y="10732"/>
                    <a:pt x="12983" y="9395"/>
                  </a:cubicBezTo>
                  <a:cubicBezTo>
                    <a:pt x="14190" y="8579"/>
                    <a:pt x="15528" y="8155"/>
                    <a:pt x="16963" y="8155"/>
                  </a:cubicBezTo>
                  <a:close/>
                  <a:moveTo>
                    <a:pt x="16944" y="1"/>
                  </a:moveTo>
                  <a:cubicBezTo>
                    <a:pt x="13887" y="1"/>
                    <a:pt x="10972" y="896"/>
                    <a:pt x="8384" y="2675"/>
                  </a:cubicBezTo>
                  <a:cubicBezTo>
                    <a:pt x="4698" y="5187"/>
                    <a:pt x="2088" y="9232"/>
                    <a:pt x="1044" y="14027"/>
                  </a:cubicBezTo>
                  <a:cubicBezTo>
                    <a:pt x="1" y="18789"/>
                    <a:pt x="686" y="23911"/>
                    <a:pt x="2936" y="28379"/>
                  </a:cubicBezTo>
                  <a:cubicBezTo>
                    <a:pt x="4763" y="32066"/>
                    <a:pt x="9102" y="36306"/>
                    <a:pt x="16147" y="41330"/>
                  </a:cubicBezTo>
                  <a:cubicBezTo>
                    <a:pt x="18790" y="43222"/>
                    <a:pt x="21236" y="44787"/>
                    <a:pt x="22835" y="45798"/>
                  </a:cubicBezTo>
                  <a:cubicBezTo>
                    <a:pt x="26129" y="47854"/>
                    <a:pt x="26618" y="48114"/>
                    <a:pt x="27858" y="48114"/>
                  </a:cubicBezTo>
                  <a:cubicBezTo>
                    <a:pt x="29098" y="48114"/>
                    <a:pt x="29587" y="47854"/>
                    <a:pt x="32881" y="45798"/>
                  </a:cubicBezTo>
                  <a:cubicBezTo>
                    <a:pt x="34480" y="44787"/>
                    <a:pt x="36926" y="43222"/>
                    <a:pt x="39536" y="41330"/>
                  </a:cubicBezTo>
                  <a:cubicBezTo>
                    <a:pt x="46614" y="36306"/>
                    <a:pt x="50953" y="32066"/>
                    <a:pt x="52780" y="28379"/>
                  </a:cubicBezTo>
                  <a:cubicBezTo>
                    <a:pt x="55030" y="23911"/>
                    <a:pt x="55683" y="18789"/>
                    <a:pt x="54672" y="14027"/>
                  </a:cubicBezTo>
                  <a:cubicBezTo>
                    <a:pt x="53628" y="9232"/>
                    <a:pt x="51018" y="5187"/>
                    <a:pt x="47332" y="2675"/>
                  </a:cubicBezTo>
                  <a:cubicBezTo>
                    <a:pt x="44744" y="896"/>
                    <a:pt x="41829" y="1"/>
                    <a:pt x="38761" y="1"/>
                  </a:cubicBezTo>
                  <a:cubicBezTo>
                    <a:pt x="37497" y="1"/>
                    <a:pt x="36207" y="152"/>
                    <a:pt x="34904" y="457"/>
                  </a:cubicBezTo>
                  <a:cubicBezTo>
                    <a:pt x="31772" y="1207"/>
                    <a:pt x="29783" y="2773"/>
                    <a:pt x="27858" y="4697"/>
                  </a:cubicBezTo>
                  <a:cubicBezTo>
                    <a:pt x="25933" y="2773"/>
                    <a:pt x="23944" y="1207"/>
                    <a:pt x="20779" y="457"/>
                  </a:cubicBezTo>
                  <a:cubicBezTo>
                    <a:pt x="19485" y="152"/>
                    <a:pt x="18203" y="1"/>
                    <a:pt x="16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2777575" y="3494175"/>
              <a:ext cx="203900" cy="204125"/>
            </a:xfrm>
            <a:custGeom>
              <a:avLst/>
              <a:gdLst/>
              <a:ahLst/>
              <a:cxnLst/>
              <a:rect l="l" t="t" r="r" b="b"/>
              <a:pathLst>
                <a:path w="8156" h="8165" extrusionOk="0">
                  <a:moveTo>
                    <a:pt x="4094" y="1"/>
                  </a:moveTo>
                  <a:cubicBezTo>
                    <a:pt x="3825" y="1"/>
                    <a:pt x="3556" y="25"/>
                    <a:pt x="3295" y="74"/>
                  </a:cubicBezTo>
                  <a:cubicBezTo>
                    <a:pt x="3034" y="140"/>
                    <a:pt x="2773" y="205"/>
                    <a:pt x="2512" y="303"/>
                  </a:cubicBezTo>
                  <a:cubicBezTo>
                    <a:pt x="2284" y="401"/>
                    <a:pt x="2055" y="531"/>
                    <a:pt x="1827" y="694"/>
                  </a:cubicBezTo>
                  <a:cubicBezTo>
                    <a:pt x="1599" y="857"/>
                    <a:pt x="1403" y="1020"/>
                    <a:pt x="1207" y="1183"/>
                  </a:cubicBezTo>
                  <a:cubicBezTo>
                    <a:pt x="457" y="1966"/>
                    <a:pt x="0" y="3010"/>
                    <a:pt x="0" y="4087"/>
                  </a:cubicBezTo>
                  <a:cubicBezTo>
                    <a:pt x="0" y="4348"/>
                    <a:pt x="33" y="4609"/>
                    <a:pt x="98" y="4869"/>
                  </a:cubicBezTo>
                  <a:cubicBezTo>
                    <a:pt x="131" y="5130"/>
                    <a:pt x="229" y="5391"/>
                    <a:pt x="326" y="5652"/>
                  </a:cubicBezTo>
                  <a:cubicBezTo>
                    <a:pt x="424" y="5881"/>
                    <a:pt x="555" y="6109"/>
                    <a:pt x="685" y="6337"/>
                  </a:cubicBezTo>
                  <a:cubicBezTo>
                    <a:pt x="848" y="6566"/>
                    <a:pt x="1011" y="6761"/>
                    <a:pt x="1207" y="6957"/>
                  </a:cubicBezTo>
                  <a:cubicBezTo>
                    <a:pt x="1403" y="7153"/>
                    <a:pt x="1599" y="7316"/>
                    <a:pt x="1827" y="7479"/>
                  </a:cubicBezTo>
                  <a:cubicBezTo>
                    <a:pt x="2055" y="7610"/>
                    <a:pt x="2284" y="7740"/>
                    <a:pt x="2512" y="7838"/>
                  </a:cubicBezTo>
                  <a:cubicBezTo>
                    <a:pt x="2773" y="7936"/>
                    <a:pt x="3034" y="8034"/>
                    <a:pt x="3295" y="8066"/>
                  </a:cubicBezTo>
                  <a:cubicBezTo>
                    <a:pt x="3556" y="8131"/>
                    <a:pt x="3817" y="8164"/>
                    <a:pt x="4078" y="8164"/>
                  </a:cubicBezTo>
                  <a:cubicBezTo>
                    <a:pt x="4339" y="8164"/>
                    <a:pt x="4632" y="8131"/>
                    <a:pt x="4893" y="8066"/>
                  </a:cubicBezTo>
                  <a:cubicBezTo>
                    <a:pt x="5154" y="8034"/>
                    <a:pt x="5415" y="7936"/>
                    <a:pt x="5643" y="7838"/>
                  </a:cubicBezTo>
                  <a:cubicBezTo>
                    <a:pt x="5904" y="7740"/>
                    <a:pt x="6133" y="7610"/>
                    <a:pt x="6361" y="7479"/>
                  </a:cubicBezTo>
                  <a:cubicBezTo>
                    <a:pt x="6589" y="7316"/>
                    <a:pt x="6785" y="7153"/>
                    <a:pt x="6981" y="6957"/>
                  </a:cubicBezTo>
                  <a:cubicBezTo>
                    <a:pt x="7144" y="6761"/>
                    <a:pt x="7340" y="6566"/>
                    <a:pt x="7470" y="6337"/>
                  </a:cubicBezTo>
                  <a:cubicBezTo>
                    <a:pt x="7633" y="6109"/>
                    <a:pt x="7764" y="5881"/>
                    <a:pt x="7862" y="5652"/>
                  </a:cubicBezTo>
                  <a:cubicBezTo>
                    <a:pt x="7960" y="5391"/>
                    <a:pt x="8025" y="5130"/>
                    <a:pt x="8090" y="4869"/>
                  </a:cubicBezTo>
                  <a:cubicBezTo>
                    <a:pt x="8155" y="4609"/>
                    <a:pt x="8155" y="4348"/>
                    <a:pt x="8155" y="4087"/>
                  </a:cubicBezTo>
                  <a:cubicBezTo>
                    <a:pt x="8155" y="3010"/>
                    <a:pt x="7731" y="1966"/>
                    <a:pt x="6981" y="1183"/>
                  </a:cubicBezTo>
                  <a:cubicBezTo>
                    <a:pt x="6785" y="1020"/>
                    <a:pt x="6589" y="857"/>
                    <a:pt x="6361" y="694"/>
                  </a:cubicBezTo>
                  <a:cubicBezTo>
                    <a:pt x="6133" y="531"/>
                    <a:pt x="5904" y="401"/>
                    <a:pt x="5643" y="303"/>
                  </a:cubicBezTo>
                  <a:cubicBezTo>
                    <a:pt x="5415" y="205"/>
                    <a:pt x="5154" y="140"/>
                    <a:pt x="4893" y="74"/>
                  </a:cubicBezTo>
                  <a:cubicBezTo>
                    <a:pt x="4632" y="25"/>
                    <a:pt x="4363" y="1"/>
                    <a:pt x="40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1190625" y="1530675"/>
              <a:ext cx="5222450" cy="3741525"/>
            </a:xfrm>
            <a:custGeom>
              <a:avLst/>
              <a:gdLst/>
              <a:ahLst/>
              <a:cxnLst/>
              <a:rect l="l" t="t" r="r" b="b"/>
              <a:pathLst>
                <a:path w="208898" h="149661" extrusionOk="0">
                  <a:moveTo>
                    <a:pt x="103764" y="16539"/>
                  </a:moveTo>
                  <a:lnTo>
                    <a:pt x="103764" y="24792"/>
                  </a:lnTo>
                  <a:lnTo>
                    <a:pt x="96490" y="30141"/>
                  </a:lnTo>
                  <a:lnTo>
                    <a:pt x="96490" y="16539"/>
                  </a:lnTo>
                  <a:close/>
                  <a:moveTo>
                    <a:pt x="138863" y="9134"/>
                  </a:moveTo>
                  <a:lnTo>
                    <a:pt x="189424" y="46255"/>
                  </a:lnTo>
                  <a:lnTo>
                    <a:pt x="189424" y="56498"/>
                  </a:lnTo>
                  <a:lnTo>
                    <a:pt x="141277" y="21138"/>
                  </a:lnTo>
                  <a:cubicBezTo>
                    <a:pt x="140559" y="20616"/>
                    <a:pt x="139711" y="20355"/>
                    <a:pt x="138863" y="20355"/>
                  </a:cubicBezTo>
                  <a:cubicBezTo>
                    <a:pt x="138015" y="20355"/>
                    <a:pt x="137167" y="20616"/>
                    <a:pt x="136449" y="21138"/>
                  </a:cubicBezTo>
                  <a:lnTo>
                    <a:pt x="88302" y="56400"/>
                  </a:lnTo>
                  <a:lnTo>
                    <a:pt x="88302" y="46255"/>
                  </a:lnTo>
                  <a:lnTo>
                    <a:pt x="138863" y="9134"/>
                  </a:lnTo>
                  <a:close/>
                  <a:moveTo>
                    <a:pt x="27303" y="47821"/>
                  </a:moveTo>
                  <a:lnTo>
                    <a:pt x="27303" y="104710"/>
                  </a:lnTo>
                  <a:lnTo>
                    <a:pt x="8155" y="104710"/>
                  </a:lnTo>
                  <a:lnTo>
                    <a:pt x="8155" y="47821"/>
                  </a:lnTo>
                  <a:close/>
                  <a:moveTo>
                    <a:pt x="150182" y="78256"/>
                  </a:moveTo>
                  <a:lnTo>
                    <a:pt x="150182" y="115083"/>
                  </a:lnTo>
                  <a:lnTo>
                    <a:pt x="149693" y="115083"/>
                  </a:lnTo>
                  <a:cubicBezTo>
                    <a:pt x="148877" y="111430"/>
                    <a:pt x="146855" y="108005"/>
                    <a:pt x="143723" y="105493"/>
                  </a:cubicBezTo>
                  <a:lnTo>
                    <a:pt x="127544" y="91369"/>
                  </a:lnTo>
                  <a:lnTo>
                    <a:pt x="127544" y="78256"/>
                  </a:lnTo>
                  <a:close/>
                  <a:moveTo>
                    <a:pt x="138863" y="29489"/>
                  </a:moveTo>
                  <a:lnTo>
                    <a:pt x="181856" y="61065"/>
                  </a:lnTo>
                  <a:lnTo>
                    <a:pt x="181856" y="115083"/>
                  </a:lnTo>
                  <a:lnTo>
                    <a:pt x="158337" y="115083"/>
                  </a:lnTo>
                  <a:lnTo>
                    <a:pt x="158337" y="74145"/>
                  </a:lnTo>
                  <a:cubicBezTo>
                    <a:pt x="158337" y="71895"/>
                    <a:pt x="156510" y="70068"/>
                    <a:pt x="154259" y="70068"/>
                  </a:cubicBezTo>
                  <a:lnTo>
                    <a:pt x="123466" y="70068"/>
                  </a:lnTo>
                  <a:cubicBezTo>
                    <a:pt x="121215" y="70068"/>
                    <a:pt x="119389" y="71895"/>
                    <a:pt x="119389" y="74145"/>
                  </a:cubicBezTo>
                  <a:lnTo>
                    <a:pt x="119389" y="84258"/>
                  </a:lnTo>
                  <a:lnTo>
                    <a:pt x="94141" y="62239"/>
                  </a:lnTo>
                  <a:lnTo>
                    <a:pt x="138863" y="29489"/>
                  </a:lnTo>
                  <a:close/>
                  <a:moveTo>
                    <a:pt x="49282" y="55187"/>
                  </a:moveTo>
                  <a:cubicBezTo>
                    <a:pt x="61352" y="55187"/>
                    <a:pt x="75688" y="56695"/>
                    <a:pt x="82659" y="63055"/>
                  </a:cubicBezTo>
                  <a:cubicBezTo>
                    <a:pt x="82691" y="63087"/>
                    <a:pt x="82724" y="63120"/>
                    <a:pt x="82757" y="63120"/>
                  </a:cubicBezTo>
                  <a:lnTo>
                    <a:pt x="138439" y="111691"/>
                  </a:lnTo>
                  <a:cubicBezTo>
                    <a:pt x="138471" y="111724"/>
                    <a:pt x="138504" y="111756"/>
                    <a:pt x="138569" y="111789"/>
                  </a:cubicBezTo>
                  <a:cubicBezTo>
                    <a:pt x="142484" y="114920"/>
                    <a:pt x="143136" y="120694"/>
                    <a:pt x="139972" y="124608"/>
                  </a:cubicBezTo>
                  <a:cubicBezTo>
                    <a:pt x="138471" y="126533"/>
                    <a:pt x="136286" y="127707"/>
                    <a:pt x="133872" y="128001"/>
                  </a:cubicBezTo>
                  <a:cubicBezTo>
                    <a:pt x="133532" y="128037"/>
                    <a:pt x="133193" y="128055"/>
                    <a:pt x="132857" y="128055"/>
                  </a:cubicBezTo>
                  <a:cubicBezTo>
                    <a:pt x="130774" y="128055"/>
                    <a:pt x="128786" y="127364"/>
                    <a:pt x="127185" y="126044"/>
                  </a:cubicBezTo>
                  <a:lnTo>
                    <a:pt x="80571" y="88270"/>
                  </a:lnTo>
                  <a:cubicBezTo>
                    <a:pt x="79823" y="87663"/>
                    <a:pt x="78917" y="87368"/>
                    <a:pt x="78015" y="87368"/>
                  </a:cubicBezTo>
                  <a:cubicBezTo>
                    <a:pt x="76832" y="87368"/>
                    <a:pt x="75658" y="87876"/>
                    <a:pt x="74863" y="88857"/>
                  </a:cubicBezTo>
                  <a:cubicBezTo>
                    <a:pt x="73427" y="90618"/>
                    <a:pt x="73688" y="93195"/>
                    <a:pt x="75450" y="94598"/>
                  </a:cubicBezTo>
                  <a:lnTo>
                    <a:pt x="122064" y="132405"/>
                  </a:lnTo>
                  <a:cubicBezTo>
                    <a:pt x="125162" y="134884"/>
                    <a:pt x="128914" y="136188"/>
                    <a:pt x="132828" y="136188"/>
                  </a:cubicBezTo>
                  <a:cubicBezTo>
                    <a:pt x="133480" y="136188"/>
                    <a:pt x="134100" y="136156"/>
                    <a:pt x="134753" y="136091"/>
                  </a:cubicBezTo>
                  <a:cubicBezTo>
                    <a:pt x="139352" y="135601"/>
                    <a:pt x="143462" y="133318"/>
                    <a:pt x="146365" y="129730"/>
                  </a:cubicBezTo>
                  <a:cubicBezTo>
                    <a:pt x="147931" y="127740"/>
                    <a:pt x="149008" y="125554"/>
                    <a:pt x="149595" y="123238"/>
                  </a:cubicBezTo>
                  <a:lnTo>
                    <a:pt x="191218" y="123238"/>
                  </a:lnTo>
                  <a:cubicBezTo>
                    <a:pt x="196274" y="123238"/>
                    <a:pt x="200482" y="127218"/>
                    <a:pt x="200612" y="132111"/>
                  </a:cubicBezTo>
                  <a:cubicBezTo>
                    <a:pt x="200677" y="134623"/>
                    <a:pt x="199764" y="136971"/>
                    <a:pt x="198035" y="138733"/>
                  </a:cubicBezTo>
                  <a:cubicBezTo>
                    <a:pt x="196306" y="140527"/>
                    <a:pt x="193958" y="141505"/>
                    <a:pt x="191479" y="141505"/>
                  </a:cubicBezTo>
                  <a:lnTo>
                    <a:pt x="85431" y="141473"/>
                  </a:lnTo>
                  <a:cubicBezTo>
                    <a:pt x="62630" y="141473"/>
                    <a:pt x="55030" y="125065"/>
                    <a:pt x="52648" y="111299"/>
                  </a:cubicBezTo>
                  <a:cubicBezTo>
                    <a:pt x="51702" y="105689"/>
                    <a:pt x="50724" y="101285"/>
                    <a:pt x="49745" y="98154"/>
                  </a:cubicBezTo>
                  <a:cubicBezTo>
                    <a:pt x="48962" y="95577"/>
                    <a:pt x="47495" y="90782"/>
                    <a:pt x="43352" y="90782"/>
                  </a:cubicBezTo>
                  <a:lnTo>
                    <a:pt x="35458" y="90782"/>
                  </a:lnTo>
                  <a:lnTo>
                    <a:pt x="35458" y="55780"/>
                  </a:lnTo>
                  <a:cubicBezTo>
                    <a:pt x="39073" y="55481"/>
                    <a:pt x="43957" y="55187"/>
                    <a:pt x="49282" y="55187"/>
                  </a:cubicBezTo>
                  <a:close/>
                  <a:moveTo>
                    <a:pt x="138863" y="0"/>
                  </a:moveTo>
                  <a:cubicBezTo>
                    <a:pt x="138015" y="0"/>
                    <a:pt x="137167" y="261"/>
                    <a:pt x="136449" y="783"/>
                  </a:cubicBezTo>
                  <a:lnTo>
                    <a:pt x="111919" y="18790"/>
                  </a:lnTo>
                  <a:lnTo>
                    <a:pt x="111919" y="12461"/>
                  </a:lnTo>
                  <a:cubicBezTo>
                    <a:pt x="111919" y="10211"/>
                    <a:pt x="110092" y="8384"/>
                    <a:pt x="107841" y="8384"/>
                  </a:cubicBezTo>
                  <a:lnTo>
                    <a:pt x="92412" y="8384"/>
                  </a:lnTo>
                  <a:cubicBezTo>
                    <a:pt x="90161" y="8384"/>
                    <a:pt x="88335" y="10211"/>
                    <a:pt x="88335" y="12461"/>
                  </a:cubicBezTo>
                  <a:lnTo>
                    <a:pt x="88335" y="36111"/>
                  </a:lnTo>
                  <a:lnTo>
                    <a:pt x="81811" y="40906"/>
                  </a:lnTo>
                  <a:cubicBezTo>
                    <a:pt x="80767" y="41689"/>
                    <a:pt x="80147" y="42896"/>
                    <a:pt x="80147" y="44200"/>
                  </a:cubicBezTo>
                  <a:lnTo>
                    <a:pt x="80147" y="52029"/>
                  </a:lnTo>
                  <a:cubicBezTo>
                    <a:pt x="71152" y="48114"/>
                    <a:pt x="59340" y="47032"/>
                    <a:pt x="48989" y="47032"/>
                  </a:cubicBezTo>
                  <a:cubicBezTo>
                    <a:pt x="43987" y="47032"/>
                    <a:pt x="39327" y="47285"/>
                    <a:pt x="35490" y="47593"/>
                  </a:cubicBezTo>
                  <a:lnTo>
                    <a:pt x="35490" y="43744"/>
                  </a:lnTo>
                  <a:cubicBezTo>
                    <a:pt x="35490" y="41493"/>
                    <a:pt x="33664" y="39666"/>
                    <a:pt x="31413" y="39666"/>
                  </a:cubicBezTo>
                  <a:lnTo>
                    <a:pt x="4077" y="39666"/>
                  </a:lnTo>
                  <a:cubicBezTo>
                    <a:pt x="1827" y="39666"/>
                    <a:pt x="0" y="41493"/>
                    <a:pt x="0" y="43744"/>
                  </a:cubicBezTo>
                  <a:lnTo>
                    <a:pt x="0" y="108788"/>
                  </a:lnTo>
                  <a:cubicBezTo>
                    <a:pt x="0" y="111039"/>
                    <a:pt x="1827" y="112865"/>
                    <a:pt x="4077" y="112865"/>
                  </a:cubicBezTo>
                  <a:lnTo>
                    <a:pt x="31413" y="112865"/>
                  </a:lnTo>
                  <a:cubicBezTo>
                    <a:pt x="33664" y="112865"/>
                    <a:pt x="35490" y="111039"/>
                    <a:pt x="35490" y="108788"/>
                  </a:cubicBezTo>
                  <a:lnTo>
                    <a:pt x="35490" y="98937"/>
                  </a:lnTo>
                  <a:lnTo>
                    <a:pt x="41395" y="98937"/>
                  </a:lnTo>
                  <a:cubicBezTo>
                    <a:pt x="42014" y="100502"/>
                    <a:pt x="43189" y="104286"/>
                    <a:pt x="44624" y="112669"/>
                  </a:cubicBezTo>
                  <a:cubicBezTo>
                    <a:pt x="48734" y="136515"/>
                    <a:pt x="63217" y="149628"/>
                    <a:pt x="85431" y="149628"/>
                  </a:cubicBezTo>
                  <a:lnTo>
                    <a:pt x="191479" y="149660"/>
                  </a:lnTo>
                  <a:cubicBezTo>
                    <a:pt x="196176" y="149660"/>
                    <a:pt x="200580" y="147801"/>
                    <a:pt x="203874" y="144441"/>
                  </a:cubicBezTo>
                  <a:cubicBezTo>
                    <a:pt x="207169" y="141049"/>
                    <a:pt x="208898" y="136612"/>
                    <a:pt x="208767" y="131883"/>
                  </a:cubicBezTo>
                  <a:cubicBezTo>
                    <a:pt x="208506" y="122619"/>
                    <a:pt x="200645" y="115083"/>
                    <a:pt x="191218" y="115083"/>
                  </a:cubicBezTo>
                  <a:lnTo>
                    <a:pt x="190011" y="115083"/>
                  </a:lnTo>
                  <a:lnTo>
                    <a:pt x="190011" y="67067"/>
                  </a:lnTo>
                  <a:lnTo>
                    <a:pt x="191087" y="67850"/>
                  </a:lnTo>
                  <a:cubicBezTo>
                    <a:pt x="191805" y="68372"/>
                    <a:pt x="192653" y="68633"/>
                    <a:pt x="193501" y="68633"/>
                  </a:cubicBezTo>
                  <a:cubicBezTo>
                    <a:pt x="194121" y="68633"/>
                    <a:pt x="194773" y="68502"/>
                    <a:pt x="195360" y="68209"/>
                  </a:cubicBezTo>
                  <a:cubicBezTo>
                    <a:pt x="196730" y="67491"/>
                    <a:pt x="197579" y="66088"/>
                    <a:pt x="197579" y="64555"/>
                  </a:cubicBezTo>
                  <a:lnTo>
                    <a:pt x="197579" y="44200"/>
                  </a:lnTo>
                  <a:cubicBezTo>
                    <a:pt x="197579" y="42896"/>
                    <a:pt x="196959" y="41689"/>
                    <a:pt x="195915" y="40906"/>
                  </a:cubicBezTo>
                  <a:lnTo>
                    <a:pt x="141277" y="783"/>
                  </a:lnTo>
                  <a:cubicBezTo>
                    <a:pt x="140559" y="261"/>
                    <a:pt x="139711" y="0"/>
                    <a:pt x="138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2"/>
          <p:cNvGrpSpPr/>
          <p:nvPr/>
        </p:nvGrpSpPr>
        <p:grpSpPr>
          <a:xfrm>
            <a:off x="4307725" y="4100052"/>
            <a:ext cx="300631" cy="300631"/>
            <a:chOff x="1190625" y="238125"/>
            <a:chExt cx="5183300" cy="5183300"/>
          </a:xfrm>
        </p:grpSpPr>
        <p:sp>
          <p:nvSpPr>
            <p:cNvPr id="1232" name="Google Shape;1232;p32"/>
            <p:cNvSpPr/>
            <p:nvPr/>
          </p:nvSpPr>
          <p:spPr>
            <a:xfrm>
              <a:off x="5503350" y="238125"/>
              <a:ext cx="870575" cy="870550"/>
            </a:xfrm>
            <a:custGeom>
              <a:avLst/>
              <a:gdLst/>
              <a:ahLst/>
              <a:cxnLst/>
              <a:rect l="l" t="t" r="r" b="b"/>
              <a:pathLst>
                <a:path w="34823" h="34822" extrusionOk="0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1190625" y="2718200"/>
              <a:ext cx="870550" cy="869275"/>
            </a:xfrm>
            <a:custGeom>
              <a:avLst/>
              <a:gdLst/>
              <a:ahLst/>
              <a:cxnLst/>
              <a:rect l="l" t="t" r="r" b="b"/>
              <a:pathLst>
                <a:path w="34822" h="34771" extrusionOk="0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2484175" y="1424625"/>
              <a:ext cx="869275" cy="870575"/>
            </a:xfrm>
            <a:custGeom>
              <a:avLst/>
              <a:gdLst/>
              <a:ahLst/>
              <a:cxnLst/>
              <a:rect l="l" t="t" r="r" b="b"/>
              <a:pathLst>
                <a:path w="34771" h="34823" extrusionOk="0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399875" y="2341600"/>
              <a:ext cx="870550" cy="869300"/>
            </a:xfrm>
            <a:custGeom>
              <a:avLst/>
              <a:gdLst/>
              <a:ahLst/>
              <a:cxnLst/>
              <a:rect l="l" t="t" r="r" b="b"/>
              <a:pathLst>
                <a:path w="34822" h="34772" extrusionOk="0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985375" y="821050"/>
              <a:ext cx="1801750" cy="1804325"/>
            </a:xfrm>
            <a:custGeom>
              <a:avLst/>
              <a:gdLst/>
              <a:ahLst/>
              <a:cxnLst/>
              <a:rect l="l" t="t" r="r" b="b"/>
              <a:pathLst>
                <a:path w="72070" h="72173" extrusionOk="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069700" y="2008875"/>
              <a:ext cx="617800" cy="616500"/>
            </a:xfrm>
            <a:custGeom>
              <a:avLst/>
              <a:gdLst/>
              <a:ahLst/>
              <a:cxnLst/>
              <a:rect l="l" t="t" r="r" b="b"/>
              <a:pathLst>
                <a:path w="24712" h="24660" extrusionOk="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1776125" y="2008875"/>
              <a:ext cx="993100" cy="993075"/>
            </a:xfrm>
            <a:custGeom>
              <a:avLst/>
              <a:gdLst/>
              <a:ahLst/>
              <a:cxnLst/>
              <a:rect l="l" t="t" r="r" b="b"/>
              <a:pathLst>
                <a:path w="39724" h="39723" extrusionOk="0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1194475" y="5197000"/>
              <a:ext cx="5175575" cy="224425"/>
            </a:xfrm>
            <a:custGeom>
              <a:avLst/>
              <a:gdLst/>
              <a:ahLst/>
              <a:cxnLst/>
              <a:rect l="l" t="t" r="r" b="b"/>
              <a:pathLst>
                <a:path w="207023" h="8977" extrusionOk="0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827075" y="2074650"/>
              <a:ext cx="223150" cy="3234575"/>
            </a:xfrm>
            <a:custGeom>
              <a:avLst/>
              <a:gdLst/>
              <a:ahLst/>
              <a:cxnLst/>
              <a:rect l="l" t="t" r="r" b="b"/>
              <a:pathLst>
                <a:path w="8926" h="129383" extrusionOk="0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3779025" y="3693200"/>
              <a:ext cx="223150" cy="1616025"/>
            </a:xfrm>
            <a:custGeom>
              <a:avLst/>
              <a:gdLst/>
              <a:ahLst/>
              <a:cxnLst/>
              <a:rect l="l" t="t" r="r" b="b"/>
              <a:pathLst>
                <a:path w="8926" h="64641" extrusionOk="0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1514325" y="4015625"/>
              <a:ext cx="223150" cy="1293600"/>
            </a:xfrm>
            <a:custGeom>
              <a:avLst/>
              <a:gdLst/>
              <a:ahLst/>
              <a:cxnLst/>
              <a:rect l="l" t="t" r="r" b="b"/>
              <a:pathLst>
                <a:path w="8926" h="51744" extrusionOk="0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2806600" y="3044500"/>
              <a:ext cx="224425" cy="2264725"/>
            </a:xfrm>
            <a:custGeom>
              <a:avLst/>
              <a:gdLst/>
              <a:ahLst/>
              <a:cxnLst/>
              <a:rect l="l" t="t" r="r" b="b"/>
              <a:pathLst>
                <a:path w="8977" h="90589" extrusionOk="0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32"/>
          <p:cNvSpPr/>
          <p:nvPr/>
        </p:nvSpPr>
        <p:spPr>
          <a:xfrm>
            <a:off x="4629454" y="1741947"/>
            <a:ext cx="14898" cy="13072"/>
          </a:xfrm>
          <a:custGeom>
            <a:avLst/>
            <a:gdLst/>
            <a:ahLst/>
            <a:cxnLst/>
            <a:rect l="l" t="t" r="r" b="b"/>
            <a:pathLst>
              <a:path w="9297" h="8157" extrusionOk="0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4544143" y="1567329"/>
            <a:ext cx="287086" cy="301998"/>
          </a:xfrm>
          <a:custGeom>
            <a:avLst/>
            <a:gdLst/>
            <a:ahLst/>
            <a:cxnLst/>
            <a:rect l="l" t="t" r="r" b="b"/>
            <a:pathLst>
              <a:path w="179149" h="188454" extrusionOk="0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4577650" y="1755016"/>
            <a:ext cx="44069" cy="21371"/>
          </a:xfrm>
          <a:custGeom>
            <a:avLst/>
            <a:gdLst/>
            <a:ahLst/>
            <a:cxnLst/>
            <a:rect l="l" t="t" r="r" b="b"/>
            <a:pathLst>
              <a:path w="27500" h="13336" extrusionOk="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4834835" y="1580500"/>
            <a:ext cx="51334" cy="33353"/>
          </a:xfrm>
          <a:custGeom>
            <a:avLst/>
            <a:gdLst/>
            <a:ahLst/>
            <a:cxnLst/>
            <a:rect l="l" t="t" r="r" b="b"/>
            <a:pathLst>
              <a:path w="32034" h="20813" extrusionOk="0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2"/>
          <p:cNvSpPr/>
          <p:nvPr/>
        </p:nvSpPr>
        <p:spPr>
          <a:xfrm>
            <a:off x="4837501" y="1642011"/>
            <a:ext cx="39729" cy="19847"/>
          </a:xfrm>
          <a:custGeom>
            <a:avLst/>
            <a:gdLst/>
            <a:ahLst/>
            <a:cxnLst/>
            <a:rect l="l" t="t" r="r" b="b"/>
            <a:pathLst>
              <a:path w="24792" h="12385" extrusionOk="0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4800543" y="1552729"/>
            <a:ext cx="21278" cy="38351"/>
          </a:xfrm>
          <a:custGeom>
            <a:avLst/>
            <a:gdLst/>
            <a:ahLst/>
            <a:cxnLst/>
            <a:rect l="l" t="t" r="r" b="b"/>
            <a:pathLst>
              <a:path w="13278" h="23932" extrusionOk="0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8CB565-EC2E-F6AF-F60A-2D93466A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403" y="2965495"/>
            <a:ext cx="359695" cy="3292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3BC05-6F2E-9419-2400-AEC49C5F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79" y="1997504"/>
            <a:ext cx="1478425" cy="1478425"/>
          </a:xfrm>
          <a:prstGeom prst="rect">
            <a:avLst/>
          </a:prstGeom>
        </p:spPr>
      </p:pic>
      <p:sp>
        <p:nvSpPr>
          <p:cNvPr id="1143" name="Google Shape;1143;p30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  <a:endParaRPr dirty="0"/>
          </a:p>
        </p:txBody>
      </p:sp>
      <p:sp>
        <p:nvSpPr>
          <p:cNvPr id="1144" name="Google Shape;1144;p30"/>
          <p:cNvSpPr/>
          <p:nvPr/>
        </p:nvSpPr>
        <p:spPr>
          <a:xfrm>
            <a:off x="-6767089" y="740625"/>
            <a:ext cx="70075" cy="17525"/>
          </a:xfrm>
          <a:custGeom>
            <a:avLst/>
            <a:gdLst/>
            <a:ahLst/>
            <a:cxnLst/>
            <a:rect l="l" t="t" r="r" b="b"/>
            <a:pathLst>
              <a:path w="2803" h="701" extrusionOk="0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0"/>
          <p:cNvSpPr/>
          <p:nvPr/>
        </p:nvSpPr>
        <p:spPr>
          <a:xfrm>
            <a:off x="-6753739" y="773150"/>
            <a:ext cx="43375" cy="17525"/>
          </a:xfrm>
          <a:custGeom>
            <a:avLst/>
            <a:gdLst/>
            <a:ahLst/>
            <a:cxnLst/>
            <a:rect l="l" t="t" r="r" b="b"/>
            <a:pathLst>
              <a:path w="1735" h="701" extrusionOk="0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0"/>
          <p:cNvSpPr/>
          <p:nvPr/>
        </p:nvSpPr>
        <p:spPr>
          <a:xfrm>
            <a:off x="233325" y="1997504"/>
            <a:ext cx="1417884" cy="14784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47" name="Google Shape;1147;p30"/>
          <p:cNvSpPr txBox="1"/>
          <p:nvPr/>
        </p:nvSpPr>
        <p:spPr>
          <a:xfrm>
            <a:off x="401067" y="2423290"/>
            <a:ext cx="10824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CHANGING LOSS 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Reasearched online instead of binary: categorical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8" name="Google Shape;1148;p30"/>
          <p:cNvSpPr/>
          <p:nvPr/>
        </p:nvSpPr>
        <p:spPr>
          <a:xfrm>
            <a:off x="3876496" y="1966551"/>
            <a:ext cx="1510500" cy="1510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0"/>
          <p:cNvSpPr txBox="1"/>
          <p:nvPr/>
        </p:nvSpPr>
        <p:spPr>
          <a:xfrm>
            <a:off x="4086912" y="2492066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CHANGED ACTIVATION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3" name="Google Shape;1153;p30"/>
          <p:cNvSpPr/>
          <p:nvPr/>
        </p:nvSpPr>
        <p:spPr>
          <a:xfrm>
            <a:off x="5671531" y="1965429"/>
            <a:ext cx="1510500" cy="1510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4" name="Google Shape;1154;p30"/>
          <p:cNvSpPr txBox="1"/>
          <p:nvPr/>
        </p:nvSpPr>
        <p:spPr>
          <a:xfrm>
            <a:off x="2122684" y="2420190"/>
            <a:ext cx="1162800" cy="51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ADDED ADDITIONAL NODE LAYER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65" name="Google Shape;1165;p30"/>
          <p:cNvCxnSpPr/>
          <p:nvPr/>
        </p:nvCxnSpPr>
        <p:spPr>
          <a:xfrm rot="10800000">
            <a:off x="1771370" y="1596991"/>
            <a:ext cx="0" cy="2135700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66" name="Google Shape;1166;p30"/>
          <p:cNvCxnSpPr>
            <a:cxnSpLocks/>
          </p:cNvCxnSpPr>
          <p:nvPr/>
        </p:nvCxnSpPr>
        <p:spPr>
          <a:xfrm flipV="1">
            <a:off x="7339483" y="1652534"/>
            <a:ext cx="0" cy="2094228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67" name="Google Shape;1167;p30"/>
          <p:cNvCxnSpPr>
            <a:cxnSpLocks/>
          </p:cNvCxnSpPr>
          <p:nvPr/>
        </p:nvCxnSpPr>
        <p:spPr>
          <a:xfrm flipV="1">
            <a:off x="5501842" y="1652534"/>
            <a:ext cx="0" cy="2094228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5823CE-340C-0075-9AD2-F5174E24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99" y="1583984"/>
            <a:ext cx="91448" cy="2231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31FF8-0B14-8B1F-E364-C8E2AE5F2BA8}"/>
              </a:ext>
            </a:extLst>
          </p:cNvPr>
          <p:cNvSpPr txBox="1"/>
          <p:nvPr/>
        </p:nvSpPr>
        <p:spPr>
          <a:xfrm>
            <a:off x="753791" y="2091390"/>
            <a:ext cx="51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2793E-E6D8-4A15-6472-1195F53E0E93}"/>
              </a:ext>
            </a:extLst>
          </p:cNvPr>
          <p:cNvSpPr txBox="1"/>
          <p:nvPr/>
        </p:nvSpPr>
        <p:spPr>
          <a:xfrm>
            <a:off x="2602308" y="2112413"/>
            <a:ext cx="770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E99B4-5DDF-F374-05DF-1CBE17A2433C}"/>
              </a:ext>
            </a:extLst>
          </p:cNvPr>
          <p:cNvSpPr txBox="1"/>
          <p:nvPr/>
        </p:nvSpPr>
        <p:spPr>
          <a:xfrm>
            <a:off x="4534832" y="2098543"/>
            <a:ext cx="63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4E1DB-8D57-6E5E-DFF7-D350B205CADD}"/>
              </a:ext>
            </a:extLst>
          </p:cNvPr>
          <p:cNvSpPr txBox="1"/>
          <p:nvPr/>
        </p:nvSpPr>
        <p:spPr>
          <a:xfrm>
            <a:off x="6336902" y="2084896"/>
            <a:ext cx="93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Google Shape;1154;p30">
            <a:extLst>
              <a:ext uri="{FF2B5EF4-FFF2-40B4-BE49-F238E27FC236}">
                <a16:creationId xmlns:a16="http://schemas.microsoft.com/office/drawing/2014/main" id="{A26BCD7B-8CE0-BE35-DCAF-875D6613A4F4}"/>
              </a:ext>
            </a:extLst>
          </p:cNvPr>
          <p:cNvSpPr txBox="1"/>
          <p:nvPr/>
        </p:nvSpPr>
        <p:spPr>
          <a:xfrm>
            <a:off x="5885641" y="2476029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ADDED COLUMNS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A9935A-79AF-8C22-3908-CA9A050DC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215" y="1982999"/>
            <a:ext cx="1481456" cy="1475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158AD5-C5CF-D6D8-21FE-4B0C5058F02E}"/>
              </a:ext>
            </a:extLst>
          </p:cNvPr>
          <p:cNvSpPr txBox="1"/>
          <p:nvPr/>
        </p:nvSpPr>
        <p:spPr>
          <a:xfrm>
            <a:off x="8053310" y="2112536"/>
            <a:ext cx="81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0" name="Google Shape;1154;p30">
            <a:extLst>
              <a:ext uri="{FF2B5EF4-FFF2-40B4-BE49-F238E27FC236}">
                <a16:creationId xmlns:a16="http://schemas.microsoft.com/office/drawing/2014/main" id="{8CD8F9BA-E36A-BB8A-6824-FB4F82EFAF01}"/>
              </a:ext>
            </a:extLst>
          </p:cNvPr>
          <p:cNvSpPr txBox="1"/>
          <p:nvPr/>
        </p:nvSpPr>
        <p:spPr>
          <a:xfrm>
            <a:off x="7706810" y="2515349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CHANGED EPOCHS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7AD89-F48D-530A-A62F-39EE6AD66D43}"/>
              </a:ext>
            </a:extLst>
          </p:cNvPr>
          <p:cNvSpPr txBox="1"/>
          <p:nvPr/>
        </p:nvSpPr>
        <p:spPr>
          <a:xfrm>
            <a:off x="799046" y="4140378"/>
            <a:ext cx="773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with all these changed, the accuracy rating either decreased or remained at 20%.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KMEANS CLUSTERING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05FCC-D5D0-D387-52B0-9C0722E3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06932"/>
            <a:ext cx="6076647" cy="2586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5C201-3620-873F-0DC1-42D5DBC2EA5E}"/>
              </a:ext>
            </a:extLst>
          </p:cNvPr>
          <p:cNvSpPr txBox="1"/>
          <p:nvPr/>
        </p:nvSpPr>
        <p:spPr>
          <a:xfrm>
            <a:off x="300882" y="3782679"/>
            <a:ext cx="587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by property type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76BC1-0E85-C941-1938-9CC81CDCFDC3}"/>
              </a:ext>
            </a:extLst>
          </p:cNvPr>
          <p:cNvSpPr txBox="1"/>
          <p:nvPr/>
        </p:nvSpPr>
        <p:spPr>
          <a:xfrm>
            <a:off x="149376" y="4090456"/>
            <a:ext cx="489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Multi-family	3= All Residential</a:t>
            </a:r>
          </a:p>
          <a:p>
            <a:r>
              <a:rPr lang="en-US" dirty="0"/>
              <a:t>1= Condo		4= Single Family Resident</a:t>
            </a:r>
          </a:p>
          <a:p>
            <a:r>
              <a:rPr lang="en-US" dirty="0"/>
              <a:t>2 = Townhouse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1FD1E-E984-93C8-EA0E-CF471A9FFAFB}"/>
              </a:ext>
            </a:extLst>
          </p:cNvPr>
          <p:cNvSpPr txBox="1"/>
          <p:nvPr/>
        </p:nvSpPr>
        <p:spPr>
          <a:xfrm>
            <a:off x="4572000" y="4017733"/>
            <a:ext cx="489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Multi-family homes had a higher median sale price </a:t>
            </a:r>
          </a:p>
          <a:p>
            <a:r>
              <a:rPr lang="en-US" dirty="0">
                <a:latin typeface="Aptos Black" panose="020B0004020202020204" pitchFamily="34" charset="0"/>
              </a:rPr>
              <a:t>and higher median list price compared to the other </a:t>
            </a:r>
          </a:p>
          <a:p>
            <a:r>
              <a:rPr lang="en-US" dirty="0">
                <a:latin typeface="Aptos Black" panose="020B0004020202020204" pitchFamily="34" charset="0"/>
              </a:rPr>
              <a:t>property types.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4C52-1DBF-51A2-BB3C-ADF3934CE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8AFDB-6BD3-2495-1365-4619FEE9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123748"/>
            <a:ext cx="6668431" cy="2896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03FE1-D970-2CC3-6713-1C3C6EA59BC6}"/>
              </a:ext>
            </a:extLst>
          </p:cNvPr>
          <p:cNvSpPr txBox="1"/>
          <p:nvPr/>
        </p:nvSpPr>
        <p:spPr>
          <a:xfrm>
            <a:off x="3297175" y="4126652"/>
            <a:ext cx="596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5, since the 0 is missing off graph</a:t>
            </a:r>
          </a:p>
        </p:txBody>
      </p:sp>
    </p:spTree>
    <p:extLst>
      <p:ext uri="{BB962C8B-B14F-4D97-AF65-F5344CB8AC3E}">
        <p14:creationId xmlns:p14="http://schemas.microsoft.com/office/powerpoint/2010/main" val="217631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KMEANS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C093-FA74-F694-A1C9-2446CA18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24" y="1523705"/>
            <a:ext cx="4936980" cy="20960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9BB5-61C1-AC81-9691-02E7F354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9C2BA-8BCF-A961-0D2E-EA41C0F1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7" y="1826561"/>
            <a:ext cx="6639852" cy="2829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4B61E-B5EF-8BEA-5E30-5F6ED5BC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390" y="4655881"/>
            <a:ext cx="598679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078187" y="2204633"/>
            <a:ext cx="2661556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With the neural network model, even with all changes, the accuracy score still remained at 20%.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9" name="Google Shape;1089;p28"/>
          <p:cNvSpPr txBox="1"/>
          <p:nvPr/>
        </p:nvSpPr>
        <p:spPr>
          <a:xfrm>
            <a:off x="1668408" y="2245582"/>
            <a:ext cx="2606789" cy="8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only have a 50% accuracy rating, the linear regression model was the best fit model.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0" name="Google Shape;1090;p28"/>
          <p:cNvSpPr txBox="1"/>
          <p:nvPr/>
        </p:nvSpPr>
        <p:spPr>
          <a:xfrm>
            <a:off x="5137032" y="3887925"/>
            <a:ext cx="2406768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Those that were in the cluster 2 had the highest median sale price.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174774" y="3806877"/>
            <a:ext cx="4244062" cy="7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Looking for a new dataset that may contribute to a higher accuracy rating.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Other opportunity would be to explore a new machine learning model.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5175127" y="3254489"/>
            <a:ext cx="1994142" cy="478373"/>
            <a:chOff x="3515000" y="3112625"/>
            <a:chExt cx="282025" cy="67650"/>
          </a:xfrm>
        </p:grpSpPr>
        <p:sp>
          <p:nvSpPr>
            <p:cNvPr id="1096" name="Google Shape;109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8"/>
          <p:cNvSpPr txBox="1"/>
          <p:nvPr/>
        </p:nvSpPr>
        <p:spPr>
          <a:xfrm>
            <a:off x="5329235" y="1640808"/>
            <a:ext cx="1685925" cy="26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NEURAL NETWORK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1924712" y="1634729"/>
            <a:ext cx="1865217" cy="34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REGRESSION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OPPORTUNITIES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5629275" y="33374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KMEANS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701268" y="1235918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BB3F99-8744-E2B1-DC7F-E6B4308AC8AB}"/>
              </a:ext>
            </a:extLst>
          </p:cNvPr>
          <p:cNvSpPr txBox="1"/>
          <p:nvPr/>
        </p:nvSpPr>
        <p:spPr>
          <a:xfrm>
            <a:off x="1195309" y="4532946"/>
            <a:ext cx="742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 with multiple models created, the desired results were not obtained.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RESOURCES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DCFD8-D715-12B1-6653-C82044DE0F55}"/>
              </a:ext>
            </a:extLst>
          </p:cNvPr>
          <p:cNvSpPr txBox="1"/>
          <p:nvPr/>
        </p:nvSpPr>
        <p:spPr>
          <a:xfrm>
            <a:off x="353760" y="1732908"/>
            <a:ext cx="5410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Downloadable Housing Market Data - Redfin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F0E9D-52F0-CAC2-7346-399E643B2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61" y="1038068"/>
            <a:ext cx="2857500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D54352-2E2D-383A-6AF1-F762234D8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93" y="2571750"/>
            <a:ext cx="1428750" cy="44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FA928-C8F8-5D2A-9482-82411149C865}"/>
              </a:ext>
            </a:extLst>
          </p:cNvPr>
          <p:cNvSpPr txBox="1"/>
          <p:nvPr/>
        </p:nvSpPr>
        <p:spPr>
          <a:xfrm>
            <a:off x="251538" y="3242713"/>
            <a:ext cx="5408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Mortgage rates and affordability - My Home by Freddie Mac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5" y="1557850"/>
            <a:ext cx="4707295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QUESTIONS?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1484864" y="374701"/>
            <a:ext cx="6450822" cy="2691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Original Plan</a:t>
            </a:r>
            <a:r>
              <a:rPr lang="en-US" dirty="0"/>
              <a:t>: Create a model that would predict the home value price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Issue</a:t>
            </a:r>
            <a:r>
              <a:rPr lang="en-US" dirty="0"/>
              <a:t>: Median sales price was not constant, therefore skewed results. Changed to categorical value. 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New Plan</a:t>
            </a:r>
            <a:r>
              <a:rPr lang="en-US" dirty="0"/>
              <a:t>: Can a model be created to predict the correct property type?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539B-29F3-6F6F-2A9E-6A02B9D9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8B249-E54F-38BD-EE64-2A59681BF68F}"/>
              </a:ext>
            </a:extLst>
          </p:cNvPr>
          <p:cNvSpPr txBox="1"/>
          <p:nvPr/>
        </p:nvSpPr>
        <p:spPr>
          <a:xfrm>
            <a:off x="4572000" y="1547451"/>
            <a:ext cx="4849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Pulled data from Redfin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Placed data into Postgres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Cleaned data and placed into </a:t>
            </a:r>
            <a:r>
              <a:rPr lang="en-US" dirty="0" err="1">
                <a:latin typeface="+mj-lt"/>
              </a:rPr>
              <a:t>Dataframes</a:t>
            </a:r>
            <a:r>
              <a:rPr lang="en-US" dirty="0">
                <a:latin typeface="+mj-lt"/>
              </a:rPr>
              <a:t> by using combination of Python and Postgres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were total of 35,424 records in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1,417 of these records were dropped due to Null values. (4.8% of the data had to have been dropped due to null values) </a:t>
            </a:r>
          </a:p>
        </p:txBody>
      </p:sp>
    </p:spTree>
    <p:extLst>
      <p:ext uri="{BB962C8B-B14F-4D97-AF65-F5344CB8AC3E}">
        <p14:creationId xmlns:p14="http://schemas.microsoft.com/office/powerpoint/2010/main" val="346243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 flipH="1">
            <a:off x="2393098" y="1508213"/>
            <a:ext cx="6395706" cy="273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Per Freddie Mac, the current interest rate for a 30-year FRM mortgage is 6.88% and a 15 </a:t>
            </a:r>
            <a:r>
              <a:rPr lang="en-US" sz="16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yr</a:t>
            </a: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FRM is 6.22%.  Is now the right time to purchase? </a:t>
            </a: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029282-CC3A-700D-9112-670F597F4189}"/>
              </a:ext>
            </a:extLst>
          </p:cNvPr>
          <p:cNvSpPr/>
          <p:nvPr/>
        </p:nvSpPr>
        <p:spPr>
          <a:xfrm>
            <a:off x="226783" y="128170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Why?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AA8C6-6907-D561-2F47-E4ED140A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61" y="2470813"/>
            <a:ext cx="6613429" cy="20146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PROPERTY TYPES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2054919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3635851" y="20099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5216783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6797715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1"/>
          <p:cNvSpPr txBox="1"/>
          <p:nvPr/>
        </p:nvSpPr>
        <p:spPr>
          <a:xfrm>
            <a:off x="5604683" y="3146721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ALL RESIDENTIAL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216102" y="311660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SINGLE FAMILY RESIDENT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429282" y="3122907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CONDO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4040701" y="3117521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TOWNHOUSE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1" name="Google Shape;681;p21"/>
          <p:cNvSpPr txBox="1"/>
          <p:nvPr/>
        </p:nvSpPr>
        <p:spPr>
          <a:xfrm>
            <a:off x="860222" y="30571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MULTIFAMILY (2-4 UNITS)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F19EC-0E8D-57E4-64E1-A58044D0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40" y="1731002"/>
            <a:ext cx="682811" cy="1012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4B3BF-4036-8D9A-F137-4271E82D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70" y="1914709"/>
            <a:ext cx="530398" cy="932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5C7D2-2C23-E05B-3FD9-121C82369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587" y="1703185"/>
            <a:ext cx="676715" cy="1103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1EB8B-4501-7D19-4EAE-523157B30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682" y="1975674"/>
            <a:ext cx="1036410" cy="81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E63F7-868C-F647-7B55-D3E871AC2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598" y="2169406"/>
            <a:ext cx="1042506" cy="664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7"/>
          <p:cNvGrpSpPr/>
          <p:nvPr/>
        </p:nvGrpSpPr>
        <p:grpSpPr>
          <a:xfrm>
            <a:off x="1528940" y="1327518"/>
            <a:ext cx="6086115" cy="3815992"/>
            <a:chOff x="238325" y="236325"/>
            <a:chExt cx="7138300" cy="5238150"/>
          </a:xfrm>
        </p:grpSpPr>
        <p:sp>
          <p:nvSpPr>
            <p:cNvPr id="1055" name="Google Shape;1055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was included in the Data?</a:t>
            </a:r>
            <a:endParaRPr dirty="0"/>
          </a:p>
        </p:txBody>
      </p:sp>
      <p:sp>
        <p:nvSpPr>
          <p:cNvPr id="1068" name="Google Shape;1068;p27"/>
          <p:cNvSpPr txBox="1"/>
          <p:nvPr/>
        </p:nvSpPr>
        <p:spPr>
          <a:xfrm>
            <a:off x="6259109" y="246020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Month &amp; Year for sale of property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9" name="Google Shape;1069;p27"/>
          <p:cNvSpPr txBox="1"/>
          <p:nvPr/>
        </p:nvSpPr>
        <p:spPr>
          <a:xfrm>
            <a:off x="4822411" y="3113632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Number of inventory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0" name="Google Shape;1070;p27"/>
          <p:cNvSpPr txBox="1"/>
          <p:nvPr/>
        </p:nvSpPr>
        <p:spPr>
          <a:xfrm>
            <a:off x="3405538" y="3197122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Median Sales Price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Median List Price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1" name="Google Shape;1071;p27"/>
          <p:cNvSpPr txBox="1"/>
          <p:nvPr/>
        </p:nvSpPr>
        <p:spPr>
          <a:xfrm>
            <a:off x="1873162" y="3548605"/>
            <a:ext cx="1055956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All 50 states and Washington D.C.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76" name="Google Shape;1076;p27"/>
          <p:cNvGrpSpPr/>
          <p:nvPr/>
        </p:nvGrpSpPr>
        <p:grpSpPr>
          <a:xfrm>
            <a:off x="7692585" y="2686952"/>
            <a:ext cx="2183295" cy="2549720"/>
            <a:chOff x="7692585" y="2686952"/>
            <a:chExt cx="2183295" cy="2549720"/>
          </a:xfrm>
        </p:grpSpPr>
        <p:sp>
          <p:nvSpPr>
            <p:cNvPr id="1077" name="Google Shape;1077;p27"/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689F4-34FC-E45B-83A4-42EB38EFF7BD}"/>
              </a:ext>
            </a:extLst>
          </p:cNvPr>
          <p:cNvSpPr txBox="1"/>
          <p:nvPr/>
        </p:nvSpPr>
        <p:spPr>
          <a:xfrm>
            <a:off x="2007898" y="1490463"/>
            <a:ext cx="302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 include: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Models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Created 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Neural Network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6" name="Google Shape;356;p20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Kmeans Clustering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Linear Regression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2637549" y="3398959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093353" y="3398553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403382" y="3184684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5373761" y="3478650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315156" y="3890430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5386676" y="3054155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402745" y="3977382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491609" y="3684355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491609" y="3272910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579165" y="3977382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540338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557980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403382" y="4332469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579802" y="4332469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5462290" y="4537236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481512" y="3566843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670160" y="3397562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031108" y="4820560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2324733" y="4803968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840124" y="3918511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878552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3171627" y="3714261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059363" y="3906121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3032926" y="4032331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3116064" y="4116387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5457001" y="4239675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552576" y="4342425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552576" y="4479323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5553709" y="4616259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552576" y="4753508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725114" y="4342699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725114" y="4479245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713351" y="4616298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712609" y="4753742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5451281" y="4120021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226874" y="4116387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3115495" y="4280639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226557" y="4280639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3116064" y="4449035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227158" y="4449035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116064" y="4615375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3226874" y="4615375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3115495" y="4779596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226557" y="4779596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3985947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093390" y="396578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3878552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3985947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4093390" y="40640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3878552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3985947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4093390" y="41623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3878552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985947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4093390" y="426058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3878552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3985947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093390" y="435883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878552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985947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093390" y="4457123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3878552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3985947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093390" y="455539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3878552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3985947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093390" y="475191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3878552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985947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093390" y="48502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3878552" y="3859464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4604371" y="3801229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4642766" y="38484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4750161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857588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4642766" y="394130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50161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4857588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642766" y="403408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4750161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4857588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4642766" y="412690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4750161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4857588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4642766" y="421973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944815" y="4041228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823252" y="4162790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916198" y="4496195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917513" y="4375013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3916198" y="425376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916198" y="4617411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916198" y="473897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3916198" y="4860189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4116415" y="425376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4116415" y="4375013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16415" y="4496229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116415" y="4617445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4116415" y="473897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4116415" y="4860224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4750161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4857588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4642766" y="431255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4750161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857588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4642766" y="440533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4750161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4857588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4642766" y="449814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4750161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4857588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642766" y="45909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4223920" y="3783355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288632" y="3855779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383136" y="3855779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4477608" y="3855779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5004401" y="3427776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5150224" y="358424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5257667" y="3693429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5042797" y="380259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5257667" y="380259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5042797" y="3911790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5150224" y="391179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5257667" y="391179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5042797" y="402097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5150224" y="402097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5257667" y="402097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042797" y="4130167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150224" y="413016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5257667" y="413016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5042797" y="4239347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5150224" y="423934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5257667" y="423934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5042797" y="434854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5150224" y="434854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257667" y="434854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042797" y="4457724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5150224" y="4457724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5257667" y="4457724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5042797" y="456692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5150224" y="456692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257667" y="456692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5042797" y="467610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150224" y="467610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257667" y="4676101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042797" y="4785298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5150224" y="478529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5257667" y="478529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3431018" y="2988863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3449494" y="3157512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3491640" y="320469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3599051" y="320469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3706478" y="320469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3491640" y="330840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3599051" y="330840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3706478" y="330840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491640" y="341214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3599051" y="341214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706478" y="341214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3491640" y="351585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599051" y="351585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3706478" y="351585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491640" y="361959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3599051" y="361959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3706478" y="361959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3491640" y="37233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3599051" y="372330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3706478" y="372330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3491640" y="382704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3599051" y="3827043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3706478" y="382704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3491640" y="393078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3599051" y="393078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3706478" y="393078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3491640" y="40344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3599051" y="4034494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3706478" y="403449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491640" y="413823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3599051" y="413823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3706478" y="413823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491640" y="424194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3599051" y="424194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3706478" y="424194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3491640" y="434568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3599051" y="434568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3706478" y="434568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3491640" y="444939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3599051" y="444939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3706478" y="444939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3491640" y="455313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599051" y="4553137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3706478" y="455313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3491640" y="465687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3599051" y="4656879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3706478" y="465687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3491640" y="476058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3599051" y="4760588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3706478" y="476058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3491640" y="486433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599051" y="486433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3706478" y="486433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3487890" y="304407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3595333" y="304407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3702727" y="3044078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3928426" y="5052201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2940251" y="5019423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4416045" y="4460435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4416045" y="5044766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4603510" y="4812118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4346835" y="4446636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4632668" y="4616535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4521523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767500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4797632" y="4822346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292751" y="5037898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5110594" y="4441392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5110594" y="5044067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5250231" y="4804114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5039939" y="4430255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>
            <a:off x="2608618" y="4982456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2249581" y="4283555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2403684" y="4532129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2549052" y="3946062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2730770" y="4244835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"/>
          <p:cNvSpPr/>
          <p:nvPr/>
        </p:nvSpPr>
        <p:spPr>
          <a:xfrm>
            <a:off x="2723254" y="5155943"/>
            <a:ext cx="3958044" cy="212467"/>
          </a:xfrm>
          <a:custGeom>
            <a:avLst/>
            <a:gdLst/>
            <a:ahLst/>
            <a:cxnLst/>
            <a:rect l="l" t="t" r="r" b="b"/>
            <a:pathLst>
              <a:path w="243797" h="13087" extrusionOk="0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0"/>
          <p:cNvSpPr/>
          <p:nvPr/>
        </p:nvSpPr>
        <p:spPr>
          <a:xfrm>
            <a:off x="3252515" y="4475842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3374001" y="4672059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4918015" y="4500341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5027097" y="4687482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4684653" y="4697905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4765324" y="4827980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468960" y="4579730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3571857" y="4745701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753298" y="4441268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5867113" y="4667545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6030372" y="4204458"/>
            <a:ext cx="476530" cy="617157"/>
          </a:xfrm>
          <a:custGeom>
            <a:avLst/>
            <a:gdLst/>
            <a:ahLst/>
            <a:cxnLst/>
            <a:rect l="l" t="t" r="r" b="b"/>
            <a:pathLst>
              <a:path w="29352" h="38014" extrusionOk="0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6174019" y="4440564"/>
            <a:ext cx="186134" cy="708723"/>
          </a:xfrm>
          <a:custGeom>
            <a:avLst/>
            <a:gdLst/>
            <a:ahLst/>
            <a:cxnLst/>
            <a:rect l="l" t="t" r="r" b="b"/>
            <a:pathLst>
              <a:path w="11465" h="43654" extrusionOk="0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257667" y="358424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150224" y="347505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5257667" y="347505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042797" y="3475052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5042797" y="3584249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5042797" y="3693429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5150224" y="3693429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150224" y="380259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cxnSp>
        <p:nvCxnSpPr>
          <p:cNvPr id="1257" name="Google Shape;1257;p33"/>
          <p:cNvCxnSpPr/>
          <p:nvPr/>
        </p:nvCxnSpPr>
        <p:spPr>
          <a:xfrm>
            <a:off x="3313950" y="5070250"/>
            <a:ext cx="2557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33"/>
          <p:cNvCxnSpPr/>
          <p:nvPr/>
        </p:nvCxnSpPr>
        <p:spPr>
          <a:xfrm rot="10800000">
            <a:off x="1866035" y="1163237"/>
            <a:ext cx="0" cy="3759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2" name="Google Shape;1262;p33"/>
          <p:cNvSpPr txBox="1"/>
          <p:nvPr/>
        </p:nvSpPr>
        <p:spPr>
          <a:xfrm>
            <a:off x="2220993" y="3316543"/>
            <a:ext cx="3390399" cy="119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50% Accuracy Rating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-49273" y="1174974"/>
            <a:ext cx="1831559" cy="3754401"/>
            <a:chOff x="3656224" y="1334888"/>
            <a:chExt cx="1831559" cy="3754401"/>
          </a:xfrm>
        </p:grpSpPr>
        <p:grpSp>
          <p:nvGrpSpPr>
            <p:cNvPr id="1271" name="Google Shape;1271;p33"/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1272" name="Google Shape;1272;p33"/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" name="Google Shape;1427;p33"/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1428" name="Google Shape;1428;p33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33"/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0" name="Google Shape;1440;p33"/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441" name="Google Shape;1441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512C07-3C20-0891-40CD-ABEAEEC1CB4A}"/>
              </a:ext>
            </a:extLst>
          </p:cNvPr>
          <p:cNvSpPr txBox="1"/>
          <p:nvPr/>
        </p:nvSpPr>
        <p:spPr>
          <a:xfrm>
            <a:off x="6468898" y="2493438"/>
            <a:ext cx="2406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desired accuracy was 75%, this was the best fit model for this dataset.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7C0FA-4A6F-AD5B-D71F-C703A228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38" y="1658868"/>
            <a:ext cx="4076188" cy="15924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474</Words>
  <Application>Microsoft Office PowerPoint</Application>
  <PresentationFormat>On-screen Show (16:9)</PresentationFormat>
  <Paragraphs>84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Barlow Light</vt:lpstr>
      <vt:lpstr>EB Garamond</vt:lpstr>
      <vt:lpstr>Montserrat ExtraBold</vt:lpstr>
      <vt:lpstr>Montserrat Light</vt:lpstr>
      <vt:lpstr>Arial</vt:lpstr>
      <vt:lpstr>Aptos Black</vt:lpstr>
      <vt:lpstr>Oswald</vt:lpstr>
      <vt:lpstr>Real Estate Marketing Plan </vt:lpstr>
      <vt:lpstr>Housing Market</vt:lpstr>
      <vt:lpstr>PowerPoint Presentation</vt:lpstr>
      <vt:lpstr>Configuration</vt:lpstr>
      <vt:lpstr>PowerPoint Presentation</vt:lpstr>
      <vt:lpstr>PROPERTY TYPES </vt:lpstr>
      <vt:lpstr>What was included in the Data?</vt:lpstr>
      <vt:lpstr>Data Models</vt:lpstr>
      <vt:lpstr>Models Created </vt:lpstr>
      <vt:lpstr>LINEAR REGRESSION</vt:lpstr>
      <vt:lpstr>NEURAL NETWORK </vt:lpstr>
      <vt:lpstr>NEURAL NETWORK ORIGINAL CODE</vt:lpstr>
      <vt:lpstr>STRATEGY</vt:lpstr>
      <vt:lpstr>KMEANS CLUSTERING</vt:lpstr>
      <vt:lpstr>KMEANS</vt:lpstr>
      <vt:lpstr>KMEANS</vt:lpstr>
      <vt:lpstr>KMEANS</vt:lpstr>
      <vt:lpstr>CONCLUSION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my home worth?</dc:title>
  <dc:creator>Tamara Hundich</dc:creator>
  <cp:lastModifiedBy>Tamara Hundich</cp:lastModifiedBy>
  <cp:revision>10</cp:revision>
  <dcterms:modified xsi:type="dcterms:W3CDTF">2024-03-12T22:59:04Z</dcterms:modified>
</cp:coreProperties>
</file>