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2" r:id="rId1"/>
  </p:sldMasterIdLst>
  <p:notesMasterIdLst>
    <p:notesMasterId r:id="rId34"/>
  </p:notesMasterIdLst>
  <p:sldIdLst>
    <p:sldId id="26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0" r:id="rId18"/>
    <p:sldId id="286" r:id="rId19"/>
    <p:sldId id="285" r:id="rId20"/>
    <p:sldId id="284" r:id="rId21"/>
    <p:sldId id="283" r:id="rId22"/>
    <p:sldId id="282" r:id="rId23"/>
    <p:sldId id="281" r:id="rId24"/>
    <p:sldId id="269" r:id="rId25"/>
    <p:sldId id="270" r:id="rId26"/>
    <p:sldId id="272" r:id="rId27"/>
    <p:sldId id="273" r:id="rId28"/>
    <p:sldId id="274" r:id="rId29"/>
    <p:sldId id="275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6"/>
  </p:normalViewPr>
  <p:slideViewPr>
    <p:cSldViewPr snapToGrid="0" snapToObjects="1">
      <p:cViewPr varScale="1">
        <p:scale>
          <a:sx n="73" d="100"/>
          <a:sy n="73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870A-8D01-AC4F-AE91-B411ED1BA62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002B-E259-6C48-8E19-5F3F15DC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7D6C8A-402C-1B42-88EA-180ED90B780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6333A-2DED-1C48-B065-614563967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4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  <p:sldLayoutId id="2147485124" r:id="rId12"/>
    <p:sldLayoutId id="2147485125" r:id="rId13"/>
    <p:sldLayoutId id="2147485126" r:id="rId14"/>
    <p:sldLayoutId id="2147485127" r:id="rId15"/>
    <p:sldLayoutId id="2147485128" r:id="rId16"/>
    <p:sldLayoutId id="21474851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4443" y="3124200"/>
            <a:ext cx="5794692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220" y="223180"/>
            <a:ext cx="4768850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/>
              <a:t>Subnet Mask làm việc gì ?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63521" y="1551788"/>
            <a:ext cx="7211695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spcBef>
                <a:spcPts val="820"/>
              </a:spcBef>
              <a:buClr>
                <a:srgbClr val="2F677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30" dirty="0">
                <a:latin typeface="Arial"/>
                <a:cs typeface="Arial"/>
              </a:rPr>
              <a:t>Tells </a:t>
            </a:r>
            <a:r>
              <a:rPr sz="2000" b="1" dirty="0">
                <a:latin typeface="Arial"/>
                <a:cs typeface="Arial"/>
              </a:rPr>
              <a:t>the router the number of bits to </a:t>
            </a:r>
            <a:r>
              <a:rPr sz="2000" b="1" spc="-5" dirty="0">
                <a:latin typeface="Arial"/>
                <a:cs typeface="Arial"/>
              </a:rPr>
              <a:t>look </a:t>
            </a:r>
            <a:r>
              <a:rPr sz="2000" b="1" dirty="0">
                <a:latin typeface="Arial"/>
                <a:cs typeface="Arial"/>
              </a:rPr>
              <a:t>at when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marL="241300" indent="-228600">
              <a:spcBef>
                <a:spcPts val="720"/>
              </a:spcBef>
              <a:buClr>
                <a:srgbClr val="2F677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Defines the number of bits that are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significant</a:t>
            </a:r>
            <a:endParaRPr sz="2000">
              <a:latin typeface="Arial"/>
              <a:cs typeface="Arial"/>
            </a:endParaRPr>
          </a:p>
          <a:p>
            <a:pPr marL="241300" indent="-228600">
              <a:spcBef>
                <a:spcPts val="720"/>
              </a:spcBef>
              <a:buClr>
                <a:srgbClr val="2F677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Used as a measuring tool, not to hide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anything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0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2508" y="2428120"/>
            <a:ext cx="5757479" cy="402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1321740"/>
            <a:ext cx="6166694" cy="996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575" y="228460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Possible </a:t>
            </a:r>
            <a:r>
              <a:rPr dirty="0"/>
              <a:t>Subnets and Hosts for a Class</a:t>
            </a:r>
            <a:r>
              <a:rPr spc="-200" dirty="0"/>
              <a:t> </a:t>
            </a:r>
            <a:r>
              <a:rPr dirty="0"/>
              <a:t>A  </a:t>
            </a:r>
            <a:r>
              <a:rPr spc="-5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5143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4992" y="2441039"/>
            <a:ext cx="5466790" cy="404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7709" y="1317486"/>
            <a:ext cx="6216941" cy="1004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575" y="312360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Possible </a:t>
            </a:r>
            <a:r>
              <a:rPr dirty="0"/>
              <a:t>Subnets and Hosts for a Class</a:t>
            </a:r>
            <a:r>
              <a:rPr spc="-85" dirty="0"/>
              <a:t> </a:t>
            </a:r>
            <a:r>
              <a:rPr dirty="0"/>
              <a:t>B  </a:t>
            </a:r>
            <a:r>
              <a:rPr spc="-5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52656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493" y="2469409"/>
            <a:ext cx="5809225" cy="40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1508" y="1333500"/>
            <a:ext cx="6374892" cy="1141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2" y="322476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Possible </a:t>
            </a:r>
            <a:r>
              <a:rPr dirty="0"/>
              <a:t>Subnets and Hosts for a Class</a:t>
            </a:r>
            <a:r>
              <a:rPr spc="-85" dirty="0"/>
              <a:t> </a:t>
            </a:r>
            <a:r>
              <a:rPr dirty="0"/>
              <a:t>C  </a:t>
            </a:r>
            <a:r>
              <a:rPr spc="-5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84345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1" y="1556446"/>
            <a:ext cx="8689701" cy="485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575" y="450810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Example: </a:t>
            </a:r>
            <a:r>
              <a:rPr dirty="0"/>
              <a:t>Applying a Subnet </a:t>
            </a:r>
            <a:r>
              <a:rPr spc="-5" dirty="0"/>
              <a:t>Mask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a  </a:t>
            </a:r>
            <a:r>
              <a:rPr spc="-5" dirty="0"/>
              <a:t>Class A</a:t>
            </a:r>
            <a:r>
              <a:rPr spc="-350" dirty="0"/>
              <a:t> </a:t>
            </a:r>
            <a:r>
              <a:rPr spc="-5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16696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51595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Example: </a:t>
            </a:r>
            <a:r>
              <a:rPr dirty="0"/>
              <a:t>Applying a Subnet </a:t>
            </a:r>
            <a:r>
              <a:rPr spc="-5" dirty="0"/>
              <a:t>Mask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a  </a:t>
            </a:r>
            <a:r>
              <a:rPr spc="-5" dirty="0"/>
              <a:t>Class B</a:t>
            </a:r>
            <a:r>
              <a:rPr spc="-130" dirty="0"/>
              <a:t> </a:t>
            </a:r>
            <a:r>
              <a:rPr spc="-5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606694"/>
            <a:ext cx="8676002" cy="480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23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51595"/>
            <a:ext cx="10131425" cy="886139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</a:pPr>
            <a:r>
              <a:rPr spc="-5" dirty="0"/>
              <a:t>Example: </a:t>
            </a:r>
            <a:r>
              <a:rPr dirty="0"/>
              <a:t>Applying a Subnet </a:t>
            </a:r>
            <a:r>
              <a:rPr spc="-5" dirty="0"/>
              <a:t>Mask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a  </a:t>
            </a:r>
            <a:r>
              <a:rPr spc="-5" dirty="0"/>
              <a:t>Class C</a:t>
            </a:r>
            <a:r>
              <a:rPr spc="-130" dirty="0"/>
              <a:t> </a:t>
            </a:r>
            <a:r>
              <a:rPr spc="-5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556396"/>
            <a:ext cx="8676002" cy="479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306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Cho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IP: 172.16.8.159 </a:t>
            </a:r>
            <a:r>
              <a:rPr lang="en-US" sz="2800" b="1" dirty="0" err="1">
                <a:solidFill>
                  <a:schemeClr val="tx1"/>
                </a:solidFill>
              </a:rPr>
              <a:t>và</a:t>
            </a:r>
            <a:r>
              <a:rPr lang="en-US" sz="2800" b="1" dirty="0">
                <a:solidFill>
                  <a:schemeClr val="tx1"/>
                </a:solidFill>
              </a:rPr>
              <a:t> subnet mask t</a:t>
            </a:r>
            <a:r>
              <a:rPr lang="vi-VN" sz="2800" b="1" dirty="0">
                <a:solidFill>
                  <a:schemeClr val="tx1"/>
                </a:solidFill>
              </a:rPr>
              <a:t>ươn</a:t>
            </a:r>
            <a:r>
              <a:rPr lang="en-US" sz="2800" b="1" dirty="0">
                <a:solidFill>
                  <a:schemeClr val="tx1"/>
                </a:solidFill>
              </a:rPr>
              <a:t>g </a:t>
            </a:r>
            <a:r>
              <a:rPr lang="en-US" sz="2800" b="1" dirty="0" err="1">
                <a:solidFill>
                  <a:schemeClr val="tx1"/>
                </a:solidFill>
              </a:rPr>
              <a:t>ứng</a:t>
            </a:r>
            <a:r>
              <a:rPr lang="en-US" sz="2800" b="1" dirty="0">
                <a:solidFill>
                  <a:schemeClr val="tx1"/>
                </a:solidFill>
              </a:rPr>
              <a:t> 255.255.255.192. </a:t>
            </a:r>
            <a:r>
              <a:rPr lang="en-US" sz="2800" b="1" dirty="0" err="1">
                <a:solidFill>
                  <a:schemeClr val="tx1"/>
                </a:solidFill>
              </a:rPr>
              <a:t>xác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IP </a:t>
            </a:r>
            <a:r>
              <a:rPr lang="en-US" sz="2800" b="1" dirty="0" err="1">
                <a:solidFill>
                  <a:schemeClr val="tx1"/>
                </a:solidFill>
              </a:rPr>
              <a:t>trên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172.16.8.128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172.16.8.191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172.16.0.128</a:t>
            </a:r>
          </a:p>
        </p:txBody>
      </p:sp>
    </p:spTree>
    <p:extLst>
      <p:ext uri="{BB962C8B-B14F-4D97-AF65-F5344CB8AC3E}">
        <p14:creationId xmlns:p14="http://schemas.microsoft.com/office/powerpoint/2010/main" val="354873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Thể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hiện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hệ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thập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phân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IP: 10101100.00010000.00000000.01100100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172.16.0.100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170.15.32.0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168.15.0.100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172.17.0.99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2" grpId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đây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quảng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bá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12.18.72.128/128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12.18.72.143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12.18.72.141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12.18.72.180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12.18.72.255</a:t>
            </a:r>
          </a:p>
        </p:txBody>
      </p:sp>
    </p:spTree>
    <p:extLst>
      <p:ext uri="{BB962C8B-B14F-4D97-AF65-F5344CB8AC3E}">
        <p14:creationId xmlns:p14="http://schemas.microsoft.com/office/powerpoint/2010/main" val="827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2" grpId="1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220" y="381001"/>
            <a:ext cx="7693558" cy="46166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 môn Mạng máy tính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3838" y="2362201"/>
            <a:ext cx="7693558" cy="246221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pPr algn="ctr"/>
            <a:r>
              <a:rPr lang="en-US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25492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Để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tìm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IP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một</a:t>
            </a:r>
            <a:r>
              <a:rPr lang="en-US" sz="2800" b="1" dirty="0">
                <a:solidFill>
                  <a:schemeClr val="tx1"/>
                </a:solidFill>
              </a:rPr>
              <a:t> host </a:t>
            </a:r>
            <a:r>
              <a:rPr lang="en-US" sz="2800" b="1" dirty="0" err="1">
                <a:solidFill>
                  <a:schemeClr val="tx1"/>
                </a:solidFill>
              </a:rPr>
              <a:t>trên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khi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biết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MAC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nó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dịch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vụ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đây</a:t>
            </a:r>
            <a:r>
              <a:rPr lang="en-US" sz="2800" b="1" dirty="0">
                <a:solidFill>
                  <a:schemeClr val="tx1"/>
                </a:solidFill>
              </a:rPr>
              <a:t> đ</a:t>
            </a:r>
            <a:r>
              <a:rPr lang="vi-VN" sz="2800" b="1" dirty="0">
                <a:solidFill>
                  <a:schemeClr val="tx1"/>
                </a:solidFill>
              </a:rPr>
              <a:t>ược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sử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dụng</a:t>
            </a:r>
            <a:r>
              <a:rPr lang="en-US" sz="2800" b="1" dirty="0">
                <a:solidFill>
                  <a:schemeClr val="tx1"/>
                </a:solidFill>
              </a:rPr>
              <a:t>  ?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349971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Nếu</a:t>
            </a:r>
            <a:r>
              <a:rPr lang="en-US" sz="2800" b="1" dirty="0">
                <a:solidFill>
                  <a:schemeClr val="tx1"/>
                </a:solidFill>
              </a:rPr>
              <a:t> dung </a:t>
            </a:r>
            <a:r>
              <a:rPr lang="en-US" sz="2800" b="1" dirty="0" err="1">
                <a:solidFill>
                  <a:schemeClr val="tx1"/>
                </a:solidFill>
              </a:rPr>
              <a:t>giao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thức</a:t>
            </a:r>
            <a:r>
              <a:rPr lang="en-US" sz="2800" b="1" dirty="0">
                <a:solidFill>
                  <a:schemeClr val="tx1"/>
                </a:solidFill>
              </a:rPr>
              <a:t> TCP/IP </a:t>
            </a:r>
            <a:r>
              <a:rPr lang="en-US" sz="2800" b="1" dirty="0" err="1">
                <a:solidFill>
                  <a:schemeClr val="tx1"/>
                </a:solidFill>
              </a:rPr>
              <a:t>và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subnet mask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255.255.192.0 </a:t>
            </a:r>
            <a:r>
              <a:rPr lang="en-US" sz="2800" b="1" dirty="0" err="1">
                <a:solidFill>
                  <a:schemeClr val="tx1"/>
                </a:solidFill>
              </a:rPr>
              <a:t>thì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cặp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máy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tính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đây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cùng</a:t>
            </a:r>
            <a:r>
              <a:rPr lang="en-US" sz="2800" b="1" dirty="0">
                <a:solidFill>
                  <a:schemeClr val="tx1"/>
                </a:solidFill>
              </a:rPr>
              <a:t> subnet ?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192.168.10.31 &amp; 192.168.100.1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172.168.80.1 &amp; 172.168.72.119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172.25.1.15 &amp; 172.26.11.20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192.168.100.15 &amp; 192.168.100.16</a:t>
            </a:r>
          </a:p>
        </p:txBody>
      </p:sp>
    </p:spTree>
    <p:extLst>
      <p:ext uri="{BB962C8B-B14F-4D97-AF65-F5344CB8AC3E}">
        <p14:creationId xmlns:p14="http://schemas.microsoft.com/office/powerpoint/2010/main" val="165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d</a:t>
            </a:r>
            <a:r>
              <a:rPr lang="vi-VN" sz="2800" b="1" dirty="0">
                <a:solidFill>
                  <a:schemeClr val="tx1"/>
                </a:solidFill>
              </a:rPr>
              <a:t>ưới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đây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IP </a:t>
            </a:r>
            <a:r>
              <a:rPr lang="en-US" sz="2800" b="1" dirty="0" err="1">
                <a:solidFill>
                  <a:schemeClr val="tx1"/>
                </a:solidFill>
              </a:rPr>
              <a:t>dành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riêng</a:t>
            </a:r>
            <a:r>
              <a:rPr lang="en-US" sz="2800" b="1" dirty="0">
                <a:solidFill>
                  <a:schemeClr val="tx1"/>
                </a:solidFill>
              </a:rPr>
              <a:t> (private address) ?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172.20.14.36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12.0.0.1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168.172.19.39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172.33.194.30</a:t>
            </a:r>
          </a:p>
        </p:txBody>
      </p:sp>
    </p:spTree>
    <p:extLst>
      <p:ext uri="{BB962C8B-B14F-4D97-AF65-F5344CB8AC3E}">
        <p14:creationId xmlns:p14="http://schemas.microsoft.com/office/powerpoint/2010/main" val="25300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2" grpId="1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Giả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sử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hệ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thống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bạn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phải</a:t>
            </a:r>
            <a:r>
              <a:rPr lang="en-US" sz="2800" b="1" dirty="0">
                <a:solidFill>
                  <a:schemeClr val="tx1"/>
                </a:solidFill>
              </a:rPr>
              <a:t> chia </a:t>
            </a:r>
            <a:r>
              <a:rPr lang="en-US" sz="2800" b="1" dirty="0" err="1">
                <a:solidFill>
                  <a:schemeClr val="tx1"/>
                </a:solidFill>
              </a:rPr>
              <a:t>thành</a:t>
            </a:r>
            <a:r>
              <a:rPr lang="en-US" sz="2800" b="1" dirty="0">
                <a:solidFill>
                  <a:schemeClr val="tx1"/>
                </a:solidFill>
              </a:rPr>
              <a:t> 6 subnet </a:t>
            </a:r>
            <a:r>
              <a:rPr lang="en-US" sz="2800" b="1" dirty="0" err="1">
                <a:solidFill>
                  <a:schemeClr val="tx1"/>
                </a:solidFill>
              </a:rPr>
              <a:t>và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sử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dụng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một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lớp</a:t>
            </a:r>
            <a:r>
              <a:rPr lang="en-US" sz="2800" b="1" dirty="0">
                <a:solidFill>
                  <a:schemeClr val="tx1"/>
                </a:solidFill>
              </a:rPr>
              <a:t> B. </a:t>
            </a:r>
            <a:r>
              <a:rPr lang="en-US" sz="2800" b="1" dirty="0" err="1">
                <a:solidFill>
                  <a:schemeClr val="tx1"/>
                </a:solidFill>
              </a:rPr>
              <a:t>Mỗi</a:t>
            </a:r>
            <a:r>
              <a:rPr lang="en-US" sz="2800" b="1" dirty="0">
                <a:solidFill>
                  <a:schemeClr val="tx1"/>
                </a:solidFill>
              </a:rPr>
              <a:t> subnet </a:t>
            </a:r>
            <a:r>
              <a:rPr lang="en-US" sz="2800" b="1" dirty="0" err="1">
                <a:solidFill>
                  <a:schemeClr val="tx1"/>
                </a:solidFill>
              </a:rPr>
              <a:t>chứa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ít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nhất</a:t>
            </a:r>
            <a:r>
              <a:rPr lang="en-US" sz="2800" b="1" dirty="0">
                <a:solidFill>
                  <a:schemeClr val="tx1"/>
                </a:solidFill>
              </a:rPr>
              <a:t> 4000 host. </a:t>
            </a:r>
            <a:r>
              <a:rPr lang="en-US" sz="2800" b="1" dirty="0" err="1">
                <a:solidFill>
                  <a:schemeClr val="tx1"/>
                </a:solidFill>
              </a:rPr>
              <a:t>Vậy</a:t>
            </a:r>
            <a:r>
              <a:rPr lang="en-US" sz="2800" b="1" dirty="0">
                <a:solidFill>
                  <a:schemeClr val="tx1"/>
                </a:solidFill>
              </a:rPr>
              <a:t> subnet mask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sẽ</a:t>
            </a:r>
            <a:r>
              <a:rPr lang="en-US" sz="2800" b="1" dirty="0">
                <a:solidFill>
                  <a:schemeClr val="tx1"/>
                </a:solidFill>
              </a:rPr>
              <a:t> đ</a:t>
            </a:r>
            <a:r>
              <a:rPr lang="vi-VN" sz="2800" b="1" dirty="0">
                <a:solidFill>
                  <a:schemeClr val="tx1"/>
                </a:solidFill>
              </a:rPr>
              <a:t>ược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sử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dụng</a:t>
            </a:r>
            <a:r>
              <a:rPr lang="en-US" sz="2800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255.248.0.0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255.255.248.0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255.255.240.0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255.255.252.0</a:t>
            </a:r>
          </a:p>
        </p:txBody>
      </p:sp>
    </p:spTree>
    <p:extLst>
      <p:ext uri="{BB962C8B-B14F-4D97-AF65-F5344CB8AC3E}">
        <p14:creationId xmlns:p14="http://schemas.microsoft.com/office/powerpoint/2010/main" val="10653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6" grpId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Trong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các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sẽ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một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không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cùng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nằm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chung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con </a:t>
            </a:r>
            <a:r>
              <a:rPr lang="en-US" sz="2800" b="1" dirty="0" err="1">
                <a:solidFill>
                  <a:schemeClr val="tx1"/>
                </a:solidFill>
              </a:rPr>
              <a:t>với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còn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lại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 err="1">
                <a:solidFill>
                  <a:schemeClr val="tx1"/>
                </a:solidFill>
              </a:rPr>
              <a:t>khi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sử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dụng</a:t>
            </a:r>
            <a:r>
              <a:rPr lang="en-US" sz="2800" b="1" dirty="0">
                <a:solidFill>
                  <a:schemeClr val="tx1"/>
                </a:solidFill>
              </a:rPr>
              <a:t> subnet mask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255.255.224.0: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172.16.64.42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172.16.66.24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172.16.67.50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172.16.63.33</a:t>
            </a:r>
          </a:p>
        </p:txBody>
      </p:sp>
    </p:spTree>
    <p:extLst>
      <p:ext uri="{BB962C8B-B14F-4D97-AF65-F5344CB8AC3E}">
        <p14:creationId xmlns:p14="http://schemas.microsoft.com/office/powerpoint/2010/main" val="7741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nào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sau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đây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quảng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bá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192.168.25.128/28: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192.168.25.180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192.168.25.255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192.168.25.143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192.168.25.141</a:t>
            </a:r>
          </a:p>
        </p:txBody>
      </p:sp>
    </p:spTree>
    <p:extLst>
      <p:ext uri="{BB962C8B-B14F-4D97-AF65-F5344CB8AC3E}">
        <p14:creationId xmlns:p14="http://schemas.microsoft.com/office/powerpoint/2010/main" val="8683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Liệt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kê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các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khoảng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Private: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10.x.x.x;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192.168.0.x -&gt;192.168.1.x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172.16.0.x -&gt; 172.16.255.x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10.x.x.x; 172.16.x.x -&gt; 172.31.x.x; 192.168.x.x</a:t>
            </a:r>
          </a:p>
        </p:txBody>
      </p:sp>
    </p:spTree>
    <p:extLst>
      <p:ext uri="{BB962C8B-B14F-4D97-AF65-F5344CB8AC3E}">
        <p14:creationId xmlns:p14="http://schemas.microsoft.com/office/powerpoint/2010/main" val="14070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7" grpId="0"/>
      <p:bldP spid="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>
                <a:solidFill>
                  <a:schemeClr val="tx1"/>
                </a:solidFill>
              </a:rPr>
              <a:t>Một địa chỉ mạng lớp C được chia thành 4 mạng con (subnet). Mặt nạ mạng (subnet mask) cần</a:t>
            </a:r>
          </a:p>
          <a:p>
            <a:r>
              <a:rPr lang="vi-VN" sz="2800" b="1" dirty="0">
                <a:solidFill>
                  <a:schemeClr val="tx1"/>
                </a:solidFill>
              </a:rPr>
              <a:t>dùng?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255.255.255.128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255.255.255.240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255.255.255.0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743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Cho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IP: 192.168.5.49/28. Cho </a:t>
            </a:r>
            <a:r>
              <a:rPr lang="en-US" sz="2800" b="1" dirty="0" err="1">
                <a:solidFill>
                  <a:schemeClr val="tx1"/>
                </a:solidFill>
              </a:rPr>
              <a:t>biết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mạng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IP </a:t>
            </a:r>
            <a:r>
              <a:rPr lang="en-US" sz="2800" b="1" dirty="0" err="1">
                <a:solidFill>
                  <a:schemeClr val="tx1"/>
                </a:solidFill>
              </a:rPr>
              <a:t>này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192.168.5.32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192.168.5.16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192.168.5.48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192.168.5.60</a:t>
            </a:r>
          </a:p>
        </p:txBody>
      </p:sp>
    </p:spTree>
    <p:extLst>
      <p:ext uri="{BB962C8B-B14F-4D97-AF65-F5344CB8AC3E}">
        <p14:creationId xmlns:p14="http://schemas.microsoft.com/office/powerpoint/2010/main" val="228891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>
                <a:solidFill>
                  <a:schemeClr val="tx1"/>
                </a:solidFill>
              </a:rPr>
              <a:t>Địa chỉ lớp nào cho phép mượn 15 bits để chia Subnet?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14619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220" y="731827"/>
            <a:ext cx="356362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5"/>
              <a:t>IP là gì 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50591" y="1981201"/>
            <a:ext cx="7332345" cy="11310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spcBef>
                <a:spcPts val="820"/>
              </a:spcBef>
              <a:buClr>
                <a:srgbClr val="2F677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ác định duy nhất mỗi thiết bị trên một mạng IP.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820"/>
              </a:spcBef>
              <a:buClr>
                <a:srgbClr val="2F677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vi-VN" sz="2000" b="1">
                <a:latin typeface="+mj-lt"/>
              </a:rPr>
              <a:t>Mỗi </a:t>
            </a:r>
            <a:r>
              <a:rPr lang="en-US" sz="2000" b="1">
                <a:latin typeface="+mj-lt"/>
              </a:rPr>
              <a:t>thiết bị mạng</a:t>
            </a:r>
            <a:r>
              <a:rPr lang="vi-VN" sz="2000" b="1">
                <a:latin typeface="+mj-lt"/>
              </a:rPr>
              <a:t> (máy tính, thiết bị mạng, thiết bị ngoại vi) phải</a:t>
            </a:r>
            <a:br>
              <a:rPr lang="vi-VN" sz="2000" b="1">
                <a:latin typeface="+mj-lt"/>
              </a:rPr>
            </a:br>
            <a:r>
              <a:rPr lang="vi-VN" sz="2000" b="1">
                <a:latin typeface="+mj-lt"/>
              </a:rPr>
              <a:t>có một địa chỉ duy nhất.</a:t>
            </a:r>
            <a:endParaRPr lang="en-US" sz="2000" b="1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7562" y="4363974"/>
            <a:ext cx="2478405" cy="448841"/>
          </a:xfrm>
          <a:prstGeom prst="rect">
            <a:avLst/>
          </a:prstGeom>
          <a:solidFill>
            <a:srgbClr val="2F6774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3475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Network.Host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894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Xác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định</a:t>
            </a:r>
            <a:r>
              <a:rPr lang="en-US" sz="2800" b="1" dirty="0">
                <a:solidFill>
                  <a:schemeClr val="tx1"/>
                </a:solidFill>
              </a:rPr>
              <a:t> Network ID, Host ID </a:t>
            </a:r>
            <a:r>
              <a:rPr lang="en-US" sz="2800" b="1" dirty="0" err="1">
                <a:solidFill>
                  <a:schemeClr val="tx1"/>
                </a:solidFill>
              </a:rPr>
              <a:t>và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địa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chỉ</a:t>
            </a:r>
            <a:r>
              <a:rPr lang="en-US" sz="2800" b="1" dirty="0">
                <a:solidFill>
                  <a:schemeClr val="tx1"/>
                </a:solidFill>
              </a:rPr>
              <a:t> broadcast </a:t>
            </a:r>
            <a:r>
              <a:rPr lang="en-US" sz="2800" b="1" dirty="0" err="1">
                <a:solidFill>
                  <a:schemeClr val="tx1"/>
                </a:solidFill>
              </a:rPr>
              <a:t>của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máy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tính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có</a:t>
            </a:r>
            <a:r>
              <a:rPr lang="en-US" sz="2800" b="1" dirty="0">
                <a:solidFill>
                  <a:schemeClr val="tx1"/>
                </a:solidFill>
              </a:rPr>
              <a:t> IP </a:t>
            </a:r>
            <a:r>
              <a:rPr lang="en-US" sz="2800" b="1" dirty="0" err="1">
                <a:solidFill>
                  <a:schemeClr val="tx1"/>
                </a:solidFill>
              </a:rPr>
              <a:t>là</a:t>
            </a:r>
            <a:r>
              <a:rPr lang="en-US" sz="2800" b="1" dirty="0">
                <a:solidFill>
                  <a:schemeClr val="tx1"/>
                </a:solidFill>
              </a:rPr>
              <a:t> 134.215.3.5 / 16:</a:t>
            </a: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ID: 134.215.0.0; Host ID: 0.3.5; Broadcast: 134.215.255.255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ID: 134.215.0.0; Host ID: 3.5; Broadcast: 134.215.255.255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ID: 134.215.3.0; Host ID: 0.0.0.5; Broadcast: 134.215.3.255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ID: 134.215.0.0; Host ID: 0.0.3.5; Broadcast: 134.215.255.255</a:t>
            </a:r>
          </a:p>
        </p:txBody>
      </p:sp>
    </p:spTree>
    <p:extLst>
      <p:ext uri="{BB962C8B-B14F-4D97-AF65-F5344CB8AC3E}">
        <p14:creationId xmlns:p14="http://schemas.microsoft.com/office/powerpoint/2010/main" val="363264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5" grpId="1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>
                <a:solidFill>
                  <a:schemeClr val="tx1"/>
                </a:solidFill>
              </a:rPr>
              <a:t>Cho đường mạng có địa chỉ 172.17.100.0/255.255.252.0. Phương pháp chia mạng con này</a:t>
            </a:r>
          </a:p>
          <a:p>
            <a:r>
              <a:rPr lang="vi-VN" sz="2800" b="1" dirty="0">
                <a:solidFill>
                  <a:schemeClr val="tx1"/>
                </a:solidFill>
              </a:rPr>
              <a:t>cho bao nhiêu subnet và bao nhiêu host trong mỗi mạng con: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 </a:t>
            </a:r>
            <a:r>
              <a:rPr lang="fr-FR" dirty="0" err="1"/>
              <a:t>subnet</a:t>
            </a:r>
            <a:r>
              <a:rPr lang="fr-FR" dirty="0"/>
              <a:t>,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1022 host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126 </a:t>
            </a:r>
            <a:r>
              <a:rPr lang="fr-FR" dirty="0" err="1"/>
              <a:t>subnet</a:t>
            </a:r>
            <a:r>
              <a:rPr lang="fr-FR" dirty="0"/>
              <a:t>,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510 host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62 </a:t>
            </a:r>
            <a:r>
              <a:rPr lang="fr-FR" dirty="0" err="1"/>
              <a:t>subnet</a:t>
            </a:r>
            <a:r>
              <a:rPr lang="fr-FR" dirty="0"/>
              <a:t>,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1022 host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128 </a:t>
            </a:r>
            <a:r>
              <a:rPr lang="fr-FR" dirty="0" err="1"/>
              <a:t>subnet</a:t>
            </a:r>
            <a:r>
              <a:rPr lang="fr-FR" dirty="0"/>
              <a:t>, </a:t>
            </a:r>
            <a:r>
              <a:rPr lang="fr-FR" dirty="0" err="1"/>
              <a:t>mỗi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512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6" grpId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75302" y="74294"/>
            <a:ext cx="11984019" cy="2076226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>
                <a:solidFill>
                  <a:schemeClr val="tx1"/>
                </a:solidFill>
              </a:rPr>
              <a:t>Giả sử hệ thống mạng của bạn phải chia thành 15 mạng con (subnet) và sử dụng một địa chỉ</a:t>
            </a:r>
          </a:p>
          <a:p>
            <a:r>
              <a:rPr lang="vi-VN" sz="2800" b="1" dirty="0">
                <a:solidFill>
                  <a:schemeClr val="tx1"/>
                </a:solidFill>
              </a:rPr>
              <a:t>lớp B. Mỗi mạng con chứa ít nhất 1500 host. Vậy Subnet mask nào sẽ được sử dụng: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5304" y="250653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302" y="3580057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5302" y="4652402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5303" y="5749795"/>
            <a:ext cx="11984017" cy="968188"/>
          </a:xfrm>
          <a:prstGeom prst="frame">
            <a:avLst>
              <a:gd name="adj1" fmla="val 40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9602" y="259092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89600" y="5834191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" name="Oval 23"/>
          <p:cNvSpPr/>
          <p:nvPr/>
        </p:nvSpPr>
        <p:spPr>
          <a:xfrm>
            <a:off x="189599" y="4736798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89599" y="3664453"/>
            <a:ext cx="829575" cy="7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471" y="388463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255.255.248.0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3471" y="280595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255.248.0.0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471" y="4951829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255.255.224.0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3471" y="6068101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255.255.252.0</a:t>
            </a:r>
          </a:p>
        </p:txBody>
      </p:sp>
    </p:spTree>
    <p:extLst>
      <p:ext uri="{BB962C8B-B14F-4D97-AF65-F5344CB8AC3E}">
        <p14:creationId xmlns:p14="http://schemas.microsoft.com/office/powerpoint/2010/main" val="14573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" grpId="0"/>
      <p:bldP spid="15" grpId="0"/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344" y="454828"/>
            <a:ext cx="2687320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IP </a:t>
            </a:r>
            <a:r>
              <a:rPr spc="-5" dirty="0"/>
              <a:t>PDU</a:t>
            </a:r>
            <a:r>
              <a:rPr spc="-114" dirty="0"/>
              <a:t> </a:t>
            </a:r>
            <a:r>
              <a:rPr spc="-5" dirty="0"/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2209800"/>
            <a:ext cx="8072100" cy="3412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58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1553" y="1862327"/>
            <a:ext cx="7003305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4344" y="362458"/>
            <a:ext cx="6398260" cy="475130"/>
          </a:xfrm>
          <a:prstGeom prst="rect">
            <a:avLst/>
          </a:prstGeom>
        </p:spPr>
        <p:txBody>
          <a:bodyPr vert="horz" wrap="square" lIns="0" tIns="64135" rIns="0" bIns="0" rtlCol="0" anchor="ctr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lang="vi-VN"/>
              <a:t>Định dạng Địa chỉ IP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7615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7879" y="2455166"/>
            <a:ext cx="8370314" cy="236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221" y="500179"/>
            <a:ext cx="645858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IP </a:t>
            </a:r>
            <a:r>
              <a:rPr spc="-5"/>
              <a:t>Address Classes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467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484" y="2057401"/>
            <a:ext cx="8463021" cy="252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221" y="223180"/>
            <a:ext cx="3476625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IP </a:t>
            </a:r>
            <a:r>
              <a:rPr spc="-5" dirty="0"/>
              <a:t>Address</a:t>
            </a:r>
            <a:r>
              <a:rPr spc="-215" dirty="0"/>
              <a:t> </a:t>
            </a:r>
            <a:r>
              <a:rPr spc="-5" dirty="0"/>
              <a:t>Ranges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742" y="4876623"/>
            <a:ext cx="7992745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*127 </a:t>
            </a:r>
            <a:r>
              <a:rPr sz="2000" spc="-90" dirty="0">
                <a:latin typeface="Arial"/>
                <a:cs typeface="Arial"/>
              </a:rPr>
              <a:t>(01111111) </a:t>
            </a:r>
            <a:r>
              <a:rPr sz="2000" dirty="0">
                <a:latin typeface="Arial"/>
                <a:cs typeface="Arial"/>
              </a:rPr>
              <a:t>is a Class A address reserved for loopback testing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cannot be assigned to 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4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221" y="223180"/>
            <a:ext cx="3669665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Public </a:t>
            </a:r>
            <a:r>
              <a:rPr dirty="0"/>
              <a:t>IP</a:t>
            </a:r>
            <a:r>
              <a:rPr spc="-180" dirty="0"/>
              <a:t> </a:t>
            </a:r>
            <a:r>
              <a:rPr spc="-5" dirty="0"/>
              <a:t>Addresses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1" y="2286000"/>
            <a:ext cx="7385687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97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221" y="223180"/>
            <a:ext cx="3795395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Private </a:t>
            </a:r>
            <a:r>
              <a:rPr spc="-10" dirty="0"/>
              <a:t>IP</a:t>
            </a:r>
            <a:r>
              <a:rPr spc="-170" dirty="0"/>
              <a:t> </a:t>
            </a:r>
            <a:r>
              <a:rPr spc="-5" dirty="0"/>
              <a:t>Addresses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0312" y="2195512"/>
          <a:ext cx="7315200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5F8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3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Address</a:t>
                      </a:r>
                      <a:r>
                        <a:rPr sz="24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5F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3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68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10.0.0.0 to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10.255.255.255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3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3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711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172.16.0.0 to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172.31.255.255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73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268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192.168.0.0 to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192.168.255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35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2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</TotalTime>
  <Words>812</Words>
  <Application>Microsoft Office PowerPoint</Application>
  <PresentationFormat>Màn hình rộng</PresentationFormat>
  <Paragraphs>181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Celestial</vt:lpstr>
      <vt:lpstr>Bản trình bày PowerPoint</vt:lpstr>
      <vt:lpstr>Nhập môn Mạng máy tính</vt:lpstr>
      <vt:lpstr>IP là gì ?</vt:lpstr>
      <vt:lpstr>IP PDU Header</vt:lpstr>
      <vt:lpstr>Định dạng Địa chỉ IP</vt:lpstr>
      <vt:lpstr>IP Address Classes</vt:lpstr>
      <vt:lpstr>IP Address Ranges</vt:lpstr>
      <vt:lpstr>Public IP Addresses</vt:lpstr>
      <vt:lpstr>Private IP Addresses</vt:lpstr>
      <vt:lpstr>Subnet Mask làm việc gì ?</vt:lpstr>
      <vt:lpstr>Possible Subnets and Hosts for a Class A  Network</vt:lpstr>
      <vt:lpstr>Possible Subnets and Hosts for a Class B  Network</vt:lpstr>
      <vt:lpstr>Possible Subnets and Hosts for a Class C  Network</vt:lpstr>
      <vt:lpstr>Example: Applying a Subnet Mask for a  Class A Address</vt:lpstr>
      <vt:lpstr>Example: Applying a Subnet Mask for a  Class B Address</vt:lpstr>
      <vt:lpstr>Example: Applying a Subnet Mask for a  Class C Address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Phương Nguyễn</dc:creator>
  <cp:lastModifiedBy>LÊ THANH HỒNG NHỰT</cp:lastModifiedBy>
  <cp:revision>12</cp:revision>
  <dcterms:created xsi:type="dcterms:W3CDTF">2017-12-14T15:21:21Z</dcterms:created>
  <dcterms:modified xsi:type="dcterms:W3CDTF">2017-12-26T15:37:32Z</dcterms:modified>
</cp:coreProperties>
</file>