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5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80418" autoAdjust="0"/>
  </p:normalViewPr>
  <p:slideViewPr>
    <p:cSldViewPr snapToGrid="0">
      <p:cViewPr varScale="1">
        <p:scale>
          <a:sx n="76" d="100"/>
          <a:sy n="76" d="100"/>
        </p:scale>
        <p:origin x="13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2.png"/>
          <p:cNvPicPr>
            <a:picLocks noChangeAspect="1"/>
          </p:cNvPicPr>
          <p:nvPr/>
        </p:nvPicPr>
        <p:blipFill>
          <a:blip r:embed="rId3"/>
          <a:srcRect l="33603" t="53799" r="19765"/>
          <a:stretch>
            <a:fillRect/>
          </a:stretch>
        </p:blipFill>
        <p:spPr>
          <a:xfrm>
            <a:off x="3072810" y="3689500"/>
            <a:ext cx="4263656" cy="3168219"/>
          </a:xfrm>
          <a:prstGeom prst="rect">
            <a:avLst/>
          </a:prstGeom>
        </p:spPr>
      </p:pic>
      <p:pic>
        <p:nvPicPr>
          <p:cNvPr id="9" name="그림 5" descr="21.png"/>
          <p:cNvPicPr>
            <a:picLocks noChangeAspect="1"/>
          </p:cNvPicPr>
          <p:nvPr/>
        </p:nvPicPr>
        <p:blipFill>
          <a:blip r:embed="rId4"/>
          <a:srcRect t="34882" r="27905"/>
          <a:stretch>
            <a:fillRect/>
          </a:stretch>
        </p:blipFill>
        <p:spPr>
          <a:xfrm>
            <a:off x="378" y="2392328"/>
            <a:ext cx="6591809" cy="4465391"/>
          </a:xfrm>
          <a:prstGeom prst="rect">
            <a:avLst/>
          </a:prstGeom>
        </p:spPr>
      </p:pic>
      <p:pic>
        <p:nvPicPr>
          <p:cNvPr id="10" name="어두움" descr="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" y="-13894"/>
            <a:ext cx="9143245" cy="6857434"/>
          </a:xfrm>
          <a:prstGeom prst="rect">
            <a:avLst/>
          </a:prstGeom>
        </p:spPr>
      </p:pic>
      <p:pic>
        <p:nvPicPr>
          <p:cNvPr id="11" name="건물" descr="23.png"/>
          <p:cNvPicPr>
            <a:picLocks noChangeAspect="1"/>
          </p:cNvPicPr>
          <p:nvPr/>
        </p:nvPicPr>
        <p:blipFill>
          <a:blip r:embed="rId6"/>
          <a:srcRect l="52093" t="23564"/>
          <a:stretch>
            <a:fillRect/>
          </a:stretch>
        </p:blipFill>
        <p:spPr>
          <a:xfrm>
            <a:off x="4763386" y="1616149"/>
            <a:ext cx="4380236" cy="5241568"/>
          </a:xfrm>
          <a:prstGeom prst="rect">
            <a:avLst/>
          </a:prstGeom>
        </p:spPr>
      </p:pic>
      <p:pic>
        <p:nvPicPr>
          <p:cNvPr id="12" name="그림 9" descr="24.png"/>
          <p:cNvPicPr>
            <a:picLocks noChangeAspect="1"/>
          </p:cNvPicPr>
          <p:nvPr/>
        </p:nvPicPr>
        <p:blipFill>
          <a:blip r:embed="rId7"/>
          <a:srcRect l="86282" t="3252" r="3950" b="79847"/>
          <a:stretch>
            <a:fillRect/>
          </a:stretch>
        </p:blipFill>
        <p:spPr>
          <a:xfrm>
            <a:off x="7889359" y="223286"/>
            <a:ext cx="893135" cy="1158949"/>
          </a:xfrm>
          <a:prstGeom prst="rect">
            <a:avLst/>
          </a:prstGeom>
        </p:spPr>
      </p:pic>
      <p:pic>
        <p:nvPicPr>
          <p:cNvPr id="17" name="그림 14" descr="26.png"/>
          <p:cNvPicPr>
            <a:picLocks noChangeAspect="1"/>
          </p:cNvPicPr>
          <p:nvPr/>
        </p:nvPicPr>
        <p:blipFill>
          <a:blip r:embed="rId8"/>
          <a:srcRect l="20579" t="43720" r="52093" b="53644"/>
          <a:stretch>
            <a:fillRect/>
          </a:stretch>
        </p:blipFill>
        <p:spPr>
          <a:xfrm>
            <a:off x="1881964" y="2998381"/>
            <a:ext cx="2498651" cy="180754"/>
          </a:xfrm>
          <a:prstGeom prst="rect">
            <a:avLst/>
          </a:prstGeom>
        </p:spPr>
      </p:pic>
      <p:pic>
        <p:nvPicPr>
          <p:cNvPr id="18" name="그림 15" descr="27.png"/>
          <p:cNvPicPr>
            <a:picLocks noChangeAspect="1"/>
          </p:cNvPicPr>
          <p:nvPr/>
        </p:nvPicPr>
        <p:blipFill>
          <a:blip r:embed="rId9"/>
          <a:srcRect l="6741" t="43565" r="78374" b="53954"/>
          <a:stretch>
            <a:fillRect/>
          </a:stretch>
        </p:blipFill>
        <p:spPr>
          <a:xfrm>
            <a:off x="616688" y="2987751"/>
            <a:ext cx="1360968" cy="170121"/>
          </a:xfrm>
          <a:prstGeom prst="rect">
            <a:avLst/>
          </a:prstGeom>
        </p:spPr>
      </p:pic>
      <p:pic>
        <p:nvPicPr>
          <p:cNvPr id="19" name="그림 16" descr="29.png"/>
          <p:cNvPicPr>
            <a:picLocks noChangeAspect="1"/>
          </p:cNvPicPr>
          <p:nvPr/>
        </p:nvPicPr>
        <p:blipFill>
          <a:blip r:embed="rId10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20" name="그림 17" descr="1-1.png"/>
          <p:cNvPicPr>
            <a:picLocks noChangeAspect="1"/>
          </p:cNvPicPr>
          <p:nvPr/>
        </p:nvPicPr>
        <p:blipFill>
          <a:blip r:embed="rId11" cstate="print"/>
          <a:srcRect l="38974" t="34428" r="38187" b="35300"/>
          <a:stretch>
            <a:fillRect/>
          </a:stretch>
        </p:blipFill>
        <p:spPr bwMode="auto">
          <a:xfrm>
            <a:off x="7280655" y="1197072"/>
            <a:ext cx="1492702" cy="14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그림 18" descr="1-4.png"/>
          <p:cNvPicPr>
            <a:picLocks noChangeAspect="1"/>
          </p:cNvPicPr>
          <p:nvPr/>
        </p:nvPicPr>
        <p:blipFill>
          <a:blip r:embed="rId12" cstate="print"/>
          <a:srcRect l="40131" t="1385" r="32597" b="62077"/>
          <a:stretch>
            <a:fillRect/>
          </a:stretch>
        </p:blipFill>
        <p:spPr bwMode="auto">
          <a:xfrm>
            <a:off x="6715141" y="1031358"/>
            <a:ext cx="1783292" cy="179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그림 19" descr="1-6.png"/>
          <p:cNvPicPr>
            <a:picLocks noChangeAspect="1"/>
          </p:cNvPicPr>
          <p:nvPr/>
        </p:nvPicPr>
        <p:blipFill>
          <a:blip r:embed="rId12" cstate="print"/>
          <a:srcRect l="40390" t="1039" r="32079" b="62424"/>
          <a:stretch>
            <a:fillRect/>
          </a:stretch>
        </p:blipFill>
        <p:spPr bwMode="auto">
          <a:xfrm>
            <a:off x="7156406" y="1205263"/>
            <a:ext cx="1442752" cy="143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그림 20" descr="1-7.png"/>
          <p:cNvPicPr>
            <a:picLocks noChangeAspect="1"/>
          </p:cNvPicPr>
          <p:nvPr/>
        </p:nvPicPr>
        <p:blipFill>
          <a:blip r:embed="rId13" cstate="print"/>
          <a:srcRect l="42531" t="57216" r="50758" b="34682"/>
          <a:stretch>
            <a:fillRect/>
          </a:stretch>
        </p:blipFill>
        <p:spPr bwMode="auto">
          <a:xfrm>
            <a:off x="7215206" y="2531638"/>
            <a:ext cx="438162" cy="39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그림 21" descr="1-8.png"/>
          <p:cNvPicPr>
            <a:picLocks noChangeAspect="1"/>
          </p:cNvPicPr>
          <p:nvPr/>
        </p:nvPicPr>
        <p:blipFill>
          <a:blip r:embed="rId14" cstate="print"/>
          <a:srcRect l="10622" t="7997" r="10622" b="7997"/>
          <a:stretch>
            <a:fillRect/>
          </a:stretch>
        </p:blipFill>
        <p:spPr bwMode="auto">
          <a:xfrm>
            <a:off x="5526133" y="-378331"/>
            <a:ext cx="5148956" cy="4119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5917294" cy="1470025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5907" y="3116227"/>
            <a:ext cx="5383894" cy="74612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3.46945E-18 L 0.02552 0.06274 " pathEditMode="relative" ptsTypes="AA">
                                      <p:cBhvr>
                                        <p:cTn id="9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4400000">
                                      <p:cBhvr>
                                        <p:cTn id="1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3.05556E-6 2.53469E-6 L 0.02361 2.53469E-6 " pathEditMode="relative" ptsTypes="AA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0.02361 1.12858E-6 L -0.06303 1.1285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05556E-6 2.53469E-6 L 0.0474 2.53469E-6 " pathEditMode="relative" ptsTypes="AA">
                                      <p:cBhvr>
                                        <p:cTn id="35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/>
              <a:t>Click icon to add picture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" y="283"/>
            <a:ext cx="9143245" cy="6857434"/>
          </a:xfrm>
          <a:prstGeom prst="rect">
            <a:avLst/>
          </a:prstGeom>
        </p:spPr>
      </p:pic>
      <p:pic>
        <p:nvPicPr>
          <p:cNvPr id="8" name="그림 4" descr="29.png"/>
          <p:cNvPicPr>
            <a:picLocks noChangeAspect="1"/>
          </p:cNvPicPr>
          <p:nvPr/>
        </p:nvPicPr>
        <p:blipFill>
          <a:blip r:embed="rId14"/>
          <a:srcRect t="98609"/>
          <a:stretch>
            <a:fillRect/>
          </a:stretch>
        </p:blipFill>
        <p:spPr>
          <a:xfrm>
            <a:off x="378" y="6762307"/>
            <a:ext cx="9143245" cy="95410"/>
          </a:xfrm>
          <a:prstGeom prst="rect">
            <a:avLst/>
          </a:prstGeom>
        </p:spPr>
      </p:pic>
      <p:pic>
        <p:nvPicPr>
          <p:cNvPr id="9" name="그림 5" descr="5.png"/>
          <p:cNvPicPr>
            <a:picLocks noChangeAspect="1"/>
          </p:cNvPicPr>
          <p:nvPr/>
        </p:nvPicPr>
        <p:blipFill>
          <a:blip r:embed="rId15"/>
          <a:srcRect l="87212" t="2942" r="3368" b="81863"/>
          <a:stretch>
            <a:fillRect/>
          </a:stretch>
        </p:blipFill>
        <p:spPr>
          <a:xfrm>
            <a:off x="7974419" y="202019"/>
            <a:ext cx="861237" cy="1041990"/>
          </a:xfrm>
          <a:prstGeom prst="rect">
            <a:avLst/>
          </a:prstGeom>
        </p:spPr>
      </p:pic>
      <p:pic>
        <p:nvPicPr>
          <p:cNvPr id="10" name="그림 6" descr="2.png"/>
          <p:cNvPicPr>
            <a:picLocks noChangeAspect="1"/>
          </p:cNvPicPr>
          <p:nvPr/>
        </p:nvPicPr>
        <p:blipFill>
          <a:blip r:embed="rId16"/>
          <a:srcRect l="4299" t="1236" r="75932" b="93492"/>
          <a:stretch>
            <a:fillRect/>
          </a:stretch>
        </p:blipFill>
        <p:spPr>
          <a:xfrm>
            <a:off x="393406" y="85062"/>
            <a:ext cx="1807535" cy="361507"/>
          </a:xfrm>
          <a:prstGeom prst="rect">
            <a:avLst/>
          </a:prstGeom>
        </p:spPr>
      </p:pic>
      <p:pic>
        <p:nvPicPr>
          <p:cNvPr id="12" name="그림 8" descr="3.png"/>
          <p:cNvPicPr>
            <a:picLocks noChangeAspect="1"/>
          </p:cNvPicPr>
          <p:nvPr/>
        </p:nvPicPr>
        <p:blipFill>
          <a:blip r:embed="rId17"/>
          <a:srcRect l="3019" r="95120" b="94422"/>
          <a:stretch>
            <a:fillRect/>
          </a:stretch>
        </p:blipFill>
        <p:spPr>
          <a:xfrm>
            <a:off x="276448" y="285"/>
            <a:ext cx="170120" cy="382489"/>
          </a:xfrm>
          <a:prstGeom prst="rect">
            <a:avLst/>
          </a:prstGeom>
        </p:spPr>
      </p:pic>
      <p:pic>
        <p:nvPicPr>
          <p:cNvPr id="13" name="그림 9" descr="4.png"/>
          <p:cNvPicPr>
            <a:picLocks noChangeAspect="1"/>
          </p:cNvPicPr>
          <p:nvPr/>
        </p:nvPicPr>
        <p:blipFill>
          <a:blip r:embed="rId18"/>
          <a:srcRect l="3136" t="4337" r="95352" b="87600"/>
          <a:stretch>
            <a:fillRect/>
          </a:stretch>
        </p:blipFill>
        <p:spPr>
          <a:xfrm>
            <a:off x="287080" y="297714"/>
            <a:ext cx="138223" cy="55289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4B57-D5E1-4B7D-8624-FAEEB368C78F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5026-6079-4F84-8340-5A601AA97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nnyqiu.me/mips-interpre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907" y="1578937"/>
            <a:ext cx="6121240" cy="1470025"/>
          </a:xfrm>
        </p:spPr>
        <p:txBody>
          <a:bodyPr anchor="b" anchorCtr="0"/>
          <a:lstStyle/>
          <a:p>
            <a:r>
              <a:rPr lang="en-US" dirty="0"/>
              <a:t>Computer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1: </a:t>
            </a:r>
            <a:r>
              <a:rPr lang="en-US" dirty="0"/>
              <a:t>MIPS Assembly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898675-221F-432C-9F70-05C252D3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503C518-6CF7-4DE7-B75C-2316F969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Open </a:t>
            </a:r>
            <a:r>
              <a:rPr lang="en-US" altLang="ko-KR" dirty="0"/>
              <a:t>a web browser and go to </a:t>
            </a:r>
            <a:r>
              <a:rPr lang="en-US" altLang="ko-KR" dirty="0">
                <a:hlinkClick r:id="rId2"/>
              </a:rPr>
              <a:t>https://dannyqiu.me/mips-interpreter/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79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3860D46-76FB-45D5-AE30-6C4BC7F3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09" y="442118"/>
            <a:ext cx="5121691" cy="62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B42F66-9E6E-493B-AC95-8721927E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 </a:t>
            </a:r>
            <a:r>
              <a:rPr lang="en-US" altLang="ko-KR" dirty="0"/>
              <a:t>1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60527A-8615-4C55-9BE9-CE1B4854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415094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Copy and paste the code </a:t>
            </a:r>
            <a:r>
              <a:rPr lang="en-US" altLang="ko-KR" dirty="0" smtClean="0"/>
              <a:t>on </a:t>
            </a:r>
            <a:r>
              <a:rPr lang="en-US" altLang="ko-KR" dirty="0"/>
              <a:t>the </a:t>
            </a:r>
            <a:r>
              <a:rPr lang="en-US" altLang="ko-KR" dirty="0" smtClean="0"/>
              <a:t>right </a:t>
            </a:r>
            <a:r>
              <a:rPr lang="en-US" altLang="ko-KR" dirty="0"/>
              <a:t>to the code area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Note</a:t>
            </a:r>
          </a:p>
          <a:p>
            <a:pPr lvl="1"/>
            <a:r>
              <a:rPr lang="en-US" altLang="ko-KR" dirty="0" smtClean="0"/>
              <a:t>Add “</a:t>
            </a:r>
            <a:r>
              <a:rPr lang="en-US" altLang="ko-KR" dirty="0" err="1" smtClean="0"/>
              <a:t>nop</a:t>
            </a:r>
            <a:r>
              <a:rPr lang="en-US" altLang="ko-KR" dirty="0" smtClean="0"/>
              <a:t>” instruction after every jump/branch instruction (delay slot)</a:t>
            </a:r>
            <a:endParaRPr lang="en-US" altLang="ko-KR" dirty="0"/>
          </a:p>
          <a:p>
            <a:r>
              <a:rPr lang="en-US" altLang="ko-KR" dirty="0" smtClean="0"/>
              <a:t>Click </a:t>
            </a:r>
            <a:r>
              <a:rPr lang="en-US" altLang="ko-KR" dirty="0"/>
              <a:t>“Reset”</a:t>
            </a:r>
          </a:p>
          <a:p>
            <a:r>
              <a:rPr lang="en-US" altLang="ko-KR" dirty="0"/>
              <a:t>Click “Step” and observe the changes of the registers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888DC3-60E9-4F7D-A17A-FB9FE7EAE751}"/>
              </a:ext>
            </a:extLst>
          </p:cNvPr>
          <p:cNvSpPr txBox="1"/>
          <p:nvPr/>
        </p:nvSpPr>
        <p:spPr>
          <a:xfrm>
            <a:off x="6158312" y="1840638"/>
            <a:ext cx="24064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$s0, $0, 0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$t0, $0, 10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for:</a:t>
            </a: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$s0, $t0,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$s0, $s0, 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altLang="ko-K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r>
              <a:rPr lang="en-US" altLang="ko-K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1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the following C code to MIPS assembly code. The base address of the array is 0x0001f000.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651058" y="2940393"/>
            <a:ext cx="5841883" cy="262150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array[10];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=0;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	array[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= array[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+ 8;</a:t>
            </a:r>
          </a:p>
          <a:p>
            <a:pPr>
              <a:buFontTx/>
              <a:buNone/>
            </a:pPr>
            <a:endParaRPr lang="en-US" sz="1800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1-2 (cont’d)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980" y="1417638"/>
            <a:ext cx="789404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$s0 = array base address, $s1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initialization code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$s0, 0x0001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$s0 = 0x00010000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$s0, $s0, 0xF000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$s0 = 0x0001F000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$s1, $0, 0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$t2, $0, 10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$t2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$t0, $s1, $t2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10?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$t0, $0, done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not then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	# delay slot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$t0, $s1, 2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$t0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4 (byte offset)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$s0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address of array[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$t1, 0($t0)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$t1 = array[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$t1,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      	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$t1 = array[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$t1, 0($t0)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array[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$s1, $s1, 1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j    loop   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repeat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    	# delay slot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67696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the following C code to MIPS assembly code. The base address of the array is 0x0001f000.</a:t>
            </a: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651058" y="2940393"/>
            <a:ext cx="5841883" cy="262150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array[10];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=0;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	if(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&lt;5) array[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	else	array[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= 10 -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800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7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8F8CF7-C892-46AB-922B-052B4A4C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Results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4089"/>
            <a:ext cx="9144000" cy="23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</Template>
  <TotalTime>830</TotalTime>
  <Words>177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Courier New</vt:lpstr>
      <vt:lpstr>Office 테마</vt:lpstr>
      <vt:lpstr>Computer Architecture</vt:lpstr>
      <vt:lpstr>Getting Started</vt:lpstr>
      <vt:lpstr>PowerPoint Presentation</vt:lpstr>
      <vt:lpstr>Lab 1-1</vt:lpstr>
      <vt:lpstr>Lab 1-2</vt:lpstr>
      <vt:lpstr>Lab 1-2 (cont’d)</vt:lpstr>
      <vt:lpstr>Lab Assignment</vt:lpstr>
      <vt:lpstr>Expected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CYDF206 – Logic Design and Lab</dc:title>
  <dc:creator>Junghee Lee</dc:creator>
  <cp:lastModifiedBy>Junghee Lee</cp:lastModifiedBy>
  <cp:revision>49</cp:revision>
  <dcterms:created xsi:type="dcterms:W3CDTF">2019-02-16T08:44:08Z</dcterms:created>
  <dcterms:modified xsi:type="dcterms:W3CDTF">2020-08-10T06:21:00Z</dcterms:modified>
</cp:coreProperties>
</file>