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0418" autoAdjust="0"/>
  </p:normalViewPr>
  <p:slideViewPr>
    <p:cSldViewPr snapToGrid="0">
      <p:cViewPr varScale="1">
        <p:scale>
          <a:sx n="73" d="100"/>
          <a:sy n="73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63CDF-4F93-4A05-AA54-530F31ED313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B35AC-5628-4F67-8A84-B83E480A1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7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B35AC-5628-4F67-8A84-B83E480A18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2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aplayground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/>
              <a:t>Computer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4: Verilog Basics</a:t>
            </a:r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C6CDC-2AFF-470E-950C-1FE27A87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Rules for Signal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B6FFA-7293-401E-823A-9DF4ABCF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Synchronous sequential logic</a:t>
            </a:r>
            <a:r>
              <a:rPr lang="en-US" altLang="ko-KR" dirty="0"/>
              <a:t>: use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@(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dirty="0"/>
              <a:t>and nonblocking assignments (&lt;=)    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@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	   q &lt;= d; // nonblocking</a:t>
            </a:r>
          </a:p>
          <a:p>
            <a:endParaRPr lang="en-US" altLang="ko-KR" dirty="0"/>
          </a:p>
          <a:p>
            <a:r>
              <a:rPr lang="en-US" altLang="ko-KR" b="1" dirty="0"/>
              <a:t>Simple combinational logic</a:t>
            </a:r>
            <a:r>
              <a:rPr lang="en-US" altLang="ko-KR" dirty="0"/>
              <a:t>: use continuous assignments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altLang="ko-KR" dirty="0"/>
              <a:t>…)</a:t>
            </a:r>
          </a:p>
          <a:p>
            <a:pPr marL="0" indent="0">
              <a:buNone/>
            </a:pPr>
            <a:r>
              <a:rPr lang="en-US" altLang="ko-KR" dirty="0"/>
              <a:t>            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assign y = a &amp; b; </a:t>
            </a:r>
          </a:p>
          <a:p>
            <a:endParaRPr lang="en-US" altLang="ko-KR" dirty="0"/>
          </a:p>
          <a:p>
            <a:r>
              <a:rPr lang="en-US" altLang="ko-KR" b="1" dirty="0"/>
              <a:t>More complicated combinational logic</a:t>
            </a:r>
            <a:r>
              <a:rPr lang="en-US" altLang="ko-KR" dirty="0"/>
              <a:t>: use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and blocking assignments (=)</a:t>
            </a:r>
          </a:p>
          <a:p>
            <a:endParaRPr lang="en-US" altLang="ko-KR" dirty="0"/>
          </a:p>
          <a:p>
            <a:r>
              <a:rPr lang="en-US" altLang="ko-KR" dirty="0"/>
              <a:t>Assign a signal in </a:t>
            </a:r>
            <a:r>
              <a:rPr lang="en-US" altLang="ko-KR" b="1" dirty="0"/>
              <a:t>only one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ko-KR" dirty="0"/>
              <a:t> statement or continuous assignment statement.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55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DADB7-A374-4106-9D68-EB37F827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Finite State Machines (FSMs)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76E89-E38D-43CC-A772-30020271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blocks:</a:t>
            </a:r>
          </a:p>
          <a:p>
            <a:pPr lvl="1"/>
            <a:r>
              <a:rPr lang="en-US" altLang="ko-KR" dirty="0"/>
              <a:t>next state logic</a:t>
            </a:r>
          </a:p>
          <a:p>
            <a:pPr lvl="1"/>
            <a:r>
              <a:rPr lang="en-US" altLang="ko-KR" dirty="0"/>
              <a:t>state register</a:t>
            </a:r>
          </a:p>
          <a:p>
            <a:pPr lvl="1"/>
            <a:r>
              <a:rPr lang="en-US" altLang="ko-KR" dirty="0"/>
              <a:t>output logic</a:t>
            </a:r>
          </a:p>
          <a:p>
            <a:endParaRPr lang="ko-KR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D2E3CD7-7C71-4EBF-8040-0761C847A24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85800" y="3543298"/>
          <a:ext cx="7772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606760" imgH="574560" progId="Visio.Drawing.6">
                  <p:embed/>
                </p:oleObj>
              </mc:Choice>
              <mc:Fallback>
                <p:oleObj name="VISIO" r:id="rId3" imgW="2606760" imgH="57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43298"/>
                        <a:ext cx="7772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03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497D-9505-4C1C-8A78-7490A0AB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 Example: Divide by 3</a:t>
            </a:r>
            <a:endParaRPr lang="ko-KR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4D36D4-1FF0-4662-9643-40E6263C11F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0222" y="1417638"/>
            <a:ext cx="640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The double circle indicates the reset state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D77FF3E-5882-48F5-95E1-18222D5175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90922" y="1452807"/>
          <a:ext cx="39878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72440" imgH="1189800" progId="Visio.Drawing.6">
                  <p:embed/>
                </p:oleObj>
              </mc:Choice>
              <mc:Fallback>
                <p:oleObj name="VISIO" r:id="rId4" imgW="1072440" imgH="118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922" y="1452807"/>
                        <a:ext cx="39878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54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AD69D-60F5-481A-8675-C3AF3B89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 in </a:t>
            </a:r>
            <a:r>
              <a:rPr lang="en-US" altLang="ko-KR" dirty="0" err="1"/>
              <a:t>SystemVerilog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76CEF-4F15-4C4B-8947-E6CD91EE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635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divideby3FSM (input  logic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input  logic reset, 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output logic q);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typedef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logic [1:0] {S0, S1, S2}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statetype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statetype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[1:0] state,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// state register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@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reset)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(reset) state &lt;= S0;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      state &lt;=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// next state logic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(state)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S0: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S1;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S1: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S2;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S2: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S0;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default: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S0;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// output logic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assign q = (state == S0);</a:t>
            </a: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5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941662"/>
          </a:xfrm>
        </p:spPr>
        <p:txBody>
          <a:bodyPr/>
          <a:lstStyle/>
          <a:p>
            <a:r>
              <a:rPr lang="en-US" dirty="0"/>
              <a:t>Copy and paste the following code to the left top window (testbench.sv)</a:t>
            </a:r>
          </a:p>
          <a:p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E8F301-EAD6-4F79-96CB-DA83C3270896}"/>
              </a:ext>
            </a:extLst>
          </p:cNvPr>
          <p:cNvSpPr txBox="1">
            <a:spLocks/>
          </p:cNvSpPr>
          <p:nvPr/>
        </p:nvSpPr>
        <p:spPr>
          <a:xfrm>
            <a:off x="1182848" y="2625057"/>
            <a:ext cx="6560190" cy="3876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testbench4();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[3:0] in;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[1:0] out;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// instantiate device under test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priority_casez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(in, out);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dumpfile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dump.vcd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"); $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dumpvars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4'b1101; #20;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4'b0111; #20;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4'b0010; #20;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4'b0001; #20;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4'b0000; #20;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55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941662"/>
          </a:xfrm>
        </p:spPr>
        <p:txBody>
          <a:bodyPr/>
          <a:lstStyle/>
          <a:p>
            <a:r>
              <a:rPr lang="en-US" dirty="0"/>
              <a:t>Copy and paste the following code to the right top window (design.sv)</a:t>
            </a:r>
          </a:p>
          <a:p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E8F301-EAD6-4F79-96CB-DA83C3270896}"/>
              </a:ext>
            </a:extLst>
          </p:cNvPr>
          <p:cNvSpPr txBox="1">
            <a:spLocks/>
          </p:cNvSpPr>
          <p:nvPr/>
        </p:nvSpPr>
        <p:spPr>
          <a:xfrm>
            <a:off x="654341" y="2877424"/>
            <a:ext cx="7868873" cy="3358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priority_casez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(input [3:0] a, 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output reg [1:0] y);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always @(a)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casez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4'b1???: y = 2'b11;  // ? = don’t care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4'b01??: y = 2'b10;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4'b001?: y = 2'b01;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4'b0001: y = 2'b00;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default: y = 2'b00;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8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“Synopsys VCS 2021.09” in Tools &amp; Simulators</a:t>
            </a:r>
          </a:p>
          <a:p>
            <a:r>
              <a:rPr lang="en-US" dirty="0"/>
              <a:t>Add “+vcs+finish+100” to Run Options</a:t>
            </a:r>
          </a:p>
          <a:p>
            <a:r>
              <a:rPr lang="en-US" dirty="0"/>
              <a:t>Check “Open </a:t>
            </a:r>
            <a:r>
              <a:rPr lang="en-US" dirty="0" err="1"/>
              <a:t>EPWave</a:t>
            </a:r>
            <a:r>
              <a:rPr lang="en-US" dirty="0"/>
              <a:t> after run”</a:t>
            </a:r>
          </a:p>
          <a:p>
            <a:r>
              <a:rPr lang="en-US" dirty="0"/>
              <a:t>Click “Run” on the top 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– Expected 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28626-0E6C-02E3-DB84-F7F095278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3" y="3128963"/>
            <a:ext cx="8871314" cy="6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8FF7-16E4-4A44-B06F-DA344F0C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B1C29-24AC-4A96-A2AB-163CE902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315463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Write a </a:t>
            </a:r>
            <a:r>
              <a:rPr lang="en-US" altLang="ko-KR" dirty="0" err="1"/>
              <a:t>SystemVerilog</a:t>
            </a:r>
            <a:r>
              <a:rPr lang="en-US" altLang="ko-KR" dirty="0"/>
              <a:t> module that implements the following FSM, which is a 1011 pattern recognizer.</a:t>
            </a:r>
          </a:p>
          <a:p>
            <a:r>
              <a:rPr lang="en-US" altLang="ko-KR" dirty="0"/>
              <a:t>It has three inputs,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dirty="0"/>
              <a:t>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altLang="ko-KR" dirty="0"/>
              <a:t>,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dirty="0"/>
              <a:t> and an one-bit output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Use the </a:t>
            </a:r>
            <a:r>
              <a:rPr lang="en-US" altLang="ko-KR" dirty="0" err="1"/>
              <a:t>testbench</a:t>
            </a:r>
            <a:r>
              <a:rPr lang="en-US" altLang="ko-KR" dirty="0"/>
              <a:t> given in the next slide.</a:t>
            </a:r>
          </a:p>
          <a:p>
            <a:endParaRPr lang="en-US" dirty="0"/>
          </a:p>
          <a:p>
            <a:r>
              <a:rPr lang="en-US" dirty="0"/>
              <a:t>Select “Synopsys VCS 2021.09” in Tools &amp; Simulators</a:t>
            </a:r>
          </a:p>
          <a:p>
            <a:r>
              <a:rPr lang="en-US" dirty="0"/>
              <a:t>Check “Open </a:t>
            </a:r>
            <a:r>
              <a:rPr lang="en-US" dirty="0" err="1"/>
              <a:t>EPWave</a:t>
            </a:r>
            <a:r>
              <a:rPr lang="en-US" dirty="0"/>
              <a:t> after run”</a:t>
            </a:r>
          </a:p>
          <a:p>
            <a:r>
              <a:rPr lang="en-US" dirty="0"/>
              <a:t>Add “+vcs+finish+200” to Run Options</a:t>
            </a:r>
          </a:p>
          <a:p>
            <a:r>
              <a:rPr lang="en-US" dirty="0"/>
              <a:t>Run</a:t>
            </a:r>
          </a:p>
          <a:p>
            <a:endParaRPr lang="en-US" dirty="0"/>
          </a:p>
          <a:p>
            <a:r>
              <a:rPr lang="en-US" altLang="ko-KR" dirty="0"/>
              <a:t>Save and submit the link of your design to the Blackboard.</a:t>
            </a:r>
          </a:p>
          <a:p>
            <a:pPr lvl="1"/>
            <a:r>
              <a:rPr lang="en-US" altLang="ko-KR" dirty="0"/>
              <a:t>Click     in the bottom window to copy the URL of your design.</a:t>
            </a:r>
          </a:p>
          <a:p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715" y="3915666"/>
            <a:ext cx="5312570" cy="2656285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6916E4E4-16C6-6138-BCDC-5FD71684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61" y="3606225"/>
            <a:ext cx="145753" cy="16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0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941662"/>
          </a:xfrm>
        </p:spPr>
        <p:txBody>
          <a:bodyPr/>
          <a:lstStyle/>
          <a:p>
            <a:r>
              <a:rPr lang="en-US" dirty="0"/>
              <a:t>Copy and paste the following code to the left top window (testbench.sv)</a:t>
            </a:r>
          </a:p>
          <a:p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E8F301-EAD6-4F79-96CB-DA83C3270896}"/>
              </a:ext>
            </a:extLst>
          </p:cNvPr>
          <p:cNvSpPr txBox="1">
            <a:spLocks/>
          </p:cNvSpPr>
          <p:nvPr/>
        </p:nvSpPr>
        <p:spPr>
          <a:xfrm>
            <a:off x="1224794" y="2416029"/>
            <a:ext cx="6182686" cy="4085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testbench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in;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out;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// instantiate device under test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patterndet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in, out);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always     // no sensitivity list, so it always executes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1; #5;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0; #5;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dumpfile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dump.vcd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"); $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dumpvars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0;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1; #21;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0; #10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1; #30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0; #40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1; #10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0; #10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1; #40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8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https://www.edaplayground.com/</a:t>
            </a:r>
            <a:endParaRPr lang="en-US" altLang="ko-KR" dirty="0"/>
          </a:p>
          <a:p>
            <a:r>
              <a:rPr lang="en-US" altLang="ko-KR" dirty="0"/>
              <a:t>Create an account with your university email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62178A-8ECE-1699-DCB9-99B515D63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2686050"/>
            <a:ext cx="88296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4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5720B-FC1C-4A24-8516-4BF22814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Always Statement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48CB5-5838-4066-88E5-629C4D35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General Structure: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always @(sensitivity list)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  statement;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Whenever the event in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sensitivity list </a:t>
            </a:r>
            <a:r>
              <a:rPr lang="en-US" altLang="ko-KR" dirty="0"/>
              <a:t>occurs,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altLang="ko-KR" dirty="0"/>
              <a:t> is executed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13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35D79-C633-41D8-9128-A05A6B5A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Combinational Logic using always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773AE-6105-4EE6-8C43-47144EED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// combinational logic using an always statement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gates(input  logic [3:0] a, b, 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output logic [3:0] y1, y2, y3, y4, y5);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need begin/end because there is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begin            // more than one statement in always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y1 = a &amp; b;    // AND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y2 = a | b;    // OR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y3 = a ^ b;    // XOR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y4 = ~(a &amp; b); // NAND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y5 = ~(a | b); // NOR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This hardware could be described with assign statements using fewer lines of code, so it’s better to use assign statements in this case.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57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9DF1D-23B2-424D-A62E-329AF80E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Behavioral Statements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CFDB4-6F40-4207-8EDC-0300188F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Statements that must be inside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ko-KR" dirty="0"/>
              <a:t> statements: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if / else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case,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casez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7D773AE-6105-4EE6-8C43-47144EED6A44}"/>
              </a:ext>
            </a:extLst>
          </p:cNvPr>
          <p:cNvSpPr txBox="1">
            <a:spLocks/>
          </p:cNvSpPr>
          <p:nvPr/>
        </p:nvSpPr>
        <p:spPr>
          <a:xfrm>
            <a:off x="609600" y="3529853"/>
            <a:ext cx="8229600" cy="2748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// combinational logic using an always statement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mux(input  logic a, b, s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output logic y);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	// always @ (a, b, s) in Verilog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if(s)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y = a;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y = b;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6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74536-FC41-4344-B97C-05F919B8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Combinational Logic using 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585BD-9E34-4F6A-B902-A46B2518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sevenseg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(input  logic [3:0] data, 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output logic [6:0] segments);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case (data)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//               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abc_defg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0: segments =       7'b111_1110;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1: segments =       7'b011_0000;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2: segments =       7'b110_1101;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3: segments =       7'b111_1001;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4: segments =       7'b011_0011;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5: segments =       7'b101_1011;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6: segments =       7'b101_1111;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7: segments =       7'b111_0000;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8: segments =       7'b111_1111;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9: segments =       7'b111_0011;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default: segments = 7'b000_0000; 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required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1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4F60-CD2C-46B5-9CB3-F3E0B73A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Combinational Logic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casez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82626-7466-4D65-9A97-07EAF819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9965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priority_casez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(input  logic [3:0] a, 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output logic [3:0] y);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casez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4'b1???: y = 4'b1000;  // ? = don’t care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4'b01??: y = 4'b0100;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4'b001?: y = 4'b0010;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4'b0001: y = 4'b0001;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default: y = 4'b0000;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54DDA9E-A3C6-4A1F-AFE4-FD3C06F5203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263525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9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90408-B9A1-4F10-9E67-4B44A521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Resettable D Flip-Flop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20C69-2FC9-4680-AAE9-2820381A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0953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flopr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(input  logic 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input  logic       reset, 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input  logic [3:0] d, 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output logic [3:0] q);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// synchronous reset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@(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(reset) q &lt;= 4'b0;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else       q &lt;= d;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D76DEBA9-3DC1-4266-ABEA-0132897E885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769075" y="4695568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32800" imgH="560520" progId="Visio.Drawing.6">
                  <p:embed/>
                </p:oleObj>
              </mc:Choice>
              <mc:Fallback>
                <p:oleObj name="VISIO" r:id="rId3" imgW="2332800" imgH="560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075" y="4695568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05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E1FBF-1560-483D-A94E-A6BD2FF5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Blocking vs. Nonblocking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F826D-1BD2-476C-992B-8D970410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21919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&lt;= is nonblocking assignment</a:t>
            </a:r>
          </a:p>
          <a:p>
            <a:pPr lvl="1"/>
            <a:r>
              <a:rPr lang="en-US" altLang="ko-KR" dirty="0"/>
              <a:t>Occurs simultaneously with others</a:t>
            </a:r>
          </a:p>
          <a:p>
            <a:r>
              <a:rPr lang="en-US" altLang="ko-KR" dirty="0"/>
              <a:t>= is blocking assignment</a:t>
            </a:r>
          </a:p>
          <a:p>
            <a:pPr lvl="1"/>
            <a:r>
              <a:rPr lang="en-US" altLang="ko-KR" dirty="0"/>
              <a:t>Occurs in order it appears in file</a:t>
            </a:r>
          </a:p>
          <a:p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F1A370E-E61F-4F59-BB21-54FE0B30F43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715000"/>
            <a:ext cx="2332038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B608CC0F-AFBC-4744-BBE8-9B1DCB6F0B7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2971800"/>
            <a:ext cx="373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Good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r>
              <a:rPr lang="en-US" sz="1400" dirty="0">
                <a:latin typeface="Courier10 BT" pitchFamily="49" charset="0"/>
                <a:cs typeface="Arial" charset="0"/>
              </a:rPr>
              <a:t>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syncgood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 logic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input  logic d,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output logic q);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logic n1;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>
                <a:latin typeface="Courier10 BT" pitchFamily="49" charset="0"/>
                <a:cs typeface="Arial" charset="0"/>
              </a:rPr>
              <a:t> 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&lt;= d; 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&lt;= n1;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CC1C428-3E56-4A11-A6F7-D0E161DDD4BC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562600"/>
            <a:ext cx="22860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C683545A-29C2-4631-AC6F-544E5E55693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76800" y="29718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Bad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blocking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syncbad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logic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input  logic d,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output logic q);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logic n1;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>
                <a:latin typeface="Courier10 BT" pitchFamily="49" charset="0"/>
                <a:cs typeface="Arial" charset="0"/>
              </a:rPr>
              <a:t> 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= d; 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= n1;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66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830</TotalTime>
  <Words>1406</Words>
  <Application>Microsoft Office PowerPoint</Application>
  <PresentationFormat>화면 슬라이드 쇼(4:3)</PresentationFormat>
  <Paragraphs>239</Paragraphs>
  <Slides>20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Courier10 BT</vt:lpstr>
      <vt:lpstr>맑은 고딕</vt:lpstr>
      <vt:lpstr>Arial</vt:lpstr>
      <vt:lpstr>Calibri</vt:lpstr>
      <vt:lpstr>Courier New</vt:lpstr>
      <vt:lpstr>Times New Roman</vt:lpstr>
      <vt:lpstr>Office 테마</vt:lpstr>
      <vt:lpstr>VISIO</vt:lpstr>
      <vt:lpstr>Computer Architecture</vt:lpstr>
      <vt:lpstr>Getting Started</vt:lpstr>
      <vt:lpstr>Always Statement</vt:lpstr>
      <vt:lpstr>Combinational Logic using always</vt:lpstr>
      <vt:lpstr>Other Behavioral Statements</vt:lpstr>
      <vt:lpstr>Combinational Logic using case</vt:lpstr>
      <vt:lpstr>Combinational Logic using casez</vt:lpstr>
      <vt:lpstr>Resettable D Flip-Flop</vt:lpstr>
      <vt:lpstr>Blocking vs. Nonblocking Assignment</vt:lpstr>
      <vt:lpstr>Rules for Signal Assignment</vt:lpstr>
      <vt:lpstr>Finite State Machines (FSMs)</vt:lpstr>
      <vt:lpstr>FSM Example: Divide by 3</vt:lpstr>
      <vt:lpstr>FSM in SystemVerilog</vt:lpstr>
      <vt:lpstr>Lab 4</vt:lpstr>
      <vt:lpstr>Lab 4 – cont’d</vt:lpstr>
      <vt:lpstr>Lab 4 – cont’d</vt:lpstr>
      <vt:lpstr>Lab 4 – Expected Result</vt:lpstr>
      <vt:lpstr>Lab Assignment</vt:lpstr>
      <vt:lpstr>Lab Assignment – cont’d</vt:lpstr>
      <vt:lpstr>Expected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Junghee</cp:lastModifiedBy>
  <cp:revision>53</cp:revision>
  <dcterms:created xsi:type="dcterms:W3CDTF">2019-02-16T08:44:08Z</dcterms:created>
  <dcterms:modified xsi:type="dcterms:W3CDTF">2023-07-13T02:56:23Z</dcterms:modified>
</cp:coreProperties>
</file>