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9" d="100"/>
          <a:sy n="79" d="100"/>
        </p:scale>
        <p:origin x="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은 권" userId="e6aaee5780837397" providerId="LiveId" clId="{B2ACA853-6CB3-476C-B5FD-6EAC6E4E128B}"/>
    <pc:docChg chg="modSld">
      <pc:chgData name="서은 권" userId="e6aaee5780837397" providerId="LiveId" clId="{B2ACA853-6CB3-476C-B5FD-6EAC6E4E128B}" dt="2023-11-21T06:13:40.038" v="0" actId="14734"/>
      <pc:docMkLst>
        <pc:docMk/>
      </pc:docMkLst>
      <pc:sldChg chg="modSp mod">
        <pc:chgData name="서은 권" userId="e6aaee5780837397" providerId="LiveId" clId="{B2ACA853-6CB3-476C-B5FD-6EAC6E4E128B}" dt="2023-11-21T06:13:40.038" v="0" actId="14734"/>
        <pc:sldMkLst>
          <pc:docMk/>
          <pc:sldMk cId="432491411" sldId="261"/>
        </pc:sldMkLst>
        <pc:graphicFrameChg chg="modGraphic">
          <ac:chgData name="서은 권" userId="e6aaee5780837397" providerId="LiveId" clId="{B2ACA853-6CB3-476C-B5FD-6EAC6E4E128B}" dt="2023-11-21T06:13:40.038" v="0" actId="14734"/>
          <ac:graphicFrameMkLst>
            <pc:docMk/>
            <pc:sldMk cId="432491411" sldId="261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aplaygroun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/>
              <a:t>Computer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5: Building Blocks of Processor</a:t>
            </a:r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https://www.edaplayground.com/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1: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2"/>
            <a:ext cx="581776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Write a </a:t>
            </a:r>
            <a:r>
              <a:rPr lang="en-US" dirty="0" err="1"/>
              <a:t>SystemVerilog</a:t>
            </a:r>
            <a:r>
              <a:rPr lang="en-US" dirty="0"/>
              <a:t> code to implement the ALU</a:t>
            </a:r>
          </a:p>
          <a:p>
            <a:pPr lvl="1"/>
            <a:r>
              <a:rPr lang="en-US" dirty="0"/>
              <a:t>Its functionality is given in the table on the right.</a:t>
            </a:r>
          </a:p>
          <a:p>
            <a:pPr lvl="1"/>
            <a:r>
              <a:rPr lang="en-US" dirty="0"/>
              <a:t>Additional requirement: the ALU should generate a signal that indicates whether the result is zero or not</a:t>
            </a:r>
          </a:p>
          <a:p>
            <a:r>
              <a:rPr lang="en-US" dirty="0"/>
              <a:t>The ALU has the following inputs and outputs</a:t>
            </a:r>
          </a:p>
          <a:p>
            <a:pPr lvl="1"/>
            <a:r>
              <a:rPr lang="en-US" dirty="0" err="1"/>
              <a:t>iA</a:t>
            </a:r>
            <a:r>
              <a:rPr lang="en-US" dirty="0"/>
              <a:t> (32 bits): source operand 1 </a:t>
            </a:r>
          </a:p>
          <a:p>
            <a:pPr lvl="1"/>
            <a:r>
              <a:rPr lang="en-US" dirty="0" err="1"/>
              <a:t>iB</a:t>
            </a:r>
            <a:r>
              <a:rPr lang="en-US" dirty="0"/>
              <a:t> (32 bits): source operand 2</a:t>
            </a:r>
          </a:p>
          <a:p>
            <a:pPr lvl="1"/>
            <a:r>
              <a:rPr lang="en-US" dirty="0" err="1"/>
              <a:t>iF</a:t>
            </a:r>
            <a:r>
              <a:rPr lang="en-US" dirty="0"/>
              <a:t> (3 bits): control signal</a:t>
            </a:r>
          </a:p>
          <a:p>
            <a:pPr lvl="1"/>
            <a:r>
              <a:rPr lang="en-US" dirty="0" err="1"/>
              <a:t>oY</a:t>
            </a:r>
            <a:r>
              <a:rPr lang="en-US" dirty="0"/>
              <a:t> (32 bits): result</a:t>
            </a:r>
          </a:p>
          <a:p>
            <a:pPr lvl="1"/>
            <a:r>
              <a:rPr lang="en-US" dirty="0" err="1"/>
              <a:t>oZero</a:t>
            </a:r>
            <a:r>
              <a:rPr lang="en-US" dirty="0"/>
              <a:t> (1 bit): 1 if </a:t>
            </a:r>
            <a:r>
              <a:rPr lang="en-US" dirty="0" err="1"/>
              <a:t>oY</a:t>
            </a:r>
            <a:r>
              <a:rPr lang="en-US" dirty="0"/>
              <a:t>==0, 0 otherwise </a:t>
            </a:r>
          </a:p>
          <a:p>
            <a:r>
              <a:rPr lang="en-US" dirty="0"/>
              <a:t>Use the </a:t>
            </a:r>
            <a:r>
              <a:rPr lang="en-US" dirty="0" err="1"/>
              <a:t>testbench</a:t>
            </a:r>
            <a:r>
              <a:rPr lang="en-US" dirty="0"/>
              <a:t> in the following slide</a:t>
            </a:r>
          </a:p>
          <a:p>
            <a:r>
              <a:rPr lang="en-US" dirty="0"/>
              <a:t>Submit your code as plain text to Blackboard</a:t>
            </a:r>
          </a:p>
        </p:txBody>
      </p:sp>
      <p:graphicFrame>
        <p:nvGraphicFramePr>
          <p:cNvPr id="4" name="Group 37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9581559"/>
              </p:ext>
            </p:extLst>
          </p:nvPr>
        </p:nvGraphicFramePr>
        <p:xfrm>
          <a:off x="6384022" y="1532389"/>
          <a:ext cx="2114006" cy="3291840"/>
        </p:xfrm>
        <a:graphic>
          <a:graphicData uri="http://schemas.openxmlformats.org/drawingml/2006/table">
            <a:tbl>
              <a:tblPr/>
              <a:tblGrid>
                <a:gridCol w="62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iF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&amp;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|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+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&amp; ~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| ~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–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49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for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testbench_alu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a, b, y;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[2:0] f;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zero;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result;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(a),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(b),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(f),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oY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(y),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oZero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(zero)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1'b1;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32'h1234_5678; b = 32'h0000_ffff; f=3'b000; #10;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if(y!=32'h0000_5678) begin $display("000 failed."); result=1'b0; end</a:t>
            </a:r>
          </a:p>
          <a:p>
            <a:pPr marL="0" indent="0">
              <a:buNone/>
            </a:pP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32'h1234_5678; b = 32'h0000_ffff; f=3'b001; #10;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if(y!=32'h1234_ffff) begin $display("001 failed."); result=1'b0; end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32'h1234_5678; b = 32'h1111_2222; f=3'b010; #10;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if(y!=32'h2345_789a) begin $display("010 failed."); result=1'b0; end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32'h1234_5678; b = 32'h0000_ffff; f=3'b100; #10;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if(y!=32'h1234_0000) begin $display("100 failed."); result=1'b0; end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32'h1234_5678; b = 32'h0000_ffff; f=3'b101; #10;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if(y!=32'hffff_5678) begin $display("101 failed."); result=1'b0; end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32'h1234_5678; b = 32'h1111_2222; f=3'b110; #10;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if(y!=32'h0123_3456) begin $display("110 failed."); result=1'b0; end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32'h0000_5678; b = 32'h0000_ffff; f=3'b111; #10;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if(y!=32'h0000_0001) begin $display("111 failed."); result=1'b0; end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32'h0000_0000; b = 32'h0000_0000; f=3'b000; #10;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if(zero!=1) begin $display("zero failed."); result=1'b0; end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if(result) 	$display("SUCCESS!");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		$display("FAILURE!");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310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2: Register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Write a </a:t>
            </a:r>
            <a:r>
              <a:rPr lang="en-US" dirty="0" err="1"/>
              <a:t>SystemVerilog</a:t>
            </a:r>
            <a:r>
              <a:rPr lang="en-US" dirty="0"/>
              <a:t> code to implement a register file</a:t>
            </a:r>
          </a:p>
          <a:p>
            <a:r>
              <a:rPr lang="en-US" dirty="0"/>
              <a:t>It has 32 32-bit registers and the register 0 should be always 0</a:t>
            </a:r>
          </a:p>
          <a:p>
            <a:r>
              <a:rPr lang="en-US" dirty="0"/>
              <a:t>It has two read ports and one write port</a:t>
            </a:r>
          </a:p>
          <a:p>
            <a:r>
              <a:rPr lang="en-US" dirty="0"/>
              <a:t>It has the following inputs and outputs</a:t>
            </a:r>
          </a:p>
          <a:p>
            <a:pPr lvl="1"/>
            <a:r>
              <a:rPr lang="en-US" dirty="0" err="1"/>
              <a:t>iClk</a:t>
            </a:r>
            <a:r>
              <a:rPr lang="en-US" dirty="0"/>
              <a:t> (1 bit): clock (rising edge)</a:t>
            </a:r>
          </a:p>
          <a:p>
            <a:pPr lvl="1"/>
            <a:r>
              <a:rPr lang="en-US" dirty="0" err="1"/>
              <a:t>iReset</a:t>
            </a:r>
            <a:r>
              <a:rPr lang="en-US" dirty="0"/>
              <a:t> (1 bit): reset signal</a:t>
            </a:r>
          </a:p>
          <a:p>
            <a:pPr lvl="1"/>
            <a:r>
              <a:rPr lang="en-US" dirty="0"/>
              <a:t>iRaddr1 (5 bits): the register number of read port 1</a:t>
            </a:r>
          </a:p>
          <a:p>
            <a:pPr lvl="1"/>
            <a:r>
              <a:rPr lang="en-US" dirty="0"/>
              <a:t>oRdata1 (32 bits): the output of read port 1</a:t>
            </a:r>
          </a:p>
          <a:p>
            <a:pPr lvl="1"/>
            <a:r>
              <a:rPr lang="en-US" dirty="0"/>
              <a:t>iRaddr2 (5 bits): the register number of read port 2</a:t>
            </a:r>
          </a:p>
          <a:p>
            <a:pPr lvl="1"/>
            <a:r>
              <a:rPr lang="en-US" dirty="0"/>
              <a:t>oRdata2 (32 bits): the output of read port 2</a:t>
            </a:r>
          </a:p>
          <a:p>
            <a:pPr lvl="1"/>
            <a:r>
              <a:rPr lang="en-US" dirty="0" err="1"/>
              <a:t>iWaddr</a:t>
            </a:r>
            <a:r>
              <a:rPr lang="en-US" dirty="0"/>
              <a:t> (5 bits): the register number of the write port </a:t>
            </a:r>
          </a:p>
          <a:p>
            <a:pPr lvl="1"/>
            <a:r>
              <a:rPr lang="en-US" dirty="0" err="1"/>
              <a:t>iWdata</a:t>
            </a:r>
            <a:r>
              <a:rPr lang="en-US" dirty="0"/>
              <a:t> (32 bits): the input data for the write port</a:t>
            </a:r>
          </a:p>
          <a:p>
            <a:pPr lvl="1"/>
            <a:r>
              <a:rPr lang="en-US" dirty="0" err="1"/>
              <a:t>iWe</a:t>
            </a:r>
            <a:r>
              <a:rPr lang="en-US" dirty="0"/>
              <a:t> (1 bit): the write enable signal</a:t>
            </a:r>
          </a:p>
          <a:p>
            <a:r>
              <a:rPr lang="en-US" dirty="0"/>
              <a:t>Use the </a:t>
            </a:r>
            <a:r>
              <a:rPr lang="en-US" dirty="0" err="1"/>
              <a:t>testbench</a:t>
            </a:r>
            <a:r>
              <a:rPr lang="en-US" dirty="0"/>
              <a:t> in the following slide</a:t>
            </a:r>
          </a:p>
          <a:p>
            <a:r>
              <a:rPr lang="en-US" dirty="0"/>
              <a:t>Submit your code as plain text to Blackboard</a:t>
            </a:r>
          </a:p>
        </p:txBody>
      </p:sp>
    </p:spTree>
    <p:extLst>
      <p:ext uri="{BB962C8B-B14F-4D97-AF65-F5344CB8AC3E}">
        <p14:creationId xmlns:p14="http://schemas.microsoft.com/office/powerpoint/2010/main" val="249031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for Register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testbench_regfile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reset;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[4:0] raddr1, raddr2,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we;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rdata1, rdata2;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result;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[31:0];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integer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regfile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(reset),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.iRaddr1(raddr1),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.iRaddr2(raddr2),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(we),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.oRdata1(rdata1),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.oRdata2(rdata2)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     // no sensitivity list, so it always executes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= 1; #5;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= 0; #5;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1;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0; #21;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raddr1 = 0; raddr2 = 0;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= 0; we = 0;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&lt;32;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=i+1)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]=0;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1; #10;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0; #10;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&lt;32;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=i+1) begin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 we = 1;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= $random;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 #10;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= 0; we = 0;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&lt;32;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=i+1) begin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raddr1 =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 raddr2 =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 #1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==0) begin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if(rdata1 != 0 | rdata2 != 0) begin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$display("Read data from r0 failed");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= 0;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 else begin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if(rdata1 !=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]) begin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$display("Read data from port 1 at address %d failed %x %x",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, rdata1,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= 0;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if(rdata2 !=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]) begin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$display("Read data from port 2 at address %d failed",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= 0;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#9;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if(result) 	$display("SUCCESS!");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		$display("FAILURE!");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#10; $stop;</a:t>
            </a:r>
          </a:p>
          <a:p>
            <a:pPr marL="0" indent="0">
              <a:buNone/>
            </a:pP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87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885</TotalTime>
  <Words>1226</Words>
  <Application>Microsoft Office PowerPoint</Application>
  <PresentationFormat>화면 슬라이드 쇼(4:3)</PresentationFormat>
  <Paragraphs>162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Courier New</vt:lpstr>
      <vt:lpstr>Times New Roman</vt:lpstr>
      <vt:lpstr>Office 테마</vt:lpstr>
      <vt:lpstr>Computer Architecture</vt:lpstr>
      <vt:lpstr>Getting Started</vt:lpstr>
      <vt:lpstr>Lab Assignment 1: ALU</vt:lpstr>
      <vt:lpstr>Testbench for ALU</vt:lpstr>
      <vt:lpstr>Lab Assignment 2: Register File</vt:lpstr>
      <vt:lpstr>Testbench for Register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서은 권</cp:lastModifiedBy>
  <cp:revision>56</cp:revision>
  <dcterms:created xsi:type="dcterms:W3CDTF">2019-02-16T08:44:08Z</dcterms:created>
  <dcterms:modified xsi:type="dcterms:W3CDTF">2023-11-21T06:13:49Z</dcterms:modified>
</cp:coreProperties>
</file>