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4" r:id="rId6"/>
    <p:sldId id="265" r:id="rId7"/>
    <p:sldId id="266" r:id="rId8"/>
    <p:sldId id="267" r:id="rId9"/>
    <p:sldId id="271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2" autoAdjust="0"/>
    <p:restoredTop sz="80418" autoAdjust="0"/>
  </p:normalViewPr>
  <p:slideViewPr>
    <p:cSldViewPr snapToGrid="0">
      <p:cViewPr varScale="1">
        <p:scale>
          <a:sx n="73" d="100"/>
          <a:sy n="73" d="100"/>
        </p:scale>
        <p:origin x="9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2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3" descr="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" y="283"/>
            <a:ext cx="9143245" cy="6857434"/>
          </a:xfrm>
          <a:prstGeom prst="rect">
            <a:avLst/>
          </a:prstGeom>
        </p:spPr>
      </p:pic>
      <p:pic>
        <p:nvPicPr>
          <p:cNvPr id="8" name="그림 4" descr="22.png"/>
          <p:cNvPicPr>
            <a:picLocks noChangeAspect="1"/>
          </p:cNvPicPr>
          <p:nvPr/>
        </p:nvPicPr>
        <p:blipFill>
          <a:blip r:embed="rId3"/>
          <a:srcRect l="33603" t="53799" r="19765"/>
          <a:stretch>
            <a:fillRect/>
          </a:stretch>
        </p:blipFill>
        <p:spPr>
          <a:xfrm>
            <a:off x="3072810" y="3689500"/>
            <a:ext cx="4263656" cy="3168219"/>
          </a:xfrm>
          <a:prstGeom prst="rect">
            <a:avLst/>
          </a:prstGeom>
        </p:spPr>
      </p:pic>
      <p:pic>
        <p:nvPicPr>
          <p:cNvPr id="9" name="그림 5" descr="21.png"/>
          <p:cNvPicPr>
            <a:picLocks noChangeAspect="1"/>
          </p:cNvPicPr>
          <p:nvPr/>
        </p:nvPicPr>
        <p:blipFill>
          <a:blip r:embed="rId4"/>
          <a:srcRect t="34882" r="27905"/>
          <a:stretch>
            <a:fillRect/>
          </a:stretch>
        </p:blipFill>
        <p:spPr>
          <a:xfrm>
            <a:off x="378" y="2392328"/>
            <a:ext cx="6591809" cy="4465391"/>
          </a:xfrm>
          <a:prstGeom prst="rect">
            <a:avLst/>
          </a:prstGeom>
        </p:spPr>
      </p:pic>
      <p:pic>
        <p:nvPicPr>
          <p:cNvPr id="10" name="어두움" descr="2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" y="-13894"/>
            <a:ext cx="9143245" cy="6857434"/>
          </a:xfrm>
          <a:prstGeom prst="rect">
            <a:avLst/>
          </a:prstGeom>
        </p:spPr>
      </p:pic>
      <p:pic>
        <p:nvPicPr>
          <p:cNvPr id="11" name="건물" descr="23.png"/>
          <p:cNvPicPr>
            <a:picLocks noChangeAspect="1"/>
          </p:cNvPicPr>
          <p:nvPr/>
        </p:nvPicPr>
        <p:blipFill>
          <a:blip r:embed="rId6"/>
          <a:srcRect l="52093" t="23564"/>
          <a:stretch>
            <a:fillRect/>
          </a:stretch>
        </p:blipFill>
        <p:spPr>
          <a:xfrm>
            <a:off x="4763386" y="1616149"/>
            <a:ext cx="4380236" cy="5241568"/>
          </a:xfrm>
          <a:prstGeom prst="rect">
            <a:avLst/>
          </a:prstGeom>
        </p:spPr>
      </p:pic>
      <p:pic>
        <p:nvPicPr>
          <p:cNvPr id="12" name="그림 9" descr="24.png"/>
          <p:cNvPicPr>
            <a:picLocks noChangeAspect="1"/>
          </p:cNvPicPr>
          <p:nvPr/>
        </p:nvPicPr>
        <p:blipFill>
          <a:blip r:embed="rId7"/>
          <a:srcRect l="86282" t="3252" r="3950" b="79847"/>
          <a:stretch>
            <a:fillRect/>
          </a:stretch>
        </p:blipFill>
        <p:spPr>
          <a:xfrm>
            <a:off x="7889359" y="223286"/>
            <a:ext cx="893135" cy="1158949"/>
          </a:xfrm>
          <a:prstGeom prst="rect">
            <a:avLst/>
          </a:prstGeom>
        </p:spPr>
      </p:pic>
      <p:pic>
        <p:nvPicPr>
          <p:cNvPr id="17" name="그림 14" descr="26.png"/>
          <p:cNvPicPr>
            <a:picLocks noChangeAspect="1"/>
          </p:cNvPicPr>
          <p:nvPr/>
        </p:nvPicPr>
        <p:blipFill>
          <a:blip r:embed="rId8"/>
          <a:srcRect l="20579" t="43720" r="52093" b="53644"/>
          <a:stretch>
            <a:fillRect/>
          </a:stretch>
        </p:blipFill>
        <p:spPr>
          <a:xfrm>
            <a:off x="1881964" y="2998381"/>
            <a:ext cx="2498651" cy="180754"/>
          </a:xfrm>
          <a:prstGeom prst="rect">
            <a:avLst/>
          </a:prstGeom>
        </p:spPr>
      </p:pic>
      <p:pic>
        <p:nvPicPr>
          <p:cNvPr id="18" name="그림 15" descr="27.png"/>
          <p:cNvPicPr>
            <a:picLocks noChangeAspect="1"/>
          </p:cNvPicPr>
          <p:nvPr/>
        </p:nvPicPr>
        <p:blipFill>
          <a:blip r:embed="rId9"/>
          <a:srcRect l="6741" t="43565" r="78374" b="53954"/>
          <a:stretch>
            <a:fillRect/>
          </a:stretch>
        </p:blipFill>
        <p:spPr>
          <a:xfrm>
            <a:off x="616688" y="2987751"/>
            <a:ext cx="1360968" cy="170121"/>
          </a:xfrm>
          <a:prstGeom prst="rect">
            <a:avLst/>
          </a:prstGeom>
        </p:spPr>
      </p:pic>
      <p:pic>
        <p:nvPicPr>
          <p:cNvPr id="19" name="그림 16" descr="29.png"/>
          <p:cNvPicPr>
            <a:picLocks noChangeAspect="1"/>
          </p:cNvPicPr>
          <p:nvPr/>
        </p:nvPicPr>
        <p:blipFill>
          <a:blip r:embed="rId10"/>
          <a:srcRect t="98609"/>
          <a:stretch>
            <a:fillRect/>
          </a:stretch>
        </p:blipFill>
        <p:spPr>
          <a:xfrm>
            <a:off x="378" y="6762307"/>
            <a:ext cx="9143245" cy="95410"/>
          </a:xfrm>
          <a:prstGeom prst="rect">
            <a:avLst/>
          </a:prstGeom>
        </p:spPr>
      </p:pic>
      <p:pic>
        <p:nvPicPr>
          <p:cNvPr id="20" name="그림 17" descr="1-1.png"/>
          <p:cNvPicPr>
            <a:picLocks noChangeAspect="1"/>
          </p:cNvPicPr>
          <p:nvPr/>
        </p:nvPicPr>
        <p:blipFill>
          <a:blip r:embed="rId11" cstate="print"/>
          <a:srcRect l="38974" t="34428" r="38187" b="35300"/>
          <a:stretch>
            <a:fillRect/>
          </a:stretch>
        </p:blipFill>
        <p:spPr bwMode="auto">
          <a:xfrm>
            <a:off x="7280655" y="1197072"/>
            <a:ext cx="1492702" cy="148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그림 18" descr="1-4.png"/>
          <p:cNvPicPr>
            <a:picLocks noChangeAspect="1"/>
          </p:cNvPicPr>
          <p:nvPr/>
        </p:nvPicPr>
        <p:blipFill>
          <a:blip r:embed="rId12" cstate="print"/>
          <a:srcRect l="40131" t="1385" r="32597" b="62077"/>
          <a:stretch>
            <a:fillRect/>
          </a:stretch>
        </p:blipFill>
        <p:spPr bwMode="auto">
          <a:xfrm>
            <a:off x="6715141" y="1031358"/>
            <a:ext cx="1783292" cy="1791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그림 19" descr="1-6.png"/>
          <p:cNvPicPr>
            <a:picLocks noChangeAspect="1"/>
          </p:cNvPicPr>
          <p:nvPr/>
        </p:nvPicPr>
        <p:blipFill>
          <a:blip r:embed="rId12" cstate="print"/>
          <a:srcRect l="40390" t="1039" r="32079" b="62424"/>
          <a:stretch>
            <a:fillRect/>
          </a:stretch>
        </p:blipFill>
        <p:spPr bwMode="auto">
          <a:xfrm>
            <a:off x="7156406" y="1205263"/>
            <a:ext cx="1442752" cy="1437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그림 20" descr="1-7.png"/>
          <p:cNvPicPr>
            <a:picLocks noChangeAspect="1"/>
          </p:cNvPicPr>
          <p:nvPr/>
        </p:nvPicPr>
        <p:blipFill>
          <a:blip r:embed="rId13" cstate="print"/>
          <a:srcRect l="42531" t="57216" r="50758" b="34682"/>
          <a:stretch>
            <a:fillRect/>
          </a:stretch>
        </p:blipFill>
        <p:spPr bwMode="auto">
          <a:xfrm>
            <a:off x="7215206" y="2531638"/>
            <a:ext cx="438162" cy="397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그림 21" descr="1-8.png"/>
          <p:cNvPicPr>
            <a:picLocks noChangeAspect="1"/>
          </p:cNvPicPr>
          <p:nvPr/>
        </p:nvPicPr>
        <p:blipFill>
          <a:blip r:embed="rId14" cstate="print"/>
          <a:srcRect l="10622" t="7997" r="10622" b="7997"/>
          <a:stretch>
            <a:fillRect/>
          </a:stretch>
        </p:blipFill>
        <p:spPr bwMode="auto">
          <a:xfrm>
            <a:off x="5526133" y="-378331"/>
            <a:ext cx="5148956" cy="4119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35907" y="1578937"/>
            <a:ext cx="5917294" cy="1470025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35907" y="3116227"/>
            <a:ext cx="5383894" cy="74612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8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77778E-6 3.46945E-18 L 0.02552 0.06274 " pathEditMode="relative" ptsTypes="AA">
                                      <p:cBhvr>
                                        <p:cTn id="9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14400000">
                                      <p:cBhvr>
                                        <p:cTn id="19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3.05556E-6 2.53469E-6 L 0.02361 2.53469E-6 " pathEditMode="relative" ptsTypes="AA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0.02361 1.12858E-6 L -0.06303 1.12858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3.05556E-6 2.53469E-6 L 0.0474 2.53469E-6 " pathEditMode="relative" ptsTypes="AA">
                                      <p:cBhvr>
                                        <p:cTn id="35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8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04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58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17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9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1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8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8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1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/>
              <a:t>Click icon to add picture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5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3" descr="1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8" y="283"/>
            <a:ext cx="9143245" cy="6857434"/>
          </a:xfrm>
          <a:prstGeom prst="rect">
            <a:avLst/>
          </a:prstGeom>
        </p:spPr>
      </p:pic>
      <p:pic>
        <p:nvPicPr>
          <p:cNvPr id="8" name="그림 4" descr="29.png"/>
          <p:cNvPicPr>
            <a:picLocks noChangeAspect="1"/>
          </p:cNvPicPr>
          <p:nvPr/>
        </p:nvPicPr>
        <p:blipFill>
          <a:blip r:embed="rId14"/>
          <a:srcRect t="98609"/>
          <a:stretch>
            <a:fillRect/>
          </a:stretch>
        </p:blipFill>
        <p:spPr>
          <a:xfrm>
            <a:off x="378" y="6762307"/>
            <a:ext cx="9143245" cy="95410"/>
          </a:xfrm>
          <a:prstGeom prst="rect">
            <a:avLst/>
          </a:prstGeom>
        </p:spPr>
      </p:pic>
      <p:pic>
        <p:nvPicPr>
          <p:cNvPr id="9" name="그림 5" descr="5.png"/>
          <p:cNvPicPr>
            <a:picLocks noChangeAspect="1"/>
          </p:cNvPicPr>
          <p:nvPr/>
        </p:nvPicPr>
        <p:blipFill>
          <a:blip r:embed="rId15"/>
          <a:srcRect l="87212" t="2942" r="3368" b="81863"/>
          <a:stretch>
            <a:fillRect/>
          </a:stretch>
        </p:blipFill>
        <p:spPr>
          <a:xfrm>
            <a:off x="7974419" y="202019"/>
            <a:ext cx="861237" cy="1041990"/>
          </a:xfrm>
          <a:prstGeom prst="rect">
            <a:avLst/>
          </a:prstGeom>
        </p:spPr>
      </p:pic>
      <p:pic>
        <p:nvPicPr>
          <p:cNvPr id="10" name="그림 6" descr="2.png"/>
          <p:cNvPicPr>
            <a:picLocks noChangeAspect="1"/>
          </p:cNvPicPr>
          <p:nvPr/>
        </p:nvPicPr>
        <p:blipFill>
          <a:blip r:embed="rId16"/>
          <a:srcRect l="4299" t="1236" r="75932" b="93492"/>
          <a:stretch>
            <a:fillRect/>
          </a:stretch>
        </p:blipFill>
        <p:spPr>
          <a:xfrm>
            <a:off x="393406" y="85062"/>
            <a:ext cx="1807535" cy="361507"/>
          </a:xfrm>
          <a:prstGeom prst="rect">
            <a:avLst/>
          </a:prstGeom>
        </p:spPr>
      </p:pic>
      <p:pic>
        <p:nvPicPr>
          <p:cNvPr id="12" name="그림 8" descr="3.png"/>
          <p:cNvPicPr>
            <a:picLocks noChangeAspect="1"/>
          </p:cNvPicPr>
          <p:nvPr/>
        </p:nvPicPr>
        <p:blipFill>
          <a:blip r:embed="rId17"/>
          <a:srcRect l="3019" r="95120" b="94422"/>
          <a:stretch>
            <a:fillRect/>
          </a:stretch>
        </p:blipFill>
        <p:spPr>
          <a:xfrm>
            <a:off x="276448" y="285"/>
            <a:ext cx="170120" cy="382489"/>
          </a:xfrm>
          <a:prstGeom prst="rect">
            <a:avLst/>
          </a:prstGeom>
        </p:spPr>
      </p:pic>
      <p:pic>
        <p:nvPicPr>
          <p:cNvPr id="13" name="그림 9" descr="4.png"/>
          <p:cNvPicPr>
            <a:picLocks noChangeAspect="1"/>
          </p:cNvPicPr>
          <p:nvPr/>
        </p:nvPicPr>
        <p:blipFill>
          <a:blip r:embed="rId18"/>
          <a:srcRect l="3136" t="4337" r="95352" b="87600"/>
          <a:stretch>
            <a:fillRect/>
          </a:stretch>
        </p:blipFill>
        <p:spPr>
          <a:xfrm>
            <a:off x="287080" y="297714"/>
            <a:ext cx="138223" cy="552893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E4B57-D5E1-4B7D-8624-FAEEB368C78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0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aplayground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9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5907" y="1578937"/>
            <a:ext cx="6121240" cy="1470025"/>
          </a:xfrm>
        </p:spPr>
        <p:txBody>
          <a:bodyPr anchor="b" anchorCtr="0"/>
          <a:lstStyle/>
          <a:p>
            <a:r>
              <a:rPr lang="en-US" dirty="0"/>
              <a:t>Computer</a:t>
            </a:r>
            <a:r>
              <a:rPr lang="ko-KR" altLang="en-US" dirty="0"/>
              <a:t> </a:t>
            </a:r>
            <a:r>
              <a:rPr lang="en-US" altLang="ko-KR" dirty="0"/>
              <a:t>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6: </a:t>
            </a:r>
            <a:r>
              <a:rPr lang="en-US" dirty="0" err="1"/>
              <a:t>Datapath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38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Result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164B45-DCB1-E49C-021B-67C975995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45" y="2428194"/>
            <a:ext cx="8924709" cy="200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626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98675-221F-432C-9F70-05C252D3D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Getting Started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03C518-6CF7-4DE7-B75C-2316F9695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Download alu.sv, regfile.sv, imem.sv and dmem.sv from Blackboard</a:t>
            </a:r>
          </a:p>
          <a:p>
            <a:r>
              <a:rPr lang="en-US" altLang="ko-KR" dirty="0"/>
              <a:t>Open a web browser and go to </a:t>
            </a:r>
            <a:r>
              <a:rPr lang="en-US" altLang="ko-KR" dirty="0">
                <a:hlinkClick r:id="rId2"/>
              </a:rPr>
              <a:t>https://www.edaplayground.com/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07982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51797-2635-403C-9BE4-DCA21053E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Structural Modeling - Hierarchy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CAEA77-A271-412A-B120-1284478F0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module and3(input  logic a, b, c,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output logic y);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assign y = a &amp; b &amp; c;</a:t>
            </a:r>
          </a:p>
          <a:p>
            <a:pPr marL="0" indent="0">
              <a:buNone/>
            </a:pP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module inv(input  logic a,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output logic y);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assign y = ~a;</a:t>
            </a:r>
          </a:p>
          <a:p>
            <a:pPr marL="0" indent="0">
              <a:buNone/>
            </a:pP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module nand3(input  logic a, b, c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output logic y);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logic n1;                   		// internal signal</a:t>
            </a:r>
          </a:p>
          <a:p>
            <a:pPr marL="0" indent="0">
              <a:buNone/>
            </a:pP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and3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andgate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(a, b, c, n1);  		// instance of and3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inv  inverter(n1, y);       		// instance of inverter</a:t>
            </a:r>
          </a:p>
          <a:p>
            <a:pPr marL="0" indent="0">
              <a:buNone/>
            </a:pP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371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51797-2635-403C-9BE4-DCA21053E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Structural Modeling – Better Way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CAEA77-A271-412A-B120-1284478F0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212451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module and3(input  logic a, b, c,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output logic y);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assign y = a &amp; b &amp; c;</a:t>
            </a:r>
          </a:p>
          <a:p>
            <a:pPr marL="0" indent="0">
              <a:buNone/>
            </a:pP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module inv(input  logic a,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output logic y);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assign y = ~a;</a:t>
            </a:r>
          </a:p>
          <a:p>
            <a:pPr marL="0" indent="0">
              <a:buNone/>
            </a:pP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8CAEA77-A271-412A-B120-1284478F042A}"/>
              </a:ext>
            </a:extLst>
          </p:cNvPr>
          <p:cNvSpPr txBox="1">
            <a:spLocks/>
          </p:cNvSpPr>
          <p:nvPr/>
        </p:nvSpPr>
        <p:spPr>
          <a:xfrm>
            <a:off x="4446164" y="2432807"/>
            <a:ext cx="4240635" cy="369335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module nand3(input  logic a, b, c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output logic y);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logic n1;</a:t>
            </a:r>
          </a:p>
          <a:p>
            <a:pPr marL="0" indent="0">
              <a:buFont typeface="Arial" pitchFamily="34" charset="0"/>
              <a:buNone/>
            </a:pP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and3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andgate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	.a	(a),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	.b	(b),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	.c	(c),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	.y	(n1)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inverter(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	.a	(n1),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	.y	(y)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itchFamily="34" charset="0"/>
              <a:buNone/>
            </a:pP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97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Datapath</a:t>
            </a:r>
            <a:r>
              <a:rPr lang="en-US" dirty="0"/>
              <a:t> for </a:t>
            </a:r>
            <a:r>
              <a:rPr lang="en-US" dirty="0" err="1"/>
              <a:t>lw</a:t>
            </a:r>
            <a:r>
              <a:rPr lang="en-US" dirty="0"/>
              <a:t> Instruction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97769974"/>
              </p:ext>
            </p:extLst>
          </p:nvPr>
        </p:nvGraphicFramePr>
        <p:xfrm>
          <a:off x="647700" y="1784103"/>
          <a:ext cx="7848600" cy="340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843260" imgH="2100956" progId="Visio.Drawing.11">
                  <p:embed/>
                </p:oleObj>
              </mc:Choice>
              <mc:Fallback>
                <p:oleObj name="Visio" r:id="rId3" imgW="4843260" imgH="210095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1784103"/>
                        <a:ext cx="7848600" cy="3405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3683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Testbench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the following </a:t>
            </a:r>
            <a:r>
              <a:rPr lang="en-US" dirty="0" err="1"/>
              <a:t>testbench</a:t>
            </a:r>
            <a:r>
              <a:rPr lang="en-US" dirty="0"/>
              <a:t> code to “testbench.sv” on the left</a:t>
            </a:r>
          </a:p>
        </p:txBody>
      </p:sp>
      <p:sp>
        <p:nvSpPr>
          <p:cNvPr id="4" name="Rectangle 3"/>
          <p:cNvSpPr/>
          <p:nvPr/>
        </p:nvSpPr>
        <p:spPr>
          <a:xfrm>
            <a:off x="645952" y="2802178"/>
            <a:ext cx="702997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testbench_lw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logic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logic reset;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logic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regwrite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logic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memwrite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logic [2:0]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alucontrol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datapath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dut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iClk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		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iReset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		(reset),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iRegWrite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regwrite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iMemWrite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memwrite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iALUControl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alucontrol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always     // no sensitivity list, so it always executes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begin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1; #5;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0; #5;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initial begin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dumpfile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dump.vcd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"); $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dumpvars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reset = 0; #21;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reset = 1; #10;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regwrite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700">
                <a:latin typeface="Courier New" panose="02070309020205020404" pitchFamily="49" charset="0"/>
                <a:cs typeface="Courier New" panose="02070309020205020404" pitchFamily="49" charset="0"/>
              </a:rPr>
              <a:t>= 1;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memwrite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alucontrol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3'b010;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reset = 0; #10;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#10; $stop;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9470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the following code to “design.sv” on the right</a:t>
            </a:r>
          </a:p>
        </p:txBody>
      </p:sp>
      <p:sp>
        <p:nvSpPr>
          <p:cNvPr id="4" name="Rectangle 3"/>
          <p:cNvSpPr/>
          <p:nvPr/>
        </p:nvSpPr>
        <p:spPr>
          <a:xfrm>
            <a:off x="700480" y="2533406"/>
            <a:ext cx="4572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`include "alu.sv"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`include "regfile.sv"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`include "imem.sv"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`include "dmem.sv"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input logic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iClk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input logic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input logic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iRegWrite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input logic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iMemWrite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input logic [2:0]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iALUControl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110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“+” right after “design.sv”</a:t>
            </a:r>
          </a:p>
          <a:p>
            <a:r>
              <a:rPr lang="en-US" dirty="0"/>
              <a:t>Upload “alu.sv”</a:t>
            </a:r>
          </a:p>
          <a:p>
            <a:endParaRPr lang="en-US" dirty="0"/>
          </a:p>
          <a:p>
            <a:r>
              <a:rPr lang="en-US" dirty="0"/>
              <a:t>Upload regfile.sv, imem.sv, and dmem.sv in the same way</a:t>
            </a:r>
          </a:p>
        </p:txBody>
      </p:sp>
    </p:spTree>
    <p:extLst>
      <p:ext uri="{BB962C8B-B14F-4D97-AF65-F5344CB8AC3E}">
        <p14:creationId xmlns:p14="http://schemas.microsoft.com/office/powerpoint/2010/main" val="858390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 the implementation of the </a:t>
            </a:r>
            <a:r>
              <a:rPr lang="en-US" dirty="0" err="1"/>
              <a:t>datapath</a:t>
            </a:r>
            <a:r>
              <a:rPr lang="en-US" dirty="0"/>
              <a:t> module</a:t>
            </a:r>
          </a:p>
          <a:p>
            <a:pPr lvl="1"/>
            <a:r>
              <a:rPr lang="en-US" dirty="0"/>
              <a:t>Implement the program counter and sign extension</a:t>
            </a:r>
          </a:p>
          <a:p>
            <a:pPr lvl="1"/>
            <a:r>
              <a:rPr lang="en-US" dirty="0"/>
              <a:t>Connect modules</a:t>
            </a:r>
          </a:p>
          <a:p>
            <a:r>
              <a:rPr lang="en-US" altLang="ko-KR"/>
              <a:t>Save and submit the link of your design to the Blackboard.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737162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B</Template>
  <TotalTime>881</TotalTime>
  <Words>597</Words>
  <Application>Microsoft Office PowerPoint</Application>
  <PresentationFormat>화면 슬라이드 쇼(4:3)</PresentationFormat>
  <Paragraphs>112</Paragraphs>
  <Slides>10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Courier New</vt:lpstr>
      <vt:lpstr>Office 테마</vt:lpstr>
      <vt:lpstr>Visio</vt:lpstr>
      <vt:lpstr>Computer Architecture</vt:lpstr>
      <vt:lpstr>Getting Started</vt:lpstr>
      <vt:lpstr>Structural Modeling - Hierarchy</vt:lpstr>
      <vt:lpstr>Structural Modeling – Better Way</vt:lpstr>
      <vt:lpstr>Datapath for lw Instruction</vt:lpstr>
      <vt:lpstr>Testbench</vt:lpstr>
      <vt:lpstr>Datapath</vt:lpstr>
      <vt:lpstr>Building Blocks</vt:lpstr>
      <vt:lpstr>Lab Assignment</vt:lpstr>
      <vt:lpstr>Expected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CYDF206 – Logic Design and Lab</dc:title>
  <dc:creator>Junghee Lee</dc:creator>
  <cp:lastModifiedBy>Junghee</cp:lastModifiedBy>
  <cp:revision>62</cp:revision>
  <dcterms:created xsi:type="dcterms:W3CDTF">2019-02-16T08:44:08Z</dcterms:created>
  <dcterms:modified xsi:type="dcterms:W3CDTF">2023-07-13T02:58:35Z</dcterms:modified>
</cp:coreProperties>
</file>