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72" r:id="rId4"/>
    <p:sldId id="273" r:id="rId5"/>
    <p:sldId id="265" r:id="rId6"/>
    <p:sldId id="266" r:id="rId7"/>
    <p:sldId id="267" r:id="rId8"/>
    <p:sldId id="271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80418" autoAdjust="0"/>
  </p:normalViewPr>
  <p:slideViewPr>
    <p:cSldViewPr snapToGrid="0">
      <p:cViewPr varScale="1">
        <p:scale>
          <a:sx n="73" d="100"/>
          <a:sy n="73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2.png"/>
          <p:cNvPicPr>
            <a:picLocks noChangeAspect="1"/>
          </p:cNvPicPr>
          <p:nvPr/>
        </p:nvPicPr>
        <p:blipFill>
          <a:blip r:embed="rId3"/>
          <a:srcRect l="33603" t="53799" r="19765"/>
          <a:stretch>
            <a:fillRect/>
          </a:stretch>
        </p:blipFill>
        <p:spPr>
          <a:xfrm>
            <a:off x="3072810" y="3689500"/>
            <a:ext cx="4263656" cy="3168219"/>
          </a:xfrm>
          <a:prstGeom prst="rect">
            <a:avLst/>
          </a:prstGeom>
        </p:spPr>
      </p:pic>
      <p:pic>
        <p:nvPicPr>
          <p:cNvPr id="9" name="그림 5" descr="21.png"/>
          <p:cNvPicPr>
            <a:picLocks noChangeAspect="1"/>
          </p:cNvPicPr>
          <p:nvPr/>
        </p:nvPicPr>
        <p:blipFill>
          <a:blip r:embed="rId4"/>
          <a:srcRect t="34882" r="27905"/>
          <a:stretch>
            <a:fillRect/>
          </a:stretch>
        </p:blipFill>
        <p:spPr>
          <a:xfrm>
            <a:off x="378" y="2392328"/>
            <a:ext cx="6591809" cy="4465391"/>
          </a:xfrm>
          <a:prstGeom prst="rect">
            <a:avLst/>
          </a:prstGeom>
        </p:spPr>
      </p:pic>
      <p:pic>
        <p:nvPicPr>
          <p:cNvPr id="10" name="어두움" descr="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" y="-13894"/>
            <a:ext cx="9143245" cy="6857434"/>
          </a:xfrm>
          <a:prstGeom prst="rect">
            <a:avLst/>
          </a:prstGeom>
        </p:spPr>
      </p:pic>
      <p:pic>
        <p:nvPicPr>
          <p:cNvPr id="11" name="건물" descr="23.png"/>
          <p:cNvPicPr>
            <a:picLocks noChangeAspect="1"/>
          </p:cNvPicPr>
          <p:nvPr/>
        </p:nvPicPr>
        <p:blipFill>
          <a:blip r:embed="rId6"/>
          <a:srcRect l="52093" t="23564"/>
          <a:stretch>
            <a:fillRect/>
          </a:stretch>
        </p:blipFill>
        <p:spPr>
          <a:xfrm>
            <a:off x="4763386" y="1616149"/>
            <a:ext cx="4380236" cy="5241568"/>
          </a:xfrm>
          <a:prstGeom prst="rect">
            <a:avLst/>
          </a:prstGeom>
        </p:spPr>
      </p:pic>
      <p:pic>
        <p:nvPicPr>
          <p:cNvPr id="12" name="그림 9" descr="24.png"/>
          <p:cNvPicPr>
            <a:picLocks noChangeAspect="1"/>
          </p:cNvPicPr>
          <p:nvPr/>
        </p:nvPicPr>
        <p:blipFill>
          <a:blip r:embed="rId7"/>
          <a:srcRect l="86282" t="3252" r="3950" b="79847"/>
          <a:stretch>
            <a:fillRect/>
          </a:stretch>
        </p:blipFill>
        <p:spPr>
          <a:xfrm>
            <a:off x="7889359" y="223286"/>
            <a:ext cx="893135" cy="1158949"/>
          </a:xfrm>
          <a:prstGeom prst="rect">
            <a:avLst/>
          </a:prstGeom>
        </p:spPr>
      </p:pic>
      <p:pic>
        <p:nvPicPr>
          <p:cNvPr id="17" name="그림 14" descr="26.png"/>
          <p:cNvPicPr>
            <a:picLocks noChangeAspect="1"/>
          </p:cNvPicPr>
          <p:nvPr/>
        </p:nvPicPr>
        <p:blipFill>
          <a:blip r:embed="rId8"/>
          <a:srcRect l="20579" t="43720" r="52093" b="53644"/>
          <a:stretch>
            <a:fillRect/>
          </a:stretch>
        </p:blipFill>
        <p:spPr>
          <a:xfrm>
            <a:off x="1881964" y="2998381"/>
            <a:ext cx="2498651" cy="180754"/>
          </a:xfrm>
          <a:prstGeom prst="rect">
            <a:avLst/>
          </a:prstGeom>
        </p:spPr>
      </p:pic>
      <p:pic>
        <p:nvPicPr>
          <p:cNvPr id="18" name="그림 15" descr="27.png"/>
          <p:cNvPicPr>
            <a:picLocks noChangeAspect="1"/>
          </p:cNvPicPr>
          <p:nvPr/>
        </p:nvPicPr>
        <p:blipFill>
          <a:blip r:embed="rId9"/>
          <a:srcRect l="6741" t="43565" r="78374" b="53954"/>
          <a:stretch>
            <a:fillRect/>
          </a:stretch>
        </p:blipFill>
        <p:spPr>
          <a:xfrm>
            <a:off x="616688" y="2987751"/>
            <a:ext cx="1360968" cy="170121"/>
          </a:xfrm>
          <a:prstGeom prst="rect">
            <a:avLst/>
          </a:prstGeom>
        </p:spPr>
      </p:pic>
      <p:pic>
        <p:nvPicPr>
          <p:cNvPr id="19" name="그림 16" descr="29.png"/>
          <p:cNvPicPr>
            <a:picLocks noChangeAspect="1"/>
          </p:cNvPicPr>
          <p:nvPr/>
        </p:nvPicPr>
        <p:blipFill>
          <a:blip r:embed="rId10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20" name="그림 17" descr="1-1.png"/>
          <p:cNvPicPr>
            <a:picLocks noChangeAspect="1"/>
          </p:cNvPicPr>
          <p:nvPr/>
        </p:nvPicPr>
        <p:blipFill>
          <a:blip r:embed="rId11" cstate="print"/>
          <a:srcRect l="38974" t="34428" r="38187" b="35300"/>
          <a:stretch>
            <a:fillRect/>
          </a:stretch>
        </p:blipFill>
        <p:spPr bwMode="auto">
          <a:xfrm>
            <a:off x="7280655" y="1197072"/>
            <a:ext cx="1492702" cy="148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그림 18" descr="1-4.png"/>
          <p:cNvPicPr>
            <a:picLocks noChangeAspect="1"/>
          </p:cNvPicPr>
          <p:nvPr/>
        </p:nvPicPr>
        <p:blipFill>
          <a:blip r:embed="rId12" cstate="print"/>
          <a:srcRect l="40131" t="1385" r="32597" b="62077"/>
          <a:stretch>
            <a:fillRect/>
          </a:stretch>
        </p:blipFill>
        <p:spPr bwMode="auto">
          <a:xfrm>
            <a:off x="6715141" y="1031358"/>
            <a:ext cx="1783292" cy="179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그림 19" descr="1-6.png"/>
          <p:cNvPicPr>
            <a:picLocks noChangeAspect="1"/>
          </p:cNvPicPr>
          <p:nvPr/>
        </p:nvPicPr>
        <p:blipFill>
          <a:blip r:embed="rId12" cstate="print"/>
          <a:srcRect l="40390" t="1039" r="32079" b="62424"/>
          <a:stretch>
            <a:fillRect/>
          </a:stretch>
        </p:blipFill>
        <p:spPr bwMode="auto">
          <a:xfrm>
            <a:off x="7156406" y="1205263"/>
            <a:ext cx="1442752" cy="143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0" descr="1-7.png"/>
          <p:cNvPicPr>
            <a:picLocks noChangeAspect="1"/>
          </p:cNvPicPr>
          <p:nvPr/>
        </p:nvPicPr>
        <p:blipFill>
          <a:blip r:embed="rId13" cstate="print"/>
          <a:srcRect l="42531" t="57216" r="50758" b="34682"/>
          <a:stretch>
            <a:fillRect/>
          </a:stretch>
        </p:blipFill>
        <p:spPr bwMode="auto">
          <a:xfrm>
            <a:off x="7215206" y="2531638"/>
            <a:ext cx="438162" cy="39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그림 21" descr="1-8.png"/>
          <p:cNvPicPr>
            <a:picLocks noChangeAspect="1"/>
          </p:cNvPicPr>
          <p:nvPr/>
        </p:nvPicPr>
        <p:blipFill>
          <a:blip r:embed="rId14" cstate="print"/>
          <a:srcRect l="10622" t="7997" r="10622" b="7997"/>
          <a:stretch>
            <a:fillRect/>
          </a:stretch>
        </p:blipFill>
        <p:spPr bwMode="auto">
          <a:xfrm>
            <a:off x="5526133" y="-378331"/>
            <a:ext cx="5148956" cy="411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5917294" cy="1470025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5907" y="3116227"/>
            <a:ext cx="5383894" cy="74612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3.46945E-18 L 0.02552 0.06274 " pathEditMode="relative" ptsTypes="AA">
                                      <p:cBhvr>
                                        <p:cTn id="9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4400000">
                                      <p:cBhvr>
                                        <p:cTn id="1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3.05556E-6 2.53469E-6 L 0.02361 2.53469E-6 " pathEditMode="relative" ptsTypes="AA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2361 1.12858E-6 L -0.06303 1.12858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3.05556E-6 2.53469E-6 L 0.0474 2.53469E-6 " pathEditMode="relative" ptsTypes="AA">
                                      <p:cBhvr>
                                        <p:cTn id="35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1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8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/>
              <a:t>Click icon to add picture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5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1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9.png"/>
          <p:cNvPicPr>
            <a:picLocks noChangeAspect="1"/>
          </p:cNvPicPr>
          <p:nvPr/>
        </p:nvPicPr>
        <p:blipFill>
          <a:blip r:embed="rId14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9" name="그림 5" descr="5.png"/>
          <p:cNvPicPr>
            <a:picLocks noChangeAspect="1"/>
          </p:cNvPicPr>
          <p:nvPr/>
        </p:nvPicPr>
        <p:blipFill>
          <a:blip r:embed="rId15"/>
          <a:srcRect l="87212" t="2942" r="3368" b="81863"/>
          <a:stretch>
            <a:fillRect/>
          </a:stretch>
        </p:blipFill>
        <p:spPr>
          <a:xfrm>
            <a:off x="7974419" y="202019"/>
            <a:ext cx="861237" cy="1041990"/>
          </a:xfrm>
          <a:prstGeom prst="rect">
            <a:avLst/>
          </a:prstGeom>
        </p:spPr>
      </p:pic>
      <p:pic>
        <p:nvPicPr>
          <p:cNvPr id="10" name="그림 6" descr="2.png"/>
          <p:cNvPicPr>
            <a:picLocks noChangeAspect="1"/>
          </p:cNvPicPr>
          <p:nvPr/>
        </p:nvPicPr>
        <p:blipFill>
          <a:blip r:embed="rId16"/>
          <a:srcRect l="4299" t="1236" r="75932" b="93492"/>
          <a:stretch>
            <a:fillRect/>
          </a:stretch>
        </p:blipFill>
        <p:spPr>
          <a:xfrm>
            <a:off x="393406" y="85062"/>
            <a:ext cx="1807535" cy="361507"/>
          </a:xfrm>
          <a:prstGeom prst="rect">
            <a:avLst/>
          </a:prstGeom>
        </p:spPr>
      </p:pic>
      <p:pic>
        <p:nvPicPr>
          <p:cNvPr id="12" name="그림 8" descr="3.png"/>
          <p:cNvPicPr>
            <a:picLocks noChangeAspect="1"/>
          </p:cNvPicPr>
          <p:nvPr/>
        </p:nvPicPr>
        <p:blipFill>
          <a:blip r:embed="rId17"/>
          <a:srcRect l="3019" r="95120" b="94422"/>
          <a:stretch>
            <a:fillRect/>
          </a:stretch>
        </p:blipFill>
        <p:spPr>
          <a:xfrm>
            <a:off x="276448" y="285"/>
            <a:ext cx="170120" cy="382489"/>
          </a:xfrm>
          <a:prstGeom prst="rect">
            <a:avLst/>
          </a:prstGeom>
        </p:spPr>
      </p:pic>
      <p:pic>
        <p:nvPicPr>
          <p:cNvPr id="13" name="그림 9" descr="4.png"/>
          <p:cNvPicPr>
            <a:picLocks noChangeAspect="1"/>
          </p:cNvPicPr>
          <p:nvPr/>
        </p:nvPicPr>
        <p:blipFill>
          <a:blip r:embed="rId18"/>
          <a:srcRect l="3136" t="4337" r="95352" b="87600"/>
          <a:stretch>
            <a:fillRect/>
          </a:stretch>
        </p:blipFill>
        <p:spPr>
          <a:xfrm>
            <a:off x="287080" y="297714"/>
            <a:ext cx="138223" cy="552893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4B57-D5E1-4B7D-8624-FAEEB368C7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aplayground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6121240" cy="1470025"/>
          </a:xfrm>
        </p:spPr>
        <p:txBody>
          <a:bodyPr anchor="b" anchorCtr="0"/>
          <a:lstStyle/>
          <a:p>
            <a:r>
              <a:rPr lang="en-US" dirty="0"/>
              <a:t>Computer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8: </a:t>
            </a:r>
            <a:r>
              <a:rPr lang="en-US" dirty="0" err="1"/>
              <a:t>sw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98675-221F-432C-9F70-05C252D3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Started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3C518-6CF7-4DE7-B75C-2316F969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Download alu.sv, regfile.sv, imem.sv, dmem.sv and controller.sv from Blackboard</a:t>
            </a:r>
          </a:p>
          <a:p>
            <a:r>
              <a:rPr lang="en-US" altLang="ko-KR" dirty="0"/>
              <a:t>Open a web browser and go to </a:t>
            </a:r>
            <a:r>
              <a:rPr lang="en-US" altLang="ko-KR" dirty="0">
                <a:hlinkClick r:id="rId2"/>
              </a:rPr>
              <a:t>https://www.edaplayground.com/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798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Single-Cycle </a:t>
            </a:r>
            <a:r>
              <a:rPr lang="en-US" dirty="0" err="1"/>
              <a:t>Datapath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data in </a:t>
            </a:r>
            <a:r>
              <a:rPr lang="en-US" dirty="0" err="1">
                <a:latin typeface="Courier New" pitchFamily="49" charset="0"/>
              </a:rPr>
              <a:t>rt</a:t>
            </a:r>
            <a:r>
              <a:rPr lang="en-US" dirty="0"/>
              <a:t> to memory</a:t>
            </a:r>
          </a:p>
          <a:p>
            <a:endParaRPr 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685800" y="2392363"/>
          <a:ext cx="8001000" cy="339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044320" imgH="2143080" progId="Visio.Drawing.6">
                  <p:embed/>
                </p:oleObj>
              </mc:Choice>
              <mc:Fallback>
                <p:oleObj name="VISIO" r:id="rId3" imgW="5044320" imgH="2143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392363"/>
                        <a:ext cx="8001000" cy="3398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438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Unit: Main Decoder</a:t>
            </a:r>
          </a:p>
        </p:txBody>
      </p:sp>
      <p:graphicFrame>
        <p:nvGraphicFramePr>
          <p:cNvPr id="4" name="Group 88"/>
          <p:cNvGraphicFramePr>
            <a:graphicFrameLocks noGrp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97870850"/>
              </p:ext>
            </p:extLst>
          </p:nvPr>
        </p:nvGraphicFramePr>
        <p:xfrm>
          <a:off x="457200" y="5050970"/>
          <a:ext cx="8153400" cy="12700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Instruction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  <a:r>
                        <a:rPr kumimoji="0" lang="en-US" sz="12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5:0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RegWrite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RegDst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AluSrc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MemWrite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MemtoReg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ALUOp</a:t>
                      </a:r>
                      <a:r>
                        <a:rPr kumimoji="0" lang="en-US" sz="12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1:0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lw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100011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sw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101011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7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1790700" y="1417637"/>
          <a:ext cx="5562600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158800" imgH="2873520" progId="Visio.Drawing.6">
                  <p:embed/>
                </p:oleObj>
              </mc:Choice>
              <mc:Fallback>
                <p:oleObj name="VISIO" r:id="rId4" imgW="5158800" imgH="28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1417637"/>
                        <a:ext cx="5562600" cy="309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02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the following </a:t>
            </a:r>
            <a:r>
              <a:rPr lang="en-US" dirty="0" err="1"/>
              <a:t>testbench</a:t>
            </a:r>
            <a:r>
              <a:rPr lang="en-US" dirty="0"/>
              <a:t> code to “testbench.sv” on the left</a:t>
            </a:r>
          </a:p>
        </p:txBody>
      </p:sp>
      <p:sp>
        <p:nvSpPr>
          <p:cNvPr id="4" name="Rectangle 3"/>
          <p:cNvSpPr/>
          <p:nvPr/>
        </p:nvSpPr>
        <p:spPr>
          <a:xfrm>
            <a:off x="645952" y="2802178"/>
            <a:ext cx="702997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testbench_mips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reset;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mips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iClk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iReset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		(reset)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always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1; #5;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0; #5;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initial begin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dumpfile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dump.vcd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"); $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dumpvars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reset = 0; #21;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reset = 1; #10;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reset = 0; #20;  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#10; $stop;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947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the following code to “design.sv” on the right</a:t>
            </a:r>
          </a:p>
        </p:txBody>
      </p:sp>
      <p:sp>
        <p:nvSpPr>
          <p:cNvPr id="5" name="Rectangle 4"/>
          <p:cNvSpPr/>
          <p:nvPr/>
        </p:nvSpPr>
        <p:spPr>
          <a:xfrm>
            <a:off x="574645" y="2130735"/>
            <a:ext cx="4572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`include "alu.sv"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`include "regfile.sv"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`include "imem.sv"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`include "dmem.sv"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`include "controller.sv"</a:t>
            </a:r>
          </a:p>
          <a:p>
            <a:endParaRPr lang="en-US" sz="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mips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logic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iClk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logic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iReset</a:t>
            </a:r>
            <a:endParaRPr lang="en-US" sz="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[31:0]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ALU_ALUResult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[31:0]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REG_SrcA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[31:0]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IMEM_Inst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[31:0]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DMEM_ReadData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[31:0] pc;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CTL_RegWrite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CTL_MemWrite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[2:0]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CTL_ALUControl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ALU(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REG_SrcA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	({{16{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IMEM_Inst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[15]}},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IMEM_Inst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[15:0]}),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CTL_ALUControl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oY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ALU_ALUResult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oZero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()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regfile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REG(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iClk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iClk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iReset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iReset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.iRaddr1(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IMEM_Inst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[25:21]),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.iRaddr2(),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iWaddr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IMEM_Inst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[20:16]),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iWe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CTL_RegWrite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iWdata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DMEM_ReadData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.oRdata1(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REG_SrcA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.oRdata2()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IMEM(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iAddr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(pc),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oRdata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IMEM_Inst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dmem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DMEM(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iClk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iClk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iWe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CTL_MemWrite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iAddr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ALU_ALUResult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iWdata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oRdata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DMEM_ReadData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controller CTL(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iOp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IMEM_Inst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[31:26]),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oRegWrite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CTL_RegWrite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oMemWrite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CTL_MemWrite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oALUControl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CTL_ALUControl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iClk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iReset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iReset</a:t>
            </a:r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  pc &lt;= 0;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    pc &lt;= pc + 4;</a:t>
            </a:r>
          </a:p>
          <a:p>
            <a:r>
              <a:rPr lang="en-US" sz="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11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“+” right after “design.sv”</a:t>
            </a:r>
          </a:p>
          <a:p>
            <a:r>
              <a:rPr lang="en-US" dirty="0"/>
              <a:t>Upload “alu.sv”</a:t>
            </a:r>
          </a:p>
          <a:p>
            <a:endParaRPr lang="en-US" dirty="0"/>
          </a:p>
          <a:p>
            <a:r>
              <a:rPr lang="en-US" dirty="0"/>
              <a:t>Upload regfile.sv, imem.sv, dmem.sv, and controller.sv in the same way</a:t>
            </a:r>
          </a:p>
        </p:txBody>
      </p:sp>
    </p:spTree>
    <p:extLst>
      <p:ext uri="{BB962C8B-B14F-4D97-AF65-F5344CB8AC3E}">
        <p14:creationId xmlns:p14="http://schemas.microsoft.com/office/powerpoint/2010/main" val="85839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</a:t>
            </a:r>
            <a:r>
              <a:rPr lang="en-US" dirty="0" err="1"/>
              <a:t>SystemVerilog</a:t>
            </a:r>
            <a:r>
              <a:rPr lang="en-US" dirty="0"/>
              <a:t> modules to implement the </a:t>
            </a:r>
            <a:r>
              <a:rPr lang="en-US" dirty="0" err="1"/>
              <a:t>sw</a:t>
            </a:r>
            <a:r>
              <a:rPr lang="en-US" dirty="0"/>
              <a:t> instruction</a:t>
            </a:r>
          </a:p>
          <a:p>
            <a:r>
              <a:rPr lang="en-US" altLang="ko-KR"/>
              <a:t>Save and submit the link of your design to the Blackboard.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371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5705"/>
            <a:ext cx="9144000" cy="382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260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</Template>
  <TotalTime>915</TotalTime>
  <Words>680</Words>
  <Application>Microsoft Office PowerPoint</Application>
  <PresentationFormat>화면 슬라이드 쇼(4:3)</PresentationFormat>
  <Paragraphs>138</Paragraphs>
  <Slides>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Courier New</vt:lpstr>
      <vt:lpstr>Times New Roman</vt:lpstr>
      <vt:lpstr>Office 테마</vt:lpstr>
      <vt:lpstr>VISIO</vt:lpstr>
      <vt:lpstr>Computer Architecture</vt:lpstr>
      <vt:lpstr>Getting Started</vt:lpstr>
      <vt:lpstr>Single-Cycle Datapath: sw</vt:lpstr>
      <vt:lpstr>Control Unit: Main Decoder</vt:lpstr>
      <vt:lpstr>Testbench</vt:lpstr>
      <vt:lpstr>Datapath</vt:lpstr>
      <vt:lpstr>Building Blocks</vt:lpstr>
      <vt:lpstr>Lab Assignment</vt:lpstr>
      <vt:lpstr>Expected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CYDF206 – Logic Design and Lab</dc:title>
  <dc:creator>Junghee Lee</dc:creator>
  <cp:lastModifiedBy>Junghee</cp:lastModifiedBy>
  <cp:revision>68</cp:revision>
  <dcterms:created xsi:type="dcterms:W3CDTF">2019-02-16T08:44:08Z</dcterms:created>
  <dcterms:modified xsi:type="dcterms:W3CDTF">2023-07-13T02:59:33Z</dcterms:modified>
</cp:coreProperties>
</file>