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75" r:id="rId2"/>
    <p:sldId id="256" r:id="rId3"/>
    <p:sldId id="274" r:id="rId4"/>
    <p:sldId id="272" r:id="rId5"/>
    <p:sldId id="273" r:id="rId6"/>
    <p:sldId id="257" r:id="rId7"/>
    <p:sldId id="258" r:id="rId8"/>
    <p:sldId id="259" r:id="rId9"/>
    <p:sldId id="266" r:id="rId10"/>
    <p:sldId id="260" r:id="rId11"/>
    <p:sldId id="267" r:id="rId12"/>
    <p:sldId id="268" r:id="rId13"/>
    <p:sldId id="269" r:id="rId14"/>
    <p:sldId id="261" r:id="rId15"/>
    <p:sldId id="270" r:id="rId16"/>
    <p:sldId id="262" r:id="rId17"/>
    <p:sldId id="265" r:id="rId18"/>
  </p:sldIdLst>
  <p:sldSz cx="18288000" cy="10287000"/>
  <p:notesSz cx="6858000" cy="9144000"/>
  <p:embeddedFontLst>
    <p:embeddedFont>
      <p:font typeface="Public Sans" charset="0"/>
      <p:regular r:id="rId19"/>
    </p:embeddedFont>
    <p:embeddedFont>
      <p:font typeface="Calibri"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1" d="100"/>
          <a:sy n="51" d="100"/>
        </p:scale>
        <p:origin x="-456" y="-72"/>
      </p:cViewPr>
      <p:guideLst>
        <p:guide orient="horz" pos="2162"/>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svg"/><Relationship Id="rId18" Type="http://schemas.openxmlformats.org/officeDocument/2006/relationships/image" Target="../media/image9.png"/><Relationship Id="rId3" Type="http://schemas.openxmlformats.org/officeDocument/2006/relationships/image" Target="../media/image1.svg"/><Relationship Id="rId21" Type="http://schemas.openxmlformats.org/officeDocument/2006/relationships/image" Target="../media/image15.svg"/><Relationship Id="rId7" Type="http://schemas.openxmlformats.org/officeDocument/2006/relationships/image" Target="../media/image3.svg"/><Relationship Id="rId12" Type="http://schemas.openxmlformats.org/officeDocument/2006/relationships/image" Target="../media/image6.png"/><Relationship Id="rId17" Type="http://schemas.openxmlformats.org/officeDocument/2006/relationships/image" Target="../media/image13.svg"/><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2.svg"/><Relationship Id="rId15" Type="http://schemas.openxmlformats.org/officeDocument/2006/relationships/image" Target="../media/image12.svg"/><Relationship Id="rId10" Type="http://schemas.openxmlformats.org/officeDocument/2006/relationships/image" Target="../media/image5.png"/><Relationship Id="rId19" Type="http://schemas.openxmlformats.org/officeDocument/2006/relationships/image" Target="../media/image14.svg"/><Relationship Id="rId4" Type="http://schemas.openxmlformats.org/officeDocument/2006/relationships/image" Target="../media/image2.png"/><Relationship Id="rId9" Type="http://schemas.openxmlformats.org/officeDocument/2006/relationships/image" Target="../media/image9.svg"/><Relationship Id="rId1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7.svg"/><Relationship Id="rId7" Type="http://schemas.openxmlformats.org/officeDocument/2006/relationships/image" Target="../media/image7.sv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38.svg"/><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8.svg"/><Relationship Id="rId18" Type="http://schemas.openxmlformats.org/officeDocument/2006/relationships/image" Target="../media/image34.png"/><Relationship Id="rId26" Type="http://schemas.openxmlformats.org/officeDocument/2006/relationships/image" Target="../media/image23.png"/><Relationship Id="rId3" Type="http://schemas.openxmlformats.org/officeDocument/2006/relationships/image" Target="../media/image19.svg"/><Relationship Id="rId21" Type="http://schemas.openxmlformats.org/officeDocument/2006/relationships/image" Target="../media/image32.svg"/><Relationship Id="rId7" Type="http://schemas.openxmlformats.org/officeDocument/2006/relationships/image" Target="../media/image25.svg"/><Relationship Id="rId12" Type="http://schemas.openxmlformats.org/officeDocument/2006/relationships/image" Target="../media/image31.png"/><Relationship Id="rId17" Type="http://schemas.openxmlformats.org/officeDocument/2006/relationships/image" Target="../media/image30.svg"/><Relationship Id="rId25" Type="http://schemas.openxmlformats.org/officeDocument/2006/relationships/image" Target="../media/image8.svg"/><Relationship Id="rId33" Type="http://schemas.openxmlformats.org/officeDocument/2006/relationships/image" Target="../media/image23.svg"/><Relationship Id="rId2" Type="http://schemas.openxmlformats.org/officeDocument/2006/relationships/image" Target="../media/image22.png"/><Relationship Id="rId16" Type="http://schemas.openxmlformats.org/officeDocument/2006/relationships/image" Target="../media/image33.png"/><Relationship Id="rId20" Type="http://schemas.openxmlformats.org/officeDocument/2006/relationships/image" Target="../media/image35.png"/><Relationship Id="rId29"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27.svg"/><Relationship Id="rId24" Type="http://schemas.openxmlformats.org/officeDocument/2006/relationships/image" Target="../media/image37.png"/><Relationship Id="rId32" Type="http://schemas.openxmlformats.org/officeDocument/2006/relationships/image" Target="../media/image26.png"/><Relationship Id="rId5" Type="http://schemas.openxmlformats.org/officeDocument/2006/relationships/image" Target="../media/image24.svg"/><Relationship Id="rId15" Type="http://schemas.openxmlformats.org/officeDocument/2006/relationships/image" Target="../media/image29.svg"/><Relationship Id="rId23" Type="http://schemas.openxmlformats.org/officeDocument/2006/relationships/image" Target="../media/image33.svg"/><Relationship Id="rId28" Type="http://schemas.openxmlformats.org/officeDocument/2006/relationships/image" Target="../media/image24.png"/><Relationship Id="rId10" Type="http://schemas.openxmlformats.org/officeDocument/2006/relationships/image" Target="../media/image30.png"/><Relationship Id="rId19" Type="http://schemas.openxmlformats.org/officeDocument/2006/relationships/image" Target="../media/image31.svg"/><Relationship Id="rId31" Type="http://schemas.openxmlformats.org/officeDocument/2006/relationships/image" Target="../media/image22.svg"/><Relationship Id="rId4" Type="http://schemas.openxmlformats.org/officeDocument/2006/relationships/image" Target="../media/image27.png"/><Relationship Id="rId9" Type="http://schemas.openxmlformats.org/officeDocument/2006/relationships/image" Target="../media/image26.svg"/><Relationship Id="rId14" Type="http://schemas.openxmlformats.org/officeDocument/2006/relationships/image" Target="../media/image32.png"/><Relationship Id="rId22" Type="http://schemas.openxmlformats.org/officeDocument/2006/relationships/image" Target="../media/image36.png"/><Relationship Id="rId27" Type="http://schemas.openxmlformats.org/officeDocument/2006/relationships/image" Target="../media/image20.svg"/><Relationship Id="rId30"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svg"/><Relationship Id="rId18" Type="http://schemas.openxmlformats.org/officeDocument/2006/relationships/image" Target="../media/image10.png"/><Relationship Id="rId3" Type="http://schemas.openxmlformats.org/officeDocument/2006/relationships/image" Target="../media/image36.svg"/><Relationship Id="rId7" Type="http://schemas.openxmlformats.org/officeDocument/2006/relationships/image" Target="../media/image9.svg"/><Relationship Id="rId12" Type="http://schemas.openxmlformats.org/officeDocument/2006/relationships/image" Target="../media/image7.png"/><Relationship Id="rId17" Type="http://schemas.openxmlformats.org/officeDocument/2006/relationships/image" Target="../media/image14.svg"/><Relationship Id="rId2" Type="http://schemas.openxmlformats.org/officeDocument/2006/relationships/image" Target="../media/image42.png"/><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svg"/><Relationship Id="rId5" Type="http://schemas.openxmlformats.org/officeDocument/2006/relationships/image" Target="../media/image35.svg"/><Relationship Id="rId15" Type="http://schemas.openxmlformats.org/officeDocument/2006/relationships/image" Target="../media/image13.svg"/><Relationship Id="rId10" Type="http://schemas.openxmlformats.org/officeDocument/2006/relationships/image" Target="../media/image6.png"/><Relationship Id="rId19" Type="http://schemas.openxmlformats.org/officeDocument/2006/relationships/image" Target="../media/image15.svg"/><Relationship Id="rId4" Type="http://schemas.openxmlformats.org/officeDocument/2006/relationships/image" Target="../media/image41.png"/><Relationship Id="rId9" Type="http://schemas.openxmlformats.org/officeDocument/2006/relationships/image" Target="../media/image10.svg"/><Relationship Id="rId1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8.svg"/><Relationship Id="rId18" Type="http://schemas.openxmlformats.org/officeDocument/2006/relationships/image" Target="../media/image34.png"/><Relationship Id="rId26" Type="http://schemas.openxmlformats.org/officeDocument/2006/relationships/image" Target="../media/image23.png"/><Relationship Id="rId3" Type="http://schemas.openxmlformats.org/officeDocument/2006/relationships/image" Target="../media/image19.svg"/><Relationship Id="rId21" Type="http://schemas.openxmlformats.org/officeDocument/2006/relationships/image" Target="../media/image32.svg"/><Relationship Id="rId7" Type="http://schemas.openxmlformats.org/officeDocument/2006/relationships/image" Target="../media/image25.svg"/><Relationship Id="rId12" Type="http://schemas.openxmlformats.org/officeDocument/2006/relationships/image" Target="../media/image31.png"/><Relationship Id="rId17" Type="http://schemas.openxmlformats.org/officeDocument/2006/relationships/image" Target="../media/image30.svg"/><Relationship Id="rId25" Type="http://schemas.openxmlformats.org/officeDocument/2006/relationships/image" Target="../media/image8.svg"/><Relationship Id="rId33" Type="http://schemas.openxmlformats.org/officeDocument/2006/relationships/image" Target="../media/image23.svg"/><Relationship Id="rId2" Type="http://schemas.openxmlformats.org/officeDocument/2006/relationships/image" Target="../media/image22.png"/><Relationship Id="rId16" Type="http://schemas.openxmlformats.org/officeDocument/2006/relationships/image" Target="../media/image33.png"/><Relationship Id="rId20" Type="http://schemas.openxmlformats.org/officeDocument/2006/relationships/image" Target="../media/image35.png"/><Relationship Id="rId29"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27.svg"/><Relationship Id="rId24" Type="http://schemas.openxmlformats.org/officeDocument/2006/relationships/image" Target="../media/image37.png"/><Relationship Id="rId32" Type="http://schemas.openxmlformats.org/officeDocument/2006/relationships/image" Target="../media/image26.png"/><Relationship Id="rId5" Type="http://schemas.openxmlformats.org/officeDocument/2006/relationships/image" Target="../media/image24.svg"/><Relationship Id="rId15" Type="http://schemas.openxmlformats.org/officeDocument/2006/relationships/image" Target="../media/image29.svg"/><Relationship Id="rId23" Type="http://schemas.openxmlformats.org/officeDocument/2006/relationships/image" Target="../media/image33.svg"/><Relationship Id="rId28" Type="http://schemas.openxmlformats.org/officeDocument/2006/relationships/image" Target="../media/image24.png"/><Relationship Id="rId10" Type="http://schemas.openxmlformats.org/officeDocument/2006/relationships/image" Target="../media/image30.png"/><Relationship Id="rId19" Type="http://schemas.openxmlformats.org/officeDocument/2006/relationships/image" Target="../media/image31.svg"/><Relationship Id="rId31" Type="http://schemas.openxmlformats.org/officeDocument/2006/relationships/image" Target="../media/image22.svg"/><Relationship Id="rId4" Type="http://schemas.openxmlformats.org/officeDocument/2006/relationships/image" Target="../media/image27.png"/><Relationship Id="rId9" Type="http://schemas.openxmlformats.org/officeDocument/2006/relationships/image" Target="../media/image26.svg"/><Relationship Id="rId14" Type="http://schemas.openxmlformats.org/officeDocument/2006/relationships/image" Target="../media/image32.png"/><Relationship Id="rId22" Type="http://schemas.openxmlformats.org/officeDocument/2006/relationships/image" Target="../media/image36.png"/><Relationship Id="rId27" Type="http://schemas.openxmlformats.org/officeDocument/2006/relationships/image" Target="../media/image20.svg"/><Relationship Id="rId30"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6.svg"/><Relationship Id="rId7" Type="http://schemas.openxmlformats.org/officeDocument/2006/relationships/image" Target="../media/image39.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image" Target="../media/image40.svg"/><Relationship Id="rId5" Type="http://schemas.openxmlformats.org/officeDocument/2006/relationships/image" Target="../media/image8.svg"/><Relationship Id="rId10" Type="http://schemas.openxmlformats.org/officeDocument/2006/relationships/image" Target="../media/image46.png"/><Relationship Id="rId4" Type="http://schemas.openxmlformats.org/officeDocument/2006/relationships/image" Target="../media/image20.png"/><Relationship Id="rId9" Type="http://schemas.openxmlformats.org/officeDocument/2006/relationships/image" Target="../media/image23.sv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8.svg"/><Relationship Id="rId18" Type="http://schemas.openxmlformats.org/officeDocument/2006/relationships/image" Target="../media/image34.png"/><Relationship Id="rId26" Type="http://schemas.openxmlformats.org/officeDocument/2006/relationships/image" Target="../media/image23.png"/><Relationship Id="rId3" Type="http://schemas.openxmlformats.org/officeDocument/2006/relationships/image" Target="../media/image19.svg"/><Relationship Id="rId21" Type="http://schemas.openxmlformats.org/officeDocument/2006/relationships/image" Target="../media/image32.svg"/><Relationship Id="rId7" Type="http://schemas.openxmlformats.org/officeDocument/2006/relationships/image" Target="../media/image25.svg"/><Relationship Id="rId12" Type="http://schemas.openxmlformats.org/officeDocument/2006/relationships/image" Target="../media/image31.png"/><Relationship Id="rId17" Type="http://schemas.openxmlformats.org/officeDocument/2006/relationships/image" Target="../media/image30.svg"/><Relationship Id="rId25" Type="http://schemas.openxmlformats.org/officeDocument/2006/relationships/image" Target="../media/image8.svg"/><Relationship Id="rId33" Type="http://schemas.openxmlformats.org/officeDocument/2006/relationships/image" Target="../media/image23.svg"/><Relationship Id="rId2" Type="http://schemas.openxmlformats.org/officeDocument/2006/relationships/image" Target="../media/image22.png"/><Relationship Id="rId16" Type="http://schemas.openxmlformats.org/officeDocument/2006/relationships/image" Target="../media/image33.png"/><Relationship Id="rId20" Type="http://schemas.openxmlformats.org/officeDocument/2006/relationships/image" Target="../media/image35.png"/><Relationship Id="rId29"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27.svg"/><Relationship Id="rId24" Type="http://schemas.openxmlformats.org/officeDocument/2006/relationships/image" Target="../media/image37.png"/><Relationship Id="rId32" Type="http://schemas.openxmlformats.org/officeDocument/2006/relationships/image" Target="../media/image26.png"/><Relationship Id="rId5" Type="http://schemas.openxmlformats.org/officeDocument/2006/relationships/image" Target="../media/image24.svg"/><Relationship Id="rId15" Type="http://schemas.openxmlformats.org/officeDocument/2006/relationships/image" Target="../media/image29.svg"/><Relationship Id="rId23" Type="http://schemas.openxmlformats.org/officeDocument/2006/relationships/image" Target="../media/image33.svg"/><Relationship Id="rId28" Type="http://schemas.openxmlformats.org/officeDocument/2006/relationships/image" Target="../media/image24.png"/><Relationship Id="rId10" Type="http://schemas.openxmlformats.org/officeDocument/2006/relationships/image" Target="../media/image30.png"/><Relationship Id="rId19" Type="http://schemas.openxmlformats.org/officeDocument/2006/relationships/image" Target="../media/image31.svg"/><Relationship Id="rId31" Type="http://schemas.openxmlformats.org/officeDocument/2006/relationships/image" Target="../media/image22.svg"/><Relationship Id="rId4" Type="http://schemas.openxmlformats.org/officeDocument/2006/relationships/image" Target="../media/image27.png"/><Relationship Id="rId9" Type="http://schemas.openxmlformats.org/officeDocument/2006/relationships/image" Target="../media/image26.svg"/><Relationship Id="rId14" Type="http://schemas.openxmlformats.org/officeDocument/2006/relationships/image" Target="../media/image32.png"/><Relationship Id="rId22" Type="http://schemas.openxmlformats.org/officeDocument/2006/relationships/image" Target="../media/image36.png"/><Relationship Id="rId27" Type="http://schemas.openxmlformats.org/officeDocument/2006/relationships/image" Target="../media/image20.svg"/><Relationship Id="rId30"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svg"/><Relationship Id="rId18" Type="http://schemas.openxmlformats.org/officeDocument/2006/relationships/image" Target="../media/image9.png"/><Relationship Id="rId3" Type="http://schemas.openxmlformats.org/officeDocument/2006/relationships/image" Target="../media/image1.svg"/><Relationship Id="rId21" Type="http://schemas.openxmlformats.org/officeDocument/2006/relationships/image" Target="../media/image15.svg"/><Relationship Id="rId7" Type="http://schemas.openxmlformats.org/officeDocument/2006/relationships/image" Target="../media/image3.svg"/><Relationship Id="rId12" Type="http://schemas.openxmlformats.org/officeDocument/2006/relationships/image" Target="../media/image6.png"/><Relationship Id="rId17" Type="http://schemas.openxmlformats.org/officeDocument/2006/relationships/image" Target="../media/image13.svg"/><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2.svg"/><Relationship Id="rId15" Type="http://schemas.openxmlformats.org/officeDocument/2006/relationships/image" Target="../media/image12.svg"/><Relationship Id="rId10" Type="http://schemas.openxmlformats.org/officeDocument/2006/relationships/image" Target="../media/image5.png"/><Relationship Id="rId19" Type="http://schemas.openxmlformats.org/officeDocument/2006/relationships/image" Target="../media/image14.svg"/><Relationship Id="rId4" Type="http://schemas.openxmlformats.org/officeDocument/2006/relationships/image" Target="../media/image2.png"/><Relationship Id="rId9" Type="http://schemas.openxmlformats.org/officeDocument/2006/relationships/image" Target="../media/image9.svg"/><Relationship Id="rId1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45.svg"/><Relationship Id="rId18" Type="http://schemas.openxmlformats.org/officeDocument/2006/relationships/image" Target="../media/image53.png"/><Relationship Id="rId26" Type="http://schemas.openxmlformats.org/officeDocument/2006/relationships/image" Target="../media/image30.png"/><Relationship Id="rId39" Type="http://schemas.openxmlformats.org/officeDocument/2006/relationships/image" Target="../media/image33.svg"/><Relationship Id="rId3" Type="http://schemas.openxmlformats.org/officeDocument/2006/relationships/image" Target="../media/image19.svg"/><Relationship Id="rId21" Type="http://schemas.openxmlformats.org/officeDocument/2006/relationships/image" Target="../media/image24.svg"/><Relationship Id="rId34" Type="http://schemas.openxmlformats.org/officeDocument/2006/relationships/image" Target="../media/image34.png"/><Relationship Id="rId7" Type="http://schemas.openxmlformats.org/officeDocument/2006/relationships/image" Target="../media/image42.svg"/><Relationship Id="rId12" Type="http://schemas.openxmlformats.org/officeDocument/2006/relationships/image" Target="../media/image51.png"/><Relationship Id="rId17" Type="http://schemas.openxmlformats.org/officeDocument/2006/relationships/image" Target="../media/image7.svg"/><Relationship Id="rId25" Type="http://schemas.openxmlformats.org/officeDocument/2006/relationships/image" Target="../media/image26.svg"/><Relationship Id="rId33" Type="http://schemas.openxmlformats.org/officeDocument/2006/relationships/image" Target="../media/image30.svg"/><Relationship Id="rId38" Type="http://schemas.openxmlformats.org/officeDocument/2006/relationships/image" Target="../media/image36.png"/><Relationship Id="rId2" Type="http://schemas.openxmlformats.org/officeDocument/2006/relationships/image" Target="../media/image22.png"/><Relationship Id="rId16" Type="http://schemas.openxmlformats.org/officeDocument/2006/relationships/image" Target="../media/image14.png"/><Relationship Id="rId20" Type="http://schemas.openxmlformats.org/officeDocument/2006/relationships/image" Target="../media/image27.png"/><Relationship Id="rId29" Type="http://schemas.openxmlformats.org/officeDocument/2006/relationships/image" Target="../media/image28.svg"/><Relationship Id="rId41" Type="http://schemas.openxmlformats.org/officeDocument/2006/relationships/image" Target="../media/image8.svg"/><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44.svg"/><Relationship Id="rId24" Type="http://schemas.openxmlformats.org/officeDocument/2006/relationships/image" Target="../media/image29.png"/><Relationship Id="rId32" Type="http://schemas.openxmlformats.org/officeDocument/2006/relationships/image" Target="../media/image33.png"/><Relationship Id="rId37" Type="http://schemas.openxmlformats.org/officeDocument/2006/relationships/image" Target="../media/image32.svg"/><Relationship Id="rId40" Type="http://schemas.openxmlformats.org/officeDocument/2006/relationships/image" Target="../media/image37.png"/><Relationship Id="rId5" Type="http://schemas.openxmlformats.org/officeDocument/2006/relationships/image" Target="../media/image41.svg"/><Relationship Id="rId15" Type="http://schemas.openxmlformats.org/officeDocument/2006/relationships/image" Target="../media/image6.svg"/><Relationship Id="rId23" Type="http://schemas.openxmlformats.org/officeDocument/2006/relationships/image" Target="../media/image25.svg"/><Relationship Id="rId28" Type="http://schemas.openxmlformats.org/officeDocument/2006/relationships/image" Target="../media/image31.png"/><Relationship Id="rId36" Type="http://schemas.openxmlformats.org/officeDocument/2006/relationships/image" Target="../media/image35.png"/><Relationship Id="rId10" Type="http://schemas.openxmlformats.org/officeDocument/2006/relationships/image" Target="../media/image50.png"/><Relationship Id="rId19" Type="http://schemas.openxmlformats.org/officeDocument/2006/relationships/image" Target="../media/image46.svg"/><Relationship Id="rId31" Type="http://schemas.openxmlformats.org/officeDocument/2006/relationships/image" Target="../media/image29.svg"/><Relationship Id="rId4" Type="http://schemas.openxmlformats.org/officeDocument/2006/relationships/image" Target="../media/image47.png"/><Relationship Id="rId9" Type="http://schemas.openxmlformats.org/officeDocument/2006/relationships/image" Target="../media/image43.svg"/><Relationship Id="rId14" Type="http://schemas.openxmlformats.org/officeDocument/2006/relationships/image" Target="../media/image52.png"/><Relationship Id="rId22" Type="http://schemas.openxmlformats.org/officeDocument/2006/relationships/image" Target="../media/image28.png"/><Relationship Id="rId27" Type="http://schemas.openxmlformats.org/officeDocument/2006/relationships/image" Target="../media/image27.svg"/><Relationship Id="rId30" Type="http://schemas.openxmlformats.org/officeDocument/2006/relationships/image" Target="../media/image32.png"/><Relationship Id="rId35" Type="http://schemas.openxmlformats.org/officeDocument/2006/relationships/image" Target="../media/image31.sv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6.svg"/><Relationship Id="rId18" Type="http://schemas.openxmlformats.org/officeDocument/2006/relationships/image" Target="../media/image4.png"/><Relationship Id="rId26" Type="http://schemas.openxmlformats.org/officeDocument/2006/relationships/image" Target="../media/image8.png"/><Relationship Id="rId3" Type="http://schemas.openxmlformats.org/officeDocument/2006/relationships/image" Target="../media/image1.svg"/><Relationship Id="rId21" Type="http://schemas.openxmlformats.org/officeDocument/2006/relationships/image" Target="../media/image10.svg"/><Relationship Id="rId7" Type="http://schemas.openxmlformats.org/officeDocument/2006/relationships/image" Target="../media/image3.svg"/><Relationship Id="rId12" Type="http://schemas.openxmlformats.org/officeDocument/2006/relationships/image" Target="../media/image13.png"/><Relationship Id="rId17" Type="http://schemas.openxmlformats.org/officeDocument/2006/relationships/image" Target="../media/image8.svg"/><Relationship Id="rId25" Type="http://schemas.openxmlformats.org/officeDocument/2006/relationships/image" Target="../media/image12.svg"/><Relationship Id="rId33"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5.png"/><Relationship Id="rId29" Type="http://schemas.openxmlformats.org/officeDocument/2006/relationships/image" Target="../media/image14.sv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5.svg"/><Relationship Id="rId24" Type="http://schemas.openxmlformats.org/officeDocument/2006/relationships/image" Target="../media/image7.png"/><Relationship Id="rId32" Type="http://schemas.openxmlformats.org/officeDocument/2006/relationships/image" Target="../media/image16.png"/><Relationship Id="rId5" Type="http://schemas.openxmlformats.org/officeDocument/2006/relationships/image" Target="../media/image2.svg"/><Relationship Id="rId15" Type="http://schemas.openxmlformats.org/officeDocument/2006/relationships/image" Target="../media/image7.svg"/><Relationship Id="rId23" Type="http://schemas.openxmlformats.org/officeDocument/2006/relationships/image" Target="../media/image11.svg"/><Relationship Id="rId28" Type="http://schemas.openxmlformats.org/officeDocument/2006/relationships/image" Target="../media/image9.png"/><Relationship Id="rId10" Type="http://schemas.openxmlformats.org/officeDocument/2006/relationships/image" Target="../media/image12.png"/><Relationship Id="rId19" Type="http://schemas.openxmlformats.org/officeDocument/2006/relationships/image" Target="../media/image9.svg"/><Relationship Id="rId31" Type="http://schemas.openxmlformats.org/officeDocument/2006/relationships/image" Target="../media/image15.svg"/><Relationship Id="rId4" Type="http://schemas.openxmlformats.org/officeDocument/2006/relationships/image" Target="../media/image2.png"/><Relationship Id="rId9" Type="http://schemas.openxmlformats.org/officeDocument/2006/relationships/image" Target="../media/image4.svg"/><Relationship Id="rId14" Type="http://schemas.openxmlformats.org/officeDocument/2006/relationships/image" Target="../media/image14.png"/><Relationship Id="rId22" Type="http://schemas.openxmlformats.org/officeDocument/2006/relationships/image" Target="../media/image6.png"/><Relationship Id="rId27" Type="http://schemas.openxmlformats.org/officeDocument/2006/relationships/image" Target="../media/image13.svg"/><Relationship Id="rId30"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7.svg"/><Relationship Id="rId7" Type="http://schemas.openxmlformats.org/officeDocument/2006/relationships/image" Target="../media/image7.svg"/><Relationship Id="rId12"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8.svg"/><Relationship Id="rId5" Type="http://schemas.openxmlformats.org/officeDocument/2006/relationships/image" Target="../media/image18.svg"/><Relationship Id="rId10"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9.svg"/><Relationship Id="rId7" Type="http://schemas.openxmlformats.org/officeDocument/2006/relationships/image" Target="../media/image21.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3.svg"/><Relationship Id="rId5" Type="http://schemas.openxmlformats.org/officeDocument/2006/relationships/image" Target="../media/image20.sv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22.svg"/></Relationships>
</file>

<file path=ppt/slides/_rels/slide5.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1.png"/><Relationship Id="rId18" Type="http://schemas.openxmlformats.org/officeDocument/2006/relationships/image" Target="../media/image30.svg"/><Relationship Id="rId26" Type="http://schemas.openxmlformats.org/officeDocument/2006/relationships/image" Target="../media/image8.svg"/><Relationship Id="rId3" Type="http://schemas.openxmlformats.org/officeDocument/2006/relationships/image" Target="../media/image23.png"/><Relationship Id="rId21" Type="http://schemas.openxmlformats.org/officeDocument/2006/relationships/image" Target="../media/image35.png"/><Relationship Id="rId7" Type="http://schemas.openxmlformats.org/officeDocument/2006/relationships/image" Target="../media/image28.png"/><Relationship Id="rId12" Type="http://schemas.openxmlformats.org/officeDocument/2006/relationships/image" Target="../media/image27.svg"/><Relationship Id="rId17" Type="http://schemas.openxmlformats.org/officeDocument/2006/relationships/image" Target="../media/image33.png"/><Relationship Id="rId25" Type="http://schemas.openxmlformats.org/officeDocument/2006/relationships/image" Target="../media/image37.png"/><Relationship Id="rId2" Type="http://schemas.openxmlformats.org/officeDocument/2006/relationships/slideLayout" Target="../slideLayouts/slideLayout7.xml"/><Relationship Id="rId16" Type="http://schemas.openxmlformats.org/officeDocument/2006/relationships/image" Target="../media/image29.svg"/><Relationship Id="rId20" Type="http://schemas.openxmlformats.org/officeDocument/2006/relationships/image" Target="../media/image31.svg"/><Relationship Id="rId1" Type="http://schemas.openxmlformats.org/officeDocument/2006/relationships/tags" Target="../tags/tag1.xml"/><Relationship Id="rId6" Type="http://schemas.openxmlformats.org/officeDocument/2006/relationships/image" Target="../media/image24.svg"/><Relationship Id="rId11" Type="http://schemas.openxmlformats.org/officeDocument/2006/relationships/image" Target="../media/image30.png"/><Relationship Id="rId24" Type="http://schemas.openxmlformats.org/officeDocument/2006/relationships/image" Target="../media/image33.svg"/><Relationship Id="rId5" Type="http://schemas.openxmlformats.org/officeDocument/2006/relationships/image" Target="../media/image27.png"/><Relationship Id="rId15" Type="http://schemas.openxmlformats.org/officeDocument/2006/relationships/image" Target="../media/image32.png"/><Relationship Id="rId23" Type="http://schemas.openxmlformats.org/officeDocument/2006/relationships/image" Target="../media/image36.png"/><Relationship Id="rId10" Type="http://schemas.openxmlformats.org/officeDocument/2006/relationships/image" Target="../media/image26.svg"/><Relationship Id="rId19" Type="http://schemas.openxmlformats.org/officeDocument/2006/relationships/image" Target="../media/image34.png"/><Relationship Id="rId4" Type="http://schemas.openxmlformats.org/officeDocument/2006/relationships/image" Target="../media/image20.svg"/><Relationship Id="rId9" Type="http://schemas.openxmlformats.org/officeDocument/2006/relationships/image" Target="../media/image29.png"/><Relationship Id="rId14" Type="http://schemas.openxmlformats.org/officeDocument/2006/relationships/image" Target="../media/image28.svg"/><Relationship Id="rId22" Type="http://schemas.openxmlformats.org/officeDocument/2006/relationships/image" Target="../media/image32.sv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5.svg"/><Relationship Id="rId18" Type="http://schemas.openxmlformats.org/officeDocument/2006/relationships/image" Target="../media/image14.png"/><Relationship Id="rId3" Type="http://schemas.openxmlformats.org/officeDocument/2006/relationships/image" Target="../media/image17.svg"/><Relationship Id="rId21" Type="http://schemas.openxmlformats.org/officeDocument/2006/relationships/image" Target="../media/image6.svg"/><Relationship Id="rId7" Type="http://schemas.openxmlformats.org/officeDocument/2006/relationships/image" Target="../media/image16.svg"/><Relationship Id="rId12" Type="http://schemas.openxmlformats.org/officeDocument/2006/relationships/image" Target="../media/image40.png"/><Relationship Id="rId17" Type="http://schemas.openxmlformats.org/officeDocument/2006/relationships/image" Target="../media/image3.svg"/><Relationship Id="rId25" Type="http://schemas.openxmlformats.org/officeDocument/2006/relationships/image" Target="../media/image4.svg"/><Relationship Id="rId2" Type="http://schemas.openxmlformats.org/officeDocument/2006/relationships/image" Target="../media/image17.png"/><Relationship Id="rId16" Type="http://schemas.openxmlformats.org/officeDocument/2006/relationships/image" Target="../media/image3.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14.svg"/><Relationship Id="rId24" Type="http://schemas.openxmlformats.org/officeDocument/2006/relationships/image" Target="../media/image11.png"/><Relationship Id="rId5" Type="http://schemas.openxmlformats.org/officeDocument/2006/relationships/image" Target="../media/image34.svg"/><Relationship Id="rId15" Type="http://schemas.openxmlformats.org/officeDocument/2006/relationships/image" Target="../media/image35.svg"/><Relationship Id="rId23" Type="http://schemas.openxmlformats.org/officeDocument/2006/relationships/image" Target="../media/image8.svg"/><Relationship Id="rId10" Type="http://schemas.openxmlformats.org/officeDocument/2006/relationships/image" Target="../media/image9.png"/><Relationship Id="rId19" Type="http://schemas.openxmlformats.org/officeDocument/2006/relationships/image" Target="../media/image7.svg"/><Relationship Id="rId4" Type="http://schemas.openxmlformats.org/officeDocument/2006/relationships/image" Target="../media/image38.png"/><Relationship Id="rId9" Type="http://schemas.openxmlformats.org/officeDocument/2006/relationships/image" Target="../media/image18.svg"/><Relationship Id="rId14" Type="http://schemas.openxmlformats.org/officeDocument/2006/relationships/image" Target="../media/image41.png"/><Relationship Id="rId22"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8.svg"/><Relationship Id="rId18" Type="http://schemas.openxmlformats.org/officeDocument/2006/relationships/image" Target="../media/image34.png"/><Relationship Id="rId26" Type="http://schemas.openxmlformats.org/officeDocument/2006/relationships/image" Target="../media/image23.png"/><Relationship Id="rId3" Type="http://schemas.openxmlformats.org/officeDocument/2006/relationships/image" Target="../media/image19.svg"/><Relationship Id="rId21" Type="http://schemas.openxmlformats.org/officeDocument/2006/relationships/image" Target="../media/image32.svg"/><Relationship Id="rId7" Type="http://schemas.openxmlformats.org/officeDocument/2006/relationships/image" Target="../media/image25.svg"/><Relationship Id="rId12" Type="http://schemas.openxmlformats.org/officeDocument/2006/relationships/image" Target="../media/image31.png"/><Relationship Id="rId17" Type="http://schemas.openxmlformats.org/officeDocument/2006/relationships/image" Target="../media/image30.svg"/><Relationship Id="rId25" Type="http://schemas.openxmlformats.org/officeDocument/2006/relationships/image" Target="../media/image8.svg"/><Relationship Id="rId33" Type="http://schemas.openxmlformats.org/officeDocument/2006/relationships/image" Target="../media/image23.svg"/><Relationship Id="rId2" Type="http://schemas.openxmlformats.org/officeDocument/2006/relationships/image" Target="../media/image22.png"/><Relationship Id="rId16" Type="http://schemas.openxmlformats.org/officeDocument/2006/relationships/image" Target="../media/image33.png"/><Relationship Id="rId20" Type="http://schemas.openxmlformats.org/officeDocument/2006/relationships/image" Target="../media/image35.png"/><Relationship Id="rId29"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27.svg"/><Relationship Id="rId24" Type="http://schemas.openxmlformats.org/officeDocument/2006/relationships/image" Target="../media/image37.png"/><Relationship Id="rId32" Type="http://schemas.openxmlformats.org/officeDocument/2006/relationships/image" Target="../media/image26.png"/><Relationship Id="rId5" Type="http://schemas.openxmlformats.org/officeDocument/2006/relationships/image" Target="../media/image24.svg"/><Relationship Id="rId15" Type="http://schemas.openxmlformats.org/officeDocument/2006/relationships/image" Target="../media/image29.svg"/><Relationship Id="rId23" Type="http://schemas.openxmlformats.org/officeDocument/2006/relationships/image" Target="../media/image33.svg"/><Relationship Id="rId28" Type="http://schemas.openxmlformats.org/officeDocument/2006/relationships/image" Target="../media/image24.png"/><Relationship Id="rId10" Type="http://schemas.openxmlformats.org/officeDocument/2006/relationships/image" Target="../media/image30.png"/><Relationship Id="rId19" Type="http://schemas.openxmlformats.org/officeDocument/2006/relationships/image" Target="../media/image31.svg"/><Relationship Id="rId31" Type="http://schemas.openxmlformats.org/officeDocument/2006/relationships/image" Target="../media/image22.svg"/><Relationship Id="rId4" Type="http://schemas.openxmlformats.org/officeDocument/2006/relationships/image" Target="../media/image27.png"/><Relationship Id="rId9" Type="http://schemas.openxmlformats.org/officeDocument/2006/relationships/image" Target="../media/image26.svg"/><Relationship Id="rId14" Type="http://schemas.openxmlformats.org/officeDocument/2006/relationships/image" Target="../media/image32.png"/><Relationship Id="rId22" Type="http://schemas.openxmlformats.org/officeDocument/2006/relationships/image" Target="../media/image36.png"/><Relationship Id="rId27" Type="http://schemas.openxmlformats.org/officeDocument/2006/relationships/image" Target="../media/image20.svg"/><Relationship Id="rId30"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svg"/><Relationship Id="rId18" Type="http://schemas.openxmlformats.org/officeDocument/2006/relationships/image" Target="../media/image10.png"/><Relationship Id="rId3" Type="http://schemas.openxmlformats.org/officeDocument/2006/relationships/image" Target="../media/image36.svg"/><Relationship Id="rId7" Type="http://schemas.openxmlformats.org/officeDocument/2006/relationships/image" Target="../media/image9.svg"/><Relationship Id="rId12" Type="http://schemas.openxmlformats.org/officeDocument/2006/relationships/image" Target="../media/image7.png"/><Relationship Id="rId17" Type="http://schemas.openxmlformats.org/officeDocument/2006/relationships/image" Target="../media/image14.svg"/><Relationship Id="rId2" Type="http://schemas.openxmlformats.org/officeDocument/2006/relationships/image" Target="../media/image42.png"/><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svg"/><Relationship Id="rId5" Type="http://schemas.openxmlformats.org/officeDocument/2006/relationships/image" Target="../media/image35.svg"/><Relationship Id="rId15" Type="http://schemas.openxmlformats.org/officeDocument/2006/relationships/image" Target="../media/image13.svg"/><Relationship Id="rId10" Type="http://schemas.openxmlformats.org/officeDocument/2006/relationships/image" Target="../media/image6.png"/><Relationship Id="rId19" Type="http://schemas.openxmlformats.org/officeDocument/2006/relationships/image" Target="../media/image15.svg"/><Relationship Id="rId4" Type="http://schemas.openxmlformats.org/officeDocument/2006/relationships/image" Target="../media/image41.png"/><Relationship Id="rId9" Type="http://schemas.openxmlformats.org/officeDocument/2006/relationships/image" Target="../media/image10.svg"/><Relationship Id="rId1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8.svg"/><Relationship Id="rId18" Type="http://schemas.openxmlformats.org/officeDocument/2006/relationships/image" Target="../media/image34.png"/><Relationship Id="rId26" Type="http://schemas.openxmlformats.org/officeDocument/2006/relationships/image" Target="../media/image23.png"/><Relationship Id="rId3" Type="http://schemas.openxmlformats.org/officeDocument/2006/relationships/image" Target="../media/image19.svg"/><Relationship Id="rId21" Type="http://schemas.openxmlformats.org/officeDocument/2006/relationships/image" Target="../media/image32.svg"/><Relationship Id="rId7" Type="http://schemas.openxmlformats.org/officeDocument/2006/relationships/image" Target="../media/image25.svg"/><Relationship Id="rId12" Type="http://schemas.openxmlformats.org/officeDocument/2006/relationships/image" Target="../media/image31.png"/><Relationship Id="rId17" Type="http://schemas.openxmlformats.org/officeDocument/2006/relationships/image" Target="../media/image30.svg"/><Relationship Id="rId25" Type="http://schemas.openxmlformats.org/officeDocument/2006/relationships/image" Target="../media/image8.svg"/><Relationship Id="rId33" Type="http://schemas.openxmlformats.org/officeDocument/2006/relationships/image" Target="../media/image23.svg"/><Relationship Id="rId2" Type="http://schemas.openxmlformats.org/officeDocument/2006/relationships/image" Target="../media/image22.png"/><Relationship Id="rId16" Type="http://schemas.openxmlformats.org/officeDocument/2006/relationships/image" Target="../media/image33.png"/><Relationship Id="rId20" Type="http://schemas.openxmlformats.org/officeDocument/2006/relationships/image" Target="../media/image35.png"/><Relationship Id="rId29"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27.svg"/><Relationship Id="rId24" Type="http://schemas.openxmlformats.org/officeDocument/2006/relationships/image" Target="../media/image37.png"/><Relationship Id="rId32" Type="http://schemas.openxmlformats.org/officeDocument/2006/relationships/image" Target="../media/image26.png"/><Relationship Id="rId5" Type="http://schemas.openxmlformats.org/officeDocument/2006/relationships/image" Target="../media/image24.svg"/><Relationship Id="rId15" Type="http://schemas.openxmlformats.org/officeDocument/2006/relationships/image" Target="../media/image29.svg"/><Relationship Id="rId23" Type="http://schemas.openxmlformats.org/officeDocument/2006/relationships/image" Target="../media/image33.svg"/><Relationship Id="rId28" Type="http://schemas.openxmlformats.org/officeDocument/2006/relationships/image" Target="../media/image24.png"/><Relationship Id="rId10" Type="http://schemas.openxmlformats.org/officeDocument/2006/relationships/image" Target="../media/image30.png"/><Relationship Id="rId19" Type="http://schemas.openxmlformats.org/officeDocument/2006/relationships/image" Target="../media/image31.svg"/><Relationship Id="rId31" Type="http://schemas.openxmlformats.org/officeDocument/2006/relationships/image" Target="../media/image22.svg"/><Relationship Id="rId4" Type="http://schemas.openxmlformats.org/officeDocument/2006/relationships/image" Target="../media/image27.png"/><Relationship Id="rId9" Type="http://schemas.openxmlformats.org/officeDocument/2006/relationships/image" Target="../media/image26.svg"/><Relationship Id="rId14" Type="http://schemas.openxmlformats.org/officeDocument/2006/relationships/image" Target="../media/image32.png"/><Relationship Id="rId22" Type="http://schemas.openxmlformats.org/officeDocument/2006/relationships/image" Target="../media/image36.png"/><Relationship Id="rId27" Type="http://schemas.openxmlformats.org/officeDocument/2006/relationships/image" Target="../media/image20.svg"/><Relationship Id="rId30"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6"/>
          <p:cNvSpPr txBox="1"/>
          <p:nvPr/>
        </p:nvSpPr>
        <p:spPr>
          <a:xfrm>
            <a:off x="1569487" y="3851616"/>
            <a:ext cx="13859510" cy="1077218"/>
          </a:xfrm>
          <a:prstGeom prst="rect">
            <a:avLst/>
          </a:prstGeom>
        </p:spPr>
        <p:txBody>
          <a:bodyPr wrap="square" lIns="0" tIns="0" rIns="0" bIns="0" rtlCol="0" anchor="t">
            <a:spAutoFit/>
          </a:bodyPr>
          <a:lstStyle/>
          <a:p>
            <a:pPr algn="just">
              <a:lnSpc>
                <a:spcPts val="4200"/>
              </a:lnSpc>
            </a:pPr>
            <a:r>
              <a:rPr lang="vi-VN" altLang="en-US" sz="4000" dirty="0">
                <a:latin typeface="Public Sans"/>
              </a:rPr>
              <a:t>https://drive.google.com/file/d/1qSNjQaycNQZNwm0b-RGsiKa3E7eJIjYy/view?usp=sharing</a:t>
            </a:r>
            <a:endParaRPr lang="en-US" sz="4000" dirty="0">
              <a:latin typeface="Public Sans"/>
            </a:endParaRPr>
          </a:p>
        </p:txBody>
      </p:sp>
      <p:pic>
        <p:nvPicPr>
          <p:cNvPr id="17" name="Picture 1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908410" y="3294667"/>
            <a:ext cx="704718" cy="952322"/>
          </a:xfrm>
          <a:prstGeom prst="rect">
            <a:avLst/>
          </a:prstGeom>
        </p:spPr>
      </p:pic>
      <p:pic>
        <p:nvPicPr>
          <p:cNvPr id="18" name="Picture 1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798415" y="2100520"/>
            <a:ext cx="924708" cy="707822"/>
          </a:xfrm>
          <a:prstGeom prst="rect">
            <a:avLst/>
          </a:prstGeom>
        </p:spPr>
      </p:pic>
      <p:pic>
        <p:nvPicPr>
          <p:cNvPr id="19" name="Picture 19"/>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6795477" y="513702"/>
            <a:ext cx="866388" cy="1100492"/>
          </a:xfrm>
          <a:prstGeom prst="rect">
            <a:avLst/>
          </a:prstGeom>
        </p:spPr>
      </p:pic>
      <p:grpSp>
        <p:nvGrpSpPr>
          <p:cNvPr id="20" name="Group 20"/>
          <p:cNvGrpSpPr/>
          <p:nvPr/>
        </p:nvGrpSpPr>
        <p:grpSpPr>
          <a:xfrm>
            <a:off x="0" y="9052698"/>
            <a:ext cx="18288000" cy="1234302"/>
            <a:chOff x="0" y="0"/>
            <a:chExt cx="4816593" cy="325084"/>
          </a:xfrm>
        </p:grpSpPr>
        <p:sp>
          <p:nvSpPr>
            <p:cNvPr id="21" name="Freeform 21"/>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a:solidFill>
                <a:srgbClr val="CCCCCC"/>
              </a:solidFill>
            </a:ln>
          </p:spPr>
        </p:sp>
        <p:sp>
          <p:nvSpPr>
            <p:cNvPr id="22" name="TextBox 22"/>
            <p:cNvSpPr txBox="1"/>
            <p:nvPr/>
          </p:nvSpPr>
          <p:spPr>
            <a:xfrm>
              <a:off x="0" y="-38100"/>
              <a:ext cx="812800" cy="850900"/>
            </a:xfrm>
            <a:prstGeom prst="rect">
              <a:avLst/>
            </a:prstGeom>
          </p:spPr>
          <p:txBody>
            <a:bodyPr lIns="254000" tIns="254000" rIns="254000" bIns="254000" rtlCol="0" anchor="ctr"/>
            <a:lstStyle/>
            <a:p>
              <a:pPr>
                <a:lnSpc>
                  <a:spcPts val="2100"/>
                </a:lnSpc>
              </a:pPr>
              <a:endParaRPr/>
            </a:p>
          </p:txBody>
        </p:sp>
      </p:grpSp>
      <p:grpSp>
        <p:nvGrpSpPr>
          <p:cNvPr id="23" name="Group 23"/>
          <p:cNvGrpSpPr/>
          <p:nvPr/>
        </p:nvGrpSpPr>
        <p:grpSpPr>
          <a:xfrm>
            <a:off x="237414" y="9267586"/>
            <a:ext cx="804526" cy="804526"/>
            <a:chOff x="0" y="0"/>
            <a:chExt cx="1072702" cy="1072702"/>
          </a:xfrm>
        </p:grpSpPr>
        <p:pic>
          <p:nvPicPr>
            <p:cNvPr id="24" name="Picture 24"/>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0" y="0"/>
              <a:ext cx="1072702" cy="1072702"/>
            </a:xfrm>
            <a:prstGeom prst="rect">
              <a:avLst/>
            </a:prstGeom>
          </p:spPr>
        </p:pic>
        <p:pic>
          <p:nvPicPr>
            <p:cNvPr id="25" name="Picture 25"/>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58445" y="150016"/>
              <a:ext cx="755811" cy="772669"/>
            </a:xfrm>
            <a:prstGeom prst="rect">
              <a:avLst/>
            </a:prstGeom>
          </p:spPr>
        </p:pic>
      </p:grpSp>
      <p:pic>
        <p:nvPicPr>
          <p:cNvPr id="26" name="Picture 26"/>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1423082" y="9291263"/>
            <a:ext cx="807064" cy="757173"/>
          </a:xfrm>
          <a:prstGeom prst="rect">
            <a:avLst/>
          </a:prstGeom>
        </p:spPr>
      </p:pic>
      <p:pic>
        <p:nvPicPr>
          <p:cNvPr id="27" name="Picture 27"/>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2395752" y="9327294"/>
            <a:ext cx="662689" cy="685111"/>
          </a:xfrm>
          <a:prstGeom prst="rect">
            <a:avLst/>
          </a:prstGeom>
        </p:spPr>
      </p:pic>
      <p:pic>
        <p:nvPicPr>
          <p:cNvPr id="28" name="Picture 28"/>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4062279" y="9335724"/>
            <a:ext cx="668249" cy="668249"/>
          </a:xfrm>
          <a:prstGeom prst="rect">
            <a:avLst/>
          </a:prstGeom>
        </p:spPr>
      </p:pic>
      <p:pic>
        <p:nvPicPr>
          <p:cNvPr id="29" name="Picture 29"/>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a:stretch>
            <a:fillRect/>
          </a:stretch>
        </p:blipFill>
        <p:spPr>
          <a:xfrm>
            <a:off x="3224046" y="9309278"/>
            <a:ext cx="672629" cy="721142"/>
          </a:xfrm>
          <a:prstGeom prst="rect">
            <a:avLst/>
          </a:prstGeom>
        </p:spPr>
      </p:pic>
      <p:pic>
        <p:nvPicPr>
          <p:cNvPr id="30" name="Picture 30"/>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rcRect/>
          <a:stretch>
            <a:fillRect/>
          </a:stretch>
        </p:blipFill>
        <p:spPr>
          <a:xfrm>
            <a:off x="4877084" y="9291263"/>
            <a:ext cx="905315" cy="757173"/>
          </a:xfrm>
          <a:prstGeom prst="rect">
            <a:avLst/>
          </a:prstGeom>
        </p:spPr>
      </p:pic>
      <p:grpSp>
        <p:nvGrpSpPr>
          <p:cNvPr id="31" name="Group 31"/>
          <p:cNvGrpSpPr/>
          <p:nvPr/>
        </p:nvGrpSpPr>
        <p:grpSpPr>
          <a:xfrm>
            <a:off x="15109868" y="9297158"/>
            <a:ext cx="2801811" cy="712035"/>
            <a:chOff x="0" y="0"/>
            <a:chExt cx="737925" cy="187532"/>
          </a:xfrm>
        </p:grpSpPr>
        <p:sp>
          <p:nvSpPr>
            <p:cNvPr id="32" name="Freeform 32"/>
            <p:cNvSpPr/>
            <p:nvPr/>
          </p:nvSpPr>
          <p:spPr>
            <a:xfrm>
              <a:off x="0" y="0"/>
              <a:ext cx="737925" cy="187532"/>
            </a:xfrm>
            <a:custGeom>
              <a:avLst/>
              <a:gdLst/>
              <a:ahLst/>
              <a:cxnLst/>
              <a:rect l="l" t="t" r="r" b="b"/>
              <a:pathLst>
                <a:path w="737925" h="187532">
                  <a:moveTo>
                    <a:pt x="0" y="0"/>
                  </a:moveTo>
                  <a:lnTo>
                    <a:pt x="737925" y="0"/>
                  </a:lnTo>
                  <a:lnTo>
                    <a:pt x="737925" y="187532"/>
                  </a:lnTo>
                  <a:lnTo>
                    <a:pt x="0" y="187532"/>
                  </a:lnTo>
                  <a:close/>
                </a:path>
              </a:pathLst>
            </a:custGeom>
            <a:solidFill>
              <a:srgbClr val="CCCCCC"/>
            </a:solidFill>
            <a:ln w="28575">
              <a:solidFill>
                <a:srgbClr val="000000"/>
              </a:solidFill>
            </a:ln>
          </p:spPr>
        </p:sp>
        <p:sp>
          <p:nvSpPr>
            <p:cNvPr id="33" name="TextBox 33"/>
            <p:cNvSpPr txBox="1"/>
            <p:nvPr/>
          </p:nvSpPr>
          <p:spPr>
            <a:xfrm>
              <a:off x="0" y="-66675"/>
              <a:ext cx="812800" cy="879475"/>
            </a:xfrm>
            <a:prstGeom prst="rect">
              <a:avLst/>
            </a:prstGeom>
          </p:spPr>
          <p:txBody>
            <a:bodyPr lIns="50800" tIns="50800" rIns="50800" bIns="50800" rtlCol="0" anchor="ctr"/>
            <a:lstStyle/>
            <a:p>
              <a:pPr marL="0" lvl="0" indent="0" algn="ctr">
                <a:lnSpc>
                  <a:spcPts val="2240"/>
                </a:lnSpc>
                <a:spcBef>
                  <a:spcPct val="0"/>
                </a:spcBef>
              </a:pPr>
              <a:r>
                <a:rPr lang="en-US" sz="1600" u="sng">
                  <a:solidFill>
                    <a:srgbClr val="000000"/>
                  </a:solidFill>
                  <a:latin typeface="Retropix Bold"/>
                </a:rPr>
                <a:t>Back to Agenda Page</a:t>
              </a:r>
            </a:p>
          </p:txBody>
        </p:sp>
      </p:grpSp>
    </p:spTree>
    <p:extLst>
      <p:ext uri="{BB962C8B-B14F-4D97-AF65-F5344CB8AC3E}">
        <p14:creationId xmlns:p14="http://schemas.microsoft.com/office/powerpoint/2010/main" val="1665632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778510" y="1158875"/>
            <a:ext cx="5064760" cy="742886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160780" y="1520190"/>
            <a:ext cx="5065395" cy="7679690"/>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6436995" y="1162050"/>
            <a:ext cx="5065395" cy="7300595"/>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611620" y="1524000"/>
            <a:ext cx="5065395" cy="7675245"/>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095480" y="1158875"/>
            <a:ext cx="5065395" cy="7303135"/>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2326620" y="1520190"/>
            <a:ext cx="5064760" cy="7789545"/>
          </a:xfrm>
          <a:prstGeom prst="rect">
            <a:avLst/>
          </a:prstGeom>
        </p:spPr>
      </p:pic>
      <p:grpSp>
        <p:nvGrpSpPr>
          <p:cNvPr id="8" name="Group 8"/>
          <p:cNvGrpSpPr/>
          <p:nvPr/>
        </p:nvGrpSpPr>
        <p:grpSpPr>
          <a:xfrm>
            <a:off x="-2456685" y="-358236"/>
            <a:ext cx="23466005" cy="1154017"/>
            <a:chOff x="0" y="-477648"/>
            <a:chExt cx="31288006" cy="1538689"/>
          </a:xfrm>
        </p:grpSpPr>
        <p:grpSp>
          <p:nvGrpSpPr>
            <p:cNvPr id="9" name="Group 9"/>
            <p:cNvGrpSpPr/>
            <p:nvPr/>
          </p:nvGrpSpPr>
          <p:grpSpPr>
            <a:xfrm>
              <a:off x="0" y="0"/>
              <a:ext cx="31288006" cy="1061041"/>
              <a:chOff x="0" y="0"/>
              <a:chExt cx="6180347" cy="209588"/>
            </a:xfrm>
          </p:grpSpPr>
          <p:sp>
            <p:nvSpPr>
              <p:cNvPr id="10" name="Freeform 10"/>
              <p:cNvSpPr/>
              <p:nvPr/>
            </p:nvSpPr>
            <p:spPr>
              <a:xfrm>
                <a:off x="0" y="0"/>
                <a:ext cx="6180347" cy="209588"/>
              </a:xfrm>
              <a:custGeom>
                <a:avLst/>
                <a:gdLst/>
                <a:ahLst/>
                <a:cxnLst/>
                <a:rect l="l" t="t" r="r" b="b"/>
                <a:pathLst>
                  <a:path w="6180347" h="209588">
                    <a:moveTo>
                      <a:pt x="0" y="0"/>
                    </a:moveTo>
                    <a:lnTo>
                      <a:pt x="6180347" y="0"/>
                    </a:lnTo>
                    <a:lnTo>
                      <a:pt x="6180347" y="209588"/>
                    </a:lnTo>
                    <a:lnTo>
                      <a:pt x="0" y="209588"/>
                    </a:lnTo>
                    <a:close/>
                  </a:path>
                </a:pathLst>
              </a:custGeom>
              <a:solidFill>
                <a:srgbClr val="067A7B"/>
              </a:solidFill>
              <a:ln w="95250">
                <a:solidFill>
                  <a:srgbClr val="067A7B"/>
                </a:solidFill>
              </a:ln>
            </p:spPr>
          </p:sp>
          <p:sp>
            <p:nvSpPr>
              <p:cNvPr id="11" name="TextBox 11"/>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12" name="TextBox 12"/>
            <p:cNvSpPr txBox="1"/>
            <p:nvPr/>
          </p:nvSpPr>
          <p:spPr>
            <a:xfrm>
              <a:off x="493425" y="-477648"/>
              <a:ext cx="30301156" cy="1538393"/>
            </a:xfrm>
            <a:prstGeom prst="rect">
              <a:avLst/>
            </a:prstGeom>
          </p:spPr>
          <p:txBody>
            <a:bodyPr lIns="0" tIns="0" rIns="0" bIns="0" rtlCol="0" anchor="t">
              <a:spAutoFit/>
            </a:bodyPr>
            <a:lstStyle/>
            <a:p>
              <a:pPr algn="ctr">
                <a:lnSpc>
                  <a:spcPts val="9000"/>
                </a:lnSpc>
              </a:pPr>
              <a:r>
                <a:rPr lang="en-US" sz="2500" b="1">
                  <a:solidFill>
                    <a:schemeClr val="bg1"/>
                  </a:solidFill>
                  <a:latin typeface="Retropix"/>
                  <a:sym typeface="+mn-ea"/>
                </a:rPr>
                <a:t>Internet Addresses </a:t>
              </a:r>
              <a:r>
                <a:rPr lang="vi-VN" altLang="en-US" sz="2500" b="1">
                  <a:solidFill>
                    <a:schemeClr val="bg1"/>
                  </a:solidFill>
                  <a:latin typeface="Retropix"/>
                  <a:sym typeface="+mn-ea"/>
                </a:rPr>
                <a:t>Class</a:t>
              </a:r>
              <a:r>
                <a:rPr lang="en-US" sz="2500">
                  <a:solidFill>
                    <a:srgbClr val="FFFFFF"/>
                  </a:solidFill>
                  <a:latin typeface="Retropix"/>
                  <a:sym typeface="+mn-ea"/>
                </a:rPr>
                <a:t> • </a:t>
              </a:r>
              <a:r>
                <a:rPr lang="en-US" sz="2500" b="1">
                  <a:solidFill>
                    <a:schemeClr val="bg1"/>
                  </a:solidFill>
                  <a:latin typeface="Retropix"/>
                  <a:sym typeface="+mn-ea"/>
                </a:rPr>
                <a:t>Internet Addresses </a:t>
              </a:r>
              <a:r>
                <a:rPr lang="vi-VN" altLang="en-US" sz="2500" b="1">
                  <a:solidFill>
                    <a:schemeClr val="bg1"/>
                  </a:solidFill>
                  <a:latin typeface="Retropix"/>
                  <a:sym typeface="+mn-ea"/>
                </a:rPr>
                <a:t>Class</a:t>
              </a:r>
              <a:r>
                <a:rPr lang="en-US" sz="2500">
                  <a:solidFill>
                    <a:srgbClr val="FFFFFF"/>
                  </a:solidFill>
                  <a:latin typeface="Retropix"/>
                  <a:sym typeface="+mn-ea"/>
                </a:rPr>
                <a:t> • </a:t>
              </a:r>
              <a:r>
                <a:rPr lang="en-US" sz="2500" b="1">
                  <a:solidFill>
                    <a:schemeClr val="bg1"/>
                  </a:solidFill>
                  <a:latin typeface="Retropix"/>
                  <a:sym typeface="+mn-ea"/>
                </a:rPr>
                <a:t>Internet Addresses </a:t>
              </a:r>
              <a:r>
                <a:rPr lang="vi-VN" altLang="en-US" sz="2500" b="1">
                  <a:solidFill>
                    <a:schemeClr val="bg1"/>
                  </a:solidFill>
                  <a:latin typeface="Retropix"/>
                  <a:sym typeface="+mn-ea"/>
                </a:rPr>
                <a:t>Class</a:t>
              </a:r>
              <a:r>
                <a:rPr lang="en-US" sz="2500">
                  <a:solidFill>
                    <a:srgbClr val="FFFFFF"/>
                  </a:solidFill>
                  <a:latin typeface="Retropix"/>
                  <a:sym typeface="+mn-ea"/>
                </a:rPr>
                <a:t> • </a:t>
              </a:r>
              <a:r>
                <a:rPr lang="en-US" sz="2500" b="1">
                  <a:solidFill>
                    <a:schemeClr val="bg1"/>
                  </a:solidFill>
                  <a:latin typeface="Retropix"/>
                  <a:sym typeface="+mn-ea"/>
                </a:rPr>
                <a:t>Internet Addresses </a:t>
              </a:r>
              <a:r>
                <a:rPr lang="vi-VN" altLang="en-US" sz="2500" b="1">
                  <a:solidFill>
                    <a:schemeClr val="bg1"/>
                  </a:solidFill>
                  <a:latin typeface="Retropix"/>
                  <a:sym typeface="+mn-ea"/>
                </a:rPr>
                <a:t>Class</a:t>
              </a:r>
              <a:r>
                <a:rPr lang="en-US" sz="2500">
                  <a:solidFill>
                    <a:srgbClr val="FFFFFF"/>
                  </a:solidFill>
                  <a:latin typeface="Retropix"/>
                  <a:sym typeface="+mn-ea"/>
                </a:rPr>
                <a:t> •</a:t>
              </a:r>
              <a:endParaRPr lang="en-US" sz="2500">
                <a:solidFill>
                  <a:srgbClr val="FFFFFF"/>
                </a:solidFill>
                <a:latin typeface="Retropix"/>
              </a:endParaRPr>
            </a:p>
          </p:txBody>
        </p:sp>
      </p:grpSp>
      <p:sp>
        <p:nvSpPr>
          <p:cNvPr id="13" name="TextBox 13"/>
          <p:cNvSpPr txBox="1"/>
          <p:nvPr/>
        </p:nvSpPr>
        <p:spPr>
          <a:xfrm>
            <a:off x="1543605" y="2821665"/>
            <a:ext cx="4298850" cy="3590290"/>
          </a:xfrm>
          <a:prstGeom prst="rect">
            <a:avLst/>
          </a:prstGeom>
        </p:spPr>
        <p:txBody>
          <a:bodyPr lIns="0" tIns="0" rIns="0" bIns="0" rtlCol="0" anchor="t">
            <a:spAutoFit/>
          </a:bodyPr>
          <a:lstStyle/>
          <a:p>
            <a:pPr algn="just">
              <a:lnSpc>
                <a:spcPts val="7000"/>
              </a:lnSpc>
            </a:pPr>
            <a:r>
              <a:rPr lang="en-US" sz="3600">
                <a:solidFill>
                  <a:srgbClr val="000000"/>
                </a:solidFill>
                <a:latin typeface="Retropix"/>
              </a:rPr>
              <a:t>Mỗi máy tính kết nối trực tiếp vào Internet phải có địa chỉ IP duy nhất</a:t>
            </a:r>
          </a:p>
        </p:txBody>
      </p:sp>
      <p:sp>
        <p:nvSpPr>
          <p:cNvPr id="15" name="TextBox 15"/>
          <p:cNvSpPr txBox="1"/>
          <p:nvPr/>
        </p:nvSpPr>
        <p:spPr>
          <a:xfrm>
            <a:off x="6948223" y="3085961"/>
            <a:ext cx="4042778" cy="2693035"/>
          </a:xfrm>
          <a:prstGeom prst="rect">
            <a:avLst/>
          </a:prstGeom>
        </p:spPr>
        <p:txBody>
          <a:bodyPr lIns="0" tIns="0" rIns="0" bIns="0" rtlCol="0" anchor="t">
            <a:spAutoFit/>
          </a:bodyPr>
          <a:lstStyle/>
          <a:p>
            <a:pPr algn="just">
              <a:lnSpc>
                <a:spcPts val="7000"/>
              </a:lnSpc>
            </a:pPr>
            <a:r>
              <a:rPr lang="en-US" sz="3600">
                <a:solidFill>
                  <a:srgbClr val="000000"/>
                </a:solidFill>
                <a:latin typeface="Retropix"/>
              </a:rPr>
              <a:t>Một máy tính có thể có nhiều địa chỉ IP.</a:t>
            </a:r>
          </a:p>
        </p:txBody>
      </p:sp>
      <p:sp>
        <p:nvSpPr>
          <p:cNvPr id="17" name="TextBox 17"/>
          <p:cNvSpPr txBox="1"/>
          <p:nvPr/>
        </p:nvSpPr>
        <p:spPr>
          <a:xfrm>
            <a:off x="12325985" y="3076575"/>
            <a:ext cx="4834890" cy="5386070"/>
          </a:xfrm>
          <a:prstGeom prst="rect">
            <a:avLst/>
          </a:prstGeom>
        </p:spPr>
        <p:txBody>
          <a:bodyPr wrap="square" lIns="0" tIns="0" rIns="0" bIns="0" rtlCol="0" anchor="t">
            <a:spAutoFit/>
          </a:bodyPr>
          <a:lstStyle/>
          <a:p>
            <a:pPr algn="just">
              <a:lnSpc>
                <a:spcPts val="7000"/>
              </a:lnSpc>
            </a:pPr>
            <a:r>
              <a:rPr lang="en-US" sz="3600">
                <a:solidFill>
                  <a:srgbClr val="000000"/>
                </a:solidFill>
                <a:latin typeface="Retropix"/>
              </a:rPr>
              <a:t> </a:t>
            </a:r>
            <a:r>
              <a:rPr lang="vi-VN" altLang="en-US" sz="3600">
                <a:solidFill>
                  <a:srgbClr val="000000"/>
                </a:solidFill>
                <a:latin typeface="Retropix"/>
              </a:rPr>
              <a:t>C</a:t>
            </a:r>
            <a:r>
              <a:rPr lang="en-US" sz="3600">
                <a:solidFill>
                  <a:srgbClr val="000000"/>
                </a:solidFill>
                <a:latin typeface="Retropix"/>
              </a:rPr>
              <a:t>ung cấp danh tính c</a:t>
            </a:r>
            <a:r>
              <a:rPr lang="vi-VN" altLang="en-US" sz="3600">
                <a:solidFill>
                  <a:srgbClr val="000000"/>
                </a:solidFill>
                <a:latin typeface="Retropix"/>
              </a:rPr>
              <a:t>ủa</a:t>
            </a:r>
            <a:r>
              <a:rPr lang="en-US" sz="3600">
                <a:solidFill>
                  <a:srgbClr val="000000"/>
                </a:solidFill>
                <a:latin typeface="Retropix"/>
              </a:rPr>
              <a:t> các thiết bị kết nối, giúp các thiết bị trên mạng Internet phân biệt và nhận ra</a:t>
            </a:r>
            <a:r>
              <a:rPr lang="vi-VN" altLang="en-US" sz="3600">
                <a:solidFill>
                  <a:srgbClr val="000000"/>
                </a:solidFill>
                <a:latin typeface="Retropix"/>
              </a:rPr>
              <a:t>,</a:t>
            </a:r>
            <a:r>
              <a:rPr lang="en-US" sz="3600">
                <a:solidFill>
                  <a:srgbClr val="000000"/>
                </a:solidFill>
                <a:latin typeface="Retropix"/>
              </a:rPr>
              <a:t> giao tiếp với nhau.</a:t>
            </a:r>
          </a:p>
        </p:txBody>
      </p:sp>
      <p:grpSp>
        <p:nvGrpSpPr>
          <p:cNvPr id="19" name="Group 19"/>
          <p:cNvGrpSpPr/>
          <p:nvPr/>
        </p:nvGrpSpPr>
        <p:grpSpPr>
          <a:xfrm>
            <a:off x="-2589002" y="9132983"/>
            <a:ext cx="23466005" cy="1154017"/>
            <a:chOff x="0" y="-477648"/>
            <a:chExt cx="31288006" cy="1538689"/>
          </a:xfrm>
        </p:grpSpPr>
        <p:grpSp>
          <p:nvGrpSpPr>
            <p:cNvPr id="20" name="Group 20"/>
            <p:cNvGrpSpPr/>
            <p:nvPr/>
          </p:nvGrpSpPr>
          <p:grpSpPr>
            <a:xfrm>
              <a:off x="0" y="0"/>
              <a:ext cx="31288006" cy="1061041"/>
              <a:chOff x="0" y="0"/>
              <a:chExt cx="6180347" cy="209588"/>
            </a:xfrm>
          </p:grpSpPr>
          <p:sp>
            <p:nvSpPr>
              <p:cNvPr id="21" name="Freeform 21"/>
              <p:cNvSpPr/>
              <p:nvPr/>
            </p:nvSpPr>
            <p:spPr>
              <a:xfrm>
                <a:off x="0" y="0"/>
                <a:ext cx="6180347" cy="209588"/>
              </a:xfrm>
              <a:custGeom>
                <a:avLst/>
                <a:gdLst/>
                <a:ahLst/>
                <a:cxnLst/>
                <a:rect l="l" t="t" r="r" b="b"/>
                <a:pathLst>
                  <a:path w="6180347" h="209588">
                    <a:moveTo>
                      <a:pt x="0" y="0"/>
                    </a:moveTo>
                    <a:lnTo>
                      <a:pt x="6180347" y="0"/>
                    </a:lnTo>
                    <a:lnTo>
                      <a:pt x="6180347" y="209588"/>
                    </a:lnTo>
                    <a:lnTo>
                      <a:pt x="0" y="209588"/>
                    </a:lnTo>
                    <a:close/>
                  </a:path>
                </a:pathLst>
              </a:custGeom>
              <a:solidFill>
                <a:srgbClr val="067A7B"/>
              </a:solidFill>
              <a:ln w="95250">
                <a:solidFill>
                  <a:srgbClr val="067A7B"/>
                </a:solidFill>
              </a:ln>
            </p:spPr>
          </p:sp>
          <p:sp>
            <p:nvSpPr>
              <p:cNvPr id="22" name="TextBox 22"/>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23" name="TextBox 23"/>
            <p:cNvSpPr txBox="1"/>
            <p:nvPr/>
          </p:nvSpPr>
          <p:spPr>
            <a:xfrm>
              <a:off x="493425" y="-477648"/>
              <a:ext cx="30301156" cy="1538393"/>
            </a:xfrm>
            <a:prstGeom prst="rect">
              <a:avLst/>
            </a:prstGeom>
          </p:spPr>
          <p:txBody>
            <a:bodyPr lIns="0" tIns="0" rIns="0" bIns="0" rtlCol="0" anchor="t">
              <a:spAutoFit/>
            </a:bodyPr>
            <a:lstStyle/>
            <a:p>
              <a:pPr algn="ctr">
                <a:lnSpc>
                  <a:spcPts val="9000"/>
                </a:lnSpc>
              </a:pPr>
              <a:r>
                <a:rPr lang="en-US" sz="2500" b="1">
                  <a:solidFill>
                    <a:schemeClr val="bg1"/>
                  </a:solidFill>
                  <a:latin typeface="Retropix"/>
                  <a:sym typeface="+mn-ea"/>
                </a:rPr>
                <a:t>Internet Addresses </a:t>
              </a:r>
              <a:r>
                <a:rPr lang="vi-VN" altLang="en-US" sz="2500" b="1">
                  <a:solidFill>
                    <a:schemeClr val="bg1"/>
                  </a:solidFill>
                  <a:latin typeface="Retropix"/>
                  <a:sym typeface="+mn-ea"/>
                </a:rPr>
                <a:t>Class</a:t>
              </a:r>
              <a:r>
                <a:rPr lang="en-US" sz="2500">
                  <a:solidFill>
                    <a:srgbClr val="FFFFFF"/>
                  </a:solidFill>
                  <a:latin typeface="Retropix"/>
                  <a:sym typeface="+mn-ea"/>
                </a:rPr>
                <a:t> • </a:t>
              </a:r>
              <a:r>
                <a:rPr lang="en-US" sz="2500" b="1">
                  <a:solidFill>
                    <a:schemeClr val="bg1"/>
                  </a:solidFill>
                  <a:latin typeface="Retropix"/>
                  <a:sym typeface="+mn-ea"/>
                </a:rPr>
                <a:t>Internet Addresses </a:t>
              </a:r>
              <a:r>
                <a:rPr lang="vi-VN" altLang="en-US" sz="2500" b="1">
                  <a:solidFill>
                    <a:schemeClr val="bg1"/>
                  </a:solidFill>
                  <a:latin typeface="Retropix"/>
                  <a:sym typeface="+mn-ea"/>
                </a:rPr>
                <a:t>Class</a:t>
              </a:r>
              <a:r>
                <a:rPr lang="en-US" sz="2500">
                  <a:solidFill>
                    <a:srgbClr val="FFFFFF"/>
                  </a:solidFill>
                  <a:latin typeface="Retropix"/>
                  <a:sym typeface="+mn-ea"/>
                </a:rPr>
                <a:t> • </a:t>
              </a:r>
              <a:r>
                <a:rPr lang="en-US" sz="2500" b="1">
                  <a:solidFill>
                    <a:schemeClr val="bg1"/>
                  </a:solidFill>
                  <a:latin typeface="Retropix"/>
                  <a:sym typeface="+mn-ea"/>
                </a:rPr>
                <a:t>Internet Addresses </a:t>
              </a:r>
              <a:r>
                <a:rPr lang="vi-VN" altLang="en-US" sz="2500" b="1">
                  <a:solidFill>
                    <a:schemeClr val="bg1"/>
                  </a:solidFill>
                  <a:latin typeface="Retropix"/>
                  <a:sym typeface="+mn-ea"/>
                </a:rPr>
                <a:t>Class</a:t>
              </a:r>
              <a:r>
                <a:rPr lang="en-US" sz="2500">
                  <a:solidFill>
                    <a:srgbClr val="FFFFFF"/>
                  </a:solidFill>
                  <a:latin typeface="Retropix"/>
                  <a:sym typeface="+mn-ea"/>
                </a:rPr>
                <a:t> • </a:t>
              </a:r>
              <a:r>
                <a:rPr lang="en-US" sz="2500" b="1">
                  <a:solidFill>
                    <a:schemeClr val="bg1"/>
                  </a:solidFill>
                  <a:latin typeface="Retropix"/>
                  <a:sym typeface="+mn-ea"/>
                </a:rPr>
                <a:t>Internet Addresses </a:t>
              </a:r>
              <a:r>
                <a:rPr lang="vi-VN" altLang="en-US" sz="2500" b="1">
                  <a:solidFill>
                    <a:schemeClr val="bg1"/>
                  </a:solidFill>
                  <a:latin typeface="Retropix"/>
                  <a:sym typeface="+mn-ea"/>
                </a:rPr>
                <a:t>Class</a:t>
              </a:r>
              <a:r>
                <a:rPr lang="en-US" sz="2500">
                  <a:solidFill>
                    <a:srgbClr val="FFFFFF"/>
                  </a:solidFill>
                  <a:latin typeface="Retropix"/>
                  <a:sym typeface="+mn-ea"/>
                </a:rPr>
                <a:t> •</a:t>
              </a:r>
              <a:endParaRPr lang="en-US" sz="2500">
                <a:solidFill>
                  <a:srgbClr val="FFFFFF"/>
                </a:solidFill>
                <a:latin typeface="Retropix"/>
              </a:endParaRPr>
            </a:p>
          </p:txBody>
        </p:sp>
      </p:grpSp>
      <p:pic>
        <p:nvPicPr>
          <p:cNvPr id="24" name="Picture 24"/>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812971" y="5586691"/>
            <a:ext cx="484735" cy="8254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816736" y="-5817236"/>
            <a:ext cx="21921472" cy="21921472"/>
          </a:xfrm>
          <a:prstGeom prst="rect">
            <a:avLst/>
          </a:prstGeom>
        </p:spPr>
      </p:pic>
      <p:grpSp>
        <p:nvGrpSpPr>
          <p:cNvPr id="3" name="Group 3"/>
          <p:cNvGrpSpPr/>
          <p:nvPr/>
        </p:nvGrpSpPr>
        <p:grpSpPr>
          <a:xfrm>
            <a:off x="2036596" y="1839339"/>
            <a:ext cx="14235927" cy="6629441"/>
            <a:chOff x="0" y="0"/>
            <a:chExt cx="3749380" cy="1746026"/>
          </a:xfrm>
        </p:grpSpPr>
        <p:sp>
          <p:nvSpPr>
            <p:cNvPr id="4" name="Freeform 4"/>
            <p:cNvSpPr/>
            <p:nvPr/>
          </p:nvSpPr>
          <p:spPr>
            <a:xfrm>
              <a:off x="0" y="0"/>
              <a:ext cx="3749380" cy="1746026"/>
            </a:xfrm>
            <a:custGeom>
              <a:avLst/>
              <a:gdLst/>
              <a:ahLst/>
              <a:cxnLst/>
              <a:rect l="l" t="t" r="r" b="b"/>
              <a:pathLst>
                <a:path w="3749380" h="1746026">
                  <a:moveTo>
                    <a:pt x="0" y="0"/>
                  </a:moveTo>
                  <a:lnTo>
                    <a:pt x="3749380" y="0"/>
                  </a:lnTo>
                  <a:lnTo>
                    <a:pt x="3749380" y="1746026"/>
                  </a:lnTo>
                  <a:lnTo>
                    <a:pt x="0" y="1746026"/>
                  </a:lnTo>
                  <a:close/>
                </a:path>
              </a:pathLst>
            </a:custGeom>
            <a:solidFill>
              <a:srgbClr val="FEFF99"/>
            </a:solidFill>
            <a:ln w="95250">
              <a:solidFill>
                <a:srgbClr val="CCCCCC"/>
              </a:solidFill>
            </a:ln>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grpSp>
        <p:nvGrpSpPr>
          <p:cNvPr id="6" name="Group 6"/>
          <p:cNvGrpSpPr/>
          <p:nvPr/>
        </p:nvGrpSpPr>
        <p:grpSpPr>
          <a:xfrm>
            <a:off x="-1301375" y="-358236"/>
            <a:ext cx="20890750" cy="1154017"/>
            <a:chOff x="0" y="-477648"/>
            <a:chExt cx="27854334" cy="1538689"/>
          </a:xfrm>
        </p:grpSpPr>
        <p:grpSp>
          <p:nvGrpSpPr>
            <p:cNvPr id="7" name="Group 7"/>
            <p:cNvGrpSpPr/>
            <p:nvPr/>
          </p:nvGrpSpPr>
          <p:grpSpPr>
            <a:xfrm>
              <a:off x="0" y="0"/>
              <a:ext cx="27854334" cy="1061041"/>
              <a:chOff x="0" y="0"/>
              <a:chExt cx="5502091" cy="209588"/>
            </a:xfrm>
          </p:grpSpPr>
          <p:sp>
            <p:nvSpPr>
              <p:cNvPr id="8" name="Freeform 8"/>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9" name="TextBox 9"/>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10" name="TextBox 10"/>
            <p:cNvSpPr txBox="1"/>
            <p:nvPr/>
          </p:nvSpPr>
          <p:spPr>
            <a:xfrm>
              <a:off x="439275" y="-477648"/>
              <a:ext cx="26975784" cy="1538393"/>
            </a:xfrm>
            <a:prstGeom prst="rect">
              <a:avLst/>
            </a:prstGeom>
          </p:spPr>
          <p:txBody>
            <a:bodyPr wrap="square" lIns="0" tIns="0" rIns="0" bIns="0" rtlCol="0" anchor="t">
              <a:spAutoFit/>
            </a:bodyPr>
            <a:lstStyle/>
            <a:p>
              <a:pPr algn="ctr">
                <a:lnSpc>
                  <a:spcPts val="9000"/>
                </a:lnSpc>
              </a:pPr>
              <a:r>
                <a:rPr lang="vi-VN" altLang="en-US" sz="2500" b="1">
                  <a:solidFill>
                    <a:schemeClr val="bg1"/>
                  </a:solidFill>
                  <a:latin typeface="Retropix"/>
                  <a:sym typeface="+mn-ea"/>
                </a:rPr>
                <a:t>URLs URIs</a:t>
              </a:r>
              <a:r>
                <a:rPr lang="en-US" sz="2500" b="1">
                  <a:solidFill>
                    <a:schemeClr val="bg1"/>
                  </a:solidFill>
                  <a:latin typeface="Retropix"/>
                  <a:sym typeface="+mn-ea"/>
                </a:rPr>
                <a:t> </a:t>
              </a:r>
              <a:r>
                <a:rPr lang="vi-VN" altLang="en-US" sz="2500" b="1">
                  <a:solidFill>
                    <a:schemeClr val="bg1"/>
                  </a:solidFill>
                  <a:latin typeface="Retropix"/>
                  <a:sym typeface="+mn-ea"/>
                </a:rPr>
                <a:t>Class</a:t>
              </a:r>
              <a:r>
                <a:rPr lang="en-US" sz="2500">
                  <a:solidFill>
                    <a:srgbClr val="FFFFFF"/>
                  </a:solidFill>
                  <a:latin typeface="Retropix"/>
                </a:rPr>
                <a:t> • </a:t>
              </a:r>
              <a:r>
                <a:rPr lang="vi-VN" altLang="en-US" sz="2500" b="1">
                  <a:solidFill>
                    <a:schemeClr val="bg1"/>
                  </a:solidFill>
                  <a:latin typeface="Retropix"/>
                  <a:sym typeface="+mn-ea"/>
                </a:rPr>
                <a:t>URLs URIs</a:t>
              </a:r>
              <a:r>
                <a:rPr lang="en-US" sz="2500" b="1">
                  <a:solidFill>
                    <a:schemeClr val="bg1"/>
                  </a:solidFill>
                  <a:latin typeface="Retropix"/>
                  <a:sym typeface="+mn-ea"/>
                </a:rPr>
                <a:t> </a:t>
              </a:r>
              <a:r>
                <a:rPr lang="vi-VN" altLang="en-US" sz="2500" b="1">
                  <a:solidFill>
                    <a:schemeClr val="bg1"/>
                  </a:solidFill>
                  <a:latin typeface="Retropix"/>
                  <a:sym typeface="+mn-ea"/>
                </a:rPr>
                <a:t>Class</a:t>
              </a:r>
              <a:r>
                <a:rPr lang="en-US" sz="2500">
                  <a:solidFill>
                    <a:srgbClr val="FFFFFF"/>
                  </a:solidFill>
                  <a:latin typeface="Retropix"/>
                </a:rPr>
                <a:t> • </a:t>
              </a:r>
              <a:r>
                <a:rPr lang="vi-VN" altLang="en-US" sz="2500" b="1">
                  <a:solidFill>
                    <a:schemeClr val="bg1"/>
                  </a:solidFill>
                  <a:latin typeface="Retropix"/>
                  <a:sym typeface="+mn-ea"/>
                </a:rPr>
                <a:t>URLs URIs</a:t>
              </a:r>
              <a:r>
                <a:rPr lang="en-US" sz="2500" b="1">
                  <a:solidFill>
                    <a:schemeClr val="bg1"/>
                  </a:solidFill>
                  <a:latin typeface="Retropix"/>
                  <a:sym typeface="+mn-ea"/>
                </a:rPr>
                <a:t> </a:t>
              </a:r>
              <a:r>
                <a:rPr lang="vi-VN" altLang="en-US" sz="2500" b="1">
                  <a:solidFill>
                    <a:schemeClr val="bg1"/>
                  </a:solidFill>
                  <a:latin typeface="Retropix"/>
                  <a:sym typeface="+mn-ea"/>
                </a:rPr>
                <a:t>Class</a:t>
              </a:r>
              <a:r>
                <a:rPr lang="en-US" sz="2500">
                  <a:solidFill>
                    <a:srgbClr val="FFFFFF"/>
                  </a:solidFill>
                  <a:latin typeface="Retropix"/>
                </a:rPr>
                <a:t> • </a:t>
              </a:r>
              <a:r>
                <a:rPr lang="vi-VN" altLang="en-US" sz="2500" b="1">
                  <a:solidFill>
                    <a:schemeClr val="bg1"/>
                  </a:solidFill>
                  <a:latin typeface="Retropix"/>
                  <a:sym typeface="+mn-ea"/>
                </a:rPr>
                <a:t>URLs URIs</a:t>
              </a:r>
              <a:r>
                <a:rPr lang="en-US" sz="2500" b="1">
                  <a:solidFill>
                    <a:schemeClr val="bg1"/>
                  </a:solidFill>
                  <a:latin typeface="Retropix"/>
                  <a:sym typeface="+mn-ea"/>
                </a:rPr>
                <a:t> </a:t>
              </a:r>
              <a:r>
                <a:rPr lang="vi-VN" altLang="en-US" sz="2500" b="1">
                  <a:solidFill>
                    <a:schemeClr val="bg1"/>
                  </a:solidFill>
                  <a:latin typeface="Retropix"/>
                  <a:sym typeface="+mn-ea"/>
                </a:rPr>
                <a:t>Class</a:t>
              </a:r>
              <a:r>
                <a:rPr lang="en-US" sz="2500">
                  <a:solidFill>
                    <a:srgbClr val="FFFFFF"/>
                  </a:solidFill>
                  <a:latin typeface="Retropix"/>
                </a:rPr>
                <a:t> •</a:t>
              </a:r>
            </a:p>
          </p:txBody>
        </p:sp>
      </p:grpSp>
      <p:grpSp>
        <p:nvGrpSpPr>
          <p:cNvPr id="11" name="Group 11"/>
          <p:cNvGrpSpPr/>
          <p:nvPr/>
        </p:nvGrpSpPr>
        <p:grpSpPr>
          <a:xfrm>
            <a:off x="-1301375" y="9098058"/>
            <a:ext cx="20890750" cy="1188942"/>
            <a:chOff x="0" y="-524215"/>
            <a:chExt cx="27854334" cy="1585256"/>
          </a:xfrm>
        </p:grpSpPr>
        <p:grpSp>
          <p:nvGrpSpPr>
            <p:cNvPr id="12" name="Group 12"/>
            <p:cNvGrpSpPr/>
            <p:nvPr/>
          </p:nvGrpSpPr>
          <p:grpSpPr>
            <a:xfrm>
              <a:off x="0" y="0"/>
              <a:ext cx="27854334" cy="1061041"/>
              <a:chOff x="0" y="0"/>
              <a:chExt cx="5502091" cy="209588"/>
            </a:xfrm>
          </p:grpSpPr>
          <p:sp>
            <p:nvSpPr>
              <p:cNvPr id="13" name="Freeform 13"/>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14" name="TextBox 14"/>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15" name="TextBox 15"/>
            <p:cNvSpPr txBox="1"/>
            <p:nvPr/>
          </p:nvSpPr>
          <p:spPr>
            <a:xfrm>
              <a:off x="453668" y="-524215"/>
              <a:ext cx="26975784" cy="1538393"/>
            </a:xfrm>
            <a:prstGeom prst="rect">
              <a:avLst/>
            </a:prstGeom>
          </p:spPr>
          <p:txBody>
            <a:bodyPr lIns="0" tIns="0" rIns="0" bIns="0" rtlCol="0" anchor="t">
              <a:spAutoFit/>
            </a:bodyPr>
            <a:lstStyle/>
            <a:p>
              <a:pPr algn="ctr">
                <a:lnSpc>
                  <a:spcPts val="9000"/>
                </a:lnSpc>
              </a:pPr>
              <a:r>
                <a:rPr lang="vi-VN" altLang="en-US" sz="2500" b="1">
                  <a:solidFill>
                    <a:schemeClr val="bg1"/>
                  </a:solidFill>
                  <a:latin typeface="Retropix"/>
                  <a:sym typeface="+mn-ea"/>
                </a:rPr>
                <a:t>URLs URIs</a:t>
              </a:r>
              <a:r>
                <a:rPr lang="en-US" sz="2500" b="1">
                  <a:solidFill>
                    <a:schemeClr val="bg1"/>
                  </a:solidFill>
                  <a:latin typeface="Retropix"/>
                  <a:sym typeface="+mn-ea"/>
                </a:rPr>
                <a:t> </a:t>
              </a:r>
              <a:r>
                <a:rPr lang="vi-VN" altLang="en-US" sz="2500" b="1">
                  <a:solidFill>
                    <a:schemeClr val="bg1"/>
                  </a:solidFill>
                  <a:latin typeface="Retropix"/>
                  <a:sym typeface="+mn-ea"/>
                </a:rPr>
                <a:t>Class</a:t>
              </a:r>
              <a:r>
                <a:rPr lang="en-US" sz="2500">
                  <a:solidFill>
                    <a:srgbClr val="FFFFFF"/>
                  </a:solidFill>
                  <a:latin typeface="Retropix"/>
                  <a:sym typeface="+mn-ea"/>
                </a:rPr>
                <a:t> • </a:t>
              </a:r>
              <a:r>
                <a:rPr lang="vi-VN" altLang="en-US" sz="2500" b="1">
                  <a:solidFill>
                    <a:schemeClr val="bg1"/>
                  </a:solidFill>
                  <a:latin typeface="Retropix"/>
                  <a:sym typeface="+mn-ea"/>
                </a:rPr>
                <a:t>URLs URIs</a:t>
              </a:r>
              <a:r>
                <a:rPr lang="en-US" sz="2500" b="1">
                  <a:solidFill>
                    <a:schemeClr val="bg1"/>
                  </a:solidFill>
                  <a:latin typeface="Retropix"/>
                  <a:sym typeface="+mn-ea"/>
                </a:rPr>
                <a:t> </a:t>
              </a:r>
              <a:r>
                <a:rPr lang="vi-VN" altLang="en-US" sz="2500" b="1">
                  <a:solidFill>
                    <a:schemeClr val="bg1"/>
                  </a:solidFill>
                  <a:latin typeface="Retropix"/>
                  <a:sym typeface="+mn-ea"/>
                </a:rPr>
                <a:t>Class</a:t>
              </a:r>
              <a:r>
                <a:rPr lang="en-US" sz="2500">
                  <a:solidFill>
                    <a:srgbClr val="FFFFFF"/>
                  </a:solidFill>
                  <a:latin typeface="Retropix"/>
                  <a:sym typeface="+mn-ea"/>
                </a:rPr>
                <a:t> • </a:t>
              </a:r>
              <a:r>
                <a:rPr lang="vi-VN" altLang="en-US" sz="2500" b="1">
                  <a:solidFill>
                    <a:schemeClr val="bg1"/>
                  </a:solidFill>
                  <a:latin typeface="Retropix"/>
                  <a:sym typeface="+mn-ea"/>
                </a:rPr>
                <a:t>URLs URIs</a:t>
              </a:r>
              <a:r>
                <a:rPr lang="en-US" sz="2500" b="1">
                  <a:solidFill>
                    <a:schemeClr val="bg1"/>
                  </a:solidFill>
                  <a:latin typeface="Retropix"/>
                  <a:sym typeface="+mn-ea"/>
                </a:rPr>
                <a:t> </a:t>
              </a:r>
              <a:r>
                <a:rPr lang="vi-VN" altLang="en-US" sz="2500" b="1">
                  <a:solidFill>
                    <a:schemeClr val="bg1"/>
                  </a:solidFill>
                  <a:latin typeface="Retropix"/>
                  <a:sym typeface="+mn-ea"/>
                </a:rPr>
                <a:t>Class</a:t>
              </a:r>
              <a:r>
                <a:rPr lang="en-US" sz="2500">
                  <a:solidFill>
                    <a:srgbClr val="FFFFFF"/>
                  </a:solidFill>
                  <a:latin typeface="Retropix"/>
                  <a:sym typeface="+mn-ea"/>
                </a:rPr>
                <a:t> • </a:t>
              </a:r>
              <a:r>
                <a:rPr lang="vi-VN" altLang="en-US" sz="2500" b="1">
                  <a:solidFill>
                    <a:schemeClr val="bg1"/>
                  </a:solidFill>
                  <a:latin typeface="Retropix"/>
                  <a:sym typeface="+mn-ea"/>
                </a:rPr>
                <a:t>URLs URIs</a:t>
              </a:r>
              <a:r>
                <a:rPr lang="en-US" sz="2500" b="1">
                  <a:solidFill>
                    <a:schemeClr val="bg1"/>
                  </a:solidFill>
                  <a:latin typeface="Retropix"/>
                  <a:sym typeface="+mn-ea"/>
                </a:rPr>
                <a:t> </a:t>
              </a:r>
              <a:r>
                <a:rPr lang="vi-VN" altLang="en-US" sz="2500" b="1">
                  <a:solidFill>
                    <a:schemeClr val="bg1"/>
                  </a:solidFill>
                  <a:latin typeface="Retropix"/>
                  <a:sym typeface="+mn-ea"/>
                </a:rPr>
                <a:t>Class</a:t>
              </a:r>
              <a:r>
                <a:rPr lang="en-US" sz="2500">
                  <a:solidFill>
                    <a:srgbClr val="FFFFFF"/>
                  </a:solidFill>
                  <a:latin typeface="Retropix"/>
                  <a:sym typeface="+mn-ea"/>
                </a:rPr>
                <a:t> •</a:t>
              </a:r>
              <a:endParaRPr lang="en-US" sz="2500">
                <a:solidFill>
                  <a:srgbClr val="FFFFFF"/>
                </a:solidFill>
                <a:latin typeface="Retropix"/>
              </a:endParaRPr>
            </a:p>
          </p:txBody>
        </p:sp>
      </p:grpSp>
      <p:grpSp>
        <p:nvGrpSpPr>
          <p:cNvPr id="16" name="Group 16"/>
          <p:cNvGrpSpPr/>
          <p:nvPr/>
        </p:nvGrpSpPr>
        <p:grpSpPr>
          <a:xfrm>
            <a:off x="807747" y="7165798"/>
            <a:ext cx="2801811" cy="712035"/>
            <a:chOff x="0" y="0"/>
            <a:chExt cx="737925" cy="187532"/>
          </a:xfrm>
        </p:grpSpPr>
        <p:sp>
          <p:nvSpPr>
            <p:cNvPr id="17" name="Freeform 17"/>
            <p:cNvSpPr/>
            <p:nvPr/>
          </p:nvSpPr>
          <p:spPr>
            <a:xfrm>
              <a:off x="0" y="0"/>
              <a:ext cx="737925" cy="187532"/>
            </a:xfrm>
            <a:custGeom>
              <a:avLst/>
              <a:gdLst/>
              <a:ahLst/>
              <a:cxnLst/>
              <a:rect l="l" t="t" r="r" b="b"/>
              <a:pathLst>
                <a:path w="737925" h="187532">
                  <a:moveTo>
                    <a:pt x="0" y="0"/>
                  </a:moveTo>
                  <a:lnTo>
                    <a:pt x="737925" y="0"/>
                  </a:lnTo>
                  <a:lnTo>
                    <a:pt x="737925" y="187532"/>
                  </a:lnTo>
                  <a:lnTo>
                    <a:pt x="0" y="187532"/>
                  </a:lnTo>
                  <a:close/>
                </a:path>
              </a:pathLst>
            </a:custGeom>
            <a:solidFill>
              <a:srgbClr val="CCCCCC"/>
            </a:solidFill>
            <a:ln w="28575">
              <a:solidFill>
                <a:srgbClr val="000000"/>
              </a:solidFill>
            </a:ln>
          </p:spPr>
        </p:sp>
        <p:sp>
          <p:nvSpPr>
            <p:cNvPr id="18" name="TextBox 18"/>
            <p:cNvSpPr txBox="1"/>
            <p:nvPr/>
          </p:nvSpPr>
          <p:spPr>
            <a:xfrm>
              <a:off x="0" y="-66675"/>
              <a:ext cx="812800" cy="879475"/>
            </a:xfrm>
            <a:prstGeom prst="rect">
              <a:avLst/>
            </a:prstGeom>
          </p:spPr>
          <p:txBody>
            <a:bodyPr lIns="50800" tIns="50800" rIns="50800" bIns="50800" rtlCol="0" anchor="ctr"/>
            <a:lstStyle/>
            <a:p>
              <a:pPr marL="0" lvl="0" indent="0" algn="ctr">
                <a:lnSpc>
                  <a:spcPts val="2240"/>
                </a:lnSpc>
                <a:spcBef>
                  <a:spcPct val="0"/>
                </a:spcBef>
              </a:pPr>
              <a:r>
                <a:rPr lang="en-US" sz="1600" u="sng">
                  <a:solidFill>
                    <a:srgbClr val="000000"/>
                  </a:solidFill>
                  <a:latin typeface="Retropix Bold"/>
                </a:rPr>
                <a:t>Back to </a:t>
              </a:r>
              <a:r>
                <a:rPr lang="vi-VN" altLang="en-US" sz="1600" u="sng">
                  <a:solidFill>
                    <a:srgbClr val="000000"/>
                  </a:solidFill>
                  <a:latin typeface="Retropix Bold"/>
                </a:rPr>
                <a:t>Internet Address Class</a:t>
              </a:r>
              <a:r>
                <a:rPr lang="en-US" sz="1600" u="sng">
                  <a:solidFill>
                    <a:srgbClr val="000000"/>
                  </a:solidFill>
                  <a:latin typeface="Retropix Bold"/>
                </a:rPr>
                <a:t> Page</a:t>
              </a:r>
            </a:p>
          </p:txBody>
        </p:sp>
      </p:grpSp>
      <p:grpSp>
        <p:nvGrpSpPr>
          <p:cNvPr id="19" name="Group 19"/>
          <p:cNvGrpSpPr/>
          <p:nvPr/>
        </p:nvGrpSpPr>
        <p:grpSpPr>
          <a:xfrm>
            <a:off x="15600318" y="4759728"/>
            <a:ext cx="1658982" cy="4147456"/>
            <a:chOff x="0" y="0"/>
            <a:chExt cx="2211976" cy="5529941"/>
          </a:xfrm>
        </p:grpSpPr>
        <p:pic>
          <p:nvPicPr>
            <p:cNvPr id="20" name="Picture 2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1105988" cy="1105988"/>
            </a:xfrm>
            <a:prstGeom prst="rect">
              <a:avLst/>
            </a:prstGeom>
          </p:spPr>
        </p:pic>
        <p:pic>
          <p:nvPicPr>
            <p:cNvPr id="21" name="Picture 2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105988" y="0"/>
              <a:ext cx="1105988" cy="1105988"/>
            </a:xfrm>
            <a:prstGeom prst="rect">
              <a:avLst/>
            </a:prstGeom>
          </p:spPr>
        </p:pic>
        <p:pic>
          <p:nvPicPr>
            <p:cNvPr id="22" name="Picture 2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0" y="2211976"/>
              <a:ext cx="1105988" cy="1105988"/>
            </a:xfrm>
            <a:prstGeom prst="rect">
              <a:avLst/>
            </a:prstGeom>
          </p:spPr>
        </p:pic>
        <p:pic>
          <p:nvPicPr>
            <p:cNvPr id="23" name="Picture 23"/>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105988" y="2211976"/>
              <a:ext cx="1105988" cy="1105988"/>
            </a:xfrm>
            <a:prstGeom prst="rect">
              <a:avLst/>
            </a:prstGeom>
          </p:spPr>
        </p:pic>
        <p:pic>
          <p:nvPicPr>
            <p:cNvPr id="24" name="Picture 24"/>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0" y="1105988"/>
              <a:ext cx="1105988" cy="1105988"/>
            </a:xfrm>
            <a:prstGeom prst="rect">
              <a:avLst/>
            </a:prstGeom>
          </p:spPr>
        </p:pic>
        <p:pic>
          <p:nvPicPr>
            <p:cNvPr id="25" name="Picture 25"/>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1105988" y="1105988"/>
              <a:ext cx="1105988" cy="1105988"/>
            </a:xfrm>
            <a:prstGeom prst="rect">
              <a:avLst/>
            </a:prstGeom>
          </p:spPr>
        </p:pic>
        <p:pic>
          <p:nvPicPr>
            <p:cNvPr id="26" name="Picture 26"/>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0" y="3317965"/>
              <a:ext cx="1105988" cy="1105988"/>
            </a:xfrm>
            <a:prstGeom prst="rect">
              <a:avLst/>
            </a:prstGeom>
          </p:spPr>
        </p:pic>
        <p:pic>
          <p:nvPicPr>
            <p:cNvPr id="27" name="Picture 27"/>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a:stretch>
              <a:fillRect/>
            </a:stretch>
          </p:blipFill>
          <p:spPr>
            <a:xfrm>
              <a:off x="1105988" y="3317965"/>
              <a:ext cx="1105988" cy="1105988"/>
            </a:xfrm>
            <a:prstGeom prst="rect">
              <a:avLst/>
            </a:prstGeom>
          </p:spPr>
        </p:pic>
        <p:pic>
          <p:nvPicPr>
            <p:cNvPr id="28" name="Picture 28"/>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rcRect/>
            <a:stretch>
              <a:fillRect/>
            </a:stretch>
          </p:blipFill>
          <p:spPr>
            <a:xfrm>
              <a:off x="0" y="4423953"/>
              <a:ext cx="1105988" cy="1105988"/>
            </a:xfrm>
            <a:prstGeom prst="rect">
              <a:avLst/>
            </a:prstGeom>
          </p:spPr>
        </p:pic>
        <p:pic>
          <p:nvPicPr>
            <p:cNvPr id="29" name="Picture 29"/>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xmlns="" r:embed="rId23"/>
                </a:ext>
              </a:extLst>
            </a:blip>
            <a:srcRect/>
            <a:stretch>
              <a:fillRect/>
            </a:stretch>
          </p:blipFill>
          <p:spPr>
            <a:xfrm>
              <a:off x="1105988" y="4423953"/>
              <a:ext cx="1105988" cy="1105988"/>
            </a:xfrm>
            <a:prstGeom prst="rect">
              <a:avLst/>
            </a:prstGeom>
          </p:spPr>
        </p:pic>
        <p:pic>
          <p:nvPicPr>
            <p:cNvPr id="30" name="Picture 30"/>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rcRect/>
            <a:stretch>
              <a:fillRect/>
            </a:stretch>
          </p:blipFill>
          <p:spPr>
            <a:xfrm>
              <a:off x="1284474" y="4613333"/>
              <a:ext cx="749016" cy="727227"/>
            </a:xfrm>
            <a:prstGeom prst="rect">
              <a:avLst/>
            </a:prstGeom>
          </p:spPr>
        </p:pic>
      </p:grpSp>
      <p:pic>
        <p:nvPicPr>
          <p:cNvPr id="31" name="Picture 31"/>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xmlns="" r:embed="rId27"/>
              </a:ext>
            </a:extLst>
          </a:blip>
          <a:srcRect/>
          <a:stretch>
            <a:fillRect/>
          </a:stretch>
        </p:blipFill>
        <p:spPr>
          <a:xfrm rot="3207690">
            <a:off x="6778520" y="8056080"/>
            <a:ext cx="484735" cy="825401"/>
          </a:xfrm>
          <a:prstGeom prst="rect">
            <a:avLst/>
          </a:prstGeom>
        </p:spPr>
      </p:pic>
      <p:pic>
        <p:nvPicPr>
          <p:cNvPr id="32" name="Picture 32"/>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xmlns="" r:embed="rId29"/>
              </a:ext>
            </a:extLst>
          </a:blip>
          <a:srcRect/>
          <a:stretch>
            <a:fillRect/>
          </a:stretch>
        </p:blipFill>
        <p:spPr>
          <a:xfrm>
            <a:off x="15235587" y="4383955"/>
            <a:ext cx="635693" cy="654740"/>
          </a:xfrm>
          <a:prstGeom prst="rect">
            <a:avLst/>
          </a:prstGeom>
        </p:spPr>
      </p:pic>
      <p:pic>
        <p:nvPicPr>
          <p:cNvPr id="33" name="Picture 33"/>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xmlns="" r:embed="rId31"/>
              </a:ext>
            </a:extLst>
          </a:blip>
          <a:srcRect/>
          <a:stretch>
            <a:fillRect/>
          </a:stretch>
        </p:blipFill>
        <p:spPr>
          <a:xfrm>
            <a:off x="2474728" y="2252104"/>
            <a:ext cx="798979" cy="798979"/>
          </a:xfrm>
          <a:prstGeom prst="rect">
            <a:avLst/>
          </a:prstGeom>
        </p:spPr>
      </p:pic>
      <p:sp>
        <p:nvSpPr>
          <p:cNvPr id="34" name="TextBox 34"/>
          <p:cNvSpPr txBox="1"/>
          <p:nvPr/>
        </p:nvSpPr>
        <p:spPr>
          <a:xfrm>
            <a:off x="4197350" y="3051175"/>
            <a:ext cx="9624060" cy="1153795"/>
          </a:xfrm>
          <a:prstGeom prst="rect">
            <a:avLst/>
          </a:prstGeom>
        </p:spPr>
        <p:txBody>
          <a:bodyPr wrap="square" lIns="0" tIns="0" rIns="0" bIns="0" rtlCol="0" anchor="t">
            <a:spAutoFit/>
          </a:bodyPr>
          <a:lstStyle/>
          <a:p>
            <a:pPr algn="ctr">
              <a:lnSpc>
                <a:spcPts val="9000"/>
              </a:lnSpc>
            </a:pPr>
            <a:r>
              <a:rPr lang="en-US" sz="9000" b="1">
                <a:solidFill>
                  <a:schemeClr val="tx2"/>
                </a:solidFill>
                <a:latin typeface="Retropix"/>
              </a:rPr>
              <a:t>URLs, URIs Class</a:t>
            </a:r>
          </a:p>
        </p:txBody>
      </p:sp>
      <p:pic>
        <p:nvPicPr>
          <p:cNvPr id="35" name="Picture 35"/>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xmlns="" r:embed="rId33"/>
              </a:ext>
            </a:extLst>
          </a:blip>
          <a:srcRect/>
          <a:stretch>
            <a:fillRect/>
          </a:stretch>
        </p:blipFill>
        <p:spPr>
          <a:xfrm>
            <a:off x="13344126" y="2353235"/>
            <a:ext cx="2527153" cy="4732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080895" y="1187450"/>
            <a:ext cx="12379960" cy="5156835"/>
          </a:xfrm>
          <a:prstGeom prst="rect">
            <a:avLst/>
          </a:prstGeom>
        </p:spPr>
      </p:pic>
      <p:pic>
        <p:nvPicPr>
          <p:cNvPr id="11" name="Picture 11"/>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285215" y="1187704"/>
            <a:ext cx="974085" cy="745618"/>
          </a:xfrm>
          <a:prstGeom prst="rect">
            <a:avLst/>
          </a:prstGeom>
        </p:spPr>
      </p:pic>
      <p:grpSp>
        <p:nvGrpSpPr>
          <p:cNvPr id="22" name="Group 22"/>
          <p:cNvGrpSpPr/>
          <p:nvPr/>
        </p:nvGrpSpPr>
        <p:grpSpPr>
          <a:xfrm>
            <a:off x="0" y="9052698"/>
            <a:ext cx="18288000" cy="1234302"/>
            <a:chOff x="0" y="0"/>
            <a:chExt cx="4816593" cy="325084"/>
          </a:xfrm>
        </p:grpSpPr>
        <p:sp>
          <p:nvSpPr>
            <p:cNvPr id="23" name="Freeform 23"/>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a:solidFill>
                <a:srgbClr val="CCCCCC"/>
              </a:solidFill>
            </a:ln>
          </p:spPr>
        </p:sp>
        <p:sp>
          <p:nvSpPr>
            <p:cNvPr id="24" name="TextBox 24"/>
            <p:cNvSpPr txBox="1"/>
            <p:nvPr/>
          </p:nvSpPr>
          <p:spPr>
            <a:xfrm>
              <a:off x="0" y="-38100"/>
              <a:ext cx="812800" cy="850900"/>
            </a:xfrm>
            <a:prstGeom prst="rect">
              <a:avLst/>
            </a:prstGeom>
          </p:spPr>
          <p:txBody>
            <a:bodyPr lIns="254000" tIns="254000" rIns="254000" bIns="254000" rtlCol="0" anchor="ctr"/>
            <a:lstStyle/>
            <a:p>
              <a:pPr>
                <a:lnSpc>
                  <a:spcPts val="2100"/>
                </a:lnSpc>
              </a:pPr>
              <a:endParaRPr/>
            </a:p>
          </p:txBody>
        </p:sp>
      </p:grpSp>
      <p:grpSp>
        <p:nvGrpSpPr>
          <p:cNvPr id="25" name="Group 25"/>
          <p:cNvGrpSpPr/>
          <p:nvPr/>
        </p:nvGrpSpPr>
        <p:grpSpPr>
          <a:xfrm>
            <a:off x="237414" y="9267586"/>
            <a:ext cx="804526" cy="804526"/>
            <a:chOff x="0" y="0"/>
            <a:chExt cx="1072702" cy="1072702"/>
          </a:xfrm>
        </p:grpSpPr>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1072702" cy="1072702"/>
            </a:xfrm>
            <a:prstGeom prst="rect">
              <a:avLst/>
            </a:prstGeom>
          </p:spPr>
        </p:pic>
        <p:pic>
          <p:nvPicPr>
            <p:cNvPr id="27" name="Picture 2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58445" y="150016"/>
              <a:ext cx="755811" cy="772669"/>
            </a:xfrm>
            <a:prstGeom prst="rect">
              <a:avLst/>
            </a:prstGeom>
          </p:spPr>
        </p:pic>
      </p:grpSp>
      <p:pic>
        <p:nvPicPr>
          <p:cNvPr id="28" name="Picture 28"/>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423082" y="9291263"/>
            <a:ext cx="807064" cy="757173"/>
          </a:xfrm>
          <a:prstGeom prst="rect">
            <a:avLst/>
          </a:prstGeom>
        </p:spPr>
      </p:pic>
      <p:pic>
        <p:nvPicPr>
          <p:cNvPr id="29" name="Picture 29"/>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2395752" y="9327294"/>
            <a:ext cx="662689" cy="685111"/>
          </a:xfrm>
          <a:prstGeom prst="rect">
            <a:avLst/>
          </a:prstGeom>
        </p:spPr>
      </p:pic>
      <p:pic>
        <p:nvPicPr>
          <p:cNvPr id="30" name="Picture 30"/>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4062279" y="9335724"/>
            <a:ext cx="668249" cy="668249"/>
          </a:xfrm>
          <a:prstGeom prst="rect">
            <a:avLst/>
          </a:prstGeom>
        </p:spPr>
      </p:pic>
      <p:pic>
        <p:nvPicPr>
          <p:cNvPr id="31" name="Picture 31"/>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3224046" y="9309278"/>
            <a:ext cx="672629" cy="721142"/>
          </a:xfrm>
          <a:prstGeom prst="rect">
            <a:avLst/>
          </a:prstGeom>
        </p:spPr>
      </p:pic>
      <p:pic>
        <p:nvPicPr>
          <p:cNvPr id="32" name="Picture 32"/>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a:stretch>
            <a:fillRect/>
          </a:stretch>
        </p:blipFill>
        <p:spPr>
          <a:xfrm>
            <a:off x="4877084" y="9291263"/>
            <a:ext cx="905315" cy="757173"/>
          </a:xfrm>
          <a:prstGeom prst="rect">
            <a:avLst/>
          </a:prstGeom>
        </p:spPr>
      </p:pic>
      <p:grpSp>
        <p:nvGrpSpPr>
          <p:cNvPr id="33" name="Group 33"/>
          <p:cNvGrpSpPr/>
          <p:nvPr/>
        </p:nvGrpSpPr>
        <p:grpSpPr>
          <a:xfrm>
            <a:off x="15109868" y="9297158"/>
            <a:ext cx="2801811" cy="712035"/>
            <a:chOff x="0" y="0"/>
            <a:chExt cx="737925" cy="187532"/>
          </a:xfrm>
        </p:grpSpPr>
        <p:sp>
          <p:nvSpPr>
            <p:cNvPr id="34" name="Freeform 34"/>
            <p:cNvSpPr/>
            <p:nvPr/>
          </p:nvSpPr>
          <p:spPr>
            <a:xfrm>
              <a:off x="0" y="0"/>
              <a:ext cx="737925" cy="187532"/>
            </a:xfrm>
            <a:custGeom>
              <a:avLst/>
              <a:gdLst/>
              <a:ahLst/>
              <a:cxnLst/>
              <a:rect l="l" t="t" r="r" b="b"/>
              <a:pathLst>
                <a:path w="737925" h="187532">
                  <a:moveTo>
                    <a:pt x="0" y="0"/>
                  </a:moveTo>
                  <a:lnTo>
                    <a:pt x="737925" y="0"/>
                  </a:lnTo>
                  <a:lnTo>
                    <a:pt x="737925" y="187532"/>
                  </a:lnTo>
                  <a:lnTo>
                    <a:pt x="0" y="187532"/>
                  </a:lnTo>
                  <a:close/>
                </a:path>
              </a:pathLst>
            </a:custGeom>
            <a:solidFill>
              <a:srgbClr val="CCCCCC"/>
            </a:solidFill>
            <a:ln w="28575">
              <a:solidFill>
                <a:srgbClr val="000000"/>
              </a:solidFill>
            </a:ln>
          </p:spPr>
        </p:sp>
        <p:sp>
          <p:nvSpPr>
            <p:cNvPr id="35" name="TextBox 35"/>
            <p:cNvSpPr txBox="1"/>
            <p:nvPr/>
          </p:nvSpPr>
          <p:spPr>
            <a:xfrm>
              <a:off x="0" y="-66675"/>
              <a:ext cx="812800" cy="879475"/>
            </a:xfrm>
            <a:prstGeom prst="rect">
              <a:avLst/>
            </a:prstGeom>
          </p:spPr>
          <p:txBody>
            <a:bodyPr lIns="50800" tIns="50800" rIns="50800" bIns="50800" rtlCol="0" anchor="ctr"/>
            <a:lstStyle/>
            <a:p>
              <a:pPr marL="0" lvl="0" indent="0" algn="ctr">
                <a:lnSpc>
                  <a:spcPts val="2240"/>
                </a:lnSpc>
                <a:spcBef>
                  <a:spcPct val="0"/>
                </a:spcBef>
              </a:pPr>
              <a:r>
                <a:rPr lang="en-US" sz="1600" u="sng">
                  <a:solidFill>
                    <a:srgbClr val="000000"/>
                  </a:solidFill>
                  <a:latin typeface="Retropix Bold"/>
                </a:rPr>
                <a:t>Back to Agenda Page</a:t>
              </a:r>
            </a:p>
          </p:txBody>
        </p:sp>
      </p:grpSp>
      <p:sp>
        <p:nvSpPr>
          <p:cNvPr id="36" name="Text Box 35"/>
          <p:cNvSpPr txBox="1"/>
          <p:nvPr/>
        </p:nvSpPr>
        <p:spPr>
          <a:xfrm>
            <a:off x="2406015" y="2014855"/>
            <a:ext cx="10700385" cy="3784600"/>
          </a:xfrm>
          <a:prstGeom prst="rect">
            <a:avLst/>
          </a:prstGeom>
          <a:noFill/>
        </p:spPr>
        <p:txBody>
          <a:bodyPr wrap="square" rtlCol="0">
            <a:spAutoFit/>
          </a:bodyPr>
          <a:lstStyle/>
          <a:p>
            <a:r>
              <a:rPr lang="vi-VN" altLang="en-US" sz="4000"/>
              <a:t>- URI l</a:t>
            </a:r>
            <a:r>
              <a:rPr sz="4000"/>
              <a:t>à một chuỗi chứa các ký tự xác định một tài nguyên vật lý hoặc logic</a:t>
            </a:r>
            <a:r>
              <a:rPr lang="vi-VN" sz="4000"/>
              <a:t>.</a:t>
            </a:r>
            <a:r>
              <a:rPr lang="en-US" sz="4000"/>
              <a:t> </a:t>
            </a:r>
          </a:p>
          <a:p>
            <a:endParaRPr lang="en-US" sz="4000"/>
          </a:p>
          <a:p>
            <a:r>
              <a:rPr lang="vi-VN" altLang="en-US" sz="4000"/>
              <a:t>- URL </a:t>
            </a:r>
            <a:r>
              <a:rPr sz="4000"/>
              <a:t>là một tập hợp con của URI chỉ định nơi tài nguyên tồn tại và cơ chế để truy xuất tài nguyên đó.</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816736" y="-5817236"/>
            <a:ext cx="21921472" cy="21921472"/>
          </a:xfrm>
          <a:prstGeom prst="rect">
            <a:avLst/>
          </a:prstGeom>
        </p:spPr>
      </p:pic>
      <p:grpSp>
        <p:nvGrpSpPr>
          <p:cNvPr id="3" name="Group 3"/>
          <p:cNvGrpSpPr/>
          <p:nvPr/>
        </p:nvGrpSpPr>
        <p:grpSpPr>
          <a:xfrm>
            <a:off x="2036596" y="1839339"/>
            <a:ext cx="14235927" cy="6629441"/>
            <a:chOff x="0" y="0"/>
            <a:chExt cx="3749380" cy="1746026"/>
          </a:xfrm>
        </p:grpSpPr>
        <p:sp>
          <p:nvSpPr>
            <p:cNvPr id="4" name="Freeform 4"/>
            <p:cNvSpPr/>
            <p:nvPr/>
          </p:nvSpPr>
          <p:spPr>
            <a:xfrm>
              <a:off x="0" y="0"/>
              <a:ext cx="3749380" cy="1746026"/>
            </a:xfrm>
            <a:custGeom>
              <a:avLst/>
              <a:gdLst/>
              <a:ahLst/>
              <a:cxnLst/>
              <a:rect l="l" t="t" r="r" b="b"/>
              <a:pathLst>
                <a:path w="3749380" h="1746026">
                  <a:moveTo>
                    <a:pt x="0" y="0"/>
                  </a:moveTo>
                  <a:lnTo>
                    <a:pt x="3749380" y="0"/>
                  </a:lnTo>
                  <a:lnTo>
                    <a:pt x="3749380" y="1746026"/>
                  </a:lnTo>
                  <a:lnTo>
                    <a:pt x="0" y="1746026"/>
                  </a:lnTo>
                  <a:close/>
                </a:path>
              </a:pathLst>
            </a:custGeom>
            <a:solidFill>
              <a:srgbClr val="FEFF99"/>
            </a:solidFill>
            <a:ln w="95250">
              <a:solidFill>
                <a:srgbClr val="CCCCCC"/>
              </a:solidFill>
            </a:ln>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grpSp>
        <p:nvGrpSpPr>
          <p:cNvPr id="6" name="Group 6"/>
          <p:cNvGrpSpPr/>
          <p:nvPr/>
        </p:nvGrpSpPr>
        <p:grpSpPr>
          <a:xfrm>
            <a:off x="-1301375" y="0"/>
            <a:ext cx="20890750" cy="795781"/>
            <a:chOff x="0" y="0"/>
            <a:chExt cx="27854334" cy="1061041"/>
          </a:xfrm>
        </p:grpSpPr>
        <p:grpSp>
          <p:nvGrpSpPr>
            <p:cNvPr id="7" name="Group 7"/>
            <p:cNvGrpSpPr/>
            <p:nvPr/>
          </p:nvGrpSpPr>
          <p:grpSpPr>
            <a:xfrm>
              <a:off x="0" y="0"/>
              <a:ext cx="27854334" cy="1061041"/>
              <a:chOff x="0" y="0"/>
              <a:chExt cx="5502091" cy="209588"/>
            </a:xfrm>
          </p:grpSpPr>
          <p:sp>
            <p:nvSpPr>
              <p:cNvPr id="8" name="Freeform 8"/>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9" name="TextBox 9"/>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10" name="TextBox 10"/>
            <p:cNvSpPr txBox="1"/>
            <p:nvPr/>
          </p:nvSpPr>
          <p:spPr>
            <a:xfrm>
              <a:off x="439275" y="269112"/>
              <a:ext cx="26975784" cy="426720"/>
            </a:xfrm>
            <a:prstGeom prst="rect">
              <a:avLst/>
            </a:prstGeom>
          </p:spPr>
          <p:txBody>
            <a:bodyPr lIns="0" tIns="0" rIns="0" bIns="0" rtlCol="0" anchor="t">
              <a:spAutoFit/>
            </a:bodyPr>
            <a:lstStyle/>
            <a:p>
              <a:pPr algn="ctr">
                <a:lnSpc>
                  <a:spcPts val="2500"/>
                </a:lnSpc>
              </a:pPr>
              <a:r>
                <a:rPr lang="vi-VN" altLang="en-US" sz="2500">
                  <a:solidFill>
                    <a:srgbClr val="FFFFFF"/>
                  </a:solidFill>
                  <a:latin typeface="Retropix"/>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a:t>
              </a:r>
            </a:p>
          </p:txBody>
        </p:sp>
      </p:grpSp>
      <p:grpSp>
        <p:nvGrpSpPr>
          <p:cNvPr id="11" name="Group 11"/>
          <p:cNvGrpSpPr/>
          <p:nvPr/>
        </p:nvGrpSpPr>
        <p:grpSpPr>
          <a:xfrm>
            <a:off x="-1301375" y="9491219"/>
            <a:ext cx="20890750" cy="795781"/>
            <a:chOff x="0" y="0"/>
            <a:chExt cx="27854334" cy="1061041"/>
          </a:xfrm>
        </p:grpSpPr>
        <p:grpSp>
          <p:nvGrpSpPr>
            <p:cNvPr id="12" name="Group 12"/>
            <p:cNvGrpSpPr/>
            <p:nvPr/>
          </p:nvGrpSpPr>
          <p:grpSpPr>
            <a:xfrm>
              <a:off x="0" y="0"/>
              <a:ext cx="27854334" cy="1061041"/>
              <a:chOff x="0" y="0"/>
              <a:chExt cx="5502091" cy="209588"/>
            </a:xfrm>
          </p:grpSpPr>
          <p:sp>
            <p:nvSpPr>
              <p:cNvPr id="13" name="Freeform 13"/>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14" name="TextBox 14"/>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15" name="TextBox 15"/>
            <p:cNvSpPr txBox="1"/>
            <p:nvPr/>
          </p:nvSpPr>
          <p:spPr>
            <a:xfrm>
              <a:off x="439275" y="269112"/>
              <a:ext cx="26975784" cy="426720"/>
            </a:xfrm>
            <a:prstGeom prst="rect">
              <a:avLst/>
            </a:prstGeom>
          </p:spPr>
          <p:txBody>
            <a:bodyPr lIns="0" tIns="0" rIns="0" bIns="0" rtlCol="0" anchor="t">
              <a:spAutoFit/>
            </a:bodyPr>
            <a:lstStyle/>
            <a:p>
              <a:pPr algn="ctr">
                <a:lnSpc>
                  <a:spcPts val="2500"/>
                </a:lnSpc>
              </a:pPr>
              <a:r>
                <a:rPr lang="en-US" sz="2500">
                  <a:solidFill>
                    <a:srgbClr val="FFFFFF"/>
                  </a:solidFill>
                  <a:latin typeface="Retropix"/>
                  <a:sym typeface="+mn-ea"/>
                </a:rPr>
                <a:t>• </a:t>
              </a:r>
              <a:r>
                <a:rPr lang="vi-VN" altLang="en-US" sz="2500">
                  <a:solidFill>
                    <a:srgbClr val="FFFFFF"/>
                  </a:solidFill>
                  <a:latin typeface="Retropix"/>
                  <a:sym typeface="+mn-ea"/>
                </a:rPr>
                <a:t>Udp Datagrams &amp; Sockets</a:t>
              </a:r>
              <a:r>
                <a:rPr lang="en-US" sz="2500">
                  <a:solidFill>
                    <a:srgbClr val="FFFFFF"/>
                  </a:solidFill>
                  <a:latin typeface="Retropix"/>
                  <a:sym typeface="+mn-ea"/>
                </a:rPr>
                <a:t> • </a:t>
              </a:r>
              <a:r>
                <a:rPr lang="vi-VN" altLang="en-US" sz="2500">
                  <a:solidFill>
                    <a:srgbClr val="FFFFFF"/>
                  </a:solidFill>
                  <a:latin typeface="Retropix"/>
                  <a:sym typeface="+mn-ea"/>
                </a:rPr>
                <a:t>Udp Datagrams &amp; Sockets</a:t>
              </a:r>
              <a:r>
                <a:rPr lang="en-US" sz="2500">
                  <a:solidFill>
                    <a:srgbClr val="FFFFFF"/>
                  </a:solidFill>
                  <a:latin typeface="Retropix"/>
                  <a:sym typeface="+mn-ea"/>
                </a:rPr>
                <a:t> • </a:t>
              </a:r>
              <a:r>
                <a:rPr lang="vi-VN" altLang="en-US" sz="2500">
                  <a:solidFill>
                    <a:srgbClr val="FFFFFF"/>
                  </a:solidFill>
                  <a:latin typeface="Retropix"/>
                  <a:sym typeface="+mn-ea"/>
                </a:rPr>
                <a:t>Udp Datagrams &amp; Sockets</a:t>
              </a:r>
              <a:r>
                <a:rPr lang="en-US" sz="2500">
                  <a:solidFill>
                    <a:srgbClr val="FFFFFF"/>
                  </a:solidFill>
                  <a:latin typeface="Retropix"/>
                  <a:sym typeface="+mn-ea"/>
                </a:rPr>
                <a:t> • </a:t>
              </a:r>
              <a:r>
                <a:rPr lang="vi-VN" altLang="en-US" sz="2500">
                  <a:solidFill>
                    <a:srgbClr val="FFFFFF"/>
                  </a:solidFill>
                  <a:latin typeface="Retropix"/>
                  <a:sym typeface="+mn-ea"/>
                </a:rPr>
                <a:t>Udp Datagrams &amp; Sockets</a:t>
              </a:r>
              <a:r>
                <a:rPr lang="en-US" sz="2500">
                  <a:solidFill>
                    <a:srgbClr val="FFFFFF"/>
                  </a:solidFill>
                  <a:latin typeface="Retropix"/>
                  <a:sym typeface="+mn-ea"/>
                </a:rPr>
                <a:t>•</a:t>
              </a:r>
              <a:endParaRPr lang="en-US" sz="2500">
                <a:solidFill>
                  <a:srgbClr val="FFFFFF"/>
                </a:solidFill>
                <a:latin typeface="Retropix"/>
              </a:endParaRPr>
            </a:p>
          </p:txBody>
        </p:sp>
      </p:grpSp>
      <p:grpSp>
        <p:nvGrpSpPr>
          <p:cNvPr id="16" name="Group 16"/>
          <p:cNvGrpSpPr/>
          <p:nvPr/>
        </p:nvGrpSpPr>
        <p:grpSpPr>
          <a:xfrm>
            <a:off x="807747" y="7165798"/>
            <a:ext cx="2801811" cy="712035"/>
            <a:chOff x="0" y="0"/>
            <a:chExt cx="737925" cy="187532"/>
          </a:xfrm>
        </p:grpSpPr>
        <p:sp>
          <p:nvSpPr>
            <p:cNvPr id="17" name="Freeform 17"/>
            <p:cNvSpPr/>
            <p:nvPr/>
          </p:nvSpPr>
          <p:spPr>
            <a:xfrm>
              <a:off x="0" y="0"/>
              <a:ext cx="737925" cy="187532"/>
            </a:xfrm>
            <a:custGeom>
              <a:avLst/>
              <a:gdLst/>
              <a:ahLst/>
              <a:cxnLst/>
              <a:rect l="l" t="t" r="r" b="b"/>
              <a:pathLst>
                <a:path w="737925" h="187532">
                  <a:moveTo>
                    <a:pt x="0" y="0"/>
                  </a:moveTo>
                  <a:lnTo>
                    <a:pt x="737925" y="0"/>
                  </a:lnTo>
                  <a:lnTo>
                    <a:pt x="737925" y="187532"/>
                  </a:lnTo>
                  <a:lnTo>
                    <a:pt x="0" y="187532"/>
                  </a:lnTo>
                  <a:close/>
                </a:path>
              </a:pathLst>
            </a:custGeom>
            <a:solidFill>
              <a:srgbClr val="CCCCCC"/>
            </a:solidFill>
            <a:ln w="28575">
              <a:solidFill>
                <a:srgbClr val="000000"/>
              </a:solidFill>
            </a:ln>
          </p:spPr>
        </p:sp>
        <p:sp>
          <p:nvSpPr>
            <p:cNvPr id="18" name="TextBox 18"/>
            <p:cNvSpPr txBox="1"/>
            <p:nvPr/>
          </p:nvSpPr>
          <p:spPr>
            <a:xfrm>
              <a:off x="0" y="-66675"/>
              <a:ext cx="812800" cy="879475"/>
            </a:xfrm>
            <a:prstGeom prst="rect">
              <a:avLst/>
            </a:prstGeom>
          </p:spPr>
          <p:txBody>
            <a:bodyPr lIns="50800" tIns="50800" rIns="50800" bIns="50800" rtlCol="0" anchor="ctr"/>
            <a:lstStyle/>
            <a:p>
              <a:pPr marL="0" lvl="0" indent="0" algn="ctr">
                <a:lnSpc>
                  <a:spcPts val="2240"/>
                </a:lnSpc>
                <a:spcBef>
                  <a:spcPct val="0"/>
                </a:spcBef>
              </a:pPr>
              <a:r>
                <a:rPr lang="en-US" sz="1600" u="sng">
                  <a:solidFill>
                    <a:srgbClr val="000000"/>
                  </a:solidFill>
                  <a:latin typeface="Retropix Bold"/>
                </a:rPr>
                <a:t>Back to </a:t>
              </a:r>
              <a:r>
                <a:rPr lang="vi-VN" altLang="en-US" sz="1600" u="sng">
                  <a:solidFill>
                    <a:srgbClr val="000000"/>
                  </a:solidFill>
                  <a:latin typeface="Retropix Bold"/>
                </a:rPr>
                <a:t>URLs URIs Class</a:t>
              </a:r>
              <a:r>
                <a:rPr lang="en-US" sz="1600" u="sng">
                  <a:solidFill>
                    <a:srgbClr val="000000"/>
                  </a:solidFill>
                  <a:latin typeface="Retropix Bold"/>
                </a:rPr>
                <a:t> Page</a:t>
              </a:r>
            </a:p>
          </p:txBody>
        </p:sp>
      </p:grpSp>
      <p:grpSp>
        <p:nvGrpSpPr>
          <p:cNvPr id="19" name="Group 19"/>
          <p:cNvGrpSpPr/>
          <p:nvPr/>
        </p:nvGrpSpPr>
        <p:grpSpPr>
          <a:xfrm>
            <a:off x="15600318" y="4759728"/>
            <a:ext cx="1658982" cy="4147456"/>
            <a:chOff x="0" y="0"/>
            <a:chExt cx="2211976" cy="5529941"/>
          </a:xfrm>
        </p:grpSpPr>
        <p:pic>
          <p:nvPicPr>
            <p:cNvPr id="20" name="Picture 2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1105988" cy="1105988"/>
            </a:xfrm>
            <a:prstGeom prst="rect">
              <a:avLst/>
            </a:prstGeom>
          </p:spPr>
        </p:pic>
        <p:pic>
          <p:nvPicPr>
            <p:cNvPr id="21" name="Picture 2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105988" y="0"/>
              <a:ext cx="1105988" cy="1105988"/>
            </a:xfrm>
            <a:prstGeom prst="rect">
              <a:avLst/>
            </a:prstGeom>
          </p:spPr>
        </p:pic>
        <p:pic>
          <p:nvPicPr>
            <p:cNvPr id="22" name="Picture 2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0" y="2211976"/>
              <a:ext cx="1105988" cy="1105988"/>
            </a:xfrm>
            <a:prstGeom prst="rect">
              <a:avLst/>
            </a:prstGeom>
          </p:spPr>
        </p:pic>
        <p:pic>
          <p:nvPicPr>
            <p:cNvPr id="23" name="Picture 23"/>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105988" y="2211976"/>
              <a:ext cx="1105988" cy="1105988"/>
            </a:xfrm>
            <a:prstGeom prst="rect">
              <a:avLst/>
            </a:prstGeom>
          </p:spPr>
        </p:pic>
        <p:pic>
          <p:nvPicPr>
            <p:cNvPr id="24" name="Picture 24"/>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0" y="1105988"/>
              <a:ext cx="1105988" cy="1105988"/>
            </a:xfrm>
            <a:prstGeom prst="rect">
              <a:avLst/>
            </a:prstGeom>
          </p:spPr>
        </p:pic>
        <p:pic>
          <p:nvPicPr>
            <p:cNvPr id="25" name="Picture 25"/>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1105988" y="1105988"/>
              <a:ext cx="1105988" cy="1105988"/>
            </a:xfrm>
            <a:prstGeom prst="rect">
              <a:avLst/>
            </a:prstGeom>
          </p:spPr>
        </p:pic>
        <p:pic>
          <p:nvPicPr>
            <p:cNvPr id="26" name="Picture 26"/>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0" y="3317965"/>
              <a:ext cx="1105988" cy="1105988"/>
            </a:xfrm>
            <a:prstGeom prst="rect">
              <a:avLst/>
            </a:prstGeom>
          </p:spPr>
        </p:pic>
        <p:pic>
          <p:nvPicPr>
            <p:cNvPr id="27" name="Picture 27"/>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a:stretch>
              <a:fillRect/>
            </a:stretch>
          </p:blipFill>
          <p:spPr>
            <a:xfrm>
              <a:off x="1105988" y="3317965"/>
              <a:ext cx="1105988" cy="1105988"/>
            </a:xfrm>
            <a:prstGeom prst="rect">
              <a:avLst/>
            </a:prstGeom>
          </p:spPr>
        </p:pic>
        <p:pic>
          <p:nvPicPr>
            <p:cNvPr id="28" name="Picture 28"/>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rcRect/>
            <a:stretch>
              <a:fillRect/>
            </a:stretch>
          </p:blipFill>
          <p:spPr>
            <a:xfrm>
              <a:off x="0" y="4423953"/>
              <a:ext cx="1105988" cy="1105988"/>
            </a:xfrm>
            <a:prstGeom prst="rect">
              <a:avLst/>
            </a:prstGeom>
          </p:spPr>
        </p:pic>
        <p:pic>
          <p:nvPicPr>
            <p:cNvPr id="29" name="Picture 29"/>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xmlns="" r:embed="rId23"/>
                </a:ext>
              </a:extLst>
            </a:blip>
            <a:srcRect/>
            <a:stretch>
              <a:fillRect/>
            </a:stretch>
          </p:blipFill>
          <p:spPr>
            <a:xfrm>
              <a:off x="1105988" y="4423953"/>
              <a:ext cx="1105988" cy="1105988"/>
            </a:xfrm>
            <a:prstGeom prst="rect">
              <a:avLst/>
            </a:prstGeom>
          </p:spPr>
        </p:pic>
        <p:pic>
          <p:nvPicPr>
            <p:cNvPr id="30" name="Picture 30"/>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rcRect/>
            <a:stretch>
              <a:fillRect/>
            </a:stretch>
          </p:blipFill>
          <p:spPr>
            <a:xfrm>
              <a:off x="1284474" y="4613333"/>
              <a:ext cx="749016" cy="727227"/>
            </a:xfrm>
            <a:prstGeom prst="rect">
              <a:avLst/>
            </a:prstGeom>
          </p:spPr>
        </p:pic>
      </p:grpSp>
      <p:pic>
        <p:nvPicPr>
          <p:cNvPr id="31" name="Picture 31"/>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xmlns="" r:embed="rId27"/>
              </a:ext>
            </a:extLst>
          </a:blip>
          <a:srcRect/>
          <a:stretch>
            <a:fillRect/>
          </a:stretch>
        </p:blipFill>
        <p:spPr>
          <a:xfrm rot="3207690">
            <a:off x="6778520" y="8056080"/>
            <a:ext cx="484735" cy="825401"/>
          </a:xfrm>
          <a:prstGeom prst="rect">
            <a:avLst/>
          </a:prstGeom>
        </p:spPr>
      </p:pic>
      <p:pic>
        <p:nvPicPr>
          <p:cNvPr id="32" name="Picture 32"/>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xmlns="" r:embed="rId29"/>
              </a:ext>
            </a:extLst>
          </a:blip>
          <a:srcRect/>
          <a:stretch>
            <a:fillRect/>
          </a:stretch>
        </p:blipFill>
        <p:spPr>
          <a:xfrm>
            <a:off x="15235587" y="4383955"/>
            <a:ext cx="635693" cy="654740"/>
          </a:xfrm>
          <a:prstGeom prst="rect">
            <a:avLst/>
          </a:prstGeom>
        </p:spPr>
      </p:pic>
      <p:pic>
        <p:nvPicPr>
          <p:cNvPr id="33" name="Picture 33"/>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xmlns="" r:embed="rId31"/>
              </a:ext>
            </a:extLst>
          </a:blip>
          <a:srcRect/>
          <a:stretch>
            <a:fillRect/>
          </a:stretch>
        </p:blipFill>
        <p:spPr>
          <a:xfrm>
            <a:off x="2474728" y="2252104"/>
            <a:ext cx="798979" cy="798979"/>
          </a:xfrm>
          <a:prstGeom prst="rect">
            <a:avLst/>
          </a:prstGeom>
        </p:spPr>
      </p:pic>
      <p:sp>
        <p:nvSpPr>
          <p:cNvPr id="34" name="TextBox 34"/>
          <p:cNvSpPr txBox="1"/>
          <p:nvPr/>
        </p:nvSpPr>
        <p:spPr>
          <a:xfrm>
            <a:off x="4197350" y="3051175"/>
            <a:ext cx="9624060" cy="2308225"/>
          </a:xfrm>
          <a:prstGeom prst="rect">
            <a:avLst/>
          </a:prstGeom>
        </p:spPr>
        <p:txBody>
          <a:bodyPr wrap="square" lIns="0" tIns="0" rIns="0" bIns="0" rtlCol="0" anchor="t">
            <a:spAutoFit/>
          </a:bodyPr>
          <a:lstStyle/>
          <a:p>
            <a:pPr algn="ctr">
              <a:lnSpc>
                <a:spcPts val="9000"/>
              </a:lnSpc>
            </a:pPr>
            <a:r>
              <a:rPr lang="en-US" sz="9000" b="1">
                <a:solidFill>
                  <a:schemeClr val="tx2"/>
                </a:solidFill>
                <a:latin typeface="Retropix"/>
              </a:rPr>
              <a:t>Udp Datagrams </a:t>
            </a:r>
            <a:r>
              <a:rPr lang="vi-VN" altLang="en-US" sz="9000" b="1">
                <a:solidFill>
                  <a:schemeClr val="tx2"/>
                </a:solidFill>
                <a:latin typeface="Retropix"/>
              </a:rPr>
              <a:t>and</a:t>
            </a:r>
            <a:r>
              <a:rPr lang="en-US" sz="9000" b="1">
                <a:solidFill>
                  <a:schemeClr val="tx2"/>
                </a:solidFill>
                <a:latin typeface="Retropix"/>
              </a:rPr>
              <a:t> Sockets</a:t>
            </a:r>
          </a:p>
        </p:txBody>
      </p:sp>
      <p:pic>
        <p:nvPicPr>
          <p:cNvPr id="35" name="Picture 35"/>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xmlns="" r:embed="rId33"/>
              </a:ext>
            </a:extLst>
          </a:blip>
          <a:srcRect/>
          <a:stretch>
            <a:fillRect/>
          </a:stretch>
        </p:blipFill>
        <p:spPr>
          <a:xfrm>
            <a:off x="13344126" y="2353235"/>
            <a:ext cx="2527153" cy="473267"/>
          </a:xfrm>
          <a:prstGeom prst="rect">
            <a:avLst/>
          </a:prstGeom>
        </p:spPr>
      </p:pic>
      <p:grpSp>
        <p:nvGrpSpPr>
          <p:cNvPr id="36" name="Group 6"/>
          <p:cNvGrpSpPr/>
          <p:nvPr/>
        </p:nvGrpSpPr>
        <p:grpSpPr>
          <a:xfrm>
            <a:off x="-1174375" y="127000"/>
            <a:ext cx="20890750" cy="795781"/>
            <a:chOff x="0" y="0"/>
            <a:chExt cx="27854334" cy="1061041"/>
          </a:xfrm>
        </p:grpSpPr>
        <p:grpSp>
          <p:nvGrpSpPr>
            <p:cNvPr id="37" name="Group 7"/>
            <p:cNvGrpSpPr/>
            <p:nvPr/>
          </p:nvGrpSpPr>
          <p:grpSpPr>
            <a:xfrm>
              <a:off x="0" y="0"/>
              <a:ext cx="27854334" cy="1061041"/>
              <a:chOff x="0" y="0"/>
              <a:chExt cx="5502091" cy="209588"/>
            </a:xfrm>
          </p:grpSpPr>
          <p:sp>
            <p:nvSpPr>
              <p:cNvPr id="38" name="Freeform 8"/>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39" name="TextBox 9"/>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40" name="TextBox 10"/>
            <p:cNvSpPr txBox="1"/>
            <p:nvPr/>
          </p:nvSpPr>
          <p:spPr>
            <a:xfrm>
              <a:off x="439275" y="269112"/>
              <a:ext cx="26975784" cy="426720"/>
            </a:xfrm>
            <a:prstGeom prst="rect">
              <a:avLst/>
            </a:prstGeom>
          </p:spPr>
          <p:txBody>
            <a:bodyPr lIns="0" tIns="0" rIns="0" bIns="0" rtlCol="0" anchor="t">
              <a:spAutoFit/>
            </a:bodyPr>
            <a:lstStyle/>
            <a:p>
              <a:pPr algn="ctr">
                <a:lnSpc>
                  <a:spcPts val="2500"/>
                </a:lnSpc>
              </a:pPr>
              <a:r>
                <a:rPr lang="vi-VN" altLang="en-US" sz="2500">
                  <a:solidFill>
                    <a:srgbClr val="FFFFFF"/>
                  </a:solidFill>
                  <a:latin typeface="Retropix"/>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a:t>
              </a:r>
            </a:p>
          </p:txBody>
        </p:sp>
      </p:grpSp>
      <p:grpSp>
        <p:nvGrpSpPr>
          <p:cNvPr id="41" name="Group 6"/>
          <p:cNvGrpSpPr/>
          <p:nvPr/>
        </p:nvGrpSpPr>
        <p:grpSpPr>
          <a:xfrm>
            <a:off x="-1047375" y="254000"/>
            <a:ext cx="20890750" cy="795781"/>
            <a:chOff x="0" y="0"/>
            <a:chExt cx="27854334" cy="1061041"/>
          </a:xfrm>
        </p:grpSpPr>
        <p:grpSp>
          <p:nvGrpSpPr>
            <p:cNvPr id="42" name="Group 7"/>
            <p:cNvGrpSpPr/>
            <p:nvPr/>
          </p:nvGrpSpPr>
          <p:grpSpPr>
            <a:xfrm>
              <a:off x="0" y="0"/>
              <a:ext cx="27854334" cy="1061041"/>
              <a:chOff x="0" y="0"/>
              <a:chExt cx="5502091" cy="209588"/>
            </a:xfrm>
          </p:grpSpPr>
          <p:sp>
            <p:nvSpPr>
              <p:cNvPr id="43" name="Freeform 8"/>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44" name="TextBox 9"/>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45" name="TextBox 10"/>
            <p:cNvSpPr txBox="1"/>
            <p:nvPr/>
          </p:nvSpPr>
          <p:spPr>
            <a:xfrm>
              <a:off x="439275" y="269112"/>
              <a:ext cx="26975784" cy="426720"/>
            </a:xfrm>
            <a:prstGeom prst="rect">
              <a:avLst/>
            </a:prstGeom>
          </p:spPr>
          <p:txBody>
            <a:bodyPr lIns="0" tIns="0" rIns="0" bIns="0" rtlCol="0" anchor="t">
              <a:spAutoFit/>
            </a:bodyPr>
            <a:lstStyle/>
            <a:p>
              <a:pPr algn="ctr">
                <a:lnSpc>
                  <a:spcPts val="2500"/>
                </a:lnSpc>
              </a:pPr>
              <a:r>
                <a:rPr lang="en-US" sz="2500">
                  <a:solidFill>
                    <a:srgbClr val="FFFFFF"/>
                  </a:solidFill>
                  <a:latin typeface="Retropix"/>
                </a:rPr>
                <a:t> • </a:t>
              </a:r>
              <a:r>
                <a:rPr lang="vi-VN" altLang="en-US" sz="2500">
                  <a:solidFill>
                    <a:srgbClr val="FFFFFF"/>
                  </a:solidFill>
                  <a:latin typeface="Retropix"/>
                  <a:sym typeface="+mn-ea"/>
                </a:rPr>
                <a:t>Udp Datagrams &amp; Sockets</a:t>
              </a:r>
              <a:r>
                <a:rPr lang="en-US" sz="2500">
                  <a:solidFill>
                    <a:srgbClr val="FFFFFF"/>
                  </a:solidFill>
                  <a:latin typeface="Retropix"/>
                </a:rPr>
                <a:t> • </a:t>
              </a:r>
              <a:r>
                <a:rPr lang="vi-VN" altLang="en-US" sz="2500">
                  <a:solidFill>
                    <a:srgbClr val="FFFFFF"/>
                  </a:solidFill>
                  <a:latin typeface="Retropix"/>
                  <a:sym typeface="+mn-ea"/>
                </a:rPr>
                <a:t>Udp Datagrams &amp; Sockets</a:t>
              </a:r>
              <a:r>
                <a:rPr lang="en-US" sz="2500">
                  <a:solidFill>
                    <a:srgbClr val="FFFFFF"/>
                  </a:solidFill>
                  <a:latin typeface="Retropix"/>
                </a:rPr>
                <a:t> • </a:t>
              </a:r>
              <a:r>
                <a:rPr lang="vi-VN" altLang="en-US" sz="2500">
                  <a:solidFill>
                    <a:srgbClr val="FFFFFF"/>
                  </a:solidFill>
                  <a:latin typeface="Retropix"/>
                  <a:sym typeface="+mn-ea"/>
                </a:rPr>
                <a:t>Udp Datagrams &amp; Sockets</a:t>
              </a:r>
              <a:r>
                <a:rPr lang="en-US" sz="2500">
                  <a:solidFill>
                    <a:srgbClr val="FFFFFF"/>
                  </a:solidFill>
                  <a:latin typeface="Retropix"/>
                </a:rPr>
                <a:t> • </a:t>
              </a:r>
              <a:r>
                <a:rPr lang="vi-VN" altLang="en-US" sz="2500">
                  <a:solidFill>
                    <a:srgbClr val="FFFFFF"/>
                  </a:solidFill>
                  <a:latin typeface="Retropix"/>
                  <a:sym typeface="+mn-ea"/>
                </a:rPr>
                <a:t>Udp Datagrams &amp; Sockets</a:t>
              </a:r>
              <a:r>
                <a:rPr lang="en-US" sz="2500">
                  <a:solidFill>
                    <a:srgbClr val="FFFFFF"/>
                  </a:solidFill>
                  <a:latin typeface="Retropix"/>
                </a:rPr>
                <a:t>•</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818B7"/>
        </a:solidFill>
        <a:effectLst/>
      </p:bgPr>
    </p:bg>
    <p:spTree>
      <p:nvGrpSpPr>
        <p:cNvPr id="1" name=""/>
        <p:cNvGrpSpPr/>
        <p:nvPr/>
      </p:nvGrpSpPr>
      <p:grpSpPr>
        <a:xfrm>
          <a:off x="0" y="0"/>
          <a:ext cx="0" cy="0"/>
          <a:chOff x="0" y="0"/>
          <a:chExt cx="0" cy="0"/>
        </a:xfrm>
      </p:grpSpPr>
      <p:grpSp>
        <p:nvGrpSpPr>
          <p:cNvPr id="2" name="Group 2"/>
          <p:cNvGrpSpPr/>
          <p:nvPr/>
        </p:nvGrpSpPr>
        <p:grpSpPr>
          <a:xfrm>
            <a:off x="452403" y="368394"/>
            <a:ext cx="17383194" cy="9550212"/>
            <a:chOff x="0" y="0"/>
            <a:chExt cx="4578290" cy="2515282"/>
          </a:xfrm>
        </p:grpSpPr>
        <p:sp>
          <p:nvSpPr>
            <p:cNvPr id="3" name="Freeform 3"/>
            <p:cNvSpPr/>
            <p:nvPr/>
          </p:nvSpPr>
          <p:spPr>
            <a:xfrm>
              <a:off x="0" y="0"/>
              <a:ext cx="4578290" cy="2515282"/>
            </a:xfrm>
            <a:custGeom>
              <a:avLst/>
              <a:gdLst/>
              <a:ahLst/>
              <a:cxnLst/>
              <a:rect l="l" t="t" r="r" b="b"/>
              <a:pathLst>
                <a:path w="4578290" h="2515282">
                  <a:moveTo>
                    <a:pt x="0" y="0"/>
                  </a:moveTo>
                  <a:lnTo>
                    <a:pt x="4578290" y="0"/>
                  </a:lnTo>
                  <a:lnTo>
                    <a:pt x="4578290" y="2515282"/>
                  </a:lnTo>
                  <a:lnTo>
                    <a:pt x="0" y="2515282"/>
                  </a:lnTo>
                  <a:close/>
                </a:path>
              </a:pathLst>
            </a:custGeom>
            <a:solidFill>
              <a:srgbClr val="CCCCCC"/>
            </a:solidFill>
            <a:ln w="95250">
              <a:solidFill>
                <a:srgbClr val="1818B7"/>
              </a:solidFill>
            </a:ln>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grpSp>
        <p:nvGrpSpPr>
          <p:cNvPr id="6" name="Group 6"/>
          <p:cNvGrpSpPr/>
          <p:nvPr/>
        </p:nvGrpSpPr>
        <p:grpSpPr>
          <a:xfrm>
            <a:off x="1028700" y="8546265"/>
            <a:ext cx="2801811" cy="712035"/>
            <a:chOff x="0" y="0"/>
            <a:chExt cx="737925" cy="187532"/>
          </a:xfrm>
        </p:grpSpPr>
        <p:sp>
          <p:nvSpPr>
            <p:cNvPr id="7" name="Freeform 7"/>
            <p:cNvSpPr/>
            <p:nvPr/>
          </p:nvSpPr>
          <p:spPr>
            <a:xfrm>
              <a:off x="0" y="0"/>
              <a:ext cx="737925" cy="187532"/>
            </a:xfrm>
            <a:custGeom>
              <a:avLst/>
              <a:gdLst/>
              <a:ahLst/>
              <a:cxnLst/>
              <a:rect l="l" t="t" r="r" b="b"/>
              <a:pathLst>
                <a:path w="737925" h="187532">
                  <a:moveTo>
                    <a:pt x="0" y="0"/>
                  </a:moveTo>
                  <a:lnTo>
                    <a:pt x="737925" y="0"/>
                  </a:lnTo>
                  <a:lnTo>
                    <a:pt x="737925" y="187532"/>
                  </a:lnTo>
                  <a:lnTo>
                    <a:pt x="0" y="187532"/>
                  </a:lnTo>
                  <a:close/>
                </a:path>
              </a:pathLst>
            </a:custGeom>
            <a:solidFill>
              <a:srgbClr val="FFFFFF"/>
            </a:solidFill>
            <a:ln w="28575">
              <a:solidFill>
                <a:srgbClr val="000000"/>
              </a:solidFill>
            </a:ln>
          </p:spPr>
        </p:sp>
        <p:sp>
          <p:nvSpPr>
            <p:cNvPr id="8" name="TextBox 8"/>
            <p:cNvSpPr txBox="1"/>
            <p:nvPr/>
          </p:nvSpPr>
          <p:spPr>
            <a:xfrm>
              <a:off x="0" y="-66675"/>
              <a:ext cx="812800" cy="879475"/>
            </a:xfrm>
            <a:prstGeom prst="rect">
              <a:avLst/>
            </a:prstGeom>
          </p:spPr>
          <p:txBody>
            <a:bodyPr lIns="50800" tIns="50800" rIns="50800" bIns="50800" rtlCol="0" anchor="ctr"/>
            <a:lstStyle/>
            <a:p>
              <a:pPr marL="0" lvl="0" indent="0" algn="ctr">
                <a:lnSpc>
                  <a:spcPts val="2240"/>
                </a:lnSpc>
                <a:spcBef>
                  <a:spcPct val="0"/>
                </a:spcBef>
              </a:pPr>
              <a:r>
                <a:rPr lang="en-US" sz="1600" u="sng">
                  <a:solidFill>
                    <a:srgbClr val="000000"/>
                  </a:solidFill>
                  <a:latin typeface="Retropix Bold"/>
                </a:rPr>
                <a:t>Back to Agenda Page</a:t>
              </a:r>
            </a:p>
          </p:txBody>
        </p:sp>
      </p:grpSp>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028700" y="666537"/>
            <a:ext cx="724326" cy="724326"/>
          </a:xfrm>
          <a:prstGeom prst="rect">
            <a:avLst/>
          </a:prstGeom>
        </p:spPr>
      </p:pic>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513271" y="666537"/>
            <a:ext cx="746029" cy="724326"/>
          </a:xfrm>
          <a:prstGeom prst="rect">
            <a:avLst/>
          </a:prstGeom>
        </p:spPr>
      </p:pic>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5665121" y="666537"/>
            <a:ext cx="724326" cy="724326"/>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028700" y="5143500"/>
            <a:ext cx="2527153" cy="473267"/>
          </a:xfrm>
          <a:prstGeom prst="rect">
            <a:avLst/>
          </a:prstGeom>
        </p:spPr>
      </p:pic>
      <p:pic>
        <p:nvPicPr>
          <p:cNvPr id="13" name="Picture 13"/>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1041959">
            <a:off x="3421154" y="5443961"/>
            <a:ext cx="535569" cy="706385"/>
          </a:xfrm>
          <a:prstGeom prst="rect">
            <a:avLst/>
          </a:prstGeom>
        </p:spPr>
      </p:pic>
      <p:sp>
        <p:nvSpPr>
          <p:cNvPr id="14" name="TextBox 14"/>
          <p:cNvSpPr txBox="1"/>
          <p:nvPr/>
        </p:nvSpPr>
        <p:spPr>
          <a:xfrm>
            <a:off x="5464810" y="1861185"/>
            <a:ext cx="10925175" cy="6283960"/>
          </a:xfrm>
          <a:prstGeom prst="rect">
            <a:avLst/>
          </a:prstGeom>
        </p:spPr>
        <p:txBody>
          <a:bodyPr wrap="square" lIns="0" tIns="0" rIns="0" bIns="0" rtlCol="0" anchor="t">
            <a:spAutoFit/>
          </a:bodyPr>
          <a:lstStyle/>
          <a:p>
            <a:pPr algn="just">
              <a:lnSpc>
                <a:spcPts val="7000"/>
              </a:lnSpc>
            </a:pPr>
            <a:r>
              <a:rPr lang="vi-VN" altLang="en-US" sz="7000">
                <a:solidFill>
                  <a:srgbClr val="000000"/>
                </a:solidFill>
                <a:latin typeface="Retropix"/>
              </a:rPr>
              <a:t>- Là </a:t>
            </a:r>
            <a:r>
              <a:rPr lang="en-US" sz="7000">
                <a:solidFill>
                  <a:srgbClr val="000000"/>
                </a:solidFill>
                <a:latin typeface="Retropix"/>
              </a:rPr>
              <a:t>socket hoạt động thông qua giao thức UDP</a:t>
            </a:r>
            <a:r>
              <a:rPr lang="vi-VN" altLang="en-US" sz="7000">
                <a:solidFill>
                  <a:srgbClr val="000000"/>
                </a:solidFill>
                <a:latin typeface="Retropix"/>
              </a:rPr>
              <a:t>.</a:t>
            </a:r>
            <a:r>
              <a:rPr lang="en-US" sz="7000">
                <a:solidFill>
                  <a:srgbClr val="000000"/>
                </a:solidFill>
                <a:latin typeface="Retropix"/>
              </a:rPr>
              <a:t> </a:t>
            </a:r>
          </a:p>
          <a:p>
            <a:pPr algn="just">
              <a:lnSpc>
                <a:spcPts val="7000"/>
              </a:lnSpc>
            </a:pPr>
            <a:r>
              <a:rPr lang="en-US" sz="7000">
                <a:solidFill>
                  <a:srgbClr val="000000"/>
                </a:solidFill>
                <a:latin typeface="Retropix"/>
              </a:rPr>
              <a:t> </a:t>
            </a:r>
          </a:p>
          <a:p>
            <a:pPr algn="just">
              <a:lnSpc>
                <a:spcPts val="7000"/>
              </a:lnSpc>
            </a:pPr>
            <a:r>
              <a:rPr lang="vi-VN" altLang="en-US" sz="7000">
                <a:solidFill>
                  <a:srgbClr val="000000"/>
                </a:solidFill>
                <a:latin typeface="Retropix"/>
              </a:rPr>
              <a:t>- </a:t>
            </a:r>
            <a:r>
              <a:rPr lang="en-US" sz="7000">
                <a:solidFill>
                  <a:srgbClr val="000000"/>
                </a:solidFill>
                <a:latin typeface="Retropix"/>
              </a:rPr>
              <a:t>Datagram Socket có thể hoạt động kể cả khi không có sự thiết lập kết nối giữa 2 máy với nhau</a:t>
            </a:r>
            <a:r>
              <a:rPr lang="vi-VN" altLang="en-US" sz="7000">
                <a:solidFill>
                  <a:srgbClr val="000000"/>
                </a:solidFill>
                <a:latin typeface="Retropix"/>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816736" y="-5817236"/>
            <a:ext cx="21921472" cy="21921472"/>
          </a:xfrm>
          <a:prstGeom prst="rect">
            <a:avLst/>
          </a:prstGeom>
        </p:spPr>
      </p:pic>
      <p:grpSp>
        <p:nvGrpSpPr>
          <p:cNvPr id="3" name="Group 3"/>
          <p:cNvGrpSpPr/>
          <p:nvPr/>
        </p:nvGrpSpPr>
        <p:grpSpPr>
          <a:xfrm>
            <a:off x="2036596" y="1839339"/>
            <a:ext cx="14235927" cy="6629441"/>
            <a:chOff x="0" y="0"/>
            <a:chExt cx="3749380" cy="1746026"/>
          </a:xfrm>
        </p:grpSpPr>
        <p:sp>
          <p:nvSpPr>
            <p:cNvPr id="4" name="Freeform 4"/>
            <p:cNvSpPr/>
            <p:nvPr/>
          </p:nvSpPr>
          <p:spPr>
            <a:xfrm>
              <a:off x="0" y="0"/>
              <a:ext cx="3749380" cy="1746026"/>
            </a:xfrm>
            <a:custGeom>
              <a:avLst/>
              <a:gdLst/>
              <a:ahLst/>
              <a:cxnLst/>
              <a:rect l="l" t="t" r="r" b="b"/>
              <a:pathLst>
                <a:path w="3749380" h="1746026">
                  <a:moveTo>
                    <a:pt x="0" y="0"/>
                  </a:moveTo>
                  <a:lnTo>
                    <a:pt x="3749380" y="0"/>
                  </a:lnTo>
                  <a:lnTo>
                    <a:pt x="3749380" y="1746026"/>
                  </a:lnTo>
                  <a:lnTo>
                    <a:pt x="0" y="1746026"/>
                  </a:lnTo>
                  <a:close/>
                </a:path>
              </a:pathLst>
            </a:custGeom>
            <a:solidFill>
              <a:srgbClr val="FEFF99"/>
            </a:solidFill>
            <a:ln w="95250">
              <a:solidFill>
                <a:srgbClr val="CCCCCC"/>
              </a:solidFill>
            </a:ln>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grpSp>
        <p:nvGrpSpPr>
          <p:cNvPr id="6" name="Group 6"/>
          <p:cNvGrpSpPr/>
          <p:nvPr/>
        </p:nvGrpSpPr>
        <p:grpSpPr>
          <a:xfrm>
            <a:off x="-1301375" y="0"/>
            <a:ext cx="20890750" cy="795781"/>
            <a:chOff x="0" y="0"/>
            <a:chExt cx="27854334" cy="1061041"/>
          </a:xfrm>
        </p:grpSpPr>
        <p:grpSp>
          <p:nvGrpSpPr>
            <p:cNvPr id="7" name="Group 7"/>
            <p:cNvGrpSpPr/>
            <p:nvPr/>
          </p:nvGrpSpPr>
          <p:grpSpPr>
            <a:xfrm>
              <a:off x="0" y="0"/>
              <a:ext cx="27854334" cy="1061041"/>
              <a:chOff x="0" y="0"/>
              <a:chExt cx="5502091" cy="209588"/>
            </a:xfrm>
          </p:grpSpPr>
          <p:sp>
            <p:nvSpPr>
              <p:cNvPr id="8" name="Freeform 8"/>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9" name="TextBox 9"/>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10" name="TextBox 10"/>
            <p:cNvSpPr txBox="1"/>
            <p:nvPr/>
          </p:nvSpPr>
          <p:spPr>
            <a:xfrm>
              <a:off x="439275" y="269112"/>
              <a:ext cx="26975784" cy="426720"/>
            </a:xfrm>
            <a:prstGeom prst="rect">
              <a:avLst/>
            </a:prstGeom>
          </p:spPr>
          <p:txBody>
            <a:bodyPr lIns="0" tIns="0" rIns="0" bIns="0" rtlCol="0" anchor="t">
              <a:spAutoFit/>
            </a:bodyPr>
            <a:lstStyle/>
            <a:p>
              <a:pPr algn="ctr">
                <a:lnSpc>
                  <a:spcPts val="2500"/>
                </a:lnSpc>
              </a:pPr>
              <a:r>
                <a:rPr lang="vi-VN" altLang="en-US" sz="2500">
                  <a:solidFill>
                    <a:srgbClr val="FFFFFF"/>
                  </a:solidFill>
                  <a:latin typeface="Retropix"/>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a:t>
              </a:r>
            </a:p>
          </p:txBody>
        </p:sp>
      </p:grpSp>
      <p:grpSp>
        <p:nvGrpSpPr>
          <p:cNvPr id="11" name="Group 11"/>
          <p:cNvGrpSpPr/>
          <p:nvPr/>
        </p:nvGrpSpPr>
        <p:grpSpPr>
          <a:xfrm>
            <a:off x="-1301375" y="9491219"/>
            <a:ext cx="20890750" cy="795781"/>
            <a:chOff x="0" y="0"/>
            <a:chExt cx="27854334" cy="1061041"/>
          </a:xfrm>
        </p:grpSpPr>
        <p:grpSp>
          <p:nvGrpSpPr>
            <p:cNvPr id="12" name="Group 12"/>
            <p:cNvGrpSpPr/>
            <p:nvPr/>
          </p:nvGrpSpPr>
          <p:grpSpPr>
            <a:xfrm>
              <a:off x="0" y="0"/>
              <a:ext cx="27854334" cy="1061041"/>
              <a:chOff x="0" y="0"/>
              <a:chExt cx="5502091" cy="209588"/>
            </a:xfrm>
          </p:grpSpPr>
          <p:sp>
            <p:nvSpPr>
              <p:cNvPr id="13" name="Freeform 13"/>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14" name="TextBox 14"/>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15" name="TextBox 15"/>
            <p:cNvSpPr txBox="1"/>
            <p:nvPr/>
          </p:nvSpPr>
          <p:spPr>
            <a:xfrm>
              <a:off x="439275" y="269112"/>
              <a:ext cx="26975784" cy="426720"/>
            </a:xfrm>
            <a:prstGeom prst="rect">
              <a:avLst/>
            </a:prstGeom>
          </p:spPr>
          <p:txBody>
            <a:bodyPr lIns="0" tIns="0" rIns="0" bIns="0" rtlCol="0" anchor="t">
              <a:spAutoFit/>
            </a:bodyPr>
            <a:lstStyle/>
            <a:p>
              <a:pPr algn="ctr">
                <a:lnSpc>
                  <a:spcPts val="2500"/>
                </a:lnSpc>
              </a:pPr>
              <a:r>
                <a:rPr lang="en-US" sz="2500">
                  <a:solidFill>
                    <a:srgbClr val="FFFFFF"/>
                  </a:solidFill>
                  <a:latin typeface="Retropix"/>
                  <a:sym typeface="+mn-ea"/>
                </a:rPr>
                <a:t> • </a:t>
              </a:r>
              <a:r>
                <a:rPr lang="vi-VN" altLang="en-US" sz="2500">
                  <a:solidFill>
                    <a:srgbClr val="FFFFFF"/>
                  </a:solidFill>
                  <a:latin typeface="Retropix"/>
                  <a:sym typeface="+mn-ea"/>
                </a:rPr>
                <a:t>Sockets For Clients And Servers</a:t>
              </a:r>
              <a:r>
                <a:rPr lang="en-US" sz="2500">
                  <a:solidFill>
                    <a:srgbClr val="FFFFFF"/>
                  </a:solidFill>
                  <a:latin typeface="Retropix"/>
                  <a:sym typeface="+mn-ea"/>
                </a:rPr>
                <a:t> • </a:t>
              </a:r>
              <a:r>
                <a:rPr lang="vi-VN" altLang="en-US" sz="2500">
                  <a:solidFill>
                    <a:srgbClr val="FFFFFF"/>
                  </a:solidFill>
                  <a:latin typeface="Retropix"/>
                  <a:sym typeface="+mn-ea"/>
                </a:rPr>
                <a:t>Sockets For Clients And Servers</a:t>
              </a:r>
              <a:r>
                <a:rPr lang="en-US" sz="2500">
                  <a:solidFill>
                    <a:srgbClr val="FFFFFF"/>
                  </a:solidFill>
                  <a:latin typeface="Retropix"/>
                  <a:sym typeface="+mn-ea"/>
                </a:rPr>
                <a:t> • </a:t>
              </a:r>
              <a:r>
                <a:rPr lang="vi-VN" altLang="en-US" sz="2500">
                  <a:solidFill>
                    <a:srgbClr val="FFFFFF"/>
                  </a:solidFill>
                  <a:latin typeface="Retropix"/>
                  <a:sym typeface="+mn-ea"/>
                </a:rPr>
                <a:t>Sockets For Clients And Servers</a:t>
              </a:r>
              <a:r>
                <a:rPr lang="en-US" sz="2500">
                  <a:solidFill>
                    <a:srgbClr val="FFFFFF"/>
                  </a:solidFill>
                  <a:latin typeface="Retropix"/>
                  <a:sym typeface="+mn-ea"/>
                </a:rPr>
                <a:t> • </a:t>
              </a:r>
              <a:endParaRPr lang="en-US" sz="2500">
                <a:solidFill>
                  <a:srgbClr val="FFFFFF"/>
                </a:solidFill>
                <a:latin typeface="Retropix"/>
              </a:endParaRPr>
            </a:p>
          </p:txBody>
        </p:sp>
      </p:grpSp>
      <p:grpSp>
        <p:nvGrpSpPr>
          <p:cNvPr id="16" name="Group 16"/>
          <p:cNvGrpSpPr/>
          <p:nvPr/>
        </p:nvGrpSpPr>
        <p:grpSpPr>
          <a:xfrm>
            <a:off x="807747" y="7165798"/>
            <a:ext cx="2801811" cy="712035"/>
            <a:chOff x="0" y="0"/>
            <a:chExt cx="737925" cy="187532"/>
          </a:xfrm>
        </p:grpSpPr>
        <p:sp>
          <p:nvSpPr>
            <p:cNvPr id="17" name="Freeform 17"/>
            <p:cNvSpPr/>
            <p:nvPr/>
          </p:nvSpPr>
          <p:spPr>
            <a:xfrm>
              <a:off x="0" y="0"/>
              <a:ext cx="737925" cy="187532"/>
            </a:xfrm>
            <a:custGeom>
              <a:avLst/>
              <a:gdLst/>
              <a:ahLst/>
              <a:cxnLst/>
              <a:rect l="l" t="t" r="r" b="b"/>
              <a:pathLst>
                <a:path w="737925" h="187532">
                  <a:moveTo>
                    <a:pt x="0" y="0"/>
                  </a:moveTo>
                  <a:lnTo>
                    <a:pt x="737925" y="0"/>
                  </a:lnTo>
                  <a:lnTo>
                    <a:pt x="737925" y="187532"/>
                  </a:lnTo>
                  <a:lnTo>
                    <a:pt x="0" y="187532"/>
                  </a:lnTo>
                  <a:close/>
                </a:path>
              </a:pathLst>
            </a:custGeom>
            <a:solidFill>
              <a:srgbClr val="CCCCCC"/>
            </a:solidFill>
            <a:ln w="28575">
              <a:solidFill>
                <a:srgbClr val="000000"/>
              </a:solidFill>
            </a:ln>
          </p:spPr>
        </p:sp>
        <p:sp>
          <p:nvSpPr>
            <p:cNvPr id="18" name="TextBox 18"/>
            <p:cNvSpPr txBox="1"/>
            <p:nvPr/>
          </p:nvSpPr>
          <p:spPr>
            <a:xfrm>
              <a:off x="0" y="-66675"/>
              <a:ext cx="812800" cy="879475"/>
            </a:xfrm>
            <a:prstGeom prst="rect">
              <a:avLst/>
            </a:prstGeom>
          </p:spPr>
          <p:txBody>
            <a:bodyPr lIns="50800" tIns="50800" rIns="50800" bIns="50800" rtlCol="0" anchor="ctr"/>
            <a:lstStyle/>
            <a:p>
              <a:pPr marL="0" lvl="0" indent="0" algn="ctr">
                <a:lnSpc>
                  <a:spcPts val="2240"/>
                </a:lnSpc>
                <a:spcBef>
                  <a:spcPct val="0"/>
                </a:spcBef>
              </a:pPr>
              <a:r>
                <a:rPr lang="en-US" sz="1600" u="sng">
                  <a:solidFill>
                    <a:srgbClr val="000000"/>
                  </a:solidFill>
                  <a:latin typeface="Retropix Bold"/>
                </a:rPr>
                <a:t>Back to </a:t>
              </a:r>
              <a:r>
                <a:rPr lang="vi-VN" altLang="en-US" sz="1600" u="sng">
                  <a:solidFill>
                    <a:srgbClr val="000000"/>
                  </a:solidFill>
                  <a:latin typeface="Retropix Bold"/>
                </a:rPr>
                <a:t>UDP Datagrams and Sockets</a:t>
              </a:r>
              <a:r>
                <a:rPr lang="en-US" sz="1600" u="sng">
                  <a:solidFill>
                    <a:srgbClr val="000000"/>
                  </a:solidFill>
                  <a:latin typeface="Retropix Bold"/>
                </a:rPr>
                <a:t> Page</a:t>
              </a:r>
            </a:p>
          </p:txBody>
        </p:sp>
      </p:grpSp>
      <p:grpSp>
        <p:nvGrpSpPr>
          <p:cNvPr id="19" name="Group 19"/>
          <p:cNvGrpSpPr/>
          <p:nvPr/>
        </p:nvGrpSpPr>
        <p:grpSpPr>
          <a:xfrm>
            <a:off x="15600318" y="4759728"/>
            <a:ext cx="1658982" cy="4147456"/>
            <a:chOff x="0" y="0"/>
            <a:chExt cx="2211976" cy="5529941"/>
          </a:xfrm>
        </p:grpSpPr>
        <p:pic>
          <p:nvPicPr>
            <p:cNvPr id="20" name="Picture 2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1105988" cy="1105988"/>
            </a:xfrm>
            <a:prstGeom prst="rect">
              <a:avLst/>
            </a:prstGeom>
          </p:spPr>
        </p:pic>
        <p:pic>
          <p:nvPicPr>
            <p:cNvPr id="21" name="Picture 2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105988" y="0"/>
              <a:ext cx="1105988" cy="1105988"/>
            </a:xfrm>
            <a:prstGeom prst="rect">
              <a:avLst/>
            </a:prstGeom>
          </p:spPr>
        </p:pic>
        <p:pic>
          <p:nvPicPr>
            <p:cNvPr id="22" name="Picture 2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0" y="2211976"/>
              <a:ext cx="1105988" cy="1105988"/>
            </a:xfrm>
            <a:prstGeom prst="rect">
              <a:avLst/>
            </a:prstGeom>
          </p:spPr>
        </p:pic>
        <p:pic>
          <p:nvPicPr>
            <p:cNvPr id="23" name="Picture 23"/>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105988" y="2211976"/>
              <a:ext cx="1105988" cy="1105988"/>
            </a:xfrm>
            <a:prstGeom prst="rect">
              <a:avLst/>
            </a:prstGeom>
          </p:spPr>
        </p:pic>
        <p:pic>
          <p:nvPicPr>
            <p:cNvPr id="24" name="Picture 24"/>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0" y="1105988"/>
              <a:ext cx="1105988" cy="1105988"/>
            </a:xfrm>
            <a:prstGeom prst="rect">
              <a:avLst/>
            </a:prstGeom>
          </p:spPr>
        </p:pic>
        <p:pic>
          <p:nvPicPr>
            <p:cNvPr id="25" name="Picture 25"/>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1105988" y="1105988"/>
              <a:ext cx="1105988" cy="1105988"/>
            </a:xfrm>
            <a:prstGeom prst="rect">
              <a:avLst/>
            </a:prstGeom>
          </p:spPr>
        </p:pic>
        <p:pic>
          <p:nvPicPr>
            <p:cNvPr id="26" name="Picture 26"/>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0" y="3317965"/>
              <a:ext cx="1105988" cy="1105988"/>
            </a:xfrm>
            <a:prstGeom prst="rect">
              <a:avLst/>
            </a:prstGeom>
          </p:spPr>
        </p:pic>
        <p:pic>
          <p:nvPicPr>
            <p:cNvPr id="27" name="Picture 27"/>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a:stretch>
              <a:fillRect/>
            </a:stretch>
          </p:blipFill>
          <p:spPr>
            <a:xfrm>
              <a:off x="1105988" y="3317965"/>
              <a:ext cx="1105988" cy="1105988"/>
            </a:xfrm>
            <a:prstGeom prst="rect">
              <a:avLst/>
            </a:prstGeom>
          </p:spPr>
        </p:pic>
        <p:pic>
          <p:nvPicPr>
            <p:cNvPr id="28" name="Picture 28"/>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rcRect/>
            <a:stretch>
              <a:fillRect/>
            </a:stretch>
          </p:blipFill>
          <p:spPr>
            <a:xfrm>
              <a:off x="0" y="4423953"/>
              <a:ext cx="1105988" cy="1105988"/>
            </a:xfrm>
            <a:prstGeom prst="rect">
              <a:avLst/>
            </a:prstGeom>
          </p:spPr>
        </p:pic>
        <p:pic>
          <p:nvPicPr>
            <p:cNvPr id="29" name="Picture 29"/>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xmlns="" r:embed="rId23"/>
                </a:ext>
              </a:extLst>
            </a:blip>
            <a:srcRect/>
            <a:stretch>
              <a:fillRect/>
            </a:stretch>
          </p:blipFill>
          <p:spPr>
            <a:xfrm>
              <a:off x="1105988" y="4423953"/>
              <a:ext cx="1105988" cy="1105988"/>
            </a:xfrm>
            <a:prstGeom prst="rect">
              <a:avLst/>
            </a:prstGeom>
          </p:spPr>
        </p:pic>
        <p:pic>
          <p:nvPicPr>
            <p:cNvPr id="30" name="Picture 30"/>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rcRect/>
            <a:stretch>
              <a:fillRect/>
            </a:stretch>
          </p:blipFill>
          <p:spPr>
            <a:xfrm>
              <a:off x="1284474" y="4613333"/>
              <a:ext cx="749016" cy="727227"/>
            </a:xfrm>
            <a:prstGeom prst="rect">
              <a:avLst/>
            </a:prstGeom>
          </p:spPr>
        </p:pic>
      </p:grpSp>
      <p:pic>
        <p:nvPicPr>
          <p:cNvPr id="31" name="Picture 31"/>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xmlns="" r:embed="rId27"/>
              </a:ext>
            </a:extLst>
          </a:blip>
          <a:srcRect/>
          <a:stretch>
            <a:fillRect/>
          </a:stretch>
        </p:blipFill>
        <p:spPr>
          <a:xfrm rot="3207690">
            <a:off x="6778520" y="8056080"/>
            <a:ext cx="484735" cy="825401"/>
          </a:xfrm>
          <a:prstGeom prst="rect">
            <a:avLst/>
          </a:prstGeom>
        </p:spPr>
      </p:pic>
      <p:pic>
        <p:nvPicPr>
          <p:cNvPr id="32" name="Picture 32"/>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xmlns="" r:embed="rId29"/>
              </a:ext>
            </a:extLst>
          </a:blip>
          <a:srcRect/>
          <a:stretch>
            <a:fillRect/>
          </a:stretch>
        </p:blipFill>
        <p:spPr>
          <a:xfrm>
            <a:off x="15235587" y="4383955"/>
            <a:ext cx="635693" cy="654740"/>
          </a:xfrm>
          <a:prstGeom prst="rect">
            <a:avLst/>
          </a:prstGeom>
        </p:spPr>
      </p:pic>
      <p:pic>
        <p:nvPicPr>
          <p:cNvPr id="33" name="Picture 33"/>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xmlns="" r:embed="rId31"/>
              </a:ext>
            </a:extLst>
          </a:blip>
          <a:srcRect/>
          <a:stretch>
            <a:fillRect/>
          </a:stretch>
        </p:blipFill>
        <p:spPr>
          <a:xfrm>
            <a:off x="2474728" y="2252104"/>
            <a:ext cx="798979" cy="798979"/>
          </a:xfrm>
          <a:prstGeom prst="rect">
            <a:avLst/>
          </a:prstGeom>
        </p:spPr>
      </p:pic>
      <p:sp>
        <p:nvSpPr>
          <p:cNvPr id="34" name="TextBox 34"/>
          <p:cNvSpPr txBox="1"/>
          <p:nvPr/>
        </p:nvSpPr>
        <p:spPr>
          <a:xfrm>
            <a:off x="3273425" y="3281045"/>
            <a:ext cx="11666855" cy="2308225"/>
          </a:xfrm>
          <a:prstGeom prst="rect">
            <a:avLst/>
          </a:prstGeom>
        </p:spPr>
        <p:txBody>
          <a:bodyPr wrap="square" lIns="0" tIns="0" rIns="0" bIns="0" rtlCol="0" anchor="t">
            <a:spAutoFit/>
          </a:bodyPr>
          <a:lstStyle/>
          <a:p>
            <a:pPr algn="ctr">
              <a:lnSpc>
                <a:spcPts val="9000"/>
              </a:lnSpc>
            </a:pPr>
            <a:r>
              <a:rPr sz="9000" b="1">
                <a:solidFill>
                  <a:schemeClr val="tx2"/>
                </a:solidFill>
                <a:latin typeface="Retropix"/>
              </a:rPr>
              <a:t>Sockets For Clients And Servers</a:t>
            </a:r>
          </a:p>
        </p:txBody>
      </p:sp>
      <p:pic>
        <p:nvPicPr>
          <p:cNvPr id="35" name="Picture 35"/>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xmlns="" r:embed="rId33"/>
              </a:ext>
            </a:extLst>
          </a:blip>
          <a:srcRect/>
          <a:stretch>
            <a:fillRect/>
          </a:stretch>
        </p:blipFill>
        <p:spPr>
          <a:xfrm>
            <a:off x="13344126" y="2353235"/>
            <a:ext cx="2527153" cy="473267"/>
          </a:xfrm>
          <a:prstGeom prst="rect">
            <a:avLst/>
          </a:prstGeom>
        </p:spPr>
      </p:pic>
      <p:grpSp>
        <p:nvGrpSpPr>
          <p:cNvPr id="36" name="Group 6"/>
          <p:cNvGrpSpPr/>
          <p:nvPr/>
        </p:nvGrpSpPr>
        <p:grpSpPr>
          <a:xfrm>
            <a:off x="-1174375" y="127000"/>
            <a:ext cx="20890750" cy="795781"/>
            <a:chOff x="0" y="0"/>
            <a:chExt cx="27854334" cy="1061041"/>
          </a:xfrm>
        </p:grpSpPr>
        <p:grpSp>
          <p:nvGrpSpPr>
            <p:cNvPr id="37" name="Group 7"/>
            <p:cNvGrpSpPr/>
            <p:nvPr/>
          </p:nvGrpSpPr>
          <p:grpSpPr>
            <a:xfrm>
              <a:off x="0" y="0"/>
              <a:ext cx="27854334" cy="1061041"/>
              <a:chOff x="0" y="0"/>
              <a:chExt cx="5502091" cy="209588"/>
            </a:xfrm>
          </p:grpSpPr>
          <p:sp>
            <p:nvSpPr>
              <p:cNvPr id="38" name="Freeform 8"/>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39" name="TextBox 9"/>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40" name="TextBox 10"/>
            <p:cNvSpPr txBox="1"/>
            <p:nvPr/>
          </p:nvSpPr>
          <p:spPr>
            <a:xfrm>
              <a:off x="439275" y="269112"/>
              <a:ext cx="26975784" cy="426720"/>
            </a:xfrm>
            <a:prstGeom prst="rect">
              <a:avLst/>
            </a:prstGeom>
          </p:spPr>
          <p:txBody>
            <a:bodyPr lIns="0" tIns="0" rIns="0" bIns="0" rtlCol="0" anchor="t">
              <a:spAutoFit/>
            </a:bodyPr>
            <a:lstStyle/>
            <a:p>
              <a:pPr algn="ctr">
                <a:lnSpc>
                  <a:spcPts val="2500"/>
                </a:lnSpc>
              </a:pPr>
              <a:r>
                <a:rPr lang="vi-VN" altLang="en-US" sz="2500">
                  <a:solidFill>
                    <a:srgbClr val="FFFFFF"/>
                  </a:solidFill>
                  <a:latin typeface="Retropix"/>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a:t>
              </a:r>
            </a:p>
          </p:txBody>
        </p:sp>
      </p:grpSp>
      <p:grpSp>
        <p:nvGrpSpPr>
          <p:cNvPr id="41" name="Group 6"/>
          <p:cNvGrpSpPr/>
          <p:nvPr/>
        </p:nvGrpSpPr>
        <p:grpSpPr>
          <a:xfrm>
            <a:off x="-1047375" y="254000"/>
            <a:ext cx="20890750" cy="795781"/>
            <a:chOff x="0" y="0"/>
            <a:chExt cx="27854334" cy="1061041"/>
          </a:xfrm>
        </p:grpSpPr>
        <p:grpSp>
          <p:nvGrpSpPr>
            <p:cNvPr id="42" name="Group 7"/>
            <p:cNvGrpSpPr/>
            <p:nvPr/>
          </p:nvGrpSpPr>
          <p:grpSpPr>
            <a:xfrm>
              <a:off x="0" y="0"/>
              <a:ext cx="27854334" cy="1061041"/>
              <a:chOff x="0" y="0"/>
              <a:chExt cx="5502091" cy="209588"/>
            </a:xfrm>
          </p:grpSpPr>
          <p:sp>
            <p:nvSpPr>
              <p:cNvPr id="43" name="Freeform 8"/>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44" name="TextBox 9"/>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45" name="TextBox 10"/>
            <p:cNvSpPr txBox="1"/>
            <p:nvPr/>
          </p:nvSpPr>
          <p:spPr>
            <a:xfrm>
              <a:off x="439275" y="269112"/>
              <a:ext cx="26975784" cy="426720"/>
            </a:xfrm>
            <a:prstGeom prst="rect">
              <a:avLst/>
            </a:prstGeom>
          </p:spPr>
          <p:txBody>
            <a:bodyPr lIns="0" tIns="0" rIns="0" bIns="0" rtlCol="0" anchor="t">
              <a:spAutoFit/>
            </a:bodyPr>
            <a:lstStyle/>
            <a:p>
              <a:pPr algn="ctr">
                <a:lnSpc>
                  <a:spcPts val="2500"/>
                </a:lnSpc>
              </a:pPr>
              <a:r>
                <a:rPr lang="en-US" sz="2500">
                  <a:solidFill>
                    <a:srgbClr val="FFFFFF"/>
                  </a:solidFill>
                  <a:latin typeface="Retropix"/>
                </a:rPr>
                <a:t> • </a:t>
              </a:r>
              <a:r>
                <a:rPr lang="vi-VN" altLang="en-US" sz="2500">
                  <a:solidFill>
                    <a:srgbClr val="FFFFFF"/>
                  </a:solidFill>
                  <a:latin typeface="Retropix"/>
                  <a:sym typeface="+mn-ea"/>
                </a:rPr>
                <a:t>Sockets For Clients And Servers</a:t>
              </a:r>
              <a:r>
                <a:rPr lang="en-US" sz="2500">
                  <a:solidFill>
                    <a:srgbClr val="FFFFFF"/>
                  </a:solidFill>
                  <a:latin typeface="Retropix"/>
                </a:rPr>
                <a:t> • </a:t>
              </a:r>
              <a:r>
                <a:rPr lang="vi-VN" altLang="en-US" sz="2500">
                  <a:solidFill>
                    <a:srgbClr val="FFFFFF"/>
                  </a:solidFill>
                  <a:latin typeface="Retropix"/>
                  <a:sym typeface="+mn-ea"/>
                </a:rPr>
                <a:t>Sockets For Clients And Servers</a:t>
              </a:r>
              <a:r>
                <a:rPr lang="en-US" sz="2500">
                  <a:solidFill>
                    <a:srgbClr val="FFFFFF"/>
                  </a:solidFill>
                  <a:latin typeface="Retropix"/>
                </a:rPr>
                <a:t> • </a:t>
              </a:r>
              <a:r>
                <a:rPr lang="vi-VN" altLang="en-US" sz="2500">
                  <a:solidFill>
                    <a:srgbClr val="FFFFFF"/>
                  </a:solidFill>
                  <a:latin typeface="Retropix"/>
                  <a:sym typeface="+mn-ea"/>
                </a:rPr>
                <a:t>Sockets For Clients And Servers</a:t>
              </a:r>
              <a:r>
                <a:rPr lang="en-US" sz="2500">
                  <a:solidFill>
                    <a:srgbClr val="FFFFFF"/>
                  </a:solidFill>
                  <a:latin typeface="Retropix"/>
                </a:rPr>
                <a:t> • </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p:cNvGrpSpPr/>
        <p:nvPr/>
      </p:nvGrpSpPr>
      <p:grpSpPr>
        <a:xfrm>
          <a:off x="0" y="0"/>
          <a:ext cx="0" cy="0"/>
          <a:chOff x="0" y="0"/>
          <a:chExt cx="0" cy="0"/>
        </a:xfrm>
      </p:grpSpPr>
      <p:sp>
        <p:nvSpPr>
          <p:cNvPr id="16" name="TextBox 16"/>
          <p:cNvSpPr txBox="1"/>
          <p:nvPr/>
        </p:nvSpPr>
        <p:spPr>
          <a:xfrm>
            <a:off x="1250315" y="1032510"/>
            <a:ext cx="13859510" cy="4308475"/>
          </a:xfrm>
          <a:prstGeom prst="rect">
            <a:avLst/>
          </a:prstGeom>
        </p:spPr>
        <p:txBody>
          <a:bodyPr wrap="square" lIns="0" tIns="0" rIns="0" bIns="0" rtlCol="0" anchor="t">
            <a:spAutoFit/>
          </a:bodyPr>
          <a:lstStyle/>
          <a:p>
            <a:pPr algn="just">
              <a:lnSpc>
                <a:spcPts val="4200"/>
              </a:lnSpc>
            </a:pPr>
            <a:r>
              <a:rPr lang="vi-VN" altLang="en-US" sz="4000">
                <a:solidFill>
                  <a:srgbClr val="FFFFFF"/>
                </a:solidFill>
                <a:latin typeface="Public Sans"/>
              </a:rPr>
              <a:t>- L</a:t>
            </a:r>
            <a:r>
              <a:rPr lang="en-US" sz="4000">
                <a:solidFill>
                  <a:srgbClr val="FFFFFF"/>
                </a:solidFill>
                <a:latin typeface="Public Sans"/>
              </a:rPr>
              <a:t>à điểm cuối end-point trong liên kết truyền thông hai chiều (two-way communication) biểu diễn kết nối giữa Client – Server. </a:t>
            </a:r>
          </a:p>
          <a:p>
            <a:pPr algn="just">
              <a:lnSpc>
                <a:spcPts val="4200"/>
              </a:lnSpc>
            </a:pPr>
            <a:endParaRPr lang="en-US" sz="4000">
              <a:solidFill>
                <a:srgbClr val="FFFFFF"/>
              </a:solidFill>
              <a:latin typeface="Public Sans"/>
            </a:endParaRPr>
          </a:p>
          <a:p>
            <a:pPr algn="just">
              <a:lnSpc>
                <a:spcPts val="4200"/>
              </a:lnSpc>
            </a:pPr>
            <a:r>
              <a:rPr lang="vi-VN" altLang="en-US" sz="4000">
                <a:solidFill>
                  <a:srgbClr val="FFFFFF"/>
                </a:solidFill>
                <a:latin typeface="Public Sans"/>
              </a:rPr>
              <a:t>- </a:t>
            </a:r>
            <a:r>
              <a:rPr lang="en-US" sz="4000">
                <a:solidFill>
                  <a:srgbClr val="FFFFFF"/>
                </a:solidFill>
                <a:latin typeface="Public Sans"/>
              </a:rPr>
              <a:t>Các lớp Socket được ràng buộc với một cổng port (thể hiện là một con số cụ thể) để các tầng TCP (TCP Layer) có thể định danh ứng dụng mà dữ liệu sẽ được gửi tới.</a:t>
            </a:r>
          </a:p>
        </p:txBody>
      </p:sp>
      <p:pic>
        <p:nvPicPr>
          <p:cNvPr id="17" name="Picture 1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908410" y="3294667"/>
            <a:ext cx="704718" cy="952322"/>
          </a:xfrm>
          <a:prstGeom prst="rect">
            <a:avLst/>
          </a:prstGeom>
        </p:spPr>
      </p:pic>
      <p:pic>
        <p:nvPicPr>
          <p:cNvPr id="18" name="Picture 1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798415" y="2100520"/>
            <a:ext cx="924708" cy="707822"/>
          </a:xfrm>
          <a:prstGeom prst="rect">
            <a:avLst/>
          </a:prstGeom>
        </p:spPr>
      </p:pic>
      <p:pic>
        <p:nvPicPr>
          <p:cNvPr id="19" name="Picture 19"/>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6795477" y="513702"/>
            <a:ext cx="866388" cy="1100492"/>
          </a:xfrm>
          <a:prstGeom prst="rect">
            <a:avLst/>
          </a:prstGeom>
        </p:spPr>
      </p:pic>
      <p:grpSp>
        <p:nvGrpSpPr>
          <p:cNvPr id="20" name="Group 20"/>
          <p:cNvGrpSpPr/>
          <p:nvPr/>
        </p:nvGrpSpPr>
        <p:grpSpPr>
          <a:xfrm>
            <a:off x="0" y="9052698"/>
            <a:ext cx="18288000" cy="1234302"/>
            <a:chOff x="0" y="0"/>
            <a:chExt cx="4816593" cy="325084"/>
          </a:xfrm>
        </p:grpSpPr>
        <p:sp>
          <p:nvSpPr>
            <p:cNvPr id="21" name="Freeform 21"/>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a:solidFill>
                <a:srgbClr val="CCCCCC"/>
              </a:solidFill>
            </a:ln>
          </p:spPr>
        </p:sp>
        <p:sp>
          <p:nvSpPr>
            <p:cNvPr id="22" name="TextBox 22"/>
            <p:cNvSpPr txBox="1"/>
            <p:nvPr/>
          </p:nvSpPr>
          <p:spPr>
            <a:xfrm>
              <a:off x="0" y="-38100"/>
              <a:ext cx="812800" cy="850900"/>
            </a:xfrm>
            <a:prstGeom prst="rect">
              <a:avLst/>
            </a:prstGeom>
          </p:spPr>
          <p:txBody>
            <a:bodyPr lIns="254000" tIns="254000" rIns="254000" bIns="254000" rtlCol="0" anchor="ctr"/>
            <a:lstStyle/>
            <a:p>
              <a:pPr>
                <a:lnSpc>
                  <a:spcPts val="2100"/>
                </a:lnSpc>
              </a:pPr>
              <a:endParaRPr/>
            </a:p>
          </p:txBody>
        </p:sp>
      </p:grpSp>
      <p:grpSp>
        <p:nvGrpSpPr>
          <p:cNvPr id="23" name="Group 23"/>
          <p:cNvGrpSpPr/>
          <p:nvPr/>
        </p:nvGrpSpPr>
        <p:grpSpPr>
          <a:xfrm>
            <a:off x="237414" y="9267586"/>
            <a:ext cx="804526" cy="804526"/>
            <a:chOff x="0" y="0"/>
            <a:chExt cx="1072702" cy="1072702"/>
          </a:xfrm>
        </p:grpSpPr>
        <p:pic>
          <p:nvPicPr>
            <p:cNvPr id="24" name="Picture 24"/>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0" y="0"/>
              <a:ext cx="1072702" cy="1072702"/>
            </a:xfrm>
            <a:prstGeom prst="rect">
              <a:avLst/>
            </a:prstGeom>
          </p:spPr>
        </p:pic>
        <p:pic>
          <p:nvPicPr>
            <p:cNvPr id="25" name="Picture 25"/>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58445" y="150016"/>
              <a:ext cx="755811" cy="772669"/>
            </a:xfrm>
            <a:prstGeom prst="rect">
              <a:avLst/>
            </a:prstGeom>
          </p:spPr>
        </p:pic>
      </p:grpSp>
      <p:pic>
        <p:nvPicPr>
          <p:cNvPr id="26" name="Picture 26"/>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1423082" y="9291263"/>
            <a:ext cx="807064" cy="757173"/>
          </a:xfrm>
          <a:prstGeom prst="rect">
            <a:avLst/>
          </a:prstGeom>
        </p:spPr>
      </p:pic>
      <p:pic>
        <p:nvPicPr>
          <p:cNvPr id="27" name="Picture 27"/>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2395752" y="9327294"/>
            <a:ext cx="662689" cy="685111"/>
          </a:xfrm>
          <a:prstGeom prst="rect">
            <a:avLst/>
          </a:prstGeom>
        </p:spPr>
      </p:pic>
      <p:pic>
        <p:nvPicPr>
          <p:cNvPr id="28" name="Picture 28"/>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4062279" y="9335724"/>
            <a:ext cx="668249" cy="668249"/>
          </a:xfrm>
          <a:prstGeom prst="rect">
            <a:avLst/>
          </a:prstGeom>
        </p:spPr>
      </p:pic>
      <p:pic>
        <p:nvPicPr>
          <p:cNvPr id="29" name="Picture 29"/>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a:stretch>
            <a:fillRect/>
          </a:stretch>
        </p:blipFill>
        <p:spPr>
          <a:xfrm>
            <a:off x="3224046" y="9309278"/>
            <a:ext cx="672629" cy="721142"/>
          </a:xfrm>
          <a:prstGeom prst="rect">
            <a:avLst/>
          </a:prstGeom>
        </p:spPr>
      </p:pic>
      <p:pic>
        <p:nvPicPr>
          <p:cNvPr id="30" name="Picture 30"/>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rcRect/>
          <a:stretch>
            <a:fillRect/>
          </a:stretch>
        </p:blipFill>
        <p:spPr>
          <a:xfrm>
            <a:off x="4877084" y="9291263"/>
            <a:ext cx="905315" cy="757173"/>
          </a:xfrm>
          <a:prstGeom prst="rect">
            <a:avLst/>
          </a:prstGeom>
        </p:spPr>
      </p:pic>
      <p:grpSp>
        <p:nvGrpSpPr>
          <p:cNvPr id="31" name="Group 31"/>
          <p:cNvGrpSpPr/>
          <p:nvPr/>
        </p:nvGrpSpPr>
        <p:grpSpPr>
          <a:xfrm>
            <a:off x="15109868" y="9297158"/>
            <a:ext cx="2801811" cy="712035"/>
            <a:chOff x="0" y="0"/>
            <a:chExt cx="737925" cy="187532"/>
          </a:xfrm>
        </p:grpSpPr>
        <p:sp>
          <p:nvSpPr>
            <p:cNvPr id="32" name="Freeform 32"/>
            <p:cNvSpPr/>
            <p:nvPr/>
          </p:nvSpPr>
          <p:spPr>
            <a:xfrm>
              <a:off x="0" y="0"/>
              <a:ext cx="737925" cy="187532"/>
            </a:xfrm>
            <a:custGeom>
              <a:avLst/>
              <a:gdLst/>
              <a:ahLst/>
              <a:cxnLst/>
              <a:rect l="l" t="t" r="r" b="b"/>
              <a:pathLst>
                <a:path w="737925" h="187532">
                  <a:moveTo>
                    <a:pt x="0" y="0"/>
                  </a:moveTo>
                  <a:lnTo>
                    <a:pt x="737925" y="0"/>
                  </a:lnTo>
                  <a:lnTo>
                    <a:pt x="737925" y="187532"/>
                  </a:lnTo>
                  <a:lnTo>
                    <a:pt x="0" y="187532"/>
                  </a:lnTo>
                  <a:close/>
                </a:path>
              </a:pathLst>
            </a:custGeom>
            <a:solidFill>
              <a:srgbClr val="CCCCCC"/>
            </a:solidFill>
            <a:ln w="28575">
              <a:solidFill>
                <a:srgbClr val="000000"/>
              </a:solidFill>
            </a:ln>
          </p:spPr>
        </p:sp>
        <p:sp>
          <p:nvSpPr>
            <p:cNvPr id="33" name="TextBox 33"/>
            <p:cNvSpPr txBox="1"/>
            <p:nvPr/>
          </p:nvSpPr>
          <p:spPr>
            <a:xfrm>
              <a:off x="0" y="-66675"/>
              <a:ext cx="812800" cy="879475"/>
            </a:xfrm>
            <a:prstGeom prst="rect">
              <a:avLst/>
            </a:prstGeom>
          </p:spPr>
          <p:txBody>
            <a:bodyPr lIns="50800" tIns="50800" rIns="50800" bIns="50800" rtlCol="0" anchor="ctr"/>
            <a:lstStyle/>
            <a:p>
              <a:pPr marL="0" lvl="0" indent="0" algn="ctr">
                <a:lnSpc>
                  <a:spcPts val="2240"/>
                </a:lnSpc>
                <a:spcBef>
                  <a:spcPct val="0"/>
                </a:spcBef>
              </a:pPr>
              <a:r>
                <a:rPr lang="en-US" sz="1600" u="sng">
                  <a:solidFill>
                    <a:srgbClr val="000000"/>
                  </a:solidFill>
                  <a:latin typeface="Retropix Bold"/>
                </a:rPr>
                <a:t>Back to Agenda Page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816736" y="-5817236"/>
            <a:ext cx="21921472" cy="21921472"/>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051798" y="6727729"/>
            <a:ext cx="7151220" cy="2327397"/>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5077168" y="1724416"/>
            <a:ext cx="4364264" cy="8728529"/>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3333126" y="0"/>
            <a:ext cx="3684917" cy="3684917"/>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523812" y="-5528151"/>
            <a:ext cx="4364264" cy="8728529"/>
          </a:xfrm>
          <a:prstGeom prst="rect">
            <a:avLst/>
          </a:prstGeom>
        </p:spPr>
      </p:pic>
      <p:pic>
        <p:nvPicPr>
          <p:cNvPr id="7" name="Picture 7"/>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3443210" y="2152891"/>
            <a:ext cx="10495805" cy="5247903"/>
          </a:xfrm>
          <a:prstGeom prst="rect">
            <a:avLst/>
          </a:prstGeom>
        </p:spPr>
      </p:pic>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3705944" y="2391347"/>
            <a:ext cx="10495805" cy="5247903"/>
          </a:xfrm>
          <a:prstGeom prst="rect">
            <a:avLst/>
          </a:prstGeom>
        </p:spPr>
      </p:pic>
      <p:pic>
        <p:nvPicPr>
          <p:cNvPr id="9" name="Picture 9"/>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3958123" y="2643525"/>
            <a:ext cx="10495805" cy="5247903"/>
          </a:xfrm>
          <a:prstGeom prst="rect">
            <a:avLst/>
          </a:prstGeom>
        </p:spPr>
      </p:pic>
      <p:pic>
        <p:nvPicPr>
          <p:cNvPr id="10" name="Picture 10"/>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4227848" y="2909472"/>
            <a:ext cx="581810" cy="581810"/>
          </a:xfrm>
          <a:prstGeom prst="rect">
            <a:avLst/>
          </a:prstGeom>
        </p:spPr>
      </p:pic>
      <p:pic>
        <p:nvPicPr>
          <p:cNvPr id="11" name="Picture 11"/>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12848391" y="7478728"/>
            <a:ext cx="484735" cy="825401"/>
          </a:xfrm>
          <a:prstGeom prst="rect">
            <a:avLst/>
          </a:prstGeom>
        </p:spPr>
      </p:pic>
      <p:pic>
        <p:nvPicPr>
          <p:cNvPr id="12" name="Picture 12"/>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a:stretch>
            <a:fillRect/>
          </a:stretch>
        </p:blipFill>
        <p:spPr>
          <a:xfrm>
            <a:off x="13569053" y="2909472"/>
            <a:ext cx="613646" cy="613646"/>
          </a:xfrm>
          <a:prstGeom prst="rect">
            <a:avLst/>
          </a:prstGeom>
        </p:spPr>
      </p:pic>
      <p:grpSp>
        <p:nvGrpSpPr>
          <p:cNvPr id="13" name="Group 13"/>
          <p:cNvGrpSpPr/>
          <p:nvPr/>
        </p:nvGrpSpPr>
        <p:grpSpPr>
          <a:xfrm>
            <a:off x="572626" y="1323946"/>
            <a:ext cx="1658982" cy="4147456"/>
            <a:chOff x="0" y="0"/>
            <a:chExt cx="2211976" cy="5529941"/>
          </a:xfrm>
        </p:grpSpPr>
        <p:pic>
          <p:nvPicPr>
            <p:cNvPr id="14" name="Picture 14"/>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rcRect/>
            <a:stretch>
              <a:fillRect/>
            </a:stretch>
          </p:blipFill>
          <p:spPr>
            <a:xfrm>
              <a:off x="0" y="0"/>
              <a:ext cx="1105988" cy="1105988"/>
            </a:xfrm>
            <a:prstGeom prst="rect">
              <a:avLst/>
            </a:prstGeom>
          </p:spPr>
        </p:pic>
        <p:pic>
          <p:nvPicPr>
            <p:cNvPr id="15" name="Picture 15"/>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xmlns="" r:embed="rId23"/>
                </a:ext>
              </a:extLst>
            </a:blip>
            <a:srcRect/>
            <a:stretch>
              <a:fillRect/>
            </a:stretch>
          </p:blipFill>
          <p:spPr>
            <a:xfrm>
              <a:off x="1105988" y="0"/>
              <a:ext cx="1105988" cy="1105988"/>
            </a:xfrm>
            <a:prstGeom prst="rect">
              <a:avLst/>
            </a:prstGeom>
          </p:spPr>
        </p:pic>
        <p:pic>
          <p:nvPicPr>
            <p:cNvPr id="16" name="Picture 16"/>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rcRect/>
            <a:stretch>
              <a:fillRect/>
            </a:stretch>
          </p:blipFill>
          <p:spPr>
            <a:xfrm>
              <a:off x="0" y="2211976"/>
              <a:ext cx="1105988" cy="1105988"/>
            </a:xfrm>
            <a:prstGeom prst="rect">
              <a:avLst/>
            </a:prstGeom>
          </p:spPr>
        </p:pic>
        <p:pic>
          <p:nvPicPr>
            <p:cNvPr id="17" name="Picture 17"/>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xmlns="" r:embed="rId27"/>
                </a:ext>
              </a:extLst>
            </a:blip>
            <a:srcRect/>
            <a:stretch>
              <a:fillRect/>
            </a:stretch>
          </p:blipFill>
          <p:spPr>
            <a:xfrm>
              <a:off x="1105988" y="2211976"/>
              <a:ext cx="1105988" cy="1105988"/>
            </a:xfrm>
            <a:prstGeom prst="rect">
              <a:avLst/>
            </a:prstGeom>
          </p:spPr>
        </p:pic>
        <p:pic>
          <p:nvPicPr>
            <p:cNvPr id="18" name="Picture 18"/>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xmlns="" r:embed="rId29"/>
                </a:ext>
              </a:extLst>
            </a:blip>
            <a:srcRect/>
            <a:stretch>
              <a:fillRect/>
            </a:stretch>
          </p:blipFill>
          <p:spPr>
            <a:xfrm>
              <a:off x="0" y="1105988"/>
              <a:ext cx="1105988" cy="1105988"/>
            </a:xfrm>
            <a:prstGeom prst="rect">
              <a:avLst/>
            </a:prstGeom>
          </p:spPr>
        </p:pic>
        <p:pic>
          <p:nvPicPr>
            <p:cNvPr id="19" name="Picture 19"/>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xmlns="" r:embed="rId31"/>
                </a:ext>
              </a:extLst>
            </a:blip>
            <a:srcRect/>
            <a:stretch>
              <a:fillRect/>
            </a:stretch>
          </p:blipFill>
          <p:spPr>
            <a:xfrm>
              <a:off x="1105988" y="1105988"/>
              <a:ext cx="1105988" cy="1105988"/>
            </a:xfrm>
            <a:prstGeom prst="rect">
              <a:avLst/>
            </a:prstGeom>
          </p:spPr>
        </p:pic>
        <p:pic>
          <p:nvPicPr>
            <p:cNvPr id="20" name="Picture 20"/>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xmlns="" r:embed="rId33"/>
                </a:ext>
              </a:extLst>
            </a:blip>
            <a:srcRect/>
            <a:stretch>
              <a:fillRect/>
            </a:stretch>
          </p:blipFill>
          <p:spPr>
            <a:xfrm>
              <a:off x="0" y="3317965"/>
              <a:ext cx="1105988" cy="1105988"/>
            </a:xfrm>
            <a:prstGeom prst="rect">
              <a:avLst/>
            </a:prstGeom>
          </p:spPr>
        </p:pic>
        <p:pic>
          <p:nvPicPr>
            <p:cNvPr id="21" name="Picture 21"/>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xmlns="" r:embed="rId35"/>
                </a:ext>
              </a:extLst>
            </a:blip>
            <a:srcRect/>
            <a:stretch>
              <a:fillRect/>
            </a:stretch>
          </p:blipFill>
          <p:spPr>
            <a:xfrm>
              <a:off x="1105988" y="3317965"/>
              <a:ext cx="1105988" cy="1105988"/>
            </a:xfrm>
            <a:prstGeom prst="rect">
              <a:avLst/>
            </a:prstGeom>
          </p:spPr>
        </p:pic>
        <p:pic>
          <p:nvPicPr>
            <p:cNvPr id="22" name="Picture 22"/>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xmlns="" r:embed="rId37"/>
                </a:ext>
              </a:extLst>
            </a:blip>
            <a:srcRect/>
            <a:stretch>
              <a:fillRect/>
            </a:stretch>
          </p:blipFill>
          <p:spPr>
            <a:xfrm>
              <a:off x="0" y="4423953"/>
              <a:ext cx="1105988" cy="1105988"/>
            </a:xfrm>
            <a:prstGeom prst="rect">
              <a:avLst/>
            </a:prstGeom>
          </p:spPr>
        </p:pic>
        <p:pic>
          <p:nvPicPr>
            <p:cNvPr id="23" name="Picture 23"/>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xmlns="" r:embed="rId39"/>
                </a:ext>
              </a:extLst>
            </a:blip>
            <a:srcRect/>
            <a:stretch>
              <a:fillRect/>
            </a:stretch>
          </p:blipFill>
          <p:spPr>
            <a:xfrm>
              <a:off x="1105988" y="4423953"/>
              <a:ext cx="1105988" cy="1105988"/>
            </a:xfrm>
            <a:prstGeom prst="rect">
              <a:avLst/>
            </a:prstGeom>
          </p:spPr>
        </p:pic>
        <p:pic>
          <p:nvPicPr>
            <p:cNvPr id="24" name="Picture 24"/>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xmlns="" r:embed="rId41"/>
                </a:ext>
              </a:extLst>
            </a:blip>
            <a:srcRect/>
            <a:stretch>
              <a:fillRect/>
            </a:stretch>
          </p:blipFill>
          <p:spPr>
            <a:xfrm>
              <a:off x="1284474" y="4613333"/>
              <a:ext cx="749016" cy="727227"/>
            </a:xfrm>
            <a:prstGeom prst="rect">
              <a:avLst/>
            </a:prstGeom>
          </p:spPr>
        </p:pic>
      </p:grpSp>
      <p:pic>
        <p:nvPicPr>
          <p:cNvPr id="25" name="Picture 2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4045617" y="8444541"/>
            <a:ext cx="3684917" cy="3684917"/>
          </a:xfrm>
          <a:prstGeom prst="rect">
            <a:avLst/>
          </a:prstGeom>
        </p:spPr>
      </p:pic>
      <p:sp>
        <p:nvSpPr>
          <p:cNvPr id="27" name="TextBox 27"/>
          <p:cNvSpPr txBox="1"/>
          <p:nvPr/>
        </p:nvSpPr>
        <p:spPr>
          <a:xfrm>
            <a:off x="4676140" y="4950460"/>
            <a:ext cx="8935720" cy="1071245"/>
          </a:xfrm>
          <a:prstGeom prst="rect">
            <a:avLst/>
          </a:prstGeom>
        </p:spPr>
        <p:txBody>
          <a:bodyPr lIns="0" tIns="0" rIns="0" bIns="0" rtlCol="0" anchor="t">
            <a:spAutoFit/>
          </a:bodyPr>
          <a:lstStyle/>
          <a:p>
            <a:pPr marL="0" lvl="0" indent="0" algn="ctr">
              <a:lnSpc>
                <a:spcPts val="7000"/>
              </a:lnSpc>
            </a:pPr>
            <a:r>
              <a:rPr lang="en-US" sz="7000" u="none">
                <a:solidFill>
                  <a:srgbClr val="000000"/>
                </a:solidFill>
                <a:latin typeface="Retropix"/>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633368" y="3626446"/>
            <a:ext cx="782400" cy="1057297"/>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511249" y="2300667"/>
            <a:ext cx="1026639" cy="785846"/>
          </a:xfrm>
          <a:prstGeom prst="rect">
            <a:avLst/>
          </a:prstGeom>
        </p:spPr>
      </p:pic>
      <p:pic>
        <p:nvPicPr>
          <p:cNvPr id="4" name="Picture 4"/>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543623" y="538933"/>
            <a:ext cx="961890" cy="1221800"/>
          </a:xfrm>
          <a:prstGeom prst="rect">
            <a:avLst/>
          </a:prstGeom>
        </p:spPr>
      </p:pic>
      <p:pic>
        <p:nvPicPr>
          <p:cNvPr id="5" name="Picture 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559442" y="5223676"/>
            <a:ext cx="930253" cy="980151"/>
          </a:xfrm>
          <a:prstGeom prst="rect">
            <a:avLst/>
          </a:prstGeom>
        </p:spPr>
      </p:pic>
      <p:pic>
        <p:nvPicPr>
          <p:cNvPr id="6" name="Picture 6"/>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6802844" y="538933"/>
            <a:ext cx="779562" cy="779562"/>
          </a:xfrm>
          <a:prstGeom prst="rect">
            <a:avLst/>
          </a:prstGeom>
        </p:spPr>
      </p:pic>
      <p:pic>
        <p:nvPicPr>
          <p:cNvPr id="7" name="Picture 7"/>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16788145" y="1764975"/>
            <a:ext cx="779562" cy="779562"/>
          </a:xfrm>
          <a:prstGeom prst="rect">
            <a:avLst/>
          </a:prstGeom>
        </p:spPr>
      </p:pic>
      <p:sp>
        <p:nvSpPr>
          <p:cNvPr id="8" name="TextBox 8"/>
          <p:cNvSpPr txBox="1"/>
          <p:nvPr/>
        </p:nvSpPr>
        <p:spPr>
          <a:xfrm>
            <a:off x="2044700" y="920750"/>
            <a:ext cx="14100175" cy="5924550"/>
          </a:xfrm>
          <a:prstGeom prst="rect">
            <a:avLst/>
          </a:prstGeom>
        </p:spPr>
        <p:txBody>
          <a:bodyPr wrap="square" lIns="0" tIns="0" rIns="0" bIns="0" rtlCol="0" anchor="t">
            <a:spAutoFit/>
          </a:bodyPr>
          <a:lstStyle/>
          <a:p>
            <a:pPr algn="ctr">
              <a:lnSpc>
                <a:spcPts val="8300"/>
              </a:lnSpc>
            </a:pPr>
            <a:r>
              <a:rPr lang="en-US" sz="8300">
                <a:solidFill>
                  <a:srgbClr val="FFFFFF"/>
                </a:solidFill>
                <a:latin typeface="Retropix"/>
              </a:rPr>
              <a:t>ỨNG DỤNG TRAO ĐỔI THÔNG TIN GIỮA CÁC MÁY TÍNH SỬ DỤNG GIAO THỨC TCP VÀ UDP </a:t>
            </a:r>
          </a:p>
          <a:p>
            <a:pPr algn="ctr">
              <a:lnSpc>
                <a:spcPts val="13000"/>
              </a:lnSpc>
            </a:pPr>
            <a:endParaRPr lang="en-US" sz="8300">
              <a:solidFill>
                <a:srgbClr val="FFFFFF"/>
              </a:solidFill>
              <a:latin typeface="Retropix"/>
            </a:endParaRPr>
          </a:p>
        </p:txBody>
      </p:sp>
      <p:pic>
        <p:nvPicPr>
          <p:cNvPr id="9" name="Picture 9"/>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3577645" y="4983601"/>
            <a:ext cx="484735" cy="825401"/>
          </a:xfrm>
          <a:prstGeom prst="rect">
            <a:avLst/>
          </a:prstGeom>
        </p:spPr>
      </p:pic>
      <p:grpSp>
        <p:nvGrpSpPr>
          <p:cNvPr id="10" name="Group 10"/>
          <p:cNvGrpSpPr/>
          <p:nvPr/>
        </p:nvGrpSpPr>
        <p:grpSpPr>
          <a:xfrm>
            <a:off x="6113145" y="7606665"/>
            <a:ext cx="7352665" cy="909955"/>
            <a:chOff x="0" y="0"/>
            <a:chExt cx="6509659" cy="1213205"/>
          </a:xfrm>
        </p:grpSpPr>
        <p:grpSp>
          <p:nvGrpSpPr>
            <p:cNvPr id="11" name="Group 11"/>
            <p:cNvGrpSpPr/>
            <p:nvPr/>
          </p:nvGrpSpPr>
          <p:grpSpPr>
            <a:xfrm>
              <a:off x="0" y="0"/>
              <a:ext cx="6509659" cy="1213205"/>
              <a:chOff x="0" y="0"/>
              <a:chExt cx="2180608" cy="406400"/>
            </a:xfrm>
          </p:grpSpPr>
          <p:sp>
            <p:nvSpPr>
              <p:cNvPr id="12" name="Freeform 12"/>
              <p:cNvSpPr/>
              <p:nvPr/>
            </p:nvSpPr>
            <p:spPr>
              <a:xfrm>
                <a:off x="203200" y="-326"/>
                <a:ext cx="1774208" cy="407051"/>
              </a:xfrm>
              <a:custGeom>
                <a:avLst/>
                <a:gdLst/>
                <a:ahLst/>
                <a:cxnLst/>
                <a:rect l="l" t="t" r="r" b="b"/>
                <a:pathLst>
                  <a:path w="1774208" h="407051">
                    <a:moveTo>
                      <a:pt x="1774208" y="326"/>
                    </a:moveTo>
                    <a:cubicBezTo>
                      <a:pt x="1701395" y="0"/>
                      <a:pt x="1633974" y="38659"/>
                      <a:pt x="1597473" y="101663"/>
                    </a:cubicBezTo>
                    <a:cubicBezTo>
                      <a:pt x="1560972" y="164667"/>
                      <a:pt x="1560972" y="242385"/>
                      <a:pt x="1597473" y="305389"/>
                    </a:cubicBezTo>
                    <a:cubicBezTo>
                      <a:pt x="1633974" y="368393"/>
                      <a:pt x="1701395" y="407052"/>
                      <a:pt x="1774208"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CCCCC"/>
              </a:solidFill>
              <a:ln w="28575">
                <a:solidFill>
                  <a:srgbClr val="000000"/>
                </a:solidFill>
              </a:ln>
            </p:spPr>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1605"/>
                  </a:lnSpc>
                </a:pPr>
                <a:endParaRPr/>
              </a:p>
            </p:txBody>
          </p:sp>
        </p:grpSp>
        <p:sp>
          <p:nvSpPr>
            <p:cNvPr id="14" name="TextBox 14"/>
            <p:cNvSpPr txBox="1"/>
            <p:nvPr/>
          </p:nvSpPr>
          <p:spPr>
            <a:xfrm>
              <a:off x="1506651" y="371018"/>
              <a:ext cx="4396125" cy="471567"/>
            </a:xfrm>
            <a:prstGeom prst="rect">
              <a:avLst/>
            </a:prstGeom>
          </p:spPr>
          <p:txBody>
            <a:bodyPr lIns="0" tIns="0" rIns="0" bIns="0" rtlCol="0" anchor="t">
              <a:spAutoFit/>
            </a:bodyPr>
            <a:lstStyle/>
            <a:p>
              <a:pPr>
                <a:lnSpc>
                  <a:spcPts val="2760"/>
                </a:lnSpc>
              </a:pPr>
              <a:r>
                <a:rPr lang="vi-VN" altLang="en-US" sz="2800" b="1">
                  <a:solidFill>
                    <a:srgbClr val="000000"/>
                  </a:solidFill>
                  <a:latin typeface="Public Sans"/>
                </a:rPr>
                <a:t>Lập trình mạng căn bản </a:t>
              </a:r>
            </a:p>
          </p:txBody>
        </p:sp>
        <p:pic>
          <p:nvPicPr>
            <p:cNvPr id="15" name="Picture 15"/>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605198" y="271737"/>
              <a:ext cx="689798" cy="669732"/>
            </a:xfrm>
            <a:prstGeom prst="rect">
              <a:avLst/>
            </a:prstGeom>
          </p:spPr>
        </p:pic>
      </p:grpSp>
      <p:grpSp>
        <p:nvGrpSpPr>
          <p:cNvPr id="16" name="Group 16"/>
          <p:cNvGrpSpPr/>
          <p:nvPr/>
        </p:nvGrpSpPr>
        <p:grpSpPr>
          <a:xfrm>
            <a:off x="0" y="9052698"/>
            <a:ext cx="18288000" cy="1234302"/>
            <a:chOff x="0" y="0"/>
            <a:chExt cx="24384000" cy="1645736"/>
          </a:xfrm>
        </p:grpSpPr>
        <p:grpSp>
          <p:nvGrpSpPr>
            <p:cNvPr id="17" name="Group 17"/>
            <p:cNvGrpSpPr/>
            <p:nvPr/>
          </p:nvGrpSpPr>
          <p:grpSpPr>
            <a:xfrm>
              <a:off x="0" y="0"/>
              <a:ext cx="24384000" cy="1645736"/>
              <a:chOff x="0" y="0"/>
              <a:chExt cx="4816593" cy="325084"/>
            </a:xfrm>
          </p:grpSpPr>
          <p:sp>
            <p:nvSpPr>
              <p:cNvPr id="18" name="Freeform 18"/>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a:solidFill>
                  <a:srgbClr val="CCCCCC"/>
                </a:solidFill>
              </a:ln>
            </p:spPr>
          </p:sp>
          <p:sp>
            <p:nvSpPr>
              <p:cNvPr id="19" name="TextBox 19"/>
              <p:cNvSpPr txBox="1"/>
              <p:nvPr/>
            </p:nvSpPr>
            <p:spPr>
              <a:xfrm>
                <a:off x="0" y="-38100"/>
                <a:ext cx="812800" cy="850900"/>
              </a:xfrm>
              <a:prstGeom prst="rect">
                <a:avLst/>
              </a:prstGeom>
            </p:spPr>
            <p:txBody>
              <a:bodyPr lIns="254000" tIns="254000" rIns="254000" bIns="254000" rtlCol="0" anchor="ctr"/>
              <a:lstStyle/>
              <a:p>
                <a:pPr>
                  <a:lnSpc>
                    <a:spcPts val="2100"/>
                  </a:lnSpc>
                </a:pPr>
                <a:endParaRPr/>
              </a:p>
            </p:txBody>
          </p:sp>
        </p:grpSp>
        <p:pic>
          <p:nvPicPr>
            <p:cNvPr id="20" name="Picture 20"/>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a:stretch>
              <a:fillRect/>
            </a:stretch>
          </p:blipFill>
          <p:spPr>
            <a:xfrm>
              <a:off x="316552" y="286517"/>
              <a:ext cx="1072702" cy="1072702"/>
            </a:xfrm>
            <a:prstGeom prst="rect">
              <a:avLst/>
            </a:prstGeom>
          </p:spPr>
        </p:pic>
        <p:pic>
          <p:nvPicPr>
            <p:cNvPr id="21" name="Picture 21"/>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rcRect/>
            <a:stretch>
              <a:fillRect/>
            </a:stretch>
          </p:blipFill>
          <p:spPr>
            <a:xfrm>
              <a:off x="474997" y="436533"/>
              <a:ext cx="755811" cy="772669"/>
            </a:xfrm>
            <a:prstGeom prst="rect">
              <a:avLst/>
            </a:prstGeom>
          </p:spPr>
        </p:pic>
        <p:pic>
          <p:nvPicPr>
            <p:cNvPr id="22" name="Picture 22"/>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xmlns="" r:embed="rId23"/>
                </a:ext>
              </a:extLst>
            </a:blip>
            <a:srcRect/>
            <a:stretch>
              <a:fillRect/>
            </a:stretch>
          </p:blipFill>
          <p:spPr>
            <a:xfrm>
              <a:off x="1897443" y="318086"/>
              <a:ext cx="1076085" cy="1009564"/>
            </a:xfrm>
            <a:prstGeom prst="rect">
              <a:avLst/>
            </a:prstGeom>
          </p:spPr>
        </p:pic>
        <p:pic>
          <p:nvPicPr>
            <p:cNvPr id="23" name="Picture 23"/>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rcRect/>
            <a:stretch>
              <a:fillRect/>
            </a:stretch>
          </p:blipFill>
          <p:spPr>
            <a:xfrm>
              <a:off x="3194335" y="366127"/>
              <a:ext cx="883585" cy="913481"/>
            </a:xfrm>
            <a:prstGeom prst="rect">
              <a:avLst/>
            </a:prstGeom>
          </p:spPr>
        </p:pic>
        <p:pic>
          <p:nvPicPr>
            <p:cNvPr id="24" name="Picture 24"/>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xmlns="" r:embed="rId27"/>
                </a:ext>
              </a:extLst>
            </a:blip>
            <a:srcRect/>
            <a:stretch>
              <a:fillRect/>
            </a:stretch>
          </p:blipFill>
          <p:spPr>
            <a:xfrm>
              <a:off x="5416372" y="377368"/>
              <a:ext cx="890999" cy="890999"/>
            </a:xfrm>
            <a:prstGeom prst="rect">
              <a:avLst/>
            </a:prstGeom>
          </p:spPr>
        </p:pic>
        <p:pic>
          <p:nvPicPr>
            <p:cNvPr id="25" name="Picture 25"/>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xmlns="" r:embed="rId29"/>
                </a:ext>
              </a:extLst>
            </a:blip>
            <a:srcRect/>
            <a:stretch>
              <a:fillRect/>
            </a:stretch>
          </p:blipFill>
          <p:spPr>
            <a:xfrm>
              <a:off x="4298727" y="342107"/>
              <a:ext cx="896838" cy="961522"/>
            </a:xfrm>
            <a:prstGeom prst="rect">
              <a:avLst/>
            </a:prstGeom>
          </p:spPr>
        </p:pic>
        <p:pic>
          <p:nvPicPr>
            <p:cNvPr id="26" name="Picture 26"/>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xmlns="" r:embed="rId31"/>
                </a:ext>
              </a:extLst>
            </a:blip>
            <a:srcRect/>
            <a:stretch>
              <a:fillRect/>
            </a:stretch>
          </p:blipFill>
          <p:spPr>
            <a:xfrm>
              <a:off x="6502778" y="318086"/>
              <a:ext cx="1207087" cy="1009564"/>
            </a:xfrm>
            <a:prstGeom prst="rect">
              <a:avLst/>
            </a:prstGeom>
          </p:spPr>
        </p:pic>
        <p:sp>
          <p:nvSpPr>
            <p:cNvPr id="27" name="TextBox 27"/>
            <p:cNvSpPr txBox="1"/>
            <p:nvPr/>
          </p:nvSpPr>
          <p:spPr>
            <a:xfrm>
              <a:off x="22163171" y="429379"/>
              <a:ext cx="1562297" cy="714375"/>
            </a:xfrm>
            <a:prstGeom prst="rect">
              <a:avLst/>
            </a:prstGeom>
          </p:spPr>
          <p:txBody>
            <a:bodyPr lIns="0" tIns="0" rIns="0" bIns="0" rtlCol="0" anchor="t">
              <a:spAutoFit/>
            </a:bodyPr>
            <a:lstStyle/>
            <a:p>
              <a:pPr algn="r">
                <a:lnSpc>
                  <a:spcPts val="3840"/>
                </a:lnSpc>
              </a:pPr>
              <a:r>
                <a:rPr lang="en-US" sz="3200">
                  <a:solidFill>
                    <a:srgbClr val="000000"/>
                  </a:solidFill>
                  <a:latin typeface="Retropix"/>
                </a:rPr>
                <a:t>11:11PM</a:t>
              </a:r>
            </a:p>
          </p:txBody>
        </p:sp>
      </p:grpSp>
      <p:pic>
        <p:nvPicPr>
          <p:cNvPr id="28" name="Picture 28"/>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xmlns="" r:embed="rId33"/>
              </a:ext>
            </a:extLst>
          </a:blip>
          <a:srcRect/>
          <a:stretch>
            <a:fillRect/>
          </a:stretch>
        </p:blipFill>
        <p:spPr>
          <a:xfrm>
            <a:off x="16773447" y="2991016"/>
            <a:ext cx="808959" cy="782484"/>
          </a:xfrm>
          <a:prstGeom prst="rect">
            <a:avLst/>
          </a:prstGeom>
        </p:spPr>
      </p:pic>
      <p:sp>
        <p:nvSpPr>
          <p:cNvPr id="29" name="Text Box 28"/>
          <p:cNvSpPr txBox="1"/>
          <p:nvPr/>
        </p:nvSpPr>
        <p:spPr>
          <a:xfrm>
            <a:off x="10326370" y="5223510"/>
            <a:ext cx="7961630" cy="2061210"/>
          </a:xfrm>
          <a:prstGeom prst="rect">
            <a:avLst/>
          </a:prstGeom>
          <a:noFill/>
        </p:spPr>
        <p:txBody>
          <a:bodyPr wrap="square" rtlCol="0">
            <a:spAutoFit/>
          </a:bodyPr>
          <a:lstStyle/>
          <a:p>
            <a:r>
              <a:rPr lang="en-US" sz="3200">
                <a:solidFill>
                  <a:srgbClr val="FFFF00"/>
                </a:solidFill>
              </a:rPr>
              <a:t>Phạm Huỳnh Anh Thư - MSSV: 52000409 </a:t>
            </a:r>
          </a:p>
          <a:p>
            <a:r>
              <a:rPr lang="en-US" sz="3200">
                <a:solidFill>
                  <a:srgbClr val="FFFF00"/>
                </a:solidFill>
              </a:rPr>
              <a:t>Lớp: 20050401 - Khoá: K24</a:t>
            </a:r>
          </a:p>
          <a:p>
            <a:r>
              <a:rPr lang="en-US" sz="3200">
                <a:solidFill>
                  <a:srgbClr val="FFFF00"/>
                </a:solidFill>
              </a:rPr>
              <a:t>Đỗ Nhựt Khả Vy - MSSV: 52100513</a:t>
            </a:r>
          </a:p>
          <a:p>
            <a:r>
              <a:rPr lang="en-US" sz="3200">
                <a:solidFill>
                  <a:srgbClr val="FFFF00"/>
                </a:solidFill>
              </a:rPr>
              <a:t>Lớp: 21050401 - Khoá: K25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556895" y="1252855"/>
            <a:ext cx="5036820" cy="1447165"/>
          </a:xfrm>
          <a:custGeom>
            <a:avLst/>
            <a:gdLst/>
            <a:ahLst/>
            <a:cxnLst/>
            <a:rect l="l" t="t" r="r" b="b"/>
            <a:pathLst>
              <a:path w="3319333" h="1524108">
                <a:moveTo>
                  <a:pt x="52787" y="0"/>
                </a:moveTo>
                <a:lnTo>
                  <a:pt x="3266546" y="0"/>
                </a:lnTo>
                <a:cubicBezTo>
                  <a:pt x="3295699" y="0"/>
                  <a:pt x="3319333" y="23634"/>
                  <a:pt x="3319333" y="52787"/>
                </a:cubicBezTo>
                <a:lnTo>
                  <a:pt x="3319333" y="1471320"/>
                </a:lnTo>
                <a:cubicBezTo>
                  <a:pt x="3319333" y="1500474"/>
                  <a:pt x="3295699" y="1524108"/>
                  <a:pt x="3266546" y="1524108"/>
                </a:cubicBezTo>
                <a:lnTo>
                  <a:pt x="52787" y="1524108"/>
                </a:lnTo>
                <a:cubicBezTo>
                  <a:pt x="23634" y="1524108"/>
                  <a:pt x="0" y="1500474"/>
                  <a:pt x="0" y="1471320"/>
                </a:cubicBezTo>
                <a:lnTo>
                  <a:pt x="0" y="52787"/>
                </a:lnTo>
                <a:cubicBezTo>
                  <a:pt x="0" y="23634"/>
                  <a:pt x="23634" y="0"/>
                  <a:pt x="52787" y="0"/>
                </a:cubicBezTo>
                <a:close/>
              </a:path>
            </a:pathLst>
          </a:custGeom>
          <a:solidFill>
            <a:srgbClr val="FEFF99"/>
          </a:solidFill>
          <a:ln>
            <a:noFill/>
          </a:ln>
        </p:spPr>
      </p:sp>
      <p:sp>
        <p:nvSpPr>
          <p:cNvPr id="7" name="Freeform 7"/>
          <p:cNvSpPr/>
          <p:nvPr/>
        </p:nvSpPr>
        <p:spPr>
          <a:xfrm>
            <a:off x="-836295" y="0"/>
            <a:ext cx="19960590" cy="795655"/>
          </a:xfrm>
          <a:custGeom>
            <a:avLst/>
            <a:gdLst/>
            <a:ahLst/>
            <a:cxnLst/>
            <a:rect l="l" t="t" r="r" b="b"/>
            <a:pathLst>
              <a:path w="5257270" h="209588">
                <a:moveTo>
                  <a:pt x="0" y="0"/>
                </a:moveTo>
                <a:lnTo>
                  <a:pt x="5257270" y="0"/>
                </a:lnTo>
                <a:lnTo>
                  <a:pt x="5257270" y="209588"/>
                </a:lnTo>
                <a:lnTo>
                  <a:pt x="0" y="209588"/>
                </a:lnTo>
                <a:close/>
              </a:path>
            </a:pathLst>
          </a:custGeom>
          <a:solidFill>
            <a:srgbClr val="067A7B"/>
          </a:solidFill>
          <a:ln w="95250">
            <a:solidFill>
              <a:srgbClr val="067A7B"/>
            </a:solidFill>
          </a:ln>
        </p:spPr>
      </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368300" y="2977948"/>
            <a:ext cx="7482869" cy="3741435"/>
          </a:xfrm>
          <a:prstGeom prst="rect">
            <a:avLst/>
          </a:prstGeom>
        </p:spPr>
      </p:pic>
      <p:pic>
        <p:nvPicPr>
          <p:cNvPr id="15" name="Picture 1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85615" y="7242949"/>
            <a:ext cx="2778342" cy="767833"/>
          </a:xfrm>
          <a:prstGeom prst="rect">
            <a:avLst/>
          </a:prstGeom>
        </p:spPr>
      </p:pic>
      <p:pic>
        <p:nvPicPr>
          <p:cNvPr id="28" name="Picture 2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333166" y="1515192"/>
            <a:ext cx="484735" cy="825401"/>
          </a:xfrm>
          <a:prstGeom prst="rect">
            <a:avLst/>
          </a:prstGeom>
        </p:spPr>
      </p:pic>
      <p:pic>
        <p:nvPicPr>
          <p:cNvPr id="29" name="Picture 29"/>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028700" y="8533974"/>
            <a:ext cx="724326" cy="724326"/>
          </a:xfrm>
          <a:prstGeom prst="rect">
            <a:avLst/>
          </a:prstGeom>
        </p:spPr>
      </p:pic>
      <p:pic>
        <p:nvPicPr>
          <p:cNvPr id="30" name="Picture 30"/>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772076" y="8533974"/>
            <a:ext cx="746029" cy="724326"/>
          </a:xfrm>
          <a:prstGeom prst="rect">
            <a:avLst/>
          </a:prstGeom>
        </p:spPr>
      </p:pic>
      <p:sp>
        <p:nvSpPr>
          <p:cNvPr id="31" name="TextBox 31"/>
          <p:cNvSpPr txBox="1"/>
          <p:nvPr/>
        </p:nvSpPr>
        <p:spPr>
          <a:xfrm>
            <a:off x="226060" y="4458970"/>
            <a:ext cx="7625080" cy="1795145"/>
          </a:xfrm>
          <a:prstGeom prst="rect">
            <a:avLst/>
          </a:prstGeom>
        </p:spPr>
        <p:txBody>
          <a:bodyPr wrap="square" lIns="0" tIns="0" rIns="0" bIns="0" rtlCol="0" anchor="t">
            <a:spAutoFit/>
          </a:bodyPr>
          <a:lstStyle/>
          <a:p>
            <a:pPr algn="ctr">
              <a:lnSpc>
                <a:spcPts val="7000"/>
              </a:lnSpc>
            </a:pPr>
            <a:r>
              <a:rPr lang="vi-VN" altLang="en-US" sz="7000">
                <a:solidFill>
                  <a:srgbClr val="000000"/>
                </a:solidFill>
                <a:latin typeface="Retropix"/>
              </a:rPr>
              <a:t>TỔNG QUAN CHƯƠNG TRÌNH</a:t>
            </a:r>
          </a:p>
        </p:txBody>
      </p:sp>
      <p:sp>
        <p:nvSpPr>
          <p:cNvPr id="41" name="Text Box 40"/>
          <p:cNvSpPr txBox="1"/>
          <p:nvPr/>
        </p:nvSpPr>
        <p:spPr>
          <a:xfrm>
            <a:off x="811530" y="1515110"/>
            <a:ext cx="4970780" cy="1014730"/>
          </a:xfrm>
          <a:prstGeom prst="rect">
            <a:avLst/>
          </a:prstGeom>
          <a:noFill/>
        </p:spPr>
        <p:txBody>
          <a:bodyPr wrap="square" rtlCol="0">
            <a:spAutoFit/>
          </a:bodyPr>
          <a:lstStyle/>
          <a:p>
            <a:r>
              <a:rPr lang="vi-VN" altLang="en-US" sz="6000" b="1">
                <a:solidFill>
                  <a:schemeClr val="accent1">
                    <a:lumMod val="75000"/>
                  </a:schemeClr>
                </a:solidFill>
                <a:latin typeface="Avenir Heavy" panose="02000503020000020003" charset="0"/>
                <a:cs typeface="Avenir Heavy" panose="02000503020000020003" charset="0"/>
              </a:rPr>
              <a:t>CHƯƠNG 1</a:t>
            </a:r>
          </a:p>
        </p:txBody>
      </p:sp>
      <p:pic>
        <p:nvPicPr>
          <p:cNvPr id="2"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51140" y="1253490"/>
            <a:ext cx="9561830" cy="8853805"/>
          </a:xfrm>
          <a:prstGeom prst="rect">
            <a:avLst/>
          </a:prstGeom>
        </p:spPr>
      </p:pic>
    </p:spTree>
    <p:extLst>
      <p:ext uri="{BB962C8B-B14F-4D97-AF65-F5344CB8AC3E}">
        <p14:creationId xmlns:p14="http://schemas.microsoft.com/office/powerpoint/2010/main" val="3376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816736" y="-5817236"/>
            <a:ext cx="21921472" cy="21921472"/>
          </a:xfrm>
          <a:prstGeom prst="rect">
            <a:avLst/>
          </a:prstGeom>
        </p:spPr>
      </p:pic>
      <p:grpSp>
        <p:nvGrpSpPr>
          <p:cNvPr id="3" name="Group 3"/>
          <p:cNvGrpSpPr/>
          <p:nvPr/>
        </p:nvGrpSpPr>
        <p:grpSpPr>
          <a:xfrm>
            <a:off x="2036596" y="1839339"/>
            <a:ext cx="14235927" cy="6629441"/>
            <a:chOff x="0" y="0"/>
            <a:chExt cx="3749380" cy="1746026"/>
          </a:xfrm>
        </p:grpSpPr>
        <p:sp>
          <p:nvSpPr>
            <p:cNvPr id="4" name="Freeform 4"/>
            <p:cNvSpPr/>
            <p:nvPr/>
          </p:nvSpPr>
          <p:spPr>
            <a:xfrm>
              <a:off x="0" y="0"/>
              <a:ext cx="3749380" cy="1746026"/>
            </a:xfrm>
            <a:custGeom>
              <a:avLst/>
              <a:gdLst/>
              <a:ahLst/>
              <a:cxnLst/>
              <a:rect l="l" t="t" r="r" b="b"/>
              <a:pathLst>
                <a:path w="3749380" h="1746026">
                  <a:moveTo>
                    <a:pt x="0" y="0"/>
                  </a:moveTo>
                  <a:lnTo>
                    <a:pt x="3749380" y="0"/>
                  </a:lnTo>
                  <a:lnTo>
                    <a:pt x="3749380" y="1746026"/>
                  </a:lnTo>
                  <a:lnTo>
                    <a:pt x="0" y="1746026"/>
                  </a:lnTo>
                  <a:close/>
                </a:path>
              </a:pathLst>
            </a:custGeom>
            <a:solidFill>
              <a:srgbClr val="FEFF99"/>
            </a:solidFill>
            <a:ln w="95250">
              <a:solidFill>
                <a:srgbClr val="CCCCCC"/>
              </a:solidFill>
            </a:ln>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grpSp>
        <p:nvGrpSpPr>
          <p:cNvPr id="7" name="Group 7"/>
          <p:cNvGrpSpPr/>
          <p:nvPr/>
        </p:nvGrpSpPr>
        <p:grpSpPr>
          <a:xfrm>
            <a:off x="-1301115" y="0"/>
            <a:ext cx="20890230" cy="795655"/>
            <a:chOff x="0" y="0"/>
            <a:chExt cx="5502091" cy="209588"/>
          </a:xfrm>
        </p:grpSpPr>
        <p:sp>
          <p:nvSpPr>
            <p:cNvPr id="8" name="Freeform 8"/>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9" name="TextBox 9"/>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grpSp>
        <p:nvGrpSpPr>
          <p:cNvPr id="12" name="Group 12"/>
          <p:cNvGrpSpPr/>
          <p:nvPr/>
        </p:nvGrpSpPr>
        <p:grpSpPr>
          <a:xfrm>
            <a:off x="-1301115" y="9491345"/>
            <a:ext cx="20890230" cy="795655"/>
            <a:chOff x="0" y="0"/>
            <a:chExt cx="5502091" cy="209588"/>
          </a:xfrm>
        </p:grpSpPr>
        <p:sp>
          <p:nvSpPr>
            <p:cNvPr id="13" name="Freeform 13"/>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14" name="TextBox 14"/>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pic>
        <p:nvPicPr>
          <p:cNvPr id="31" name="Picture 31"/>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3207690">
            <a:off x="6778520" y="8056080"/>
            <a:ext cx="484735" cy="825401"/>
          </a:xfrm>
          <a:prstGeom prst="rect">
            <a:avLst/>
          </a:prstGeom>
        </p:spPr>
      </p:pic>
      <p:pic>
        <p:nvPicPr>
          <p:cNvPr id="32" name="Picture 3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5235587" y="4383955"/>
            <a:ext cx="635693" cy="654740"/>
          </a:xfrm>
          <a:prstGeom prst="rect">
            <a:avLst/>
          </a:prstGeom>
        </p:spPr>
      </p:pic>
      <p:pic>
        <p:nvPicPr>
          <p:cNvPr id="33" name="Picture 33"/>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2474728" y="2252104"/>
            <a:ext cx="798979" cy="798979"/>
          </a:xfrm>
          <a:prstGeom prst="rect">
            <a:avLst/>
          </a:prstGeom>
        </p:spPr>
      </p:pic>
      <p:sp>
        <p:nvSpPr>
          <p:cNvPr id="34" name="TextBox 34"/>
          <p:cNvSpPr txBox="1"/>
          <p:nvPr/>
        </p:nvSpPr>
        <p:spPr>
          <a:xfrm>
            <a:off x="2783205" y="3230245"/>
            <a:ext cx="12452350" cy="1153795"/>
          </a:xfrm>
          <a:prstGeom prst="rect">
            <a:avLst/>
          </a:prstGeom>
        </p:spPr>
        <p:txBody>
          <a:bodyPr wrap="square" lIns="0" tIns="0" rIns="0" bIns="0" rtlCol="0" anchor="t">
            <a:spAutoFit/>
          </a:bodyPr>
          <a:lstStyle/>
          <a:p>
            <a:pPr algn="ctr">
              <a:lnSpc>
                <a:spcPts val="9000"/>
              </a:lnSpc>
            </a:pPr>
            <a:r>
              <a:rPr lang="vi-VN" altLang="en-US" sz="9000" b="1">
                <a:solidFill>
                  <a:schemeClr val="tx2"/>
                </a:solidFill>
                <a:latin typeface="Retropix"/>
              </a:rPr>
              <a:t>Cách thức hoạt động</a:t>
            </a:r>
          </a:p>
        </p:txBody>
      </p:sp>
      <p:pic>
        <p:nvPicPr>
          <p:cNvPr id="35" name="Picture 35"/>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3344126" y="2353235"/>
            <a:ext cx="2527153" cy="473267"/>
          </a:xfrm>
          <a:prstGeom prst="rect">
            <a:avLst/>
          </a:prstGeom>
        </p:spPr>
      </p:pic>
      <p:sp>
        <p:nvSpPr>
          <p:cNvPr id="36" name="Text Box 35"/>
          <p:cNvSpPr txBox="1"/>
          <p:nvPr/>
        </p:nvSpPr>
        <p:spPr>
          <a:xfrm>
            <a:off x="2473960" y="4759960"/>
            <a:ext cx="12321540" cy="1322070"/>
          </a:xfrm>
          <a:prstGeom prst="rect">
            <a:avLst/>
          </a:prstGeom>
          <a:noFill/>
        </p:spPr>
        <p:txBody>
          <a:bodyPr wrap="square" rtlCol="0">
            <a:spAutoFit/>
          </a:bodyPr>
          <a:lstStyle/>
          <a:p>
            <a:r>
              <a:rPr lang="vi-VN" altLang="en-US" sz="4000"/>
              <a:t>- </a:t>
            </a:r>
            <a:r>
              <a:rPr lang="en-US" sz="4000"/>
              <a:t>Từ menu các user sẽ được cung cấp các sự lựa chọn được thể hiện bằng các Button. </a:t>
            </a:r>
            <a:endParaRPr lang="vi-VN" altLang="en-US"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785412" cy="10287000"/>
            <a:chOff x="0" y="0"/>
            <a:chExt cx="1787105" cy="2709333"/>
          </a:xfrm>
        </p:grpSpPr>
        <p:sp>
          <p:nvSpPr>
            <p:cNvPr id="3" name="Freeform 3"/>
            <p:cNvSpPr/>
            <p:nvPr/>
          </p:nvSpPr>
          <p:spPr>
            <a:xfrm>
              <a:off x="0" y="0"/>
              <a:ext cx="1787104" cy="2709333"/>
            </a:xfrm>
            <a:custGeom>
              <a:avLst/>
              <a:gdLst/>
              <a:ahLst/>
              <a:cxnLst/>
              <a:rect l="l" t="t" r="r" b="b"/>
              <a:pathLst>
                <a:path w="1787104" h="2709333">
                  <a:moveTo>
                    <a:pt x="0" y="0"/>
                  </a:moveTo>
                  <a:lnTo>
                    <a:pt x="1787104" y="0"/>
                  </a:lnTo>
                  <a:lnTo>
                    <a:pt x="1787104" y="2709333"/>
                  </a:lnTo>
                  <a:lnTo>
                    <a:pt x="0" y="2709333"/>
                  </a:lnTo>
                  <a:close/>
                </a:path>
              </a:pathLst>
            </a:custGeom>
            <a:solidFill>
              <a:srgbClr val="067A7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sp>
        <p:nvSpPr>
          <p:cNvPr id="5" name="TextBox 5"/>
          <p:cNvSpPr txBox="1"/>
          <p:nvPr/>
        </p:nvSpPr>
        <p:spPr>
          <a:xfrm>
            <a:off x="1028700" y="1019175"/>
            <a:ext cx="4799155" cy="4488180"/>
          </a:xfrm>
          <a:prstGeom prst="rect">
            <a:avLst/>
          </a:prstGeom>
        </p:spPr>
        <p:txBody>
          <a:bodyPr lIns="0" tIns="0" rIns="0" bIns="0" rtlCol="0" anchor="t">
            <a:spAutoFit/>
          </a:bodyPr>
          <a:lstStyle/>
          <a:p>
            <a:pPr algn="just">
              <a:lnSpc>
                <a:spcPts val="7000"/>
              </a:lnSpc>
            </a:pPr>
            <a:r>
              <a:rPr lang="en-US" sz="3600">
                <a:solidFill>
                  <a:schemeClr val="bg1"/>
                </a:solidFill>
                <a:sym typeface="+mn-ea"/>
              </a:rPr>
              <a:t>Với mỗi button khi user click vào sẽ điều hướng đến chương trình mình mong muốn bao gồm: </a:t>
            </a:r>
            <a:endParaRPr lang="en-US" sz="3600">
              <a:solidFill>
                <a:schemeClr val="bg1"/>
              </a:solidFill>
              <a:latin typeface="Retropix"/>
              <a:sym typeface="+mn-ea"/>
            </a:endParaRPr>
          </a:p>
        </p:txBody>
      </p:sp>
      <p:graphicFrame>
        <p:nvGraphicFramePr>
          <p:cNvPr id="7" name="Table 7"/>
          <p:cNvGraphicFramePr>
            <a:graphicFrameLocks noGrp="1"/>
          </p:cNvGraphicFramePr>
          <p:nvPr>
            <p:custDataLst>
              <p:tags r:id="rId1"/>
            </p:custDataLst>
          </p:nvPr>
        </p:nvGraphicFramePr>
        <p:xfrm>
          <a:off x="6691630" y="0"/>
          <a:ext cx="11596370" cy="10287000"/>
        </p:xfrm>
        <a:graphic>
          <a:graphicData uri="http://schemas.openxmlformats.org/drawingml/2006/table">
            <a:tbl>
              <a:tblPr/>
              <a:tblGrid>
                <a:gridCol w="5845175"/>
                <a:gridCol w="5751195"/>
              </a:tblGrid>
              <a:tr h="2164715">
                <a:tc>
                  <a:txBody>
                    <a:bodyPr/>
                    <a:lstStyle/>
                    <a:p>
                      <a:pPr algn="l">
                        <a:defRPr/>
                      </a:pPr>
                      <a:r>
                        <a:rPr lang="en-US" sz="3200">
                          <a:solidFill>
                            <a:srgbClr val="000000"/>
                          </a:solidFill>
                          <a:latin typeface="Retropix"/>
                        </a:rPr>
                        <a:t>+ Chat UDP: user sẽ được mô phỏng việc nhắn tin giữa bản thân và server bằng giao thức UDP.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EFF99"/>
                    </a:solidFill>
                  </a:tcPr>
                </a:tc>
                <a:tc>
                  <a:txBody>
                    <a:bodyPr/>
                    <a:lstStyle/>
                    <a:p>
                      <a:pPr algn="l">
                        <a:defRPr/>
                      </a:pPr>
                      <a:r>
                        <a:rPr lang="en-US" sz="3200">
                          <a:solidFill>
                            <a:srgbClr val="000000"/>
                          </a:solidFill>
                          <a:latin typeface="Retropix"/>
                        </a:rPr>
                        <a:t>+ Chat TCP: user sẽ được mô phỏng việc nhắn tin giữa bản thân và server bằng giao thức TCP. </a:t>
                      </a: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557395">
                <a:tc>
                  <a:txBody>
                    <a:bodyPr/>
                    <a:lstStyle/>
                    <a:p>
                      <a:pPr algn="l">
                        <a:defRPr/>
                      </a:pPr>
                      <a:r>
                        <a:rPr lang="en-US" sz="3200">
                          <a:solidFill>
                            <a:srgbClr val="000000"/>
                          </a:solidFill>
                          <a:latin typeface="Retropix"/>
                        </a:rPr>
                        <a:t>+ Từ điển: server sẽ kết nối đến với user qua cổng định sẵn, mỗi khi user nhập từ bằng tiếng Anh sẽ trả về tiếng Việt và ngược lại, chương trình này còn hạn chế vì từ điển chỉ giới hạn trong danh sách tạo sẵn, không lấy dữ liệu trực tiếp.</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defRPr/>
                      </a:pPr>
                      <a:r>
                        <a:rPr lang="en-US" sz="3200">
                          <a:solidFill>
                            <a:srgbClr val="000000"/>
                          </a:solidFill>
                          <a:latin typeface="Retropix"/>
                        </a:rPr>
                        <a:t>+ Máy tính: sau khi kết nối với server, user sẽ nhập dữ liệu là phép tính đơn giản, server nhận tính toán và gửi lại kết quả. </a:t>
                      </a: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EFF99"/>
                    </a:solidFill>
                  </a:tcPr>
                </a:tc>
              </a:tr>
              <a:tr h="3564890">
                <a:tc>
                  <a:txBody>
                    <a:bodyPr/>
                    <a:lstStyle/>
                    <a:p>
                      <a:pPr algn="l">
                        <a:defRPr/>
                      </a:pPr>
                      <a:r>
                        <a:rPr lang="en-US" sz="3200">
                          <a:solidFill>
                            <a:srgbClr val="000000"/>
                          </a:solidFill>
                          <a:latin typeface="Retropix"/>
                        </a:rPr>
                        <a:t>+ Diện tích: user sẽ được tính toán diện tích các hình chữ nhật, vuông, bình hành, tam giác, thoi và tròn.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EFF99"/>
                    </a:solidFill>
                  </a:tcPr>
                </a:tc>
                <a:tc>
                  <a:txBody>
                    <a:bodyPr/>
                    <a:lstStyle/>
                    <a:p>
                      <a:pPr algn="l">
                        <a:defRPr/>
                      </a:pPr>
                      <a:r>
                        <a:rPr lang="en-US" sz="3200">
                          <a:solidFill>
                            <a:srgbClr val="000000"/>
                          </a:solidFill>
                          <a:latin typeface="Retropix"/>
                        </a:rPr>
                        <a:t>+ Giải hệ phương trình bậc I 2 ẩn x và y: user kết nối đến server, user nhập hệ 2 phương trình gồm các biến a, b, c, server lấy dữ liệu để tính toán sau đó trả lại 2 kết quả là x và y.</a:t>
                      </a: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pic>
        <p:nvPicPr>
          <p:cNvPr id="31" name="Picture 3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3207690">
            <a:off x="310410" y="2233130"/>
            <a:ext cx="484735" cy="825401"/>
          </a:xfrm>
          <a:prstGeom prst="rect">
            <a:avLst/>
          </a:prstGeom>
        </p:spPr>
      </p:pic>
      <p:grpSp>
        <p:nvGrpSpPr>
          <p:cNvPr id="19" name="Group 19"/>
          <p:cNvGrpSpPr/>
          <p:nvPr/>
        </p:nvGrpSpPr>
        <p:grpSpPr>
          <a:xfrm>
            <a:off x="1028973" y="5679843"/>
            <a:ext cx="1658982" cy="4147456"/>
            <a:chOff x="0" y="0"/>
            <a:chExt cx="2211976" cy="5529941"/>
          </a:xfrm>
        </p:grpSpPr>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1105988" cy="1105988"/>
            </a:xfrm>
            <a:prstGeom prst="rect">
              <a:avLst/>
            </a:prstGeom>
          </p:spPr>
        </p:pic>
        <p:pic>
          <p:nvPicPr>
            <p:cNvPr id="21" name="Picture 21"/>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p:blipFill>
          <p:spPr>
            <a:xfrm>
              <a:off x="1105988" y="0"/>
              <a:ext cx="1105988" cy="1105988"/>
            </a:xfrm>
            <a:prstGeom prst="rect">
              <a:avLst/>
            </a:prstGeom>
          </p:spPr>
        </p:pic>
        <p:pic>
          <p:nvPicPr>
            <p:cNvPr id="22" name="Picture 22"/>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a:fillRect/>
            </a:stretch>
          </p:blipFill>
          <p:spPr>
            <a:xfrm>
              <a:off x="0" y="2211976"/>
              <a:ext cx="1105988" cy="1105988"/>
            </a:xfrm>
            <a:prstGeom prst="rect">
              <a:avLst/>
            </a:prstGeom>
          </p:spPr>
        </p:pic>
        <p:pic>
          <p:nvPicPr>
            <p:cNvPr id="23" name="Picture 23"/>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rcRect/>
            <a:stretch>
              <a:fillRect/>
            </a:stretch>
          </p:blipFill>
          <p:spPr>
            <a:xfrm>
              <a:off x="1105988" y="2211976"/>
              <a:ext cx="1105988" cy="1105988"/>
            </a:xfrm>
            <a:prstGeom prst="rect">
              <a:avLst/>
            </a:prstGeom>
          </p:spPr>
        </p:pic>
        <p:pic>
          <p:nvPicPr>
            <p:cNvPr id="24" name="Picture 24"/>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rcRect/>
            <a:stretch>
              <a:fillRect/>
            </a:stretch>
          </p:blipFill>
          <p:spPr>
            <a:xfrm>
              <a:off x="0" y="1105988"/>
              <a:ext cx="1105988" cy="1105988"/>
            </a:xfrm>
            <a:prstGeom prst="rect">
              <a:avLst/>
            </a:prstGeom>
          </p:spPr>
        </p:pic>
        <p:pic>
          <p:nvPicPr>
            <p:cNvPr id="25" name="Picture 25"/>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rcRect/>
            <a:stretch>
              <a:fillRect/>
            </a:stretch>
          </p:blipFill>
          <p:spPr>
            <a:xfrm>
              <a:off x="1105988" y="1105988"/>
              <a:ext cx="1105988" cy="1105988"/>
            </a:xfrm>
            <a:prstGeom prst="rect">
              <a:avLst/>
            </a:prstGeom>
          </p:spPr>
        </p:pic>
        <p:pic>
          <p:nvPicPr>
            <p:cNvPr id="26" name="Picture 26"/>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rcRect/>
            <a:stretch>
              <a:fillRect/>
            </a:stretch>
          </p:blipFill>
          <p:spPr>
            <a:xfrm>
              <a:off x="0" y="3317965"/>
              <a:ext cx="1105988" cy="1105988"/>
            </a:xfrm>
            <a:prstGeom prst="rect">
              <a:avLst/>
            </a:prstGeom>
          </p:spPr>
        </p:pic>
        <p:pic>
          <p:nvPicPr>
            <p:cNvPr id="27" name="Picture 27"/>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rcRect/>
            <a:stretch>
              <a:fillRect/>
            </a:stretch>
          </p:blipFill>
          <p:spPr>
            <a:xfrm>
              <a:off x="1105988" y="3317965"/>
              <a:ext cx="1105988" cy="1105988"/>
            </a:xfrm>
            <a:prstGeom prst="rect">
              <a:avLst/>
            </a:prstGeom>
          </p:spPr>
        </p:pic>
        <p:pic>
          <p:nvPicPr>
            <p:cNvPr id="28" name="Picture 28"/>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rcRect/>
            <a:stretch>
              <a:fillRect/>
            </a:stretch>
          </p:blipFill>
          <p:spPr>
            <a:xfrm>
              <a:off x="0" y="4423953"/>
              <a:ext cx="1105988" cy="1105988"/>
            </a:xfrm>
            <a:prstGeom prst="rect">
              <a:avLst/>
            </a:prstGeom>
          </p:spPr>
        </p:pic>
        <p:pic>
          <p:nvPicPr>
            <p:cNvPr id="29" name="Picture 29"/>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xmlns="" r:embed="rId24"/>
                </a:ext>
              </a:extLst>
            </a:blip>
            <a:srcRect/>
            <a:stretch>
              <a:fillRect/>
            </a:stretch>
          </p:blipFill>
          <p:spPr>
            <a:xfrm>
              <a:off x="1105988" y="4423953"/>
              <a:ext cx="1105988" cy="1105988"/>
            </a:xfrm>
            <a:prstGeom prst="rect">
              <a:avLst/>
            </a:prstGeom>
          </p:spPr>
        </p:pic>
        <p:pic>
          <p:nvPicPr>
            <p:cNvPr id="30" name="Picture 30"/>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rcRect/>
            <a:stretch>
              <a:fillRect/>
            </a:stretch>
          </p:blipFill>
          <p:spPr>
            <a:xfrm>
              <a:off x="1284474" y="4613333"/>
              <a:ext cx="749016" cy="727227"/>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 name="Freeform 3"/>
          <p:cNvSpPr/>
          <p:nvPr/>
        </p:nvSpPr>
        <p:spPr>
          <a:xfrm>
            <a:off x="556895" y="1252855"/>
            <a:ext cx="5036820" cy="1447165"/>
          </a:xfrm>
          <a:custGeom>
            <a:avLst/>
            <a:gdLst/>
            <a:ahLst/>
            <a:cxnLst/>
            <a:rect l="l" t="t" r="r" b="b"/>
            <a:pathLst>
              <a:path w="3319333" h="1524108">
                <a:moveTo>
                  <a:pt x="52787" y="0"/>
                </a:moveTo>
                <a:lnTo>
                  <a:pt x="3266546" y="0"/>
                </a:lnTo>
                <a:cubicBezTo>
                  <a:pt x="3295699" y="0"/>
                  <a:pt x="3319333" y="23634"/>
                  <a:pt x="3319333" y="52787"/>
                </a:cubicBezTo>
                <a:lnTo>
                  <a:pt x="3319333" y="1471320"/>
                </a:lnTo>
                <a:cubicBezTo>
                  <a:pt x="3319333" y="1500474"/>
                  <a:pt x="3295699" y="1524108"/>
                  <a:pt x="3266546" y="1524108"/>
                </a:cubicBezTo>
                <a:lnTo>
                  <a:pt x="52787" y="1524108"/>
                </a:lnTo>
                <a:cubicBezTo>
                  <a:pt x="23634" y="1524108"/>
                  <a:pt x="0" y="1500474"/>
                  <a:pt x="0" y="1471320"/>
                </a:cubicBezTo>
                <a:lnTo>
                  <a:pt x="0" y="52787"/>
                </a:lnTo>
                <a:cubicBezTo>
                  <a:pt x="0" y="23634"/>
                  <a:pt x="23634" y="0"/>
                  <a:pt x="52787" y="0"/>
                </a:cubicBezTo>
                <a:close/>
              </a:path>
            </a:pathLst>
          </a:custGeom>
          <a:solidFill>
            <a:srgbClr val="FEFF99"/>
          </a:solidFill>
          <a:ln>
            <a:noFill/>
          </a:ln>
        </p:spPr>
      </p:sp>
      <p:grpSp>
        <p:nvGrpSpPr>
          <p:cNvPr id="5" name="Group 5"/>
          <p:cNvGrpSpPr/>
          <p:nvPr/>
        </p:nvGrpSpPr>
        <p:grpSpPr>
          <a:xfrm>
            <a:off x="-836598" y="0"/>
            <a:ext cx="19961197" cy="795781"/>
            <a:chOff x="0" y="0"/>
            <a:chExt cx="26614929" cy="1061041"/>
          </a:xfrm>
        </p:grpSpPr>
        <p:sp>
          <p:nvSpPr>
            <p:cNvPr id="7" name="Freeform 7"/>
            <p:cNvSpPr/>
            <p:nvPr/>
          </p:nvSpPr>
          <p:spPr>
            <a:xfrm>
              <a:off x="0" y="0"/>
              <a:ext cx="26614929" cy="1061041"/>
            </a:xfrm>
            <a:custGeom>
              <a:avLst/>
              <a:gdLst/>
              <a:ahLst/>
              <a:cxnLst/>
              <a:rect l="l" t="t" r="r" b="b"/>
              <a:pathLst>
                <a:path w="5257270" h="209588">
                  <a:moveTo>
                    <a:pt x="0" y="0"/>
                  </a:moveTo>
                  <a:lnTo>
                    <a:pt x="5257270" y="0"/>
                  </a:lnTo>
                  <a:lnTo>
                    <a:pt x="5257270" y="209588"/>
                  </a:lnTo>
                  <a:lnTo>
                    <a:pt x="0" y="209588"/>
                  </a:lnTo>
                  <a:close/>
                </a:path>
              </a:pathLst>
            </a:custGeom>
            <a:solidFill>
              <a:srgbClr val="067A7B"/>
            </a:solidFill>
            <a:ln w="95250">
              <a:solidFill>
                <a:srgbClr val="067A7B"/>
              </a:solidFill>
            </a:ln>
          </p:spPr>
        </p:sp>
        <p:sp>
          <p:nvSpPr>
            <p:cNvPr id="9" name="TextBox 9"/>
            <p:cNvSpPr txBox="1"/>
            <p:nvPr/>
          </p:nvSpPr>
          <p:spPr>
            <a:xfrm>
              <a:off x="419729" y="269112"/>
              <a:ext cx="25775471" cy="426720"/>
            </a:xfrm>
            <a:prstGeom prst="rect">
              <a:avLst/>
            </a:prstGeom>
          </p:spPr>
          <p:txBody>
            <a:bodyPr lIns="0" tIns="0" rIns="0" bIns="0" rtlCol="0" anchor="t">
              <a:spAutoFit/>
            </a:bodyPr>
            <a:lstStyle/>
            <a:p>
              <a:pPr algn="ctr">
                <a:lnSpc>
                  <a:spcPts val="2500"/>
                </a:lnSpc>
              </a:pPr>
              <a:r>
                <a:rPr lang="en-US" sz="2500">
                  <a:solidFill>
                    <a:srgbClr val="FFFFFF"/>
                  </a:solidFill>
                  <a:latin typeface="Retropix"/>
                </a:rPr>
                <a:t> • Network Programming </a:t>
              </a:r>
              <a:r>
                <a:rPr lang="en-US" sz="2500">
                  <a:solidFill>
                    <a:srgbClr val="FFFFFF"/>
                  </a:solidFill>
                  <a:latin typeface="Retropix"/>
                  <a:sym typeface="+mn-ea"/>
                </a:rPr>
                <a:t>• </a:t>
              </a:r>
              <a:r>
                <a:rPr lang="en-US" sz="2500">
                  <a:solidFill>
                    <a:srgbClr val="FFFFFF"/>
                  </a:solidFill>
                  <a:latin typeface="Retropix"/>
                </a:rPr>
                <a:t>Internet Addresses </a:t>
              </a:r>
              <a:r>
                <a:rPr lang="en-US" sz="2500">
                  <a:solidFill>
                    <a:srgbClr val="FFFFFF"/>
                  </a:solidFill>
                  <a:latin typeface="Retropix"/>
                  <a:sym typeface="+mn-ea"/>
                </a:rPr>
                <a:t>•</a:t>
              </a:r>
              <a:r>
                <a:rPr lang="en-US" sz="2500">
                  <a:solidFill>
                    <a:srgbClr val="FFFFFF"/>
                  </a:solidFill>
                  <a:latin typeface="Retropix"/>
                </a:rPr>
                <a:t> URLs, URIs </a:t>
              </a:r>
              <a:r>
                <a:rPr lang="en-US" sz="2500">
                  <a:solidFill>
                    <a:srgbClr val="FFFFFF"/>
                  </a:solidFill>
                  <a:latin typeface="Retropix"/>
                  <a:sym typeface="+mn-ea"/>
                </a:rPr>
                <a:t>• </a:t>
              </a:r>
              <a:r>
                <a:rPr lang="en-US" sz="2500">
                  <a:solidFill>
                    <a:srgbClr val="FFFFFF"/>
                  </a:solidFill>
                  <a:latin typeface="Retropix"/>
                </a:rPr>
                <a:t>Sockets For Clients And Servers </a:t>
              </a:r>
              <a:r>
                <a:rPr lang="en-US" sz="2500">
                  <a:solidFill>
                    <a:srgbClr val="FFFFFF"/>
                  </a:solidFill>
                  <a:latin typeface="Retropix"/>
                  <a:sym typeface="+mn-ea"/>
                </a:rPr>
                <a:t>• </a:t>
              </a:r>
              <a:r>
                <a:rPr lang="en-US" sz="2500">
                  <a:solidFill>
                    <a:srgbClr val="FFFFFF"/>
                  </a:solidFill>
                  <a:latin typeface="Retropix"/>
                </a:rPr>
                <a:t>Udp Datagrams And Sockets</a:t>
              </a:r>
            </a:p>
          </p:txBody>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645703" y="3431412"/>
            <a:ext cx="7436576" cy="3718288"/>
          </a:xfrm>
          <a:prstGeom prst="rect">
            <a:avLst/>
          </a:prstGeom>
        </p:spPr>
      </p:pic>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028700" y="3779953"/>
            <a:ext cx="7482869" cy="3741435"/>
          </a:xfrm>
          <a:prstGeom prst="rect">
            <a:avLst/>
          </a:prstGeom>
        </p:spPr>
      </p:pic>
      <p:grpSp>
        <p:nvGrpSpPr>
          <p:cNvPr id="12" name="Group 12"/>
          <p:cNvGrpSpPr/>
          <p:nvPr/>
        </p:nvGrpSpPr>
        <p:grpSpPr>
          <a:xfrm>
            <a:off x="8230235" y="1905000"/>
            <a:ext cx="8829040" cy="7908925"/>
            <a:chOff x="0" y="0"/>
            <a:chExt cx="9727899" cy="9727899"/>
          </a:xfrm>
        </p:grpSpPr>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9727899" cy="9727899"/>
            </a:xfrm>
            <a:prstGeom prst="rect">
              <a:avLst/>
            </a:prstGeom>
          </p:spPr>
        </p:pic>
        <p:pic>
          <p:nvPicPr>
            <p:cNvPr id="14" name="Picture 14"/>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8868443" y="305414"/>
              <a:ext cx="472752" cy="457280"/>
            </a:xfrm>
            <a:prstGeom prst="rect">
              <a:avLst/>
            </a:prstGeom>
          </p:spPr>
        </p:pic>
      </p:grpSp>
      <p:pic>
        <p:nvPicPr>
          <p:cNvPr id="15" name="Picture 1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4800905" y="1137424"/>
            <a:ext cx="2778342" cy="767833"/>
          </a:xfrm>
          <a:prstGeom prst="rect">
            <a:avLst/>
          </a:prstGeom>
        </p:spPr>
      </p:pic>
      <p:grpSp>
        <p:nvGrpSpPr>
          <p:cNvPr id="16" name="Group 16"/>
          <p:cNvGrpSpPr/>
          <p:nvPr/>
        </p:nvGrpSpPr>
        <p:grpSpPr>
          <a:xfrm>
            <a:off x="14100259" y="3958370"/>
            <a:ext cx="2362200" cy="1756410"/>
            <a:chOff x="0" y="0"/>
            <a:chExt cx="3149599" cy="2341880"/>
          </a:xfrm>
        </p:grpSpPr>
        <p:pic>
          <p:nvPicPr>
            <p:cNvPr id="17" name="Picture 17"/>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553833" y="0"/>
              <a:ext cx="1412604" cy="1514488"/>
            </a:xfrm>
            <a:prstGeom prst="rect">
              <a:avLst/>
            </a:prstGeom>
          </p:spPr>
        </p:pic>
        <p:sp>
          <p:nvSpPr>
            <p:cNvPr id="18" name="TextBox 18"/>
            <p:cNvSpPr txBox="1"/>
            <p:nvPr/>
          </p:nvSpPr>
          <p:spPr>
            <a:xfrm>
              <a:off x="0" y="1623907"/>
              <a:ext cx="3149599" cy="717973"/>
            </a:xfrm>
            <a:prstGeom prst="rect">
              <a:avLst/>
            </a:prstGeom>
          </p:spPr>
          <p:txBody>
            <a:bodyPr wrap="square" lIns="0" tIns="0" rIns="0" bIns="0" rtlCol="0" anchor="t">
              <a:spAutoFit/>
            </a:bodyPr>
            <a:lstStyle/>
            <a:p>
              <a:pPr algn="ctr">
                <a:lnSpc>
                  <a:spcPts val="4200"/>
                </a:lnSpc>
              </a:pPr>
              <a:r>
                <a:rPr lang="en-US" sz="3000" u="sng">
                  <a:solidFill>
                    <a:schemeClr val="tx1"/>
                  </a:solidFill>
                  <a:latin typeface="Retropix"/>
                  <a:sym typeface="+mn-ea"/>
                </a:rPr>
                <a:t>URLs, URIs</a:t>
              </a:r>
            </a:p>
          </p:txBody>
        </p:sp>
      </p:grpSp>
      <p:grpSp>
        <p:nvGrpSpPr>
          <p:cNvPr id="19" name="Group 19"/>
          <p:cNvGrpSpPr/>
          <p:nvPr/>
        </p:nvGrpSpPr>
        <p:grpSpPr>
          <a:xfrm>
            <a:off x="11668429" y="3899148"/>
            <a:ext cx="2409825" cy="2272031"/>
            <a:chOff x="1749213" y="-46567"/>
            <a:chExt cx="3213099" cy="3029375"/>
          </a:xfrm>
        </p:grpSpPr>
        <p:sp>
          <p:nvSpPr>
            <p:cNvPr id="20" name="TextBox 20"/>
            <p:cNvSpPr txBox="1"/>
            <p:nvPr/>
          </p:nvSpPr>
          <p:spPr>
            <a:xfrm>
              <a:off x="1749213" y="1546861"/>
              <a:ext cx="3213099" cy="1435947"/>
            </a:xfrm>
            <a:prstGeom prst="rect">
              <a:avLst/>
            </a:prstGeom>
          </p:spPr>
          <p:txBody>
            <a:bodyPr wrap="square" lIns="0" tIns="0" rIns="0" bIns="0" rtlCol="0" anchor="t">
              <a:spAutoFit/>
            </a:bodyPr>
            <a:lstStyle/>
            <a:p>
              <a:pPr algn="ctr">
                <a:lnSpc>
                  <a:spcPts val="4200"/>
                </a:lnSpc>
              </a:pPr>
              <a:r>
                <a:rPr lang="en-US" sz="3000" u="sng">
                  <a:solidFill>
                    <a:schemeClr val="tx1"/>
                  </a:solidFill>
                  <a:latin typeface="Retropix"/>
                  <a:sym typeface="+mn-ea"/>
                </a:rPr>
                <a:t> Internet Addresses</a:t>
              </a:r>
            </a:p>
          </p:txBody>
        </p:sp>
        <p:pic>
          <p:nvPicPr>
            <p:cNvPr id="21" name="Picture 21"/>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2718871" y="-46567"/>
              <a:ext cx="1271834" cy="1271834"/>
            </a:xfrm>
            <a:prstGeom prst="rect">
              <a:avLst/>
            </a:prstGeom>
          </p:spPr>
        </p:pic>
      </p:grpSp>
      <p:grpSp>
        <p:nvGrpSpPr>
          <p:cNvPr id="22" name="Group 22"/>
          <p:cNvGrpSpPr/>
          <p:nvPr/>
        </p:nvGrpSpPr>
        <p:grpSpPr>
          <a:xfrm>
            <a:off x="12161825" y="6423440"/>
            <a:ext cx="3020060" cy="2174875"/>
            <a:chOff x="-2194558" y="178647"/>
            <a:chExt cx="4026746" cy="2899834"/>
          </a:xfrm>
        </p:grpSpPr>
        <p:sp>
          <p:nvSpPr>
            <p:cNvPr id="23" name="TextBox 23"/>
            <p:cNvSpPr txBox="1"/>
            <p:nvPr/>
          </p:nvSpPr>
          <p:spPr>
            <a:xfrm>
              <a:off x="-2194558" y="1642534"/>
              <a:ext cx="4026746" cy="1435947"/>
            </a:xfrm>
            <a:prstGeom prst="rect">
              <a:avLst/>
            </a:prstGeom>
          </p:spPr>
          <p:txBody>
            <a:bodyPr wrap="square" lIns="0" tIns="0" rIns="0" bIns="0" rtlCol="0" anchor="t">
              <a:spAutoFit/>
            </a:bodyPr>
            <a:lstStyle/>
            <a:p>
              <a:pPr algn="ctr">
                <a:lnSpc>
                  <a:spcPts val="4200"/>
                </a:lnSpc>
              </a:pPr>
              <a:r>
                <a:rPr lang="en-US" sz="3000" u="sng">
                  <a:solidFill>
                    <a:schemeClr val="tx1"/>
                  </a:solidFill>
                  <a:latin typeface="Retropix"/>
                  <a:sym typeface="+mn-ea"/>
                </a:rPr>
                <a:t>Sockets Clients </a:t>
              </a:r>
              <a:r>
                <a:rPr lang="vi-VN" altLang="en-US" sz="3000" u="sng">
                  <a:solidFill>
                    <a:schemeClr val="tx1"/>
                  </a:solidFill>
                  <a:latin typeface="Retropix"/>
                  <a:sym typeface="+mn-ea"/>
                </a:rPr>
                <a:t>&amp;</a:t>
              </a:r>
              <a:r>
                <a:rPr lang="en-US" sz="3000" u="sng">
                  <a:solidFill>
                    <a:schemeClr val="tx1"/>
                  </a:solidFill>
                  <a:latin typeface="Retropix"/>
                  <a:sym typeface="+mn-ea"/>
                </a:rPr>
                <a:t> Servers</a:t>
              </a:r>
            </a:p>
          </p:txBody>
        </p:sp>
        <p:pic>
          <p:nvPicPr>
            <p:cNvPr id="24" name="Picture 24"/>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1081929" y="178647"/>
              <a:ext cx="1800382" cy="1378111"/>
            </a:xfrm>
            <a:prstGeom prst="rect">
              <a:avLst/>
            </a:prstGeom>
          </p:spPr>
        </p:pic>
      </p:grpSp>
      <p:grpSp>
        <p:nvGrpSpPr>
          <p:cNvPr id="25" name="Group 25"/>
          <p:cNvGrpSpPr/>
          <p:nvPr/>
        </p:nvGrpSpPr>
        <p:grpSpPr>
          <a:xfrm>
            <a:off x="8898339" y="3723307"/>
            <a:ext cx="2567940" cy="2314575"/>
            <a:chOff x="-530013" y="0"/>
            <a:chExt cx="3423919" cy="3086099"/>
          </a:xfrm>
        </p:grpSpPr>
        <p:pic>
          <p:nvPicPr>
            <p:cNvPr id="27" name="Picture 27"/>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610294" y="0"/>
              <a:ext cx="1299681" cy="1650865"/>
            </a:xfrm>
            <a:prstGeom prst="rect">
              <a:avLst/>
            </a:prstGeom>
          </p:spPr>
        </p:pic>
        <p:sp>
          <p:nvSpPr>
            <p:cNvPr id="26" name="TextBox 26"/>
            <p:cNvSpPr txBox="1"/>
            <p:nvPr/>
          </p:nvSpPr>
          <p:spPr>
            <a:xfrm>
              <a:off x="-530013" y="1650153"/>
              <a:ext cx="3423919" cy="1435946"/>
            </a:xfrm>
            <a:prstGeom prst="rect">
              <a:avLst/>
            </a:prstGeom>
          </p:spPr>
          <p:txBody>
            <a:bodyPr wrap="square" lIns="0" tIns="0" rIns="0" bIns="0" rtlCol="0" anchor="t">
              <a:spAutoFit/>
            </a:bodyPr>
            <a:lstStyle/>
            <a:p>
              <a:pPr algn="ctr">
                <a:lnSpc>
                  <a:spcPts val="4200"/>
                </a:lnSpc>
              </a:pPr>
              <a:r>
                <a:rPr lang="en-US" sz="3000" u="sng">
                  <a:solidFill>
                    <a:schemeClr val="tx1"/>
                  </a:solidFill>
                  <a:latin typeface="Retropix"/>
                  <a:sym typeface="+mn-ea"/>
                </a:rPr>
                <a:t>Network Programming</a:t>
              </a:r>
              <a:endParaRPr lang="en-US" altLang="en-US" sz="3000" u="sng">
                <a:solidFill>
                  <a:schemeClr val="tx1"/>
                </a:solidFill>
                <a:latin typeface="Retropix"/>
                <a:sym typeface="+mn-ea"/>
              </a:endParaRPr>
            </a:p>
          </p:txBody>
        </p:sp>
      </p:grpSp>
      <p:pic>
        <p:nvPicPr>
          <p:cNvPr id="28" name="Picture 28"/>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a:stretch>
            <a:fillRect/>
          </a:stretch>
        </p:blipFill>
        <p:spPr>
          <a:xfrm>
            <a:off x="16575081" y="3898982"/>
            <a:ext cx="484735" cy="825401"/>
          </a:xfrm>
          <a:prstGeom prst="rect">
            <a:avLst/>
          </a:prstGeom>
        </p:spPr>
      </p:pic>
      <p:pic>
        <p:nvPicPr>
          <p:cNvPr id="29" name="Picture 29"/>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rcRect/>
          <a:stretch>
            <a:fillRect/>
          </a:stretch>
        </p:blipFill>
        <p:spPr>
          <a:xfrm>
            <a:off x="1028700" y="8533974"/>
            <a:ext cx="724326" cy="724326"/>
          </a:xfrm>
          <a:prstGeom prst="rect">
            <a:avLst/>
          </a:prstGeom>
        </p:spPr>
      </p:pic>
      <p:pic>
        <p:nvPicPr>
          <p:cNvPr id="30" name="Picture 30"/>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xmlns="" r:embed="rId23"/>
              </a:ext>
            </a:extLst>
          </a:blip>
          <a:srcRect/>
          <a:stretch>
            <a:fillRect/>
          </a:stretch>
        </p:blipFill>
        <p:spPr>
          <a:xfrm>
            <a:off x="1772076" y="8533974"/>
            <a:ext cx="746029" cy="724326"/>
          </a:xfrm>
          <a:prstGeom prst="rect">
            <a:avLst/>
          </a:prstGeom>
        </p:spPr>
      </p:pic>
      <p:sp>
        <p:nvSpPr>
          <p:cNvPr id="31" name="TextBox 31"/>
          <p:cNvSpPr txBox="1"/>
          <p:nvPr/>
        </p:nvSpPr>
        <p:spPr>
          <a:xfrm>
            <a:off x="1028763" y="5350735"/>
            <a:ext cx="7130590" cy="1073150"/>
          </a:xfrm>
          <a:prstGeom prst="rect">
            <a:avLst/>
          </a:prstGeom>
        </p:spPr>
        <p:txBody>
          <a:bodyPr lIns="0" tIns="0" rIns="0" bIns="0" rtlCol="0" anchor="t">
            <a:spAutoFit/>
          </a:bodyPr>
          <a:lstStyle/>
          <a:p>
            <a:pPr algn="ctr">
              <a:lnSpc>
                <a:spcPts val="7000"/>
              </a:lnSpc>
            </a:pPr>
            <a:r>
              <a:rPr lang="en-US" sz="7000">
                <a:solidFill>
                  <a:srgbClr val="000000"/>
                </a:solidFill>
                <a:latin typeface="Retropix"/>
              </a:rPr>
              <a:t>Cơ sở lý thuyết</a:t>
            </a:r>
          </a:p>
        </p:txBody>
      </p:sp>
      <p:sp>
        <p:nvSpPr>
          <p:cNvPr id="32" name="TextBox 32"/>
          <p:cNvSpPr txBox="1"/>
          <p:nvPr/>
        </p:nvSpPr>
        <p:spPr>
          <a:xfrm>
            <a:off x="8415258" y="2033352"/>
            <a:ext cx="5662432" cy="492125"/>
          </a:xfrm>
          <a:prstGeom prst="rect">
            <a:avLst/>
          </a:prstGeom>
        </p:spPr>
        <p:txBody>
          <a:bodyPr lIns="0" tIns="0" rIns="0" bIns="0" rtlCol="0" anchor="t">
            <a:spAutoFit/>
          </a:bodyPr>
          <a:lstStyle/>
          <a:p>
            <a:pPr marL="0" lvl="0" indent="0" algn="l">
              <a:lnSpc>
                <a:spcPts val="3840"/>
              </a:lnSpc>
            </a:pPr>
            <a:r>
              <a:rPr lang="vi-VN" altLang="en-US" sz="3200">
                <a:solidFill>
                  <a:srgbClr val="FFFFFF"/>
                </a:solidFill>
                <a:latin typeface="Retropix"/>
              </a:rPr>
              <a:t>Cơ sở lý thuyết</a:t>
            </a:r>
          </a:p>
        </p:txBody>
      </p:sp>
      <p:pic>
        <p:nvPicPr>
          <p:cNvPr id="33" name="Picture 5"/>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rcRect/>
          <a:stretch>
            <a:fillRect/>
          </a:stretch>
        </p:blipFill>
        <p:spPr>
          <a:xfrm>
            <a:off x="9798050" y="6476365"/>
            <a:ext cx="1095375" cy="980440"/>
          </a:xfrm>
          <a:prstGeom prst="rect">
            <a:avLst/>
          </a:prstGeom>
        </p:spPr>
      </p:pic>
      <p:sp>
        <p:nvSpPr>
          <p:cNvPr id="34" name="Text Box 33"/>
          <p:cNvSpPr txBox="1"/>
          <p:nvPr/>
        </p:nvSpPr>
        <p:spPr>
          <a:xfrm>
            <a:off x="8898255" y="7521575"/>
            <a:ext cx="3078480" cy="1476375"/>
          </a:xfrm>
          <a:prstGeom prst="rect">
            <a:avLst/>
          </a:prstGeom>
          <a:noFill/>
        </p:spPr>
        <p:txBody>
          <a:bodyPr wrap="square" rtlCol="0">
            <a:spAutoFit/>
          </a:bodyPr>
          <a:lstStyle/>
          <a:p>
            <a:r>
              <a:rPr lang="en-US" sz="3000" u="sng">
                <a:solidFill>
                  <a:schemeClr val="tx1"/>
                </a:solidFill>
                <a:latin typeface="Retropix"/>
                <a:sym typeface="+mn-ea"/>
              </a:rPr>
              <a:t>Udp Datagrams </a:t>
            </a:r>
            <a:r>
              <a:rPr lang="vi-VN" altLang="en-US" sz="3000" u="sng">
                <a:solidFill>
                  <a:schemeClr val="tx1"/>
                </a:solidFill>
                <a:latin typeface="Retropix"/>
                <a:sym typeface="+mn-ea"/>
              </a:rPr>
              <a:t>&amp;</a:t>
            </a:r>
            <a:r>
              <a:rPr lang="en-US" sz="3000" u="sng">
                <a:solidFill>
                  <a:schemeClr val="tx1"/>
                </a:solidFill>
                <a:latin typeface="Retropix"/>
                <a:sym typeface="+mn-ea"/>
              </a:rPr>
              <a:t> Sockets</a:t>
            </a:r>
            <a:endParaRPr lang="en-US" sz="3000" u="sng">
              <a:solidFill>
                <a:schemeClr val="tx1"/>
              </a:solidFill>
              <a:latin typeface="Retropix"/>
            </a:endParaRPr>
          </a:p>
          <a:p>
            <a:endParaRPr lang="en-US" sz="3000" u="sng">
              <a:solidFill>
                <a:schemeClr val="tx1"/>
              </a:solidFill>
              <a:latin typeface="Retropix"/>
            </a:endParaRPr>
          </a:p>
        </p:txBody>
      </p:sp>
      <p:sp>
        <p:nvSpPr>
          <p:cNvPr id="41" name="Text Box 40"/>
          <p:cNvSpPr txBox="1"/>
          <p:nvPr/>
        </p:nvSpPr>
        <p:spPr>
          <a:xfrm>
            <a:off x="811530" y="1515110"/>
            <a:ext cx="4970780" cy="1014730"/>
          </a:xfrm>
          <a:prstGeom prst="rect">
            <a:avLst/>
          </a:prstGeom>
          <a:noFill/>
        </p:spPr>
        <p:txBody>
          <a:bodyPr wrap="square" rtlCol="0">
            <a:spAutoFit/>
          </a:bodyPr>
          <a:lstStyle/>
          <a:p>
            <a:r>
              <a:rPr lang="vi-VN" altLang="en-US" sz="6000" b="1">
                <a:solidFill>
                  <a:schemeClr val="accent1">
                    <a:lumMod val="75000"/>
                  </a:schemeClr>
                </a:solidFill>
                <a:latin typeface="Avenir Heavy" panose="02000503020000020003" charset="0"/>
                <a:cs typeface="Avenir Heavy" panose="02000503020000020003" charset="0"/>
              </a:rPr>
              <a:t>CHƯƠNG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816736" y="-5817236"/>
            <a:ext cx="21921472" cy="21921472"/>
          </a:xfrm>
          <a:prstGeom prst="rect">
            <a:avLst/>
          </a:prstGeom>
        </p:spPr>
      </p:pic>
      <p:grpSp>
        <p:nvGrpSpPr>
          <p:cNvPr id="3" name="Group 3"/>
          <p:cNvGrpSpPr/>
          <p:nvPr/>
        </p:nvGrpSpPr>
        <p:grpSpPr>
          <a:xfrm>
            <a:off x="2036596" y="1839339"/>
            <a:ext cx="14235927" cy="6629441"/>
            <a:chOff x="0" y="0"/>
            <a:chExt cx="3749380" cy="1746026"/>
          </a:xfrm>
        </p:grpSpPr>
        <p:sp>
          <p:nvSpPr>
            <p:cNvPr id="4" name="Freeform 4"/>
            <p:cNvSpPr/>
            <p:nvPr/>
          </p:nvSpPr>
          <p:spPr>
            <a:xfrm>
              <a:off x="0" y="0"/>
              <a:ext cx="3749380" cy="1746026"/>
            </a:xfrm>
            <a:custGeom>
              <a:avLst/>
              <a:gdLst/>
              <a:ahLst/>
              <a:cxnLst/>
              <a:rect l="l" t="t" r="r" b="b"/>
              <a:pathLst>
                <a:path w="3749380" h="1746026">
                  <a:moveTo>
                    <a:pt x="0" y="0"/>
                  </a:moveTo>
                  <a:lnTo>
                    <a:pt x="3749380" y="0"/>
                  </a:lnTo>
                  <a:lnTo>
                    <a:pt x="3749380" y="1746026"/>
                  </a:lnTo>
                  <a:lnTo>
                    <a:pt x="0" y="1746026"/>
                  </a:lnTo>
                  <a:close/>
                </a:path>
              </a:pathLst>
            </a:custGeom>
            <a:solidFill>
              <a:srgbClr val="FEFF99"/>
            </a:solidFill>
            <a:ln w="95250">
              <a:solidFill>
                <a:srgbClr val="CCCCCC"/>
              </a:solidFill>
            </a:ln>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grpSp>
        <p:nvGrpSpPr>
          <p:cNvPr id="6" name="Group 6"/>
          <p:cNvGrpSpPr/>
          <p:nvPr/>
        </p:nvGrpSpPr>
        <p:grpSpPr>
          <a:xfrm>
            <a:off x="-1301375" y="0"/>
            <a:ext cx="20890750" cy="795781"/>
            <a:chOff x="0" y="0"/>
            <a:chExt cx="27854334" cy="1061041"/>
          </a:xfrm>
        </p:grpSpPr>
        <p:grpSp>
          <p:nvGrpSpPr>
            <p:cNvPr id="7" name="Group 7"/>
            <p:cNvGrpSpPr/>
            <p:nvPr/>
          </p:nvGrpSpPr>
          <p:grpSpPr>
            <a:xfrm>
              <a:off x="0" y="0"/>
              <a:ext cx="27854334" cy="1061041"/>
              <a:chOff x="0" y="0"/>
              <a:chExt cx="5502091" cy="209588"/>
            </a:xfrm>
          </p:grpSpPr>
          <p:sp>
            <p:nvSpPr>
              <p:cNvPr id="8" name="Freeform 8"/>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9" name="TextBox 9"/>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10" name="TextBox 10"/>
            <p:cNvSpPr txBox="1"/>
            <p:nvPr/>
          </p:nvSpPr>
          <p:spPr>
            <a:xfrm>
              <a:off x="439275" y="269112"/>
              <a:ext cx="26975784" cy="426720"/>
            </a:xfrm>
            <a:prstGeom prst="rect">
              <a:avLst/>
            </a:prstGeom>
          </p:spPr>
          <p:txBody>
            <a:bodyPr lIns="0" tIns="0" rIns="0" bIns="0" rtlCol="0" anchor="t">
              <a:spAutoFit/>
            </a:bodyPr>
            <a:lstStyle/>
            <a:p>
              <a:pPr algn="ctr">
                <a:lnSpc>
                  <a:spcPts val="2500"/>
                </a:lnSpc>
              </a:pPr>
              <a:r>
                <a:rPr lang="vi-VN" altLang="en-US" sz="2500">
                  <a:solidFill>
                    <a:srgbClr val="FFFFFF"/>
                  </a:solidFill>
                  <a:latin typeface="Retropix"/>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a:t>
              </a:r>
            </a:p>
          </p:txBody>
        </p:sp>
      </p:grpSp>
      <p:grpSp>
        <p:nvGrpSpPr>
          <p:cNvPr id="11" name="Group 11"/>
          <p:cNvGrpSpPr/>
          <p:nvPr/>
        </p:nvGrpSpPr>
        <p:grpSpPr>
          <a:xfrm>
            <a:off x="-1301375" y="9491219"/>
            <a:ext cx="20890750" cy="795781"/>
            <a:chOff x="0" y="0"/>
            <a:chExt cx="27854334" cy="1061041"/>
          </a:xfrm>
        </p:grpSpPr>
        <p:grpSp>
          <p:nvGrpSpPr>
            <p:cNvPr id="12" name="Group 12"/>
            <p:cNvGrpSpPr/>
            <p:nvPr/>
          </p:nvGrpSpPr>
          <p:grpSpPr>
            <a:xfrm>
              <a:off x="0" y="0"/>
              <a:ext cx="27854334" cy="1061041"/>
              <a:chOff x="0" y="0"/>
              <a:chExt cx="5502091" cy="209588"/>
            </a:xfrm>
          </p:grpSpPr>
          <p:sp>
            <p:nvSpPr>
              <p:cNvPr id="13" name="Freeform 13"/>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14" name="TextBox 14"/>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15" name="TextBox 15"/>
            <p:cNvSpPr txBox="1"/>
            <p:nvPr/>
          </p:nvSpPr>
          <p:spPr>
            <a:xfrm>
              <a:off x="439275" y="269112"/>
              <a:ext cx="26975784" cy="426720"/>
            </a:xfrm>
            <a:prstGeom prst="rect">
              <a:avLst/>
            </a:prstGeom>
          </p:spPr>
          <p:txBody>
            <a:bodyPr lIns="0" tIns="0" rIns="0" bIns="0" rtlCol="0" anchor="t">
              <a:spAutoFit/>
            </a:bodyPr>
            <a:lstStyle/>
            <a:p>
              <a:pPr algn="ctr">
                <a:lnSpc>
                  <a:spcPts val="2500"/>
                </a:lnSpc>
              </a:pPr>
              <a:r>
                <a:rPr lang="vi-VN" altLang="en-US" sz="2500">
                  <a:solidFill>
                    <a:srgbClr val="FFFFFF"/>
                  </a:solidFill>
                  <a:latin typeface="Retropix"/>
                  <a:sym typeface="+mn-ea"/>
                </a:rPr>
                <a:t>Network Programming</a:t>
              </a:r>
              <a:r>
                <a:rPr lang="en-US" sz="2500">
                  <a:solidFill>
                    <a:srgbClr val="FFFFFF"/>
                  </a:solidFill>
                  <a:latin typeface="Retropix"/>
                  <a:sym typeface="+mn-ea"/>
                </a:rPr>
                <a:t> • </a:t>
              </a:r>
              <a:r>
                <a:rPr lang="vi-VN" altLang="en-US" sz="2500">
                  <a:solidFill>
                    <a:srgbClr val="FFFFFF"/>
                  </a:solidFill>
                  <a:latin typeface="Retropix"/>
                  <a:sym typeface="+mn-ea"/>
                </a:rPr>
                <a:t>Network Programming</a:t>
              </a:r>
              <a:r>
                <a:rPr lang="en-US" sz="2500">
                  <a:solidFill>
                    <a:srgbClr val="FFFFFF"/>
                  </a:solidFill>
                  <a:latin typeface="Retropix"/>
                  <a:sym typeface="+mn-ea"/>
                </a:rPr>
                <a:t> • </a:t>
              </a:r>
              <a:r>
                <a:rPr lang="vi-VN" altLang="en-US" sz="2500">
                  <a:solidFill>
                    <a:srgbClr val="FFFFFF"/>
                  </a:solidFill>
                  <a:latin typeface="Retropix"/>
                  <a:sym typeface="+mn-ea"/>
                </a:rPr>
                <a:t>Network Programming</a:t>
              </a:r>
              <a:r>
                <a:rPr lang="en-US" sz="2500">
                  <a:solidFill>
                    <a:srgbClr val="FFFFFF"/>
                  </a:solidFill>
                  <a:latin typeface="Retropix"/>
                  <a:sym typeface="+mn-ea"/>
                </a:rPr>
                <a:t> • </a:t>
              </a:r>
              <a:r>
                <a:rPr lang="vi-VN" altLang="en-US" sz="2500">
                  <a:solidFill>
                    <a:srgbClr val="FFFFFF"/>
                  </a:solidFill>
                  <a:latin typeface="Retropix"/>
                  <a:sym typeface="+mn-ea"/>
                </a:rPr>
                <a:t>Network Programming</a:t>
              </a:r>
              <a:r>
                <a:rPr lang="en-US" sz="2500">
                  <a:solidFill>
                    <a:srgbClr val="FFFFFF"/>
                  </a:solidFill>
                  <a:latin typeface="Retropix"/>
                  <a:sym typeface="+mn-ea"/>
                </a:rPr>
                <a:t> • </a:t>
              </a:r>
              <a:r>
                <a:rPr lang="vi-VN" altLang="en-US" sz="2500">
                  <a:solidFill>
                    <a:srgbClr val="FFFFFF"/>
                  </a:solidFill>
                  <a:latin typeface="Retropix"/>
                  <a:sym typeface="+mn-ea"/>
                </a:rPr>
                <a:t>Network Programming</a:t>
              </a:r>
              <a:r>
                <a:rPr lang="en-US" sz="2500">
                  <a:solidFill>
                    <a:srgbClr val="FFFFFF"/>
                  </a:solidFill>
                  <a:latin typeface="Retropix"/>
                  <a:sym typeface="+mn-ea"/>
                </a:rPr>
                <a:t> •</a:t>
              </a:r>
              <a:endParaRPr lang="en-US" sz="2500">
                <a:solidFill>
                  <a:srgbClr val="FFFFFF"/>
                </a:solidFill>
                <a:latin typeface="Retropix"/>
              </a:endParaRPr>
            </a:p>
          </p:txBody>
        </p:sp>
      </p:grpSp>
      <p:grpSp>
        <p:nvGrpSpPr>
          <p:cNvPr id="16" name="Group 16"/>
          <p:cNvGrpSpPr/>
          <p:nvPr/>
        </p:nvGrpSpPr>
        <p:grpSpPr>
          <a:xfrm>
            <a:off x="807747" y="7165798"/>
            <a:ext cx="2801811" cy="712035"/>
            <a:chOff x="0" y="0"/>
            <a:chExt cx="737925" cy="187532"/>
          </a:xfrm>
        </p:grpSpPr>
        <p:sp>
          <p:nvSpPr>
            <p:cNvPr id="17" name="Freeform 17"/>
            <p:cNvSpPr/>
            <p:nvPr/>
          </p:nvSpPr>
          <p:spPr>
            <a:xfrm>
              <a:off x="0" y="0"/>
              <a:ext cx="737925" cy="187532"/>
            </a:xfrm>
            <a:custGeom>
              <a:avLst/>
              <a:gdLst/>
              <a:ahLst/>
              <a:cxnLst/>
              <a:rect l="l" t="t" r="r" b="b"/>
              <a:pathLst>
                <a:path w="737925" h="187532">
                  <a:moveTo>
                    <a:pt x="0" y="0"/>
                  </a:moveTo>
                  <a:lnTo>
                    <a:pt x="737925" y="0"/>
                  </a:lnTo>
                  <a:lnTo>
                    <a:pt x="737925" y="187532"/>
                  </a:lnTo>
                  <a:lnTo>
                    <a:pt x="0" y="187532"/>
                  </a:lnTo>
                  <a:close/>
                </a:path>
              </a:pathLst>
            </a:custGeom>
            <a:solidFill>
              <a:srgbClr val="CCCCCC"/>
            </a:solidFill>
            <a:ln w="28575">
              <a:solidFill>
                <a:srgbClr val="000000"/>
              </a:solidFill>
            </a:ln>
          </p:spPr>
        </p:sp>
        <p:sp>
          <p:nvSpPr>
            <p:cNvPr id="18" name="TextBox 18"/>
            <p:cNvSpPr txBox="1"/>
            <p:nvPr/>
          </p:nvSpPr>
          <p:spPr>
            <a:xfrm>
              <a:off x="0" y="-66675"/>
              <a:ext cx="812800" cy="879475"/>
            </a:xfrm>
            <a:prstGeom prst="rect">
              <a:avLst/>
            </a:prstGeom>
          </p:spPr>
          <p:txBody>
            <a:bodyPr lIns="50800" tIns="50800" rIns="50800" bIns="50800" rtlCol="0" anchor="ctr"/>
            <a:lstStyle/>
            <a:p>
              <a:pPr marL="0" lvl="0" indent="0" algn="ctr">
                <a:lnSpc>
                  <a:spcPts val="2240"/>
                </a:lnSpc>
                <a:spcBef>
                  <a:spcPct val="0"/>
                </a:spcBef>
              </a:pPr>
              <a:r>
                <a:rPr lang="en-US" sz="1600" u="sng">
                  <a:solidFill>
                    <a:srgbClr val="000000"/>
                  </a:solidFill>
                  <a:latin typeface="Retropix Bold"/>
                </a:rPr>
                <a:t>Back to </a:t>
              </a:r>
              <a:r>
                <a:rPr lang="vi-VN" altLang="en-US" sz="1600" u="sng">
                  <a:solidFill>
                    <a:srgbClr val="000000"/>
                  </a:solidFill>
                  <a:latin typeface="Retropix Bold"/>
                </a:rPr>
                <a:t>Cơ sở lý thuyết</a:t>
              </a:r>
              <a:r>
                <a:rPr lang="en-US" sz="1600" u="sng">
                  <a:solidFill>
                    <a:srgbClr val="000000"/>
                  </a:solidFill>
                  <a:latin typeface="Retropix Bold"/>
                </a:rPr>
                <a:t> Page</a:t>
              </a:r>
            </a:p>
          </p:txBody>
        </p:sp>
      </p:grpSp>
      <p:grpSp>
        <p:nvGrpSpPr>
          <p:cNvPr id="19" name="Group 19"/>
          <p:cNvGrpSpPr/>
          <p:nvPr/>
        </p:nvGrpSpPr>
        <p:grpSpPr>
          <a:xfrm>
            <a:off x="15600318" y="4759728"/>
            <a:ext cx="1658982" cy="4147456"/>
            <a:chOff x="0" y="0"/>
            <a:chExt cx="2211976" cy="5529941"/>
          </a:xfrm>
        </p:grpSpPr>
        <p:pic>
          <p:nvPicPr>
            <p:cNvPr id="20" name="Picture 2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1105988" cy="1105988"/>
            </a:xfrm>
            <a:prstGeom prst="rect">
              <a:avLst/>
            </a:prstGeom>
          </p:spPr>
        </p:pic>
        <p:pic>
          <p:nvPicPr>
            <p:cNvPr id="21" name="Picture 2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105988" y="0"/>
              <a:ext cx="1105988" cy="1105988"/>
            </a:xfrm>
            <a:prstGeom prst="rect">
              <a:avLst/>
            </a:prstGeom>
          </p:spPr>
        </p:pic>
        <p:pic>
          <p:nvPicPr>
            <p:cNvPr id="22" name="Picture 2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0" y="2211976"/>
              <a:ext cx="1105988" cy="1105988"/>
            </a:xfrm>
            <a:prstGeom prst="rect">
              <a:avLst/>
            </a:prstGeom>
          </p:spPr>
        </p:pic>
        <p:pic>
          <p:nvPicPr>
            <p:cNvPr id="23" name="Picture 23"/>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105988" y="2211976"/>
              <a:ext cx="1105988" cy="1105988"/>
            </a:xfrm>
            <a:prstGeom prst="rect">
              <a:avLst/>
            </a:prstGeom>
          </p:spPr>
        </p:pic>
        <p:pic>
          <p:nvPicPr>
            <p:cNvPr id="24" name="Picture 24"/>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0" y="1105988"/>
              <a:ext cx="1105988" cy="1105988"/>
            </a:xfrm>
            <a:prstGeom prst="rect">
              <a:avLst/>
            </a:prstGeom>
          </p:spPr>
        </p:pic>
        <p:pic>
          <p:nvPicPr>
            <p:cNvPr id="25" name="Picture 25"/>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1105988" y="1105988"/>
              <a:ext cx="1105988" cy="1105988"/>
            </a:xfrm>
            <a:prstGeom prst="rect">
              <a:avLst/>
            </a:prstGeom>
          </p:spPr>
        </p:pic>
        <p:pic>
          <p:nvPicPr>
            <p:cNvPr id="26" name="Picture 26"/>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0" y="3317965"/>
              <a:ext cx="1105988" cy="1105988"/>
            </a:xfrm>
            <a:prstGeom prst="rect">
              <a:avLst/>
            </a:prstGeom>
          </p:spPr>
        </p:pic>
        <p:pic>
          <p:nvPicPr>
            <p:cNvPr id="27" name="Picture 27"/>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a:stretch>
              <a:fillRect/>
            </a:stretch>
          </p:blipFill>
          <p:spPr>
            <a:xfrm>
              <a:off x="1105988" y="3317965"/>
              <a:ext cx="1105988" cy="1105988"/>
            </a:xfrm>
            <a:prstGeom prst="rect">
              <a:avLst/>
            </a:prstGeom>
          </p:spPr>
        </p:pic>
        <p:pic>
          <p:nvPicPr>
            <p:cNvPr id="28" name="Picture 28"/>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rcRect/>
            <a:stretch>
              <a:fillRect/>
            </a:stretch>
          </p:blipFill>
          <p:spPr>
            <a:xfrm>
              <a:off x="0" y="4423953"/>
              <a:ext cx="1105988" cy="1105988"/>
            </a:xfrm>
            <a:prstGeom prst="rect">
              <a:avLst/>
            </a:prstGeom>
          </p:spPr>
        </p:pic>
        <p:pic>
          <p:nvPicPr>
            <p:cNvPr id="29" name="Picture 29"/>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xmlns="" r:embed="rId23"/>
                </a:ext>
              </a:extLst>
            </a:blip>
            <a:srcRect/>
            <a:stretch>
              <a:fillRect/>
            </a:stretch>
          </p:blipFill>
          <p:spPr>
            <a:xfrm>
              <a:off x="1105988" y="4423953"/>
              <a:ext cx="1105988" cy="1105988"/>
            </a:xfrm>
            <a:prstGeom prst="rect">
              <a:avLst/>
            </a:prstGeom>
          </p:spPr>
        </p:pic>
        <p:pic>
          <p:nvPicPr>
            <p:cNvPr id="30" name="Picture 30"/>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rcRect/>
            <a:stretch>
              <a:fillRect/>
            </a:stretch>
          </p:blipFill>
          <p:spPr>
            <a:xfrm>
              <a:off x="1284474" y="4613333"/>
              <a:ext cx="749016" cy="727227"/>
            </a:xfrm>
            <a:prstGeom prst="rect">
              <a:avLst/>
            </a:prstGeom>
          </p:spPr>
        </p:pic>
      </p:grpSp>
      <p:pic>
        <p:nvPicPr>
          <p:cNvPr id="31" name="Picture 31"/>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xmlns="" r:embed="rId27"/>
              </a:ext>
            </a:extLst>
          </a:blip>
          <a:srcRect/>
          <a:stretch>
            <a:fillRect/>
          </a:stretch>
        </p:blipFill>
        <p:spPr>
          <a:xfrm rot="3207690">
            <a:off x="6778520" y="8056080"/>
            <a:ext cx="484735" cy="825401"/>
          </a:xfrm>
          <a:prstGeom prst="rect">
            <a:avLst/>
          </a:prstGeom>
        </p:spPr>
      </p:pic>
      <p:pic>
        <p:nvPicPr>
          <p:cNvPr id="32" name="Picture 32"/>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xmlns="" r:embed="rId29"/>
              </a:ext>
            </a:extLst>
          </a:blip>
          <a:srcRect/>
          <a:stretch>
            <a:fillRect/>
          </a:stretch>
        </p:blipFill>
        <p:spPr>
          <a:xfrm>
            <a:off x="15235587" y="4383955"/>
            <a:ext cx="635693" cy="654740"/>
          </a:xfrm>
          <a:prstGeom prst="rect">
            <a:avLst/>
          </a:prstGeom>
        </p:spPr>
      </p:pic>
      <p:pic>
        <p:nvPicPr>
          <p:cNvPr id="33" name="Picture 33"/>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xmlns="" r:embed="rId31"/>
              </a:ext>
            </a:extLst>
          </a:blip>
          <a:srcRect/>
          <a:stretch>
            <a:fillRect/>
          </a:stretch>
        </p:blipFill>
        <p:spPr>
          <a:xfrm>
            <a:off x="2474728" y="2252104"/>
            <a:ext cx="798979" cy="798979"/>
          </a:xfrm>
          <a:prstGeom prst="rect">
            <a:avLst/>
          </a:prstGeom>
        </p:spPr>
      </p:pic>
      <p:sp>
        <p:nvSpPr>
          <p:cNvPr id="34" name="TextBox 34"/>
          <p:cNvSpPr txBox="1"/>
          <p:nvPr/>
        </p:nvSpPr>
        <p:spPr>
          <a:xfrm>
            <a:off x="4197350" y="3051175"/>
            <a:ext cx="9624060" cy="3462020"/>
          </a:xfrm>
          <a:prstGeom prst="rect">
            <a:avLst/>
          </a:prstGeom>
        </p:spPr>
        <p:txBody>
          <a:bodyPr wrap="square" lIns="0" tIns="0" rIns="0" bIns="0" rtlCol="0" anchor="t">
            <a:spAutoFit/>
          </a:bodyPr>
          <a:lstStyle/>
          <a:p>
            <a:pPr algn="ctr">
              <a:lnSpc>
                <a:spcPts val="9000"/>
              </a:lnSpc>
            </a:pPr>
            <a:r>
              <a:rPr lang="en-US" sz="9000" b="1">
                <a:solidFill>
                  <a:schemeClr val="tx2"/>
                </a:solidFill>
                <a:latin typeface="Retropix"/>
              </a:rPr>
              <a:t>Introduction To Network Programming</a:t>
            </a:r>
          </a:p>
        </p:txBody>
      </p:sp>
      <p:pic>
        <p:nvPicPr>
          <p:cNvPr id="35" name="Picture 35"/>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xmlns="" r:embed="rId33"/>
              </a:ext>
            </a:extLst>
          </a:blip>
          <a:srcRect/>
          <a:stretch>
            <a:fillRect/>
          </a:stretch>
        </p:blipFill>
        <p:spPr>
          <a:xfrm>
            <a:off x="13344126" y="2353235"/>
            <a:ext cx="2527153" cy="473267"/>
          </a:xfrm>
          <a:prstGeom prst="rect">
            <a:avLst/>
          </a:prstGeom>
        </p:spPr>
      </p:pic>
      <p:grpSp>
        <p:nvGrpSpPr>
          <p:cNvPr id="36" name="Group 6"/>
          <p:cNvGrpSpPr/>
          <p:nvPr/>
        </p:nvGrpSpPr>
        <p:grpSpPr>
          <a:xfrm>
            <a:off x="-1174375" y="127000"/>
            <a:ext cx="20890750" cy="795781"/>
            <a:chOff x="0" y="0"/>
            <a:chExt cx="27854334" cy="1061041"/>
          </a:xfrm>
        </p:grpSpPr>
        <p:grpSp>
          <p:nvGrpSpPr>
            <p:cNvPr id="37" name="Group 7"/>
            <p:cNvGrpSpPr/>
            <p:nvPr/>
          </p:nvGrpSpPr>
          <p:grpSpPr>
            <a:xfrm>
              <a:off x="0" y="0"/>
              <a:ext cx="27854334" cy="1061041"/>
              <a:chOff x="0" y="0"/>
              <a:chExt cx="5502091" cy="209588"/>
            </a:xfrm>
          </p:grpSpPr>
          <p:sp>
            <p:nvSpPr>
              <p:cNvPr id="38" name="Freeform 8"/>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39" name="TextBox 9"/>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40" name="TextBox 10"/>
            <p:cNvSpPr txBox="1"/>
            <p:nvPr/>
          </p:nvSpPr>
          <p:spPr>
            <a:xfrm>
              <a:off x="439275" y="269112"/>
              <a:ext cx="26975784" cy="426720"/>
            </a:xfrm>
            <a:prstGeom prst="rect">
              <a:avLst/>
            </a:prstGeom>
          </p:spPr>
          <p:txBody>
            <a:bodyPr lIns="0" tIns="0" rIns="0" bIns="0" rtlCol="0" anchor="t">
              <a:spAutoFit/>
            </a:bodyPr>
            <a:lstStyle/>
            <a:p>
              <a:pPr algn="ctr">
                <a:lnSpc>
                  <a:spcPts val="2500"/>
                </a:lnSpc>
              </a:pPr>
              <a:r>
                <a:rPr lang="vi-VN" altLang="en-US" sz="2500">
                  <a:solidFill>
                    <a:srgbClr val="FFFFFF"/>
                  </a:solidFill>
                  <a:latin typeface="Retropix"/>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a:t>
              </a:r>
            </a:p>
          </p:txBody>
        </p:sp>
      </p:grpSp>
      <p:grpSp>
        <p:nvGrpSpPr>
          <p:cNvPr id="41" name="Group 6"/>
          <p:cNvGrpSpPr/>
          <p:nvPr/>
        </p:nvGrpSpPr>
        <p:grpSpPr>
          <a:xfrm>
            <a:off x="-1047375" y="254000"/>
            <a:ext cx="20890750" cy="795781"/>
            <a:chOff x="0" y="0"/>
            <a:chExt cx="27854334" cy="1061041"/>
          </a:xfrm>
        </p:grpSpPr>
        <p:grpSp>
          <p:nvGrpSpPr>
            <p:cNvPr id="42" name="Group 7"/>
            <p:cNvGrpSpPr/>
            <p:nvPr/>
          </p:nvGrpSpPr>
          <p:grpSpPr>
            <a:xfrm>
              <a:off x="0" y="0"/>
              <a:ext cx="27854334" cy="1061041"/>
              <a:chOff x="0" y="0"/>
              <a:chExt cx="5502091" cy="209588"/>
            </a:xfrm>
          </p:grpSpPr>
          <p:sp>
            <p:nvSpPr>
              <p:cNvPr id="43" name="Freeform 8"/>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44" name="TextBox 9"/>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45" name="TextBox 10"/>
            <p:cNvSpPr txBox="1"/>
            <p:nvPr/>
          </p:nvSpPr>
          <p:spPr>
            <a:xfrm>
              <a:off x="439275" y="269112"/>
              <a:ext cx="26975784" cy="426720"/>
            </a:xfrm>
            <a:prstGeom prst="rect">
              <a:avLst/>
            </a:prstGeom>
          </p:spPr>
          <p:txBody>
            <a:bodyPr lIns="0" tIns="0" rIns="0" bIns="0" rtlCol="0" anchor="t">
              <a:spAutoFit/>
            </a:bodyPr>
            <a:lstStyle/>
            <a:p>
              <a:pPr algn="ctr">
                <a:lnSpc>
                  <a:spcPts val="2500"/>
                </a:lnSpc>
              </a:pPr>
              <a:r>
                <a:rPr lang="vi-VN" altLang="en-US" sz="2500">
                  <a:solidFill>
                    <a:srgbClr val="FFFFFF"/>
                  </a:solidFill>
                  <a:latin typeface="Retropix"/>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 </a:t>
              </a:r>
              <a:r>
                <a:rPr lang="vi-VN" altLang="en-US" sz="2500">
                  <a:solidFill>
                    <a:srgbClr val="FFFFFF"/>
                  </a:solidFill>
                  <a:latin typeface="Retropix"/>
                  <a:sym typeface="+mn-ea"/>
                </a:rPr>
                <a:t>Network Programming</a:t>
              </a:r>
              <a:r>
                <a:rPr lang="en-US" sz="2500">
                  <a:solidFill>
                    <a:srgbClr val="FFFFFF"/>
                  </a:solidFill>
                  <a:latin typeface="Retropix"/>
                </a:rPr>
                <a:t> •</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080895" y="1187450"/>
            <a:ext cx="12379960" cy="5156835"/>
          </a:xfrm>
          <a:prstGeom prst="rect">
            <a:avLst/>
          </a:prstGeom>
        </p:spPr>
      </p:pic>
      <p:pic>
        <p:nvPicPr>
          <p:cNvPr id="11" name="Picture 11"/>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285215" y="1187704"/>
            <a:ext cx="974085" cy="745618"/>
          </a:xfrm>
          <a:prstGeom prst="rect">
            <a:avLst/>
          </a:prstGeom>
        </p:spPr>
      </p:pic>
      <p:grpSp>
        <p:nvGrpSpPr>
          <p:cNvPr id="22" name="Group 22"/>
          <p:cNvGrpSpPr/>
          <p:nvPr/>
        </p:nvGrpSpPr>
        <p:grpSpPr>
          <a:xfrm>
            <a:off x="0" y="9052698"/>
            <a:ext cx="18288000" cy="1234302"/>
            <a:chOff x="0" y="0"/>
            <a:chExt cx="4816593" cy="325084"/>
          </a:xfrm>
        </p:grpSpPr>
        <p:sp>
          <p:nvSpPr>
            <p:cNvPr id="23" name="Freeform 23"/>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a:solidFill>
                <a:srgbClr val="CCCCCC"/>
              </a:solidFill>
            </a:ln>
          </p:spPr>
        </p:sp>
        <p:sp>
          <p:nvSpPr>
            <p:cNvPr id="24" name="TextBox 24"/>
            <p:cNvSpPr txBox="1"/>
            <p:nvPr/>
          </p:nvSpPr>
          <p:spPr>
            <a:xfrm>
              <a:off x="0" y="-38100"/>
              <a:ext cx="812800" cy="850900"/>
            </a:xfrm>
            <a:prstGeom prst="rect">
              <a:avLst/>
            </a:prstGeom>
          </p:spPr>
          <p:txBody>
            <a:bodyPr lIns="254000" tIns="254000" rIns="254000" bIns="254000" rtlCol="0" anchor="ctr"/>
            <a:lstStyle/>
            <a:p>
              <a:pPr>
                <a:lnSpc>
                  <a:spcPts val="2100"/>
                </a:lnSpc>
              </a:pPr>
              <a:endParaRPr/>
            </a:p>
          </p:txBody>
        </p:sp>
      </p:grpSp>
      <p:grpSp>
        <p:nvGrpSpPr>
          <p:cNvPr id="25" name="Group 25"/>
          <p:cNvGrpSpPr/>
          <p:nvPr/>
        </p:nvGrpSpPr>
        <p:grpSpPr>
          <a:xfrm>
            <a:off x="237414" y="9267586"/>
            <a:ext cx="804526" cy="804526"/>
            <a:chOff x="0" y="0"/>
            <a:chExt cx="1072702" cy="1072702"/>
          </a:xfrm>
        </p:grpSpPr>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1072702" cy="1072702"/>
            </a:xfrm>
            <a:prstGeom prst="rect">
              <a:avLst/>
            </a:prstGeom>
          </p:spPr>
        </p:pic>
        <p:pic>
          <p:nvPicPr>
            <p:cNvPr id="27" name="Picture 2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58445" y="150016"/>
              <a:ext cx="755811" cy="772669"/>
            </a:xfrm>
            <a:prstGeom prst="rect">
              <a:avLst/>
            </a:prstGeom>
          </p:spPr>
        </p:pic>
      </p:grpSp>
      <p:pic>
        <p:nvPicPr>
          <p:cNvPr id="28" name="Picture 28"/>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423082" y="9291263"/>
            <a:ext cx="807064" cy="757173"/>
          </a:xfrm>
          <a:prstGeom prst="rect">
            <a:avLst/>
          </a:prstGeom>
        </p:spPr>
      </p:pic>
      <p:pic>
        <p:nvPicPr>
          <p:cNvPr id="29" name="Picture 29"/>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2395752" y="9327294"/>
            <a:ext cx="662689" cy="685111"/>
          </a:xfrm>
          <a:prstGeom prst="rect">
            <a:avLst/>
          </a:prstGeom>
        </p:spPr>
      </p:pic>
      <p:pic>
        <p:nvPicPr>
          <p:cNvPr id="30" name="Picture 30"/>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4062279" y="9335724"/>
            <a:ext cx="668249" cy="668249"/>
          </a:xfrm>
          <a:prstGeom prst="rect">
            <a:avLst/>
          </a:prstGeom>
        </p:spPr>
      </p:pic>
      <p:pic>
        <p:nvPicPr>
          <p:cNvPr id="31" name="Picture 31"/>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3224046" y="9309278"/>
            <a:ext cx="672629" cy="721142"/>
          </a:xfrm>
          <a:prstGeom prst="rect">
            <a:avLst/>
          </a:prstGeom>
        </p:spPr>
      </p:pic>
      <p:pic>
        <p:nvPicPr>
          <p:cNvPr id="32" name="Picture 32"/>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a:stretch>
            <a:fillRect/>
          </a:stretch>
        </p:blipFill>
        <p:spPr>
          <a:xfrm>
            <a:off x="4877084" y="9291263"/>
            <a:ext cx="905315" cy="757173"/>
          </a:xfrm>
          <a:prstGeom prst="rect">
            <a:avLst/>
          </a:prstGeom>
        </p:spPr>
      </p:pic>
      <p:grpSp>
        <p:nvGrpSpPr>
          <p:cNvPr id="33" name="Group 33"/>
          <p:cNvGrpSpPr/>
          <p:nvPr/>
        </p:nvGrpSpPr>
        <p:grpSpPr>
          <a:xfrm>
            <a:off x="15109868" y="9297158"/>
            <a:ext cx="2801811" cy="712035"/>
            <a:chOff x="0" y="0"/>
            <a:chExt cx="737925" cy="187532"/>
          </a:xfrm>
        </p:grpSpPr>
        <p:sp>
          <p:nvSpPr>
            <p:cNvPr id="34" name="Freeform 34"/>
            <p:cNvSpPr/>
            <p:nvPr/>
          </p:nvSpPr>
          <p:spPr>
            <a:xfrm>
              <a:off x="0" y="0"/>
              <a:ext cx="737925" cy="187532"/>
            </a:xfrm>
            <a:custGeom>
              <a:avLst/>
              <a:gdLst/>
              <a:ahLst/>
              <a:cxnLst/>
              <a:rect l="l" t="t" r="r" b="b"/>
              <a:pathLst>
                <a:path w="737925" h="187532">
                  <a:moveTo>
                    <a:pt x="0" y="0"/>
                  </a:moveTo>
                  <a:lnTo>
                    <a:pt x="737925" y="0"/>
                  </a:lnTo>
                  <a:lnTo>
                    <a:pt x="737925" y="187532"/>
                  </a:lnTo>
                  <a:lnTo>
                    <a:pt x="0" y="187532"/>
                  </a:lnTo>
                  <a:close/>
                </a:path>
              </a:pathLst>
            </a:custGeom>
            <a:solidFill>
              <a:srgbClr val="CCCCCC"/>
            </a:solidFill>
            <a:ln w="28575">
              <a:solidFill>
                <a:srgbClr val="000000"/>
              </a:solidFill>
            </a:ln>
          </p:spPr>
        </p:sp>
        <p:sp>
          <p:nvSpPr>
            <p:cNvPr id="35" name="TextBox 35"/>
            <p:cNvSpPr txBox="1"/>
            <p:nvPr/>
          </p:nvSpPr>
          <p:spPr>
            <a:xfrm>
              <a:off x="0" y="-66675"/>
              <a:ext cx="812800" cy="879475"/>
            </a:xfrm>
            <a:prstGeom prst="rect">
              <a:avLst/>
            </a:prstGeom>
          </p:spPr>
          <p:txBody>
            <a:bodyPr lIns="50800" tIns="50800" rIns="50800" bIns="50800" rtlCol="0" anchor="ctr"/>
            <a:lstStyle/>
            <a:p>
              <a:pPr marL="0" lvl="0" indent="0" algn="ctr">
                <a:lnSpc>
                  <a:spcPts val="2240"/>
                </a:lnSpc>
                <a:spcBef>
                  <a:spcPct val="0"/>
                </a:spcBef>
              </a:pPr>
              <a:r>
                <a:rPr lang="en-US" sz="1600" u="sng">
                  <a:solidFill>
                    <a:srgbClr val="000000"/>
                  </a:solidFill>
                  <a:latin typeface="Retropix Bold"/>
                </a:rPr>
                <a:t>Back to Agenda Page</a:t>
              </a:r>
            </a:p>
          </p:txBody>
        </p:sp>
      </p:grpSp>
      <p:sp>
        <p:nvSpPr>
          <p:cNvPr id="36" name="Text Box 35"/>
          <p:cNvSpPr txBox="1"/>
          <p:nvPr/>
        </p:nvSpPr>
        <p:spPr>
          <a:xfrm>
            <a:off x="2406015" y="2014855"/>
            <a:ext cx="10700385" cy="3784600"/>
          </a:xfrm>
          <a:prstGeom prst="rect">
            <a:avLst/>
          </a:prstGeom>
          <a:noFill/>
        </p:spPr>
        <p:txBody>
          <a:bodyPr wrap="square" rtlCol="0">
            <a:spAutoFit/>
          </a:bodyPr>
          <a:lstStyle/>
          <a:p>
            <a:r>
              <a:rPr lang="vi-VN" altLang="en-US" sz="4000"/>
              <a:t>- L</a:t>
            </a:r>
            <a:r>
              <a:rPr lang="en-US" sz="4000"/>
              <a:t>ập trình mạng là giải pháp cho phép áp dụng chương trình hoạt động lên toàn bộ tập các giá trị cùng một lúc. </a:t>
            </a:r>
          </a:p>
          <a:p>
            <a:endParaRPr lang="en-US" sz="4000"/>
          </a:p>
          <a:p>
            <a:r>
              <a:rPr lang="vi-VN" altLang="en-US" sz="4000"/>
              <a:t>- </a:t>
            </a:r>
            <a:r>
              <a:rPr lang="en-US" sz="4000"/>
              <a:t>Các giải pháp như vậy thường được dùng trong các thiết lập khoa học và kỹ thuật.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816736" y="-5817236"/>
            <a:ext cx="21921472" cy="21921472"/>
          </a:xfrm>
          <a:prstGeom prst="rect">
            <a:avLst/>
          </a:prstGeom>
        </p:spPr>
      </p:pic>
      <p:grpSp>
        <p:nvGrpSpPr>
          <p:cNvPr id="3" name="Group 3"/>
          <p:cNvGrpSpPr/>
          <p:nvPr/>
        </p:nvGrpSpPr>
        <p:grpSpPr>
          <a:xfrm>
            <a:off x="2036596" y="1839339"/>
            <a:ext cx="14235927" cy="6629441"/>
            <a:chOff x="0" y="0"/>
            <a:chExt cx="3749380" cy="1746026"/>
          </a:xfrm>
        </p:grpSpPr>
        <p:sp>
          <p:nvSpPr>
            <p:cNvPr id="4" name="Freeform 4"/>
            <p:cNvSpPr/>
            <p:nvPr/>
          </p:nvSpPr>
          <p:spPr>
            <a:xfrm>
              <a:off x="0" y="0"/>
              <a:ext cx="3749380" cy="1746026"/>
            </a:xfrm>
            <a:custGeom>
              <a:avLst/>
              <a:gdLst/>
              <a:ahLst/>
              <a:cxnLst/>
              <a:rect l="l" t="t" r="r" b="b"/>
              <a:pathLst>
                <a:path w="3749380" h="1746026">
                  <a:moveTo>
                    <a:pt x="0" y="0"/>
                  </a:moveTo>
                  <a:lnTo>
                    <a:pt x="3749380" y="0"/>
                  </a:lnTo>
                  <a:lnTo>
                    <a:pt x="3749380" y="1746026"/>
                  </a:lnTo>
                  <a:lnTo>
                    <a:pt x="0" y="1746026"/>
                  </a:lnTo>
                  <a:close/>
                </a:path>
              </a:pathLst>
            </a:custGeom>
            <a:solidFill>
              <a:srgbClr val="FEFF99"/>
            </a:solidFill>
            <a:ln w="95250">
              <a:solidFill>
                <a:srgbClr val="CCCCCC"/>
              </a:solidFill>
            </a:ln>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100"/>
                </a:lnSpc>
              </a:pPr>
              <a:endParaRPr/>
            </a:p>
          </p:txBody>
        </p:sp>
      </p:grpSp>
      <p:grpSp>
        <p:nvGrpSpPr>
          <p:cNvPr id="6" name="Group 6"/>
          <p:cNvGrpSpPr/>
          <p:nvPr/>
        </p:nvGrpSpPr>
        <p:grpSpPr>
          <a:xfrm>
            <a:off x="-1301375" y="-358236"/>
            <a:ext cx="20890750" cy="1154017"/>
            <a:chOff x="0" y="-477648"/>
            <a:chExt cx="27854334" cy="1538689"/>
          </a:xfrm>
        </p:grpSpPr>
        <p:grpSp>
          <p:nvGrpSpPr>
            <p:cNvPr id="7" name="Group 7"/>
            <p:cNvGrpSpPr/>
            <p:nvPr/>
          </p:nvGrpSpPr>
          <p:grpSpPr>
            <a:xfrm>
              <a:off x="0" y="0"/>
              <a:ext cx="27854334" cy="1061041"/>
              <a:chOff x="0" y="0"/>
              <a:chExt cx="5502091" cy="209588"/>
            </a:xfrm>
          </p:grpSpPr>
          <p:sp>
            <p:nvSpPr>
              <p:cNvPr id="8" name="Freeform 8"/>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9" name="TextBox 9"/>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10" name="TextBox 10"/>
            <p:cNvSpPr txBox="1"/>
            <p:nvPr/>
          </p:nvSpPr>
          <p:spPr>
            <a:xfrm>
              <a:off x="439275" y="-477648"/>
              <a:ext cx="26975784" cy="1538393"/>
            </a:xfrm>
            <a:prstGeom prst="rect">
              <a:avLst/>
            </a:prstGeom>
          </p:spPr>
          <p:txBody>
            <a:bodyPr wrap="square" lIns="0" tIns="0" rIns="0" bIns="0" rtlCol="0" anchor="t">
              <a:spAutoFit/>
            </a:bodyPr>
            <a:lstStyle/>
            <a:p>
              <a:pPr algn="ctr">
                <a:lnSpc>
                  <a:spcPts val="9000"/>
                </a:lnSpc>
              </a:pPr>
              <a:r>
                <a:rPr lang="en-US" sz="2500" b="1">
                  <a:solidFill>
                    <a:schemeClr val="bg1"/>
                  </a:solidFill>
                  <a:latin typeface="Retropix"/>
                  <a:sym typeface="+mn-ea"/>
                </a:rPr>
                <a:t>Internet Addresses </a:t>
              </a:r>
              <a:r>
                <a:rPr lang="vi-VN" altLang="en-US" sz="2500" b="1">
                  <a:solidFill>
                    <a:schemeClr val="bg1"/>
                  </a:solidFill>
                  <a:latin typeface="Retropix"/>
                  <a:sym typeface="+mn-ea"/>
                </a:rPr>
                <a:t>Class</a:t>
              </a:r>
              <a:r>
                <a:rPr lang="en-US" sz="2500">
                  <a:solidFill>
                    <a:srgbClr val="FFFFFF"/>
                  </a:solidFill>
                  <a:latin typeface="Retropix"/>
                </a:rPr>
                <a:t> • </a:t>
              </a:r>
              <a:r>
                <a:rPr lang="en-US" sz="2500" b="1">
                  <a:solidFill>
                    <a:schemeClr val="bg1"/>
                  </a:solidFill>
                  <a:latin typeface="Retropix"/>
                  <a:sym typeface="+mn-ea"/>
                </a:rPr>
                <a:t>Internet Addresses </a:t>
              </a:r>
              <a:r>
                <a:rPr lang="vi-VN" altLang="en-US" sz="2500" b="1">
                  <a:solidFill>
                    <a:schemeClr val="bg1"/>
                  </a:solidFill>
                  <a:latin typeface="Retropix"/>
                  <a:sym typeface="+mn-ea"/>
                </a:rPr>
                <a:t>Class</a:t>
              </a:r>
              <a:r>
                <a:rPr lang="en-US" sz="2500">
                  <a:solidFill>
                    <a:srgbClr val="FFFFFF"/>
                  </a:solidFill>
                  <a:latin typeface="Retropix"/>
                </a:rPr>
                <a:t> • </a:t>
              </a:r>
              <a:r>
                <a:rPr lang="en-US" sz="2500" b="1">
                  <a:solidFill>
                    <a:schemeClr val="bg1"/>
                  </a:solidFill>
                  <a:latin typeface="Retropix"/>
                  <a:sym typeface="+mn-ea"/>
                </a:rPr>
                <a:t>Internet Addresses </a:t>
              </a:r>
              <a:r>
                <a:rPr lang="vi-VN" altLang="en-US" sz="2500" b="1">
                  <a:solidFill>
                    <a:schemeClr val="bg1"/>
                  </a:solidFill>
                  <a:latin typeface="Retropix"/>
                  <a:sym typeface="+mn-ea"/>
                </a:rPr>
                <a:t>Class</a:t>
              </a:r>
              <a:r>
                <a:rPr lang="en-US" sz="2500">
                  <a:solidFill>
                    <a:srgbClr val="FFFFFF"/>
                  </a:solidFill>
                  <a:latin typeface="Retropix"/>
                </a:rPr>
                <a:t> • </a:t>
              </a:r>
              <a:r>
                <a:rPr lang="en-US" sz="2500" b="1">
                  <a:solidFill>
                    <a:schemeClr val="bg1"/>
                  </a:solidFill>
                  <a:latin typeface="Retropix"/>
                  <a:sym typeface="+mn-ea"/>
                </a:rPr>
                <a:t>Internet Addresses </a:t>
              </a:r>
              <a:r>
                <a:rPr lang="vi-VN" altLang="en-US" sz="2500" b="1">
                  <a:solidFill>
                    <a:schemeClr val="bg1"/>
                  </a:solidFill>
                  <a:latin typeface="Retropix"/>
                  <a:sym typeface="+mn-ea"/>
                </a:rPr>
                <a:t>Class</a:t>
              </a:r>
              <a:r>
                <a:rPr lang="en-US" sz="2500">
                  <a:solidFill>
                    <a:srgbClr val="FFFFFF"/>
                  </a:solidFill>
                  <a:latin typeface="Retropix"/>
                </a:rPr>
                <a:t> •</a:t>
              </a:r>
            </a:p>
          </p:txBody>
        </p:sp>
      </p:grpSp>
      <p:grpSp>
        <p:nvGrpSpPr>
          <p:cNvPr id="11" name="Group 11"/>
          <p:cNvGrpSpPr/>
          <p:nvPr/>
        </p:nvGrpSpPr>
        <p:grpSpPr>
          <a:xfrm>
            <a:off x="-1301375" y="9098058"/>
            <a:ext cx="20890750" cy="1188942"/>
            <a:chOff x="0" y="-524215"/>
            <a:chExt cx="27854334" cy="1585256"/>
          </a:xfrm>
        </p:grpSpPr>
        <p:grpSp>
          <p:nvGrpSpPr>
            <p:cNvPr id="12" name="Group 12"/>
            <p:cNvGrpSpPr/>
            <p:nvPr/>
          </p:nvGrpSpPr>
          <p:grpSpPr>
            <a:xfrm>
              <a:off x="0" y="0"/>
              <a:ext cx="27854334" cy="1061041"/>
              <a:chOff x="0" y="0"/>
              <a:chExt cx="5502091" cy="209588"/>
            </a:xfrm>
          </p:grpSpPr>
          <p:sp>
            <p:nvSpPr>
              <p:cNvPr id="13" name="Freeform 13"/>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a:solidFill>
                  <a:srgbClr val="1818B7"/>
                </a:solidFill>
              </a:ln>
            </p:spPr>
          </p:sp>
          <p:sp>
            <p:nvSpPr>
              <p:cNvPr id="14" name="TextBox 14"/>
              <p:cNvSpPr txBox="1"/>
              <p:nvPr/>
            </p:nvSpPr>
            <p:spPr>
              <a:xfrm>
                <a:off x="0" y="-47625"/>
                <a:ext cx="812800" cy="860425"/>
              </a:xfrm>
              <a:prstGeom prst="rect">
                <a:avLst/>
              </a:prstGeom>
            </p:spPr>
            <p:txBody>
              <a:bodyPr lIns="254000" tIns="254000" rIns="254000" bIns="254000" rtlCol="0" anchor="ctr"/>
              <a:lstStyle/>
              <a:p>
                <a:pPr>
                  <a:lnSpc>
                    <a:spcPts val="3500"/>
                  </a:lnSpc>
                </a:pPr>
                <a:endParaRPr/>
              </a:p>
            </p:txBody>
          </p:sp>
        </p:grpSp>
        <p:sp>
          <p:nvSpPr>
            <p:cNvPr id="15" name="TextBox 15"/>
            <p:cNvSpPr txBox="1"/>
            <p:nvPr/>
          </p:nvSpPr>
          <p:spPr>
            <a:xfrm>
              <a:off x="453668" y="-524215"/>
              <a:ext cx="26975784" cy="1538393"/>
            </a:xfrm>
            <a:prstGeom prst="rect">
              <a:avLst/>
            </a:prstGeom>
          </p:spPr>
          <p:txBody>
            <a:bodyPr lIns="0" tIns="0" rIns="0" bIns="0" rtlCol="0" anchor="t">
              <a:spAutoFit/>
            </a:bodyPr>
            <a:lstStyle/>
            <a:p>
              <a:pPr algn="ctr">
                <a:lnSpc>
                  <a:spcPts val="9000"/>
                </a:lnSpc>
              </a:pPr>
              <a:r>
                <a:rPr lang="en-US" sz="2500" b="1">
                  <a:solidFill>
                    <a:schemeClr val="bg1"/>
                  </a:solidFill>
                  <a:latin typeface="Retropix"/>
                  <a:sym typeface="+mn-ea"/>
                </a:rPr>
                <a:t>Internet Addresses </a:t>
              </a:r>
              <a:r>
                <a:rPr lang="vi-VN" altLang="en-US" sz="2500" b="1">
                  <a:solidFill>
                    <a:schemeClr val="bg1"/>
                  </a:solidFill>
                  <a:latin typeface="Retropix"/>
                  <a:sym typeface="+mn-ea"/>
                </a:rPr>
                <a:t>Class</a:t>
              </a:r>
              <a:r>
                <a:rPr lang="en-US" sz="2500">
                  <a:solidFill>
                    <a:srgbClr val="FFFFFF"/>
                  </a:solidFill>
                  <a:latin typeface="Retropix"/>
                  <a:sym typeface="+mn-ea"/>
                </a:rPr>
                <a:t> • </a:t>
              </a:r>
              <a:r>
                <a:rPr lang="en-US" sz="2500" b="1">
                  <a:solidFill>
                    <a:schemeClr val="bg1"/>
                  </a:solidFill>
                  <a:latin typeface="Retropix"/>
                  <a:sym typeface="+mn-ea"/>
                </a:rPr>
                <a:t>Internet Addresses </a:t>
              </a:r>
              <a:r>
                <a:rPr lang="vi-VN" altLang="en-US" sz="2500" b="1">
                  <a:solidFill>
                    <a:schemeClr val="bg1"/>
                  </a:solidFill>
                  <a:latin typeface="Retropix"/>
                  <a:sym typeface="+mn-ea"/>
                </a:rPr>
                <a:t>Class</a:t>
              </a:r>
              <a:r>
                <a:rPr lang="en-US" sz="2500">
                  <a:solidFill>
                    <a:srgbClr val="FFFFFF"/>
                  </a:solidFill>
                  <a:latin typeface="Retropix"/>
                  <a:sym typeface="+mn-ea"/>
                </a:rPr>
                <a:t> • </a:t>
              </a:r>
              <a:r>
                <a:rPr lang="en-US" sz="2500" b="1">
                  <a:solidFill>
                    <a:schemeClr val="bg1"/>
                  </a:solidFill>
                  <a:latin typeface="Retropix"/>
                  <a:sym typeface="+mn-ea"/>
                </a:rPr>
                <a:t>Internet Addresses </a:t>
              </a:r>
              <a:r>
                <a:rPr lang="vi-VN" altLang="en-US" sz="2500" b="1">
                  <a:solidFill>
                    <a:schemeClr val="bg1"/>
                  </a:solidFill>
                  <a:latin typeface="Retropix"/>
                  <a:sym typeface="+mn-ea"/>
                </a:rPr>
                <a:t>Class</a:t>
              </a:r>
              <a:r>
                <a:rPr lang="en-US" sz="2500">
                  <a:solidFill>
                    <a:srgbClr val="FFFFFF"/>
                  </a:solidFill>
                  <a:latin typeface="Retropix"/>
                  <a:sym typeface="+mn-ea"/>
                </a:rPr>
                <a:t> • </a:t>
              </a:r>
              <a:r>
                <a:rPr lang="en-US" sz="2500" b="1">
                  <a:solidFill>
                    <a:schemeClr val="bg1"/>
                  </a:solidFill>
                  <a:latin typeface="Retropix"/>
                  <a:sym typeface="+mn-ea"/>
                </a:rPr>
                <a:t>Internet Addresses </a:t>
              </a:r>
              <a:r>
                <a:rPr lang="vi-VN" altLang="en-US" sz="2500" b="1">
                  <a:solidFill>
                    <a:schemeClr val="bg1"/>
                  </a:solidFill>
                  <a:latin typeface="Retropix"/>
                  <a:sym typeface="+mn-ea"/>
                </a:rPr>
                <a:t>Class</a:t>
              </a:r>
              <a:r>
                <a:rPr lang="en-US" sz="2500">
                  <a:solidFill>
                    <a:srgbClr val="FFFFFF"/>
                  </a:solidFill>
                  <a:latin typeface="Retropix"/>
                  <a:sym typeface="+mn-ea"/>
                </a:rPr>
                <a:t> •</a:t>
              </a:r>
              <a:endParaRPr lang="en-US" sz="2500">
                <a:solidFill>
                  <a:srgbClr val="FFFFFF"/>
                </a:solidFill>
                <a:latin typeface="Retropix"/>
              </a:endParaRPr>
            </a:p>
          </p:txBody>
        </p:sp>
      </p:grpSp>
      <p:grpSp>
        <p:nvGrpSpPr>
          <p:cNvPr id="16" name="Group 16"/>
          <p:cNvGrpSpPr/>
          <p:nvPr/>
        </p:nvGrpSpPr>
        <p:grpSpPr>
          <a:xfrm>
            <a:off x="807747" y="7165798"/>
            <a:ext cx="2801811" cy="712035"/>
            <a:chOff x="0" y="0"/>
            <a:chExt cx="737925" cy="187532"/>
          </a:xfrm>
        </p:grpSpPr>
        <p:sp>
          <p:nvSpPr>
            <p:cNvPr id="17" name="Freeform 17"/>
            <p:cNvSpPr/>
            <p:nvPr/>
          </p:nvSpPr>
          <p:spPr>
            <a:xfrm>
              <a:off x="0" y="0"/>
              <a:ext cx="737925" cy="187532"/>
            </a:xfrm>
            <a:custGeom>
              <a:avLst/>
              <a:gdLst/>
              <a:ahLst/>
              <a:cxnLst/>
              <a:rect l="l" t="t" r="r" b="b"/>
              <a:pathLst>
                <a:path w="737925" h="187532">
                  <a:moveTo>
                    <a:pt x="0" y="0"/>
                  </a:moveTo>
                  <a:lnTo>
                    <a:pt x="737925" y="0"/>
                  </a:lnTo>
                  <a:lnTo>
                    <a:pt x="737925" y="187532"/>
                  </a:lnTo>
                  <a:lnTo>
                    <a:pt x="0" y="187532"/>
                  </a:lnTo>
                  <a:close/>
                </a:path>
              </a:pathLst>
            </a:custGeom>
            <a:solidFill>
              <a:srgbClr val="CCCCCC"/>
            </a:solidFill>
            <a:ln w="28575">
              <a:solidFill>
                <a:srgbClr val="000000"/>
              </a:solidFill>
            </a:ln>
          </p:spPr>
        </p:sp>
        <p:sp>
          <p:nvSpPr>
            <p:cNvPr id="18" name="TextBox 18"/>
            <p:cNvSpPr txBox="1"/>
            <p:nvPr/>
          </p:nvSpPr>
          <p:spPr>
            <a:xfrm>
              <a:off x="0" y="-66675"/>
              <a:ext cx="812800" cy="879475"/>
            </a:xfrm>
            <a:prstGeom prst="rect">
              <a:avLst/>
            </a:prstGeom>
          </p:spPr>
          <p:txBody>
            <a:bodyPr lIns="50800" tIns="50800" rIns="50800" bIns="50800" rtlCol="0" anchor="ctr"/>
            <a:lstStyle/>
            <a:p>
              <a:pPr marL="0" lvl="0" indent="0" algn="ctr">
                <a:lnSpc>
                  <a:spcPts val="2240"/>
                </a:lnSpc>
                <a:spcBef>
                  <a:spcPct val="0"/>
                </a:spcBef>
              </a:pPr>
              <a:r>
                <a:rPr lang="en-US" sz="1600" u="sng">
                  <a:solidFill>
                    <a:srgbClr val="000000"/>
                  </a:solidFill>
                  <a:latin typeface="Retropix Bold"/>
                </a:rPr>
                <a:t>Back to </a:t>
              </a:r>
              <a:r>
                <a:rPr lang="vi-VN" altLang="en-US" sz="1600" u="sng">
                  <a:solidFill>
                    <a:srgbClr val="000000"/>
                  </a:solidFill>
                  <a:latin typeface="Retropix Bold"/>
                </a:rPr>
                <a:t>Network Programming</a:t>
              </a:r>
              <a:r>
                <a:rPr lang="en-US" sz="1600" u="sng">
                  <a:solidFill>
                    <a:srgbClr val="000000"/>
                  </a:solidFill>
                  <a:latin typeface="Retropix Bold"/>
                </a:rPr>
                <a:t> Page</a:t>
              </a:r>
            </a:p>
          </p:txBody>
        </p:sp>
      </p:grpSp>
      <p:grpSp>
        <p:nvGrpSpPr>
          <p:cNvPr id="19" name="Group 19"/>
          <p:cNvGrpSpPr/>
          <p:nvPr/>
        </p:nvGrpSpPr>
        <p:grpSpPr>
          <a:xfrm>
            <a:off x="15600318" y="4759728"/>
            <a:ext cx="1658982" cy="4147456"/>
            <a:chOff x="0" y="0"/>
            <a:chExt cx="2211976" cy="5529941"/>
          </a:xfrm>
        </p:grpSpPr>
        <p:pic>
          <p:nvPicPr>
            <p:cNvPr id="20" name="Picture 2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1105988" cy="1105988"/>
            </a:xfrm>
            <a:prstGeom prst="rect">
              <a:avLst/>
            </a:prstGeom>
          </p:spPr>
        </p:pic>
        <p:pic>
          <p:nvPicPr>
            <p:cNvPr id="21" name="Picture 2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105988" y="0"/>
              <a:ext cx="1105988" cy="1105988"/>
            </a:xfrm>
            <a:prstGeom prst="rect">
              <a:avLst/>
            </a:prstGeom>
          </p:spPr>
        </p:pic>
        <p:pic>
          <p:nvPicPr>
            <p:cNvPr id="22" name="Picture 22"/>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0" y="2211976"/>
              <a:ext cx="1105988" cy="1105988"/>
            </a:xfrm>
            <a:prstGeom prst="rect">
              <a:avLst/>
            </a:prstGeom>
          </p:spPr>
        </p:pic>
        <p:pic>
          <p:nvPicPr>
            <p:cNvPr id="23" name="Picture 23"/>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105988" y="2211976"/>
              <a:ext cx="1105988" cy="1105988"/>
            </a:xfrm>
            <a:prstGeom prst="rect">
              <a:avLst/>
            </a:prstGeom>
          </p:spPr>
        </p:pic>
        <p:pic>
          <p:nvPicPr>
            <p:cNvPr id="24" name="Picture 24"/>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0" y="1105988"/>
              <a:ext cx="1105988" cy="1105988"/>
            </a:xfrm>
            <a:prstGeom prst="rect">
              <a:avLst/>
            </a:prstGeom>
          </p:spPr>
        </p:pic>
        <p:pic>
          <p:nvPicPr>
            <p:cNvPr id="25" name="Picture 25"/>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1105988" y="1105988"/>
              <a:ext cx="1105988" cy="1105988"/>
            </a:xfrm>
            <a:prstGeom prst="rect">
              <a:avLst/>
            </a:prstGeom>
          </p:spPr>
        </p:pic>
        <p:pic>
          <p:nvPicPr>
            <p:cNvPr id="26" name="Picture 26"/>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0" y="3317965"/>
              <a:ext cx="1105988" cy="1105988"/>
            </a:xfrm>
            <a:prstGeom prst="rect">
              <a:avLst/>
            </a:prstGeom>
          </p:spPr>
        </p:pic>
        <p:pic>
          <p:nvPicPr>
            <p:cNvPr id="27" name="Picture 27"/>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a:stretch>
              <a:fillRect/>
            </a:stretch>
          </p:blipFill>
          <p:spPr>
            <a:xfrm>
              <a:off x="1105988" y="3317965"/>
              <a:ext cx="1105988" cy="1105988"/>
            </a:xfrm>
            <a:prstGeom prst="rect">
              <a:avLst/>
            </a:prstGeom>
          </p:spPr>
        </p:pic>
        <p:pic>
          <p:nvPicPr>
            <p:cNvPr id="28" name="Picture 28"/>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rcRect/>
            <a:stretch>
              <a:fillRect/>
            </a:stretch>
          </p:blipFill>
          <p:spPr>
            <a:xfrm>
              <a:off x="0" y="4423953"/>
              <a:ext cx="1105988" cy="1105988"/>
            </a:xfrm>
            <a:prstGeom prst="rect">
              <a:avLst/>
            </a:prstGeom>
          </p:spPr>
        </p:pic>
        <p:pic>
          <p:nvPicPr>
            <p:cNvPr id="29" name="Picture 29"/>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xmlns="" r:embed="rId23"/>
                </a:ext>
              </a:extLst>
            </a:blip>
            <a:srcRect/>
            <a:stretch>
              <a:fillRect/>
            </a:stretch>
          </p:blipFill>
          <p:spPr>
            <a:xfrm>
              <a:off x="1105988" y="4423953"/>
              <a:ext cx="1105988" cy="1105988"/>
            </a:xfrm>
            <a:prstGeom prst="rect">
              <a:avLst/>
            </a:prstGeom>
          </p:spPr>
        </p:pic>
        <p:pic>
          <p:nvPicPr>
            <p:cNvPr id="30" name="Picture 30"/>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rcRect/>
            <a:stretch>
              <a:fillRect/>
            </a:stretch>
          </p:blipFill>
          <p:spPr>
            <a:xfrm>
              <a:off x="1284474" y="4613333"/>
              <a:ext cx="749016" cy="727227"/>
            </a:xfrm>
            <a:prstGeom prst="rect">
              <a:avLst/>
            </a:prstGeom>
          </p:spPr>
        </p:pic>
      </p:grpSp>
      <p:pic>
        <p:nvPicPr>
          <p:cNvPr id="31" name="Picture 31"/>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xmlns="" r:embed="rId27"/>
              </a:ext>
            </a:extLst>
          </a:blip>
          <a:srcRect/>
          <a:stretch>
            <a:fillRect/>
          </a:stretch>
        </p:blipFill>
        <p:spPr>
          <a:xfrm rot="3207690">
            <a:off x="6778520" y="8056080"/>
            <a:ext cx="484735" cy="825401"/>
          </a:xfrm>
          <a:prstGeom prst="rect">
            <a:avLst/>
          </a:prstGeom>
        </p:spPr>
      </p:pic>
      <p:pic>
        <p:nvPicPr>
          <p:cNvPr id="32" name="Picture 32"/>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xmlns="" r:embed="rId29"/>
              </a:ext>
            </a:extLst>
          </a:blip>
          <a:srcRect/>
          <a:stretch>
            <a:fillRect/>
          </a:stretch>
        </p:blipFill>
        <p:spPr>
          <a:xfrm>
            <a:off x="15235587" y="4383955"/>
            <a:ext cx="635693" cy="654740"/>
          </a:xfrm>
          <a:prstGeom prst="rect">
            <a:avLst/>
          </a:prstGeom>
        </p:spPr>
      </p:pic>
      <p:pic>
        <p:nvPicPr>
          <p:cNvPr id="33" name="Picture 33"/>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xmlns="" r:embed="rId31"/>
              </a:ext>
            </a:extLst>
          </a:blip>
          <a:srcRect/>
          <a:stretch>
            <a:fillRect/>
          </a:stretch>
        </p:blipFill>
        <p:spPr>
          <a:xfrm>
            <a:off x="2474728" y="2252104"/>
            <a:ext cx="798979" cy="798979"/>
          </a:xfrm>
          <a:prstGeom prst="rect">
            <a:avLst/>
          </a:prstGeom>
        </p:spPr>
      </p:pic>
      <p:sp>
        <p:nvSpPr>
          <p:cNvPr id="34" name="TextBox 34"/>
          <p:cNvSpPr txBox="1"/>
          <p:nvPr/>
        </p:nvSpPr>
        <p:spPr>
          <a:xfrm>
            <a:off x="4197350" y="3051175"/>
            <a:ext cx="9624060" cy="3462020"/>
          </a:xfrm>
          <a:prstGeom prst="rect">
            <a:avLst/>
          </a:prstGeom>
        </p:spPr>
        <p:txBody>
          <a:bodyPr wrap="square" lIns="0" tIns="0" rIns="0" bIns="0" rtlCol="0" anchor="t">
            <a:spAutoFit/>
          </a:bodyPr>
          <a:lstStyle/>
          <a:p>
            <a:pPr algn="ctr">
              <a:lnSpc>
                <a:spcPts val="9000"/>
              </a:lnSpc>
            </a:pPr>
            <a:r>
              <a:rPr lang="en-US" sz="9000" b="1">
                <a:solidFill>
                  <a:schemeClr val="tx2"/>
                </a:solidFill>
                <a:latin typeface="Retropix"/>
              </a:rPr>
              <a:t>Internet Addresses</a:t>
            </a:r>
          </a:p>
          <a:p>
            <a:pPr algn="ctr">
              <a:lnSpc>
                <a:spcPts val="9000"/>
              </a:lnSpc>
            </a:pPr>
            <a:r>
              <a:rPr lang="vi-VN" altLang="en-US" sz="9000" b="1">
                <a:solidFill>
                  <a:schemeClr val="tx2"/>
                </a:solidFill>
                <a:latin typeface="Retropix"/>
              </a:rPr>
              <a:t>Class</a:t>
            </a:r>
          </a:p>
        </p:txBody>
      </p:sp>
      <p:pic>
        <p:nvPicPr>
          <p:cNvPr id="35" name="Picture 35"/>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xmlns="" r:embed="rId33"/>
              </a:ext>
            </a:extLst>
          </a:blip>
          <a:srcRect/>
          <a:stretch>
            <a:fillRect/>
          </a:stretch>
        </p:blipFill>
        <p:spPr>
          <a:xfrm>
            <a:off x="13344126" y="2353235"/>
            <a:ext cx="2527153" cy="473267"/>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686adc36-5fcb-45e8-9bd9-8c762ed087db}"/>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996</Words>
  <Application>Microsoft Office PowerPoint</Application>
  <PresentationFormat>Custom</PresentationFormat>
  <Paragraphs>78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Public Sans</vt:lpstr>
      <vt:lpstr>Retropix</vt:lpstr>
      <vt:lpstr>Avenir Heavy</vt:lpstr>
      <vt:lpstr>Calibri</vt:lpstr>
      <vt:lpstr>Retropix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Teal Grey Blue Trendy Retro Digitalism Creative Presentation</dc:title>
  <dc:creator>Admin</dc:creator>
  <cp:lastModifiedBy>Admin</cp:lastModifiedBy>
  <cp:revision>7</cp:revision>
  <dcterms:created xsi:type="dcterms:W3CDTF">2022-12-10T14:42:07Z</dcterms:created>
  <dcterms:modified xsi:type="dcterms:W3CDTF">2022-12-10T14:59:20Z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1033-3.1.5.6233</vt:lpwstr>
  </property>
</Properties>
</file>