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8" r:id="rId3"/>
    <p:sldId id="298" r:id="rId4"/>
    <p:sldId id="315" r:id="rId5"/>
    <p:sldId id="316" r:id="rId6"/>
    <p:sldId id="259" r:id="rId7"/>
    <p:sldId id="317" r:id="rId8"/>
    <p:sldId id="318" r:id="rId9"/>
    <p:sldId id="319" r:id="rId10"/>
    <p:sldId id="320" r:id="rId11"/>
    <p:sldId id="321" r:id="rId12"/>
    <p:sldId id="322" r:id="rId13"/>
    <p:sldId id="323" r:id="rId14"/>
    <p:sldId id="324" r:id="rId15"/>
    <p:sldId id="325" r:id="rId16"/>
    <p:sldId id="326" r:id="rId17"/>
    <p:sldId id="3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vietnamson" initials="n" lastIdx="1" clrIdx="0">
    <p:extLst>
      <p:ext uri="{19B8F6BF-5375-455C-9EA6-DF929625EA0E}">
        <p15:presenceInfo xmlns:p15="http://schemas.microsoft.com/office/powerpoint/2012/main" userId="nguyenvietnam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2" autoAdjust="0"/>
    <p:restoredTop sz="81273" autoAdjust="0"/>
  </p:normalViewPr>
  <p:slideViewPr>
    <p:cSldViewPr snapToGrid="0">
      <p:cViewPr varScale="1">
        <p:scale>
          <a:sx n="56" d="100"/>
          <a:sy n="56" d="100"/>
        </p:scale>
        <p:origin x="121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2-17T16:25:16.396"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9574A-0F17-49A9-B847-2E1E2D2A2758}" type="datetimeFigureOut">
              <a:rPr lang="en-US" smtClean="0"/>
              <a:t>10/03/2017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E13E3-9CB5-41C8-AE8D-B6B75F2FB5C3}" type="slidenum">
              <a:rPr lang="en-US" smtClean="0"/>
              <a:t>‹#›</a:t>
            </a:fld>
            <a:endParaRPr lang="en-US"/>
          </a:p>
        </p:txBody>
      </p:sp>
    </p:spTree>
    <p:extLst>
      <p:ext uri="{BB962C8B-B14F-4D97-AF65-F5344CB8AC3E}">
        <p14:creationId xmlns:p14="http://schemas.microsoft.com/office/powerpoint/2010/main" val="285542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edis.i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61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12</a:t>
            </a:fld>
            <a:endParaRPr lang="en-US"/>
          </a:p>
        </p:txBody>
      </p:sp>
    </p:spTree>
    <p:extLst>
      <p:ext uri="{BB962C8B-B14F-4D97-AF65-F5344CB8AC3E}">
        <p14:creationId xmlns:p14="http://schemas.microsoft.com/office/powerpoint/2010/main" val="1475908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SignalR là 1 thư viện mã nguồn mở  viết cho .NET giúp xây dựng các ứng dụng web sử dụng tương tác thời gian thực giữa người dùng với máy chủ. Ví dụ như: Mạng xã hội, games online, tin tức, ứng dụng thời tiết, bản tin tài chính, giá chứng khoán, ứng dụng chat,...</a:t>
            </a:r>
            <a:br>
              <a:rPr lang="vi-VN"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Mô hình bình thường của web là client gửi request đến server, nhưng giờ ta có 1 cách thức nữa để tương tác: server “push” trực tiếp dữ liệu về client, theo thời gian thực. Ngoài ra, mô hình này cũng giúp ta xây dựng ứng dụng bất đồng bộ lên đến hàng nghìn kết nối 1 lúc với máy chủ</a:t>
            </a:r>
            <a:r>
              <a:rPr lang="en-US" sz="1200" b="0" i="0" kern="1200" smtClean="0">
                <a:solidFill>
                  <a:schemeClr val="tx1"/>
                </a:solidFill>
                <a:effectLst/>
                <a:latin typeface="+mn-lt"/>
                <a:ea typeface="+mn-ea"/>
                <a:cs typeface="+mn-cs"/>
              </a:rPr>
              <a:t>.</a:t>
            </a:r>
          </a:p>
          <a:p>
            <a:pPr marL="171450" indent="-171450" fontAlgn="base">
              <a:buFontTx/>
              <a:buChar char="-"/>
            </a:pPr>
            <a:r>
              <a:rPr lang="vi-VN" sz="1200" b="0" i="0" kern="1200" smtClean="0">
                <a:solidFill>
                  <a:schemeClr val="tx1"/>
                </a:solidFill>
                <a:effectLst/>
                <a:latin typeface="+mn-lt"/>
                <a:ea typeface="+mn-ea"/>
                <a:cs typeface="+mn-cs"/>
              </a:rPr>
              <a:t>SignalR cho phép lập trình viên tạo kênh liên lạc giữa server và client theo cơ chế notification. Trong dự án ASP.net chỉ cần bổ xung thư viện SignalR server lập trình bằng C#, còn tại browser dùng thư viện javascript SignalR client.</a:t>
            </a:r>
            <a:endParaRPr lang="en-US" sz="1200" b="0" i="0" kern="1200" smtClean="0">
              <a:solidFill>
                <a:schemeClr val="tx1"/>
              </a:solidFill>
              <a:effectLst/>
              <a:latin typeface="+mn-lt"/>
              <a:ea typeface="+mn-ea"/>
              <a:cs typeface="+mn-cs"/>
            </a:endParaRPr>
          </a:p>
          <a:p>
            <a:pPr marL="171450" indent="-171450" fontAlgn="base">
              <a:buFontTx/>
              <a:buChar char="-"/>
            </a:pPr>
            <a:r>
              <a:rPr lang="en-US" sz="1200" b="0" i="0" kern="1200" smtClean="0">
                <a:solidFill>
                  <a:schemeClr val="tx1"/>
                </a:solidFill>
                <a:effectLst/>
                <a:latin typeface="+mn-lt"/>
                <a:ea typeface="+mn-ea"/>
                <a:cs typeface="+mn-cs"/>
              </a:rPr>
              <a:t>B</a:t>
            </a:r>
            <a:r>
              <a:rPr lang="vi-VN" sz="1200" b="0" i="0" kern="1200" smtClean="0">
                <a:solidFill>
                  <a:schemeClr val="tx1"/>
                </a:solidFill>
                <a:effectLst/>
                <a:latin typeface="+mn-lt"/>
                <a:ea typeface="+mn-ea"/>
                <a:cs typeface="+mn-cs"/>
              </a:rPr>
              <a:t>ây giờ nó là một sản phẩm tích hợp chính thức trong các stack of web technologies.</a:t>
            </a:r>
            <a:endParaRPr lang="en-US" sz="1200" b="0" i="0" kern="1200" smtClean="0">
              <a:solidFill>
                <a:schemeClr val="tx1"/>
              </a:solidFill>
              <a:effectLst/>
              <a:latin typeface="+mn-lt"/>
              <a:ea typeface="+mn-ea"/>
              <a:cs typeface="+mn-cs"/>
            </a:endParaRPr>
          </a:p>
          <a:p>
            <a:pPr marL="171450" indent="-171450" fontAlgn="base">
              <a:buFontTx/>
              <a:buChar char="-"/>
            </a:pPr>
            <a:r>
              <a:rPr lang="vi-VN" smtClean="0"/>
              <a:t>Hình đưa ra một ý tưởng đơn giản về vị trí của nó trong ngăn xếp ASP.NET, nơi chúng ta có thể xem Web Forms, MVC và Web Pages như các khuôn khổ để xây dựng các ứng dụng web và các trang, và Web API và SignalR để xây dựng các dịch vụ.</a:t>
            </a:r>
            <a:endParaRPr lang="en-US" smtClean="0"/>
          </a:p>
        </p:txBody>
      </p:sp>
      <p:sp>
        <p:nvSpPr>
          <p:cNvPr id="4" name="Slide Number Placeholder 3"/>
          <p:cNvSpPr>
            <a:spLocks noGrp="1"/>
          </p:cNvSpPr>
          <p:nvPr>
            <p:ph type="sldNum" sz="quarter" idx="10"/>
          </p:nvPr>
        </p:nvSpPr>
        <p:spPr/>
        <p:txBody>
          <a:bodyPr/>
          <a:lstStyle/>
          <a:p>
            <a:fld id="{76EE13E3-9CB5-41C8-AE8D-B6B75F2FB5C3}" type="slidenum">
              <a:rPr lang="en-US" smtClean="0"/>
              <a:t>13</a:t>
            </a:fld>
            <a:endParaRPr lang="en-US"/>
          </a:p>
        </p:txBody>
      </p:sp>
    </p:spTree>
    <p:extLst>
      <p:ext uri="{BB962C8B-B14F-4D97-AF65-F5344CB8AC3E}">
        <p14:creationId xmlns:p14="http://schemas.microsoft.com/office/powerpoint/2010/main" val="2375500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mtClean="0"/>
              <a:t>- </a:t>
            </a:r>
            <a:r>
              <a:rPr lang="vi-VN" smtClean="0"/>
              <a:t>Theo một cách rõ ràng đối với nhà phát triển, SignalR có trách nhiệm xác định kỹ thuật nào tốt nhất có sẵn cả ở máy khách và máy chủ (</a:t>
            </a:r>
            <a:r>
              <a:rPr lang="en-US" smtClean="0"/>
              <a:t>l</a:t>
            </a:r>
            <a:r>
              <a:rPr lang="vi-VN" smtClean="0"/>
              <a:t>ong polling, forever frame, WebSockets,...) và sử dụng nó để tạo ra một cơ sở Kết nối và giữ nó liên tục mở, cũng tự động quản lý ngắt kết nối và nối lại khi cần thiết</a:t>
            </a:r>
            <a:r>
              <a:rPr lang="en-US" smtClean="0"/>
              <a:t>.</a:t>
            </a:r>
          </a:p>
          <a:p>
            <a:pPr fontAlgn="base"/>
            <a:r>
              <a:rPr lang="en-US" smtClean="0"/>
              <a:t>- </a:t>
            </a:r>
            <a:r>
              <a:rPr lang="vi-VN" smtClean="0"/>
              <a:t>Như thể hiện trong hình, chúng ta sẽ thấy </a:t>
            </a:r>
            <a:r>
              <a:rPr lang="en-US" smtClean="0"/>
              <a:t>SignalR</a:t>
            </a:r>
            <a:r>
              <a:rPr lang="vi-VN" smtClean="0"/>
              <a:t> chỉ sử dụng một kết nối mở vĩnh viễn</a:t>
            </a:r>
            <a:r>
              <a:rPr lang="en-US" smtClean="0"/>
              <a:t>.</a:t>
            </a:r>
          </a:p>
        </p:txBody>
      </p:sp>
      <p:sp>
        <p:nvSpPr>
          <p:cNvPr id="4" name="Slide Number Placeholder 3"/>
          <p:cNvSpPr>
            <a:spLocks noGrp="1"/>
          </p:cNvSpPr>
          <p:nvPr>
            <p:ph type="sldNum" sz="quarter" idx="10"/>
          </p:nvPr>
        </p:nvSpPr>
        <p:spPr/>
        <p:txBody>
          <a:bodyPr/>
          <a:lstStyle/>
          <a:p>
            <a:fld id="{76EE13E3-9CB5-41C8-AE8D-B6B75F2FB5C3}" type="slidenum">
              <a:rPr lang="en-US" smtClean="0"/>
              <a:t>14</a:t>
            </a:fld>
            <a:endParaRPr lang="en-US"/>
          </a:p>
        </p:txBody>
      </p:sp>
    </p:spTree>
    <p:extLst>
      <p:ext uri="{BB962C8B-B14F-4D97-AF65-F5344CB8AC3E}">
        <p14:creationId xmlns:p14="http://schemas.microsoft.com/office/powerpoint/2010/main" val="258806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mtClean="0"/>
              <a:t>- </a:t>
            </a:r>
            <a:r>
              <a:rPr lang="vi-VN" smtClean="0"/>
              <a:t>Server-side nó có thể được lưu trữ trong «môi trường khác nhau» (ASP.NET, console apps, windows services, ..).</a:t>
            </a:r>
          </a:p>
          <a:p>
            <a:pPr marL="171450" indent="-171450" fontAlgn="base">
              <a:buFontTx/>
              <a:buChar char="-"/>
            </a:pPr>
            <a:r>
              <a:rPr lang="vi-VN" smtClean="0"/>
              <a:t>Client-side có hỗ trợ cho: Javascript clients, .NET clients, WP; Do cộng đồng cung cấp: iOS, Android.</a:t>
            </a:r>
            <a:endParaRPr lang="en-US" smtClean="0"/>
          </a:p>
          <a:p>
            <a:pPr marL="171450" indent="-171450" fontAlgn="base">
              <a:buFontTx/>
              <a:buChar char="-"/>
            </a:pPr>
            <a:r>
              <a:rPr lang="vi-VN" sz="1200" b="0" i="0" kern="1200" smtClean="0">
                <a:solidFill>
                  <a:schemeClr val="tx1"/>
                </a:solidFill>
                <a:effectLst/>
                <a:latin typeface="+mn-lt"/>
                <a:ea typeface="+mn-ea"/>
                <a:cs typeface="+mn-cs"/>
              </a:rPr>
              <a:t>Ứng dụng sư dụng signalR có thể mở rộng cho hàng ngàn kết nối bằng cách sử dụng Service Bus, SQL server, hoặc </a:t>
            </a:r>
            <a:r>
              <a:rPr lang="vi-VN" sz="1200" b="0" i="0" u="none" strike="noStrike" kern="1200" smtClean="0">
                <a:solidFill>
                  <a:schemeClr val="tx1"/>
                </a:solidFill>
                <a:effectLst/>
                <a:latin typeface="+mn-lt"/>
                <a:ea typeface="+mn-ea"/>
                <a:cs typeface="+mn-cs"/>
                <a:hlinkClick r:id="rId3"/>
              </a:rPr>
              <a:t>redis</a:t>
            </a:r>
            <a:endParaRPr lang="en-US" sz="1200" b="0" i="0" u="none" strike="noStrike" kern="1200" smtClean="0">
              <a:solidFill>
                <a:schemeClr val="tx1"/>
              </a:solidFill>
              <a:effectLst/>
              <a:latin typeface="+mn-lt"/>
              <a:ea typeface="+mn-ea"/>
              <a:cs typeface="+mn-cs"/>
            </a:endParaRPr>
          </a:p>
          <a:p>
            <a:pPr marL="171450" indent="-171450" fontAlgn="base">
              <a:buFontTx/>
              <a:buChar char="-"/>
            </a:pPr>
            <a:r>
              <a:rPr lang="vi-VN" sz="1200" b="1" i="0" kern="1200" smtClean="0">
                <a:solidFill>
                  <a:schemeClr val="tx1"/>
                </a:solidFill>
                <a:effectLst/>
                <a:latin typeface="+mn-lt"/>
                <a:ea typeface="+mn-ea"/>
                <a:cs typeface="+mn-cs"/>
              </a:rPr>
              <a:t>Redis là</a:t>
            </a:r>
            <a:r>
              <a:rPr lang="vi-VN" sz="1200" b="0" i="0" kern="1200" smtClean="0">
                <a:solidFill>
                  <a:schemeClr val="tx1"/>
                </a:solidFill>
                <a:effectLst/>
                <a:latin typeface="+mn-lt"/>
                <a:ea typeface="+mn-ea"/>
                <a:cs typeface="+mn-cs"/>
              </a:rPr>
              <a:t> 1 trong số các hệ quản trị cơ sở dữ liệu phát triển mang phong cách NoSQL. </a:t>
            </a:r>
            <a:r>
              <a:rPr lang="vi-VN" sz="1200" b="1" i="0" kern="1200" smtClean="0">
                <a:solidFill>
                  <a:schemeClr val="tx1"/>
                </a:solidFill>
                <a:effectLst/>
                <a:latin typeface="+mn-lt"/>
                <a:ea typeface="+mn-ea"/>
                <a:cs typeface="+mn-cs"/>
              </a:rPr>
              <a:t>Redis là</a:t>
            </a:r>
            <a:r>
              <a:rPr lang="vi-VN" sz="1200" b="0" i="0" kern="1200" smtClean="0">
                <a:solidFill>
                  <a:schemeClr val="tx1"/>
                </a:solidFill>
                <a:effectLst/>
                <a:latin typeface="+mn-lt"/>
                <a:ea typeface="+mn-ea"/>
                <a:cs typeface="+mn-cs"/>
              </a:rPr>
              <a:t> hệ thống lưu trữ key-value với rất nhiều tính năng và được sử dụng rộng rãi.</a:t>
            </a:r>
            <a:endParaRPr lang="en-US" smtClean="0"/>
          </a:p>
        </p:txBody>
      </p:sp>
      <p:sp>
        <p:nvSpPr>
          <p:cNvPr id="4" name="Slide Number Placeholder 3"/>
          <p:cNvSpPr>
            <a:spLocks noGrp="1"/>
          </p:cNvSpPr>
          <p:nvPr>
            <p:ph type="sldNum" sz="quarter" idx="10"/>
          </p:nvPr>
        </p:nvSpPr>
        <p:spPr/>
        <p:txBody>
          <a:bodyPr/>
          <a:lstStyle/>
          <a:p>
            <a:fld id="{76EE13E3-9CB5-41C8-AE8D-B6B75F2FB5C3}" type="slidenum">
              <a:rPr lang="en-US" smtClean="0"/>
              <a:t>15</a:t>
            </a:fld>
            <a:endParaRPr lang="en-US"/>
          </a:p>
        </p:txBody>
      </p:sp>
    </p:spTree>
    <p:extLst>
      <p:ext uri="{BB962C8B-B14F-4D97-AF65-F5344CB8AC3E}">
        <p14:creationId xmlns:p14="http://schemas.microsoft.com/office/powerpoint/2010/main" val="1301837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Tx/>
              <a:buChar char="-"/>
            </a:pPr>
            <a:r>
              <a:rPr lang="vi-VN" sz="1200" b="0" i="0" kern="1200" smtClean="0">
                <a:solidFill>
                  <a:schemeClr val="tx1"/>
                </a:solidFill>
                <a:effectLst/>
                <a:latin typeface="+mn-lt"/>
                <a:ea typeface="+mn-ea"/>
                <a:cs typeface="+mn-cs"/>
              </a:rPr>
              <a:t>SignalR cung một loại các cơ chế để gửi dữ liệu về client, tùy theo điều kiện đáp ứng của nền tảng máy chủ và client mà SignalR sẽ tự động lự chọn phương thức phù hợp nhất.</a:t>
            </a:r>
            <a:endParaRPr lang="en-US" sz="1200" b="0" i="0" kern="1200" smtClean="0">
              <a:solidFill>
                <a:schemeClr val="tx1"/>
              </a:solidFill>
              <a:effectLst/>
              <a:latin typeface="+mn-lt"/>
              <a:ea typeface="+mn-ea"/>
              <a:cs typeface="+mn-cs"/>
            </a:endParaRPr>
          </a:p>
          <a:p>
            <a:pPr marL="171450" indent="-171450" fontAlgn="base">
              <a:buFontTx/>
              <a:buChar char="-"/>
            </a:pPr>
            <a:r>
              <a:rPr lang="vi-VN" sz="1200" b="0" i="0" kern="1200" smtClean="0">
                <a:solidFill>
                  <a:schemeClr val="tx1"/>
                </a:solidFill>
                <a:effectLst/>
                <a:latin typeface="+mn-lt"/>
                <a:ea typeface="+mn-ea"/>
                <a:cs typeface="+mn-cs"/>
              </a:rPr>
              <a:t>Một kết nối SignalR được bắt đầu bằng giao thức HTTP, sau đó nó sẽ được chuyển sang kết nối kiểu WebSocket nếu nó được hỗ trợ. </a:t>
            </a:r>
            <a:endParaRPr lang="en-US" sz="1200" b="0" i="0" kern="1200" smtClean="0">
              <a:solidFill>
                <a:schemeClr val="tx1"/>
              </a:solidFill>
              <a:effectLst/>
              <a:latin typeface="+mn-lt"/>
              <a:ea typeface="+mn-ea"/>
              <a:cs typeface="+mn-cs"/>
            </a:endParaRPr>
          </a:p>
          <a:p>
            <a:pPr marL="171450" indent="-171450" fontAlgn="base">
              <a:buFontTx/>
              <a:buChar char="-"/>
            </a:pPr>
            <a:r>
              <a:rPr lang="vi-VN" sz="1200" b="0" i="0" kern="1200" smtClean="0">
                <a:solidFill>
                  <a:schemeClr val="tx1"/>
                </a:solidFill>
                <a:effectLst/>
                <a:latin typeface="+mn-lt"/>
                <a:ea typeface="+mn-ea"/>
                <a:cs typeface="+mn-cs"/>
              </a:rPr>
              <a:t>Ở đây </a:t>
            </a:r>
            <a:r>
              <a:rPr lang="en-US" sz="1200" b="0" i="0" kern="1200" smtClean="0">
                <a:solidFill>
                  <a:schemeClr val="tx1"/>
                </a:solidFill>
                <a:effectLst/>
                <a:latin typeface="+mn-lt"/>
                <a:ea typeface="+mn-ea"/>
                <a:cs typeface="+mn-cs"/>
              </a:rPr>
              <a:t>được</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chia ra làm 2 loại như sau:</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HTML 5 transport (WebSocket, Server Send Event) - Comet transport (Forever Frame, Ajax long polling)</a:t>
            </a:r>
            <a:endParaRPr lang="en-US" smtClean="0"/>
          </a:p>
        </p:txBody>
      </p:sp>
      <p:sp>
        <p:nvSpPr>
          <p:cNvPr id="4" name="Slide Number Placeholder 3"/>
          <p:cNvSpPr>
            <a:spLocks noGrp="1"/>
          </p:cNvSpPr>
          <p:nvPr>
            <p:ph type="sldNum" sz="quarter" idx="10"/>
          </p:nvPr>
        </p:nvSpPr>
        <p:spPr/>
        <p:txBody>
          <a:bodyPr/>
          <a:lstStyle/>
          <a:p>
            <a:fld id="{76EE13E3-9CB5-41C8-AE8D-B6B75F2FB5C3}" type="slidenum">
              <a:rPr lang="en-US" smtClean="0"/>
              <a:t>16</a:t>
            </a:fld>
            <a:endParaRPr lang="en-US"/>
          </a:p>
        </p:txBody>
      </p:sp>
    </p:spTree>
    <p:extLst>
      <p:ext uri="{BB962C8B-B14F-4D97-AF65-F5344CB8AC3E}">
        <p14:creationId xmlns:p14="http://schemas.microsoft.com/office/powerpoint/2010/main" val="262083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Thế giới chắc chắn đòi hỏi tính trực tiếp: người dùng cần phải biết ngay những gì đang xảy ra trong môi trường của họ, tài liệu họ đang làm việc, mạng xã hội, trò chơi trực tuyến của họ và ngày càng nhiều lĩnh vực trong cuộc sống hàng ngày của họ. Thay vì phải tìm kiếm thông tin như trước đây họ đã từng làm, bây giờ họ muốn thông tin đến với họ ngay khi nó được tạo ra.</a:t>
            </a:r>
          </a:p>
          <a:p>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3</a:t>
            </a:fld>
            <a:endParaRPr lang="en-US"/>
          </a:p>
        </p:txBody>
      </p:sp>
    </p:spTree>
    <p:extLst>
      <p:ext uri="{BB962C8B-B14F-4D97-AF65-F5344CB8AC3E}">
        <p14:creationId xmlns:p14="http://schemas.microsoft.com/office/powerpoint/2010/main" val="77964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Các realtime web gần gũi nhất các bạn có thể thấy là facebook, gmail. Khi bạn nhận được 1 tin nhắn, 1 email hay 1 thông báo, gần như ngay lập tức trên giao diện sẽ hiển thị thông tin mà chúng ta không cần phải tương tác trước. Tức là không chỉ khi chúng ta gửi yêu cầu lên cho server thì server mới trả về, mà server sẽ tự biết khi nào cần gửi thông tin về cho chúng ta. Có thể coi đó như 1 quan hệ 2 chiều.</a:t>
            </a:r>
          </a:p>
          <a:p>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4</a:t>
            </a:fld>
            <a:endParaRPr lang="en-US"/>
          </a:p>
        </p:txBody>
      </p:sp>
    </p:spTree>
    <p:extLst>
      <p:ext uri="{BB962C8B-B14F-4D97-AF65-F5344CB8AC3E}">
        <p14:creationId xmlns:p14="http://schemas.microsoft.com/office/powerpoint/2010/main" val="210523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Web xưa nay vẫn được chạy trên giao thức http, tức là người dùng (client) sẽ gửi một yêu cầu, server sẽ nhận yêu cầu, xử lý sau đó trả vể kết quả cho client. Chúng ta coi nó như 1 quan hệ 1 chiều. </a:t>
            </a:r>
          </a:p>
          <a:p>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5</a:t>
            </a:fld>
            <a:endParaRPr lang="en-US"/>
          </a:p>
        </p:txBody>
      </p:sp>
    </p:spTree>
    <p:extLst>
      <p:ext uri="{BB962C8B-B14F-4D97-AF65-F5344CB8AC3E}">
        <p14:creationId xmlns:p14="http://schemas.microsoft.com/office/powerpoint/2010/main" val="548387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Là một nhà phát triển web, khi chúng ta phải đối mặt với một tình huống mà trong đó chúng ta cần server là một trong những thông tin gửi tới client một cách tự động, tự chủ, giải pháp đầu tiên mà trực quan hóa đến suy nghĩ của chúng ta là sử dụng kỹ thuật được gọi là </a:t>
            </a:r>
            <a:r>
              <a:rPr lang="en-US" sz="1200" b="1" kern="1200" smtClean="0">
                <a:solidFill>
                  <a:schemeClr val="tx1"/>
                </a:solidFill>
                <a:effectLst/>
                <a:latin typeface="+mn-lt"/>
                <a:ea typeface="+mn-ea"/>
                <a:cs typeface="+mn-cs"/>
              </a:rPr>
              <a:t>Polling</a:t>
            </a:r>
            <a:r>
              <a:rPr lang="en-US" sz="1200" kern="1200" smtClean="0">
                <a:solidFill>
                  <a:schemeClr val="tx1"/>
                </a:solidFill>
                <a:effectLst/>
                <a:latin typeface="+mn-lt"/>
                <a:ea typeface="+mn-ea"/>
                <a:cs typeface="+mn-cs"/>
              </a:rPr>
              <a:t>. </a:t>
            </a:r>
            <a:r>
              <a:rPr lang="en-US" sz="1200" b="1" kern="1200" smtClean="0">
                <a:solidFill>
                  <a:schemeClr val="tx1"/>
                </a:solidFill>
                <a:effectLst/>
                <a:latin typeface="+mn-lt"/>
                <a:ea typeface="+mn-ea"/>
                <a:cs typeface="+mn-cs"/>
              </a:rPr>
              <a:t>Polling</a:t>
            </a:r>
            <a:r>
              <a:rPr lang="en-US" sz="1200" kern="1200" smtClean="0">
                <a:solidFill>
                  <a:schemeClr val="tx1"/>
                </a:solidFill>
                <a:effectLst/>
                <a:latin typeface="+mn-lt"/>
                <a:ea typeface="+mn-ea"/>
                <a:cs typeface="+mn-cs"/>
              </a:rPr>
              <a:t> về cơ bản bao gồm việc tạo các kết nối định kỳ từ client để kiểm tra xem có bất kỳ cập nhật nào có liên quan tại server.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Các ưu điểm chính của giải pháp này là: Trước tiên, việc triển khai dễ dàng và thứ hai là ứng dụng phổ cập của nó: nó hoạt động trong mọi trường hợp, với tất cả các trình duyệt và với tất cả các server, bởi vì nó không có gì hơn là sử dụng các tính năng tiêu chuẩn của HTTP.</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Kết nối liên tục và ngắt kết nối có chi phí cao về băng thông và xử lý ở cả hai đầu của truyền thông. Phần tồi tệ nhất là chi phí này tăng tương ứng với nhu cầu cập nhật nhanh hơn và số lượng client sử dụng dịch vụ tại một thời điểm nhất định. Trong ứng dụng cung cấp cập nhật thời gian thực, bạn dễ dàng tưởng tượng được tải mà server phải chịu khi có hàng nghìn người dùng kết nối, yêu cầu nhiều bản cập nhật mỗi giây.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kern="1200" smtClean="0">
                <a:solidFill>
                  <a:schemeClr val="tx1"/>
                </a:solidFill>
                <a:effectLst/>
                <a:latin typeface="+mn-lt"/>
                <a:ea typeface="+mn-ea"/>
                <a:cs typeface="+mn-cs"/>
              </a:rPr>
              <a:t>Một ví dụ thực tế về ứng dụng của nó được tìm thấy trong phiên bản web của Twitter, nơi mà cuộc pooling được sử dụng để cập nhật mỗi timeline trong 30 giây</a:t>
            </a:r>
            <a:r>
              <a:rPr lang="en-US" sz="1200" kern="120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7</a:t>
            </a:fld>
            <a:endParaRPr lang="en-US"/>
          </a:p>
        </p:txBody>
      </p:sp>
    </p:spTree>
    <p:extLst>
      <p:ext uri="{BB962C8B-B14F-4D97-AF65-F5344CB8AC3E}">
        <p14:creationId xmlns:p14="http://schemas.microsoft.com/office/powerpoint/2010/main" val="386278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Là</a:t>
            </a:r>
            <a:r>
              <a:rPr lang="en-US" sz="1200" kern="1200" baseline="0" smtClean="0">
                <a:solidFill>
                  <a:schemeClr val="tx1"/>
                </a:solidFill>
                <a:effectLst/>
                <a:latin typeface="+mn-lt"/>
                <a:ea typeface="+mn-ea"/>
                <a:cs typeface="+mn-cs"/>
              </a:rPr>
              <a:t> 1 cái tiến của polling: có</a:t>
            </a:r>
            <a:r>
              <a:rPr lang="en-US" sz="1200" kern="1200" smtClean="0">
                <a:solidFill>
                  <a:schemeClr val="tx1"/>
                </a:solidFill>
                <a:effectLst/>
                <a:latin typeface="+mn-lt"/>
                <a:ea typeface="+mn-ea"/>
                <a:cs typeface="+mn-cs"/>
              </a:rPr>
              <a:t> những sửa đổi nhất định để nâng cao hiệu quả truyền thông và tính trực tiếp.</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Ưu điểm chính của việc “long polling” là độ trễ thấp trong việc cập nhật client, bởi vì ngay khi server có dữ liệu để cập nhật trạng thái của client, nó sẽ được gửi qua kênh đã mở, do đó đầu kia sẽ nhận được trong thời gian thực.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Không giống như trong polling, nếu không có dữ liệu nào đang chờ nhận, kết nối sẽ không tự động đóng lại và được khởi tạo lại sau. Trong Long Polling, kết nối vẫn mở cho đến khi server có thông báo gì đó.</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V</a:t>
            </a:r>
            <a:r>
              <a:rPr lang="vi-VN" sz="1200" kern="1200" smtClean="0">
                <a:solidFill>
                  <a:schemeClr val="tx1"/>
                </a:solidFill>
                <a:effectLst/>
                <a:latin typeface="+mn-lt"/>
                <a:ea typeface="+mn-ea"/>
                <a:cs typeface="+mn-cs"/>
              </a:rPr>
              <a:t>ì số lượng các đóng/mở kết nối được giảm, tối ưu hóa tài nguyên ở cả hai đầu là cao hơn nhiều so với polling</a:t>
            </a:r>
            <a:endParaRPr lang="en-US" sz="120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8</a:t>
            </a:fld>
            <a:endParaRPr lang="en-US"/>
          </a:p>
        </p:txBody>
      </p:sp>
    </p:spTree>
    <p:extLst>
      <p:ext uri="{BB962C8B-B14F-4D97-AF65-F5344CB8AC3E}">
        <p14:creationId xmlns:p14="http://schemas.microsoft.com/office/powerpoint/2010/main" val="355587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Cần phải lưu ý rằng có thể xảy ra lỗi thời gian do client, server hoặc yếu tố trung gian (như proxy và tường lửa) gây ra. Ngoài ra, để có được trải nghiệm thời gian thực tốt nhất, phản hồi phải được gửi đến client ngay lập tức và không được giữ lại trong bộ đệm hoặc bộ nhớ cache. Và, bởi vì các phản hồi sẽ tích lũy bên trong iframe, trong bộ nhớ của client, chúng ta có thể sẽ chiếm quá nhiều RAM, vì vậy chúng ta phải "tái chế" hoặc loại bỏ nội dung định kỳ.</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9</a:t>
            </a:fld>
            <a:endParaRPr lang="en-US"/>
          </a:p>
        </p:txBody>
      </p:sp>
    </p:spTree>
    <p:extLst>
      <p:ext uri="{BB962C8B-B14F-4D97-AF65-F5344CB8AC3E}">
        <p14:creationId xmlns:p14="http://schemas.microsoft.com/office/powerpoint/2010/main" val="3717402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mtClean="0"/>
              <a:t>Server-Sent Events (SSE) là một tiêu chuẩn mô tả cách các servers có thể bắt đầu truyền dữ liệu đối với clients khi một kết nối clients ban đầu được thiết lập. Chúng thường được sử dụng để gửi bản cập nhật tin tức hoặc các luồng dữ liệu liên tục tới trình duyệt và được thiết kế để tăng cường streaming nội bộ thông qua một API JavaScript được gọi là EventSource, thông qua đó một clients yêu cầu một URL cụ thể để nhận được một luồng sự kiện.</a:t>
            </a: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10</a:t>
            </a:fld>
            <a:endParaRPr lang="en-US"/>
          </a:p>
        </p:txBody>
      </p:sp>
    </p:spTree>
    <p:extLst>
      <p:ext uri="{BB962C8B-B14F-4D97-AF65-F5344CB8AC3E}">
        <p14:creationId xmlns:p14="http://schemas.microsoft.com/office/powerpoint/2010/main" val="2199971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mtClean="0"/>
              <a:t>WebSockets một phần mở rộng HTTP</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76EE13E3-9CB5-41C8-AE8D-B6B75F2FB5C3}" type="slidenum">
              <a:rPr lang="en-US" smtClean="0"/>
              <a:t>11</a:t>
            </a:fld>
            <a:endParaRPr lang="en-US"/>
          </a:p>
        </p:txBody>
      </p:sp>
    </p:spTree>
    <p:extLst>
      <p:ext uri="{BB962C8B-B14F-4D97-AF65-F5344CB8AC3E}">
        <p14:creationId xmlns:p14="http://schemas.microsoft.com/office/powerpoint/2010/main" val="1332643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B7876C-FB1E-4B2E-9527-E692B2D89193}" type="datetime1">
              <a:rPr lang="en-US" smtClean="0"/>
              <a:t>10/03/2017</a:t>
            </a:fld>
            <a:endParaRPr lang="en-US"/>
          </a:p>
        </p:txBody>
      </p:sp>
      <p:sp>
        <p:nvSpPr>
          <p:cNvPr id="5" name="Footer Placeholder 4"/>
          <p:cNvSpPr>
            <a:spLocks noGrp="1"/>
          </p:cNvSpPr>
          <p:nvPr>
            <p:ph type="ftr" sz="quarter" idx="11"/>
          </p:nvPr>
        </p:nvSpPr>
        <p:spPr/>
        <p:txBody>
          <a:bodyPr/>
          <a:lstStyle/>
          <a:p>
            <a:r>
              <a:rPr lang="en-US" smtClean="0"/>
              <a:t>Giới Thiệu Tổng Quan</a:t>
            </a:r>
            <a:endParaRPr lang="en-US"/>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243367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46397-C1C2-4452-BC6A-4491C534CE86}" type="datetime1">
              <a:rPr lang="en-US" smtClean="0"/>
              <a:t>10/03/2017</a:t>
            </a:fld>
            <a:endParaRPr lang="en-US"/>
          </a:p>
        </p:txBody>
      </p:sp>
      <p:sp>
        <p:nvSpPr>
          <p:cNvPr id="6" name="Footer Placeholder 5"/>
          <p:cNvSpPr>
            <a:spLocks noGrp="1"/>
          </p:cNvSpPr>
          <p:nvPr>
            <p:ph type="ftr" sz="quarter" idx="11"/>
          </p:nvPr>
        </p:nvSpPr>
        <p:spPr/>
        <p:txBody>
          <a:bodyPr/>
          <a:lstStyle/>
          <a:p>
            <a:r>
              <a:rPr lang="en-US" smtClean="0"/>
              <a:t>Giới Thiệu Tổng Quan</a:t>
            </a:r>
            <a:endParaRPr lang="en-US"/>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75650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9E49A7-18B0-46B9-8AC6-FD5BB11D38B6}" type="datetime1">
              <a:rPr lang="en-US" smtClean="0"/>
              <a:t>10/03/2017</a:t>
            </a:fld>
            <a:endParaRPr lang="en-US"/>
          </a:p>
        </p:txBody>
      </p:sp>
      <p:sp>
        <p:nvSpPr>
          <p:cNvPr id="6" name="Footer Placeholder 5"/>
          <p:cNvSpPr>
            <a:spLocks noGrp="1"/>
          </p:cNvSpPr>
          <p:nvPr>
            <p:ph type="ftr" sz="quarter" idx="11"/>
          </p:nvPr>
        </p:nvSpPr>
        <p:spPr/>
        <p:txBody>
          <a:bodyPr/>
          <a:lstStyle/>
          <a:p>
            <a:r>
              <a:rPr lang="en-US" smtClean="0"/>
              <a:t>Giới Thiệu Tổng Quan</a:t>
            </a:r>
            <a:endParaRPr lang="en-US"/>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80102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D2AD6-7C67-404C-BC18-342BEE322A3B}" type="datetime1">
              <a:rPr lang="en-US" smtClean="0"/>
              <a:t>10/03/2017</a:t>
            </a:fld>
            <a:endParaRPr lang="en-US"/>
          </a:p>
        </p:txBody>
      </p:sp>
      <p:sp>
        <p:nvSpPr>
          <p:cNvPr id="6" name="Footer Placeholder 5"/>
          <p:cNvSpPr>
            <a:spLocks noGrp="1"/>
          </p:cNvSpPr>
          <p:nvPr>
            <p:ph type="ftr" sz="quarter" idx="11"/>
          </p:nvPr>
        </p:nvSpPr>
        <p:spPr/>
        <p:txBody>
          <a:bodyPr/>
          <a:lstStyle/>
          <a:p>
            <a:r>
              <a:rPr lang="en-US" smtClean="0"/>
              <a:t>Giới Thiệu Tổng Quan</a:t>
            </a:r>
            <a:endParaRPr lang="en-US"/>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076201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C4D2F-86F2-4D18-B333-0F5093419C3B}" type="datetime1">
              <a:rPr lang="en-US" smtClean="0"/>
              <a:t>10/03/2017</a:t>
            </a:fld>
            <a:endParaRPr lang="en-US"/>
          </a:p>
        </p:txBody>
      </p:sp>
      <p:sp>
        <p:nvSpPr>
          <p:cNvPr id="6" name="Footer Placeholder 5"/>
          <p:cNvSpPr>
            <a:spLocks noGrp="1"/>
          </p:cNvSpPr>
          <p:nvPr>
            <p:ph type="ftr" sz="quarter" idx="11"/>
          </p:nvPr>
        </p:nvSpPr>
        <p:spPr/>
        <p:txBody>
          <a:bodyPr/>
          <a:lstStyle/>
          <a:p>
            <a:r>
              <a:rPr lang="en-US" smtClean="0"/>
              <a:t>Giới Thiệu Tổng Quan</a:t>
            </a:r>
            <a:endParaRPr lang="en-US"/>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887472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F5724C-831A-42C1-9E3E-ED4A125AF49F}" type="datetime1">
              <a:rPr lang="en-US" smtClean="0"/>
              <a:t>10/03/2017</a:t>
            </a:fld>
            <a:endParaRPr lang="en-US"/>
          </a:p>
        </p:txBody>
      </p:sp>
      <p:sp>
        <p:nvSpPr>
          <p:cNvPr id="4" name="Footer Placeholder 3"/>
          <p:cNvSpPr>
            <a:spLocks noGrp="1"/>
          </p:cNvSpPr>
          <p:nvPr>
            <p:ph type="ftr" sz="quarter" idx="11"/>
          </p:nvPr>
        </p:nvSpPr>
        <p:spPr/>
        <p:txBody>
          <a:bodyPr/>
          <a:lstStyle/>
          <a:p>
            <a:r>
              <a:rPr lang="en-US" smtClean="0"/>
              <a:t>Giới Thiệu Tổng Quan</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4274325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CC6A938-36C8-403E-97ED-15CFD042FA6B}" type="datetime1">
              <a:rPr lang="en-US" smtClean="0"/>
              <a:t>10/03/2017</a:t>
            </a:fld>
            <a:endParaRPr lang="en-US"/>
          </a:p>
        </p:txBody>
      </p:sp>
      <p:sp>
        <p:nvSpPr>
          <p:cNvPr id="4" name="Footer Placeholder 3"/>
          <p:cNvSpPr>
            <a:spLocks noGrp="1"/>
          </p:cNvSpPr>
          <p:nvPr>
            <p:ph type="ftr" sz="quarter" idx="11"/>
          </p:nvPr>
        </p:nvSpPr>
        <p:spPr/>
        <p:txBody>
          <a:bodyPr/>
          <a:lstStyle/>
          <a:p>
            <a:r>
              <a:rPr lang="en-US" smtClean="0"/>
              <a:t>Giới Thiệu Tổng Quan</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4235040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15A7FD-DD81-4B5A-B4B4-7F8686DB00AF}" type="datetime1">
              <a:rPr lang="en-US" smtClean="0"/>
              <a:t>10/03/2017</a:t>
            </a:fld>
            <a:endParaRPr lang="en-US"/>
          </a:p>
        </p:txBody>
      </p:sp>
      <p:sp>
        <p:nvSpPr>
          <p:cNvPr id="5" name="Footer Placeholder 4"/>
          <p:cNvSpPr>
            <a:spLocks noGrp="1"/>
          </p:cNvSpPr>
          <p:nvPr>
            <p:ph type="ftr" sz="quarter" idx="11"/>
          </p:nvPr>
        </p:nvSpPr>
        <p:spPr/>
        <p:txBody>
          <a:bodyPr/>
          <a:lstStyle/>
          <a:p>
            <a:r>
              <a:rPr lang="en-US" smtClean="0"/>
              <a:t>Giới Thiệu Tổng Quan</a:t>
            </a:r>
            <a:endParaRPr lang="en-US"/>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690919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DE04C5-B061-4827-A67A-05F7D55156AB}" type="datetime1">
              <a:rPr lang="en-US" smtClean="0"/>
              <a:t>10/03/2017</a:t>
            </a:fld>
            <a:endParaRPr lang="en-US"/>
          </a:p>
        </p:txBody>
      </p:sp>
      <p:sp>
        <p:nvSpPr>
          <p:cNvPr id="5" name="Footer Placeholder 4"/>
          <p:cNvSpPr>
            <a:spLocks noGrp="1"/>
          </p:cNvSpPr>
          <p:nvPr>
            <p:ph type="ftr" sz="quarter" idx="11"/>
          </p:nvPr>
        </p:nvSpPr>
        <p:spPr/>
        <p:txBody>
          <a:bodyPr/>
          <a:lstStyle/>
          <a:p>
            <a:r>
              <a:rPr lang="en-US" smtClean="0"/>
              <a:t>Giới Thiệu Tổng Quan</a:t>
            </a:r>
            <a:endParaRPr lang="en-US"/>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332982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BCAAB4-01C2-4094-9CE4-D15C828C6A51}" type="datetime1">
              <a:rPr lang="en-US" smtClean="0"/>
              <a:t>10/03/2017</a:t>
            </a:fld>
            <a:endParaRPr lang="en-US"/>
          </a:p>
        </p:txBody>
      </p:sp>
      <p:sp>
        <p:nvSpPr>
          <p:cNvPr id="5" name="Footer Placeholder 4"/>
          <p:cNvSpPr>
            <a:spLocks noGrp="1"/>
          </p:cNvSpPr>
          <p:nvPr>
            <p:ph type="ftr" sz="quarter" idx="11"/>
          </p:nvPr>
        </p:nvSpPr>
        <p:spPr/>
        <p:txBody>
          <a:bodyPr/>
          <a:lstStyle/>
          <a:p>
            <a:r>
              <a:rPr lang="en-US" smtClean="0"/>
              <a:t>Giới Thiệu Tổng Quan</a:t>
            </a:r>
            <a:endParaRPr lang="en-US"/>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258474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7791D-B1CC-4F9E-B552-BC7DA7B7AB96}" type="datetime1">
              <a:rPr lang="en-US" smtClean="0"/>
              <a:t>10/03/2017</a:t>
            </a:fld>
            <a:endParaRPr lang="en-US"/>
          </a:p>
        </p:txBody>
      </p:sp>
      <p:sp>
        <p:nvSpPr>
          <p:cNvPr id="5" name="Footer Placeholder 4"/>
          <p:cNvSpPr>
            <a:spLocks noGrp="1"/>
          </p:cNvSpPr>
          <p:nvPr>
            <p:ph type="ftr" sz="quarter" idx="11"/>
          </p:nvPr>
        </p:nvSpPr>
        <p:spPr/>
        <p:txBody>
          <a:bodyPr/>
          <a:lstStyle/>
          <a:p>
            <a:r>
              <a:rPr lang="en-US" smtClean="0"/>
              <a:t>Giới Thiệu Tổng Quan</a:t>
            </a:r>
            <a:endParaRPr lang="en-US"/>
          </a:p>
        </p:txBody>
      </p:sp>
      <p:sp>
        <p:nvSpPr>
          <p:cNvPr id="6" name="Slide Number Placeholder 5"/>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313252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64CAD5-740F-46BA-86F9-390D1F67F62C}" type="datetime1">
              <a:rPr lang="en-US" smtClean="0"/>
              <a:t>10/03/2017</a:t>
            </a:fld>
            <a:endParaRPr lang="en-US"/>
          </a:p>
        </p:txBody>
      </p:sp>
      <p:sp>
        <p:nvSpPr>
          <p:cNvPr id="6" name="Footer Placeholder 5"/>
          <p:cNvSpPr>
            <a:spLocks noGrp="1"/>
          </p:cNvSpPr>
          <p:nvPr>
            <p:ph type="ftr" sz="quarter" idx="11"/>
          </p:nvPr>
        </p:nvSpPr>
        <p:spPr/>
        <p:txBody>
          <a:bodyPr/>
          <a:lstStyle/>
          <a:p>
            <a:r>
              <a:rPr lang="en-US" smtClean="0"/>
              <a:t>Giới Thiệu Tổng Quan</a:t>
            </a:r>
            <a:endParaRPr lang="en-US"/>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49440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693BA8-970D-45D9-8B0E-BE8EA2359097}" type="datetime1">
              <a:rPr lang="en-US" smtClean="0"/>
              <a:t>10/03/2017</a:t>
            </a:fld>
            <a:endParaRPr lang="en-US"/>
          </a:p>
        </p:txBody>
      </p:sp>
      <p:sp>
        <p:nvSpPr>
          <p:cNvPr id="8" name="Footer Placeholder 7"/>
          <p:cNvSpPr>
            <a:spLocks noGrp="1"/>
          </p:cNvSpPr>
          <p:nvPr>
            <p:ph type="ftr" sz="quarter" idx="11"/>
          </p:nvPr>
        </p:nvSpPr>
        <p:spPr/>
        <p:txBody>
          <a:bodyPr/>
          <a:lstStyle/>
          <a:p>
            <a:r>
              <a:rPr lang="en-US" smtClean="0"/>
              <a:t>Giới Thiệu Tổng Quan</a:t>
            </a:r>
            <a:endParaRPr lang="en-US"/>
          </a:p>
        </p:txBody>
      </p:sp>
      <p:sp>
        <p:nvSpPr>
          <p:cNvPr id="9" name="Slide Number Placeholder 8"/>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125976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C8DA3E-28C6-425D-99C9-D18E8CE91818}" type="datetime1">
              <a:rPr lang="en-US" smtClean="0"/>
              <a:t>10/03/2017</a:t>
            </a:fld>
            <a:endParaRPr lang="en-US"/>
          </a:p>
        </p:txBody>
      </p:sp>
      <p:sp>
        <p:nvSpPr>
          <p:cNvPr id="4" name="Footer Placeholder 3"/>
          <p:cNvSpPr>
            <a:spLocks noGrp="1"/>
          </p:cNvSpPr>
          <p:nvPr>
            <p:ph type="ftr" sz="quarter" idx="11"/>
          </p:nvPr>
        </p:nvSpPr>
        <p:spPr/>
        <p:txBody>
          <a:bodyPr/>
          <a:lstStyle/>
          <a:p>
            <a:r>
              <a:rPr lang="en-US" smtClean="0"/>
              <a:t>Giới Thiệu Tổng Quan</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394567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518CB9C-F0B6-4855-8F41-EBC937D2C570}" type="datetime1">
              <a:rPr lang="en-US" smtClean="0"/>
              <a:t>10/03/2017</a:t>
            </a:fld>
            <a:endParaRPr lang="en-US"/>
          </a:p>
        </p:txBody>
      </p:sp>
      <p:sp>
        <p:nvSpPr>
          <p:cNvPr id="3" name="Footer Placeholder 2"/>
          <p:cNvSpPr>
            <a:spLocks noGrp="1"/>
          </p:cNvSpPr>
          <p:nvPr>
            <p:ph type="ftr" sz="quarter" idx="11"/>
          </p:nvPr>
        </p:nvSpPr>
        <p:spPr/>
        <p:txBody>
          <a:bodyPr/>
          <a:lstStyle/>
          <a:p>
            <a:r>
              <a:rPr lang="en-US" smtClean="0"/>
              <a:t>Giới Thiệu Tổng Quan</a:t>
            </a:r>
            <a:endParaRPr lang="en-US"/>
          </a:p>
        </p:txBody>
      </p:sp>
      <p:sp>
        <p:nvSpPr>
          <p:cNvPr id="4" name="Slide Number Placeholder 3"/>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80310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61878-659B-4BC4-83E9-924097AE0E4F}" type="datetime1">
              <a:rPr lang="en-US" smtClean="0"/>
              <a:t>10/03/2017</a:t>
            </a:fld>
            <a:endParaRPr lang="en-US"/>
          </a:p>
        </p:txBody>
      </p:sp>
      <p:sp>
        <p:nvSpPr>
          <p:cNvPr id="6" name="Footer Placeholder 5"/>
          <p:cNvSpPr>
            <a:spLocks noGrp="1"/>
          </p:cNvSpPr>
          <p:nvPr>
            <p:ph type="ftr" sz="quarter" idx="11"/>
          </p:nvPr>
        </p:nvSpPr>
        <p:spPr/>
        <p:txBody>
          <a:bodyPr/>
          <a:lstStyle/>
          <a:p>
            <a:r>
              <a:rPr lang="en-US" smtClean="0"/>
              <a:t>Giới Thiệu Tổng Quan</a:t>
            </a:r>
            <a:endParaRPr lang="en-US"/>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221711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CB4F8-BC9F-4D62-92AA-003C0F60F252}" type="datetime1">
              <a:rPr lang="en-US" smtClean="0"/>
              <a:t>10/03/2017</a:t>
            </a:fld>
            <a:endParaRPr lang="en-US"/>
          </a:p>
        </p:txBody>
      </p:sp>
      <p:sp>
        <p:nvSpPr>
          <p:cNvPr id="6" name="Footer Placeholder 5"/>
          <p:cNvSpPr>
            <a:spLocks noGrp="1"/>
          </p:cNvSpPr>
          <p:nvPr>
            <p:ph type="ftr" sz="quarter" idx="11"/>
          </p:nvPr>
        </p:nvSpPr>
        <p:spPr/>
        <p:txBody>
          <a:bodyPr/>
          <a:lstStyle/>
          <a:p>
            <a:r>
              <a:rPr lang="en-US" smtClean="0"/>
              <a:t>Giới Thiệu Tổng Quan</a:t>
            </a:r>
            <a:endParaRPr lang="en-US"/>
          </a:p>
        </p:txBody>
      </p:sp>
      <p:sp>
        <p:nvSpPr>
          <p:cNvPr id="7" name="Slide Number Placeholder 6"/>
          <p:cNvSpPr>
            <a:spLocks noGrp="1"/>
          </p:cNvSpPr>
          <p:nvPr>
            <p:ph type="sldNum" sz="quarter" idx="12"/>
          </p:nvPr>
        </p:nvSpPr>
        <p:spPr/>
        <p:txBody>
          <a:bodyPr/>
          <a:lstStyle/>
          <a:p>
            <a:fld id="{64CCEC82-9F26-4862-A520-2C110A61512A}" type="slidenum">
              <a:rPr lang="en-US" smtClean="0"/>
              <a:t>‹#›</a:t>
            </a:fld>
            <a:endParaRPr lang="en-US"/>
          </a:p>
        </p:txBody>
      </p:sp>
    </p:spTree>
    <p:extLst>
      <p:ext uri="{BB962C8B-B14F-4D97-AF65-F5344CB8AC3E}">
        <p14:creationId xmlns:p14="http://schemas.microsoft.com/office/powerpoint/2010/main" val="309562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8BFAEA1-AFE1-42EC-86B3-CAA1E48C48B6}" type="datetime1">
              <a:rPr lang="en-US" smtClean="0"/>
              <a:t>10/03/2017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Giới Thiệu Tổng Quan</a:t>
            </a:r>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4CCEC82-9F26-4862-A520-2C110A61512A}" type="slidenum">
              <a:rPr lang="en-US" smtClean="0"/>
              <a:t>‹#›</a:t>
            </a:fld>
            <a:endParaRPr lang="en-US"/>
          </a:p>
        </p:txBody>
      </p:sp>
    </p:spTree>
    <p:extLst>
      <p:ext uri="{BB962C8B-B14F-4D97-AF65-F5344CB8AC3E}">
        <p14:creationId xmlns:p14="http://schemas.microsoft.com/office/powerpoint/2010/main" val="3653501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3924" y="664802"/>
            <a:ext cx="11075831" cy="1692771"/>
          </a:xfrm>
          <a:prstGeom prst="rect">
            <a:avLst/>
          </a:prstGeom>
          <a:noFill/>
        </p:spPr>
        <p:txBody>
          <a:bodyPr wrap="square" rtlCol="0">
            <a:spAutoFit/>
          </a:bodyPr>
          <a:lstStyle/>
          <a:p>
            <a:pPr algn="ctr"/>
            <a:r>
              <a:rPr lang="en-US" sz="400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TRƯỜNG ĐẠI HỌC CÔNG NGHỆ THÔNG TIN</a:t>
            </a:r>
          </a:p>
          <a:p>
            <a:pPr algn="ctr"/>
            <a:r>
              <a:rPr lang="en-US" sz="320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MÔN : CÔNG NGHỆ .NET</a:t>
            </a:r>
          </a:p>
          <a:p>
            <a:pPr algn="ctr"/>
            <a:r>
              <a:rPr lang="en-US" sz="280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GIẢNG VIÊN : THS. PHẠM THI VƯƠNG</a:t>
            </a:r>
          </a:p>
        </p:txBody>
      </p:sp>
      <p:sp>
        <p:nvSpPr>
          <p:cNvPr id="12" name="TextBox 11"/>
          <p:cNvSpPr txBox="1"/>
          <p:nvPr/>
        </p:nvSpPr>
        <p:spPr>
          <a:xfrm>
            <a:off x="2002873" y="2590808"/>
            <a:ext cx="8563673" cy="163121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5000" b="1" smtClean="0">
                <a:latin typeface="Times New Roman" panose="02020603050405020304" pitchFamily="18" charset="0"/>
                <a:cs typeface="Times New Roman" panose="02020603050405020304" pitchFamily="18" charset="0"/>
              </a:rPr>
              <a:t> </a:t>
            </a:r>
            <a:r>
              <a:rPr lang="en-US" sz="5000" b="1" smtClean="0">
                <a:solidFill>
                  <a:srgbClr val="FF0000"/>
                </a:solidFill>
                <a:latin typeface="Times New Roman" panose="02020603050405020304" pitchFamily="18" charset="0"/>
                <a:cs typeface="Times New Roman" panose="02020603050405020304" pitchFamily="18" charset="0"/>
              </a:rPr>
              <a:t>SignalR </a:t>
            </a:r>
            <a:r>
              <a:rPr lang="en-US" sz="5000" b="1">
                <a:solidFill>
                  <a:srgbClr val="FF0000"/>
                </a:solidFill>
                <a:latin typeface="Times New Roman" panose="02020603050405020304" pitchFamily="18" charset="0"/>
                <a:cs typeface="Times New Roman" panose="02020603050405020304" pitchFamily="18" charset="0"/>
              </a:rPr>
              <a:t>Programming in </a:t>
            </a:r>
          </a:p>
          <a:p>
            <a:pPr algn="ctr"/>
            <a:r>
              <a:rPr lang="en-US" sz="5000" b="1">
                <a:solidFill>
                  <a:srgbClr val="FF0000"/>
                </a:solidFill>
                <a:latin typeface="Times New Roman" panose="02020603050405020304" pitchFamily="18" charset="0"/>
                <a:cs typeface="Times New Roman" panose="02020603050405020304" pitchFamily="18" charset="0"/>
              </a:rPr>
              <a:t>Microsoft ASP.NET</a:t>
            </a:r>
            <a:endParaRPr lang="en-US" sz="5000" b="1" smtClean="0">
              <a:solidFill>
                <a:srgbClr val="FF0000"/>
              </a:solidFill>
              <a:latin typeface="Times New Roman" panose="02020603050405020304" pitchFamily="18" charset="0"/>
              <a:cs typeface="Times New Roman" panose="02020603050405020304" pitchFamily="18" charset="0"/>
            </a:endParaRPr>
          </a:p>
        </p:txBody>
      </p:sp>
      <p:sp>
        <p:nvSpPr>
          <p:cNvPr id="22" name="Footer Placeholder 21"/>
          <p:cNvSpPr>
            <a:spLocks noGrp="1"/>
          </p:cNvSpPr>
          <p:nvPr>
            <p:ph type="ftr" sz="quarter" idx="11"/>
          </p:nvPr>
        </p:nvSpPr>
        <p:spPr>
          <a:xfrm>
            <a:off x="290859" y="4992671"/>
            <a:ext cx="4608687" cy="1458929"/>
          </a:xfrm>
        </p:spPr>
        <p:txBody>
          <a:bodyPr/>
          <a:lstStyle/>
          <a:p>
            <a:r>
              <a:rPr lang="en-US" sz="2000" b="1" smtClean="0">
                <a:latin typeface="Times New Roman" pitchFamily="18" charset="0"/>
                <a:cs typeface="Times New Roman" pitchFamily="18" charset="0"/>
              </a:rPr>
              <a:t>	Nhóm 03</a:t>
            </a:r>
          </a:p>
          <a:p>
            <a:r>
              <a:rPr lang="en-US" sz="2000" b="1" smtClean="0">
                <a:latin typeface="Times New Roman" pitchFamily="18" charset="0"/>
                <a:cs typeface="Times New Roman" pitchFamily="18" charset="0"/>
              </a:rPr>
              <a:t>     Phạm </a:t>
            </a:r>
            <a:r>
              <a:rPr lang="en-US" sz="2000" b="1" err="1" smtClean="0">
                <a:latin typeface="Times New Roman" pitchFamily="18" charset="0"/>
                <a:cs typeface="Times New Roman" pitchFamily="18" charset="0"/>
              </a:rPr>
              <a:t>Hoàng</a:t>
            </a:r>
            <a:r>
              <a:rPr lang="en-US" sz="2000" b="1" smtClean="0">
                <a:latin typeface="Times New Roman" pitchFamily="18" charset="0"/>
                <a:cs typeface="Times New Roman" pitchFamily="18" charset="0"/>
              </a:rPr>
              <a:t> </a:t>
            </a:r>
            <a:r>
              <a:rPr lang="en-US" sz="2000" b="1" err="1" smtClean="0">
                <a:latin typeface="Times New Roman" pitchFamily="18" charset="0"/>
                <a:cs typeface="Times New Roman" pitchFamily="18" charset="0"/>
              </a:rPr>
              <a:t>Hải</a:t>
            </a:r>
            <a:r>
              <a:rPr lang="en-US" sz="2000" b="1" smtClean="0">
                <a:latin typeface="Times New Roman" pitchFamily="18" charset="0"/>
                <a:cs typeface="Times New Roman" pitchFamily="18" charset="0"/>
              </a:rPr>
              <a:t> </a:t>
            </a:r>
            <a:r>
              <a:rPr lang="en-US" sz="2000" b="1" err="1" smtClean="0">
                <a:latin typeface="Times New Roman" pitchFamily="18" charset="0"/>
                <a:cs typeface="Times New Roman" pitchFamily="18" charset="0"/>
              </a:rPr>
              <a:t>Sơn</a:t>
            </a:r>
            <a:r>
              <a:rPr lang="en-US" sz="2000" b="1" smtClean="0">
                <a:latin typeface="Times New Roman" pitchFamily="18" charset="0"/>
                <a:cs typeface="Times New Roman" pitchFamily="18" charset="0"/>
              </a:rPr>
              <a:t> – 13520708</a:t>
            </a:r>
          </a:p>
          <a:p>
            <a:r>
              <a:rPr lang="en-US" sz="2000" b="1" smtClean="0">
                <a:latin typeface="Times New Roman" pitchFamily="18" charset="0"/>
                <a:cs typeface="Times New Roman" pitchFamily="18" charset="0"/>
              </a:rPr>
              <a:t>     Tô Thành Thương       – 13520862</a:t>
            </a:r>
          </a:p>
          <a:p>
            <a:r>
              <a:rPr lang="en-US" sz="2000" b="1" smtClean="0">
                <a:latin typeface="Times New Roman" pitchFamily="18" charset="0"/>
                <a:cs typeface="Times New Roman" pitchFamily="18" charset="0"/>
              </a:rPr>
              <a:t>     Nguyễn Văn Thuyền   – 13520873 </a:t>
            </a:r>
            <a:endParaRPr lang="en-US" sz="2000" b="1">
              <a:latin typeface="Times New Roman" pitchFamily="18" charset="0"/>
              <a:cs typeface="Times New Roman" pitchFamily="18" charset="0"/>
            </a:endParaRPr>
          </a:p>
        </p:txBody>
      </p:sp>
      <p:sp>
        <p:nvSpPr>
          <p:cNvPr id="21" name="Slide Number Placeholder 20"/>
          <p:cNvSpPr>
            <a:spLocks noGrp="1"/>
          </p:cNvSpPr>
          <p:nvPr>
            <p:ph type="sldNum" sz="quarter" idx="12"/>
          </p:nvPr>
        </p:nvSpPr>
        <p:spPr>
          <a:xfrm>
            <a:off x="10566546" y="6086475"/>
            <a:ext cx="764215" cy="365125"/>
          </a:xfrm>
        </p:spPr>
        <p:txBody>
          <a:bodyPr/>
          <a:lstStyle/>
          <a:p>
            <a:fld id="{DEC426F4-60B9-4719-8AEF-3D2A851632D5}" type="slidenum">
              <a:rPr lang="en-US" sz="1800" smtClean="0">
                <a:latin typeface="Times New Roman" pitchFamily="18" charset="0"/>
                <a:cs typeface="Times New Roman" pitchFamily="18" charset="0"/>
              </a:rPr>
              <a:t>1</a:t>
            </a:fld>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720990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a:t>
            </a:r>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10</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Server Sent Events(SSE)</a:t>
            </a:r>
          </a:p>
          <a:p>
            <a:pPr marL="742950" lvl="1" indent="-285750">
              <a:buFont typeface="Arial" charset="0"/>
              <a:buChar char="•"/>
            </a:pPr>
            <a:endParaRPr lang="en-US" sz="3000" smtClean="0">
              <a:latin typeface="Times New Roman" panose="02020603050405020304" pitchFamily="18" charset="0"/>
              <a:cs typeface="Times New Roman" panose="02020603050405020304" pitchFamily="18" charset="0"/>
            </a:endParaRPr>
          </a:p>
        </p:txBody>
      </p:sp>
      <p:sp>
        <p:nvSpPr>
          <p:cNvPr id="32" name="TextBox 31"/>
          <p:cNvSpPr txBox="1"/>
          <p:nvPr/>
        </p:nvSpPr>
        <p:spPr>
          <a:xfrm>
            <a:off x="626785" y="1391575"/>
            <a:ext cx="10651441" cy="3139321"/>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Đặc điểm chính</a:t>
            </a:r>
          </a:p>
          <a:p>
            <a:pPr marL="285750" indent="-285750" algn="just">
              <a:buFont typeface="Arial" charset="0"/>
              <a:buChar char="•"/>
            </a:pPr>
            <a:r>
              <a:rPr lang="vi-VN" sz="2800">
                <a:latin typeface="Times New Roman" panose="02020603050405020304" pitchFamily="18" charset="0"/>
                <a:cs typeface="Times New Roman" panose="02020603050405020304" pitchFamily="18" charset="0"/>
              </a:rPr>
              <a:t>Server-Sent Events (SSE) là một tiêu chuẩn mô tả </a:t>
            </a:r>
            <a:r>
              <a:rPr lang="vi-VN" sz="2800" smtClean="0">
                <a:latin typeface="Times New Roman" panose="02020603050405020304" pitchFamily="18" charset="0"/>
                <a:cs typeface="Times New Roman" panose="02020603050405020304" pitchFamily="18" charset="0"/>
              </a:rPr>
              <a:t>cách </a:t>
            </a:r>
            <a:r>
              <a:rPr lang="vi-VN" sz="2800">
                <a:latin typeface="Times New Roman" panose="02020603050405020304" pitchFamily="18" charset="0"/>
                <a:cs typeface="Times New Roman" panose="02020603050405020304" pitchFamily="18" charset="0"/>
              </a:rPr>
              <a:t>servers có thể bắt đầu truyền dữ liệu đối với clients khi một kết nối clients ban đầu được thiết </a:t>
            </a:r>
            <a:r>
              <a:rPr lang="vi-VN" sz="2800" smtClean="0">
                <a:latin typeface="Times New Roman" panose="02020603050405020304" pitchFamily="18" charset="0"/>
                <a:cs typeface="Times New Roman" panose="02020603050405020304" pitchFamily="18" charset="0"/>
              </a:rPr>
              <a:t>lập</a:t>
            </a:r>
            <a:r>
              <a:rPr lang="en-US" sz="2800" smtClean="0">
                <a:latin typeface="Times New Roman" panose="02020603050405020304" pitchFamily="18" charset="0"/>
                <a:cs typeface="Times New Roman" panose="02020603050405020304" pitchFamily="18" charset="0"/>
              </a:rPr>
              <a:t>.</a:t>
            </a:r>
          </a:p>
          <a:p>
            <a:pPr marL="285750" indent="-285750" algn="just">
              <a:buFont typeface="Arial" charset="0"/>
              <a:buChar char="•"/>
            </a:pPr>
            <a:r>
              <a:rPr lang="vi-VN" sz="2800" smtClean="0">
                <a:latin typeface="Times New Roman" panose="02020603050405020304" pitchFamily="18" charset="0"/>
                <a:cs typeface="Times New Roman" panose="02020603050405020304" pitchFamily="18" charset="0"/>
              </a:rPr>
              <a:t>Chúng </a:t>
            </a:r>
            <a:r>
              <a:rPr lang="vi-VN" sz="2800">
                <a:latin typeface="Times New Roman" panose="02020603050405020304" pitchFamily="18" charset="0"/>
                <a:cs typeface="Times New Roman" panose="02020603050405020304" pitchFamily="18" charset="0"/>
              </a:rPr>
              <a:t>thường được sử dụng để gửi bản cập nhật tin tức hoặc các luồng dữ liệu liên tục tới trình </a:t>
            </a:r>
            <a:r>
              <a:rPr lang="vi-VN" sz="2800" smtClean="0">
                <a:latin typeface="Times New Roman" panose="02020603050405020304" pitchFamily="18" charset="0"/>
                <a:cs typeface="Times New Roman" panose="02020603050405020304" pitchFamily="18" charset="0"/>
              </a:rPr>
              <a:t>duyệt</a:t>
            </a:r>
            <a:r>
              <a:rPr lang="en-US" sz="2800" smtClean="0">
                <a:latin typeface="Times New Roman" panose="02020603050405020304" pitchFamily="18" charset="0"/>
                <a:cs typeface="Times New Roman" panose="02020603050405020304" pitchFamily="18" charset="0"/>
              </a:rPr>
              <a:t>.</a:t>
            </a:r>
          </a:p>
          <a:p>
            <a:pPr marL="285750" indent="-285750" algn="just">
              <a:buFont typeface="Arial" charset="0"/>
              <a:buChar char="•"/>
            </a:pPr>
            <a:r>
              <a:rPr lang="en-US" sz="2800" smtClean="0">
                <a:latin typeface="Times New Roman" panose="02020603050405020304" pitchFamily="18" charset="0"/>
                <a:cs typeface="Times New Roman" panose="02020603050405020304" pitchFamily="18" charset="0"/>
              </a:rPr>
              <a:t>T</a:t>
            </a:r>
            <a:r>
              <a:rPr lang="vi-VN" sz="2800" smtClean="0">
                <a:latin typeface="Times New Roman" panose="02020603050405020304" pitchFamily="18" charset="0"/>
                <a:cs typeface="Times New Roman" panose="02020603050405020304" pitchFamily="18" charset="0"/>
              </a:rPr>
              <a:t>hông </a:t>
            </a:r>
            <a:r>
              <a:rPr lang="vi-VN" sz="2800">
                <a:latin typeface="Times New Roman" panose="02020603050405020304" pitchFamily="18" charset="0"/>
                <a:cs typeface="Times New Roman" panose="02020603050405020304" pitchFamily="18" charset="0"/>
              </a:rPr>
              <a:t>qua một API JavaScript được gọi là </a:t>
            </a:r>
            <a:r>
              <a:rPr lang="vi-VN" sz="2800" smtClean="0">
                <a:latin typeface="Times New Roman" panose="02020603050405020304" pitchFamily="18" charset="0"/>
                <a:cs typeface="Times New Roman" panose="02020603050405020304" pitchFamily="18" charset="0"/>
              </a:rPr>
              <a:t>EventSource</a:t>
            </a:r>
            <a:r>
              <a:rPr lang="en-US" sz="280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643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2">
                                            <p:txEl>
                                              <p:pRg st="0" end="0"/>
                                            </p:txEl>
                                          </p:spTgt>
                                        </p:tgtEl>
                                        <p:attrNameLst>
                                          <p:attrName>style.visibility</p:attrName>
                                        </p:attrNameLst>
                                      </p:cBhvr>
                                      <p:to>
                                        <p:strVal val="visible"/>
                                      </p:to>
                                    </p:set>
                                    <p:animEffect transition="in" filter="fade">
                                      <p:cBhvr>
                                        <p:cTn id="16" dur="500"/>
                                        <p:tgtEl>
                                          <p:spTgt spid="3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animEffect transition="in" filter="fade">
                                      <p:cBhvr>
                                        <p:cTn id="21" dur="500"/>
                                        <p:tgtEl>
                                          <p:spTgt spid="3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2">
                                            <p:txEl>
                                              <p:pRg st="2" end="2"/>
                                            </p:txEl>
                                          </p:spTgt>
                                        </p:tgtEl>
                                        <p:attrNameLst>
                                          <p:attrName>style.visibility</p:attrName>
                                        </p:attrNameLst>
                                      </p:cBhvr>
                                      <p:to>
                                        <p:strVal val="visible"/>
                                      </p:to>
                                    </p:set>
                                    <p:animEffect transition="in" filter="fade">
                                      <p:cBhvr>
                                        <p:cTn id="26" dur="500"/>
                                        <p:tgtEl>
                                          <p:spTgt spid="3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xEl>
                                              <p:pRg st="3" end="3"/>
                                            </p:txEl>
                                          </p:spTgt>
                                        </p:tgtEl>
                                        <p:attrNameLst>
                                          <p:attrName>style.visibility</p:attrName>
                                        </p:attrNameLst>
                                      </p:cBhvr>
                                      <p:to>
                                        <p:strVal val="visible"/>
                                      </p:to>
                                    </p:set>
                                    <p:animEffect transition="in" filter="fade">
                                      <p:cBhvr>
                                        <p:cTn id="31" dur="500"/>
                                        <p:tgtEl>
                                          <p:spTgt spid="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a:t>
            </a:r>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Các công nghệ hiện có/Giải pháp</a:t>
            </a:r>
            <a:endParaRPr lang="en-US"/>
          </a:p>
        </p:txBody>
      </p:sp>
      <p:sp>
        <p:nvSpPr>
          <p:cNvPr id="5" name="Slide Number Placeholder 4"/>
          <p:cNvSpPr>
            <a:spLocks noGrp="1"/>
          </p:cNvSpPr>
          <p:nvPr>
            <p:ph type="sldNum" sz="quarter" idx="12"/>
          </p:nvPr>
        </p:nvSpPr>
        <p:spPr>
          <a:xfrm>
            <a:off x="10896118" y="5831517"/>
            <a:ext cx="764215" cy="365125"/>
          </a:xfrm>
        </p:spPr>
        <p:txBody>
          <a:bodyPr/>
          <a:lstStyle/>
          <a:p>
            <a:fld id="{64CCEC82-9F26-4862-A520-2C110A61512A}" type="slidenum">
              <a:rPr lang="en-US" sz="1800" smtClean="0"/>
              <a:t>11</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en-US" sz="3000" smtClean="0">
                <a:latin typeface="Times New Roman" panose="02020603050405020304" pitchFamily="18" charset="0"/>
                <a:cs typeface="Times New Roman" panose="02020603050405020304" pitchFamily="18" charset="0"/>
              </a:rPr>
              <a:t>WebSockets</a:t>
            </a:r>
            <a:endParaRPr lang="en-US" sz="300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3000" smtClean="0">
              <a:latin typeface="Times New Roman" panose="02020603050405020304" pitchFamily="18" charset="0"/>
              <a:cs typeface="Times New Roman" panose="02020603050405020304" pitchFamily="18" charset="0"/>
            </a:endParaRPr>
          </a:p>
        </p:txBody>
      </p:sp>
      <p:sp>
        <p:nvSpPr>
          <p:cNvPr id="32" name="TextBox 31"/>
          <p:cNvSpPr txBox="1"/>
          <p:nvPr/>
        </p:nvSpPr>
        <p:spPr>
          <a:xfrm>
            <a:off x="403726" y="3302466"/>
            <a:ext cx="10651441" cy="3570208"/>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Đặc điểm chính</a:t>
            </a:r>
          </a:p>
          <a:p>
            <a:pPr marL="285750" indent="-285750" algn="just">
              <a:buFont typeface="Arial" charset="0"/>
              <a:buChar char="•"/>
            </a:pPr>
            <a:r>
              <a:rPr lang="en-US" sz="2800">
                <a:latin typeface="Times New Roman" panose="02020603050405020304" pitchFamily="18" charset="0"/>
                <a:cs typeface="Times New Roman" panose="02020603050405020304" pitchFamily="18" charset="0"/>
              </a:rPr>
              <a:t>C</a:t>
            </a:r>
            <a:r>
              <a:rPr lang="en-US" sz="2800" smtClean="0">
                <a:latin typeface="Times New Roman" panose="02020603050405020304" pitchFamily="18" charset="0"/>
                <a:cs typeface="Times New Roman" panose="02020603050405020304" pitchFamily="18" charset="0"/>
              </a:rPr>
              <a:t>ho </a:t>
            </a:r>
            <a:r>
              <a:rPr lang="en-US" sz="2800">
                <a:latin typeface="Times New Roman" panose="02020603050405020304" pitchFamily="18" charset="0"/>
                <a:cs typeface="Times New Roman" panose="02020603050405020304" pitchFamily="18" charset="0"/>
              </a:rPr>
              <a:t>phép thiết lập một kết nối liên tục mà client sẽ bắt đầu bất cứ khi nào cần thiết và sẽ vẫn </a:t>
            </a:r>
            <a:r>
              <a:rPr lang="en-US" sz="2800" smtClean="0">
                <a:latin typeface="Times New Roman" panose="02020603050405020304" pitchFamily="18" charset="0"/>
                <a:cs typeface="Times New Roman" panose="02020603050405020304" pitchFamily="18" charset="0"/>
              </a:rPr>
              <a:t>mở.</a:t>
            </a:r>
          </a:p>
          <a:p>
            <a:pPr marL="285750" indent="-285750" algn="just">
              <a:buFont typeface="Arial" charset="0"/>
              <a:buChar char="•"/>
            </a:pPr>
            <a:r>
              <a:rPr lang="en-US" sz="2800">
                <a:latin typeface="Times New Roman" panose="02020603050405020304" pitchFamily="18" charset="0"/>
                <a:cs typeface="Times New Roman" panose="02020603050405020304" pitchFamily="18" charset="0"/>
              </a:rPr>
              <a:t>Một kênh hai chiều giữa client và server được tạo ra, nơi mà có thể gửi thông tin đến đầu kia vào bất kỳ lúc </a:t>
            </a:r>
            <a:r>
              <a:rPr lang="en-US" sz="2800" smtClean="0">
                <a:latin typeface="Times New Roman" panose="02020603050405020304" pitchFamily="18" charset="0"/>
                <a:cs typeface="Times New Roman" panose="02020603050405020304" pitchFamily="18" charset="0"/>
              </a:rPr>
              <a:t>nào.</a:t>
            </a:r>
          </a:p>
          <a:p>
            <a:pPr marL="285750" indent="-285750" algn="just">
              <a:buFont typeface="Arial" charset="0"/>
              <a:buChar char="•"/>
            </a:pPr>
            <a:r>
              <a:rPr lang="en-US" sz="2800">
                <a:latin typeface="Times New Roman" panose="02020603050405020304" pitchFamily="18" charset="0"/>
                <a:cs typeface="Times New Roman" panose="02020603050405020304" pitchFamily="18" charset="0"/>
              </a:rPr>
              <a:t>Chuẩn </a:t>
            </a:r>
            <a:r>
              <a:rPr lang="en-US" sz="2800" smtClean="0">
                <a:latin typeface="Times New Roman" panose="02020603050405020304" pitchFamily="18" charset="0"/>
                <a:cs typeface="Times New Roman" panose="02020603050405020304" pitchFamily="18" charset="0"/>
              </a:rPr>
              <a:t>W3C.</a:t>
            </a:r>
            <a:endParaRPr lang="en-US" sz="2800">
              <a:latin typeface="Times New Roman" panose="02020603050405020304" pitchFamily="18" charset="0"/>
              <a:cs typeface="Times New Roman" panose="02020603050405020304" pitchFamily="18" charset="0"/>
            </a:endParaRPr>
          </a:p>
          <a:p>
            <a:pPr marL="285750" indent="-285750" algn="just">
              <a:buFont typeface="Arial" charset="0"/>
              <a:buChar char="•"/>
            </a:pPr>
            <a:r>
              <a:rPr lang="en-US" sz="2800">
                <a:latin typeface="Times New Roman" panose="02020603050405020304" pitchFamily="18" charset="0"/>
                <a:cs typeface="Times New Roman" panose="02020603050405020304" pitchFamily="18" charset="0"/>
              </a:rPr>
              <a:t>Không phải tất cả các </a:t>
            </a:r>
            <a:r>
              <a:rPr lang="en-US" sz="2800">
                <a:solidFill>
                  <a:srgbClr val="FF0000"/>
                </a:solidFill>
                <a:latin typeface="Times New Roman" panose="02020603050405020304" pitchFamily="18" charset="0"/>
                <a:cs typeface="Times New Roman" panose="02020603050405020304" pitchFamily="18" charset="0"/>
              </a:rPr>
              <a:t>trình duyệt</a:t>
            </a:r>
            <a:r>
              <a:rPr lang="en-US" sz="2800">
                <a:latin typeface="Times New Roman" panose="02020603050405020304" pitchFamily="18" charset="0"/>
                <a:cs typeface="Times New Roman" panose="02020603050405020304" pitchFamily="18" charset="0"/>
              </a:rPr>
              <a:t>, các </a:t>
            </a:r>
            <a:r>
              <a:rPr lang="en-US" sz="2800">
                <a:solidFill>
                  <a:srgbClr val="FF0000"/>
                </a:solidFill>
                <a:latin typeface="Times New Roman" panose="02020603050405020304" pitchFamily="18" charset="0"/>
                <a:cs typeface="Times New Roman" panose="02020603050405020304" pitchFamily="18" charset="0"/>
              </a:rPr>
              <a:t>máy chủ</a:t>
            </a:r>
            <a:r>
              <a:rPr lang="en-US" sz="2800">
                <a:latin typeface="Times New Roman" panose="02020603050405020304" pitchFamily="18" charset="0"/>
                <a:cs typeface="Times New Roman" panose="02020603050405020304" pitchFamily="18" charset="0"/>
              </a:rPr>
              <a:t>, các </a:t>
            </a:r>
            <a:r>
              <a:rPr lang="en-US" sz="2800">
                <a:solidFill>
                  <a:srgbClr val="FF0000"/>
                </a:solidFill>
                <a:latin typeface="Times New Roman" panose="02020603050405020304" pitchFamily="18" charset="0"/>
                <a:cs typeface="Times New Roman" panose="02020603050405020304" pitchFamily="18" charset="0"/>
              </a:rPr>
              <a:t>proxy</a:t>
            </a:r>
            <a:r>
              <a:rPr lang="en-US" sz="2800">
                <a:latin typeface="Times New Roman" panose="02020603050405020304" pitchFamily="18" charset="0"/>
                <a:cs typeface="Times New Roman" panose="02020603050405020304" pitchFamily="18" charset="0"/>
              </a:rPr>
              <a:t> đều hỗ trợ nó.</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341" y="882981"/>
            <a:ext cx="6035474" cy="2669172"/>
          </a:xfrm>
          <a:prstGeom prst="rect">
            <a:avLst/>
          </a:prstGeom>
        </p:spPr>
      </p:pic>
    </p:spTree>
    <p:extLst>
      <p:ext uri="{BB962C8B-B14F-4D97-AF65-F5344CB8AC3E}">
        <p14:creationId xmlns:p14="http://schemas.microsoft.com/office/powerpoint/2010/main" val="342963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896118" y="5831517"/>
            <a:ext cx="764215" cy="365125"/>
          </a:xfrm>
        </p:spPr>
        <p:txBody>
          <a:bodyPr/>
          <a:lstStyle/>
          <a:p>
            <a:fld id="{64CCEC82-9F26-4862-A520-2C110A61512A}" type="slidenum">
              <a:rPr lang="en-US" sz="1800" smtClean="0"/>
              <a:t>12</a:t>
            </a:fld>
            <a:endParaRPr lang="en-US" sz="1800"/>
          </a:p>
        </p:txBody>
      </p:sp>
      <p:sp>
        <p:nvSpPr>
          <p:cNvPr id="4" name="Title 3"/>
          <p:cNvSpPr>
            <a:spLocks noGrp="1"/>
          </p:cNvSpPr>
          <p:nvPr>
            <p:ph type="title"/>
          </p:nvPr>
        </p:nvSpPr>
        <p:spPr>
          <a:xfrm>
            <a:off x="913774" y="147749"/>
            <a:ext cx="10364451" cy="1596177"/>
          </a:xfrm>
        </p:spPr>
        <p:txBody>
          <a:bodyPr>
            <a:normAutofit/>
          </a:bodyPr>
          <a:lstStyle/>
          <a:p>
            <a:r>
              <a:rPr lang="en-US" sz="3200">
                <a:latin typeface="Times New Roman" panose="02020603050405020304" pitchFamily="18" charset="0"/>
                <a:cs typeface="Times New Roman" panose="02020603050405020304" pitchFamily="18" charset="0"/>
              </a:rPr>
              <a:t>Quá nhiều lựa chọn và gây ra nhức đầu!</a:t>
            </a:r>
          </a:p>
        </p:txBody>
      </p:sp>
      <p:sp>
        <p:nvSpPr>
          <p:cNvPr id="7" name="Rectangle 6"/>
          <p:cNvSpPr/>
          <p:nvPr/>
        </p:nvSpPr>
        <p:spPr>
          <a:xfrm>
            <a:off x="2727930" y="1396399"/>
            <a:ext cx="7343677" cy="523220"/>
          </a:xfrm>
          <a:prstGeom prst="rect">
            <a:avLst/>
          </a:prstGeom>
        </p:spPr>
        <p:txBody>
          <a:bodyPr wrap="none">
            <a:spAutoFit/>
          </a:bodyPr>
          <a:lstStyle/>
          <a:p>
            <a:r>
              <a:rPr lang="en-US" sz="2800">
                <a:latin typeface="Times New Roman" panose="02020603050405020304" pitchFamily="18" charset="0"/>
                <a:cs typeface="Times New Roman" panose="02020603050405020304" pitchFamily="18" charset="0"/>
              </a:rPr>
              <a:t>Làm thế nào để qua khỏi được cơn nhức </a:t>
            </a:r>
            <a:r>
              <a:rPr lang="en-US" sz="2800" smtClean="0">
                <a:latin typeface="Times New Roman" panose="02020603050405020304" pitchFamily="18" charset="0"/>
                <a:cs typeface="Times New Roman" panose="02020603050405020304" pitchFamily="18" charset="0"/>
              </a:rPr>
              <a:t>đầu này?</a:t>
            </a:r>
            <a:endParaRPr lang="en-US" sz="28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930" y="2238969"/>
            <a:ext cx="6882446" cy="4239468"/>
          </a:xfrm>
          <a:prstGeom prst="rect">
            <a:avLst/>
          </a:prstGeom>
        </p:spPr>
      </p:pic>
    </p:spTree>
    <p:extLst>
      <p:ext uri="{BB962C8B-B14F-4D97-AF65-F5344CB8AC3E}">
        <p14:creationId xmlns:p14="http://schemas.microsoft.com/office/powerpoint/2010/main" val="196369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596177"/>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3</a:t>
            </a:r>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Giới thiệu SignalR</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13</a:t>
            </a:fld>
            <a:endParaRPr lang="en-US" sz="1800"/>
          </a:p>
        </p:txBody>
      </p:sp>
      <p:sp>
        <p:nvSpPr>
          <p:cNvPr id="6" name="TextBox 5"/>
          <p:cNvSpPr txBox="1"/>
          <p:nvPr/>
        </p:nvSpPr>
        <p:spPr>
          <a:xfrm>
            <a:off x="1028075" y="1653327"/>
            <a:ext cx="10265088" cy="3108543"/>
          </a:xfrm>
          <a:prstGeom prst="rect">
            <a:avLst/>
          </a:prstGeom>
          <a:noFill/>
        </p:spPr>
        <p:txBody>
          <a:bodyPr wrap="square" rtlCol="0">
            <a:spAutoFit/>
          </a:bodyPr>
          <a:lstStyle/>
          <a:p>
            <a:pPr marL="285750" indent="-285750">
              <a:buFont typeface="Arial" charset="0"/>
              <a:buChar char="•"/>
            </a:pPr>
            <a:r>
              <a:rPr lang="vi-VN" sz="2800">
                <a:latin typeface="Times New Roman" panose="02020603050405020304" pitchFamily="18" charset="0"/>
                <a:cs typeface="Times New Roman" panose="02020603050405020304" pitchFamily="18" charset="0"/>
              </a:rPr>
              <a:t> SignalR là một thư viện lập trình do 2 thành viên của đội phát triển ASP.net Microsoft phát </a:t>
            </a:r>
            <a:r>
              <a:rPr lang="vi-VN" sz="2800" smtClean="0">
                <a:latin typeface="Times New Roman" panose="02020603050405020304" pitchFamily="18" charset="0"/>
                <a:cs typeface="Times New Roman" panose="02020603050405020304" pitchFamily="18" charset="0"/>
              </a:rPr>
              <a:t>triển</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David </a:t>
            </a:r>
            <a:r>
              <a:rPr lang="vi-VN" sz="2800">
                <a:latin typeface="Times New Roman" panose="02020603050405020304" pitchFamily="18" charset="0"/>
                <a:cs typeface="Times New Roman" panose="02020603050405020304" pitchFamily="18" charset="0"/>
              </a:rPr>
              <a:t>Fowler &amp; Damien </a:t>
            </a:r>
            <a:r>
              <a:rPr lang="vi-VN" sz="2800" smtClean="0">
                <a:latin typeface="Times New Roman" panose="02020603050405020304" pitchFamily="18" charset="0"/>
                <a:cs typeface="Times New Roman" panose="02020603050405020304" pitchFamily="18" charset="0"/>
              </a:rPr>
              <a:t>Edwards</a:t>
            </a:r>
            <a:r>
              <a:rPr lang="en-US" sz="2800" smtClean="0">
                <a:latin typeface="Times New Roman" panose="02020603050405020304" pitchFamily="18" charset="0"/>
                <a:cs typeface="Times New Roman" panose="02020603050405020304" pitchFamily="18" charset="0"/>
              </a:rPr>
              <a:t>.</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B</a:t>
            </a:r>
            <a:r>
              <a:rPr lang="vi-VN" sz="2800">
                <a:latin typeface="Times New Roman" panose="02020603050405020304" pitchFamily="18" charset="0"/>
                <a:cs typeface="Times New Roman" panose="02020603050405020304" pitchFamily="18" charset="0"/>
              </a:rPr>
              <a:t>ây giờ nó là một sản phẩm tích hợp chính thức trong các stack of web </a:t>
            </a:r>
            <a:r>
              <a:rPr lang="vi-VN" sz="2800" smtClean="0">
                <a:latin typeface="Times New Roman" panose="02020603050405020304" pitchFamily="18" charset="0"/>
                <a:cs typeface="Times New Roman" panose="02020603050405020304" pitchFamily="18" charset="0"/>
              </a:rPr>
              <a:t>technologies</a:t>
            </a:r>
            <a:r>
              <a:rPr lang="en-US" sz="2800" smtClean="0">
                <a:latin typeface="Times New Roman" panose="02020603050405020304" pitchFamily="18" charset="0"/>
                <a:cs typeface="Times New Roman" panose="02020603050405020304" pitchFamily="18" charset="0"/>
              </a:rPr>
              <a:t>.</a:t>
            </a:r>
          </a:p>
          <a:p>
            <a:pPr marL="285750" indent="-285750">
              <a:buFont typeface="Arial" charset="0"/>
              <a:buChar char="•"/>
            </a:pPr>
            <a:r>
              <a:rPr lang="vi-VN" sz="2800">
                <a:latin typeface="Times New Roman" panose="02020603050405020304" pitchFamily="18" charset="0"/>
                <a:cs typeface="Times New Roman" panose="02020603050405020304" pitchFamily="18" charset="0"/>
              </a:rPr>
              <a:t>SignalR là 1 thư viện mã nguồn mở </a:t>
            </a:r>
            <a:r>
              <a:rPr lang="vi-VN" sz="2800" smtClean="0">
                <a:latin typeface="Times New Roman" panose="02020603050405020304" pitchFamily="18" charset="0"/>
                <a:cs typeface="Times New Roman" panose="02020603050405020304" pitchFamily="18" charset="0"/>
              </a:rPr>
              <a:t>viết </a:t>
            </a:r>
            <a:r>
              <a:rPr lang="vi-VN" sz="2800">
                <a:latin typeface="Times New Roman" panose="02020603050405020304" pitchFamily="18" charset="0"/>
                <a:cs typeface="Times New Roman" panose="02020603050405020304" pitchFamily="18" charset="0"/>
              </a:rPr>
              <a:t>cho .NET giúp xây dựng các ứng dụng web sử dụng tương tác thời gian thực giữa người dùng với máy chủ. </a:t>
            </a:r>
            <a:endParaRPr lang="en-US" sz="280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860" y="4799251"/>
            <a:ext cx="7771422" cy="1716132"/>
          </a:xfrm>
          <a:prstGeom prst="rect">
            <a:avLst/>
          </a:prstGeom>
        </p:spPr>
      </p:pic>
    </p:spTree>
    <p:extLst>
      <p:ext uri="{BB962C8B-B14F-4D97-AF65-F5344CB8AC3E}">
        <p14:creationId xmlns:p14="http://schemas.microsoft.com/office/powerpoint/2010/main" val="22761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596177"/>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3</a:t>
            </a:r>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Giới thiệu SignalR</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14</a:t>
            </a:fld>
            <a:endParaRPr lang="en-US" sz="1800"/>
          </a:p>
        </p:txBody>
      </p:sp>
      <p:sp>
        <p:nvSpPr>
          <p:cNvPr id="6" name="TextBox 5"/>
          <p:cNvSpPr txBox="1"/>
          <p:nvPr/>
        </p:nvSpPr>
        <p:spPr>
          <a:xfrm>
            <a:off x="1028075" y="1653327"/>
            <a:ext cx="10265088" cy="2246769"/>
          </a:xfrm>
          <a:prstGeom prst="rect">
            <a:avLst/>
          </a:prstGeom>
          <a:noFill/>
        </p:spPr>
        <p:txBody>
          <a:bodyPr wrap="square" rtlCol="0">
            <a:spAutoFit/>
          </a:bodyPr>
          <a:lstStyle/>
          <a:p>
            <a:pPr marL="285750" indent="-285750">
              <a:buFont typeface="Arial" charset="0"/>
              <a:buChar char="•"/>
            </a:pPr>
            <a:r>
              <a:rPr lang="en-US" sz="2800" smtClean="0">
                <a:latin typeface="Times New Roman" panose="02020603050405020304" pitchFamily="18" charset="0"/>
                <a:cs typeface="Times New Roman" panose="02020603050405020304" pitchFamily="18" charset="0"/>
              </a:rPr>
              <a:t>SignalR </a:t>
            </a:r>
            <a:r>
              <a:rPr lang="en-US" sz="2800">
                <a:latin typeface="Times New Roman" panose="02020603050405020304" pitchFamily="18" charset="0"/>
                <a:cs typeface="Times New Roman" panose="02020603050405020304" pitchFamily="18" charset="0"/>
              </a:rPr>
              <a:t>xử lý kết nối một cách tự động, nó cho phép gửi thông báo đến tất cả các client trong cùng một khoảng thời gian</a:t>
            </a:r>
            <a:r>
              <a:rPr lang="en-US" sz="2800" smtClean="0">
                <a:latin typeface="Times New Roman" panose="02020603050405020304" pitchFamily="18" charset="0"/>
                <a:cs typeface="Times New Roman" panose="02020603050405020304" pitchFamily="18" charset="0"/>
              </a:rPr>
              <a:t>.</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Nó cũng cho phép gửi thông báo đến từng client riêng biệt.</a:t>
            </a:r>
            <a:endParaRPr lang="en-US" sz="2800" smtClean="0">
              <a:latin typeface="Times New Roman" panose="02020603050405020304" pitchFamily="18" charset="0"/>
              <a:cs typeface="Times New Roman" panose="02020603050405020304" pitchFamily="18" charset="0"/>
            </a:endParaRPr>
          </a:p>
          <a:p>
            <a:pPr marL="285750" indent="-285750">
              <a:buFont typeface="Arial" charset="0"/>
              <a:buChar char="•"/>
            </a:pPr>
            <a:r>
              <a:rPr lang="vi-VN" sz="2800" smtClean="0">
                <a:latin typeface="Times New Roman" panose="02020603050405020304" pitchFamily="18" charset="0"/>
                <a:cs typeface="Times New Roman" panose="02020603050405020304" pitchFamily="18" charset="0"/>
              </a:rPr>
              <a:t>Kết </a:t>
            </a:r>
            <a:r>
              <a:rPr lang="vi-VN" sz="2800">
                <a:latin typeface="Times New Roman" panose="02020603050405020304" pitchFamily="18" charset="0"/>
                <a:cs typeface="Times New Roman" panose="02020603050405020304" pitchFamily="18" charset="0"/>
              </a:rPr>
              <a:t>nối giữa client và server được duy trì liên tục, không giống kiểu HTTP cũ.</a:t>
            </a:r>
            <a:endParaRPr lang="en-US" sz="280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432" y="3900096"/>
            <a:ext cx="7003735" cy="1716076"/>
          </a:xfrm>
          <a:prstGeom prst="rect">
            <a:avLst/>
          </a:prstGeom>
        </p:spPr>
      </p:pic>
    </p:spTree>
    <p:extLst>
      <p:ext uri="{BB962C8B-B14F-4D97-AF65-F5344CB8AC3E}">
        <p14:creationId xmlns:p14="http://schemas.microsoft.com/office/powerpoint/2010/main" val="260099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048665"/>
          </a:xfrm>
        </p:spPr>
        <p:txBody>
          <a:bodyPr/>
          <a:lstStyle/>
          <a:p>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4. Kiến trúc &amp; components</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15</a:t>
            </a:fld>
            <a:endParaRPr lang="en-US" sz="1800"/>
          </a:p>
        </p:txBody>
      </p:sp>
      <p:sp>
        <p:nvSpPr>
          <p:cNvPr id="7" name="Title 1"/>
          <p:cNvSpPr txBox="1">
            <a:spLocks/>
          </p:cNvSpPr>
          <p:nvPr/>
        </p:nvSpPr>
        <p:spPr>
          <a:xfrm>
            <a:off x="-260830" y="1214555"/>
            <a:ext cx="7886700" cy="697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mtClean="0"/>
              <a:t>SignalR Comonents</a:t>
            </a:r>
            <a:endParaRPr lang="en-US" dirty="0"/>
          </a:p>
        </p:txBody>
      </p:sp>
      <p:grpSp>
        <p:nvGrpSpPr>
          <p:cNvPr id="12" name="Group 11"/>
          <p:cNvGrpSpPr/>
          <p:nvPr/>
        </p:nvGrpSpPr>
        <p:grpSpPr>
          <a:xfrm>
            <a:off x="1970875" y="2479234"/>
            <a:ext cx="2629760" cy="3555804"/>
            <a:chOff x="0" y="0"/>
            <a:chExt cx="2629760" cy="3555804"/>
          </a:xfrm>
        </p:grpSpPr>
        <p:sp>
          <p:nvSpPr>
            <p:cNvPr id="55" name="Rounded Rectangle 54"/>
            <p:cNvSpPr/>
            <p:nvPr/>
          </p:nvSpPr>
          <p:spPr>
            <a:xfrm>
              <a:off x="0" y="0"/>
              <a:ext cx="2629760" cy="35558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6" name="Rounded Rectangle 4"/>
            <p:cNvSpPr txBox="1"/>
            <p:nvPr/>
          </p:nvSpPr>
          <p:spPr>
            <a:xfrm>
              <a:off x="0" y="0"/>
              <a:ext cx="2629760" cy="10667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Clients</a:t>
              </a:r>
              <a:endParaRPr lang="en-US" sz="3600" kern="1200" dirty="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2226334" y="3511003"/>
            <a:ext cx="2103808" cy="291166"/>
            <a:chOff x="263987" y="1068911"/>
            <a:chExt cx="2103808" cy="291166"/>
          </a:xfrm>
        </p:grpSpPr>
        <p:sp>
          <p:nvSpPr>
            <p:cNvPr id="53" name="Rounded Rectangle 52"/>
            <p:cNvSpPr/>
            <p:nvPr/>
          </p:nvSpPr>
          <p:spPr>
            <a:xfrm>
              <a:off x="263987" y="1068911"/>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Rounded Rectangle 6"/>
            <p:cNvSpPr txBox="1"/>
            <p:nvPr/>
          </p:nvSpPr>
          <p:spPr>
            <a:xfrm>
              <a:off x="272515" y="1077439"/>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smtClean="0">
                  <a:solidFill>
                    <a:schemeClr val="tx1"/>
                  </a:solidFill>
                  <a:latin typeface="Times New Roman" panose="02020603050405020304" pitchFamily="18" charset="0"/>
                  <a:cs typeface="Times New Roman" panose="02020603050405020304" pitchFamily="18" charset="0"/>
                </a:rPr>
                <a:t>.NET</a:t>
              </a:r>
              <a:r>
                <a:rPr lang="ro-RO" kern="1200" dirty="0" smtClean="0">
                  <a:solidFill>
                    <a:schemeClr val="tx1"/>
                  </a:solidFill>
                  <a:latin typeface="Times New Roman" panose="02020603050405020304" pitchFamily="18" charset="0"/>
                  <a:cs typeface="Times New Roman" panose="02020603050405020304" pitchFamily="18" charset="0"/>
                </a:rPr>
                <a:t> 4.0+</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2234862" y="3884106"/>
            <a:ext cx="2103808" cy="291166"/>
            <a:chOff x="263987" y="1404872"/>
            <a:chExt cx="2103808" cy="291166"/>
          </a:xfrm>
        </p:grpSpPr>
        <p:sp>
          <p:nvSpPr>
            <p:cNvPr id="51" name="Rounded Rectangle 50"/>
            <p:cNvSpPr/>
            <p:nvPr/>
          </p:nvSpPr>
          <p:spPr>
            <a:xfrm>
              <a:off x="263987" y="1404872"/>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Rounded Rectangle 8"/>
            <p:cNvSpPr txBox="1"/>
            <p:nvPr/>
          </p:nvSpPr>
          <p:spPr>
            <a:xfrm>
              <a:off x="272515" y="1413400"/>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smtClean="0">
                  <a:solidFill>
                    <a:schemeClr val="tx1"/>
                  </a:solidFill>
                  <a:latin typeface="Times New Roman" panose="02020603050405020304" pitchFamily="18" charset="0"/>
                  <a:cs typeface="Times New Roman" panose="02020603050405020304" pitchFamily="18" charset="0"/>
                </a:rPr>
                <a:t>JavaScript</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2234862" y="4220067"/>
            <a:ext cx="2103808" cy="291166"/>
            <a:chOff x="263987" y="1740833"/>
            <a:chExt cx="2103808" cy="291166"/>
          </a:xfrm>
        </p:grpSpPr>
        <p:sp>
          <p:nvSpPr>
            <p:cNvPr id="49" name="Rounded Rectangle 48"/>
            <p:cNvSpPr/>
            <p:nvPr/>
          </p:nvSpPr>
          <p:spPr>
            <a:xfrm>
              <a:off x="263987" y="1740833"/>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ounded Rectangle 10"/>
            <p:cNvSpPr txBox="1"/>
            <p:nvPr/>
          </p:nvSpPr>
          <p:spPr>
            <a:xfrm>
              <a:off x="272515" y="1749361"/>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ro-RO" kern="1200" dirty="0" smtClean="0">
                  <a:solidFill>
                    <a:schemeClr val="tx1"/>
                  </a:solidFill>
                  <a:latin typeface="Times New Roman" panose="02020603050405020304" pitchFamily="18" charset="0"/>
                  <a:cs typeface="Times New Roman" panose="02020603050405020304" pitchFamily="18" charset="0"/>
                </a:rPr>
                <a:t>Windows store apps</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2234862" y="4556028"/>
            <a:ext cx="2103808" cy="291166"/>
            <a:chOff x="263987" y="2076794"/>
            <a:chExt cx="2103808" cy="291166"/>
          </a:xfrm>
        </p:grpSpPr>
        <p:sp>
          <p:nvSpPr>
            <p:cNvPr id="47" name="Rounded Rectangle 46"/>
            <p:cNvSpPr/>
            <p:nvPr/>
          </p:nvSpPr>
          <p:spPr>
            <a:xfrm>
              <a:off x="263987" y="2076794"/>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Rounded Rectangle 12"/>
            <p:cNvSpPr txBox="1"/>
            <p:nvPr/>
          </p:nvSpPr>
          <p:spPr>
            <a:xfrm>
              <a:off x="272515" y="2085322"/>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smtClean="0">
                  <a:solidFill>
                    <a:schemeClr val="tx1"/>
                  </a:solidFill>
                  <a:latin typeface="Times New Roman" panose="02020603050405020304" pitchFamily="18" charset="0"/>
                  <a:cs typeface="Times New Roman" panose="02020603050405020304" pitchFamily="18" charset="0"/>
                </a:rPr>
                <a:t>Silverlight 5</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2234862" y="4891989"/>
            <a:ext cx="2103808" cy="291166"/>
            <a:chOff x="263987" y="2412755"/>
            <a:chExt cx="2103808" cy="291166"/>
          </a:xfrm>
        </p:grpSpPr>
        <p:sp>
          <p:nvSpPr>
            <p:cNvPr id="45" name="Rounded Rectangle 44"/>
            <p:cNvSpPr/>
            <p:nvPr/>
          </p:nvSpPr>
          <p:spPr>
            <a:xfrm>
              <a:off x="263987" y="2412755"/>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Rounded Rectangle 14"/>
            <p:cNvSpPr txBox="1"/>
            <p:nvPr/>
          </p:nvSpPr>
          <p:spPr>
            <a:xfrm>
              <a:off x="272515" y="2421283"/>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ro-RO" kern="1200" dirty="0" smtClean="0">
                  <a:solidFill>
                    <a:schemeClr val="tx1"/>
                  </a:solidFill>
                  <a:latin typeface="Times New Roman" panose="02020603050405020304" pitchFamily="18" charset="0"/>
                  <a:cs typeface="Times New Roman" panose="02020603050405020304" pitchFamily="18" charset="0"/>
                </a:rPr>
                <a:t>Windows Phone 8</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2234862" y="5227950"/>
            <a:ext cx="2103808" cy="291166"/>
            <a:chOff x="263987" y="2748716"/>
            <a:chExt cx="2103808" cy="291166"/>
          </a:xfrm>
        </p:grpSpPr>
        <p:sp>
          <p:nvSpPr>
            <p:cNvPr id="43" name="Rounded Rectangle 42"/>
            <p:cNvSpPr/>
            <p:nvPr/>
          </p:nvSpPr>
          <p:spPr>
            <a:xfrm>
              <a:off x="263987" y="2748716"/>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ounded Rectangle 16"/>
            <p:cNvSpPr txBox="1"/>
            <p:nvPr/>
          </p:nvSpPr>
          <p:spPr>
            <a:xfrm>
              <a:off x="272515" y="2757244"/>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smtClean="0">
                  <a:solidFill>
                    <a:schemeClr val="tx1"/>
                  </a:solidFill>
                  <a:latin typeface="Times New Roman" panose="02020603050405020304" pitchFamily="18" charset="0"/>
                  <a:cs typeface="Times New Roman" panose="02020603050405020304" pitchFamily="18" charset="0"/>
                </a:rPr>
                <a:t>iOS</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2234862" y="5563911"/>
            <a:ext cx="2103808" cy="291166"/>
            <a:chOff x="263987" y="3084677"/>
            <a:chExt cx="2103808" cy="291166"/>
          </a:xfrm>
        </p:grpSpPr>
        <p:sp>
          <p:nvSpPr>
            <p:cNvPr id="41" name="Rounded Rectangle 40"/>
            <p:cNvSpPr/>
            <p:nvPr/>
          </p:nvSpPr>
          <p:spPr>
            <a:xfrm>
              <a:off x="263987" y="3084677"/>
              <a:ext cx="2103808" cy="29116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Rounded Rectangle 18"/>
            <p:cNvSpPr txBox="1"/>
            <p:nvPr/>
          </p:nvSpPr>
          <p:spPr>
            <a:xfrm>
              <a:off x="272515" y="3093205"/>
              <a:ext cx="2086752" cy="274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ro-RO" kern="1200" dirty="0" smtClean="0">
                  <a:solidFill>
                    <a:schemeClr val="tx1"/>
                  </a:solidFill>
                  <a:latin typeface="Times New Roman" panose="02020603050405020304" pitchFamily="18" charset="0"/>
                  <a:cs typeface="Times New Roman" panose="02020603050405020304" pitchFamily="18" charset="0"/>
                </a:rPr>
                <a:t>Android</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4798878" y="2479234"/>
            <a:ext cx="2629760" cy="3555804"/>
            <a:chOff x="2828003" y="0"/>
            <a:chExt cx="2629760" cy="3555804"/>
          </a:xfrm>
        </p:grpSpPr>
        <p:sp>
          <p:nvSpPr>
            <p:cNvPr id="39" name="Rounded Rectangle 38"/>
            <p:cNvSpPr/>
            <p:nvPr/>
          </p:nvSpPr>
          <p:spPr>
            <a:xfrm>
              <a:off x="2828003" y="0"/>
              <a:ext cx="2629760" cy="35558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0" name="Rounded Rectangle 20"/>
            <p:cNvSpPr txBox="1"/>
            <p:nvPr/>
          </p:nvSpPr>
          <p:spPr>
            <a:xfrm>
              <a:off x="2828003" y="0"/>
              <a:ext cx="2629760" cy="10667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Hosts</a:t>
              </a:r>
              <a:endParaRPr lang="en-US" sz="3600" kern="1200" dirty="0">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5061854" y="3547016"/>
            <a:ext cx="2103808" cy="1072123"/>
            <a:chOff x="3090979" y="1067782"/>
            <a:chExt cx="2103808" cy="1072123"/>
          </a:xfrm>
        </p:grpSpPr>
        <p:sp>
          <p:nvSpPr>
            <p:cNvPr id="37" name="Rounded Rectangle 36"/>
            <p:cNvSpPr/>
            <p:nvPr/>
          </p:nvSpPr>
          <p:spPr>
            <a:xfrm>
              <a:off x="3090979" y="1067782"/>
              <a:ext cx="2103808" cy="107212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22"/>
            <p:cNvSpPr txBox="1"/>
            <p:nvPr/>
          </p:nvSpPr>
          <p:spPr>
            <a:xfrm>
              <a:off x="3122380" y="1099183"/>
              <a:ext cx="2041006" cy="10093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smtClean="0">
                  <a:solidFill>
                    <a:schemeClr val="tx1"/>
                  </a:solidFill>
                  <a:latin typeface="Times New Roman" panose="02020603050405020304" pitchFamily="18" charset="0"/>
                  <a:cs typeface="Times New Roman" panose="02020603050405020304" pitchFamily="18" charset="0"/>
                </a:rPr>
                <a:t>ASP.NET</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5061854" y="4784082"/>
            <a:ext cx="2103808" cy="1072123"/>
            <a:chOff x="3090979" y="2304848"/>
            <a:chExt cx="2103808" cy="1072123"/>
          </a:xfrm>
        </p:grpSpPr>
        <p:sp>
          <p:nvSpPr>
            <p:cNvPr id="35" name="Rounded Rectangle 34"/>
            <p:cNvSpPr/>
            <p:nvPr/>
          </p:nvSpPr>
          <p:spPr>
            <a:xfrm>
              <a:off x="3090979" y="2304848"/>
              <a:ext cx="2103808" cy="107212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ounded Rectangle 24"/>
            <p:cNvSpPr txBox="1"/>
            <p:nvPr/>
          </p:nvSpPr>
          <p:spPr>
            <a:xfrm>
              <a:off x="3122380" y="2336249"/>
              <a:ext cx="2041006" cy="10093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smtClean="0">
                  <a:solidFill>
                    <a:schemeClr val="tx1"/>
                  </a:solidFill>
                  <a:latin typeface="Times New Roman" panose="02020603050405020304" pitchFamily="18" charset="0"/>
                  <a:cs typeface="Times New Roman" panose="02020603050405020304" pitchFamily="18" charset="0"/>
                </a:rPr>
                <a:t>OWIN</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7625870" y="2479234"/>
            <a:ext cx="2629760" cy="3555804"/>
            <a:chOff x="5654995" y="0"/>
            <a:chExt cx="2629760" cy="3555804"/>
          </a:xfrm>
        </p:grpSpPr>
        <p:sp>
          <p:nvSpPr>
            <p:cNvPr id="33" name="Rounded Rectangle 32"/>
            <p:cNvSpPr/>
            <p:nvPr/>
          </p:nvSpPr>
          <p:spPr>
            <a:xfrm>
              <a:off x="5654995" y="0"/>
              <a:ext cx="2629760" cy="35558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4" name="Rounded Rectangle 26"/>
            <p:cNvSpPr txBox="1"/>
            <p:nvPr/>
          </p:nvSpPr>
          <p:spPr>
            <a:xfrm>
              <a:off x="5654995" y="0"/>
              <a:ext cx="2629760" cy="10667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Backplanes</a:t>
              </a:r>
              <a:endParaRPr lang="en-US" sz="3600" kern="1200" dirty="0">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7888846" y="3546279"/>
            <a:ext cx="2103808" cy="698573"/>
            <a:chOff x="5917971" y="1067045"/>
            <a:chExt cx="2103808" cy="698573"/>
          </a:xfrm>
        </p:grpSpPr>
        <p:sp>
          <p:nvSpPr>
            <p:cNvPr id="31" name="Rounded Rectangle 30"/>
            <p:cNvSpPr/>
            <p:nvPr/>
          </p:nvSpPr>
          <p:spPr>
            <a:xfrm>
              <a:off x="5917971" y="1067045"/>
              <a:ext cx="2103808" cy="698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ounded Rectangle 28"/>
            <p:cNvSpPr txBox="1"/>
            <p:nvPr/>
          </p:nvSpPr>
          <p:spPr>
            <a:xfrm>
              <a:off x="5938432" y="1087506"/>
              <a:ext cx="2062886" cy="6576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smtClean="0">
                  <a:solidFill>
                    <a:schemeClr val="tx1"/>
                  </a:solidFill>
                  <a:latin typeface="Times New Roman" panose="02020603050405020304" pitchFamily="18" charset="0"/>
                  <a:cs typeface="Times New Roman" panose="02020603050405020304" pitchFamily="18" charset="0"/>
                </a:rPr>
                <a:t>SQL</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25" name="Group 24"/>
          <p:cNvGrpSpPr/>
          <p:nvPr/>
        </p:nvGrpSpPr>
        <p:grpSpPr>
          <a:xfrm>
            <a:off x="7888846" y="4352324"/>
            <a:ext cx="2103808" cy="698573"/>
            <a:chOff x="5917971" y="1873090"/>
            <a:chExt cx="2103808" cy="698573"/>
          </a:xfrm>
        </p:grpSpPr>
        <p:sp>
          <p:nvSpPr>
            <p:cNvPr id="29" name="Rounded Rectangle 28"/>
            <p:cNvSpPr/>
            <p:nvPr/>
          </p:nvSpPr>
          <p:spPr>
            <a:xfrm>
              <a:off x="5917971" y="1873090"/>
              <a:ext cx="2103808" cy="698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ounded Rectangle 30"/>
            <p:cNvSpPr txBox="1"/>
            <p:nvPr/>
          </p:nvSpPr>
          <p:spPr>
            <a:xfrm>
              <a:off x="5938432" y="1893551"/>
              <a:ext cx="2062886" cy="6576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smtClean="0">
                  <a:solidFill>
                    <a:schemeClr val="tx1"/>
                  </a:solidFill>
                  <a:latin typeface="Times New Roman" panose="02020603050405020304" pitchFamily="18" charset="0"/>
                  <a:cs typeface="Times New Roman" panose="02020603050405020304" pitchFamily="18" charset="0"/>
                </a:rPr>
                <a:t>Service Bus</a:t>
              </a:r>
              <a:endParaRPr lang="en-US" kern="1200" dirty="0">
                <a:solidFill>
                  <a:schemeClr val="tx1"/>
                </a:solidFill>
                <a:latin typeface="Times New Roman" panose="02020603050405020304" pitchFamily="18" charset="0"/>
                <a:cs typeface="Times New Roman" panose="02020603050405020304" pitchFamily="18" charset="0"/>
              </a:endParaRPr>
            </a:p>
          </p:txBody>
        </p:sp>
      </p:grpSp>
      <p:grpSp>
        <p:nvGrpSpPr>
          <p:cNvPr id="26" name="Group 25"/>
          <p:cNvGrpSpPr/>
          <p:nvPr/>
        </p:nvGrpSpPr>
        <p:grpSpPr>
          <a:xfrm>
            <a:off x="7888846" y="5158370"/>
            <a:ext cx="2103808" cy="698573"/>
            <a:chOff x="5917971" y="2679136"/>
            <a:chExt cx="2103808" cy="698573"/>
          </a:xfrm>
        </p:grpSpPr>
        <p:sp>
          <p:nvSpPr>
            <p:cNvPr id="27" name="Rounded Rectangle 26"/>
            <p:cNvSpPr/>
            <p:nvPr/>
          </p:nvSpPr>
          <p:spPr>
            <a:xfrm>
              <a:off x="5917971" y="2679136"/>
              <a:ext cx="2103808" cy="69857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ounded Rectangle 32"/>
            <p:cNvSpPr txBox="1"/>
            <p:nvPr/>
          </p:nvSpPr>
          <p:spPr>
            <a:xfrm>
              <a:off x="5938432" y="2699597"/>
              <a:ext cx="2062886" cy="6576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kern="1200" dirty="0" err="1" smtClean="0">
                  <a:solidFill>
                    <a:schemeClr val="tx1"/>
                  </a:solidFill>
                  <a:latin typeface="Times New Roman" panose="02020603050405020304" pitchFamily="18" charset="0"/>
                  <a:cs typeface="Times New Roman" panose="02020603050405020304" pitchFamily="18" charset="0"/>
                </a:rPr>
                <a:t>Redis</a:t>
              </a:r>
              <a:endParaRPr lang="en-US" kern="12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3729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048665"/>
          </a:xfrm>
        </p:spPr>
        <p:txBody>
          <a:bodyPr/>
          <a:lstStyle/>
          <a:p>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4. Kiến trúc &amp; components</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16</a:t>
            </a:fld>
            <a:endParaRPr lang="en-US" sz="1800"/>
          </a:p>
        </p:txBody>
      </p:sp>
      <p:sp>
        <p:nvSpPr>
          <p:cNvPr id="7" name="Title 1"/>
          <p:cNvSpPr txBox="1">
            <a:spLocks/>
          </p:cNvSpPr>
          <p:nvPr/>
        </p:nvSpPr>
        <p:spPr>
          <a:xfrm>
            <a:off x="0" y="1095419"/>
            <a:ext cx="7886700" cy="697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GB"/>
              <a:t>Architecture Diagram</a:t>
            </a:r>
            <a:endParaRPr lang="en-US" dirty="0"/>
          </a:p>
        </p:txBody>
      </p:sp>
      <p:pic>
        <p:nvPicPr>
          <p:cNvPr id="57"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820" y="2020752"/>
            <a:ext cx="6616576" cy="4448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76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4CCEC82-9F26-4862-A520-2C110A61512A}" type="slidenum">
              <a:rPr lang="en-US" sz="1600" smtClean="0"/>
              <a:t>17</a:t>
            </a:fld>
            <a:endParaRPr lang="en-US" sz="160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7515" y="1194435"/>
            <a:ext cx="6236970" cy="4469130"/>
          </a:xfrm>
          <a:prstGeom prst="rect">
            <a:avLst/>
          </a:prstGeom>
        </p:spPr>
      </p:pic>
    </p:spTree>
    <p:extLst>
      <p:ext uri="{BB962C8B-B14F-4D97-AF65-F5344CB8AC3E}">
        <p14:creationId xmlns:p14="http://schemas.microsoft.com/office/powerpoint/2010/main" val="3522352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775" y="472148"/>
            <a:ext cx="10364451" cy="1064255"/>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NỘI </a:t>
            </a:r>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DUNG</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2</a:t>
            </a:fld>
            <a:endParaRPr lang="en-US" sz="1800"/>
          </a:p>
        </p:txBody>
      </p:sp>
      <p:sp>
        <p:nvSpPr>
          <p:cNvPr id="7" name="TextBox 6"/>
          <p:cNvSpPr txBox="1"/>
          <p:nvPr/>
        </p:nvSpPr>
        <p:spPr>
          <a:xfrm>
            <a:off x="3397563" y="3251761"/>
            <a:ext cx="5396874"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000" b="1">
                <a:latin typeface="Times New Roman" panose="02020603050405020304" pitchFamily="18" charset="0"/>
                <a:cs typeface="Times New Roman" panose="02020603050405020304" pitchFamily="18" charset="0"/>
              </a:rPr>
              <a:t>3</a:t>
            </a:r>
            <a:r>
              <a:rPr lang="en-US" sz="2000" b="1" smtClean="0">
                <a:latin typeface="Times New Roman" panose="02020603050405020304" pitchFamily="18" charset="0"/>
                <a:cs typeface="Times New Roman" panose="02020603050405020304" pitchFamily="18" charset="0"/>
              </a:rPr>
              <a:t>. GIỚI THIỆU VỀ SIGNALR </a:t>
            </a:r>
            <a:endParaRPr lang="en-US" sz="2000" b="1">
              <a:latin typeface="Times New Roman" panose="02020603050405020304" pitchFamily="18" charset="0"/>
              <a:cs typeface="Times New Roman" panose="02020603050405020304" pitchFamily="18" charset="0"/>
            </a:endParaRPr>
          </a:p>
        </p:txBody>
      </p:sp>
      <p:sp>
        <p:nvSpPr>
          <p:cNvPr id="8" name="TextBox 7"/>
          <p:cNvSpPr txBox="1"/>
          <p:nvPr/>
        </p:nvSpPr>
        <p:spPr>
          <a:xfrm>
            <a:off x="3397563" y="3950601"/>
            <a:ext cx="5396874"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000" b="1">
                <a:latin typeface="Times New Roman" panose="02020603050405020304" pitchFamily="18" charset="0"/>
                <a:cs typeface="Times New Roman" panose="02020603050405020304" pitchFamily="18" charset="0"/>
              </a:rPr>
              <a:t>4</a:t>
            </a:r>
            <a:r>
              <a:rPr lang="en-US" sz="2000" b="1" smtClean="0">
                <a:latin typeface="Times New Roman" panose="02020603050405020304" pitchFamily="18" charset="0"/>
                <a:cs typeface="Times New Roman" panose="02020603050405020304" pitchFamily="18" charset="0"/>
              </a:rPr>
              <a:t>. KIẾN TRÚC VÀ COMPONENTS</a:t>
            </a:r>
          </a:p>
        </p:txBody>
      </p:sp>
      <p:sp>
        <p:nvSpPr>
          <p:cNvPr id="12" name="TextBox 11"/>
          <p:cNvSpPr txBox="1"/>
          <p:nvPr/>
        </p:nvSpPr>
        <p:spPr>
          <a:xfrm>
            <a:off x="3397563" y="2540288"/>
            <a:ext cx="5396874"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000" b="1" smtClean="0">
                <a:latin typeface="Times New Roman" panose="02020603050405020304" pitchFamily="18" charset="0"/>
                <a:cs typeface="Times New Roman" panose="02020603050405020304" pitchFamily="18" charset="0"/>
              </a:rPr>
              <a:t>2. CÔNG  NGHỆ HIỆN CÓ</a:t>
            </a:r>
            <a:endParaRPr lang="en-US" sz="2000" b="1">
              <a:latin typeface="Times New Roman" panose="02020603050405020304" pitchFamily="18" charset="0"/>
              <a:cs typeface="Times New Roman" panose="02020603050405020304" pitchFamily="18" charset="0"/>
            </a:endParaRPr>
          </a:p>
        </p:txBody>
      </p:sp>
      <p:sp>
        <p:nvSpPr>
          <p:cNvPr id="13" name="TextBox 12"/>
          <p:cNvSpPr txBox="1"/>
          <p:nvPr/>
        </p:nvSpPr>
        <p:spPr>
          <a:xfrm>
            <a:off x="3397563" y="1835133"/>
            <a:ext cx="5396874"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000" b="1" smtClean="0">
                <a:latin typeface="Times New Roman" panose="02020603050405020304" pitchFamily="18" charset="0"/>
                <a:cs typeface="Times New Roman" panose="02020603050405020304" pitchFamily="18" charset="0"/>
              </a:rPr>
              <a:t>1. </a:t>
            </a: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XÁC ĐỊNH VẤN ĐỀ </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73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4CCEC82-9F26-4862-A520-2C110A61512A}" type="slidenum">
              <a:rPr lang="en-US" sz="1800" smtClean="0"/>
              <a:t>3</a:t>
            </a:fld>
            <a:endParaRPr lang="en-US" sz="1800"/>
          </a:p>
        </p:txBody>
      </p:sp>
      <p:sp>
        <p:nvSpPr>
          <p:cNvPr id="6" name="Title 1"/>
          <p:cNvSpPr>
            <a:spLocks noGrp="1"/>
          </p:cNvSpPr>
          <p:nvPr>
            <p:ph type="title"/>
          </p:nvPr>
        </p:nvSpPr>
        <p:spPr>
          <a:xfrm>
            <a:off x="1052423" y="-56192"/>
            <a:ext cx="10225803" cy="1596177"/>
          </a:xfrm>
        </p:spPr>
        <p:txBody>
          <a:bodyPr/>
          <a:lstStyle/>
          <a:p>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1. Vấn đề</a:t>
            </a:r>
            <a:endParaRPr lang="en-US"/>
          </a:p>
        </p:txBody>
      </p:sp>
      <p:sp>
        <p:nvSpPr>
          <p:cNvPr id="9" name="TextBox 8"/>
          <p:cNvSpPr txBox="1"/>
          <p:nvPr/>
        </p:nvSpPr>
        <p:spPr>
          <a:xfrm>
            <a:off x="1464976" y="1881531"/>
            <a:ext cx="10155761" cy="4247317"/>
          </a:xfrm>
          <a:prstGeom prst="rect">
            <a:avLst/>
          </a:prstGeom>
          <a:noFill/>
        </p:spPr>
        <p:txBody>
          <a:bodyPr wrap="square" rtlCol="0">
            <a:spAutoFit/>
          </a:bodyPr>
          <a:lstStyle/>
          <a:p>
            <a:pPr marL="457200" indent="-457200">
              <a:buFont typeface="Arial" charset="0"/>
              <a:buChar char="•"/>
            </a:pPr>
            <a:r>
              <a:rPr lang="en-US" sz="3000" smtClean="0">
                <a:latin typeface="Times New Roman" panose="02020603050405020304" pitchFamily="18" charset="0"/>
                <a:cs typeface="Times New Roman" panose="02020603050405020304" pitchFamily="18" charset="0"/>
              </a:rPr>
              <a:t>Người dùng muốn có thông tin mới nhất (dữ liệu)!</a:t>
            </a:r>
          </a:p>
          <a:p>
            <a:pPr marL="457200" indent="-457200">
              <a:buFont typeface="Arial" charset="0"/>
              <a:buChar char="•"/>
            </a:pPr>
            <a:r>
              <a:rPr lang="en-US" sz="3000" smtClean="0">
                <a:latin typeface="Times New Roman" panose="02020603050405020304" pitchFamily="18" charset="0"/>
                <a:cs typeface="Times New Roman" panose="02020603050405020304" pitchFamily="18" charset="0"/>
              </a:rPr>
              <a:t>Người dùng cần dữ liệu ngay!</a:t>
            </a:r>
          </a:p>
          <a:p>
            <a:pPr marL="457200" indent="-457200">
              <a:buFont typeface="Arial" charset="0"/>
              <a:buChar char="•"/>
            </a:pPr>
            <a:r>
              <a:rPr lang="en-US" sz="3000" smtClean="0">
                <a:latin typeface="Times New Roman" panose="02020603050405020304" pitchFamily="18" charset="0"/>
                <a:cs typeface="Times New Roman" panose="02020603050405020304" pitchFamily="18" charset="0"/>
              </a:rPr>
              <a:t>Thời gian thực (Real time)!</a:t>
            </a:r>
          </a:p>
          <a:p>
            <a:pPr marL="457200" indent="-457200">
              <a:buFont typeface="Arial" charset="0"/>
              <a:buChar char="•"/>
            </a:pPr>
            <a:r>
              <a:rPr lang="en-US" sz="3000">
                <a:solidFill>
                  <a:srgbClr val="FF0000"/>
                </a:solidFill>
                <a:latin typeface="Times New Roman" panose="02020603050405020304" pitchFamily="18" charset="0"/>
                <a:cs typeface="Times New Roman" panose="02020603050405020304" pitchFamily="18" charset="0"/>
              </a:rPr>
              <a:t>Đó là một thực tại </a:t>
            </a:r>
            <a:r>
              <a:rPr lang="en-US" sz="3000" smtClean="0">
                <a:solidFill>
                  <a:srgbClr val="FF0000"/>
                </a:solidFill>
                <a:latin typeface="Times New Roman" panose="02020603050405020304" pitchFamily="18" charset="0"/>
                <a:cs typeface="Times New Roman" panose="02020603050405020304" pitchFamily="18" charset="0"/>
              </a:rPr>
              <a:t>“ngày nay”!</a:t>
            </a:r>
            <a:endParaRPr lang="en-US" sz="3000">
              <a:solidFill>
                <a:srgbClr val="FF0000"/>
              </a:solidFill>
              <a:latin typeface="Times New Roman" panose="02020603050405020304" pitchFamily="18" charset="0"/>
              <a:cs typeface="Times New Roman" panose="02020603050405020304" pitchFamily="18" charset="0"/>
            </a:endParaRPr>
          </a:p>
          <a:p>
            <a:pPr marL="457200" indent="-457200">
              <a:buFont typeface="Arial" charset="0"/>
              <a:buChar char="•"/>
            </a:pPr>
            <a:r>
              <a:rPr lang="en-US" sz="3000" smtClean="0">
                <a:latin typeface="Times New Roman" panose="02020603050405020304" pitchFamily="18" charset="0"/>
                <a:cs typeface="Times New Roman" panose="02020603050405020304" pitchFamily="18" charset="0"/>
              </a:rPr>
              <a:t>Ví dụ</a:t>
            </a:r>
          </a:p>
          <a:p>
            <a:pPr marL="914400" lvl="1" indent="-457200">
              <a:buFont typeface="Arial" charset="0"/>
              <a:buChar char="•"/>
            </a:pPr>
            <a:r>
              <a:rPr lang="en-US" sz="3000">
                <a:latin typeface="Times New Roman" panose="02020603050405020304" pitchFamily="18" charset="0"/>
                <a:cs typeface="Times New Roman" panose="02020603050405020304" pitchFamily="18" charset="0"/>
              </a:rPr>
              <a:t>Twitter / Facebook / </a:t>
            </a:r>
            <a:r>
              <a:rPr lang="en-US" sz="3000" smtClean="0">
                <a:latin typeface="Times New Roman" panose="02020603050405020304" pitchFamily="18" charset="0"/>
                <a:cs typeface="Times New Roman" panose="02020603050405020304" pitchFamily="18" charset="0"/>
              </a:rPr>
              <a:t>…</a:t>
            </a:r>
          </a:p>
          <a:p>
            <a:pPr marL="914400" lvl="1" indent="-457200">
              <a:buFont typeface="Arial" charset="0"/>
              <a:buChar char="•"/>
            </a:pPr>
            <a:r>
              <a:rPr lang="en-US" sz="3000">
                <a:latin typeface="Times New Roman" panose="02020603050405020304" pitchFamily="18" charset="0"/>
                <a:cs typeface="Times New Roman" panose="02020603050405020304" pitchFamily="18" charset="0"/>
              </a:rPr>
              <a:t>Thông báo (Notifications</a:t>
            </a:r>
            <a:r>
              <a:rPr lang="en-US" sz="3000" smtClean="0">
                <a:latin typeface="Times New Roman" panose="02020603050405020304" pitchFamily="18" charset="0"/>
                <a:cs typeface="Times New Roman" panose="02020603050405020304" pitchFamily="18" charset="0"/>
              </a:rPr>
              <a:t>)</a:t>
            </a:r>
          </a:p>
          <a:p>
            <a:pPr marL="914400" lvl="1" indent="-457200">
              <a:buFont typeface="Arial" charset="0"/>
              <a:buChar char="•"/>
            </a:pPr>
            <a:r>
              <a:rPr lang="en-US" sz="3000">
                <a:latin typeface="Times New Roman" panose="02020603050405020304" pitchFamily="18" charset="0"/>
                <a:cs typeface="Times New Roman" panose="02020603050405020304" pitchFamily="18" charset="0"/>
              </a:rPr>
              <a:t>Đấu giá / Kinh doanh chứng khoán / Ngân </a:t>
            </a:r>
            <a:r>
              <a:rPr lang="en-US" sz="3000" smtClean="0">
                <a:latin typeface="Times New Roman" panose="02020603050405020304" pitchFamily="18" charset="0"/>
                <a:cs typeface="Times New Roman" panose="02020603050405020304" pitchFamily="18" charset="0"/>
              </a:rPr>
              <a:t>hàng</a:t>
            </a:r>
          </a:p>
          <a:p>
            <a:pPr marL="914400" lvl="1" indent="-457200">
              <a:buFont typeface="Arial" charset="0"/>
              <a:buChar char="•"/>
            </a:pPr>
            <a:r>
              <a:rPr lang="it-IT" sz="3000">
                <a:latin typeface="Times New Roman" panose="02020603050405020304" pitchFamily="18" charset="0"/>
                <a:cs typeface="Times New Roman" panose="02020603050405020304" pitchFamily="18" charset="0"/>
              </a:rPr>
              <a:t>Collaborative apps </a:t>
            </a:r>
            <a:r>
              <a:rPr lang="it-IT" sz="2800" smtClean="0">
                <a:latin typeface="Times New Roman" panose="02020603050405020304" pitchFamily="18" charset="0"/>
                <a:cs typeface="Times New Roman" panose="02020603050405020304" pitchFamily="18" charset="0"/>
              </a:rPr>
              <a:t>(</a:t>
            </a:r>
            <a:r>
              <a:rPr lang="en-US" sz="3000" smtClean="0">
                <a:latin typeface="Times New Roman" panose="02020603050405020304" pitchFamily="18" charset="0"/>
                <a:cs typeface="Times New Roman" panose="02020603050405020304" pitchFamily="18" charset="0"/>
              </a:rPr>
              <a:t>Google docs,…)</a:t>
            </a:r>
          </a:p>
        </p:txBody>
      </p:sp>
      <p:sp>
        <p:nvSpPr>
          <p:cNvPr id="7" name="TextBox 6"/>
          <p:cNvSpPr txBox="1"/>
          <p:nvPr/>
        </p:nvSpPr>
        <p:spPr>
          <a:xfrm>
            <a:off x="631030" y="1327533"/>
            <a:ext cx="10265088" cy="553998"/>
          </a:xfrm>
          <a:prstGeom prst="rect">
            <a:avLst/>
          </a:prstGeom>
          <a:noFill/>
        </p:spPr>
        <p:txBody>
          <a:bodyPr wrap="square" rtlCol="0">
            <a:spAutoFit/>
          </a:bodyPr>
          <a:lstStyle/>
          <a:p>
            <a:pPr marL="285750" indent="-285750">
              <a:buFont typeface="Arial" charset="0"/>
              <a:buChar char="•"/>
            </a:pPr>
            <a:r>
              <a:rPr lang="en-US" sz="3000" smtClean="0">
                <a:latin typeface="Times New Roman" panose="02020603050405020304" pitchFamily="18" charset="0"/>
                <a:cs typeface="Times New Roman" panose="02020603050405020304" pitchFamily="18" charset="0"/>
              </a:rPr>
              <a:t>Ứng dụng thời gian thực – góc nhìn từ người dùng</a:t>
            </a:r>
          </a:p>
        </p:txBody>
      </p:sp>
    </p:spTree>
    <p:extLst>
      <p:ext uri="{BB962C8B-B14F-4D97-AF65-F5344CB8AC3E}">
        <p14:creationId xmlns:p14="http://schemas.microsoft.com/office/powerpoint/2010/main" val="25230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4CCEC82-9F26-4862-A520-2C110A61512A}" type="slidenum">
              <a:rPr lang="en-US" sz="1800" smtClean="0"/>
              <a:t>4</a:t>
            </a:fld>
            <a:endParaRPr lang="en-US" sz="1800"/>
          </a:p>
        </p:txBody>
      </p:sp>
      <p:sp>
        <p:nvSpPr>
          <p:cNvPr id="6" name="Title 1"/>
          <p:cNvSpPr>
            <a:spLocks noGrp="1"/>
          </p:cNvSpPr>
          <p:nvPr>
            <p:ph type="title"/>
          </p:nvPr>
        </p:nvSpPr>
        <p:spPr>
          <a:xfrm>
            <a:off x="1052423" y="-56192"/>
            <a:ext cx="10225803" cy="1596177"/>
          </a:xfrm>
        </p:spPr>
        <p:txBody>
          <a:bodyPr/>
          <a:lstStyle/>
          <a:p>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1. Vấn đề</a:t>
            </a:r>
            <a:endParaRPr lang="en-US"/>
          </a:p>
        </p:txBody>
      </p:sp>
      <p:sp>
        <p:nvSpPr>
          <p:cNvPr id="9" name="TextBox 8"/>
          <p:cNvSpPr txBox="1"/>
          <p:nvPr/>
        </p:nvSpPr>
        <p:spPr>
          <a:xfrm>
            <a:off x="1326953" y="1977504"/>
            <a:ext cx="10155761" cy="1938992"/>
          </a:xfrm>
          <a:prstGeom prst="rect">
            <a:avLst/>
          </a:prstGeom>
          <a:noFill/>
        </p:spPr>
        <p:txBody>
          <a:bodyPr wrap="square" rtlCol="0">
            <a:spAutoFit/>
          </a:bodyPr>
          <a:lstStyle/>
          <a:p>
            <a:pPr marL="457200" indent="-457200">
              <a:buFont typeface="Arial" charset="0"/>
              <a:buChar char="•"/>
            </a:pPr>
            <a:r>
              <a:rPr lang="en-US" sz="3000" smtClean="0">
                <a:latin typeface="Times New Roman" panose="02020603050405020304" pitchFamily="18" charset="0"/>
                <a:cs typeface="Times New Roman" panose="02020603050405020304" pitchFamily="18" charset="0"/>
              </a:rPr>
              <a:t>Kết nối liên tục giữa các điểm cuối.</a:t>
            </a:r>
          </a:p>
          <a:p>
            <a:pPr marL="457200" indent="-457200">
              <a:buFont typeface="Arial" charset="0"/>
              <a:buChar char="•"/>
            </a:pPr>
            <a:r>
              <a:rPr lang="en-US" sz="3000">
                <a:latin typeface="Times New Roman" panose="02020603050405020304" pitchFamily="18" charset="0"/>
                <a:cs typeface="Times New Roman" panose="02020603050405020304" pitchFamily="18" charset="0"/>
              </a:rPr>
              <a:t>Truyền thông hai chiều (full-duplex). </a:t>
            </a:r>
            <a:endParaRPr lang="en-US" sz="3000" smtClean="0">
              <a:latin typeface="Times New Roman" panose="02020603050405020304" pitchFamily="18" charset="0"/>
              <a:cs typeface="Times New Roman" panose="02020603050405020304" pitchFamily="18" charset="0"/>
            </a:endParaRPr>
          </a:p>
          <a:p>
            <a:pPr marL="457200" indent="-457200">
              <a:buFont typeface="Arial" charset="0"/>
              <a:buChar char="•"/>
            </a:pPr>
            <a:r>
              <a:rPr lang="en-US" sz="3000">
                <a:latin typeface="Times New Roman" panose="02020603050405020304" pitchFamily="18" charset="0"/>
                <a:cs typeface="Times New Roman" panose="02020603050405020304" pitchFamily="18" charset="0"/>
              </a:rPr>
              <a:t>Độ trễ </a:t>
            </a:r>
            <a:r>
              <a:rPr lang="en-US" sz="3000" smtClean="0">
                <a:latin typeface="Times New Roman" panose="02020603050405020304" pitchFamily="18" charset="0"/>
                <a:cs typeface="Times New Roman" panose="02020603050405020304" pitchFamily="18" charset="0"/>
              </a:rPr>
              <a:t>thấp.</a:t>
            </a:r>
          </a:p>
          <a:p>
            <a:pPr marL="457200" indent="-457200">
              <a:buFont typeface="Arial" charset="0"/>
              <a:buChar char="•"/>
            </a:pPr>
            <a:r>
              <a:rPr lang="en-US" sz="3000">
                <a:latin typeface="Times New Roman" panose="02020603050405020304" pitchFamily="18" charset="0"/>
                <a:cs typeface="Times New Roman" panose="02020603050405020304" pitchFamily="18" charset="0"/>
              </a:rPr>
              <a:t>Chi phí thấp. </a:t>
            </a:r>
            <a:endParaRPr lang="en-US" sz="300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631030" y="1327533"/>
            <a:ext cx="10265088" cy="553998"/>
          </a:xfrm>
          <a:prstGeom prst="rect">
            <a:avLst/>
          </a:prstGeom>
          <a:noFill/>
        </p:spPr>
        <p:txBody>
          <a:bodyPr wrap="square" rtlCol="0">
            <a:spAutoFit/>
          </a:bodyPr>
          <a:lstStyle/>
          <a:p>
            <a:pPr marL="285750" indent="-285750">
              <a:buFont typeface="Arial" charset="0"/>
              <a:buChar char="•"/>
            </a:pPr>
            <a:r>
              <a:rPr lang="en-US" sz="3000" smtClean="0">
                <a:latin typeface="Times New Roman" panose="02020603050405020304" pitchFamily="18" charset="0"/>
                <a:cs typeface="Times New Roman" panose="02020603050405020304" pitchFamily="18" charset="0"/>
              </a:rPr>
              <a:t>Ứng dụng thời thực – góc nhìn từ developer</a:t>
            </a:r>
          </a:p>
        </p:txBody>
      </p:sp>
    </p:spTree>
    <p:extLst>
      <p:ext uri="{BB962C8B-B14F-4D97-AF65-F5344CB8AC3E}">
        <p14:creationId xmlns:p14="http://schemas.microsoft.com/office/powerpoint/2010/main" val="280151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4CCEC82-9F26-4862-A520-2C110A61512A}" type="slidenum">
              <a:rPr lang="en-US" sz="1800" smtClean="0"/>
              <a:t>5</a:t>
            </a:fld>
            <a:endParaRPr lang="en-US" sz="1800"/>
          </a:p>
        </p:txBody>
      </p:sp>
      <p:sp>
        <p:nvSpPr>
          <p:cNvPr id="6" name="Title 1"/>
          <p:cNvSpPr>
            <a:spLocks noGrp="1"/>
          </p:cNvSpPr>
          <p:nvPr>
            <p:ph type="title"/>
          </p:nvPr>
        </p:nvSpPr>
        <p:spPr>
          <a:xfrm>
            <a:off x="1052423" y="-56192"/>
            <a:ext cx="10225803" cy="1596177"/>
          </a:xfrm>
        </p:spPr>
        <p:txBody>
          <a:bodyPr/>
          <a:lstStyle/>
          <a:p>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1. Vấn đề</a:t>
            </a:r>
            <a:endParaRPr lang="en-US"/>
          </a:p>
        </p:txBody>
      </p:sp>
      <p:sp>
        <p:nvSpPr>
          <p:cNvPr id="9" name="TextBox 8"/>
          <p:cNvSpPr txBox="1"/>
          <p:nvPr/>
        </p:nvSpPr>
        <p:spPr>
          <a:xfrm>
            <a:off x="1326953" y="1977504"/>
            <a:ext cx="10155761" cy="1938992"/>
          </a:xfrm>
          <a:prstGeom prst="rect">
            <a:avLst/>
          </a:prstGeom>
          <a:noFill/>
        </p:spPr>
        <p:txBody>
          <a:bodyPr wrap="square" rtlCol="0">
            <a:spAutoFit/>
          </a:bodyPr>
          <a:lstStyle/>
          <a:p>
            <a:pPr marL="457200" indent="-457200">
              <a:buFont typeface="Arial" charset="0"/>
              <a:buChar char="•"/>
            </a:pPr>
            <a:r>
              <a:rPr lang="en-US" sz="3000">
                <a:latin typeface="Times New Roman" panose="02020603050405020304" pitchFamily="18" charset="0"/>
                <a:cs typeface="Times New Roman" panose="02020603050405020304" pitchFamily="18" charset="0"/>
              </a:rPr>
              <a:t>Kẻ thù tồi tệ nhất của chúng </a:t>
            </a:r>
            <a:r>
              <a:rPr lang="en-US" sz="3000" smtClean="0">
                <a:latin typeface="Times New Roman" panose="02020603050405020304" pitchFamily="18" charset="0"/>
                <a:cs typeface="Times New Roman" panose="02020603050405020304" pitchFamily="18" charset="0"/>
              </a:rPr>
              <a:t>ta: </a:t>
            </a:r>
            <a:r>
              <a:rPr lang="en-US" sz="3000" smtClean="0">
                <a:solidFill>
                  <a:srgbClr val="FF0000"/>
                </a:solidFill>
                <a:latin typeface="Times New Roman" panose="02020603050405020304" pitchFamily="18" charset="0"/>
                <a:cs typeface="Times New Roman" panose="02020603050405020304" pitchFamily="18" charset="0"/>
              </a:rPr>
              <a:t>HTTP</a:t>
            </a:r>
          </a:p>
          <a:p>
            <a:pPr marL="914400" lvl="1" indent="-457200">
              <a:buFont typeface="Arial" charset="0"/>
              <a:buChar char="•"/>
            </a:pPr>
            <a:r>
              <a:rPr lang="vi-VN" sz="3000">
                <a:latin typeface="Times New Roman" panose="02020603050405020304" pitchFamily="18" charset="0"/>
                <a:cs typeface="Times New Roman" panose="02020603050405020304" pitchFamily="18" charset="0"/>
              </a:rPr>
              <a:t>Không bao giờ được thiết kế cho </a:t>
            </a:r>
            <a:r>
              <a:rPr lang="en-US" sz="3000" smtClean="0">
                <a:latin typeface="Times New Roman" panose="02020603050405020304" pitchFamily="18" charset="0"/>
                <a:cs typeface="Times New Roman" panose="02020603050405020304" pitchFamily="18" charset="0"/>
              </a:rPr>
              <a:t>kết nối</a:t>
            </a:r>
            <a:r>
              <a:rPr lang="vi-VN" sz="3000" smtClean="0">
                <a:latin typeface="Times New Roman" panose="02020603050405020304" pitchFamily="18" charset="0"/>
                <a:cs typeface="Times New Roman" panose="02020603050405020304" pitchFamily="18" charset="0"/>
              </a:rPr>
              <a:t> </a:t>
            </a:r>
            <a:r>
              <a:rPr lang="vi-VN" sz="3000">
                <a:latin typeface="Times New Roman" panose="02020603050405020304" pitchFamily="18" charset="0"/>
                <a:cs typeface="Times New Roman" panose="02020603050405020304" pitchFamily="18" charset="0"/>
              </a:rPr>
              <a:t>thời gian </a:t>
            </a:r>
            <a:r>
              <a:rPr lang="vi-VN" sz="3000" smtClean="0">
                <a:latin typeface="Times New Roman" panose="02020603050405020304" pitchFamily="18" charset="0"/>
                <a:cs typeface="Times New Roman" panose="02020603050405020304" pitchFamily="18" charset="0"/>
              </a:rPr>
              <a:t>thực</a:t>
            </a:r>
            <a:r>
              <a:rPr lang="en-US" sz="3000" smtClean="0">
                <a:latin typeface="Times New Roman" panose="02020603050405020304" pitchFamily="18" charset="0"/>
                <a:cs typeface="Times New Roman" panose="02020603050405020304" pitchFamily="18" charset="0"/>
              </a:rPr>
              <a:t>.</a:t>
            </a:r>
          </a:p>
          <a:p>
            <a:pPr marL="914400" lvl="1" indent="-457200">
              <a:buFont typeface="Arial" charset="0"/>
              <a:buChar char="•"/>
            </a:pPr>
            <a:r>
              <a:rPr lang="en-US" sz="3000">
                <a:latin typeface="Times New Roman" panose="02020603050405020304" pitchFamily="18" charset="0"/>
                <a:cs typeface="Times New Roman" panose="02020603050405020304" pitchFamily="18" charset="0"/>
              </a:rPr>
              <a:t>Mô hình kết nối: Yêu cầu - Phản </a:t>
            </a:r>
            <a:r>
              <a:rPr lang="en-US" sz="3000" smtClean="0">
                <a:latin typeface="Times New Roman" panose="02020603050405020304" pitchFamily="18" charset="0"/>
                <a:cs typeface="Times New Roman" panose="02020603050405020304" pitchFamily="18" charset="0"/>
              </a:rPr>
              <a:t>hồi.</a:t>
            </a:r>
          </a:p>
          <a:p>
            <a:pPr marL="914400" lvl="1" indent="-457200">
              <a:buFont typeface="Arial" charset="0"/>
              <a:buChar char="•"/>
            </a:pPr>
            <a:r>
              <a:rPr lang="en-US" sz="3000">
                <a:solidFill>
                  <a:srgbClr val="FF0000"/>
                </a:solidFill>
                <a:latin typeface="Times New Roman" panose="02020603050405020304" pitchFamily="18" charset="0"/>
                <a:cs typeface="Times New Roman" panose="02020603050405020304" pitchFamily="18" charset="0"/>
              </a:rPr>
              <a:t>Web is </a:t>
            </a:r>
            <a:r>
              <a:rPr lang="en-US" sz="3000" smtClean="0">
                <a:solidFill>
                  <a:srgbClr val="FF0000"/>
                </a:solidFill>
                <a:latin typeface="Times New Roman" panose="02020603050405020304" pitchFamily="18" charset="0"/>
                <a:cs typeface="Times New Roman" panose="02020603050405020304" pitchFamily="18" charset="0"/>
              </a:rPr>
              <a:t>stateless???</a:t>
            </a:r>
            <a:endParaRPr lang="en-US" sz="300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31030" y="1327533"/>
            <a:ext cx="10265088" cy="553998"/>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Ứng dụng web thời gian thực</a:t>
            </a:r>
            <a:endParaRPr lang="en-US" sz="3000" smtClean="0">
              <a:latin typeface="Times New Roman" panose="02020603050405020304" pitchFamily="18" charset="0"/>
              <a:cs typeface="Times New Roman" panose="02020603050405020304" pitchFamily="18" charset="0"/>
            </a:endParaRPr>
          </a:p>
        </p:txBody>
      </p:sp>
      <p:sp>
        <p:nvSpPr>
          <p:cNvPr id="8" name="Rectangle 7"/>
          <p:cNvSpPr/>
          <p:nvPr/>
        </p:nvSpPr>
        <p:spPr>
          <a:xfrm>
            <a:off x="6667429" y="3692913"/>
            <a:ext cx="4228689" cy="1862048"/>
          </a:xfrm>
          <a:prstGeom prst="rect">
            <a:avLst/>
          </a:prstGeom>
          <a:noFill/>
        </p:spPr>
        <p:txBody>
          <a:bodyPr wrap="square" lIns="91440" tIns="45720" rIns="91440" bIns="45720">
            <a:spAutoFit/>
          </a:bodyPr>
          <a:lstStyle/>
          <a:p>
            <a:pPr algn="ctr"/>
            <a:r>
              <a:rPr lang="en-US" sz="11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HTTP</a:t>
            </a:r>
            <a:endParaRPr lang="en-US" sz="8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cxnSp>
        <p:nvCxnSpPr>
          <p:cNvPr id="10" name="Straight Connector 9"/>
          <p:cNvCxnSpPr/>
          <p:nvPr/>
        </p:nvCxnSpPr>
        <p:spPr>
          <a:xfrm>
            <a:off x="7100420" y="3581110"/>
            <a:ext cx="3524036" cy="2085654"/>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flipH="1">
            <a:off x="7100420" y="3692913"/>
            <a:ext cx="3524036" cy="186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06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0"/>
            <a:ext cx="10364451" cy="1596177"/>
          </a:xfrm>
        </p:spPr>
        <p:txBody>
          <a:bodyPr/>
          <a:lstStyle/>
          <a:p>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6</a:t>
            </a:fld>
            <a:endParaRPr lang="en-US" sz="1800"/>
          </a:p>
        </p:txBody>
      </p:sp>
      <p:sp>
        <p:nvSpPr>
          <p:cNvPr id="6" name="TextBox 5"/>
          <p:cNvSpPr txBox="1"/>
          <p:nvPr/>
        </p:nvSpPr>
        <p:spPr>
          <a:xfrm>
            <a:off x="1720504" y="2030193"/>
            <a:ext cx="10265088" cy="2400657"/>
          </a:xfrm>
          <a:prstGeom prst="rect">
            <a:avLst/>
          </a:prstGeom>
          <a:noFill/>
        </p:spPr>
        <p:txBody>
          <a:bodyPr wrap="square" rtlCol="0">
            <a:spAutoFit/>
          </a:bodyPr>
          <a:lstStyle/>
          <a:p>
            <a:pPr marL="285750" indent="-285750">
              <a:buFont typeface="Arial" charset="0"/>
              <a:buChar char="•"/>
            </a:pPr>
            <a:r>
              <a:rPr lang="ro-RO" sz="3000" smtClean="0">
                <a:latin typeface="Times New Roman" panose="02020603050405020304" pitchFamily="18" charset="0"/>
                <a:cs typeface="Times New Roman" panose="02020603050405020304" pitchFamily="18" charset="0"/>
              </a:rPr>
              <a:t>Po</a:t>
            </a:r>
            <a:r>
              <a:rPr lang="en-US" sz="3000" smtClean="0">
                <a:latin typeface="Times New Roman" panose="02020603050405020304" pitchFamily="18" charset="0"/>
                <a:cs typeface="Times New Roman" panose="02020603050405020304" pitchFamily="18" charset="0"/>
              </a:rPr>
              <a:t>l</a:t>
            </a:r>
            <a:r>
              <a:rPr lang="ro-RO" sz="3000" smtClean="0">
                <a:latin typeface="Times New Roman" panose="02020603050405020304" pitchFamily="18" charset="0"/>
                <a:cs typeface="Times New Roman" panose="02020603050405020304" pitchFamily="18" charset="0"/>
              </a:rPr>
              <a:t>ling</a:t>
            </a:r>
            <a:endParaRPr lang="en-US" sz="3000" smtClean="0">
              <a:latin typeface="Times New Roman" panose="02020603050405020304" pitchFamily="18" charset="0"/>
              <a:cs typeface="Times New Roman" panose="02020603050405020304" pitchFamily="18" charset="0"/>
            </a:endParaRPr>
          </a:p>
          <a:p>
            <a:pPr marL="285750" indent="-285750">
              <a:buFont typeface="Arial" charset="0"/>
              <a:buChar char="•"/>
            </a:pPr>
            <a:r>
              <a:rPr lang="en-US" sz="3000" smtClean="0">
                <a:latin typeface="Times New Roman" panose="02020603050405020304" pitchFamily="18" charset="0"/>
                <a:cs typeface="Times New Roman" panose="02020603050405020304" pitchFamily="18" charset="0"/>
              </a:rPr>
              <a:t>Long Polling</a:t>
            </a:r>
          </a:p>
          <a:p>
            <a:pPr marL="285750" indent="-285750">
              <a:buFont typeface="Arial" charset="0"/>
              <a:buChar char="•"/>
            </a:pPr>
            <a:r>
              <a:rPr lang="en-US" sz="3000" smtClean="0">
                <a:latin typeface="Times New Roman" panose="02020603050405020304" pitchFamily="18" charset="0"/>
                <a:cs typeface="Times New Roman" panose="02020603050405020304" pitchFamily="18" charset="0"/>
              </a:rPr>
              <a:t>Forever Frame</a:t>
            </a:r>
          </a:p>
          <a:p>
            <a:pPr marL="285750" indent="-285750">
              <a:buFont typeface="Arial" charset="0"/>
              <a:buChar char="•"/>
            </a:pPr>
            <a:r>
              <a:rPr lang="en-US" sz="3000" smtClean="0">
                <a:latin typeface="Times New Roman" panose="02020603050405020304" pitchFamily="18" charset="0"/>
                <a:cs typeface="Times New Roman" panose="02020603050405020304" pitchFamily="18" charset="0"/>
              </a:rPr>
              <a:t>Server Sent Events(SSE)</a:t>
            </a:r>
          </a:p>
          <a:p>
            <a:pPr marL="285750" indent="-285750">
              <a:buFont typeface="Arial" charset="0"/>
              <a:buChar char="•"/>
            </a:pPr>
            <a:r>
              <a:rPr lang="en-US" sz="3000" smtClean="0">
                <a:latin typeface="Times New Roman" panose="02020603050405020304" pitchFamily="18" charset="0"/>
                <a:cs typeface="Times New Roman" panose="02020603050405020304" pitchFamily="18" charset="0"/>
              </a:rPr>
              <a:t>WebSockets</a:t>
            </a:r>
            <a:endParaRPr lang="ro-RO" sz="3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27438" y="1476195"/>
            <a:ext cx="10265088" cy="553998"/>
          </a:xfrm>
          <a:prstGeom prst="rect">
            <a:avLst/>
          </a:prstGeom>
          <a:noFill/>
        </p:spPr>
        <p:txBody>
          <a:bodyPr wrap="square" rtlCol="0">
            <a:spAutoFit/>
          </a:bodyPr>
          <a:lstStyle/>
          <a:p>
            <a:r>
              <a:rPr lang="ro-RO" sz="3000">
                <a:latin typeface="Times New Roman" panose="02020603050405020304" pitchFamily="18" charset="0"/>
                <a:cs typeface="Times New Roman" panose="02020603050405020304" pitchFamily="18" charset="0"/>
              </a:rPr>
              <a:t>Các kỹ thuật để mô phỏng </a:t>
            </a:r>
            <a:r>
              <a:rPr lang="en-US" sz="3000" smtClean="0">
                <a:latin typeface="Times New Roman" panose="02020603050405020304" pitchFamily="18" charset="0"/>
                <a:cs typeface="Times New Roman" panose="02020603050405020304" pitchFamily="18" charset="0"/>
              </a:rPr>
              <a:t>kết nối</a:t>
            </a:r>
            <a:r>
              <a:rPr lang="ro-RO" sz="3000" smtClean="0">
                <a:latin typeface="Times New Roman" panose="02020603050405020304" pitchFamily="18" charset="0"/>
                <a:cs typeface="Times New Roman" panose="02020603050405020304" pitchFamily="18" charset="0"/>
              </a:rPr>
              <a:t> </a:t>
            </a:r>
            <a:r>
              <a:rPr lang="ro-RO" sz="3000">
                <a:latin typeface="Times New Roman" panose="02020603050405020304" pitchFamily="18" charset="0"/>
                <a:cs typeface="Times New Roman" panose="02020603050405020304" pitchFamily="18" charset="0"/>
              </a:rPr>
              <a:t>thời gian thực:</a:t>
            </a:r>
            <a:endParaRPr lang="en-US" sz="3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1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a:t>
            </a:r>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7</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ro-RO" sz="3000" smtClean="0">
                <a:latin typeface="Times New Roman" panose="02020603050405020304" pitchFamily="18" charset="0"/>
                <a:cs typeface="Times New Roman" panose="02020603050405020304" pitchFamily="18" charset="0"/>
              </a:rPr>
              <a:t>Po</a:t>
            </a:r>
            <a:r>
              <a:rPr lang="en-US" sz="3000" smtClean="0">
                <a:latin typeface="Times New Roman" panose="02020603050405020304" pitchFamily="18" charset="0"/>
                <a:cs typeface="Times New Roman" panose="02020603050405020304" pitchFamily="18" charset="0"/>
              </a:rPr>
              <a:t>ll</a:t>
            </a:r>
            <a:r>
              <a:rPr lang="ro-RO" sz="3000" smtClean="0">
                <a:latin typeface="Times New Roman" panose="02020603050405020304" pitchFamily="18" charset="0"/>
                <a:cs typeface="Times New Roman" panose="02020603050405020304" pitchFamily="18" charset="0"/>
              </a:rPr>
              <a:t>ing</a:t>
            </a:r>
            <a:endParaRPr lang="en-US" sz="3000" smtClean="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3000" smtClean="0">
              <a:latin typeface="Times New Roman" panose="02020603050405020304" pitchFamily="18" charset="0"/>
              <a:cs typeface="Times New Roman" panose="02020603050405020304" pitchFamily="18" charset="0"/>
            </a:endParaRPr>
          </a:p>
        </p:txBody>
      </p:sp>
      <p:sp>
        <p:nvSpPr>
          <p:cNvPr id="8" name="Rectangle 7"/>
          <p:cNvSpPr/>
          <p:nvPr/>
        </p:nvSpPr>
        <p:spPr bwMode="auto">
          <a:xfrm>
            <a:off x="1508384" y="1205516"/>
            <a:ext cx="8557054" cy="6628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Server</a:t>
            </a:r>
          </a:p>
        </p:txBody>
      </p:sp>
      <p:sp>
        <p:nvSpPr>
          <p:cNvPr id="9" name="Rectangle 8"/>
          <p:cNvSpPr/>
          <p:nvPr/>
        </p:nvSpPr>
        <p:spPr bwMode="auto">
          <a:xfrm>
            <a:off x="1508384" y="3318522"/>
            <a:ext cx="8557054" cy="6628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Client</a:t>
            </a:r>
          </a:p>
        </p:txBody>
      </p:sp>
      <p:grpSp>
        <p:nvGrpSpPr>
          <p:cNvPr id="10" name="Group 9"/>
          <p:cNvGrpSpPr/>
          <p:nvPr/>
        </p:nvGrpSpPr>
        <p:grpSpPr>
          <a:xfrm>
            <a:off x="1718216" y="1876462"/>
            <a:ext cx="576000" cy="1442060"/>
            <a:chOff x="1587611" y="1915940"/>
            <a:chExt cx="576000" cy="1442060"/>
          </a:xfrm>
        </p:grpSpPr>
        <p:cxnSp>
          <p:nvCxnSpPr>
            <p:cNvPr id="11" name="Straight Arrow Connector 10"/>
            <p:cNvCxnSpPr/>
            <p:nvPr/>
          </p:nvCxnSpPr>
          <p:spPr>
            <a:xfrm rot="5400000">
              <a:off x="1425762" y="2635940"/>
              <a:ext cx="144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5400000">
              <a:off x="886377" y="2638000"/>
              <a:ext cx="1440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rot="10800000" flipV="1">
              <a:off x="1587611" y="1931974"/>
              <a:ext cx="576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14" name="Group 13"/>
          <p:cNvGrpSpPr/>
          <p:nvPr/>
        </p:nvGrpSpPr>
        <p:grpSpPr>
          <a:xfrm>
            <a:off x="3678294" y="1876462"/>
            <a:ext cx="576000" cy="1442060"/>
            <a:chOff x="1587611" y="1915940"/>
            <a:chExt cx="576000" cy="1442060"/>
          </a:xfrm>
        </p:grpSpPr>
        <p:cxnSp>
          <p:nvCxnSpPr>
            <p:cNvPr id="15" name="Straight Arrow Connector 14"/>
            <p:cNvCxnSpPr/>
            <p:nvPr/>
          </p:nvCxnSpPr>
          <p:spPr>
            <a:xfrm rot="5400000">
              <a:off x="1425762" y="2635940"/>
              <a:ext cx="144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rot="5400000">
              <a:off x="886377" y="2638000"/>
              <a:ext cx="1440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rot="10800000" flipV="1">
              <a:off x="1587611" y="1931974"/>
              <a:ext cx="576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18" name="Group 17"/>
          <p:cNvGrpSpPr/>
          <p:nvPr/>
        </p:nvGrpSpPr>
        <p:grpSpPr>
          <a:xfrm>
            <a:off x="5462532" y="1884700"/>
            <a:ext cx="576000" cy="1442060"/>
            <a:chOff x="1587611" y="1915940"/>
            <a:chExt cx="576000" cy="1442060"/>
          </a:xfrm>
        </p:grpSpPr>
        <p:cxnSp>
          <p:nvCxnSpPr>
            <p:cNvPr id="19" name="Straight Arrow Connector 18"/>
            <p:cNvCxnSpPr/>
            <p:nvPr/>
          </p:nvCxnSpPr>
          <p:spPr>
            <a:xfrm rot="5400000">
              <a:off x="1425762" y="2635940"/>
              <a:ext cx="144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5400000">
              <a:off x="877585" y="2638000"/>
              <a:ext cx="1440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rot="10800000" flipV="1">
              <a:off x="1587611" y="1931974"/>
              <a:ext cx="576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22" name="Group 21"/>
          <p:cNvGrpSpPr/>
          <p:nvPr/>
        </p:nvGrpSpPr>
        <p:grpSpPr>
          <a:xfrm>
            <a:off x="7334690" y="1876462"/>
            <a:ext cx="576000" cy="1442060"/>
            <a:chOff x="1587611" y="1915940"/>
            <a:chExt cx="576000" cy="1442060"/>
          </a:xfrm>
        </p:grpSpPr>
        <p:cxnSp>
          <p:nvCxnSpPr>
            <p:cNvPr id="23" name="Straight Arrow Connector 22"/>
            <p:cNvCxnSpPr/>
            <p:nvPr/>
          </p:nvCxnSpPr>
          <p:spPr>
            <a:xfrm rot="5400000">
              <a:off x="1425762" y="2635940"/>
              <a:ext cx="144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rot="5400000">
              <a:off x="877585" y="2638000"/>
              <a:ext cx="1440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10800000" flipV="1">
              <a:off x="1587611" y="1931974"/>
              <a:ext cx="5760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26" name="Group 25"/>
          <p:cNvGrpSpPr/>
          <p:nvPr/>
        </p:nvGrpSpPr>
        <p:grpSpPr>
          <a:xfrm>
            <a:off x="9206848" y="1876462"/>
            <a:ext cx="576000" cy="1442060"/>
            <a:chOff x="1587611" y="1915940"/>
            <a:chExt cx="576000" cy="1442060"/>
          </a:xfrm>
        </p:grpSpPr>
        <p:cxnSp>
          <p:nvCxnSpPr>
            <p:cNvPr id="27" name="Straight Arrow Connector 26"/>
            <p:cNvCxnSpPr/>
            <p:nvPr/>
          </p:nvCxnSpPr>
          <p:spPr>
            <a:xfrm rot="5400000">
              <a:off x="1425762"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5400000">
              <a:off x="886377"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0" name="TextBox 29"/>
          <p:cNvSpPr txBox="1"/>
          <p:nvPr/>
        </p:nvSpPr>
        <p:spPr>
          <a:xfrm>
            <a:off x="1718216" y="3668553"/>
            <a:ext cx="2720296" cy="332399"/>
          </a:xfrm>
          <a:prstGeom prst="rect">
            <a:avLst/>
          </a:prstGeom>
          <a:noFill/>
        </p:spPr>
        <p:txBody>
          <a:bodyPr wrap="none" lIns="0" tIns="0" rIns="0" bIns="0" rtlCol="0">
            <a:spAutoFit/>
          </a:bodyPr>
          <a:lstStyle/>
          <a:p>
            <a:pPr defTabSz="1218987">
              <a:lnSpc>
                <a:spcPct val="90000"/>
              </a:lnSpc>
              <a:spcBef>
                <a:spcPct val="20000"/>
              </a:spcBef>
              <a:buSzPct val="80000"/>
            </a:pPr>
            <a:r>
              <a:rPr lang="en-IN" sz="2400" b="1" smtClean="0">
                <a:solidFill>
                  <a:srgbClr val="FF0000"/>
                </a:solidFill>
                <a:latin typeface="Segoe UI Light" panose="020B0502040204020203" pitchFamily="34" charset="0"/>
                <a:cs typeface="Segoe UI Light" panose="020B0502040204020203" pitchFamily="34" charset="0"/>
              </a:rPr>
              <a:t>Time “ngừng” </a:t>
            </a:r>
            <a:r>
              <a:rPr lang="en-IN" sz="2400" b="1" smtClean="0">
                <a:solidFill>
                  <a:srgbClr val="FF0000"/>
                </a:solidFill>
                <a:latin typeface="Segoe UI Light" panose="020B0502040204020203" pitchFamily="34" charset="0"/>
                <a:cs typeface="Segoe UI Light" panose="020B0502040204020203" pitchFamily="34" charset="0"/>
              </a:rPr>
              <a:t>polling</a:t>
            </a:r>
            <a:endParaRPr lang="en-IN" sz="2400" b="1" dirty="0">
              <a:solidFill>
                <a:srgbClr val="FF0000"/>
              </a:solidFill>
              <a:latin typeface="Segoe UI Light" panose="020B0502040204020203" pitchFamily="34" charset="0"/>
              <a:cs typeface="Segoe UI Light" panose="020B0502040204020203" pitchFamily="34" charset="0"/>
            </a:endParaRPr>
          </a:p>
        </p:txBody>
      </p:sp>
      <p:sp>
        <p:nvSpPr>
          <p:cNvPr id="31" name="Right Brace 30"/>
          <p:cNvSpPr/>
          <p:nvPr/>
        </p:nvSpPr>
        <p:spPr>
          <a:xfrm rot="5400000">
            <a:off x="2762475" y="2760285"/>
            <a:ext cx="441758" cy="141397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defTabSz="1218987"/>
            <a:endParaRPr lang="en-IN" sz="2400">
              <a:solidFill>
                <a:srgbClr val="292929"/>
              </a:solidFill>
            </a:endParaRPr>
          </a:p>
        </p:txBody>
      </p:sp>
      <p:sp>
        <p:nvSpPr>
          <p:cNvPr id="32" name="TextBox 31"/>
          <p:cNvSpPr txBox="1"/>
          <p:nvPr/>
        </p:nvSpPr>
        <p:spPr>
          <a:xfrm>
            <a:off x="626785" y="4253491"/>
            <a:ext cx="4713137" cy="2339102"/>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Ưu điểm chính</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T</a:t>
            </a:r>
            <a:r>
              <a:rPr lang="en-US" sz="2800" smtClean="0">
                <a:latin typeface="Times New Roman" panose="02020603050405020304" pitchFamily="18" charset="0"/>
                <a:cs typeface="Times New Roman" panose="02020603050405020304" pitchFamily="18" charset="0"/>
              </a:rPr>
              <a:t>riển </a:t>
            </a:r>
            <a:r>
              <a:rPr lang="en-US" sz="2800">
                <a:latin typeface="Times New Roman" panose="02020603050405020304" pitchFamily="18" charset="0"/>
                <a:cs typeface="Times New Roman" panose="02020603050405020304" pitchFamily="18" charset="0"/>
              </a:rPr>
              <a:t>khai dễ </a:t>
            </a:r>
            <a:r>
              <a:rPr lang="en-US" sz="2800" smtClean="0">
                <a:latin typeface="Times New Roman" panose="02020603050405020304" pitchFamily="18" charset="0"/>
                <a:cs typeface="Times New Roman" panose="02020603050405020304" pitchFamily="18" charset="0"/>
              </a:rPr>
              <a:t>dàng.</a:t>
            </a:r>
            <a:endParaRPr lang="en-US" sz="4000">
              <a:latin typeface="Times New Roman" panose="02020603050405020304" pitchFamily="18" charset="0"/>
              <a:cs typeface="Times New Roman" panose="02020603050405020304" pitchFamily="18" charset="0"/>
            </a:endParaRPr>
          </a:p>
          <a:p>
            <a:pPr marL="285750" indent="-285750">
              <a:buFont typeface="Arial" charset="0"/>
              <a:buChar char="•"/>
            </a:pPr>
            <a:r>
              <a:rPr lang="en-US" sz="2800">
                <a:latin typeface="Times New Roman" panose="02020603050405020304" pitchFamily="18" charset="0"/>
                <a:cs typeface="Times New Roman" panose="02020603050405020304" pitchFamily="18" charset="0"/>
              </a:rPr>
              <a:t>Ứ</a:t>
            </a:r>
            <a:r>
              <a:rPr lang="en-US" sz="2800" smtClean="0">
                <a:latin typeface="Times New Roman" panose="02020603050405020304" pitchFamily="18" charset="0"/>
                <a:cs typeface="Times New Roman" panose="02020603050405020304" pitchFamily="18" charset="0"/>
              </a:rPr>
              <a:t>ng </a:t>
            </a:r>
            <a:r>
              <a:rPr lang="en-US" sz="2800">
                <a:latin typeface="Times New Roman" panose="02020603050405020304" pitchFamily="18" charset="0"/>
                <a:cs typeface="Times New Roman" panose="02020603050405020304" pitchFamily="18" charset="0"/>
              </a:rPr>
              <a:t>dụng phổ </a:t>
            </a:r>
            <a:r>
              <a:rPr lang="en-US" sz="2800" smtClean="0">
                <a:latin typeface="Times New Roman" panose="02020603050405020304" pitchFamily="18" charset="0"/>
                <a:cs typeface="Times New Roman" panose="02020603050405020304" pitchFamily="18" charset="0"/>
              </a:rPr>
              <a:t>cập.</a:t>
            </a:r>
          </a:p>
          <a:p>
            <a:endParaRPr lang="en-US" sz="300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3000" smtClean="0">
              <a:latin typeface="Times New Roman" panose="02020603050405020304" pitchFamily="18" charset="0"/>
              <a:cs typeface="Times New Roman" panose="02020603050405020304" pitchFamily="18" charset="0"/>
            </a:endParaRPr>
          </a:p>
        </p:txBody>
      </p:sp>
      <p:sp>
        <p:nvSpPr>
          <p:cNvPr id="33" name="TextBox 32"/>
          <p:cNvSpPr txBox="1"/>
          <p:nvPr/>
        </p:nvSpPr>
        <p:spPr>
          <a:xfrm>
            <a:off x="4570988" y="4211027"/>
            <a:ext cx="7621012" cy="2739211"/>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Nhược điểm</a:t>
            </a:r>
          </a:p>
          <a:p>
            <a:pPr marL="285750" indent="-285750">
              <a:buFont typeface="Arial" charset="0"/>
              <a:buChar char="•"/>
            </a:pPr>
            <a:r>
              <a:rPr lang="en-US" sz="2800" smtClean="0">
                <a:latin typeface="Times New Roman" panose="02020603050405020304" pitchFamily="18" charset="0"/>
                <a:cs typeface="Times New Roman" panose="02020603050405020304" pitchFamily="18" charset="0"/>
              </a:rPr>
              <a:t>Trì </a:t>
            </a:r>
            <a:r>
              <a:rPr lang="en-US" sz="2800">
                <a:latin typeface="Times New Roman" panose="02020603050405020304" pitchFamily="18" charset="0"/>
                <a:cs typeface="Times New Roman" panose="02020603050405020304" pitchFamily="18" charset="0"/>
              </a:rPr>
              <a:t>hoãn kết nối do thời gian "ngừng" </a:t>
            </a:r>
            <a:r>
              <a:rPr lang="en-US" sz="2800" smtClean="0">
                <a:latin typeface="Times New Roman" panose="02020603050405020304" pitchFamily="18" charset="0"/>
                <a:cs typeface="Times New Roman" panose="02020603050405020304" pitchFamily="18" charset="0"/>
              </a:rPr>
              <a:t>polling.</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Độ trễ cao</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marL="285750" indent="-285750">
              <a:buFont typeface="Arial" charset="0"/>
              <a:buChar char="•"/>
            </a:pPr>
            <a:r>
              <a:rPr lang="en-US" sz="2800">
                <a:latin typeface="Times New Roman" panose="02020603050405020304" pitchFamily="18" charset="0"/>
                <a:cs typeface="Times New Roman" panose="02020603050405020304" pitchFamily="18" charset="0"/>
              </a:rPr>
              <a:t>Lãng phí băng </a:t>
            </a:r>
            <a:r>
              <a:rPr lang="en-US" sz="2800" smtClean="0">
                <a:latin typeface="Times New Roman" panose="02020603050405020304" pitchFamily="18" charset="0"/>
                <a:cs typeface="Times New Roman" panose="02020603050405020304" pitchFamily="18" charset="0"/>
              </a:rPr>
              <a:t>thông, tài nguyên.</a:t>
            </a:r>
          </a:p>
          <a:p>
            <a:pPr marL="285750" indent="-285750">
              <a:buFont typeface="Arial" charset="0"/>
              <a:buChar char="•"/>
            </a:pPr>
            <a:r>
              <a:rPr lang="en-US" sz="2800" smtClean="0">
                <a:latin typeface="Times New Roman" panose="02020603050405020304" pitchFamily="18" charset="0"/>
                <a:cs typeface="Times New Roman" panose="02020603050405020304" pitchFamily="18" charset="0"/>
              </a:rPr>
              <a:t>Chi phí cao.</a:t>
            </a:r>
            <a:endParaRPr lang="en-US" sz="280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3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17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30" grpId="0"/>
      <p:bldP spid="31" grpId="0" animBg="1"/>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a:t>
            </a:r>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8</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en-US" sz="3000" smtClean="0">
                <a:latin typeface="Times New Roman" panose="02020603050405020304" pitchFamily="18" charset="0"/>
                <a:cs typeface="Times New Roman" panose="02020603050405020304" pitchFamily="18" charset="0"/>
              </a:rPr>
              <a:t>Long </a:t>
            </a:r>
            <a:r>
              <a:rPr lang="ro-RO" sz="3000" smtClean="0">
                <a:latin typeface="Times New Roman" panose="02020603050405020304" pitchFamily="18" charset="0"/>
                <a:cs typeface="Times New Roman" panose="02020603050405020304" pitchFamily="18" charset="0"/>
              </a:rPr>
              <a:t>Po</a:t>
            </a:r>
            <a:r>
              <a:rPr lang="en-US" sz="3000" smtClean="0">
                <a:latin typeface="Times New Roman" panose="02020603050405020304" pitchFamily="18" charset="0"/>
                <a:cs typeface="Times New Roman" panose="02020603050405020304" pitchFamily="18" charset="0"/>
              </a:rPr>
              <a:t>l</a:t>
            </a:r>
            <a:r>
              <a:rPr lang="ro-RO" sz="3000" smtClean="0">
                <a:latin typeface="Times New Roman" panose="02020603050405020304" pitchFamily="18" charset="0"/>
                <a:cs typeface="Times New Roman" panose="02020603050405020304" pitchFamily="18" charset="0"/>
              </a:rPr>
              <a:t>ling</a:t>
            </a:r>
            <a:endParaRPr lang="en-US" sz="3000" smtClean="0">
              <a:latin typeface="Times New Roman" panose="02020603050405020304" pitchFamily="18" charset="0"/>
              <a:cs typeface="Times New Roman" panose="02020603050405020304" pitchFamily="18" charset="0"/>
            </a:endParaRPr>
          </a:p>
          <a:p>
            <a:pPr marL="742950" lvl="1" indent="-285750">
              <a:buFont typeface="Arial" charset="0"/>
              <a:buChar char="•"/>
            </a:pPr>
            <a:endParaRPr lang="en-US" sz="3000" smtClean="0">
              <a:latin typeface="Times New Roman" panose="02020603050405020304" pitchFamily="18" charset="0"/>
              <a:cs typeface="Times New Roman" panose="02020603050405020304" pitchFamily="18" charset="0"/>
            </a:endParaRPr>
          </a:p>
        </p:txBody>
      </p:sp>
      <p:sp>
        <p:nvSpPr>
          <p:cNvPr id="32" name="TextBox 31"/>
          <p:cNvSpPr txBox="1"/>
          <p:nvPr/>
        </p:nvSpPr>
        <p:spPr>
          <a:xfrm>
            <a:off x="626785" y="4253491"/>
            <a:ext cx="10651441" cy="1846659"/>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Đặc điểm chính</a:t>
            </a:r>
          </a:p>
          <a:p>
            <a:pPr marL="285750" indent="-285750">
              <a:buFont typeface="Arial" charset="0"/>
              <a:buChar char="•"/>
            </a:pPr>
            <a:r>
              <a:rPr lang="en-US" sz="2800" smtClean="0">
                <a:latin typeface="Times New Roman" panose="02020603050405020304" pitchFamily="18" charset="0"/>
                <a:cs typeface="Times New Roman" panose="02020603050405020304" pitchFamily="18" charset="0"/>
              </a:rPr>
              <a:t>Là </a:t>
            </a:r>
            <a:r>
              <a:rPr lang="en-US" sz="2800">
                <a:latin typeface="Times New Roman" panose="02020603050405020304" pitchFamily="18" charset="0"/>
                <a:cs typeface="Times New Roman" panose="02020603050405020304" pitchFamily="18" charset="0"/>
              </a:rPr>
              <a:t>1 </a:t>
            </a:r>
            <a:r>
              <a:rPr lang="en-US" sz="2800" smtClean="0">
                <a:latin typeface="Times New Roman" panose="02020603050405020304" pitchFamily="18" charset="0"/>
                <a:cs typeface="Times New Roman" panose="02020603050405020304" pitchFamily="18" charset="0"/>
              </a:rPr>
              <a:t>cải </a:t>
            </a:r>
            <a:r>
              <a:rPr lang="en-US" sz="2800">
                <a:latin typeface="Times New Roman" panose="02020603050405020304" pitchFamily="18" charset="0"/>
                <a:cs typeface="Times New Roman" panose="02020603050405020304" pitchFamily="18" charset="0"/>
              </a:rPr>
              <a:t>tiến của </a:t>
            </a:r>
            <a:r>
              <a:rPr lang="en-US" sz="2800" smtClean="0">
                <a:latin typeface="Times New Roman" panose="02020603050405020304" pitchFamily="18" charset="0"/>
                <a:cs typeface="Times New Roman" panose="02020603050405020304" pitchFamily="18" charset="0"/>
              </a:rPr>
              <a:t>polling.</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Độ trễ thấp trong việc cập nhật client</a:t>
            </a:r>
            <a:r>
              <a:rPr lang="en-US" sz="2800" smtClean="0">
                <a:latin typeface="Times New Roman" panose="02020603050405020304" pitchFamily="18" charset="0"/>
                <a:cs typeface="Times New Roman" panose="02020603050405020304" pitchFamily="18" charset="0"/>
              </a:rPr>
              <a:t>.</a:t>
            </a:r>
          </a:p>
          <a:p>
            <a:pPr marL="285750" indent="-285750">
              <a:buFont typeface="Arial" charset="0"/>
              <a:buChar char="•"/>
            </a:pPr>
            <a:r>
              <a:rPr lang="en-US" sz="2800">
                <a:latin typeface="Times New Roman" panose="02020603050405020304" pitchFamily="18" charset="0"/>
                <a:cs typeface="Times New Roman" panose="02020603050405020304" pitchFamily="18" charset="0"/>
              </a:rPr>
              <a:t>T</a:t>
            </a:r>
            <a:r>
              <a:rPr lang="en-US" sz="2800" smtClean="0">
                <a:latin typeface="Times New Roman" panose="02020603050405020304" pitchFamily="18" charset="0"/>
                <a:cs typeface="Times New Roman" panose="02020603050405020304" pitchFamily="18" charset="0"/>
              </a:rPr>
              <a:t>ối </a:t>
            </a:r>
            <a:r>
              <a:rPr lang="en-US" sz="2800">
                <a:latin typeface="Times New Roman" panose="02020603050405020304" pitchFamily="18" charset="0"/>
                <a:cs typeface="Times New Roman" panose="02020603050405020304" pitchFamily="18" charset="0"/>
              </a:rPr>
              <a:t>ưu hóa tài </a:t>
            </a:r>
            <a:r>
              <a:rPr lang="en-US" sz="2800" smtClean="0">
                <a:latin typeface="Times New Roman" panose="02020603050405020304" pitchFamily="18" charset="0"/>
                <a:cs typeface="Times New Roman" panose="02020603050405020304" pitchFamily="18" charset="0"/>
              </a:rPr>
              <a:t>nguyên.</a:t>
            </a:r>
            <a:endParaRPr lang="en-US" sz="4000">
              <a:latin typeface="Times New Roman" panose="02020603050405020304" pitchFamily="18" charset="0"/>
              <a:cs typeface="Times New Roman" panose="02020603050405020304" pitchFamily="18" charset="0"/>
            </a:endParaRPr>
          </a:p>
        </p:txBody>
      </p:sp>
      <p:sp>
        <p:nvSpPr>
          <p:cNvPr id="34" name="Rectangle 33"/>
          <p:cNvSpPr/>
          <p:nvPr/>
        </p:nvSpPr>
        <p:spPr bwMode="auto">
          <a:xfrm>
            <a:off x="1708380" y="1266095"/>
            <a:ext cx="8417011" cy="6628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Server</a:t>
            </a:r>
          </a:p>
        </p:txBody>
      </p:sp>
      <p:grpSp>
        <p:nvGrpSpPr>
          <p:cNvPr id="35" name="Group 34"/>
          <p:cNvGrpSpPr/>
          <p:nvPr/>
        </p:nvGrpSpPr>
        <p:grpSpPr>
          <a:xfrm>
            <a:off x="1811115" y="1945058"/>
            <a:ext cx="1427443" cy="1442060"/>
            <a:chOff x="1587611" y="1915940"/>
            <a:chExt cx="576000" cy="1442060"/>
          </a:xfrm>
        </p:grpSpPr>
        <p:cxnSp>
          <p:nvCxnSpPr>
            <p:cNvPr id="36" name="Straight Arrow Connector 35"/>
            <p:cNvCxnSpPr/>
            <p:nvPr/>
          </p:nvCxnSpPr>
          <p:spPr>
            <a:xfrm rot="5400000">
              <a:off x="1436814"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5400000">
              <a:off x="871632"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3419971" y="1928926"/>
            <a:ext cx="1963426" cy="1442060"/>
            <a:chOff x="1587611" y="1915940"/>
            <a:chExt cx="576000" cy="1442060"/>
          </a:xfrm>
        </p:grpSpPr>
        <p:cxnSp>
          <p:nvCxnSpPr>
            <p:cNvPr id="40" name="Straight Arrow Connector 39"/>
            <p:cNvCxnSpPr/>
            <p:nvPr/>
          </p:nvCxnSpPr>
          <p:spPr>
            <a:xfrm rot="5400000">
              <a:off x="1438080"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rot="5400000">
              <a:off x="873119"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7074536" y="1945058"/>
            <a:ext cx="1720107" cy="1442060"/>
            <a:chOff x="1587611" y="1915940"/>
            <a:chExt cx="576000" cy="1442060"/>
          </a:xfrm>
        </p:grpSpPr>
        <p:cxnSp>
          <p:nvCxnSpPr>
            <p:cNvPr id="44" name="Straight Arrow Connector 43"/>
            <p:cNvCxnSpPr/>
            <p:nvPr/>
          </p:nvCxnSpPr>
          <p:spPr>
            <a:xfrm rot="5400000">
              <a:off x="1437931"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rot="5400000">
              <a:off x="874312"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7" name="Group 46"/>
          <p:cNvGrpSpPr/>
          <p:nvPr/>
        </p:nvGrpSpPr>
        <p:grpSpPr>
          <a:xfrm>
            <a:off x="8946481" y="1944057"/>
            <a:ext cx="1106067" cy="1444441"/>
            <a:chOff x="1580055" y="1913559"/>
            <a:chExt cx="585049" cy="1444441"/>
          </a:xfrm>
        </p:grpSpPr>
        <p:cxnSp>
          <p:nvCxnSpPr>
            <p:cNvPr id="48" name="Straight Arrow Connector 47"/>
            <p:cNvCxnSpPr/>
            <p:nvPr/>
          </p:nvCxnSpPr>
          <p:spPr>
            <a:xfrm rot="5400000">
              <a:off x="1445104" y="2633559"/>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870324"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rot="10800000" flipV="1">
              <a:off x="1580055"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5872357" y="1945058"/>
            <a:ext cx="1088960" cy="1442060"/>
            <a:chOff x="1587611" y="1915940"/>
            <a:chExt cx="576000" cy="1442060"/>
          </a:xfrm>
        </p:grpSpPr>
        <p:cxnSp>
          <p:nvCxnSpPr>
            <p:cNvPr id="52" name="Straight Arrow Connector 51"/>
            <p:cNvCxnSpPr/>
            <p:nvPr/>
          </p:nvCxnSpPr>
          <p:spPr>
            <a:xfrm rot="5400000">
              <a:off x="1433768"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5400000">
              <a:off x="877880"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5" name="Rectangle 54"/>
          <p:cNvSpPr/>
          <p:nvPr/>
        </p:nvSpPr>
        <p:spPr bwMode="auto">
          <a:xfrm>
            <a:off x="1510054" y="3418604"/>
            <a:ext cx="9003957" cy="6628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Client</a:t>
            </a:r>
          </a:p>
        </p:txBody>
      </p:sp>
    </p:spTree>
    <p:extLst>
      <p:ext uri="{BB962C8B-B14F-4D97-AF65-F5344CB8AC3E}">
        <p14:creationId xmlns:p14="http://schemas.microsoft.com/office/powerpoint/2010/main" val="310982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34"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75" y="57151"/>
            <a:ext cx="10364451" cy="825830"/>
          </a:xfrm>
        </p:spPr>
        <p:txBody>
          <a:bodyPr/>
          <a:lstStyle/>
          <a:p>
            <a:r>
              <a:rPr lang="en-US"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2</a:t>
            </a:r>
            <a:r>
              <a:rPr lang="en-US" b="1" cap="none"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Các công nghệ hiện có/Giải pháp</a:t>
            </a:r>
            <a:endParaRPr lang="en-US"/>
          </a:p>
        </p:txBody>
      </p:sp>
      <p:sp>
        <p:nvSpPr>
          <p:cNvPr id="5" name="Slide Number Placeholder 4"/>
          <p:cNvSpPr>
            <a:spLocks noGrp="1"/>
          </p:cNvSpPr>
          <p:nvPr>
            <p:ph type="sldNum" sz="quarter" idx="12"/>
          </p:nvPr>
        </p:nvSpPr>
        <p:spPr/>
        <p:txBody>
          <a:bodyPr/>
          <a:lstStyle/>
          <a:p>
            <a:fld id="{64CCEC82-9F26-4862-A520-2C110A61512A}" type="slidenum">
              <a:rPr lang="en-US" sz="1800" smtClean="0"/>
              <a:t>9</a:t>
            </a:fld>
            <a:endParaRPr lang="en-US" sz="1800"/>
          </a:p>
        </p:txBody>
      </p:sp>
      <p:sp>
        <p:nvSpPr>
          <p:cNvPr id="6" name="TextBox 5"/>
          <p:cNvSpPr txBox="1"/>
          <p:nvPr/>
        </p:nvSpPr>
        <p:spPr>
          <a:xfrm>
            <a:off x="1013138" y="711102"/>
            <a:ext cx="10265088" cy="1015663"/>
          </a:xfrm>
          <a:prstGeom prst="rect">
            <a:avLst/>
          </a:prstGeom>
          <a:noFill/>
        </p:spPr>
        <p:txBody>
          <a:bodyPr wrap="square" rtlCol="0">
            <a:spAutoFit/>
          </a:bodyPr>
          <a:lstStyle/>
          <a:p>
            <a:pPr marL="285750" indent="-285750">
              <a:buFont typeface="Arial" charset="0"/>
              <a:buChar char="•"/>
            </a:pPr>
            <a:r>
              <a:rPr lang="en-US" sz="3000">
                <a:latin typeface="Times New Roman" panose="02020603050405020304" pitchFamily="18" charset="0"/>
                <a:cs typeface="Times New Roman" panose="02020603050405020304" pitchFamily="18" charset="0"/>
              </a:rPr>
              <a:t>Forever </a:t>
            </a:r>
            <a:r>
              <a:rPr lang="en-US" sz="3000" smtClean="0">
                <a:latin typeface="Times New Roman" panose="02020603050405020304" pitchFamily="18" charset="0"/>
                <a:cs typeface="Times New Roman" panose="02020603050405020304" pitchFamily="18" charset="0"/>
              </a:rPr>
              <a:t>Frame</a:t>
            </a:r>
          </a:p>
          <a:p>
            <a:pPr marL="742950" lvl="1" indent="-285750">
              <a:buFont typeface="Arial" charset="0"/>
              <a:buChar char="•"/>
            </a:pPr>
            <a:endParaRPr lang="en-US" sz="3000" smtClean="0">
              <a:latin typeface="Times New Roman" panose="02020603050405020304" pitchFamily="18" charset="0"/>
              <a:cs typeface="Times New Roman" panose="02020603050405020304" pitchFamily="18" charset="0"/>
            </a:endParaRPr>
          </a:p>
        </p:txBody>
      </p:sp>
      <p:sp>
        <p:nvSpPr>
          <p:cNvPr id="32" name="TextBox 31"/>
          <p:cNvSpPr txBox="1"/>
          <p:nvPr/>
        </p:nvSpPr>
        <p:spPr>
          <a:xfrm>
            <a:off x="444205" y="3333032"/>
            <a:ext cx="10651441" cy="3508653"/>
          </a:xfrm>
          <a:prstGeom prst="rect">
            <a:avLst/>
          </a:prstGeom>
          <a:noFill/>
        </p:spPr>
        <p:txBody>
          <a:bodyPr wrap="square" rtlCol="0">
            <a:spAutoFit/>
          </a:bodyPr>
          <a:lstStyle/>
          <a:p>
            <a:pPr algn="just"/>
            <a:r>
              <a:rPr lang="en-US" sz="3000" b="1" smtClean="0">
                <a:latin typeface="Times New Roman" panose="02020603050405020304" pitchFamily="18" charset="0"/>
                <a:cs typeface="Times New Roman" panose="02020603050405020304" pitchFamily="18" charset="0"/>
              </a:rPr>
              <a:t>Đặc điểm chính</a:t>
            </a:r>
          </a:p>
          <a:p>
            <a:pPr marL="285750" indent="-285750" algn="just">
              <a:buFont typeface="Arial" charset="0"/>
              <a:buChar char="•"/>
            </a:pPr>
            <a:r>
              <a:rPr lang="en-US"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Kỹ thuật này rất ít độ trễ bởi vì nó tránh được việc thiết lập HTTP và TCP / IP bằng cách sử dụng lại một kết nối duy </a:t>
            </a:r>
            <a:r>
              <a:rPr lang="vi-VN" sz="2400" smtClean="0">
                <a:latin typeface="Times New Roman" panose="02020603050405020304" pitchFamily="18" charset="0"/>
                <a:cs typeface="Times New Roman" panose="02020603050405020304" pitchFamily="18" charset="0"/>
              </a:rPr>
              <a:t>nhất</a:t>
            </a:r>
            <a:r>
              <a:rPr lang="en-US" sz="2400" smtClean="0">
                <a:latin typeface="Times New Roman" panose="02020603050405020304" pitchFamily="18" charset="0"/>
                <a:cs typeface="Times New Roman" panose="02020603050405020304" pitchFamily="18" charset="0"/>
              </a:rPr>
              <a:t>.</a:t>
            </a:r>
          </a:p>
          <a:p>
            <a:pPr marL="285750" indent="-285750" algn="just">
              <a:buFont typeface="Arial" charset="0"/>
              <a:buChar char="•"/>
            </a:pPr>
            <a:r>
              <a:rPr lang="en-US" sz="2400">
                <a:latin typeface="Times New Roman" panose="02020603050405020304" pitchFamily="18" charset="0"/>
                <a:cs typeface="Times New Roman" panose="02020603050405020304" pitchFamily="18" charset="0"/>
              </a:rPr>
              <a:t>S</a:t>
            </a:r>
            <a:r>
              <a:rPr lang="en-US" sz="2400" smtClean="0">
                <a:latin typeface="Times New Roman" panose="02020603050405020304" pitchFamily="18" charset="0"/>
                <a:cs typeface="Times New Roman" panose="02020603050405020304" pitchFamily="18" charset="0"/>
              </a:rPr>
              <a:t>ử </a:t>
            </a:r>
            <a:r>
              <a:rPr lang="en-US" sz="2400">
                <a:latin typeface="Times New Roman" panose="02020603050405020304" pitchFamily="18" charset="0"/>
                <a:cs typeface="Times New Roman" panose="02020603050405020304" pitchFamily="18" charset="0"/>
              </a:rPr>
              <a:t>dụng thẻ HTML &lt;IFRAME&gt; một cách khéo léo để có được một kết nối mở vĩnh </a:t>
            </a:r>
            <a:r>
              <a:rPr lang="en-US" sz="2400" smtClean="0">
                <a:latin typeface="Times New Roman" panose="02020603050405020304" pitchFamily="18" charset="0"/>
                <a:cs typeface="Times New Roman" panose="02020603050405020304" pitchFamily="18" charset="0"/>
              </a:rPr>
              <a:t>viễn.</a:t>
            </a:r>
          </a:p>
          <a:p>
            <a:pPr marL="285750" indent="-285750" algn="just">
              <a:buFont typeface="Arial" charset="0"/>
              <a:buChar char="•"/>
            </a:pPr>
            <a:r>
              <a:rPr lang="en-US" sz="2400" smtClean="0">
                <a:latin typeface="Times New Roman" panose="02020603050405020304" pitchFamily="18" charset="0"/>
                <a:cs typeface="Times New Roman" panose="02020603050405020304" pitchFamily="18" charset="0"/>
              </a:rPr>
              <a:t>Tài nguyên được sử dụng hiệu quả (vì </a:t>
            </a:r>
            <a:r>
              <a:rPr lang="en-US" sz="2400">
                <a:latin typeface="Times New Roman" panose="02020603050405020304" pitchFamily="18" charset="0"/>
                <a:cs typeface="Times New Roman" panose="02020603050405020304" pitchFamily="18" charset="0"/>
              </a:rPr>
              <a:t>chúng không bị lãng phí trong quá trình kết nối và ngắt kết </a:t>
            </a:r>
            <a:r>
              <a:rPr lang="en-US" sz="2400" smtClean="0">
                <a:latin typeface="Times New Roman" panose="02020603050405020304" pitchFamily="18" charset="0"/>
                <a:cs typeface="Times New Roman" panose="02020603050405020304" pitchFamily="18" charset="0"/>
              </a:rPr>
              <a:t>nối).</a:t>
            </a:r>
          </a:p>
          <a:p>
            <a:pPr marL="285750" indent="-285750" algn="just">
              <a:buFont typeface="Arial" charset="0"/>
              <a:buChar char="•"/>
            </a:pPr>
            <a:r>
              <a:rPr lang="en-US" sz="2400">
                <a:latin typeface="Times New Roman" panose="02020603050405020304" pitchFamily="18" charset="0"/>
                <a:cs typeface="Times New Roman" panose="02020603050405020304" pitchFamily="18" charset="0"/>
              </a:rPr>
              <a:t>Cần phải lưu ý rằng có thể xảy ra lỗi thời gian do client, server hoặc yếu tố trung gian (như proxy và tường lửa) gây </a:t>
            </a:r>
            <a:r>
              <a:rPr lang="en-US" sz="2400" smtClean="0">
                <a:latin typeface="Times New Roman" panose="02020603050405020304" pitchFamily="18" charset="0"/>
                <a:cs typeface="Times New Roman" panose="02020603050405020304" pitchFamily="18" charset="0"/>
              </a:rPr>
              <a:t>ra.</a:t>
            </a:r>
          </a:p>
        </p:txBody>
      </p:sp>
      <p:sp>
        <p:nvSpPr>
          <p:cNvPr id="55" name="Rectangle 54"/>
          <p:cNvSpPr/>
          <p:nvPr/>
        </p:nvSpPr>
        <p:spPr bwMode="auto">
          <a:xfrm>
            <a:off x="1612788" y="2670201"/>
            <a:ext cx="8314277" cy="6628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Client</a:t>
            </a:r>
          </a:p>
        </p:txBody>
      </p:sp>
      <p:sp>
        <p:nvSpPr>
          <p:cNvPr id="28" name="Rectangle 27"/>
          <p:cNvSpPr/>
          <p:nvPr/>
        </p:nvSpPr>
        <p:spPr bwMode="auto">
          <a:xfrm>
            <a:off x="1510054" y="1279468"/>
            <a:ext cx="8417011" cy="6628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IN" sz="3600" dirty="0" smtClean="0">
                <a:solidFill>
                  <a:srgbClr val="FFFFFF"/>
                </a:solidFill>
                <a:latin typeface="Segoe UI Light" panose="020B0502040204020203" pitchFamily="34" charset="0"/>
                <a:cs typeface="Segoe UI Light" panose="020B0502040204020203" pitchFamily="34" charset="0"/>
              </a:rPr>
              <a:t>Server</a:t>
            </a:r>
          </a:p>
        </p:txBody>
      </p:sp>
      <p:grpSp>
        <p:nvGrpSpPr>
          <p:cNvPr id="29" name="Group 28"/>
          <p:cNvGrpSpPr/>
          <p:nvPr/>
        </p:nvGrpSpPr>
        <p:grpSpPr>
          <a:xfrm>
            <a:off x="1612789" y="1958431"/>
            <a:ext cx="282385" cy="677465"/>
            <a:chOff x="1587611" y="1915940"/>
            <a:chExt cx="576000" cy="1442060"/>
          </a:xfrm>
        </p:grpSpPr>
        <p:cxnSp>
          <p:nvCxnSpPr>
            <p:cNvPr id="30" name="Straight Arrow Connector 29"/>
            <p:cNvCxnSpPr/>
            <p:nvPr/>
          </p:nvCxnSpPr>
          <p:spPr>
            <a:xfrm rot="5400000">
              <a:off x="1436814" y="2635940"/>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rot="5400000">
              <a:off x="871632" y="2638000"/>
              <a:ext cx="1440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10800000" flipV="1">
              <a:off x="1587611" y="1931974"/>
              <a:ext cx="576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56" name="Straight Arrow Connector 55"/>
          <p:cNvCxnSpPr/>
          <p:nvPr/>
        </p:nvCxnSpPr>
        <p:spPr>
          <a:xfrm flipV="1">
            <a:off x="2570672" y="1958431"/>
            <a:ext cx="4" cy="733011"/>
          </a:xfrm>
          <a:prstGeom prst="straightConnector1">
            <a:avLst/>
          </a:prstGeom>
          <a:ln w="57150">
            <a:headEnd type="triangl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7476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55" grpId="0" animBg="1"/>
      <p:bldP spid="28" grpId="0" animBg="1"/>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1297</TotalTime>
  <Words>1904</Words>
  <Application>Microsoft Office PowerPoint</Application>
  <PresentationFormat>Widescreen</PresentationFormat>
  <Paragraphs>174</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 UI Light</vt:lpstr>
      <vt:lpstr>Times New Roman</vt:lpstr>
      <vt:lpstr>Tw Cen MT</vt:lpstr>
      <vt:lpstr>Droplet</vt:lpstr>
      <vt:lpstr>PowerPoint Presentation</vt:lpstr>
      <vt:lpstr>NỘI DUNG</vt:lpstr>
      <vt:lpstr>1. Vấn đề</vt:lpstr>
      <vt:lpstr>1. Vấn đề</vt:lpstr>
      <vt:lpstr>1. Vấn đề</vt:lpstr>
      <vt:lpstr>2. Các công nghệ hiện có/Giải pháp</vt:lpstr>
      <vt:lpstr>2. Các công nghệ hiện có/Giải pháp</vt:lpstr>
      <vt:lpstr>2. Các công nghệ hiện có/Giải pháp</vt:lpstr>
      <vt:lpstr>2. Các công nghệ hiện có/Giải pháp</vt:lpstr>
      <vt:lpstr>2. Các công nghệ hiện có/Giải pháp</vt:lpstr>
      <vt:lpstr>2. Các công nghệ hiện có/Giải pháp</vt:lpstr>
      <vt:lpstr>Quá nhiều lựa chọn và gây ra nhức đầu!</vt:lpstr>
      <vt:lpstr>3. Giới thiệu SignalR</vt:lpstr>
      <vt:lpstr>3. Giới thiệu SignalR</vt:lpstr>
      <vt:lpstr>4. Kiến trúc &amp; components</vt:lpstr>
      <vt:lpstr>4. Kiến trúc &amp; components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nguyenvietnamson</dc:creator>
  <cp:lastModifiedBy>Windows User</cp:lastModifiedBy>
  <cp:revision>316</cp:revision>
  <dcterms:created xsi:type="dcterms:W3CDTF">2015-03-09T16:08:56Z</dcterms:created>
  <dcterms:modified xsi:type="dcterms:W3CDTF">2017-03-10T15:45:03Z</dcterms:modified>
</cp:coreProperties>
</file>