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4"/>
  </p:notesMasterIdLst>
  <p:sldIdLst>
    <p:sldId id="257" r:id="rId2"/>
    <p:sldId id="258" r:id="rId3"/>
    <p:sldId id="298" r:id="rId4"/>
    <p:sldId id="315" r:id="rId5"/>
    <p:sldId id="316" r:id="rId6"/>
    <p:sldId id="259" r:id="rId7"/>
    <p:sldId id="317" r:id="rId8"/>
    <p:sldId id="318" r:id="rId9"/>
    <p:sldId id="319" r:id="rId10"/>
    <p:sldId id="320" r:id="rId11"/>
    <p:sldId id="321" r:id="rId12"/>
    <p:sldId id="322" r:id="rId13"/>
    <p:sldId id="323" r:id="rId14"/>
    <p:sldId id="324" r:id="rId15"/>
    <p:sldId id="325" r:id="rId16"/>
    <p:sldId id="326" r:id="rId17"/>
    <p:sldId id="327" r:id="rId18"/>
    <p:sldId id="328" r:id="rId19"/>
    <p:sldId id="329" r:id="rId20"/>
    <p:sldId id="330" r:id="rId21"/>
    <p:sldId id="331" r:id="rId22"/>
    <p:sldId id="310"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guyenvietnamson" initials="n" lastIdx="1" clrIdx="0">
    <p:extLst>
      <p:ext uri="{19B8F6BF-5375-455C-9EA6-DF929625EA0E}">
        <p15:presenceInfo xmlns:p15="http://schemas.microsoft.com/office/powerpoint/2012/main" userId="nguyenvietnamso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132" autoAdjust="0"/>
    <p:restoredTop sz="81273" autoAdjust="0"/>
  </p:normalViewPr>
  <p:slideViewPr>
    <p:cSldViewPr snapToGrid="0">
      <p:cViewPr varScale="1">
        <p:scale>
          <a:sx n="62" d="100"/>
          <a:sy n="62" d="100"/>
        </p:scale>
        <p:origin x="834"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5-02-17T16:25:16.396" idx="1">
    <p:pos x="10" y="10"/>
    <p:text/>
    <p:extLst>
      <p:ext uri="{C676402C-5697-4E1C-873F-D02D1690AC5C}">
        <p15:threadingInfo xmlns:p15="http://schemas.microsoft.com/office/powerpoint/2012/main" timeZoneBias="-42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B9574A-0F17-49A9-B847-2E1E2D2A2758}" type="datetimeFigureOut">
              <a:rPr lang="en-US" smtClean="0"/>
              <a:t>3/24/2017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6EE13E3-9CB5-41C8-AE8D-B6B75F2FB5C3}" type="slidenum">
              <a:rPr lang="en-US" smtClean="0"/>
              <a:t>‹#›</a:t>
            </a:fld>
            <a:endParaRPr lang="en-US"/>
          </a:p>
        </p:txBody>
      </p:sp>
    </p:spTree>
    <p:extLst>
      <p:ext uri="{BB962C8B-B14F-4D97-AF65-F5344CB8AC3E}">
        <p14:creationId xmlns:p14="http://schemas.microsoft.com/office/powerpoint/2010/main" val="28554219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redis.io/"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086175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14400" rtl="0" eaLnBrk="1" fontAlgn="auto" latinLnBrk="0" hangingPunct="1">
              <a:lnSpc>
                <a:spcPct val="100000"/>
              </a:lnSpc>
              <a:spcBef>
                <a:spcPts val="0"/>
              </a:spcBef>
              <a:spcAft>
                <a:spcPts val="0"/>
              </a:spcAft>
              <a:buClrTx/>
              <a:buSzTx/>
              <a:buFontTx/>
              <a:buChar char="-"/>
              <a:tabLst/>
              <a:defRPr/>
            </a:pPr>
            <a:endParaRPr lang="en-US"/>
          </a:p>
        </p:txBody>
      </p:sp>
      <p:sp>
        <p:nvSpPr>
          <p:cNvPr id="4" name="Slide Number Placeholder 3"/>
          <p:cNvSpPr>
            <a:spLocks noGrp="1"/>
          </p:cNvSpPr>
          <p:nvPr>
            <p:ph type="sldNum" sz="quarter" idx="10"/>
          </p:nvPr>
        </p:nvSpPr>
        <p:spPr/>
        <p:txBody>
          <a:bodyPr/>
          <a:lstStyle/>
          <a:p>
            <a:fld id="{76EE13E3-9CB5-41C8-AE8D-B6B75F2FB5C3}" type="slidenum">
              <a:rPr lang="en-US" smtClean="0"/>
              <a:t>12</a:t>
            </a:fld>
            <a:endParaRPr lang="en-US"/>
          </a:p>
        </p:txBody>
      </p:sp>
    </p:spTree>
    <p:extLst>
      <p:ext uri="{BB962C8B-B14F-4D97-AF65-F5344CB8AC3E}">
        <p14:creationId xmlns:p14="http://schemas.microsoft.com/office/powerpoint/2010/main" val="14759081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0" i="0" kern="1200">
                <a:solidFill>
                  <a:schemeClr val="tx1"/>
                </a:solidFill>
                <a:effectLst/>
                <a:latin typeface="+mn-lt"/>
                <a:ea typeface="+mn-ea"/>
                <a:cs typeface="+mn-cs"/>
              </a:rPr>
              <a:t>- </a:t>
            </a:r>
            <a:r>
              <a:rPr lang="vi-VN" sz="1200" b="0" i="0" kern="1200">
                <a:solidFill>
                  <a:schemeClr val="tx1"/>
                </a:solidFill>
                <a:effectLst/>
                <a:latin typeface="+mn-lt"/>
                <a:ea typeface="+mn-ea"/>
                <a:cs typeface="+mn-cs"/>
              </a:rPr>
              <a:t>SignalR là 1 thư viện mã nguồn mở  viết cho .NET giúp xây dựng các ứng dụng web sử dụng tương tác thời gian thực giữa người dùng với máy chủ. Ví dụ như: Mạng xã hội, games online, tin tức, ứng dụng thời tiết, bản tin tài chính, giá chứng khoán, ứng dụng chat,...</a:t>
            </a:r>
            <a:br>
              <a:rPr lang="vi-VN" sz="1200" b="0" i="0" kern="1200">
                <a:solidFill>
                  <a:schemeClr val="tx1"/>
                </a:solidFill>
                <a:effectLst/>
                <a:latin typeface="+mn-lt"/>
                <a:ea typeface="+mn-ea"/>
                <a:cs typeface="+mn-cs"/>
              </a:rPr>
            </a:br>
            <a:r>
              <a:rPr lang="en-US" sz="1200" b="0" i="0" kern="1200">
                <a:solidFill>
                  <a:schemeClr val="tx1"/>
                </a:solidFill>
                <a:effectLst/>
                <a:latin typeface="+mn-lt"/>
                <a:ea typeface="+mn-ea"/>
                <a:cs typeface="+mn-cs"/>
              </a:rPr>
              <a:t>-</a:t>
            </a:r>
            <a:r>
              <a:rPr lang="en-US" sz="1200" b="0" i="0" kern="1200" baseline="0">
                <a:solidFill>
                  <a:schemeClr val="tx1"/>
                </a:solidFill>
                <a:effectLst/>
                <a:latin typeface="+mn-lt"/>
                <a:ea typeface="+mn-ea"/>
                <a:cs typeface="+mn-cs"/>
              </a:rPr>
              <a:t> </a:t>
            </a:r>
            <a:r>
              <a:rPr lang="vi-VN" sz="1200" b="0" i="0" kern="1200">
                <a:solidFill>
                  <a:schemeClr val="tx1"/>
                </a:solidFill>
                <a:effectLst/>
                <a:latin typeface="+mn-lt"/>
                <a:ea typeface="+mn-ea"/>
                <a:cs typeface="+mn-cs"/>
              </a:rPr>
              <a:t>Mô hình bình thường của web là client gửi request đến server, nhưng giờ ta có 1 cách thức nữa để tương tác: server “push” trực tiếp dữ liệu về client, theo thời gian thực. Ngoài ra, mô hình này cũng giúp ta xây dựng ứng dụng bất đồng bộ lên đến hàng nghìn kết nối 1 lúc với máy chủ</a:t>
            </a:r>
            <a:r>
              <a:rPr lang="en-US" sz="1200" b="0" i="0" kern="1200">
                <a:solidFill>
                  <a:schemeClr val="tx1"/>
                </a:solidFill>
                <a:effectLst/>
                <a:latin typeface="+mn-lt"/>
                <a:ea typeface="+mn-ea"/>
                <a:cs typeface="+mn-cs"/>
              </a:rPr>
              <a:t>.</a:t>
            </a:r>
          </a:p>
          <a:p>
            <a:pPr marL="171450" indent="-171450" fontAlgn="base">
              <a:buFontTx/>
              <a:buChar char="-"/>
            </a:pPr>
            <a:r>
              <a:rPr lang="vi-VN" sz="1200" b="0" i="0" kern="1200">
                <a:solidFill>
                  <a:schemeClr val="tx1"/>
                </a:solidFill>
                <a:effectLst/>
                <a:latin typeface="+mn-lt"/>
                <a:ea typeface="+mn-ea"/>
                <a:cs typeface="+mn-cs"/>
              </a:rPr>
              <a:t>SignalR cho phép lập trình viên tạo kênh liên lạc giữa server và client theo cơ chế notification. Trong dự án ASP.net chỉ cần bổ xung thư viện SignalR server lập trình bằng C#, còn tại browser dùng thư viện javascript SignalR client.</a:t>
            </a:r>
            <a:endParaRPr lang="en-US" sz="1200" b="0" i="0" kern="1200">
              <a:solidFill>
                <a:schemeClr val="tx1"/>
              </a:solidFill>
              <a:effectLst/>
              <a:latin typeface="+mn-lt"/>
              <a:ea typeface="+mn-ea"/>
              <a:cs typeface="+mn-cs"/>
            </a:endParaRPr>
          </a:p>
          <a:p>
            <a:pPr marL="171450" indent="-171450" fontAlgn="base">
              <a:buFontTx/>
              <a:buChar char="-"/>
            </a:pPr>
            <a:r>
              <a:rPr lang="en-US" sz="1200" b="0" i="0" kern="1200">
                <a:solidFill>
                  <a:schemeClr val="tx1"/>
                </a:solidFill>
                <a:effectLst/>
                <a:latin typeface="+mn-lt"/>
                <a:ea typeface="+mn-ea"/>
                <a:cs typeface="+mn-cs"/>
              </a:rPr>
              <a:t>B</a:t>
            </a:r>
            <a:r>
              <a:rPr lang="vi-VN" sz="1200" b="0" i="0" kern="1200">
                <a:solidFill>
                  <a:schemeClr val="tx1"/>
                </a:solidFill>
                <a:effectLst/>
                <a:latin typeface="+mn-lt"/>
                <a:ea typeface="+mn-ea"/>
                <a:cs typeface="+mn-cs"/>
              </a:rPr>
              <a:t>ây giờ nó là một sản phẩm tích hợp chính thức trong các stack of web technologies.</a:t>
            </a:r>
            <a:endParaRPr lang="en-US" sz="1200" b="0" i="0" kern="1200">
              <a:solidFill>
                <a:schemeClr val="tx1"/>
              </a:solidFill>
              <a:effectLst/>
              <a:latin typeface="+mn-lt"/>
              <a:ea typeface="+mn-ea"/>
              <a:cs typeface="+mn-cs"/>
            </a:endParaRPr>
          </a:p>
          <a:p>
            <a:pPr marL="171450" indent="-171450" fontAlgn="base">
              <a:buFontTx/>
              <a:buChar char="-"/>
            </a:pPr>
            <a:r>
              <a:rPr lang="vi-VN"/>
              <a:t>Hình đưa ra một ý tưởng đơn giản về vị trí của nó trong ngăn xếp ASP.NET, nơi chúng ta có thể xem Web Forms, MVC và Web Pages như các khuôn khổ để xây dựng các ứng dụng web và các trang, và Web API và SignalR để xây dựng các dịch vụ.</a:t>
            </a:r>
            <a:endParaRPr lang="en-US"/>
          </a:p>
        </p:txBody>
      </p:sp>
      <p:sp>
        <p:nvSpPr>
          <p:cNvPr id="4" name="Slide Number Placeholder 3"/>
          <p:cNvSpPr>
            <a:spLocks noGrp="1"/>
          </p:cNvSpPr>
          <p:nvPr>
            <p:ph type="sldNum" sz="quarter" idx="10"/>
          </p:nvPr>
        </p:nvSpPr>
        <p:spPr/>
        <p:txBody>
          <a:bodyPr/>
          <a:lstStyle/>
          <a:p>
            <a:fld id="{76EE13E3-9CB5-41C8-AE8D-B6B75F2FB5C3}" type="slidenum">
              <a:rPr lang="en-US" smtClean="0"/>
              <a:t>13</a:t>
            </a:fld>
            <a:endParaRPr lang="en-US"/>
          </a:p>
        </p:txBody>
      </p:sp>
    </p:spTree>
    <p:extLst>
      <p:ext uri="{BB962C8B-B14F-4D97-AF65-F5344CB8AC3E}">
        <p14:creationId xmlns:p14="http://schemas.microsoft.com/office/powerpoint/2010/main" val="23755005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a:t>- </a:t>
            </a:r>
            <a:r>
              <a:rPr lang="vi-VN"/>
              <a:t>Theo một cách rõ ràng đối với nhà phát triển, SignalR có trách nhiệm xác định kỹ thuật nào tốt nhất có sẵn cả ở máy khách và máy chủ (</a:t>
            </a:r>
            <a:r>
              <a:rPr lang="en-US"/>
              <a:t>l</a:t>
            </a:r>
            <a:r>
              <a:rPr lang="vi-VN"/>
              <a:t>ong polling, forever frame, WebSockets,...) và sử dụng nó để tạo ra một cơ sở Kết nối và giữ nó liên tục mở, cũng tự động quản lý ngắt kết nối và nối lại khi cần thiết</a:t>
            </a:r>
            <a:r>
              <a:rPr lang="en-US"/>
              <a:t>.</a:t>
            </a:r>
          </a:p>
          <a:p>
            <a:pPr fontAlgn="base"/>
            <a:r>
              <a:rPr lang="en-US"/>
              <a:t>- </a:t>
            </a:r>
            <a:r>
              <a:rPr lang="vi-VN"/>
              <a:t>Như thể hiện trong hình, chúng ta sẽ thấy </a:t>
            </a:r>
            <a:r>
              <a:rPr lang="en-US"/>
              <a:t>SignalR</a:t>
            </a:r>
            <a:r>
              <a:rPr lang="vi-VN"/>
              <a:t> chỉ sử dụng một kết nối mở vĩnh viễn</a:t>
            </a:r>
            <a:r>
              <a:rPr lang="en-US"/>
              <a:t>.</a:t>
            </a:r>
          </a:p>
        </p:txBody>
      </p:sp>
      <p:sp>
        <p:nvSpPr>
          <p:cNvPr id="4" name="Slide Number Placeholder 3"/>
          <p:cNvSpPr>
            <a:spLocks noGrp="1"/>
          </p:cNvSpPr>
          <p:nvPr>
            <p:ph type="sldNum" sz="quarter" idx="10"/>
          </p:nvPr>
        </p:nvSpPr>
        <p:spPr/>
        <p:txBody>
          <a:bodyPr/>
          <a:lstStyle/>
          <a:p>
            <a:fld id="{76EE13E3-9CB5-41C8-AE8D-B6B75F2FB5C3}" type="slidenum">
              <a:rPr lang="en-US" smtClean="0"/>
              <a:t>14</a:t>
            </a:fld>
            <a:endParaRPr lang="en-US"/>
          </a:p>
        </p:txBody>
      </p:sp>
    </p:spTree>
    <p:extLst>
      <p:ext uri="{BB962C8B-B14F-4D97-AF65-F5344CB8AC3E}">
        <p14:creationId xmlns:p14="http://schemas.microsoft.com/office/powerpoint/2010/main" val="25880616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a:t>- </a:t>
            </a:r>
            <a:r>
              <a:rPr lang="vi-VN"/>
              <a:t>Server-side nó có thể được lưu trữ trong «môi trường khác nhau» (ASP.NET, console apps, windows services, ..).</a:t>
            </a:r>
          </a:p>
          <a:p>
            <a:pPr marL="171450" indent="-171450" fontAlgn="base">
              <a:buFontTx/>
              <a:buChar char="-"/>
            </a:pPr>
            <a:r>
              <a:rPr lang="vi-VN"/>
              <a:t>Client-side có hỗ trợ cho: Javascript clients, .NET clients, WP; Do cộng đồng cung cấp: iOS, Android.</a:t>
            </a:r>
            <a:endParaRPr lang="en-US"/>
          </a:p>
          <a:p>
            <a:pPr marL="171450" indent="-171450" fontAlgn="base">
              <a:buFontTx/>
              <a:buChar char="-"/>
            </a:pPr>
            <a:r>
              <a:rPr lang="vi-VN" sz="1200" b="0" i="0" kern="1200">
                <a:solidFill>
                  <a:schemeClr val="tx1"/>
                </a:solidFill>
                <a:effectLst/>
                <a:latin typeface="+mn-lt"/>
                <a:ea typeface="+mn-ea"/>
                <a:cs typeface="+mn-cs"/>
              </a:rPr>
              <a:t>Ứng dụng sư dụng signalR có thể mở rộng cho hàng ngàn kết nối bằng cách sử dụng Service Bus, SQL server, hoặc </a:t>
            </a:r>
            <a:r>
              <a:rPr lang="vi-VN" sz="1200" b="0" i="0" u="none" strike="noStrike" kern="1200">
                <a:solidFill>
                  <a:schemeClr val="tx1"/>
                </a:solidFill>
                <a:effectLst/>
                <a:latin typeface="+mn-lt"/>
                <a:ea typeface="+mn-ea"/>
                <a:cs typeface="+mn-cs"/>
                <a:hlinkClick r:id="rId3"/>
              </a:rPr>
              <a:t>redis</a:t>
            </a:r>
            <a:endParaRPr lang="en-US" sz="1200" b="0" i="0" u="none" strike="noStrike" kern="1200">
              <a:solidFill>
                <a:schemeClr val="tx1"/>
              </a:solidFill>
              <a:effectLst/>
              <a:latin typeface="+mn-lt"/>
              <a:ea typeface="+mn-ea"/>
              <a:cs typeface="+mn-cs"/>
            </a:endParaRPr>
          </a:p>
          <a:p>
            <a:pPr marL="171450" indent="-171450" fontAlgn="base">
              <a:buFontTx/>
              <a:buChar char="-"/>
            </a:pPr>
            <a:r>
              <a:rPr lang="vi-VN" sz="1200" b="1" i="0" kern="1200">
                <a:solidFill>
                  <a:schemeClr val="tx1"/>
                </a:solidFill>
                <a:effectLst/>
                <a:latin typeface="+mn-lt"/>
                <a:ea typeface="+mn-ea"/>
                <a:cs typeface="+mn-cs"/>
              </a:rPr>
              <a:t>Redis là</a:t>
            </a:r>
            <a:r>
              <a:rPr lang="vi-VN" sz="1200" b="0" i="0" kern="1200">
                <a:solidFill>
                  <a:schemeClr val="tx1"/>
                </a:solidFill>
                <a:effectLst/>
                <a:latin typeface="+mn-lt"/>
                <a:ea typeface="+mn-ea"/>
                <a:cs typeface="+mn-cs"/>
              </a:rPr>
              <a:t> 1 trong số các hệ quản trị cơ sở dữ liệu phát triển mang phong cách NoSQL. </a:t>
            </a:r>
            <a:r>
              <a:rPr lang="vi-VN" sz="1200" b="1" i="0" kern="1200">
                <a:solidFill>
                  <a:schemeClr val="tx1"/>
                </a:solidFill>
                <a:effectLst/>
                <a:latin typeface="+mn-lt"/>
                <a:ea typeface="+mn-ea"/>
                <a:cs typeface="+mn-cs"/>
              </a:rPr>
              <a:t>Redis là</a:t>
            </a:r>
            <a:r>
              <a:rPr lang="vi-VN" sz="1200" b="0" i="0" kern="1200">
                <a:solidFill>
                  <a:schemeClr val="tx1"/>
                </a:solidFill>
                <a:effectLst/>
                <a:latin typeface="+mn-lt"/>
                <a:ea typeface="+mn-ea"/>
                <a:cs typeface="+mn-cs"/>
              </a:rPr>
              <a:t> hệ thống lưu trữ key-value với rất nhiều tính năng và được sử dụng rộng rãi.</a:t>
            </a:r>
            <a:endParaRPr lang="en-US"/>
          </a:p>
        </p:txBody>
      </p:sp>
      <p:sp>
        <p:nvSpPr>
          <p:cNvPr id="4" name="Slide Number Placeholder 3"/>
          <p:cNvSpPr>
            <a:spLocks noGrp="1"/>
          </p:cNvSpPr>
          <p:nvPr>
            <p:ph type="sldNum" sz="quarter" idx="10"/>
          </p:nvPr>
        </p:nvSpPr>
        <p:spPr/>
        <p:txBody>
          <a:bodyPr/>
          <a:lstStyle/>
          <a:p>
            <a:fld id="{76EE13E3-9CB5-41C8-AE8D-B6B75F2FB5C3}" type="slidenum">
              <a:rPr lang="en-US" smtClean="0"/>
              <a:t>15</a:t>
            </a:fld>
            <a:endParaRPr lang="en-US"/>
          </a:p>
        </p:txBody>
      </p:sp>
    </p:spTree>
    <p:extLst>
      <p:ext uri="{BB962C8B-B14F-4D97-AF65-F5344CB8AC3E}">
        <p14:creationId xmlns:p14="http://schemas.microsoft.com/office/powerpoint/2010/main" val="13018370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fontAlgn="base">
              <a:buFontTx/>
              <a:buChar char="-"/>
            </a:pPr>
            <a:r>
              <a:rPr lang="vi-VN" sz="1200" b="0" i="0" kern="1200">
                <a:solidFill>
                  <a:schemeClr val="tx1"/>
                </a:solidFill>
                <a:effectLst/>
                <a:latin typeface="+mn-lt"/>
                <a:ea typeface="+mn-ea"/>
                <a:cs typeface="+mn-cs"/>
              </a:rPr>
              <a:t>SignalR cung một loại các cơ chế để gửi dữ liệu về client, tùy theo điều kiện đáp ứng của nền tảng máy chủ và client mà SignalR sẽ tự động lự chọn phương thức phù hợp nhất.</a:t>
            </a:r>
            <a:endParaRPr lang="en-US" sz="1200" b="0" i="0" kern="1200">
              <a:solidFill>
                <a:schemeClr val="tx1"/>
              </a:solidFill>
              <a:effectLst/>
              <a:latin typeface="+mn-lt"/>
              <a:ea typeface="+mn-ea"/>
              <a:cs typeface="+mn-cs"/>
            </a:endParaRPr>
          </a:p>
          <a:p>
            <a:pPr marL="171450" indent="-171450" fontAlgn="base">
              <a:buFontTx/>
              <a:buChar char="-"/>
            </a:pPr>
            <a:r>
              <a:rPr lang="vi-VN" sz="1200" b="0" i="0" kern="1200">
                <a:solidFill>
                  <a:schemeClr val="tx1"/>
                </a:solidFill>
                <a:effectLst/>
                <a:latin typeface="+mn-lt"/>
                <a:ea typeface="+mn-ea"/>
                <a:cs typeface="+mn-cs"/>
              </a:rPr>
              <a:t>Một kết nối SignalR được bắt đầu bằng giao thức HTTP, sau đó nó sẽ được chuyển sang kết nối kiểu WebSocket nếu nó được hỗ trợ. </a:t>
            </a:r>
            <a:endParaRPr lang="en-US" sz="1200" b="0" i="0" kern="1200">
              <a:solidFill>
                <a:schemeClr val="tx1"/>
              </a:solidFill>
              <a:effectLst/>
              <a:latin typeface="+mn-lt"/>
              <a:ea typeface="+mn-ea"/>
              <a:cs typeface="+mn-cs"/>
            </a:endParaRPr>
          </a:p>
          <a:p>
            <a:pPr marL="171450" indent="-171450" fontAlgn="base">
              <a:buFontTx/>
              <a:buChar char="-"/>
            </a:pPr>
            <a:r>
              <a:rPr lang="vi-VN" sz="1200" b="0" i="0" kern="1200">
                <a:solidFill>
                  <a:schemeClr val="tx1"/>
                </a:solidFill>
                <a:effectLst/>
                <a:latin typeface="+mn-lt"/>
                <a:ea typeface="+mn-ea"/>
                <a:cs typeface="+mn-cs"/>
              </a:rPr>
              <a:t>Ở đây </a:t>
            </a:r>
            <a:r>
              <a:rPr lang="en-US" sz="1200" b="0" i="0" kern="1200">
                <a:solidFill>
                  <a:schemeClr val="tx1"/>
                </a:solidFill>
                <a:effectLst/>
                <a:latin typeface="+mn-lt"/>
                <a:ea typeface="+mn-ea"/>
                <a:cs typeface="+mn-cs"/>
              </a:rPr>
              <a:t>được</a:t>
            </a:r>
            <a:r>
              <a:rPr lang="en-US" sz="1200" b="0" i="0" kern="1200" baseline="0">
                <a:solidFill>
                  <a:schemeClr val="tx1"/>
                </a:solidFill>
                <a:effectLst/>
                <a:latin typeface="+mn-lt"/>
                <a:ea typeface="+mn-ea"/>
                <a:cs typeface="+mn-cs"/>
              </a:rPr>
              <a:t> </a:t>
            </a:r>
            <a:r>
              <a:rPr lang="vi-VN" sz="1200" b="0" i="0" kern="1200">
                <a:solidFill>
                  <a:schemeClr val="tx1"/>
                </a:solidFill>
                <a:effectLst/>
                <a:latin typeface="+mn-lt"/>
                <a:ea typeface="+mn-ea"/>
                <a:cs typeface="+mn-cs"/>
              </a:rPr>
              <a:t>chia ra làm 2 loại như sau:</a:t>
            </a:r>
            <a:r>
              <a:rPr lang="en-US" sz="1200" b="0" i="0" kern="1200">
                <a:solidFill>
                  <a:schemeClr val="tx1"/>
                </a:solidFill>
                <a:effectLst/>
                <a:latin typeface="+mn-lt"/>
                <a:ea typeface="+mn-ea"/>
                <a:cs typeface="+mn-cs"/>
              </a:rPr>
              <a:t> </a:t>
            </a:r>
            <a:r>
              <a:rPr lang="en-US" sz="1200" b="1" i="0" kern="1200">
                <a:solidFill>
                  <a:schemeClr val="tx1"/>
                </a:solidFill>
                <a:effectLst/>
                <a:latin typeface="+mn-lt"/>
                <a:ea typeface="+mn-ea"/>
                <a:cs typeface="+mn-cs"/>
              </a:rPr>
              <a:t>HTML 5 transport (WebSocket, Server Send Event) - Comet transport (Forever Frame, Ajax long polling)</a:t>
            </a:r>
            <a:endParaRPr lang="en-US"/>
          </a:p>
        </p:txBody>
      </p:sp>
      <p:sp>
        <p:nvSpPr>
          <p:cNvPr id="4" name="Slide Number Placeholder 3"/>
          <p:cNvSpPr>
            <a:spLocks noGrp="1"/>
          </p:cNvSpPr>
          <p:nvPr>
            <p:ph type="sldNum" sz="quarter" idx="10"/>
          </p:nvPr>
        </p:nvSpPr>
        <p:spPr/>
        <p:txBody>
          <a:bodyPr/>
          <a:lstStyle/>
          <a:p>
            <a:fld id="{76EE13E3-9CB5-41C8-AE8D-B6B75F2FB5C3}" type="slidenum">
              <a:rPr lang="en-US" smtClean="0"/>
              <a:t>16</a:t>
            </a:fld>
            <a:endParaRPr lang="en-US"/>
          </a:p>
        </p:txBody>
      </p:sp>
    </p:spTree>
    <p:extLst>
      <p:ext uri="{BB962C8B-B14F-4D97-AF65-F5344CB8AC3E}">
        <p14:creationId xmlns:p14="http://schemas.microsoft.com/office/powerpoint/2010/main" val="262083344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base" latinLnBrk="0" hangingPunct="1">
              <a:lnSpc>
                <a:spcPct val="100000"/>
              </a:lnSpc>
              <a:spcBef>
                <a:spcPts val="0"/>
              </a:spcBef>
              <a:spcAft>
                <a:spcPts val="0"/>
              </a:spcAft>
              <a:buClrTx/>
              <a:buSzTx/>
              <a:buFontTx/>
              <a:buChar char="-"/>
              <a:tabLst/>
              <a:defRPr/>
            </a:pPr>
            <a:r>
              <a:rPr lang="en-US" sz="1200" kern="1200" dirty="0" err="1">
                <a:solidFill>
                  <a:schemeClr val="tx1"/>
                </a:solidFill>
                <a:effectLst/>
                <a:latin typeface="+mn-lt"/>
                <a:ea typeface="+mn-ea"/>
                <a:cs typeface="+mn-cs"/>
              </a:rPr>
              <a:t>Các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thành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phần</a:t>
            </a:r>
            <a:r>
              <a:rPr lang="en-US" sz="1200" kern="1200" dirty="0">
                <a:solidFill>
                  <a:schemeClr val="tx1"/>
                </a:solidFill>
                <a:effectLst/>
                <a:latin typeface="+mn-lt"/>
                <a:ea typeface="+mn-ea"/>
                <a:cs typeface="+mn-cs"/>
              </a:rPr>
              <a:t> Server </a:t>
            </a:r>
            <a:r>
              <a:rPr lang="en-US" sz="1200" kern="1200" dirty="0" err="1">
                <a:solidFill>
                  <a:schemeClr val="tx1"/>
                </a:solidFill>
                <a:effectLst/>
                <a:latin typeface="+mn-lt"/>
                <a:ea typeface="+mn-ea"/>
                <a:cs typeface="+mn-cs"/>
              </a:rPr>
              <a:t>SignalR</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có</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thể</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được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tổ</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chức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trên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nhiều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cấu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hình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máy</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chủ</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Phần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này</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mô</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tả</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các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phiên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bản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được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hỗ</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trợ</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của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hệ</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điều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hành</a:t>
            </a:r>
            <a:r>
              <a:rPr lang="en-US" sz="1200" kern="1200" dirty="0">
                <a:solidFill>
                  <a:schemeClr val="tx1"/>
                </a:solidFill>
                <a:effectLst/>
                <a:latin typeface="+mn-lt"/>
                <a:ea typeface="+mn-ea"/>
                <a:cs typeface="+mn-cs"/>
              </a:rPr>
              <a:t>, .NET framework, Internet Information Server, </a:t>
            </a:r>
            <a:r>
              <a:rPr lang="en-US" sz="1200" kern="1200" dirty="0" err="1">
                <a:solidFill>
                  <a:schemeClr val="tx1"/>
                </a:solidFill>
                <a:effectLst/>
                <a:latin typeface="+mn-lt"/>
                <a:ea typeface="+mn-ea"/>
                <a:cs typeface="+mn-cs"/>
              </a:rPr>
              <a:t>và</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các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thành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phần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khác</a:t>
            </a:r>
            <a:r>
              <a:rPr lang="en-US" sz="1200" kern="1200" dirty="0">
                <a:solidFill>
                  <a:schemeClr val="tx1"/>
                </a:solidFill>
                <a:effectLst/>
                <a:latin typeface="+mn-lt"/>
                <a:ea typeface="+mn-ea"/>
                <a:cs typeface="+mn-cs"/>
              </a:rPr>
              <a:t>. </a:t>
            </a:r>
            <a:endParaRPr lang="vi-VN" sz="1200" kern="1200" dirty="0">
              <a:solidFill>
                <a:schemeClr val="tx1"/>
              </a:solidFill>
              <a:effectLst/>
              <a:latin typeface="+mn-lt"/>
              <a:ea typeface="+mn-ea"/>
              <a:cs typeface="+mn-cs"/>
            </a:endParaRPr>
          </a:p>
          <a:p>
            <a:pPr marL="171450" marR="0" lvl="0" indent="-171450" algn="l" defTabSz="914400" rtl="0" eaLnBrk="1" fontAlgn="base" latinLnBrk="0" hangingPunct="1">
              <a:lnSpc>
                <a:spcPct val="100000"/>
              </a:lnSpc>
              <a:spcBef>
                <a:spcPts val="0"/>
              </a:spcBef>
              <a:spcAft>
                <a:spcPts val="0"/>
              </a:spcAft>
              <a:buClrTx/>
              <a:buSzTx/>
              <a:buFontTx/>
              <a:buChar char="-"/>
              <a:tabLst/>
              <a:defRPr/>
            </a:pPr>
            <a:r>
              <a:rPr lang="en-US" sz="1200" kern="1200" dirty="0" err="1">
                <a:solidFill>
                  <a:schemeClr val="tx1"/>
                </a:solidFill>
                <a:effectLst/>
                <a:latin typeface="+mn-lt"/>
                <a:ea typeface="+mn-ea"/>
                <a:cs typeface="+mn-cs"/>
              </a:rPr>
              <a:t>SignalR</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có</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thể</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được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dùng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trong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một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loạt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các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nền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tảng</a:t>
            </a:r>
            <a:r>
              <a:rPr lang="en-US" sz="1200" kern="1200" dirty="0">
                <a:solidFill>
                  <a:schemeClr val="tx1"/>
                </a:solidFill>
                <a:effectLst/>
                <a:latin typeface="+mn-lt"/>
                <a:ea typeface="+mn-ea"/>
                <a:cs typeface="+mn-cs"/>
              </a:rPr>
              <a:t> client. </a:t>
            </a:r>
            <a:r>
              <a:rPr lang="en-US" sz="1200" kern="1200" dirty="0" err="1">
                <a:solidFill>
                  <a:schemeClr val="tx1"/>
                </a:solidFill>
                <a:effectLst/>
                <a:latin typeface="+mn-lt"/>
                <a:ea typeface="+mn-ea"/>
                <a:cs typeface="+mn-cs"/>
              </a:rPr>
              <a:t>Phần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này</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mô</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tả</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các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yêu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cầu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hệ</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thống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sử</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dụng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SignalR</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trong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các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trình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duyệt</a:t>
            </a:r>
            <a:r>
              <a:rPr lang="en-US" sz="1200" kern="1200" dirty="0">
                <a:solidFill>
                  <a:schemeClr val="tx1"/>
                </a:solidFill>
                <a:effectLst/>
                <a:latin typeface="+mn-lt"/>
                <a:ea typeface="+mn-ea"/>
                <a:cs typeface="+mn-cs"/>
              </a:rPr>
              <a:t> web, </a:t>
            </a:r>
            <a:r>
              <a:rPr lang="en-US" sz="1200" kern="1200" dirty="0" err="1">
                <a:solidFill>
                  <a:schemeClr val="tx1"/>
                </a:solidFill>
                <a:effectLst/>
                <a:latin typeface="+mn-lt"/>
                <a:ea typeface="+mn-ea"/>
                <a:cs typeface="+mn-cs"/>
              </a:rPr>
              <a:t>chương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trình</a:t>
            </a:r>
            <a:r>
              <a:rPr lang="en-US" sz="1200" kern="1200" dirty="0">
                <a:solidFill>
                  <a:schemeClr val="tx1"/>
                </a:solidFill>
                <a:effectLst/>
                <a:latin typeface="+mn-lt"/>
                <a:ea typeface="+mn-ea"/>
                <a:cs typeface="+mn-cs"/>
              </a:rPr>
              <a:t> Windows desktop, </a:t>
            </a:r>
            <a:r>
              <a:rPr lang="en-US" sz="1200" kern="1200" dirty="0" err="1">
                <a:solidFill>
                  <a:schemeClr val="tx1"/>
                </a:solidFill>
                <a:effectLst/>
                <a:latin typeface="+mn-lt"/>
                <a:ea typeface="+mn-ea"/>
                <a:cs typeface="+mn-cs"/>
              </a:rPr>
              <a:t>chương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trình</a:t>
            </a:r>
            <a:r>
              <a:rPr lang="en-US" sz="1200" kern="1200" dirty="0">
                <a:solidFill>
                  <a:schemeClr val="tx1"/>
                </a:solidFill>
                <a:effectLst/>
                <a:latin typeface="+mn-lt"/>
                <a:ea typeface="+mn-ea"/>
                <a:cs typeface="+mn-cs"/>
              </a:rPr>
              <a:t> Silverlight, </a:t>
            </a:r>
            <a:r>
              <a:rPr lang="en-US" sz="1200" kern="1200" dirty="0" err="1">
                <a:solidFill>
                  <a:schemeClr val="tx1"/>
                </a:solidFill>
                <a:effectLst/>
                <a:latin typeface="+mn-lt"/>
                <a:ea typeface="+mn-ea"/>
                <a:cs typeface="+mn-cs"/>
              </a:rPr>
              <a:t>và</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các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thiết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bị</a:t>
            </a:r>
            <a:r>
              <a:rPr lang="en-US" sz="1200" kern="1200" dirty="0">
                <a:solidFill>
                  <a:schemeClr val="tx1"/>
                </a:solidFill>
                <a:effectLst/>
                <a:latin typeface="+mn-lt"/>
                <a:ea typeface="+mn-ea"/>
                <a:cs typeface="+mn-cs"/>
              </a:rPr>
              <a:t> di </a:t>
            </a:r>
            <a:r>
              <a:rPr lang="en-US" sz="1200" kern="1200" dirty="0" err="1">
                <a:solidFill>
                  <a:schemeClr val="tx1"/>
                </a:solidFill>
                <a:effectLst/>
                <a:latin typeface="+mn-lt"/>
                <a:ea typeface="+mn-ea"/>
                <a:cs typeface="+mn-cs"/>
              </a:rPr>
              <a:t>động</a:t>
            </a:r>
            <a:r>
              <a:rPr lang="en-US" sz="1200" kern="1200" dirty="0">
                <a:solidFill>
                  <a:schemeClr val="tx1"/>
                </a:solidFill>
                <a:effectLst/>
                <a:latin typeface="+mn-lt"/>
                <a:ea typeface="+mn-ea"/>
                <a:cs typeface="+mn-cs"/>
              </a:rPr>
              <a:t>. </a:t>
            </a:r>
            <a:endParaRPr lang="vi-VN"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76EE13E3-9CB5-41C8-AE8D-B6B75F2FB5C3}" type="slidenum">
              <a:rPr lang="en-US" smtClean="0"/>
              <a:t>17</a:t>
            </a:fld>
            <a:endParaRPr lang="en-US"/>
          </a:p>
        </p:txBody>
      </p:sp>
    </p:spTree>
    <p:extLst>
      <p:ext uri="{BB962C8B-B14F-4D97-AF65-F5344CB8AC3E}">
        <p14:creationId xmlns:p14="http://schemas.microsoft.com/office/powerpoint/2010/main" val="40542508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fontAlgn="base">
              <a:buFontTx/>
              <a:buChar char="-"/>
            </a:pPr>
            <a:r>
              <a:rPr lang="vi-VN" dirty="0"/>
              <a:t>Lưu ý rằng đối với SignalR để sử dụng WebSockets, Windows Server 2012 hoặc Windows 8 được yêu cầu (WebSocket có thể được sử dụng trên Windows Azure Web Sites, miễn là phiên bản. NET Framework của trang web được đặt thành 4,5 và Sockets Web được kích hoạt trong trang web của trang Cấu hình).</a:t>
            </a:r>
          </a:p>
          <a:p>
            <a:pPr marL="171450" indent="-171450" fontAlgn="base">
              <a:buFontTx/>
              <a:buChar char="-"/>
            </a:pPr>
            <a:r>
              <a:rPr lang="en-US" sz="1200" kern="1200" dirty="0" err="1">
                <a:solidFill>
                  <a:schemeClr val="tx1"/>
                </a:solidFill>
                <a:effectLst/>
                <a:latin typeface="+mn-lt"/>
                <a:ea typeface="+mn-ea"/>
                <a:cs typeface="+mn-cs"/>
              </a:rPr>
              <a:t>Khi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SignalR</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được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lưu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trữ</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trong</a:t>
            </a:r>
            <a:r>
              <a:rPr lang="en-US" sz="1200" kern="1200" dirty="0">
                <a:solidFill>
                  <a:schemeClr val="tx1"/>
                </a:solidFill>
                <a:effectLst/>
                <a:latin typeface="+mn-lt"/>
                <a:ea typeface="+mn-ea"/>
                <a:cs typeface="+mn-cs"/>
              </a:rPr>
              <a:t> IIS, </a:t>
            </a:r>
            <a:r>
              <a:rPr lang="en-US" sz="1200" kern="1200" dirty="0" err="1">
                <a:solidFill>
                  <a:schemeClr val="tx1"/>
                </a:solidFill>
                <a:effectLst/>
                <a:latin typeface="+mn-lt"/>
                <a:ea typeface="+mn-ea"/>
                <a:cs typeface="+mn-cs"/>
              </a:rPr>
              <a:t>các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phiên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bản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sau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được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hỗ</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trợ</a:t>
            </a:r>
            <a:r>
              <a:rPr lang="en-US" sz="1200" kern="1200" dirty="0">
                <a:solidFill>
                  <a:schemeClr val="tx1"/>
                </a:solidFill>
                <a:effectLst/>
                <a:latin typeface="+mn-lt"/>
                <a:ea typeface="+mn-ea"/>
                <a:cs typeface="+mn-cs"/>
              </a:rPr>
              <a:t>:</a:t>
            </a:r>
          </a:p>
          <a:p>
            <a:pPr marL="171450" indent="-171450" fontAlgn="base">
              <a:buFontTx/>
              <a:buChar char="-"/>
            </a:pPr>
            <a:r>
              <a:rPr lang="en-US" sz="2000" dirty="0">
                <a:latin typeface="Times New Roman" panose="02020603050405020304" pitchFamily="18" charset="0"/>
                <a:cs typeface="Times New Roman" panose="02020603050405020304" pitchFamily="18" charset="0"/>
              </a:rPr>
              <a:t>IIS </a:t>
            </a:r>
            <a:r>
              <a:rPr lang="en-US" sz="2000" dirty="0" err="1">
                <a:latin typeface="Times New Roman" panose="02020603050405020304" pitchFamily="18" charset="0"/>
                <a:cs typeface="Times New Roman" panose="02020603050405020304" pitchFamily="18" charset="0"/>
              </a:rPr>
              <a:t>phải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chạy</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trong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chế</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độ</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tích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hợp</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chế</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độ</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cổ</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điển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không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được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hỗ</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trợ</a:t>
            </a:r>
            <a:r>
              <a:rPr lang="en-US" sz="2000" dirty="0">
                <a:latin typeface="Times New Roman" panose="02020603050405020304" pitchFamily="18" charset="0"/>
                <a:cs typeface="Times New Roman" panose="02020603050405020304" pitchFamily="18" charset="0"/>
              </a:rPr>
              <a:t>. Message </a:t>
            </a:r>
            <a:r>
              <a:rPr lang="en-US" sz="2000" dirty="0" err="1">
                <a:latin typeface="Times New Roman" panose="02020603050405020304" pitchFamily="18" charset="0"/>
                <a:cs typeface="Times New Roman" panose="02020603050405020304" pitchFamily="18" charset="0"/>
              </a:rPr>
              <a:t>trễ</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lên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đến</a:t>
            </a:r>
            <a:r>
              <a:rPr lang="en-US" sz="2000" dirty="0">
                <a:latin typeface="Times New Roman" panose="02020603050405020304" pitchFamily="18" charset="0"/>
                <a:cs typeface="Times New Roman" panose="02020603050405020304" pitchFamily="18" charset="0"/>
              </a:rPr>
              <a:t> 30 </a:t>
            </a:r>
            <a:r>
              <a:rPr lang="en-US" sz="2000" dirty="0" err="1">
                <a:latin typeface="Times New Roman" panose="02020603050405020304" pitchFamily="18" charset="0"/>
                <a:cs typeface="Times New Roman" panose="02020603050405020304" pitchFamily="18" charset="0"/>
              </a:rPr>
              <a:t>giây</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có</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thể</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được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trải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nghiệm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nếu</a:t>
            </a:r>
            <a:r>
              <a:rPr lang="en-US" sz="2000" dirty="0">
                <a:latin typeface="Times New Roman" panose="02020603050405020304" pitchFamily="18" charset="0"/>
                <a:cs typeface="Times New Roman" panose="02020603050405020304" pitchFamily="18" charset="0"/>
              </a:rPr>
              <a:t> IIS </a:t>
            </a:r>
            <a:r>
              <a:rPr lang="en-US" sz="2000" dirty="0" err="1">
                <a:latin typeface="Times New Roman" panose="02020603050405020304" pitchFamily="18" charset="0"/>
                <a:cs typeface="Times New Roman" panose="02020603050405020304" pitchFamily="18" charset="0"/>
              </a:rPr>
              <a:t>chạy</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trên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chế</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độ</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cổ</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điển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sử</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dụng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phương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thức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vận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chuyển</a:t>
            </a:r>
            <a:r>
              <a:rPr lang="en-US" sz="2000" dirty="0">
                <a:latin typeface="Times New Roman" panose="02020603050405020304" pitchFamily="18" charset="0"/>
                <a:cs typeface="Times New Roman" panose="02020603050405020304" pitchFamily="18" charset="0"/>
              </a:rPr>
              <a:t> Server-Sent Events. </a:t>
            </a:r>
          </a:p>
          <a:p>
            <a:pPr marL="171450" indent="-171450" fontAlgn="base">
              <a:buFontTx/>
              <a:buChar char="-"/>
            </a:pPr>
            <a:r>
              <a:rPr lang="en-US" sz="2000" dirty="0" err="1">
                <a:latin typeface="Times New Roman" panose="02020603050405020304" pitchFamily="18" charset="0"/>
                <a:cs typeface="Times New Roman" panose="02020603050405020304" pitchFamily="18" charset="0"/>
              </a:rPr>
              <a:t>Ứng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dụng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lưu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trữ</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phải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chạy</a:t>
            </a:r>
            <a:r>
              <a:rPr lang="en-US" sz="2000" dirty="0">
                <a:latin typeface="Times New Roman" panose="02020603050405020304" pitchFamily="18" charset="0"/>
                <a:cs typeface="Times New Roman" panose="02020603050405020304" pitchFamily="18" charset="0"/>
              </a:rPr>
              <a:t> ở </a:t>
            </a:r>
            <a:r>
              <a:rPr lang="en-US" sz="2000" dirty="0" err="1">
                <a:latin typeface="Times New Roman" panose="02020603050405020304" pitchFamily="18" charset="0"/>
                <a:cs typeface="Times New Roman" panose="02020603050405020304" pitchFamily="18" charset="0"/>
              </a:rPr>
              <a:t>chế</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độ</a:t>
            </a:r>
            <a:r>
              <a:rPr lang="en-US" sz="2000" dirty="0">
                <a:latin typeface="Times New Roman" panose="02020603050405020304" pitchFamily="18" charset="0"/>
                <a:cs typeface="Times New Roman" panose="02020603050405020304" pitchFamily="18" charset="0"/>
              </a:rPr>
              <a:t> tin </a:t>
            </a:r>
            <a:r>
              <a:rPr lang="en-US" sz="2000" dirty="0" err="1">
                <a:latin typeface="Times New Roman" panose="02020603050405020304" pitchFamily="18" charset="0"/>
                <a:cs typeface="Times New Roman" panose="02020603050405020304" pitchFamily="18" charset="0"/>
              </a:rPr>
              <a:t>cậy</a:t>
            </a:r>
            <a:r>
              <a:rPr lang="en-US" sz="2000" dirty="0">
                <a:latin typeface="Times New Roman" panose="02020603050405020304" pitchFamily="18" charset="0"/>
                <a:cs typeface="Times New Roman" panose="02020603050405020304" pitchFamily="18" charset="0"/>
              </a:rPr>
              <a:t>.</a:t>
            </a:r>
            <a:endParaRPr lang="vi-VN" sz="2000" dirty="0">
              <a:latin typeface="Times New Roman" panose="02020603050405020304" pitchFamily="18" charset="0"/>
              <a:cs typeface="Times New Roman" panose="02020603050405020304" pitchFamily="18" charset="0"/>
            </a:endParaRPr>
          </a:p>
          <a:p>
            <a:pPr marL="171450" indent="-171450" fontAlgn="base">
              <a:buFontTx/>
              <a:buChar char="-"/>
            </a:pPr>
            <a:endParaRPr lang="en-US" dirty="0"/>
          </a:p>
        </p:txBody>
      </p:sp>
      <p:sp>
        <p:nvSpPr>
          <p:cNvPr id="4" name="Slide Number Placeholder 3"/>
          <p:cNvSpPr>
            <a:spLocks noGrp="1"/>
          </p:cNvSpPr>
          <p:nvPr>
            <p:ph type="sldNum" sz="quarter" idx="10"/>
          </p:nvPr>
        </p:nvSpPr>
        <p:spPr/>
        <p:txBody>
          <a:bodyPr/>
          <a:lstStyle/>
          <a:p>
            <a:fld id="{76EE13E3-9CB5-41C8-AE8D-B6B75F2FB5C3}" type="slidenum">
              <a:rPr lang="en-US" smtClean="0"/>
              <a:t>18</a:t>
            </a:fld>
            <a:endParaRPr lang="en-US"/>
          </a:p>
        </p:txBody>
      </p:sp>
    </p:spTree>
    <p:extLst>
      <p:ext uri="{BB962C8B-B14F-4D97-AF65-F5344CB8AC3E}">
        <p14:creationId xmlns:p14="http://schemas.microsoft.com/office/powerpoint/2010/main" val="148695400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base" latinLnBrk="0" hangingPunct="1">
              <a:lnSpc>
                <a:spcPct val="100000"/>
              </a:lnSpc>
              <a:spcBef>
                <a:spcPts val="0"/>
              </a:spcBef>
              <a:spcAft>
                <a:spcPts val="0"/>
              </a:spcAft>
              <a:buClrTx/>
              <a:buSzTx/>
              <a:buFontTx/>
              <a:buChar char="-"/>
              <a:tabLst/>
              <a:defRPr/>
            </a:pPr>
            <a:r>
              <a:rPr lang="en-US" sz="1200" kern="1200" dirty="0" err="1">
                <a:solidFill>
                  <a:schemeClr val="tx1"/>
                </a:solidFill>
                <a:effectLst/>
                <a:latin typeface="+mn-lt"/>
                <a:ea typeface="+mn-ea"/>
                <a:cs typeface="+mn-cs"/>
              </a:rPr>
              <a:t>SignalR</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có</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thể</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được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dùng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trong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một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loạt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các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nền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tảng</a:t>
            </a:r>
            <a:r>
              <a:rPr lang="en-US" sz="1200" kern="1200" dirty="0">
                <a:solidFill>
                  <a:schemeClr val="tx1"/>
                </a:solidFill>
                <a:effectLst/>
                <a:latin typeface="+mn-lt"/>
                <a:ea typeface="+mn-ea"/>
                <a:cs typeface="+mn-cs"/>
              </a:rPr>
              <a:t> client. </a:t>
            </a:r>
            <a:r>
              <a:rPr lang="en-US" sz="1200" kern="1200" dirty="0" err="1">
                <a:solidFill>
                  <a:schemeClr val="tx1"/>
                </a:solidFill>
                <a:effectLst/>
                <a:latin typeface="+mn-lt"/>
                <a:ea typeface="+mn-ea"/>
                <a:cs typeface="+mn-cs"/>
              </a:rPr>
              <a:t>Phần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này</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mô</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tả</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các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yêu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cầu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hệ</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thống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sử</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dụng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SignalR</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trong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các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trình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duyệt</a:t>
            </a:r>
            <a:r>
              <a:rPr lang="en-US" sz="1200" kern="1200" dirty="0">
                <a:solidFill>
                  <a:schemeClr val="tx1"/>
                </a:solidFill>
                <a:effectLst/>
                <a:latin typeface="+mn-lt"/>
                <a:ea typeface="+mn-ea"/>
                <a:cs typeface="+mn-cs"/>
              </a:rPr>
              <a:t> web, </a:t>
            </a:r>
            <a:r>
              <a:rPr lang="en-US" sz="1200" kern="1200" dirty="0" err="1">
                <a:solidFill>
                  <a:schemeClr val="tx1"/>
                </a:solidFill>
                <a:effectLst/>
                <a:latin typeface="+mn-lt"/>
                <a:ea typeface="+mn-ea"/>
                <a:cs typeface="+mn-cs"/>
              </a:rPr>
              <a:t>chương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trình</a:t>
            </a:r>
            <a:r>
              <a:rPr lang="en-US" sz="1200" kern="1200" dirty="0">
                <a:solidFill>
                  <a:schemeClr val="tx1"/>
                </a:solidFill>
                <a:effectLst/>
                <a:latin typeface="+mn-lt"/>
                <a:ea typeface="+mn-ea"/>
                <a:cs typeface="+mn-cs"/>
              </a:rPr>
              <a:t> Windows desktop, </a:t>
            </a:r>
            <a:r>
              <a:rPr lang="en-US" sz="1200" kern="1200" dirty="0" err="1">
                <a:solidFill>
                  <a:schemeClr val="tx1"/>
                </a:solidFill>
                <a:effectLst/>
                <a:latin typeface="+mn-lt"/>
                <a:ea typeface="+mn-ea"/>
                <a:cs typeface="+mn-cs"/>
              </a:rPr>
              <a:t>chương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trình</a:t>
            </a:r>
            <a:r>
              <a:rPr lang="en-US" sz="1200" kern="1200" dirty="0">
                <a:solidFill>
                  <a:schemeClr val="tx1"/>
                </a:solidFill>
                <a:effectLst/>
                <a:latin typeface="+mn-lt"/>
                <a:ea typeface="+mn-ea"/>
                <a:cs typeface="+mn-cs"/>
              </a:rPr>
              <a:t> Silverlight, </a:t>
            </a:r>
            <a:r>
              <a:rPr lang="en-US" sz="1200" kern="1200" dirty="0" err="1">
                <a:solidFill>
                  <a:schemeClr val="tx1"/>
                </a:solidFill>
                <a:effectLst/>
                <a:latin typeface="+mn-lt"/>
                <a:ea typeface="+mn-ea"/>
                <a:cs typeface="+mn-cs"/>
              </a:rPr>
              <a:t>và</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các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thiết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bị</a:t>
            </a:r>
            <a:r>
              <a:rPr lang="en-US" sz="1200" kern="1200" dirty="0">
                <a:solidFill>
                  <a:schemeClr val="tx1"/>
                </a:solidFill>
                <a:effectLst/>
                <a:latin typeface="+mn-lt"/>
                <a:ea typeface="+mn-ea"/>
                <a:cs typeface="+mn-cs"/>
              </a:rPr>
              <a:t> di </a:t>
            </a:r>
            <a:r>
              <a:rPr lang="en-US" sz="1200" kern="1200" dirty="0" err="1">
                <a:solidFill>
                  <a:schemeClr val="tx1"/>
                </a:solidFill>
                <a:effectLst/>
                <a:latin typeface="+mn-lt"/>
                <a:ea typeface="+mn-ea"/>
                <a:cs typeface="+mn-cs"/>
              </a:rPr>
              <a:t>động</a:t>
            </a:r>
            <a:r>
              <a:rPr lang="en-US" sz="1200" kern="1200" dirty="0">
                <a:solidFill>
                  <a:schemeClr val="tx1"/>
                </a:solidFill>
                <a:effectLst/>
                <a:latin typeface="+mn-lt"/>
                <a:ea typeface="+mn-ea"/>
                <a:cs typeface="+mn-cs"/>
              </a:rPr>
              <a:t>. </a:t>
            </a:r>
          </a:p>
          <a:p>
            <a:pPr marL="171450" marR="0" lvl="0" indent="-171450" algn="l" defTabSz="914400" rtl="0" eaLnBrk="1" fontAlgn="base" latinLnBrk="0" hangingPunct="1">
              <a:lnSpc>
                <a:spcPct val="100000"/>
              </a:lnSpc>
              <a:spcBef>
                <a:spcPts val="0"/>
              </a:spcBef>
              <a:spcAft>
                <a:spcPts val="0"/>
              </a:spcAft>
              <a:buClrTx/>
              <a:buSzTx/>
              <a:buFontTx/>
              <a:buChar char="-"/>
              <a:tabLst/>
              <a:defRPr/>
            </a:pPr>
            <a:r>
              <a:rPr lang="en-US" sz="1200" kern="1200" dirty="0" err="1">
                <a:solidFill>
                  <a:schemeClr val="tx1"/>
                </a:solidFill>
                <a:effectLst/>
                <a:latin typeface="+mn-lt"/>
                <a:ea typeface="+mn-ea"/>
                <a:cs typeface="+mn-cs"/>
              </a:rPr>
              <a:t>SignalR</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có</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thể</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được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sử</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dụng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trong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nhiều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trình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duyệt</a:t>
            </a:r>
            <a:r>
              <a:rPr lang="en-US" sz="1200" kern="1200" dirty="0">
                <a:solidFill>
                  <a:schemeClr val="tx1"/>
                </a:solidFill>
                <a:effectLst/>
                <a:latin typeface="+mn-lt"/>
                <a:ea typeface="+mn-ea"/>
                <a:cs typeface="+mn-cs"/>
              </a:rPr>
              <a:t> web, </a:t>
            </a:r>
            <a:r>
              <a:rPr lang="en-US" sz="1200" kern="1200" dirty="0" err="1">
                <a:solidFill>
                  <a:schemeClr val="tx1"/>
                </a:solidFill>
                <a:effectLst/>
                <a:latin typeface="+mn-lt"/>
                <a:ea typeface="+mn-ea"/>
                <a:cs typeface="+mn-cs"/>
              </a:rPr>
              <a:t>nhưng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thông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thường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chỉ</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có</a:t>
            </a:r>
            <a:r>
              <a:rPr lang="en-US" sz="1200" kern="1200" dirty="0">
                <a:solidFill>
                  <a:schemeClr val="tx1"/>
                </a:solidFill>
                <a:effectLst/>
                <a:latin typeface="+mn-lt"/>
                <a:ea typeface="+mn-ea"/>
                <a:cs typeface="+mn-cs"/>
              </a:rPr>
              <a:t> 2 </a:t>
            </a:r>
            <a:r>
              <a:rPr lang="en-US" sz="1200" kern="1200" dirty="0" err="1">
                <a:solidFill>
                  <a:schemeClr val="tx1"/>
                </a:solidFill>
                <a:effectLst/>
                <a:latin typeface="+mn-lt"/>
                <a:ea typeface="+mn-ea"/>
                <a:cs typeface="+mn-cs"/>
              </a:rPr>
              <a:t>phiên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bản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mới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nhất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được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hỗ</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trợ</a:t>
            </a:r>
            <a:r>
              <a:rPr lang="en-US" sz="1200" kern="1200" dirty="0">
                <a:solidFill>
                  <a:schemeClr val="tx1"/>
                </a:solidFill>
                <a:effectLst/>
                <a:latin typeface="+mn-lt"/>
                <a:ea typeface="+mn-ea"/>
                <a:cs typeface="+mn-cs"/>
              </a:rPr>
              <a:t> </a:t>
            </a:r>
          </a:p>
          <a:p>
            <a:pPr marL="171450" marR="0" lvl="0" indent="-171450" algn="l" defTabSz="914400" rtl="0" eaLnBrk="1" fontAlgn="base" latinLnBrk="0" hangingPunct="1">
              <a:lnSpc>
                <a:spcPct val="100000"/>
              </a:lnSpc>
              <a:spcBef>
                <a:spcPts val="0"/>
              </a:spcBef>
              <a:spcAft>
                <a:spcPts val="0"/>
              </a:spcAft>
              <a:buClrTx/>
              <a:buSzTx/>
              <a:buFontTx/>
              <a:buChar char="-"/>
              <a:tabLst/>
              <a:defRPr/>
            </a:pPr>
            <a:r>
              <a:rPr lang="en-US" sz="1200" kern="1200" dirty="0" err="1">
                <a:solidFill>
                  <a:schemeClr val="tx1"/>
                </a:solidFill>
                <a:effectLst/>
                <a:latin typeface="+mn-lt"/>
                <a:ea typeface="+mn-ea"/>
                <a:cs typeface="+mn-cs"/>
              </a:rPr>
              <a:t>Các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chương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trình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dùng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SignalR</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trong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các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trình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duyệt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phải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dùng</a:t>
            </a:r>
            <a:r>
              <a:rPr lang="en-US" sz="1200" kern="1200" dirty="0">
                <a:solidFill>
                  <a:schemeClr val="tx1"/>
                </a:solidFill>
                <a:effectLst/>
                <a:latin typeface="+mn-lt"/>
                <a:ea typeface="+mn-ea"/>
                <a:cs typeface="+mn-cs"/>
              </a:rPr>
              <a:t> jQuery version 1.6.4 </a:t>
            </a:r>
            <a:r>
              <a:rPr lang="en-US" sz="1200" kern="1200" dirty="0" err="1">
                <a:solidFill>
                  <a:schemeClr val="tx1"/>
                </a:solidFill>
                <a:effectLst/>
                <a:latin typeface="+mn-lt"/>
                <a:ea typeface="+mn-ea"/>
                <a:cs typeface="+mn-cs"/>
              </a:rPr>
              <a:t>hoặc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các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phiên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bản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chính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sau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như</a:t>
            </a:r>
            <a:r>
              <a:rPr lang="en-US" sz="1200" kern="1200" dirty="0">
                <a:solidFill>
                  <a:schemeClr val="tx1"/>
                </a:solidFill>
                <a:effectLst/>
                <a:latin typeface="+mn-lt"/>
                <a:ea typeface="+mn-ea"/>
                <a:cs typeface="+mn-cs"/>
              </a:rPr>
              <a:t> 1.7.2, 1.8.2 </a:t>
            </a:r>
            <a:r>
              <a:rPr lang="en-US" sz="1200" kern="1200" dirty="0" err="1">
                <a:solidFill>
                  <a:schemeClr val="tx1"/>
                </a:solidFill>
                <a:effectLst/>
                <a:latin typeface="+mn-lt"/>
                <a:ea typeface="+mn-ea"/>
                <a:cs typeface="+mn-cs"/>
              </a:rPr>
              <a:t>hoặc</a:t>
            </a:r>
            <a:r>
              <a:rPr lang="en-US" sz="1200" kern="1200" dirty="0">
                <a:solidFill>
                  <a:schemeClr val="tx1"/>
                </a:solidFill>
                <a:effectLst/>
                <a:latin typeface="+mn-lt"/>
                <a:ea typeface="+mn-ea"/>
                <a:cs typeface="+mn-cs"/>
              </a:rPr>
              <a:t> 1.9.1)</a:t>
            </a:r>
          </a:p>
          <a:p>
            <a:pPr marL="171450" marR="0" lvl="0" indent="-171450" algn="l" defTabSz="914400" rtl="0" eaLnBrk="1" fontAlgn="base" latinLnBrk="0" hangingPunct="1">
              <a:lnSpc>
                <a:spcPct val="100000"/>
              </a:lnSpc>
              <a:spcBef>
                <a:spcPts val="0"/>
              </a:spcBef>
              <a:spcAft>
                <a:spcPts val="0"/>
              </a:spcAft>
              <a:buClrTx/>
              <a:buSzTx/>
              <a:buFontTx/>
              <a:buChar char="-"/>
              <a:tabLst/>
              <a:defRPr/>
            </a:pPr>
            <a:r>
              <a:rPr lang="en-US" sz="1200" kern="1200" dirty="0">
                <a:solidFill>
                  <a:schemeClr val="tx1"/>
                </a:solidFill>
                <a:effectLst/>
                <a:latin typeface="+mn-lt"/>
                <a:ea typeface="+mn-ea"/>
                <a:cs typeface="+mn-cs"/>
              </a:rPr>
              <a:t>Signal </a:t>
            </a:r>
            <a:r>
              <a:rPr lang="en-US" sz="1200" kern="1200" dirty="0" err="1">
                <a:solidFill>
                  <a:schemeClr val="tx1"/>
                </a:solidFill>
                <a:effectLst/>
                <a:latin typeface="+mn-lt"/>
                <a:ea typeface="+mn-ea"/>
                <a:cs typeface="+mn-cs"/>
              </a:rPr>
              <a:t>có</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thể</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được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dùng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trong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các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trình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duyệt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sau</a:t>
            </a:r>
            <a:r>
              <a:rPr lang="en-US" sz="1200" kern="1200" dirty="0">
                <a:solidFill>
                  <a:schemeClr val="tx1"/>
                </a:solidFill>
                <a:effectLst/>
                <a:latin typeface="+mn-lt"/>
                <a:ea typeface="+mn-ea"/>
                <a:cs typeface="+mn-cs"/>
              </a:rPr>
              <a:t>: </a:t>
            </a:r>
            <a:endParaRPr lang="vi-VN" sz="1200" kern="1200" dirty="0">
              <a:solidFill>
                <a:schemeClr val="tx1"/>
              </a:solidFill>
              <a:effectLst/>
              <a:latin typeface="+mn-lt"/>
              <a:ea typeface="+mn-ea"/>
              <a:cs typeface="+mn-cs"/>
            </a:endParaRPr>
          </a:p>
          <a:p>
            <a:pPr marL="171450" marR="0" lvl="0" indent="-171450" algn="l" defTabSz="914400" rtl="0" eaLnBrk="1" fontAlgn="base" latinLnBrk="0" hangingPunct="1">
              <a:lnSpc>
                <a:spcPct val="100000"/>
              </a:lnSpc>
              <a:spcBef>
                <a:spcPts val="0"/>
              </a:spcBef>
              <a:spcAft>
                <a:spcPts val="0"/>
              </a:spcAft>
              <a:buClrTx/>
              <a:buSzTx/>
              <a:buFontTx/>
              <a:buChar char="-"/>
              <a:tabLst/>
              <a:defRPr/>
            </a:pPr>
            <a:endParaRPr lang="vi-VN" sz="1200" kern="1200" dirty="0">
              <a:solidFill>
                <a:schemeClr val="tx1"/>
              </a:solidFill>
              <a:effectLst/>
              <a:latin typeface="+mn-lt"/>
              <a:ea typeface="+mn-ea"/>
              <a:cs typeface="+mn-cs"/>
            </a:endParaRPr>
          </a:p>
          <a:p>
            <a:pPr marL="171450" indent="-171450" fontAlgn="base">
              <a:buFontTx/>
              <a:buChar char="-"/>
            </a:pPr>
            <a:endParaRPr lang="en-US" dirty="0"/>
          </a:p>
        </p:txBody>
      </p:sp>
      <p:sp>
        <p:nvSpPr>
          <p:cNvPr id="4" name="Slide Number Placeholder 3"/>
          <p:cNvSpPr>
            <a:spLocks noGrp="1"/>
          </p:cNvSpPr>
          <p:nvPr>
            <p:ph type="sldNum" sz="quarter" idx="10"/>
          </p:nvPr>
        </p:nvSpPr>
        <p:spPr/>
        <p:txBody>
          <a:bodyPr/>
          <a:lstStyle/>
          <a:p>
            <a:fld id="{76EE13E3-9CB5-41C8-AE8D-B6B75F2FB5C3}" type="slidenum">
              <a:rPr lang="en-US" smtClean="0"/>
              <a:t>19</a:t>
            </a:fld>
            <a:endParaRPr lang="en-US"/>
          </a:p>
        </p:txBody>
      </p:sp>
    </p:spTree>
    <p:extLst>
      <p:ext uri="{BB962C8B-B14F-4D97-AF65-F5344CB8AC3E}">
        <p14:creationId xmlns:p14="http://schemas.microsoft.com/office/powerpoint/2010/main" val="278994327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ts val="0"/>
              </a:spcBef>
              <a:spcAft>
                <a:spcPts val="0"/>
              </a:spcAft>
              <a:buClrTx/>
              <a:buSzTx/>
              <a:buFontTx/>
              <a:buNone/>
              <a:tabLst/>
              <a:defRPr/>
            </a:pPr>
            <a:endParaRPr lang="vi-VN" sz="1200" kern="1200" dirty="0">
              <a:solidFill>
                <a:schemeClr val="tx1"/>
              </a:solidFill>
              <a:effectLst/>
              <a:latin typeface="+mn-lt"/>
              <a:ea typeface="+mn-ea"/>
              <a:cs typeface="+mn-cs"/>
            </a:endParaRPr>
          </a:p>
          <a:p>
            <a:pPr marL="171450" indent="-171450" fontAlgn="base">
              <a:buFontTx/>
              <a:buChar char="-"/>
            </a:pPr>
            <a:endParaRPr lang="en-US" dirty="0"/>
          </a:p>
        </p:txBody>
      </p:sp>
      <p:sp>
        <p:nvSpPr>
          <p:cNvPr id="4" name="Slide Number Placeholder 3"/>
          <p:cNvSpPr>
            <a:spLocks noGrp="1"/>
          </p:cNvSpPr>
          <p:nvPr>
            <p:ph type="sldNum" sz="quarter" idx="10"/>
          </p:nvPr>
        </p:nvSpPr>
        <p:spPr/>
        <p:txBody>
          <a:bodyPr/>
          <a:lstStyle/>
          <a:p>
            <a:fld id="{76EE13E3-9CB5-41C8-AE8D-B6B75F2FB5C3}" type="slidenum">
              <a:rPr lang="en-US" smtClean="0"/>
              <a:t>20</a:t>
            </a:fld>
            <a:endParaRPr lang="en-US"/>
          </a:p>
        </p:txBody>
      </p:sp>
    </p:spTree>
    <p:extLst>
      <p:ext uri="{BB962C8B-B14F-4D97-AF65-F5344CB8AC3E}">
        <p14:creationId xmlns:p14="http://schemas.microsoft.com/office/powerpoint/2010/main" val="8723984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fontAlgn="base">
              <a:buFontTx/>
              <a:buChar char="-"/>
            </a:pPr>
            <a:endParaRPr lang="en-US" dirty="0"/>
          </a:p>
        </p:txBody>
      </p:sp>
      <p:sp>
        <p:nvSpPr>
          <p:cNvPr id="4" name="Slide Number Placeholder 3"/>
          <p:cNvSpPr>
            <a:spLocks noGrp="1"/>
          </p:cNvSpPr>
          <p:nvPr>
            <p:ph type="sldNum" sz="quarter" idx="10"/>
          </p:nvPr>
        </p:nvSpPr>
        <p:spPr/>
        <p:txBody>
          <a:bodyPr/>
          <a:lstStyle/>
          <a:p>
            <a:fld id="{76EE13E3-9CB5-41C8-AE8D-B6B75F2FB5C3}" type="slidenum">
              <a:rPr lang="en-US" smtClean="0"/>
              <a:t>21</a:t>
            </a:fld>
            <a:endParaRPr lang="en-US"/>
          </a:p>
        </p:txBody>
      </p:sp>
    </p:spTree>
    <p:extLst>
      <p:ext uri="{BB962C8B-B14F-4D97-AF65-F5344CB8AC3E}">
        <p14:creationId xmlns:p14="http://schemas.microsoft.com/office/powerpoint/2010/main" val="21573362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a:solidFill>
                  <a:schemeClr val="tx1"/>
                </a:solidFill>
                <a:effectLst/>
                <a:latin typeface="+mn-lt"/>
                <a:ea typeface="+mn-ea"/>
                <a:cs typeface="+mn-cs"/>
              </a:rPr>
              <a:t>- Thế giới chắc chắn đòi hỏi tính trực tiếp: người dùng cần phải biết ngay những gì đang xảy ra trong môi trường của họ, tài liệu họ đang làm việc, mạng xã hội, trò chơi trực tuyến của họ và ngày càng nhiều lĩnh vực trong cuộc sống hàng ngày của họ. Thay vì phải tìm kiếm thông tin như trước đây họ đã từng làm, bây giờ họ muốn thông tin đến với họ ngay khi nó được tạo ra.</a:t>
            </a:r>
          </a:p>
          <a:p>
            <a:endParaRPr lang="en-US"/>
          </a:p>
        </p:txBody>
      </p:sp>
      <p:sp>
        <p:nvSpPr>
          <p:cNvPr id="4" name="Slide Number Placeholder 3"/>
          <p:cNvSpPr>
            <a:spLocks noGrp="1"/>
          </p:cNvSpPr>
          <p:nvPr>
            <p:ph type="sldNum" sz="quarter" idx="10"/>
          </p:nvPr>
        </p:nvSpPr>
        <p:spPr/>
        <p:txBody>
          <a:bodyPr/>
          <a:lstStyle/>
          <a:p>
            <a:fld id="{76EE13E3-9CB5-41C8-AE8D-B6B75F2FB5C3}" type="slidenum">
              <a:rPr lang="en-US" smtClean="0"/>
              <a:t>3</a:t>
            </a:fld>
            <a:endParaRPr lang="en-US"/>
          </a:p>
        </p:txBody>
      </p:sp>
    </p:spTree>
    <p:extLst>
      <p:ext uri="{BB962C8B-B14F-4D97-AF65-F5344CB8AC3E}">
        <p14:creationId xmlns:p14="http://schemas.microsoft.com/office/powerpoint/2010/main" val="7796437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a:solidFill>
                  <a:schemeClr val="tx1"/>
                </a:solidFill>
                <a:effectLst/>
                <a:latin typeface="+mn-lt"/>
                <a:ea typeface="+mn-ea"/>
                <a:cs typeface="+mn-cs"/>
              </a:rPr>
              <a:t>- Các realtime web gần gũi nhất các bạn có thể thấy là facebook, gmail. Khi bạn nhận được 1 tin nhắn, 1 email hay 1 thông báo, gần như ngay lập tức trên giao diện sẽ hiển thị thông tin mà chúng ta không cần phải tương tác trước. Tức là không chỉ khi chúng ta gửi yêu cầu lên cho server thì server mới trả về, mà server sẽ tự biết khi nào cần gửi thông tin về cho chúng ta. Có thể coi đó như 1 quan hệ 2 chiều.</a:t>
            </a:r>
          </a:p>
          <a:p>
            <a:endParaRPr lang="en-US"/>
          </a:p>
        </p:txBody>
      </p:sp>
      <p:sp>
        <p:nvSpPr>
          <p:cNvPr id="4" name="Slide Number Placeholder 3"/>
          <p:cNvSpPr>
            <a:spLocks noGrp="1"/>
          </p:cNvSpPr>
          <p:nvPr>
            <p:ph type="sldNum" sz="quarter" idx="10"/>
          </p:nvPr>
        </p:nvSpPr>
        <p:spPr/>
        <p:txBody>
          <a:bodyPr/>
          <a:lstStyle/>
          <a:p>
            <a:fld id="{76EE13E3-9CB5-41C8-AE8D-B6B75F2FB5C3}" type="slidenum">
              <a:rPr lang="en-US" smtClean="0"/>
              <a:t>4</a:t>
            </a:fld>
            <a:endParaRPr lang="en-US"/>
          </a:p>
        </p:txBody>
      </p:sp>
    </p:spTree>
    <p:extLst>
      <p:ext uri="{BB962C8B-B14F-4D97-AF65-F5344CB8AC3E}">
        <p14:creationId xmlns:p14="http://schemas.microsoft.com/office/powerpoint/2010/main" val="21052352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a:solidFill>
                  <a:schemeClr val="tx1"/>
                </a:solidFill>
                <a:effectLst/>
                <a:latin typeface="+mn-lt"/>
                <a:ea typeface="+mn-ea"/>
                <a:cs typeface="+mn-cs"/>
              </a:rPr>
              <a:t>- Web xưa nay vẫn được chạy trên giao thức http, tức là người dùng (client) sẽ gửi một yêu cầu, server sẽ nhận yêu cầu, xử lý sau đó trả vể kết quả cho client. Chúng ta coi nó như 1 quan hệ 1 chiều. </a:t>
            </a:r>
          </a:p>
          <a:p>
            <a:endParaRPr lang="en-US"/>
          </a:p>
        </p:txBody>
      </p:sp>
      <p:sp>
        <p:nvSpPr>
          <p:cNvPr id="4" name="Slide Number Placeholder 3"/>
          <p:cNvSpPr>
            <a:spLocks noGrp="1"/>
          </p:cNvSpPr>
          <p:nvPr>
            <p:ph type="sldNum" sz="quarter" idx="10"/>
          </p:nvPr>
        </p:nvSpPr>
        <p:spPr/>
        <p:txBody>
          <a:bodyPr/>
          <a:lstStyle/>
          <a:p>
            <a:fld id="{76EE13E3-9CB5-41C8-AE8D-B6B75F2FB5C3}" type="slidenum">
              <a:rPr lang="en-US" smtClean="0"/>
              <a:t>5</a:t>
            </a:fld>
            <a:endParaRPr lang="en-US"/>
          </a:p>
        </p:txBody>
      </p:sp>
    </p:spTree>
    <p:extLst>
      <p:ext uri="{BB962C8B-B14F-4D97-AF65-F5344CB8AC3E}">
        <p14:creationId xmlns:p14="http://schemas.microsoft.com/office/powerpoint/2010/main" val="5483875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sz="1200" kern="1200">
                <a:solidFill>
                  <a:schemeClr val="tx1"/>
                </a:solidFill>
                <a:effectLst/>
                <a:latin typeface="+mn-lt"/>
                <a:ea typeface="+mn-ea"/>
                <a:cs typeface="+mn-cs"/>
              </a:rPr>
              <a:t>Là một nhà phát triển web, khi chúng ta phải đối mặt với một tình huống mà trong đó chúng ta cần server là một trong những thông tin gửi tới client một cách tự động, tự chủ, giải pháp đầu tiên mà trực quan hóa đến suy nghĩ của chúng ta là sử dụng kỹ thuật được gọi là </a:t>
            </a:r>
            <a:r>
              <a:rPr lang="en-US" sz="1200" b="1" kern="1200">
                <a:solidFill>
                  <a:schemeClr val="tx1"/>
                </a:solidFill>
                <a:effectLst/>
                <a:latin typeface="+mn-lt"/>
                <a:ea typeface="+mn-ea"/>
                <a:cs typeface="+mn-cs"/>
              </a:rPr>
              <a:t>Polling</a:t>
            </a:r>
            <a:r>
              <a:rPr lang="en-US" sz="1200" kern="1200">
                <a:solidFill>
                  <a:schemeClr val="tx1"/>
                </a:solidFill>
                <a:effectLst/>
                <a:latin typeface="+mn-lt"/>
                <a:ea typeface="+mn-ea"/>
                <a:cs typeface="+mn-cs"/>
              </a:rPr>
              <a:t>. </a:t>
            </a:r>
            <a:r>
              <a:rPr lang="en-US" sz="1200" b="1" kern="1200">
                <a:solidFill>
                  <a:schemeClr val="tx1"/>
                </a:solidFill>
                <a:effectLst/>
                <a:latin typeface="+mn-lt"/>
                <a:ea typeface="+mn-ea"/>
                <a:cs typeface="+mn-cs"/>
              </a:rPr>
              <a:t>Polling</a:t>
            </a:r>
            <a:r>
              <a:rPr lang="en-US" sz="1200" kern="1200">
                <a:solidFill>
                  <a:schemeClr val="tx1"/>
                </a:solidFill>
                <a:effectLst/>
                <a:latin typeface="+mn-lt"/>
                <a:ea typeface="+mn-ea"/>
                <a:cs typeface="+mn-cs"/>
              </a:rPr>
              <a:t> về cơ bản bao gồm việc tạo các kết nối định kỳ từ client để kiểm tra xem có bất kỳ cập nhật nào có liên quan tại server.</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sz="1200" kern="1200">
                <a:solidFill>
                  <a:schemeClr val="tx1"/>
                </a:solidFill>
                <a:effectLst/>
                <a:latin typeface="+mn-lt"/>
                <a:ea typeface="+mn-ea"/>
                <a:cs typeface="+mn-cs"/>
              </a:rPr>
              <a:t>Các ưu điểm chính của giải pháp này là: Trước tiên, việc triển khai dễ dàng và thứ hai là ứng dụng phổ cập của nó: nó hoạt động trong mọi trường hợp, với tất cả các trình duyệt và với tất cả các server, bởi vì nó không có gì hơn là sử dụng các tính năng tiêu chuẩn của HTTP.</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sz="1200" kern="1200">
                <a:solidFill>
                  <a:schemeClr val="tx1"/>
                </a:solidFill>
                <a:effectLst/>
                <a:latin typeface="+mn-lt"/>
                <a:ea typeface="+mn-ea"/>
                <a:cs typeface="+mn-cs"/>
              </a:rPr>
              <a:t>Kết nối liên tục và ngắt kết nối có chi phí cao về băng thông và xử lý ở cả hai đầu của truyền thông. Phần tồi tệ nhất là chi phí này tăng tương ứng với nhu cầu cập nhật nhanh hơn và số lượng client sử dụng dịch vụ tại một thời điểm nhất định. Trong ứng dụng cung cấp cập nhật thời gian thực, bạn dễ dàng tưởng tượng được tải mà server phải chịu khi có hàng nghìn người dùng kết nối, yêu cầu nhiều bản cập nhật mỗi giây.</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vi-VN" sz="1200" kern="1200">
                <a:solidFill>
                  <a:schemeClr val="tx1"/>
                </a:solidFill>
                <a:effectLst/>
                <a:latin typeface="+mn-lt"/>
                <a:ea typeface="+mn-ea"/>
                <a:cs typeface="+mn-cs"/>
              </a:rPr>
              <a:t>Một ví dụ thực tế về ứng dụng của nó được tìm thấy trong phiên bản web của Twitter, nơi mà cuộc pooling được sử dụng để cập nhật mỗi timeline trong 30 giây</a:t>
            </a:r>
            <a:r>
              <a:rPr lang="en-US" sz="1200" kern="1200">
                <a:solidFill>
                  <a:schemeClr val="tx1"/>
                </a:solidFill>
                <a:effectLst/>
                <a:latin typeface="+mn-lt"/>
                <a:ea typeface="+mn-ea"/>
                <a:cs typeface="+mn-cs"/>
              </a:rPr>
              <a:t>.</a:t>
            </a:r>
          </a:p>
          <a:p>
            <a:pPr marL="171450" marR="0" indent="-171450" algn="l" defTabSz="914400" rtl="0" eaLnBrk="1" fontAlgn="auto" latinLnBrk="0" hangingPunct="1">
              <a:lnSpc>
                <a:spcPct val="100000"/>
              </a:lnSpc>
              <a:spcBef>
                <a:spcPts val="0"/>
              </a:spcBef>
              <a:spcAft>
                <a:spcPts val="0"/>
              </a:spcAft>
              <a:buClrTx/>
              <a:buSzTx/>
              <a:buFontTx/>
              <a:buChar char="-"/>
              <a:tabLst/>
              <a:defRPr/>
            </a:pPr>
            <a:endParaRPr lang="en-US"/>
          </a:p>
        </p:txBody>
      </p:sp>
      <p:sp>
        <p:nvSpPr>
          <p:cNvPr id="4" name="Slide Number Placeholder 3"/>
          <p:cNvSpPr>
            <a:spLocks noGrp="1"/>
          </p:cNvSpPr>
          <p:nvPr>
            <p:ph type="sldNum" sz="quarter" idx="10"/>
          </p:nvPr>
        </p:nvSpPr>
        <p:spPr/>
        <p:txBody>
          <a:bodyPr/>
          <a:lstStyle/>
          <a:p>
            <a:fld id="{76EE13E3-9CB5-41C8-AE8D-B6B75F2FB5C3}" type="slidenum">
              <a:rPr lang="en-US" smtClean="0"/>
              <a:t>7</a:t>
            </a:fld>
            <a:endParaRPr lang="en-US"/>
          </a:p>
        </p:txBody>
      </p:sp>
    </p:spTree>
    <p:extLst>
      <p:ext uri="{BB962C8B-B14F-4D97-AF65-F5344CB8AC3E}">
        <p14:creationId xmlns:p14="http://schemas.microsoft.com/office/powerpoint/2010/main" val="38627818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sz="1200" kern="1200">
                <a:solidFill>
                  <a:schemeClr val="tx1"/>
                </a:solidFill>
                <a:effectLst/>
                <a:latin typeface="+mn-lt"/>
                <a:ea typeface="+mn-ea"/>
                <a:cs typeface="+mn-cs"/>
              </a:rPr>
              <a:t>Là</a:t>
            </a:r>
            <a:r>
              <a:rPr lang="en-US" sz="1200" kern="1200" baseline="0">
                <a:solidFill>
                  <a:schemeClr val="tx1"/>
                </a:solidFill>
                <a:effectLst/>
                <a:latin typeface="+mn-lt"/>
                <a:ea typeface="+mn-ea"/>
                <a:cs typeface="+mn-cs"/>
              </a:rPr>
              <a:t> 1 cái tiến của polling: có</a:t>
            </a:r>
            <a:r>
              <a:rPr lang="en-US" sz="1200" kern="1200">
                <a:solidFill>
                  <a:schemeClr val="tx1"/>
                </a:solidFill>
                <a:effectLst/>
                <a:latin typeface="+mn-lt"/>
                <a:ea typeface="+mn-ea"/>
                <a:cs typeface="+mn-cs"/>
              </a:rPr>
              <a:t> những sửa đổi nhất định để nâng cao hiệu quả truyền thông và tính trực tiếp.</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sz="1200" kern="1200">
                <a:solidFill>
                  <a:schemeClr val="tx1"/>
                </a:solidFill>
                <a:effectLst/>
                <a:latin typeface="+mn-lt"/>
                <a:ea typeface="+mn-ea"/>
                <a:cs typeface="+mn-cs"/>
              </a:rPr>
              <a:t>Ưu điểm chính của việc “long polling” là độ trễ thấp trong việc cập nhật client, bởi vì ngay khi server có dữ liệu để cập nhật trạng thái của client, nó sẽ được gửi qua kênh đã mở, do đó đầu kia sẽ nhận được trong thời gian thực.</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sz="1200" kern="1200">
                <a:solidFill>
                  <a:schemeClr val="tx1"/>
                </a:solidFill>
                <a:effectLst/>
                <a:latin typeface="+mn-lt"/>
                <a:ea typeface="+mn-ea"/>
                <a:cs typeface="+mn-cs"/>
              </a:rPr>
              <a:t>Không giống như trong polling, nếu không có dữ liệu nào đang chờ nhận, kết nối sẽ không tự động đóng lại và được khởi tạo lại sau. Trong Long Polling, kết nối vẫn mở cho đến khi server có thông báo gì đó.</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sz="1200" kern="1200">
                <a:solidFill>
                  <a:schemeClr val="tx1"/>
                </a:solidFill>
                <a:effectLst/>
                <a:latin typeface="+mn-lt"/>
                <a:ea typeface="+mn-ea"/>
                <a:cs typeface="+mn-cs"/>
              </a:rPr>
              <a:t>V</a:t>
            </a:r>
            <a:r>
              <a:rPr lang="vi-VN" sz="1200" kern="1200">
                <a:solidFill>
                  <a:schemeClr val="tx1"/>
                </a:solidFill>
                <a:effectLst/>
                <a:latin typeface="+mn-lt"/>
                <a:ea typeface="+mn-ea"/>
                <a:cs typeface="+mn-cs"/>
              </a:rPr>
              <a:t>ì số lượng các đóng/mở kết nối được giảm, tối ưu hóa tài nguyên ở cả hai đầu là cao hơn nhiều so với polling</a:t>
            </a:r>
            <a:endParaRPr lang="en-US" sz="1200" kern="1200">
              <a:solidFill>
                <a:schemeClr val="tx1"/>
              </a:solidFill>
              <a:effectLst/>
              <a:latin typeface="+mn-lt"/>
              <a:ea typeface="+mn-ea"/>
              <a:cs typeface="+mn-cs"/>
            </a:endParaRPr>
          </a:p>
          <a:p>
            <a:pPr marL="171450" marR="0" indent="-171450" algn="l" defTabSz="914400" rtl="0" eaLnBrk="1" fontAlgn="auto" latinLnBrk="0" hangingPunct="1">
              <a:lnSpc>
                <a:spcPct val="100000"/>
              </a:lnSpc>
              <a:spcBef>
                <a:spcPts val="0"/>
              </a:spcBef>
              <a:spcAft>
                <a:spcPts val="0"/>
              </a:spcAft>
              <a:buClrTx/>
              <a:buSzTx/>
              <a:buFontTx/>
              <a:buChar char="-"/>
              <a:tabLst/>
              <a:defRPr/>
            </a:pPr>
            <a:endParaRPr lang="en-US"/>
          </a:p>
        </p:txBody>
      </p:sp>
      <p:sp>
        <p:nvSpPr>
          <p:cNvPr id="4" name="Slide Number Placeholder 3"/>
          <p:cNvSpPr>
            <a:spLocks noGrp="1"/>
          </p:cNvSpPr>
          <p:nvPr>
            <p:ph type="sldNum" sz="quarter" idx="10"/>
          </p:nvPr>
        </p:nvSpPr>
        <p:spPr/>
        <p:txBody>
          <a:bodyPr/>
          <a:lstStyle/>
          <a:p>
            <a:fld id="{76EE13E3-9CB5-41C8-AE8D-B6B75F2FB5C3}" type="slidenum">
              <a:rPr lang="en-US" smtClean="0"/>
              <a:t>8</a:t>
            </a:fld>
            <a:endParaRPr lang="en-US"/>
          </a:p>
        </p:txBody>
      </p:sp>
    </p:spTree>
    <p:extLst>
      <p:ext uri="{BB962C8B-B14F-4D97-AF65-F5344CB8AC3E}">
        <p14:creationId xmlns:p14="http://schemas.microsoft.com/office/powerpoint/2010/main" val="35558762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sz="1200" kern="1200">
                <a:solidFill>
                  <a:schemeClr val="tx1"/>
                </a:solidFill>
                <a:effectLst/>
                <a:latin typeface="+mn-lt"/>
                <a:ea typeface="+mn-ea"/>
                <a:cs typeface="+mn-cs"/>
              </a:rPr>
              <a:t>Cần phải lưu ý rằng có thể xảy ra lỗi thời gian do client, server hoặc yếu tố trung gian (như proxy và tường lửa) gây ra. Ngoài ra, để có được trải nghiệm thời gian thực tốt nhất, phản hồi phải được gửi đến client ngay lập tức và không được giữ lại trong bộ đệm hoặc bộ nhớ cache. Và, bởi vì các phản hồi sẽ tích lũy bên trong iframe, trong bộ nhớ của client, chúng ta có thể sẽ chiếm quá nhiều RAM, vì vậy chúng ta phải "tái chế" hoặc loại bỏ nội dung định kỳ.</a:t>
            </a:r>
          </a:p>
          <a:p>
            <a:pPr marL="171450" marR="0" indent="-171450" algn="l" defTabSz="914400" rtl="0" eaLnBrk="1" fontAlgn="auto" latinLnBrk="0" hangingPunct="1">
              <a:lnSpc>
                <a:spcPct val="100000"/>
              </a:lnSpc>
              <a:spcBef>
                <a:spcPts val="0"/>
              </a:spcBef>
              <a:spcAft>
                <a:spcPts val="0"/>
              </a:spcAft>
              <a:buClrTx/>
              <a:buSzTx/>
              <a:buFontTx/>
              <a:buChar char="-"/>
              <a:tabLst/>
              <a:defRPr/>
            </a:pPr>
            <a:endParaRPr lang="en-US"/>
          </a:p>
        </p:txBody>
      </p:sp>
      <p:sp>
        <p:nvSpPr>
          <p:cNvPr id="4" name="Slide Number Placeholder 3"/>
          <p:cNvSpPr>
            <a:spLocks noGrp="1"/>
          </p:cNvSpPr>
          <p:nvPr>
            <p:ph type="sldNum" sz="quarter" idx="10"/>
          </p:nvPr>
        </p:nvSpPr>
        <p:spPr/>
        <p:txBody>
          <a:bodyPr/>
          <a:lstStyle/>
          <a:p>
            <a:fld id="{76EE13E3-9CB5-41C8-AE8D-B6B75F2FB5C3}" type="slidenum">
              <a:rPr lang="en-US" smtClean="0"/>
              <a:t>9</a:t>
            </a:fld>
            <a:endParaRPr lang="en-US"/>
          </a:p>
        </p:txBody>
      </p:sp>
    </p:spTree>
    <p:extLst>
      <p:ext uri="{BB962C8B-B14F-4D97-AF65-F5344CB8AC3E}">
        <p14:creationId xmlns:p14="http://schemas.microsoft.com/office/powerpoint/2010/main" val="37174021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14400" rtl="0" eaLnBrk="1" fontAlgn="auto" latinLnBrk="0" hangingPunct="1">
              <a:lnSpc>
                <a:spcPct val="100000"/>
              </a:lnSpc>
              <a:spcBef>
                <a:spcPts val="0"/>
              </a:spcBef>
              <a:spcAft>
                <a:spcPts val="0"/>
              </a:spcAft>
              <a:buClrTx/>
              <a:buSzTx/>
              <a:buFontTx/>
              <a:buChar char="-"/>
              <a:tabLst/>
              <a:defRPr/>
            </a:pPr>
            <a:r>
              <a:rPr lang="vi-VN"/>
              <a:t>Server-Sent Events (SSE) là một tiêu chuẩn mô tả cách các servers có thể bắt đầu truyền dữ liệu đối với clients khi một kết nối clients ban đầu được thiết lập. Chúng thường được sử dụng để gửi bản cập nhật tin tức hoặc các luồng dữ liệu liên tục tới trình duyệt và được thiết kế để tăng cường streaming nội bộ thông qua một API JavaScript được gọi là EventSource, thông qua đó một clients yêu cầu một URL cụ thể để nhận được một luồng sự kiện.</a:t>
            </a:r>
            <a:endParaRPr lang="en-US"/>
          </a:p>
        </p:txBody>
      </p:sp>
      <p:sp>
        <p:nvSpPr>
          <p:cNvPr id="4" name="Slide Number Placeholder 3"/>
          <p:cNvSpPr>
            <a:spLocks noGrp="1"/>
          </p:cNvSpPr>
          <p:nvPr>
            <p:ph type="sldNum" sz="quarter" idx="10"/>
          </p:nvPr>
        </p:nvSpPr>
        <p:spPr/>
        <p:txBody>
          <a:bodyPr/>
          <a:lstStyle/>
          <a:p>
            <a:fld id="{76EE13E3-9CB5-41C8-AE8D-B6B75F2FB5C3}" type="slidenum">
              <a:rPr lang="en-US" smtClean="0"/>
              <a:t>10</a:t>
            </a:fld>
            <a:endParaRPr lang="en-US"/>
          </a:p>
        </p:txBody>
      </p:sp>
    </p:spTree>
    <p:extLst>
      <p:ext uri="{BB962C8B-B14F-4D97-AF65-F5344CB8AC3E}">
        <p14:creationId xmlns:p14="http://schemas.microsoft.com/office/powerpoint/2010/main" val="21999719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a:t>WebSockets một phần mở rộng HTTP</a:t>
            </a:r>
          </a:p>
          <a:p>
            <a:pPr marL="171450" marR="0" indent="-171450" algn="l" defTabSz="914400" rtl="0" eaLnBrk="1" fontAlgn="auto" latinLnBrk="0" hangingPunct="1">
              <a:lnSpc>
                <a:spcPct val="100000"/>
              </a:lnSpc>
              <a:spcBef>
                <a:spcPts val="0"/>
              </a:spcBef>
              <a:spcAft>
                <a:spcPts val="0"/>
              </a:spcAft>
              <a:buClrTx/>
              <a:buSzTx/>
              <a:buFontTx/>
              <a:buChar char="-"/>
              <a:tabLst/>
              <a:defRPr/>
            </a:pPr>
            <a:endParaRPr lang="en-US"/>
          </a:p>
        </p:txBody>
      </p:sp>
      <p:sp>
        <p:nvSpPr>
          <p:cNvPr id="4" name="Slide Number Placeholder 3"/>
          <p:cNvSpPr>
            <a:spLocks noGrp="1"/>
          </p:cNvSpPr>
          <p:nvPr>
            <p:ph type="sldNum" sz="quarter" idx="10"/>
          </p:nvPr>
        </p:nvSpPr>
        <p:spPr/>
        <p:txBody>
          <a:bodyPr/>
          <a:lstStyle/>
          <a:p>
            <a:fld id="{76EE13E3-9CB5-41C8-AE8D-B6B75F2FB5C3}" type="slidenum">
              <a:rPr lang="en-US" smtClean="0"/>
              <a:t>11</a:t>
            </a:fld>
            <a:endParaRPr lang="en-US"/>
          </a:p>
        </p:txBody>
      </p:sp>
    </p:spTree>
    <p:extLst>
      <p:ext uri="{BB962C8B-B14F-4D97-AF65-F5344CB8AC3E}">
        <p14:creationId xmlns:p14="http://schemas.microsoft.com/office/powerpoint/2010/main" val="133264322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BB7876C-FB1E-4B2E-9527-E692B2D89193}" type="datetime1">
              <a:rPr lang="en-US" smtClean="0"/>
              <a:t>3/24/2017</a:t>
            </a:fld>
            <a:endParaRPr lang="en-US"/>
          </a:p>
        </p:txBody>
      </p:sp>
      <p:sp>
        <p:nvSpPr>
          <p:cNvPr id="5" name="Footer Placeholder 4"/>
          <p:cNvSpPr>
            <a:spLocks noGrp="1"/>
          </p:cNvSpPr>
          <p:nvPr>
            <p:ph type="ftr" sz="quarter" idx="11"/>
          </p:nvPr>
        </p:nvSpPr>
        <p:spPr/>
        <p:txBody>
          <a:bodyPr/>
          <a:lstStyle/>
          <a:p>
            <a:r>
              <a:rPr lang="en-US"/>
              <a:t>Giới Thiệu Tổng Quan</a:t>
            </a:r>
          </a:p>
        </p:txBody>
      </p:sp>
      <p:sp>
        <p:nvSpPr>
          <p:cNvPr id="6" name="Slide Number Placeholder 5"/>
          <p:cNvSpPr>
            <a:spLocks noGrp="1"/>
          </p:cNvSpPr>
          <p:nvPr>
            <p:ph type="sldNum" sz="quarter" idx="12"/>
          </p:nvPr>
        </p:nvSpPr>
        <p:spPr/>
        <p:txBody>
          <a:bodyPr/>
          <a:lstStyle/>
          <a:p>
            <a:fld id="{64CCEC82-9F26-4862-A520-2C110A61512A}" type="slidenum">
              <a:rPr lang="en-US" smtClean="0"/>
              <a:t>‹#›</a:t>
            </a:fld>
            <a:endParaRPr lang="en-US"/>
          </a:p>
        </p:txBody>
      </p:sp>
    </p:spTree>
    <p:extLst>
      <p:ext uri="{BB962C8B-B14F-4D97-AF65-F5344CB8AC3E}">
        <p14:creationId xmlns:p14="http://schemas.microsoft.com/office/powerpoint/2010/main" val="24336730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D546397-C1C2-4452-BC6A-4491C534CE86}" type="datetime1">
              <a:rPr lang="en-US" smtClean="0"/>
              <a:t>3/24/2017</a:t>
            </a:fld>
            <a:endParaRPr lang="en-US"/>
          </a:p>
        </p:txBody>
      </p:sp>
      <p:sp>
        <p:nvSpPr>
          <p:cNvPr id="6" name="Footer Placeholder 5"/>
          <p:cNvSpPr>
            <a:spLocks noGrp="1"/>
          </p:cNvSpPr>
          <p:nvPr>
            <p:ph type="ftr" sz="quarter" idx="11"/>
          </p:nvPr>
        </p:nvSpPr>
        <p:spPr/>
        <p:txBody>
          <a:bodyPr/>
          <a:lstStyle/>
          <a:p>
            <a:r>
              <a:rPr lang="en-US"/>
              <a:t>Giới Thiệu Tổng Quan</a:t>
            </a:r>
          </a:p>
        </p:txBody>
      </p:sp>
      <p:sp>
        <p:nvSpPr>
          <p:cNvPr id="7" name="Slide Number Placeholder 6"/>
          <p:cNvSpPr>
            <a:spLocks noGrp="1"/>
          </p:cNvSpPr>
          <p:nvPr>
            <p:ph type="sldNum" sz="quarter" idx="12"/>
          </p:nvPr>
        </p:nvSpPr>
        <p:spPr/>
        <p:txBody>
          <a:bodyPr/>
          <a:lstStyle/>
          <a:p>
            <a:fld id="{64CCEC82-9F26-4862-A520-2C110A61512A}" type="slidenum">
              <a:rPr lang="en-US" smtClean="0"/>
              <a:t>‹#›</a:t>
            </a:fld>
            <a:endParaRPr lang="en-US"/>
          </a:p>
        </p:txBody>
      </p:sp>
    </p:spTree>
    <p:extLst>
      <p:ext uri="{BB962C8B-B14F-4D97-AF65-F5344CB8AC3E}">
        <p14:creationId xmlns:p14="http://schemas.microsoft.com/office/powerpoint/2010/main" val="7565095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49E49A7-18B0-46B9-8AC6-FD5BB11D38B6}" type="datetime1">
              <a:rPr lang="en-US" smtClean="0"/>
              <a:t>3/24/2017</a:t>
            </a:fld>
            <a:endParaRPr lang="en-US"/>
          </a:p>
        </p:txBody>
      </p:sp>
      <p:sp>
        <p:nvSpPr>
          <p:cNvPr id="6" name="Footer Placeholder 5"/>
          <p:cNvSpPr>
            <a:spLocks noGrp="1"/>
          </p:cNvSpPr>
          <p:nvPr>
            <p:ph type="ftr" sz="quarter" idx="11"/>
          </p:nvPr>
        </p:nvSpPr>
        <p:spPr/>
        <p:txBody>
          <a:bodyPr/>
          <a:lstStyle/>
          <a:p>
            <a:r>
              <a:rPr lang="en-US"/>
              <a:t>Giới Thiệu Tổng Quan</a:t>
            </a:r>
          </a:p>
        </p:txBody>
      </p:sp>
      <p:sp>
        <p:nvSpPr>
          <p:cNvPr id="7" name="Slide Number Placeholder 6"/>
          <p:cNvSpPr>
            <a:spLocks noGrp="1"/>
          </p:cNvSpPr>
          <p:nvPr>
            <p:ph type="sldNum" sz="quarter" idx="12"/>
          </p:nvPr>
        </p:nvSpPr>
        <p:spPr/>
        <p:txBody>
          <a:bodyPr/>
          <a:lstStyle/>
          <a:p>
            <a:fld id="{64CCEC82-9F26-4862-A520-2C110A61512A}" type="slidenum">
              <a:rPr lang="en-US" smtClean="0"/>
              <a:t>‹#›</a:t>
            </a:fld>
            <a:endParaRPr lang="en-US"/>
          </a:p>
        </p:txBody>
      </p:sp>
    </p:spTree>
    <p:extLst>
      <p:ext uri="{BB962C8B-B14F-4D97-AF65-F5344CB8AC3E}">
        <p14:creationId xmlns:p14="http://schemas.microsoft.com/office/powerpoint/2010/main" val="18010280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19D2AD6-7C67-404C-BC18-342BEE322A3B}" type="datetime1">
              <a:rPr lang="en-US" smtClean="0"/>
              <a:t>3/24/2017</a:t>
            </a:fld>
            <a:endParaRPr lang="en-US"/>
          </a:p>
        </p:txBody>
      </p:sp>
      <p:sp>
        <p:nvSpPr>
          <p:cNvPr id="6" name="Footer Placeholder 5"/>
          <p:cNvSpPr>
            <a:spLocks noGrp="1"/>
          </p:cNvSpPr>
          <p:nvPr>
            <p:ph type="ftr" sz="quarter" idx="11"/>
          </p:nvPr>
        </p:nvSpPr>
        <p:spPr/>
        <p:txBody>
          <a:bodyPr/>
          <a:lstStyle/>
          <a:p>
            <a:r>
              <a:rPr lang="en-US"/>
              <a:t>Giới Thiệu Tổng Quan</a:t>
            </a:r>
          </a:p>
        </p:txBody>
      </p:sp>
      <p:sp>
        <p:nvSpPr>
          <p:cNvPr id="7" name="Slide Number Placeholder 6"/>
          <p:cNvSpPr>
            <a:spLocks noGrp="1"/>
          </p:cNvSpPr>
          <p:nvPr>
            <p:ph type="sldNum" sz="quarter" idx="12"/>
          </p:nvPr>
        </p:nvSpPr>
        <p:spPr/>
        <p:txBody>
          <a:bodyPr/>
          <a:lstStyle/>
          <a:p>
            <a:fld id="{64CCEC82-9F26-4862-A520-2C110A61512A}" type="slidenum">
              <a:rPr lang="en-US" smtClean="0"/>
              <a:t>‹#›</a:t>
            </a:fld>
            <a:endParaRPr lang="en-US"/>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Tree>
    <p:extLst>
      <p:ext uri="{BB962C8B-B14F-4D97-AF65-F5344CB8AC3E}">
        <p14:creationId xmlns:p14="http://schemas.microsoft.com/office/powerpoint/2010/main" val="20762016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8BC4D2F-86F2-4D18-B333-0F5093419C3B}" type="datetime1">
              <a:rPr lang="en-US" smtClean="0"/>
              <a:t>3/24/2017</a:t>
            </a:fld>
            <a:endParaRPr lang="en-US"/>
          </a:p>
        </p:txBody>
      </p:sp>
      <p:sp>
        <p:nvSpPr>
          <p:cNvPr id="6" name="Footer Placeholder 5"/>
          <p:cNvSpPr>
            <a:spLocks noGrp="1"/>
          </p:cNvSpPr>
          <p:nvPr>
            <p:ph type="ftr" sz="quarter" idx="11"/>
          </p:nvPr>
        </p:nvSpPr>
        <p:spPr/>
        <p:txBody>
          <a:bodyPr/>
          <a:lstStyle/>
          <a:p>
            <a:r>
              <a:rPr lang="en-US"/>
              <a:t>Giới Thiệu Tổng Quan</a:t>
            </a:r>
          </a:p>
        </p:txBody>
      </p:sp>
      <p:sp>
        <p:nvSpPr>
          <p:cNvPr id="7" name="Slide Number Placeholder 6"/>
          <p:cNvSpPr>
            <a:spLocks noGrp="1"/>
          </p:cNvSpPr>
          <p:nvPr>
            <p:ph type="sldNum" sz="quarter" idx="12"/>
          </p:nvPr>
        </p:nvSpPr>
        <p:spPr/>
        <p:txBody>
          <a:bodyPr/>
          <a:lstStyle/>
          <a:p>
            <a:fld id="{64CCEC82-9F26-4862-A520-2C110A61512A}" type="slidenum">
              <a:rPr lang="en-US" smtClean="0"/>
              <a:t>‹#›</a:t>
            </a:fld>
            <a:endParaRPr lang="en-US"/>
          </a:p>
        </p:txBody>
      </p:sp>
    </p:spTree>
    <p:extLst>
      <p:ext uri="{BB962C8B-B14F-4D97-AF65-F5344CB8AC3E}">
        <p14:creationId xmlns:p14="http://schemas.microsoft.com/office/powerpoint/2010/main" val="18874726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AEF5724C-831A-42C1-9E3E-ED4A125AF49F}" type="datetime1">
              <a:rPr lang="en-US" smtClean="0"/>
              <a:t>3/24/2017</a:t>
            </a:fld>
            <a:endParaRPr lang="en-US"/>
          </a:p>
        </p:txBody>
      </p:sp>
      <p:sp>
        <p:nvSpPr>
          <p:cNvPr id="4" name="Footer Placeholder 3"/>
          <p:cNvSpPr>
            <a:spLocks noGrp="1"/>
          </p:cNvSpPr>
          <p:nvPr>
            <p:ph type="ftr" sz="quarter" idx="11"/>
          </p:nvPr>
        </p:nvSpPr>
        <p:spPr/>
        <p:txBody>
          <a:bodyPr/>
          <a:lstStyle/>
          <a:p>
            <a:r>
              <a:rPr lang="en-US"/>
              <a:t>Giới Thiệu Tổng Quan</a:t>
            </a:r>
          </a:p>
        </p:txBody>
      </p:sp>
      <p:sp>
        <p:nvSpPr>
          <p:cNvPr id="5" name="Slide Number Placeholder 4"/>
          <p:cNvSpPr>
            <a:spLocks noGrp="1"/>
          </p:cNvSpPr>
          <p:nvPr>
            <p:ph type="sldNum" sz="quarter" idx="12"/>
          </p:nvPr>
        </p:nvSpPr>
        <p:spPr/>
        <p:txBody>
          <a:bodyPr/>
          <a:lstStyle/>
          <a:p>
            <a:fld id="{64CCEC82-9F26-4862-A520-2C110A61512A}" type="slidenum">
              <a:rPr lang="en-US" smtClean="0"/>
              <a:t>‹#›</a:t>
            </a:fld>
            <a:endParaRPr lang="en-US"/>
          </a:p>
        </p:txBody>
      </p:sp>
    </p:spTree>
    <p:extLst>
      <p:ext uri="{BB962C8B-B14F-4D97-AF65-F5344CB8AC3E}">
        <p14:creationId xmlns:p14="http://schemas.microsoft.com/office/powerpoint/2010/main" val="42743253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CC6A938-36C8-403E-97ED-15CFD042FA6B}" type="datetime1">
              <a:rPr lang="en-US" smtClean="0"/>
              <a:t>3/24/2017</a:t>
            </a:fld>
            <a:endParaRPr lang="en-US"/>
          </a:p>
        </p:txBody>
      </p:sp>
      <p:sp>
        <p:nvSpPr>
          <p:cNvPr id="4" name="Footer Placeholder 3"/>
          <p:cNvSpPr>
            <a:spLocks noGrp="1"/>
          </p:cNvSpPr>
          <p:nvPr>
            <p:ph type="ftr" sz="quarter" idx="11"/>
          </p:nvPr>
        </p:nvSpPr>
        <p:spPr/>
        <p:txBody>
          <a:bodyPr/>
          <a:lstStyle/>
          <a:p>
            <a:r>
              <a:rPr lang="en-US"/>
              <a:t>Giới Thiệu Tổng Quan</a:t>
            </a:r>
          </a:p>
        </p:txBody>
      </p:sp>
      <p:sp>
        <p:nvSpPr>
          <p:cNvPr id="5" name="Slide Number Placeholder 4"/>
          <p:cNvSpPr>
            <a:spLocks noGrp="1"/>
          </p:cNvSpPr>
          <p:nvPr>
            <p:ph type="sldNum" sz="quarter" idx="12"/>
          </p:nvPr>
        </p:nvSpPr>
        <p:spPr/>
        <p:txBody>
          <a:bodyPr/>
          <a:lstStyle/>
          <a:p>
            <a:fld id="{64CCEC82-9F26-4862-A520-2C110A61512A}" type="slidenum">
              <a:rPr lang="en-US" smtClean="0"/>
              <a:t>‹#›</a:t>
            </a:fld>
            <a:endParaRPr lang="en-US"/>
          </a:p>
        </p:txBody>
      </p:sp>
    </p:spTree>
    <p:extLst>
      <p:ext uri="{BB962C8B-B14F-4D97-AF65-F5344CB8AC3E}">
        <p14:creationId xmlns:p14="http://schemas.microsoft.com/office/powerpoint/2010/main" val="423504066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315A7FD-DD81-4B5A-B4B4-7F8686DB00AF}" type="datetime1">
              <a:rPr lang="en-US" smtClean="0"/>
              <a:t>3/24/2017</a:t>
            </a:fld>
            <a:endParaRPr lang="en-US"/>
          </a:p>
        </p:txBody>
      </p:sp>
      <p:sp>
        <p:nvSpPr>
          <p:cNvPr id="5" name="Footer Placeholder 4"/>
          <p:cNvSpPr>
            <a:spLocks noGrp="1"/>
          </p:cNvSpPr>
          <p:nvPr>
            <p:ph type="ftr" sz="quarter" idx="11"/>
          </p:nvPr>
        </p:nvSpPr>
        <p:spPr/>
        <p:txBody>
          <a:bodyPr/>
          <a:lstStyle/>
          <a:p>
            <a:r>
              <a:rPr lang="en-US"/>
              <a:t>Giới Thiệu Tổng Quan</a:t>
            </a:r>
          </a:p>
        </p:txBody>
      </p:sp>
      <p:sp>
        <p:nvSpPr>
          <p:cNvPr id="6" name="Slide Number Placeholder 5"/>
          <p:cNvSpPr>
            <a:spLocks noGrp="1"/>
          </p:cNvSpPr>
          <p:nvPr>
            <p:ph type="sldNum" sz="quarter" idx="12"/>
          </p:nvPr>
        </p:nvSpPr>
        <p:spPr/>
        <p:txBody>
          <a:bodyPr/>
          <a:lstStyle/>
          <a:p>
            <a:fld id="{64CCEC82-9F26-4862-A520-2C110A61512A}" type="slidenum">
              <a:rPr lang="en-US" smtClean="0"/>
              <a:t>‹#›</a:t>
            </a:fld>
            <a:endParaRPr lang="en-US"/>
          </a:p>
        </p:txBody>
      </p:sp>
    </p:spTree>
    <p:extLst>
      <p:ext uri="{BB962C8B-B14F-4D97-AF65-F5344CB8AC3E}">
        <p14:creationId xmlns:p14="http://schemas.microsoft.com/office/powerpoint/2010/main" val="16909193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ADE04C5-B061-4827-A67A-05F7D55156AB}" type="datetime1">
              <a:rPr lang="en-US" smtClean="0"/>
              <a:t>3/24/2017</a:t>
            </a:fld>
            <a:endParaRPr lang="en-US"/>
          </a:p>
        </p:txBody>
      </p:sp>
      <p:sp>
        <p:nvSpPr>
          <p:cNvPr id="5" name="Footer Placeholder 4"/>
          <p:cNvSpPr>
            <a:spLocks noGrp="1"/>
          </p:cNvSpPr>
          <p:nvPr>
            <p:ph type="ftr" sz="quarter" idx="11"/>
          </p:nvPr>
        </p:nvSpPr>
        <p:spPr/>
        <p:txBody>
          <a:bodyPr/>
          <a:lstStyle/>
          <a:p>
            <a:r>
              <a:rPr lang="en-US"/>
              <a:t>Giới Thiệu Tổng Quan</a:t>
            </a:r>
          </a:p>
        </p:txBody>
      </p:sp>
      <p:sp>
        <p:nvSpPr>
          <p:cNvPr id="6" name="Slide Number Placeholder 5"/>
          <p:cNvSpPr>
            <a:spLocks noGrp="1"/>
          </p:cNvSpPr>
          <p:nvPr>
            <p:ph type="sldNum" sz="quarter" idx="12"/>
          </p:nvPr>
        </p:nvSpPr>
        <p:spPr/>
        <p:txBody>
          <a:bodyPr/>
          <a:lstStyle/>
          <a:p>
            <a:fld id="{64CCEC82-9F26-4862-A520-2C110A61512A}" type="slidenum">
              <a:rPr lang="en-US" smtClean="0"/>
              <a:t>‹#›</a:t>
            </a:fld>
            <a:endParaRPr lang="en-US"/>
          </a:p>
        </p:txBody>
      </p:sp>
    </p:spTree>
    <p:extLst>
      <p:ext uri="{BB962C8B-B14F-4D97-AF65-F5344CB8AC3E}">
        <p14:creationId xmlns:p14="http://schemas.microsoft.com/office/powerpoint/2010/main" val="33298248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ABCAAB4-01C2-4094-9CE4-D15C828C6A51}" type="datetime1">
              <a:rPr lang="en-US" smtClean="0"/>
              <a:t>3/24/2017</a:t>
            </a:fld>
            <a:endParaRPr lang="en-US"/>
          </a:p>
        </p:txBody>
      </p:sp>
      <p:sp>
        <p:nvSpPr>
          <p:cNvPr id="5" name="Footer Placeholder 4"/>
          <p:cNvSpPr>
            <a:spLocks noGrp="1"/>
          </p:cNvSpPr>
          <p:nvPr>
            <p:ph type="ftr" sz="quarter" idx="11"/>
          </p:nvPr>
        </p:nvSpPr>
        <p:spPr/>
        <p:txBody>
          <a:bodyPr/>
          <a:lstStyle/>
          <a:p>
            <a:r>
              <a:rPr lang="en-US"/>
              <a:t>Giới Thiệu Tổng Quan</a:t>
            </a:r>
          </a:p>
        </p:txBody>
      </p:sp>
      <p:sp>
        <p:nvSpPr>
          <p:cNvPr id="6" name="Slide Number Placeholder 5"/>
          <p:cNvSpPr>
            <a:spLocks noGrp="1"/>
          </p:cNvSpPr>
          <p:nvPr>
            <p:ph type="sldNum" sz="quarter" idx="12"/>
          </p:nvPr>
        </p:nvSpPr>
        <p:spPr/>
        <p:txBody>
          <a:bodyPr/>
          <a:lstStyle/>
          <a:p>
            <a:fld id="{64CCEC82-9F26-4862-A520-2C110A61512A}" type="slidenum">
              <a:rPr lang="en-US" smtClean="0"/>
              <a:t>‹#›</a:t>
            </a:fld>
            <a:endParaRPr lang="en-US"/>
          </a:p>
        </p:txBody>
      </p:sp>
    </p:spTree>
    <p:extLst>
      <p:ext uri="{BB962C8B-B14F-4D97-AF65-F5344CB8AC3E}">
        <p14:creationId xmlns:p14="http://schemas.microsoft.com/office/powerpoint/2010/main" val="25847412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E27791D-B1CC-4F9E-B552-BC7DA7B7AB96}" type="datetime1">
              <a:rPr lang="en-US" smtClean="0"/>
              <a:t>3/24/2017</a:t>
            </a:fld>
            <a:endParaRPr lang="en-US"/>
          </a:p>
        </p:txBody>
      </p:sp>
      <p:sp>
        <p:nvSpPr>
          <p:cNvPr id="5" name="Footer Placeholder 4"/>
          <p:cNvSpPr>
            <a:spLocks noGrp="1"/>
          </p:cNvSpPr>
          <p:nvPr>
            <p:ph type="ftr" sz="quarter" idx="11"/>
          </p:nvPr>
        </p:nvSpPr>
        <p:spPr/>
        <p:txBody>
          <a:bodyPr/>
          <a:lstStyle/>
          <a:p>
            <a:r>
              <a:rPr lang="en-US"/>
              <a:t>Giới Thiệu Tổng Quan</a:t>
            </a:r>
          </a:p>
        </p:txBody>
      </p:sp>
      <p:sp>
        <p:nvSpPr>
          <p:cNvPr id="6" name="Slide Number Placeholder 5"/>
          <p:cNvSpPr>
            <a:spLocks noGrp="1"/>
          </p:cNvSpPr>
          <p:nvPr>
            <p:ph type="sldNum" sz="quarter" idx="12"/>
          </p:nvPr>
        </p:nvSpPr>
        <p:spPr/>
        <p:txBody>
          <a:bodyPr/>
          <a:lstStyle/>
          <a:p>
            <a:fld id="{64CCEC82-9F26-4862-A520-2C110A61512A}" type="slidenum">
              <a:rPr lang="en-US" smtClean="0"/>
              <a:t>‹#›</a:t>
            </a:fld>
            <a:endParaRPr lang="en-US"/>
          </a:p>
        </p:txBody>
      </p:sp>
    </p:spTree>
    <p:extLst>
      <p:ext uri="{BB962C8B-B14F-4D97-AF65-F5344CB8AC3E}">
        <p14:creationId xmlns:p14="http://schemas.microsoft.com/office/powerpoint/2010/main" val="31325226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964CAD5-740F-46BA-86F9-390D1F67F62C}" type="datetime1">
              <a:rPr lang="en-US" smtClean="0"/>
              <a:t>3/24/2017</a:t>
            </a:fld>
            <a:endParaRPr lang="en-US"/>
          </a:p>
        </p:txBody>
      </p:sp>
      <p:sp>
        <p:nvSpPr>
          <p:cNvPr id="6" name="Footer Placeholder 5"/>
          <p:cNvSpPr>
            <a:spLocks noGrp="1"/>
          </p:cNvSpPr>
          <p:nvPr>
            <p:ph type="ftr" sz="quarter" idx="11"/>
          </p:nvPr>
        </p:nvSpPr>
        <p:spPr/>
        <p:txBody>
          <a:bodyPr/>
          <a:lstStyle/>
          <a:p>
            <a:r>
              <a:rPr lang="en-US"/>
              <a:t>Giới Thiệu Tổng Quan</a:t>
            </a:r>
          </a:p>
        </p:txBody>
      </p:sp>
      <p:sp>
        <p:nvSpPr>
          <p:cNvPr id="7" name="Slide Number Placeholder 6"/>
          <p:cNvSpPr>
            <a:spLocks noGrp="1"/>
          </p:cNvSpPr>
          <p:nvPr>
            <p:ph type="sldNum" sz="quarter" idx="12"/>
          </p:nvPr>
        </p:nvSpPr>
        <p:spPr/>
        <p:txBody>
          <a:bodyPr/>
          <a:lstStyle/>
          <a:p>
            <a:fld id="{64CCEC82-9F26-4862-A520-2C110A61512A}" type="slidenum">
              <a:rPr lang="en-US" smtClean="0"/>
              <a:t>‹#›</a:t>
            </a:fld>
            <a:endParaRPr lang="en-US"/>
          </a:p>
        </p:txBody>
      </p:sp>
    </p:spTree>
    <p:extLst>
      <p:ext uri="{BB962C8B-B14F-4D97-AF65-F5344CB8AC3E}">
        <p14:creationId xmlns:p14="http://schemas.microsoft.com/office/powerpoint/2010/main" val="14944022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0693BA8-970D-45D9-8B0E-BE8EA2359097}" type="datetime1">
              <a:rPr lang="en-US" smtClean="0"/>
              <a:t>3/24/2017</a:t>
            </a:fld>
            <a:endParaRPr lang="en-US"/>
          </a:p>
        </p:txBody>
      </p:sp>
      <p:sp>
        <p:nvSpPr>
          <p:cNvPr id="8" name="Footer Placeholder 7"/>
          <p:cNvSpPr>
            <a:spLocks noGrp="1"/>
          </p:cNvSpPr>
          <p:nvPr>
            <p:ph type="ftr" sz="quarter" idx="11"/>
          </p:nvPr>
        </p:nvSpPr>
        <p:spPr/>
        <p:txBody>
          <a:bodyPr/>
          <a:lstStyle/>
          <a:p>
            <a:r>
              <a:rPr lang="en-US"/>
              <a:t>Giới Thiệu Tổng Quan</a:t>
            </a:r>
          </a:p>
        </p:txBody>
      </p:sp>
      <p:sp>
        <p:nvSpPr>
          <p:cNvPr id="9" name="Slide Number Placeholder 8"/>
          <p:cNvSpPr>
            <a:spLocks noGrp="1"/>
          </p:cNvSpPr>
          <p:nvPr>
            <p:ph type="sldNum" sz="quarter" idx="12"/>
          </p:nvPr>
        </p:nvSpPr>
        <p:spPr/>
        <p:txBody>
          <a:bodyPr/>
          <a:lstStyle/>
          <a:p>
            <a:fld id="{64CCEC82-9F26-4862-A520-2C110A61512A}" type="slidenum">
              <a:rPr lang="en-US" smtClean="0"/>
              <a:t>‹#›</a:t>
            </a:fld>
            <a:endParaRPr lang="en-US"/>
          </a:p>
        </p:txBody>
      </p:sp>
    </p:spTree>
    <p:extLst>
      <p:ext uri="{BB962C8B-B14F-4D97-AF65-F5344CB8AC3E}">
        <p14:creationId xmlns:p14="http://schemas.microsoft.com/office/powerpoint/2010/main" val="12597697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2C8DA3E-28C6-425D-99C9-D18E8CE91818}" type="datetime1">
              <a:rPr lang="en-US" smtClean="0"/>
              <a:t>3/24/2017</a:t>
            </a:fld>
            <a:endParaRPr lang="en-US"/>
          </a:p>
        </p:txBody>
      </p:sp>
      <p:sp>
        <p:nvSpPr>
          <p:cNvPr id="4" name="Footer Placeholder 3"/>
          <p:cNvSpPr>
            <a:spLocks noGrp="1"/>
          </p:cNvSpPr>
          <p:nvPr>
            <p:ph type="ftr" sz="quarter" idx="11"/>
          </p:nvPr>
        </p:nvSpPr>
        <p:spPr/>
        <p:txBody>
          <a:bodyPr/>
          <a:lstStyle/>
          <a:p>
            <a:r>
              <a:rPr lang="en-US"/>
              <a:t>Giới Thiệu Tổng Quan</a:t>
            </a:r>
          </a:p>
        </p:txBody>
      </p:sp>
      <p:sp>
        <p:nvSpPr>
          <p:cNvPr id="5" name="Slide Number Placeholder 4"/>
          <p:cNvSpPr>
            <a:spLocks noGrp="1"/>
          </p:cNvSpPr>
          <p:nvPr>
            <p:ph type="sldNum" sz="quarter" idx="12"/>
          </p:nvPr>
        </p:nvSpPr>
        <p:spPr/>
        <p:txBody>
          <a:bodyPr/>
          <a:lstStyle/>
          <a:p>
            <a:fld id="{64CCEC82-9F26-4862-A520-2C110A61512A}" type="slidenum">
              <a:rPr lang="en-US" smtClean="0"/>
              <a:t>‹#›</a:t>
            </a:fld>
            <a:endParaRPr lang="en-US"/>
          </a:p>
        </p:txBody>
      </p:sp>
    </p:spTree>
    <p:extLst>
      <p:ext uri="{BB962C8B-B14F-4D97-AF65-F5344CB8AC3E}">
        <p14:creationId xmlns:p14="http://schemas.microsoft.com/office/powerpoint/2010/main" val="39456765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E518CB9C-F0B6-4855-8F41-EBC937D2C570}" type="datetime1">
              <a:rPr lang="en-US" smtClean="0"/>
              <a:t>3/24/2017</a:t>
            </a:fld>
            <a:endParaRPr lang="en-US"/>
          </a:p>
        </p:txBody>
      </p:sp>
      <p:sp>
        <p:nvSpPr>
          <p:cNvPr id="3" name="Footer Placeholder 2"/>
          <p:cNvSpPr>
            <a:spLocks noGrp="1"/>
          </p:cNvSpPr>
          <p:nvPr>
            <p:ph type="ftr" sz="quarter" idx="11"/>
          </p:nvPr>
        </p:nvSpPr>
        <p:spPr/>
        <p:txBody>
          <a:bodyPr/>
          <a:lstStyle/>
          <a:p>
            <a:r>
              <a:rPr lang="en-US"/>
              <a:t>Giới Thiệu Tổng Quan</a:t>
            </a:r>
          </a:p>
        </p:txBody>
      </p:sp>
      <p:sp>
        <p:nvSpPr>
          <p:cNvPr id="4" name="Slide Number Placeholder 3"/>
          <p:cNvSpPr>
            <a:spLocks noGrp="1"/>
          </p:cNvSpPr>
          <p:nvPr>
            <p:ph type="sldNum" sz="quarter" idx="12"/>
          </p:nvPr>
        </p:nvSpPr>
        <p:spPr/>
        <p:txBody>
          <a:bodyPr/>
          <a:lstStyle/>
          <a:p>
            <a:fld id="{64CCEC82-9F26-4862-A520-2C110A61512A}" type="slidenum">
              <a:rPr lang="en-US" smtClean="0"/>
              <a:t>‹#›</a:t>
            </a:fld>
            <a:endParaRPr lang="en-US"/>
          </a:p>
        </p:txBody>
      </p:sp>
    </p:spTree>
    <p:extLst>
      <p:ext uri="{BB962C8B-B14F-4D97-AF65-F5344CB8AC3E}">
        <p14:creationId xmlns:p14="http://schemas.microsoft.com/office/powerpoint/2010/main" val="8031078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E961878-659B-4BC4-83E9-924097AE0E4F}" type="datetime1">
              <a:rPr lang="en-US" smtClean="0"/>
              <a:t>3/24/2017</a:t>
            </a:fld>
            <a:endParaRPr lang="en-US"/>
          </a:p>
        </p:txBody>
      </p:sp>
      <p:sp>
        <p:nvSpPr>
          <p:cNvPr id="6" name="Footer Placeholder 5"/>
          <p:cNvSpPr>
            <a:spLocks noGrp="1"/>
          </p:cNvSpPr>
          <p:nvPr>
            <p:ph type="ftr" sz="quarter" idx="11"/>
          </p:nvPr>
        </p:nvSpPr>
        <p:spPr/>
        <p:txBody>
          <a:bodyPr/>
          <a:lstStyle/>
          <a:p>
            <a:r>
              <a:rPr lang="en-US"/>
              <a:t>Giới Thiệu Tổng Quan</a:t>
            </a:r>
          </a:p>
        </p:txBody>
      </p:sp>
      <p:sp>
        <p:nvSpPr>
          <p:cNvPr id="7" name="Slide Number Placeholder 6"/>
          <p:cNvSpPr>
            <a:spLocks noGrp="1"/>
          </p:cNvSpPr>
          <p:nvPr>
            <p:ph type="sldNum" sz="quarter" idx="12"/>
          </p:nvPr>
        </p:nvSpPr>
        <p:spPr/>
        <p:txBody>
          <a:bodyPr/>
          <a:lstStyle/>
          <a:p>
            <a:fld id="{64CCEC82-9F26-4862-A520-2C110A61512A}" type="slidenum">
              <a:rPr lang="en-US" smtClean="0"/>
              <a:t>‹#›</a:t>
            </a:fld>
            <a:endParaRPr lang="en-US"/>
          </a:p>
        </p:txBody>
      </p:sp>
    </p:spTree>
    <p:extLst>
      <p:ext uri="{BB962C8B-B14F-4D97-AF65-F5344CB8AC3E}">
        <p14:creationId xmlns:p14="http://schemas.microsoft.com/office/powerpoint/2010/main" val="22171142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DECB4F8-BC9F-4D62-92AA-003C0F60F252}" type="datetime1">
              <a:rPr lang="en-US" smtClean="0"/>
              <a:t>3/24/2017</a:t>
            </a:fld>
            <a:endParaRPr lang="en-US"/>
          </a:p>
        </p:txBody>
      </p:sp>
      <p:sp>
        <p:nvSpPr>
          <p:cNvPr id="6" name="Footer Placeholder 5"/>
          <p:cNvSpPr>
            <a:spLocks noGrp="1"/>
          </p:cNvSpPr>
          <p:nvPr>
            <p:ph type="ftr" sz="quarter" idx="11"/>
          </p:nvPr>
        </p:nvSpPr>
        <p:spPr/>
        <p:txBody>
          <a:bodyPr/>
          <a:lstStyle/>
          <a:p>
            <a:r>
              <a:rPr lang="en-US"/>
              <a:t>Giới Thiệu Tổng Quan</a:t>
            </a:r>
          </a:p>
        </p:txBody>
      </p:sp>
      <p:sp>
        <p:nvSpPr>
          <p:cNvPr id="7" name="Slide Number Placeholder 6"/>
          <p:cNvSpPr>
            <a:spLocks noGrp="1"/>
          </p:cNvSpPr>
          <p:nvPr>
            <p:ph type="sldNum" sz="quarter" idx="12"/>
          </p:nvPr>
        </p:nvSpPr>
        <p:spPr/>
        <p:txBody>
          <a:bodyPr/>
          <a:lstStyle/>
          <a:p>
            <a:fld id="{64CCEC82-9F26-4862-A520-2C110A61512A}" type="slidenum">
              <a:rPr lang="en-US" smtClean="0"/>
              <a:t>‹#›</a:t>
            </a:fld>
            <a:endParaRPr lang="en-US"/>
          </a:p>
        </p:txBody>
      </p:sp>
    </p:spTree>
    <p:extLst>
      <p:ext uri="{BB962C8B-B14F-4D97-AF65-F5344CB8AC3E}">
        <p14:creationId xmlns:p14="http://schemas.microsoft.com/office/powerpoint/2010/main" val="30956238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98BFAEA1-AFE1-42EC-86B3-CAA1E48C48B6}" type="datetime1">
              <a:rPr lang="en-US" smtClean="0"/>
              <a:t>3/24/2017</a:t>
            </a:fld>
            <a:endParaRPr lang="en-US"/>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r>
              <a:rPr lang="en-US"/>
              <a:t>Giới Thiệu Tổng Quan</a:t>
            </a:r>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4CCEC82-9F26-4862-A520-2C110A61512A}" type="slidenum">
              <a:rPr lang="en-US" smtClean="0"/>
              <a:t>‹#›</a:t>
            </a:fld>
            <a:endParaRPr lang="en-US"/>
          </a:p>
        </p:txBody>
      </p:sp>
    </p:spTree>
    <p:extLst>
      <p:ext uri="{BB962C8B-B14F-4D97-AF65-F5344CB8AC3E}">
        <p14:creationId xmlns:p14="http://schemas.microsoft.com/office/powerpoint/2010/main" val="365350110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hf hdr="0" dt="0"/>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23924" y="664802"/>
            <a:ext cx="11075831" cy="1692771"/>
          </a:xfrm>
          <a:prstGeom prst="rect">
            <a:avLst/>
          </a:prstGeom>
          <a:noFill/>
        </p:spPr>
        <p:txBody>
          <a:bodyPr wrap="square" rtlCol="0">
            <a:spAutoFit/>
          </a:bodyPr>
          <a:lstStyle/>
          <a:p>
            <a:pPr algn="ctr"/>
            <a:r>
              <a:rPr lang="en-US" sz="400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Times New Roman" panose="02020603050405020304" pitchFamily="18" charset="0"/>
                <a:cs typeface="Times New Roman" panose="02020603050405020304" pitchFamily="18" charset="0"/>
              </a:rPr>
              <a:t>TRƯỜNG ĐẠI HỌC CÔNG NGHỆ THÔNG TIN</a:t>
            </a:r>
          </a:p>
          <a:p>
            <a:pPr algn="ctr"/>
            <a:r>
              <a:rPr lang="en-US" sz="320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Times New Roman" panose="02020603050405020304" pitchFamily="18" charset="0"/>
                <a:cs typeface="Times New Roman" panose="02020603050405020304" pitchFamily="18" charset="0"/>
              </a:rPr>
              <a:t>MÔN : CÔNG NGHỆ .NET</a:t>
            </a:r>
          </a:p>
          <a:p>
            <a:pPr algn="ctr"/>
            <a:r>
              <a:rPr lang="en-US" sz="280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Times New Roman" panose="02020603050405020304" pitchFamily="18" charset="0"/>
                <a:cs typeface="Times New Roman" panose="02020603050405020304" pitchFamily="18" charset="0"/>
              </a:rPr>
              <a:t>GIẢNG VIÊN : THS. PHẠM THI VƯƠNG</a:t>
            </a:r>
          </a:p>
        </p:txBody>
      </p:sp>
      <p:sp>
        <p:nvSpPr>
          <p:cNvPr id="12" name="TextBox 11"/>
          <p:cNvSpPr txBox="1"/>
          <p:nvPr/>
        </p:nvSpPr>
        <p:spPr>
          <a:xfrm>
            <a:off x="2002873" y="2590808"/>
            <a:ext cx="8563673" cy="1631216"/>
          </a:xfrm>
          <a:prstGeom prst="rect">
            <a:avLst/>
          </a:prstGeom>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a:r>
              <a:rPr lang="en-US" sz="5000" b="1">
                <a:latin typeface="Times New Roman" panose="02020603050405020304" pitchFamily="18" charset="0"/>
                <a:cs typeface="Times New Roman" panose="02020603050405020304" pitchFamily="18" charset="0"/>
              </a:rPr>
              <a:t> </a:t>
            </a:r>
            <a:r>
              <a:rPr lang="en-US" sz="5000" b="1">
                <a:solidFill>
                  <a:srgbClr val="FF0000"/>
                </a:solidFill>
                <a:latin typeface="Times New Roman" panose="02020603050405020304" pitchFamily="18" charset="0"/>
                <a:cs typeface="Times New Roman" panose="02020603050405020304" pitchFamily="18" charset="0"/>
              </a:rPr>
              <a:t>SignalR Programming in </a:t>
            </a:r>
          </a:p>
          <a:p>
            <a:pPr algn="ctr"/>
            <a:r>
              <a:rPr lang="en-US" sz="5000" b="1">
                <a:solidFill>
                  <a:srgbClr val="FF0000"/>
                </a:solidFill>
                <a:latin typeface="Times New Roman" panose="02020603050405020304" pitchFamily="18" charset="0"/>
                <a:cs typeface="Times New Roman" panose="02020603050405020304" pitchFamily="18" charset="0"/>
              </a:rPr>
              <a:t>Microsoft ASP.NET</a:t>
            </a:r>
          </a:p>
        </p:txBody>
      </p:sp>
      <p:sp>
        <p:nvSpPr>
          <p:cNvPr id="22" name="Footer Placeholder 21"/>
          <p:cNvSpPr>
            <a:spLocks noGrp="1"/>
          </p:cNvSpPr>
          <p:nvPr>
            <p:ph type="ftr" sz="quarter" idx="11"/>
          </p:nvPr>
        </p:nvSpPr>
        <p:spPr>
          <a:xfrm>
            <a:off x="290859" y="4992671"/>
            <a:ext cx="4608687" cy="1458929"/>
          </a:xfrm>
        </p:spPr>
        <p:txBody>
          <a:bodyPr/>
          <a:lstStyle/>
          <a:p>
            <a:r>
              <a:rPr lang="en-US" sz="2000" b="1">
                <a:latin typeface="Times New Roman" pitchFamily="18" charset="0"/>
                <a:cs typeface="Times New Roman" pitchFamily="18" charset="0"/>
              </a:rPr>
              <a:t>	Nhóm 03</a:t>
            </a:r>
          </a:p>
          <a:p>
            <a:r>
              <a:rPr lang="en-US" sz="2000" b="1">
                <a:latin typeface="Times New Roman" pitchFamily="18" charset="0"/>
                <a:cs typeface="Times New Roman" pitchFamily="18" charset="0"/>
              </a:rPr>
              <a:t>     Phạm </a:t>
            </a:r>
            <a:r>
              <a:rPr lang="en-US" sz="2000" b="1" err="1">
                <a:latin typeface="Times New Roman" pitchFamily="18" charset="0"/>
                <a:cs typeface="Times New Roman" pitchFamily="18" charset="0"/>
              </a:rPr>
              <a:t>Hoàng</a:t>
            </a:r>
            <a:r>
              <a:rPr lang="en-US" sz="2000" b="1">
                <a:latin typeface="Times New Roman" pitchFamily="18" charset="0"/>
                <a:cs typeface="Times New Roman" pitchFamily="18" charset="0"/>
              </a:rPr>
              <a:t> </a:t>
            </a:r>
            <a:r>
              <a:rPr lang="en-US" sz="2000" b="1" err="1">
                <a:latin typeface="Times New Roman" pitchFamily="18" charset="0"/>
                <a:cs typeface="Times New Roman" pitchFamily="18" charset="0"/>
              </a:rPr>
              <a:t>Hải</a:t>
            </a:r>
            <a:r>
              <a:rPr lang="en-US" sz="2000" b="1">
                <a:latin typeface="Times New Roman" pitchFamily="18" charset="0"/>
                <a:cs typeface="Times New Roman" pitchFamily="18" charset="0"/>
              </a:rPr>
              <a:t> </a:t>
            </a:r>
            <a:r>
              <a:rPr lang="en-US" sz="2000" b="1" err="1">
                <a:latin typeface="Times New Roman" pitchFamily="18" charset="0"/>
                <a:cs typeface="Times New Roman" pitchFamily="18" charset="0"/>
              </a:rPr>
              <a:t>Sơn</a:t>
            </a:r>
            <a:r>
              <a:rPr lang="en-US" sz="2000" b="1">
                <a:latin typeface="Times New Roman" pitchFamily="18" charset="0"/>
                <a:cs typeface="Times New Roman" pitchFamily="18" charset="0"/>
              </a:rPr>
              <a:t> – 13520708</a:t>
            </a:r>
          </a:p>
          <a:p>
            <a:r>
              <a:rPr lang="en-US" sz="2000" b="1">
                <a:latin typeface="Times New Roman" pitchFamily="18" charset="0"/>
                <a:cs typeface="Times New Roman" pitchFamily="18" charset="0"/>
              </a:rPr>
              <a:t>     Tô Thành Thương       – 13520862</a:t>
            </a:r>
          </a:p>
          <a:p>
            <a:r>
              <a:rPr lang="en-US" sz="2000" b="1">
                <a:latin typeface="Times New Roman" pitchFamily="18" charset="0"/>
                <a:cs typeface="Times New Roman" pitchFamily="18" charset="0"/>
              </a:rPr>
              <a:t>     Nguyễn Văn Thuyền   – 13520873 </a:t>
            </a:r>
          </a:p>
        </p:txBody>
      </p:sp>
      <p:sp>
        <p:nvSpPr>
          <p:cNvPr id="21" name="Slide Number Placeholder 20"/>
          <p:cNvSpPr>
            <a:spLocks noGrp="1"/>
          </p:cNvSpPr>
          <p:nvPr>
            <p:ph type="sldNum" sz="quarter" idx="12"/>
          </p:nvPr>
        </p:nvSpPr>
        <p:spPr>
          <a:xfrm>
            <a:off x="10566546" y="6086475"/>
            <a:ext cx="764215" cy="365125"/>
          </a:xfrm>
        </p:spPr>
        <p:txBody>
          <a:bodyPr/>
          <a:lstStyle/>
          <a:p>
            <a:fld id="{DEC426F4-60B9-4719-8AEF-3D2A851632D5}" type="slidenum">
              <a:rPr lang="en-US" sz="1800" smtClean="0">
                <a:latin typeface="Times New Roman" pitchFamily="18" charset="0"/>
                <a:cs typeface="Times New Roman" pitchFamily="18" charset="0"/>
              </a:rPr>
              <a:t>1</a:t>
            </a:fld>
            <a:endParaRPr lang="en-US" sz="1800">
              <a:latin typeface="Times New Roman" pitchFamily="18" charset="0"/>
              <a:cs typeface="Times New Roman" pitchFamily="18" charset="0"/>
            </a:endParaRPr>
          </a:p>
        </p:txBody>
      </p:sp>
    </p:spTree>
    <p:extLst>
      <p:ext uri="{BB962C8B-B14F-4D97-AF65-F5344CB8AC3E}">
        <p14:creationId xmlns:p14="http://schemas.microsoft.com/office/powerpoint/2010/main" val="27209903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8075" y="57151"/>
            <a:ext cx="10364451" cy="825830"/>
          </a:xfrm>
        </p:spPr>
        <p:txBody>
          <a:bodyPr/>
          <a:lstStyle/>
          <a:p>
            <a:r>
              <a:rPr lang="en-US" b="1" cap="none">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Times New Roman" panose="02020603050405020304" pitchFamily="18" charset="0"/>
                <a:cs typeface="Times New Roman" panose="02020603050405020304" pitchFamily="18" charset="0"/>
              </a:rPr>
              <a:t>2. Các công nghệ hiện có/Giải pháp</a:t>
            </a:r>
            <a:endParaRPr lang="en-US"/>
          </a:p>
        </p:txBody>
      </p:sp>
      <p:sp>
        <p:nvSpPr>
          <p:cNvPr id="5" name="Slide Number Placeholder 4"/>
          <p:cNvSpPr>
            <a:spLocks noGrp="1"/>
          </p:cNvSpPr>
          <p:nvPr>
            <p:ph type="sldNum" sz="quarter" idx="12"/>
          </p:nvPr>
        </p:nvSpPr>
        <p:spPr/>
        <p:txBody>
          <a:bodyPr/>
          <a:lstStyle/>
          <a:p>
            <a:fld id="{64CCEC82-9F26-4862-A520-2C110A61512A}" type="slidenum">
              <a:rPr lang="en-US" sz="1800" smtClean="0"/>
              <a:t>10</a:t>
            </a:fld>
            <a:endParaRPr lang="en-US" sz="1800"/>
          </a:p>
        </p:txBody>
      </p:sp>
      <p:sp>
        <p:nvSpPr>
          <p:cNvPr id="6" name="TextBox 5"/>
          <p:cNvSpPr txBox="1"/>
          <p:nvPr/>
        </p:nvSpPr>
        <p:spPr>
          <a:xfrm>
            <a:off x="1013138" y="711102"/>
            <a:ext cx="10265088" cy="1015663"/>
          </a:xfrm>
          <a:prstGeom prst="rect">
            <a:avLst/>
          </a:prstGeom>
          <a:noFill/>
        </p:spPr>
        <p:txBody>
          <a:bodyPr wrap="square" rtlCol="0">
            <a:spAutoFit/>
          </a:bodyPr>
          <a:lstStyle/>
          <a:p>
            <a:pPr marL="285750" indent="-285750">
              <a:buFont typeface="Arial" charset="0"/>
              <a:buChar char="•"/>
            </a:pPr>
            <a:r>
              <a:rPr lang="en-US" sz="3000">
                <a:latin typeface="Times New Roman" panose="02020603050405020304" pitchFamily="18" charset="0"/>
                <a:cs typeface="Times New Roman" panose="02020603050405020304" pitchFamily="18" charset="0"/>
              </a:rPr>
              <a:t>Server Sent Events(SSE)</a:t>
            </a:r>
          </a:p>
          <a:p>
            <a:pPr marL="742950" lvl="1" indent="-285750">
              <a:buFont typeface="Arial" charset="0"/>
              <a:buChar char="•"/>
            </a:pPr>
            <a:endParaRPr lang="en-US" sz="3000">
              <a:latin typeface="Times New Roman" panose="02020603050405020304" pitchFamily="18" charset="0"/>
              <a:cs typeface="Times New Roman" panose="02020603050405020304" pitchFamily="18" charset="0"/>
            </a:endParaRPr>
          </a:p>
        </p:txBody>
      </p:sp>
      <p:sp>
        <p:nvSpPr>
          <p:cNvPr id="32" name="TextBox 31"/>
          <p:cNvSpPr txBox="1"/>
          <p:nvPr/>
        </p:nvSpPr>
        <p:spPr>
          <a:xfrm>
            <a:off x="626785" y="1391575"/>
            <a:ext cx="10651441" cy="3139321"/>
          </a:xfrm>
          <a:prstGeom prst="rect">
            <a:avLst/>
          </a:prstGeom>
          <a:noFill/>
        </p:spPr>
        <p:txBody>
          <a:bodyPr wrap="square" rtlCol="0">
            <a:spAutoFit/>
          </a:bodyPr>
          <a:lstStyle/>
          <a:p>
            <a:r>
              <a:rPr lang="en-US" sz="3000" b="1">
                <a:latin typeface="Times New Roman" panose="02020603050405020304" pitchFamily="18" charset="0"/>
                <a:cs typeface="Times New Roman" panose="02020603050405020304" pitchFamily="18" charset="0"/>
              </a:rPr>
              <a:t>Đặc điểm chính</a:t>
            </a:r>
          </a:p>
          <a:p>
            <a:pPr marL="285750" indent="-285750" algn="just">
              <a:buFont typeface="Arial" charset="0"/>
              <a:buChar char="•"/>
            </a:pPr>
            <a:r>
              <a:rPr lang="vi-VN" sz="2800">
                <a:latin typeface="Times New Roman" panose="02020603050405020304" pitchFamily="18" charset="0"/>
                <a:cs typeface="Times New Roman" panose="02020603050405020304" pitchFamily="18" charset="0"/>
              </a:rPr>
              <a:t>Server-Sent Events (SSE) là một tiêu chuẩn mô tả cách servers có thể bắt đầu truyền dữ liệu đối với clients khi một kết nối clients ban đầu được thiết lập</a:t>
            </a:r>
            <a:r>
              <a:rPr lang="en-US" sz="2800">
                <a:latin typeface="Times New Roman" panose="02020603050405020304" pitchFamily="18" charset="0"/>
                <a:cs typeface="Times New Roman" panose="02020603050405020304" pitchFamily="18" charset="0"/>
              </a:rPr>
              <a:t>.</a:t>
            </a:r>
          </a:p>
          <a:p>
            <a:pPr marL="285750" indent="-285750" algn="just">
              <a:buFont typeface="Arial" charset="0"/>
              <a:buChar char="•"/>
            </a:pPr>
            <a:r>
              <a:rPr lang="vi-VN" sz="2800">
                <a:latin typeface="Times New Roman" panose="02020603050405020304" pitchFamily="18" charset="0"/>
                <a:cs typeface="Times New Roman" panose="02020603050405020304" pitchFamily="18" charset="0"/>
              </a:rPr>
              <a:t>Chúng thường được sử dụng để gửi bản cập nhật tin tức hoặc các luồng dữ liệu liên tục tới trình duyệt</a:t>
            </a:r>
            <a:r>
              <a:rPr lang="en-US" sz="2800">
                <a:latin typeface="Times New Roman" panose="02020603050405020304" pitchFamily="18" charset="0"/>
                <a:cs typeface="Times New Roman" panose="02020603050405020304" pitchFamily="18" charset="0"/>
              </a:rPr>
              <a:t>.</a:t>
            </a:r>
          </a:p>
          <a:p>
            <a:pPr marL="285750" indent="-285750" algn="just">
              <a:buFont typeface="Arial" charset="0"/>
              <a:buChar char="•"/>
            </a:pPr>
            <a:r>
              <a:rPr lang="en-US" sz="2800">
                <a:latin typeface="Times New Roman" panose="02020603050405020304" pitchFamily="18" charset="0"/>
                <a:cs typeface="Times New Roman" panose="02020603050405020304" pitchFamily="18" charset="0"/>
              </a:rPr>
              <a:t>T</a:t>
            </a:r>
            <a:r>
              <a:rPr lang="vi-VN" sz="2800">
                <a:latin typeface="Times New Roman" panose="02020603050405020304" pitchFamily="18" charset="0"/>
                <a:cs typeface="Times New Roman" panose="02020603050405020304" pitchFamily="18" charset="0"/>
              </a:rPr>
              <a:t>hông qua một API JavaScript được gọi là EventSource</a:t>
            </a:r>
            <a:r>
              <a:rPr lang="en-US" sz="280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5564321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animEffect transition="in" filter="fade">
                                      <p:cBhvr>
                                        <p:cTn id="11" dur="500"/>
                                        <p:tgtEl>
                                          <p:spTgt spid="6">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32">
                                            <p:txEl>
                                              <p:pRg st="0" end="0"/>
                                            </p:txEl>
                                          </p:spTgt>
                                        </p:tgtEl>
                                        <p:attrNameLst>
                                          <p:attrName>style.visibility</p:attrName>
                                        </p:attrNameLst>
                                      </p:cBhvr>
                                      <p:to>
                                        <p:strVal val="visible"/>
                                      </p:to>
                                    </p:set>
                                    <p:animEffect transition="in" filter="fade">
                                      <p:cBhvr>
                                        <p:cTn id="16" dur="500"/>
                                        <p:tgtEl>
                                          <p:spTgt spid="32">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2">
                                            <p:txEl>
                                              <p:pRg st="1" end="1"/>
                                            </p:txEl>
                                          </p:spTgt>
                                        </p:tgtEl>
                                        <p:attrNameLst>
                                          <p:attrName>style.visibility</p:attrName>
                                        </p:attrNameLst>
                                      </p:cBhvr>
                                      <p:to>
                                        <p:strVal val="visible"/>
                                      </p:to>
                                    </p:set>
                                    <p:animEffect transition="in" filter="fade">
                                      <p:cBhvr>
                                        <p:cTn id="21" dur="500"/>
                                        <p:tgtEl>
                                          <p:spTgt spid="32">
                                            <p:txEl>
                                              <p:pRg st="1" end="1"/>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32">
                                            <p:txEl>
                                              <p:pRg st="2" end="2"/>
                                            </p:txEl>
                                          </p:spTgt>
                                        </p:tgtEl>
                                        <p:attrNameLst>
                                          <p:attrName>style.visibility</p:attrName>
                                        </p:attrNameLst>
                                      </p:cBhvr>
                                      <p:to>
                                        <p:strVal val="visible"/>
                                      </p:to>
                                    </p:set>
                                    <p:animEffect transition="in" filter="fade">
                                      <p:cBhvr>
                                        <p:cTn id="26" dur="500"/>
                                        <p:tgtEl>
                                          <p:spTgt spid="32">
                                            <p:txEl>
                                              <p:pRg st="2" end="2"/>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32">
                                            <p:txEl>
                                              <p:pRg st="3" end="3"/>
                                            </p:txEl>
                                          </p:spTgt>
                                        </p:tgtEl>
                                        <p:attrNameLst>
                                          <p:attrName>style.visibility</p:attrName>
                                        </p:attrNameLst>
                                      </p:cBhvr>
                                      <p:to>
                                        <p:strVal val="visible"/>
                                      </p:to>
                                    </p:set>
                                    <p:animEffect transition="in" filter="fade">
                                      <p:cBhvr>
                                        <p:cTn id="31" dur="500"/>
                                        <p:tgtEl>
                                          <p:spTgt spid="3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8075" y="57151"/>
            <a:ext cx="10364451" cy="825830"/>
          </a:xfrm>
        </p:spPr>
        <p:txBody>
          <a:bodyPr/>
          <a:lstStyle/>
          <a:p>
            <a:r>
              <a:rPr lang="en-US" b="1" cap="none">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Times New Roman" panose="02020603050405020304" pitchFamily="18" charset="0"/>
                <a:cs typeface="Times New Roman" panose="02020603050405020304" pitchFamily="18" charset="0"/>
              </a:rPr>
              <a:t>2. Các công nghệ hiện có/Giải pháp</a:t>
            </a:r>
            <a:endParaRPr lang="en-US"/>
          </a:p>
        </p:txBody>
      </p:sp>
      <p:sp>
        <p:nvSpPr>
          <p:cNvPr id="5" name="Slide Number Placeholder 4"/>
          <p:cNvSpPr>
            <a:spLocks noGrp="1"/>
          </p:cNvSpPr>
          <p:nvPr>
            <p:ph type="sldNum" sz="quarter" idx="12"/>
          </p:nvPr>
        </p:nvSpPr>
        <p:spPr>
          <a:xfrm>
            <a:off x="10896118" y="5831517"/>
            <a:ext cx="764215" cy="365125"/>
          </a:xfrm>
        </p:spPr>
        <p:txBody>
          <a:bodyPr/>
          <a:lstStyle/>
          <a:p>
            <a:fld id="{64CCEC82-9F26-4862-A520-2C110A61512A}" type="slidenum">
              <a:rPr lang="en-US" sz="1800" smtClean="0"/>
              <a:t>11</a:t>
            </a:fld>
            <a:endParaRPr lang="en-US" sz="1800"/>
          </a:p>
        </p:txBody>
      </p:sp>
      <p:sp>
        <p:nvSpPr>
          <p:cNvPr id="6" name="TextBox 5"/>
          <p:cNvSpPr txBox="1"/>
          <p:nvPr/>
        </p:nvSpPr>
        <p:spPr>
          <a:xfrm>
            <a:off x="1013138" y="711102"/>
            <a:ext cx="10265088" cy="1015663"/>
          </a:xfrm>
          <a:prstGeom prst="rect">
            <a:avLst/>
          </a:prstGeom>
          <a:noFill/>
        </p:spPr>
        <p:txBody>
          <a:bodyPr wrap="square" rtlCol="0">
            <a:spAutoFit/>
          </a:bodyPr>
          <a:lstStyle/>
          <a:p>
            <a:pPr marL="285750" indent="-285750">
              <a:buFont typeface="Arial" charset="0"/>
              <a:buChar char="•"/>
            </a:pPr>
            <a:r>
              <a:rPr lang="en-US" sz="3000">
                <a:latin typeface="Times New Roman" panose="02020603050405020304" pitchFamily="18" charset="0"/>
                <a:cs typeface="Times New Roman" panose="02020603050405020304" pitchFamily="18" charset="0"/>
              </a:rPr>
              <a:t>WebSockets</a:t>
            </a:r>
          </a:p>
          <a:p>
            <a:pPr marL="742950" lvl="1" indent="-285750">
              <a:buFont typeface="Arial" charset="0"/>
              <a:buChar char="•"/>
            </a:pPr>
            <a:endParaRPr lang="en-US" sz="3000">
              <a:latin typeface="Times New Roman" panose="02020603050405020304" pitchFamily="18" charset="0"/>
              <a:cs typeface="Times New Roman" panose="02020603050405020304" pitchFamily="18" charset="0"/>
            </a:endParaRPr>
          </a:p>
        </p:txBody>
      </p:sp>
      <p:sp>
        <p:nvSpPr>
          <p:cNvPr id="32" name="TextBox 31"/>
          <p:cNvSpPr txBox="1"/>
          <p:nvPr/>
        </p:nvSpPr>
        <p:spPr>
          <a:xfrm>
            <a:off x="403726" y="3302466"/>
            <a:ext cx="10651441" cy="3570208"/>
          </a:xfrm>
          <a:prstGeom prst="rect">
            <a:avLst/>
          </a:prstGeom>
          <a:noFill/>
        </p:spPr>
        <p:txBody>
          <a:bodyPr wrap="square" rtlCol="0">
            <a:spAutoFit/>
          </a:bodyPr>
          <a:lstStyle/>
          <a:p>
            <a:r>
              <a:rPr lang="en-US" sz="3000" b="1">
                <a:latin typeface="Times New Roman" panose="02020603050405020304" pitchFamily="18" charset="0"/>
                <a:cs typeface="Times New Roman" panose="02020603050405020304" pitchFamily="18" charset="0"/>
              </a:rPr>
              <a:t>Đặc điểm chính</a:t>
            </a:r>
          </a:p>
          <a:p>
            <a:pPr marL="285750" indent="-285750" algn="just">
              <a:buFont typeface="Arial" charset="0"/>
              <a:buChar char="•"/>
            </a:pPr>
            <a:r>
              <a:rPr lang="en-US" sz="2800">
                <a:latin typeface="Times New Roman" panose="02020603050405020304" pitchFamily="18" charset="0"/>
                <a:cs typeface="Times New Roman" panose="02020603050405020304" pitchFamily="18" charset="0"/>
              </a:rPr>
              <a:t>Cho phép thiết lập một kết nối liên tục mà client sẽ bắt đầu bất cứ khi nào cần thiết và sẽ vẫn mở.</a:t>
            </a:r>
          </a:p>
          <a:p>
            <a:pPr marL="285750" indent="-285750" algn="just">
              <a:buFont typeface="Arial" charset="0"/>
              <a:buChar char="•"/>
            </a:pPr>
            <a:r>
              <a:rPr lang="en-US" sz="2800">
                <a:latin typeface="Times New Roman" panose="02020603050405020304" pitchFamily="18" charset="0"/>
                <a:cs typeface="Times New Roman" panose="02020603050405020304" pitchFamily="18" charset="0"/>
              </a:rPr>
              <a:t>Một kênh hai chiều giữa client và server được tạo ra, nơi mà có thể gửi thông tin đến đầu kia vào bất kỳ lúc nào.</a:t>
            </a:r>
          </a:p>
          <a:p>
            <a:pPr marL="285750" indent="-285750" algn="just">
              <a:buFont typeface="Arial" charset="0"/>
              <a:buChar char="•"/>
            </a:pPr>
            <a:r>
              <a:rPr lang="en-US" sz="2800">
                <a:latin typeface="Times New Roman" panose="02020603050405020304" pitchFamily="18" charset="0"/>
                <a:cs typeface="Times New Roman" panose="02020603050405020304" pitchFamily="18" charset="0"/>
              </a:rPr>
              <a:t>Chuẩn W3C.</a:t>
            </a:r>
          </a:p>
          <a:p>
            <a:pPr marL="285750" indent="-285750" algn="just">
              <a:buFont typeface="Arial" charset="0"/>
              <a:buChar char="•"/>
            </a:pPr>
            <a:r>
              <a:rPr lang="en-US" sz="2800">
                <a:latin typeface="Times New Roman" panose="02020603050405020304" pitchFamily="18" charset="0"/>
                <a:cs typeface="Times New Roman" panose="02020603050405020304" pitchFamily="18" charset="0"/>
              </a:rPr>
              <a:t>Không phải tất cả các </a:t>
            </a:r>
            <a:r>
              <a:rPr lang="en-US" sz="2800">
                <a:solidFill>
                  <a:srgbClr val="FF0000"/>
                </a:solidFill>
                <a:latin typeface="Times New Roman" panose="02020603050405020304" pitchFamily="18" charset="0"/>
                <a:cs typeface="Times New Roman" panose="02020603050405020304" pitchFamily="18" charset="0"/>
              </a:rPr>
              <a:t>trình duyệt</a:t>
            </a:r>
            <a:r>
              <a:rPr lang="en-US" sz="2800">
                <a:latin typeface="Times New Roman" panose="02020603050405020304" pitchFamily="18" charset="0"/>
                <a:cs typeface="Times New Roman" panose="02020603050405020304" pitchFamily="18" charset="0"/>
              </a:rPr>
              <a:t>, các </a:t>
            </a:r>
            <a:r>
              <a:rPr lang="en-US" sz="2800">
                <a:solidFill>
                  <a:srgbClr val="FF0000"/>
                </a:solidFill>
                <a:latin typeface="Times New Roman" panose="02020603050405020304" pitchFamily="18" charset="0"/>
                <a:cs typeface="Times New Roman" panose="02020603050405020304" pitchFamily="18" charset="0"/>
              </a:rPr>
              <a:t>máy chủ</a:t>
            </a:r>
            <a:r>
              <a:rPr lang="en-US" sz="2800">
                <a:latin typeface="Times New Roman" panose="02020603050405020304" pitchFamily="18" charset="0"/>
                <a:cs typeface="Times New Roman" panose="02020603050405020304" pitchFamily="18" charset="0"/>
              </a:rPr>
              <a:t>, các </a:t>
            </a:r>
            <a:r>
              <a:rPr lang="en-US" sz="2800">
                <a:solidFill>
                  <a:srgbClr val="FF0000"/>
                </a:solidFill>
                <a:latin typeface="Times New Roman" panose="02020603050405020304" pitchFamily="18" charset="0"/>
                <a:cs typeface="Times New Roman" panose="02020603050405020304" pitchFamily="18" charset="0"/>
              </a:rPr>
              <a:t>proxy</a:t>
            </a:r>
            <a:r>
              <a:rPr lang="en-US" sz="2800">
                <a:latin typeface="Times New Roman" panose="02020603050405020304" pitchFamily="18" charset="0"/>
                <a:cs typeface="Times New Roman" panose="02020603050405020304" pitchFamily="18" charset="0"/>
              </a:rPr>
              <a:t> đều hỗ trợ nó.</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05341" y="882981"/>
            <a:ext cx="6035474" cy="2669172"/>
          </a:xfrm>
          <a:prstGeom prst="rect">
            <a:avLst/>
          </a:prstGeom>
        </p:spPr>
      </p:pic>
    </p:spTree>
    <p:extLst>
      <p:ext uri="{BB962C8B-B14F-4D97-AF65-F5344CB8AC3E}">
        <p14:creationId xmlns:p14="http://schemas.microsoft.com/office/powerpoint/2010/main" val="3429635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animEffect transition="in" filter="fade">
                                      <p:cBhvr>
                                        <p:cTn id="11" dur="500"/>
                                        <p:tgtEl>
                                          <p:spTgt spid="6">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fade">
                                      <p:cBhvr>
                                        <p:cTn id="16" dur="500"/>
                                        <p:tgtEl>
                                          <p:spTgt spid="3"/>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2"/>
                                        </p:tgtEl>
                                        <p:attrNameLst>
                                          <p:attrName>style.visibility</p:attrName>
                                        </p:attrNameLst>
                                      </p:cBhvr>
                                      <p:to>
                                        <p:strVal val="visible"/>
                                      </p:to>
                                    </p:set>
                                    <p:animEffect transition="in" filter="fade">
                                      <p:cBhvr>
                                        <p:cTn id="21"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a:xfrm>
            <a:off x="10896118" y="5831517"/>
            <a:ext cx="764215" cy="365125"/>
          </a:xfrm>
        </p:spPr>
        <p:txBody>
          <a:bodyPr/>
          <a:lstStyle/>
          <a:p>
            <a:fld id="{64CCEC82-9F26-4862-A520-2C110A61512A}" type="slidenum">
              <a:rPr lang="en-US" sz="1800" smtClean="0"/>
              <a:t>12</a:t>
            </a:fld>
            <a:endParaRPr lang="en-US" sz="1800"/>
          </a:p>
        </p:txBody>
      </p:sp>
      <p:sp>
        <p:nvSpPr>
          <p:cNvPr id="4" name="Title 3"/>
          <p:cNvSpPr>
            <a:spLocks noGrp="1"/>
          </p:cNvSpPr>
          <p:nvPr>
            <p:ph type="title"/>
          </p:nvPr>
        </p:nvSpPr>
        <p:spPr>
          <a:xfrm>
            <a:off x="913774" y="147749"/>
            <a:ext cx="10364451" cy="1596177"/>
          </a:xfrm>
        </p:spPr>
        <p:txBody>
          <a:bodyPr>
            <a:normAutofit/>
          </a:bodyPr>
          <a:lstStyle/>
          <a:p>
            <a:r>
              <a:rPr lang="en-US" sz="3200">
                <a:latin typeface="Times New Roman" panose="02020603050405020304" pitchFamily="18" charset="0"/>
                <a:cs typeface="Times New Roman" panose="02020603050405020304" pitchFamily="18" charset="0"/>
              </a:rPr>
              <a:t>Quá nhiều lựa chọn và gây ra nhức đầu!</a:t>
            </a:r>
          </a:p>
        </p:txBody>
      </p:sp>
      <p:sp>
        <p:nvSpPr>
          <p:cNvPr id="7" name="Rectangle 6"/>
          <p:cNvSpPr/>
          <p:nvPr/>
        </p:nvSpPr>
        <p:spPr>
          <a:xfrm>
            <a:off x="2727930" y="1396399"/>
            <a:ext cx="7343677" cy="523220"/>
          </a:xfrm>
          <a:prstGeom prst="rect">
            <a:avLst/>
          </a:prstGeom>
        </p:spPr>
        <p:txBody>
          <a:bodyPr wrap="none">
            <a:spAutoFit/>
          </a:bodyPr>
          <a:lstStyle/>
          <a:p>
            <a:r>
              <a:rPr lang="en-US" sz="2800">
                <a:latin typeface="Times New Roman" panose="02020603050405020304" pitchFamily="18" charset="0"/>
                <a:cs typeface="Times New Roman" panose="02020603050405020304" pitchFamily="18" charset="0"/>
              </a:rPr>
              <a:t>Làm thế nào để qua khỏi được cơn nhức đầu này?</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27930" y="2238969"/>
            <a:ext cx="6882446" cy="4239468"/>
          </a:xfrm>
          <a:prstGeom prst="rect">
            <a:avLst/>
          </a:prstGeom>
        </p:spPr>
      </p:pic>
    </p:spTree>
    <p:extLst>
      <p:ext uri="{BB962C8B-B14F-4D97-AF65-F5344CB8AC3E}">
        <p14:creationId xmlns:p14="http://schemas.microsoft.com/office/powerpoint/2010/main" val="19636990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8075" y="57150"/>
            <a:ext cx="10364451" cy="1596177"/>
          </a:xfrm>
        </p:spPr>
        <p:txBody>
          <a:bodyPr/>
          <a:lstStyle/>
          <a:p>
            <a:r>
              <a:rPr lang="en-US" b="1" cap="none">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Times New Roman" panose="02020603050405020304" pitchFamily="18" charset="0"/>
                <a:cs typeface="Times New Roman" panose="02020603050405020304" pitchFamily="18" charset="0"/>
              </a:rPr>
              <a:t>3. Giới thiệu SignalR</a:t>
            </a:r>
            <a:endParaRPr lang="en-US"/>
          </a:p>
        </p:txBody>
      </p:sp>
      <p:sp>
        <p:nvSpPr>
          <p:cNvPr id="5" name="Slide Number Placeholder 4"/>
          <p:cNvSpPr>
            <a:spLocks noGrp="1"/>
          </p:cNvSpPr>
          <p:nvPr>
            <p:ph type="sldNum" sz="quarter" idx="12"/>
          </p:nvPr>
        </p:nvSpPr>
        <p:spPr/>
        <p:txBody>
          <a:bodyPr/>
          <a:lstStyle/>
          <a:p>
            <a:fld id="{64CCEC82-9F26-4862-A520-2C110A61512A}" type="slidenum">
              <a:rPr lang="en-US" sz="1800" smtClean="0"/>
              <a:t>13</a:t>
            </a:fld>
            <a:endParaRPr lang="en-US" sz="1800"/>
          </a:p>
        </p:txBody>
      </p:sp>
      <p:sp>
        <p:nvSpPr>
          <p:cNvPr id="6" name="TextBox 5"/>
          <p:cNvSpPr txBox="1"/>
          <p:nvPr/>
        </p:nvSpPr>
        <p:spPr>
          <a:xfrm>
            <a:off x="1028075" y="1653327"/>
            <a:ext cx="10265088" cy="3108543"/>
          </a:xfrm>
          <a:prstGeom prst="rect">
            <a:avLst/>
          </a:prstGeom>
          <a:noFill/>
        </p:spPr>
        <p:txBody>
          <a:bodyPr wrap="square" rtlCol="0">
            <a:spAutoFit/>
          </a:bodyPr>
          <a:lstStyle/>
          <a:p>
            <a:pPr marL="285750" indent="-285750">
              <a:buFont typeface="Arial" charset="0"/>
              <a:buChar char="•"/>
            </a:pPr>
            <a:r>
              <a:rPr lang="vi-VN" sz="2800">
                <a:latin typeface="Times New Roman" panose="02020603050405020304" pitchFamily="18" charset="0"/>
                <a:cs typeface="Times New Roman" panose="02020603050405020304" pitchFamily="18" charset="0"/>
              </a:rPr>
              <a:t> SignalR là một thư viện lập trình do 2 thành viên của đội phát triển ASP.net Microsoft phát triển</a:t>
            </a:r>
            <a:r>
              <a:rPr lang="en-US" sz="2800">
                <a:latin typeface="Times New Roman" panose="02020603050405020304" pitchFamily="18" charset="0"/>
                <a:cs typeface="Times New Roman" panose="02020603050405020304" pitchFamily="18" charset="0"/>
              </a:rPr>
              <a:t>: </a:t>
            </a:r>
            <a:r>
              <a:rPr lang="vi-VN" sz="2800">
                <a:latin typeface="Times New Roman" panose="02020603050405020304" pitchFamily="18" charset="0"/>
                <a:cs typeface="Times New Roman" panose="02020603050405020304" pitchFamily="18" charset="0"/>
              </a:rPr>
              <a:t>David Fowler &amp; Damien Edwards</a:t>
            </a:r>
            <a:r>
              <a:rPr lang="en-US" sz="2800">
                <a:latin typeface="Times New Roman" panose="02020603050405020304" pitchFamily="18" charset="0"/>
                <a:cs typeface="Times New Roman" panose="02020603050405020304" pitchFamily="18" charset="0"/>
              </a:rPr>
              <a:t>.</a:t>
            </a:r>
          </a:p>
          <a:p>
            <a:pPr marL="285750" indent="-285750">
              <a:buFont typeface="Arial" charset="0"/>
              <a:buChar char="•"/>
            </a:pPr>
            <a:r>
              <a:rPr lang="en-US" sz="2800">
                <a:latin typeface="Times New Roman" panose="02020603050405020304" pitchFamily="18" charset="0"/>
                <a:cs typeface="Times New Roman" panose="02020603050405020304" pitchFamily="18" charset="0"/>
              </a:rPr>
              <a:t>B</a:t>
            </a:r>
            <a:r>
              <a:rPr lang="vi-VN" sz="2800">
                <a:latin typeface="Times New Roman" panose="02020603050405020304" pitchFamily="18" charset="0"/>
                <a:cs typeface="Times New Roman" panose="02020603050405020304" pitchFamily="18" charset="0"/>
              </a:rPr>
              <a:t>ây giờ nó là một sản phẩm tích hợp chính thức trong các stack of web technologies</a:t>
            </a:r>
            <a:r>
              <a:rPr lang="en-US" sz="2800">
                <a:latin typeface="Times New Roman" panose="02020603050405020304" pitchFamily="18" charset="0"/>
                <a:cs typeface="Times New Roman" panose="02020603050405020304" pitchFamily="18" charset="0"/>
              </a:rPr>
              <a:t>.</a:t>
            </a:r>
          </a:p>
          <a:p>
            <a:pPr marL="285750" indent="-285750">
              <a:buFont typeface="Arial" charset="0"/>
              <a:buChar char="•"/>
            </a:pPr>
            <a:r>
              <a:rPr lang="vi-VN" sz="2800">
                <a:latin typeface="Times New Roman" panose="02020603050405020304" pitchFamily="18" charset="0"/>
                <a:cs typeface="Times New Roman" panose="02020603050405020304" pitchFamily="18" charset="0"/>
              </a:rPr>
              <a:t>SignalR là 1 thư viện mã nguồn mở viết cho .NET giúp xây dựng các ứng dụng web sử dụng tương tác thời gian thực giữa người dùng với máy chủ. </a:t>
            </a:r>
            <a:endParaRPr lang="en-US" sz="280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35860" y="4799251"/>
            <a:ext cx="7771422" cy="1716132"/>
          </a:xfrm>
          <a:prstGeom prst="rect">
            <a:avLst/>
          </a:prstGeom>
        </p:spPr>
      </p:pic>
    </p:spTree>
    <p:extLst>
      <p:ext uri="{BB962C8B-B14F-4D97-AF65-F5344CB8AC3E}">
        <p14:creationId xmlns:p14="http://schemas.microsoft.com/office/powerpoint/2010/main" val="22761765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animEffect transition="in" filter="fade">
                                      <p:cBhvr>
                                        <p:cTn id="11" dur="500"/>
                                        <p:tgtEl>
                                          <p:spTgt spid="6">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6">
                                            <p:txEl>
                                              <p:pRg st="1" end="1"/>
                                            </p:txEl>
                                          </p:spTgt>
                                        </p:tgtEl>
                                        <p:attrNameLst>
                                          <p:attrName>style.visibility</p:attrName>
                                        </p:attrNameLst>
                                      </p:cBhvr>
                                      <p:to>
                                        <p:strVal val="visible"/>
                                      </p:to>
                                    </p:set>
                                    <p:animEffect transition="in" filter="fade">
                                      <p:cBhvr>
                                        <p:cTn id="16" dur="500"/>
                                        <p:tgtEl>
                                          <p:spTgt spid="6">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6">
                                            <p:txEl>
                                              <p:pRg st="2" end="2"/>
                                            </p:txEl>
                                          </p:spTgt>
                                        </p:tgtEl>
                                        <p:attrNameLst>
                                          <p:attrName>style.visibility</p:attrName>
                                        </p:attrNameLst>
                                      </p:cBhvr>
                                      <p:to>
                                        <p:strVal val="visible"/>
                                      </p:to>
                                    </p:set>
                                    <p:animEffect transition="in" filter="fade">
                                      <p:cBhvr>
                                        <p:cTn id="21" dur="500"/>
                                        <p:tgtEl>
                                          <p:spTgt spid="6">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fade">
                                      <p:cBhvr>
                                        <p:cTn id="2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8075" y="57150"/>
            <a:ext cx="10364451" cy="1596177"/>
          </a:xfrm>
        </p:spPr>
        <p:txBody>
          <a:bodyPr/>
          <a:lstStyle/>
          <a:p>
            <a:r>
              <a:rPr lang="en-US" b="1" cap="none">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Times New Roman" panose="02020603050405020304" pitchFamily="18" charset="0"/>
                <a:cs typeface="Times New Roman" panose="02020603050405020304" pitchFamily="18" charset="0"/>
              </a:rPr>
              <a:t>3. Giới thiệu SignalR</a:t>
            </a:r>
            <a:endParaRPr lang="en-US"/>
          </a:p>
        </p:txBody>
      </p:sp>
      <p:sp>
        <p:nvSpPr>
          <p:cNvPr id="5" name="Slide Number Placeholder 4"/>
          <p:cNvSpPr>
            <a:spLocks noGrp="1"/>
          </p:cNvSpPr>
          <p:nvPr>
            <p:ph type="sldNum" sz="quarter" idx="12"/>
          </p:nvPr>
        </p:nvSpPr>
        <p:spPr/>
        <p:txBody>
          <a:bodyPr/>
          <a:lstStyle/>
          <a:p>
            <a:fld id="{64CCEC82-9F26-4862-A520-2C110A61512A}" type="slidenum">
              <a:rPr lang="en-US" sz="1800" smtClean="0"/>
              <a:t>14</a:t>
            </a:fld>
            <a:endParaRPr lang="en-US" sz="1800"/>
          </a:p>
        </p:txBody>
      </p:sp>
      <p:sp>
        <p:nvSpPr>
          <p:cNvPr id="6" name="TextBox 5"/>
          <p:cNvSpPr txBox="1"/>
          <p:nvPr/>
        </p:nvSpPr>
        <p:spPr>
          <a:xfrm>
            <a:off x="1028075" y="1653327"/>
            <a:ext cx="10265088" cy="2246769"/>
          </a:xfrm>
          <a:prstGeom prst="rect">
            <a:avLst/>
          </a:prstGeom>
          <a:noFill/>
        </p:spPr>
        <p:txBody>
          <a:bodyPr wrap="square" rtlCol="0">
            <a:spAutoFit/>
          </a:bodyPr>
          <a:lstStyle/>
          <a:p>
            <a:pPr marL="285750" indent="-285750">
              <a:buFont typeface="Arial" charset="0"/>
              <a:buChar char="•"/>
            </a:pPr>
            <a:r>
              <a:rPr lang="en-US" sz="2800" dirty="0" err="1">
                <a:latin typeface="Times New Roman" panose="02020603050405020304" pitchFamily="18" charset="0"/>
                <a:cs typeface="Times New Roman" panose="02020603050405020304" pitchFamily="18" charset="0"/>
              </a:rPr>
              <a:t>SignalR</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xử</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lý</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kết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nối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một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cách</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tự</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động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nó</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cho</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phép</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gửi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thông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báo</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đến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tất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cả</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các</a:t>
            </a:r>
            <a:r>
              <a:rPr lang="en-US" sz="2800" dirty="0">
                <a:latin typeface="Times New Roman" panose="02020603050405020304" pitchFamily="18" charset="0"/>
                <a:cs typeface="Times New Roman" panose="02020603050405020304" pitchFamily="18" charset="0"/>
              </a:rPr>
              <a:t> client </a:t>
            </a:r>
            <a:r>
              <a:rPr lang="en-US" sz="2800" dirty="0" err="1">
                <a:latin typeface="Times New Roman" panose="02020603050405020304" pitchFamily="18" charset="0"/>
                <a:cs typeface="Times New Roman" panose="02020603050405020304" pitchFamily="18" charset="0"/>
              </a:rPr>
              <a:t>trong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cùng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một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khoảng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thời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gian</a:t>
            </a:r>
            <a:r>
              <a:rPr lang="en-US" sz="2800" dirty="0">
                <a:latin typeface="Times New Roman" panose="02020603050405020304" pitchFamily="18" charset="0"/>
                <a:cs typeface="Times New Roman" panose="02020603050405020304" pitchFamily="18" charset="0"/>
              </a:rPr>
              <a:t>.</a:t>
            </a:r>
          </a:p>
          <a:p>
            <a:pPr marL="285750" indent="-285750">
              <a:buFont typeface="Arial" charset="0"/>
              <a:buChar char="•"/>
            </a:pPr>
            <a:r>
              <a:rPr lang="en-US" sz="2800" dirty="0" err="1">
                <a:latin typeface="Times New Roman" panose="02020603050405020304" pitchFamily="18" charset="0"/>
                <a:cs typeface="Times New Roman" panose="02020603050405020304" pitchFamily="18" charset="0"/>
              </a:rPr>
              <a:t>Nó</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cũng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cho</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phép</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gửi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thông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báo</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đến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từng</a:t>
            </a:r>
            <a:r>
              <a:rPr lang="en-US" sz="2800" dirty="0">
                <a:latin typeface="Times New Roman" panose="02020603050405020304" pitchFamily="18" charset="0"/>
                <a:cs typeface="Times New Roman" panose="02020603050405020304" pitchFamily="18" charset="0"/>
              </a:rPr>
              <a:t> client </a:t>
            </a:r>
            <a:r>
              <a:rPr lang="en-US" sz="2800" dirty="0" err="1">
                <a:latin typeface="Times New Roman" panose="02020603050405020304" pitchFamily="18" charset="0"/>
                <a:cs typeface="Times New Roman" panose="02020603050405020304" pitchFamily="18" charset="0"/>
              </a:rPr>
              <a:t>riêng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biệt</a:t>
            </a:r>
            <a:r>
              <a:rPr lang="en-US" sz="2800" dirty="0">
                <a:latin typeface="Times New Roman" panose="02020603050405020304" pitchFamily="18" charset="0"/>
                <a:cs typeface="Times New Roman" panose="02020603050405020304" pitchFamily="18" charset="0"/>
              </a:rPr>
              <a:t>.</a:t>
            </a:r>
          </a:p>
          <a:p>
            <a:pPr marL="285750" indent="-285750">
              <a:buFont typeface="Arial" charset="0"/>
              <a:buChar char="•"/>
            </a:pPr>
            <a:r>
              <a:rPr lang="vi-VN" sz="2800" dirty="0">
                <a:latin typeface="Times New Roman" panose="02020603050405020304" pitchFamily="18" charset="0"/>
                <a:cs typeface="Times New Roman" panose="02020603050405020304" pitchFamily="18" charset="0"/>
              </a:rPr>
              <a:t>Kết nối giữa client và server được duy trì liên tục, không giống kiểu HTTP cũ.</a:t>
            </a:r>
            <a:endParaRPr lang="en-US" sz="28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08432" y="3900096"/>
            <a:ext cx="7003735" cy="1716076"/>
          </a:xfrm>
          <a:prstGeom prst="rect">
            <a:avLst/>
          </a:prstGeom>
        </p:spPr>
      </p:pic>
    </p:spTree>
    <p:extLst>
      <p:ext uri="{BB962C8B-B14F-4D97-AF65-F5344CB8AC3E}">
        <p14:creationId xmlns:p14="http://schemas.microsoft.com/office/powerpoint/2010/main" val="2600993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animEffect transition="in" filter="fade">
                                      <p:cBhvr>
                                        <p:cTn id="11" dur="500"/>
                                        <p:tgtEl>
                                          <p:spTgt spid="6">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6">
                                            <p:txEl>
                                              <p:pRg st="1" end="1"/>
                                            </p:txEl>
                                          </p:spTgt>
                                        </p:tgtEl>
                                        <p:attrNameLst>
                                          <p:attrName>style.visibility</p:attrName>
                                        </p:attrNameLst>
                                      </p:cBhvr>
                                      <p:to>
                                        <p:strVal val="visible"/>
                                      </p:to>
                                    </p:set>
                                    <p:animEffect transition="in" filter="fade">
                                      <p:cBhvr>
                                        <p:cTn id="16" dur="500"/>
                                        <p:tgtEl>
                                          <p:spTgt spid="6">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6">
                                            <p:txEl>
                                              <p:pRg st="2" end="2"/>
                                            </p:txEl>
                                          </p:spTgt>
                                        </p:tgtEl>
                                        <p:attrNameLst>
                                          <p:attrName>style.visibility</p:attrName>
                                        </p:attrNameLst>
                                      </p:cBhvr>
                                      <p:to>
                                        <p:strVal val="visible"/>
                                      </p:to>
                                    </p:set>
                                    <p:animEffect transition="in" filter="fade">
                                      <p:cBhvr>
                                        <p:cTn id="21" dur="500"/>
                                        <p:tgtEl>
                                          <p:spTgt spid="6">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4"/>
                                        </p:tgtEl>
                                        <p:attrNameLst>
                                          <p:attrName>style.visibility</p:attrName>
                                        </p:attrNameLst>
                                      </p:cBhvr>
                                      <p:to>
                                        <p:strVal val="visible"/>
                                      </p:to>
                                    </p:set>
                                    <p:animEffect transition="in" filter="fade">
                                      <p:cBhvr>
                                        <p:cTn id="26"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8075" y="57150"/>
            <a:ext cx="10364451" cy="1048665"/>
          </a:xfrm>
        </p:spPr>
        <p:txBody>
          <a:bodyPr/>
          <a:lstStyle/>
          <a:p>
            <a:r>
              <a:rPr lang="en-US" b="1" cap="none">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Times New Roman" panose="02020603050405020304" pitchFamily="18" charset="0"/>
                <a:cs typeface="Times New Roman" panose="02020603050405020304" pitchFamily="18" charset="0"/>
              </a:rPr>
              <a:t>4. Kiến trúc &amp; components</a:t>
            </a:r>
            <a:endParaRPr lang="en-US"/>
          </a:p>
        </p:txBody>
      </p:sp>
      <p:sp>
        <p:nvSpPr>
          <p:cNvPr id="5" name="Slide Number Placeholder 4"/>
          <p:cNvSpPr>
            <a:spLocks noGrp="1"/>
          </p:cNvSpPr>
          <p:nvPr>
            <p:ph type="sldNum" sz="quarter" idx="12"/>
          </p:nvPr>
        </p:nvSpPr>
        <p:spPr/>
        <p:txBody>
          <a:bodyPr/>
          <a:lstStyle/>
          <a:p>
            <a:fld id="{64CCEC82-9F26-4862-A520-2C110A61512A}" type="slidenum">
              <a:rPr lang="en-US" sz="1800" smtClean="0"/>
              <a:t>15</a:t>
            </a:fld>
            <a:endParaRPr lang="en-US" sz="1800"/>
          </a:p>
        </p:txBody>
      </p:sp>
      <p:sp>
        <p:nvSpPr>
          <p:cNvPr id="7" name="Title 1"/>
          <p:cNvSpPr txBox="1">
            <a:spLocks/>
          </p:cNvSpPr>
          <p:nvPr/>
        </p:nvSpPr>
        <p:spPr>
          <a:xfrm>
            <a:off x="-260830" y="1214555"/>
            <a:ext cx="7886700" cy="697457"/>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r>
              <a:rPr lang="en-US"/>
              <a:t>SignalR Comonents</a:t>
            </a:r>
            <a:endParaRPr lang="en-US" dirty="0"/>
          </a:p>
        </p:txBody>
      </p:sp>
      <p:grpSp>
        <p:nvGrpSpPr>
          <p:cNvPr id="12" name="Group 11"/>
          <p:cNvGrpSpPr/>
          <p:nvPr/>
        </p:nvGrpSpPr>
        <p:grpSpPr>
          <a:xfrm>
            <a:off x="1970875" y="2479234"/>
            <a:ext cx="2629760" cy="3555804"/>
            <a:chOff x="0" y="0"/>
            <a:chExt cx="2629760" cy="3555804"/>
          </a:xfrm>
        </p:grpSpPr>
        <p:sp>
          <p:nvSpPr>
            <p:cNvPr id="55" name="Rounded Rectangle 54"/>
            <p:cNvSpPr/>
            <p:nvPr/>
          </p:nvSpPr>
          <p:spPr>
            <a:xfrm>
              <a:off x="0" y="0"/>
              <a:ext cx="2629760" cy="3555804"/>
            </a:xfrm>
            <a:prstGeom prst="roundRect">
              <a:avLst>
                <a:gd name="adj" fmla="val 10000"/>
              </a:avLst>
            </a:pr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sp>
        <p:sp>
          <p:nvSpPr>
            <p:cNvPr id="56" name="Rounded Rectangle 4"/>
            <p:cNvSpPr txBox="1"/>
            <p:nvPr/>
          </p:nvSpPr>
          <p:spPr>
            <a:xfrm>
              <a:off x="0" y="0"/>
              <a:ext cx="2629760" cy="1066741"/>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52400" tIns="152400" rIns="152400" bIns="152400" numCol="1" spcCol="1270" anchor="ctr" anchorCtr="0">
              <a:noAutofit/>
            </a:bodyPr>
            <a:lstStyle/>
            <a:p>
              <a:pPr lvl="0" algn="ctr" defTabSz="1778000">
                <a:lnSpc>
                  <a:spcPct val="90000"/>
                </a:lnSpc>
                <a:spcBef>
                  <a:spcPct val="0"/>
                </a:spcBef>
                <a:spcAft>
                  <a:spcPct val="35000"/>
                </a:spcAft>
              </a:pPr>
              <a:r>
                <a:rPr lang="en-US" sz="3600" kern="1200" dirty="0">
                  <a:latin typeface="Times New Roman" panose="02020603050405020304" pitchFamily="18" charset="0"/>
                  <a:cs typeface="Times New Roman" panose="02020603050405020304" pitchFamily="18" charset="0"/>
                </a:rPr>
                <a:t>Clients</a:t>
              </a:r>
            </a:p>
          </p:txBody>
        </p:sp>
      </p:grpSp>
      <p:grpSp>
        <p:nvGrpSpPr>
          <p:cNvPr id="13" name="Group 12"/>
          <p:cNvGrpSpPr/>
          <p:nvPr/>
        </p:nvGrpSpPr>
        <p:grpSpPr>
          <a:xfrm>
            <a:off x="2226334" y="3511003"/>
            <a:ext cx="2103808" cy="291166"/>
            <a:chOff x="263987" y="1068911"/>
            <a:chExt cx="2103808" cy="291166"/>
          </a:xfrm>
        </p:grpSpPr>
        <p:sp>
          <p:nvSpPr>
            <p:cNvPr id="53" name="Rounded Rectangle 52"/>
            <p:cNvSpPr/>
            <p:nvPr/>
          </p:nvSpPr>
          <p:spPr>
            <a:xfrm>
              <a:off x="263987" y="1068911"/>
              <a:ext cx="2103808" cy="291166"/>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54" name="Rounded Rectangle 6"/>
            <p:cNvSpPr txBox="1"/>
            <p:nvPr/>
          </p:nvSpPr>
          <p:spPr>
            <a:xfrm>
              <a:off x="272515" y="1077439"/>
              <a:ext cx="2086752" cy="27411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8100" tIns="28575" rIns="38100" bIns="28575" numCol="1" spcCol="1270" anchor="ctr" anchorCtr="0">
              <a:noAutofit/>
            </a:bodyPr>
            <a:lstStyle/>
            <a:p>
              <a:pPr lvl="0" algn="ctr" defTabSz="666750">
                <a:lnSpc>
                  <a:spcPct val="90000"/>
                </a:lnSpc>
                <a:spcBef>
                  <a:spcPct val="0"/>
                </a:spcBef>
                <a:spcAft>
                  <a:spcPct val="35000"/>
                </a:spcAft>
              </a:pPr>
              <a:r>
                <a:rPr lang="en-US" kern="1200" dirty="0">
                  <a:solidFill>
                    <a:schemeClr val="tx1"/>
                  </a:solidFill>
                  <a:latin typeface="Times New Roman" panose="02020603050405020304" pitchFamily="18" charset="0"/>
                  <a:cs typeface="Times New Roman" panose="02020603050405020304" pitchFamily="18" charset="0"/>
                </a:rPr>
                <a:t>.NET</a:t>
              </a:r>
              <a:r>
                <a:rPr lang="ro-RO" kern="1200" dirty="0">
                  <a:solidFill>
                    <a:schemeClr val="tx1"/>
                  </a:solidFill>
                  <a:latin typeface="Times New Roman" panose="02020603050405020304" pitchFamily="18" charset="0"/>
                  <a:cs typeface="Times New Roman" panose="02020603050405020304" pitchFamily="18" charset="0"/>
                </a:rPr>
                <a:t> 4.0+</a:t>
              </a:r>
              <a:endParaRPr lang="en-US" kern="1200" dirty="0">
                <a:solidFill>
                  <a:schemeClr val="tx1"/>
                </a:solidFill>
                <a:latin typeface="Times New Roman" panose="02020603050405020304" pitchFamily="18" charset="0"/>
                <a:cs typeface="Times New Roman" panose="02020603050405020304" pitchFamily="18" charset="0"/>
              </a:endParaRPr>
            </a:p>
          </p:txBody>
        </p:sp>
      </p:grpSp>
      <p:grpSp>
        <p:nvGrpSpPr>
          <p:cNvPr id="14" name="Group 13"/>
          <p:cNvGrpSpPr/>
          <p:nvPr/>
        </p:nvGrpSpPr>
        <p:grpSpPr>
          <a:xfrm>
            <a:off x="2234862" y="3884106"/>
            <a:ext cx="2103808" cy="291166"/>
            <a:chOff x="263987" y="1404872"/>
            <a:chExt cx="2103808" cy="291166"/>
          </a:xfrm>
        </p:grpSpPr>
        <p:sp>
          <p:nvSpPr>
            <p:cNvPr id="51" name="Rounded Rectangle 50"/>
            <p:cNvSpPr/>
            <p:nvPr/>
          </p:nvSpPr>
          <p:spPr>
            <a:xfrm>
              <a:off x="263987" y="1404872"/>
              <a:ext cx="2103808" cy="291166"/>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52" name="Rounded Rectangle 8"/>
            <p:cNvSpPr txBox="1"/>
            <p:nvPr/>
          </p:nvSpPr>
          <p:spPr>
            <a:xfrm>
              <a:off x="272515" y="1413400"/>
              <a:ext cx="2086752" cy="27411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8100" tIns="28575" rIns="38100" bIns="28575" numCol="1" spcCol="1270" anchor="ctr" anchorCtr="0">
              <a:noAutofit/>
            </a:bodyPr>
            <a:lstStyle/>
            <a:p>
              <a:pPr lvl="0" algn="ctr" defTabSz="666750">
                <a:lnSpc>
                  <a:spcPct val="90000"/>
                </a:lnSpc>
                <a:spcBef>
                  <a:spcPct val="0"/>
                </a:spcBef>
                <a:spcAft>
                  <a:spcPct val="35000"/>
                </a:spcAft>
              </a:pPr>
              <a:r>
                <a:rPr lang="en-US" kern="1200" dirty="0">
                  <a:solidFill>
                    <a:schemeClr val="tx1"/>
                  </a:solidFill>
                  <a:latin typeface="Times New Roman" panose="02020603050405020304" pitchFamily="18" charset="0"/>
                  <a:cs typeface="Times New Roman" panose="02020603050405020304" pitchFamily="18" charset="0"/>
                </a:rPr>
                <a:t>JavaScript</a:t>
              </a:r>
            </a:p>
          </p:txBody>
        </p:sp>
      </p:grpSp>
      <p:grpSp>
        <p:nvGrpSpPr>
          <p:cNvPr id="15" name="Group 14"/>
          <p:cNvGrpSpPr/>
          <p:nvPr/>
        </p:nvGrpSpPr>
        <p:grpSpPr>
          <a:xfrm>
            <a:off x="2234862" y="4220067"/>
            <a:ext cx="2103808" cy="291166"/>
            <a:chOff x="263987" y="1740833"/>
            <a:chExt cx="2103808" cy="291166"/>
          </a:xfrm>
        </p:grpSpPr>
        <p:sp>
          <p:nvSpPr>
            <p:cNvPr id="49" name="Rounded Rectangle 48"/>
            <p:cNvSpPr/>
            <p:nvPr/>
          </p:nvSpPr>
          <p:spPr>
            <a:xfrm>
              <a:off x="263987" y="1740833"/>
              <a:ext cx="2103808" cy="291166"/>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50" name="Rounded Rectangle 10"/>
            <p:cNvSpPr txBox="1"/>
            <p:nvPr/>
          </p:nvSpPr>
          <p:spPr>
            <a:xfrm>
              <a:off x="272515" y="1749361"/>
              <a:ext cx="2086752" cy="27411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8100" tIns="28575" rIns="38100" bIns="28575" numCol="1" spcCol="1270" anchor="ctr" anchorCtr="0">
              <a:noAutofit/>
            </a:bodyPr>
            <a:lstStyle/>
            <a:p>
              <a:pPr lvl="0" algn="ctr" defTabSz="666750">
                <a:lnSpc>
                  <a:spcPct val="90000"/>
                </a:lnSpc>
                <a:spcBef>
                  <a:spcPct val="0"/>
                </a:spcBef>
                <a:spcAft>
                  <a:spcPct val="35000"/>
                </a:spcAft>
              </a:pPr>
              <a:r>
                <a:rPr lang="ro-RO" kern="1200" dirty="0">
                  <a:solidFill>
                    <a:schemeClr val="tx1"/>
                  </a:solidFill>
                  <a:latin typeface="Times New Roman" panose="02020603050405020304" pitchFamily="18" charset="0"/>
                  <a:cs typeface="Times New Roman" panose="02020603050405020304" pitchFamily="18" charset="0"/>
                </a:rPr>
                <a:t>Windows store apps</a:t>
              </a:r>
              <a:endParaRPr lang="en-US" kern="1200" dirty="0">
                <a:solidFill>
                  <a:schemeClr val="tx1"/>
                </a:solidFill>
                <a:latin typeface="Times New Roman" panose="02020603050405020304" pitchFamily="18" charset="0"/>
                <a:cs typeface="Times New Roman" panose="02020603050405020304" pitchFamily="18" charset="0"/>
              </a:endParaRPr>
            </a:p>
          </p:txBody>
        </p:sp>
      </p:grpSp>
      <p:grpSp>
        <p:nvGrpSpPr>
          <p:cNvPr id="16" name="Group 15"/>
          <p:cNvGrpSpPr/>
          <p:nvPr/>
        </p:nvGrpSpPr>
        <p:grpSpPr>
          <a:xfrm>
            <a:off x="2234862" y="4556028"/>
            <a:ext cx="2103808" cy="291166"/>
            <a:chOff x="263987" y="2076794"/>
            <a:chExt cx="2103808" cy="291166"/>
          </a:xfrm>
        </p:grpSpPr>
        <p:sp>
          <p:nvSpPr>
            <p:cNvPr id="47" name="Rounded Rectangle 46"/>
            <p:cNvSpPr/>
            <p:nvPr/>
          </p:nvSpPr>
          <p:spPr>
            <a:xfrm>
              <a:off x="263987" y="2076794"/>
              <a:ext cx="2103808" cy="291166"/>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48" name="Rounded Rectangle 12"/>
            <p:cNvSpPr txBox="1"/>
            <p:nvPr/>
          </p:nvSpPr>
          <p:spPr>
            <a:xfrm>
              <a:off x="272515" y="2085322"/>
              <a:ext cx="2086752" cy="27411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8100" tIns="28575" rIns="38100" bIns="28575" numCol="1" spcCol="1270" anchor="ctr" anchorCtr="0">
              <a:noAutofit/>
            </a:bodyPr>
            <a:lstStyle/>
            <a:p>
              <a:pPr lvl="0" algn="ctr" defTabSz="666750">
                <a:lnSpc>
                  <a:spcPct val="90000"/>
                </a:lnSpc>
                <a:spcBef>
                  <a:spcPct val="0"/>
                </a:spcBef>
                <a:spcAft>
                  <a:spcPct val="35000"/>
                </a:spcAft>
              </a:pPr>
              <a:r>
                <a:rPr lang="en-US" kern="1200" dirty="0">
                  <a:solidFill>
                    <a:schemeClr val="tx1"/>
                  </a:solidFill>
                  <a:latin typeface="Times New Roman" panose="02020603050405020304" pitchFamily="18" charset="0"/>
                  <a:cs typeface="Times New Roman" panose="02020603050405020304" pitchFamily="18" charset="0"/>
                </a:rPr>
                <a:t>Silverlight 5</a:t>
              </a:r>
            </a:p>
          </p:txBody>
        </p:sp>
      </p:grpSp>
      <p:grpSp>
        <p:nvGrpSpPr>
          <p:cNvPr id="17" name="Group 16"/>
          <p:cNvGrpSpPr/>
          <p:nvPr/>
        </p:nvGrpSpPr>
        <p:grpSpPr>
          <a:xfrm>
            <a:off x="2234862" y="4891989"/>
            <a:ext cx="2103808" cy="291166"/>
            <a:chOff x="263987" y="2412755"/>
            <a:chExt cx="2103808" cy="291166"/>
          </a:xfrm>
        </p:grpSpPr>
        <p:sp>
          <p:nvSpPr>
            <p:cNvPr id="45" name="Rounded Rectangle 44"/>
            <p:cNvSpPr/>
            <p:nvPr/>
          </p:nvSpPr>
          <p:spPr>
            <a:xfrm>
              <a:off x="263987" y="2412755"/>
              <a:ext cx="2103808" cy="291166"/>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46" name="Rounded Rectangle 14"/>
            <p:cNvSpPr txBox="1"/>
            <p:nvPr/>
          </p:nvSpPr>
          <p:spPr>
            <a:xfrm>
              <a:off x="272515" y="2421283"/>
              <a:ext cx="2086752" cy="27411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8100" tIns="28575" rIns="38100" bIns="28575" numCol="1" spcCol="1270" anchor="ctr" anchorCtr="0">
              <a:noAutofit/>
            </a:bodyPr>
            <a:lstStyle/>
            <a:p>
              <a:pPr lvl="0" algn="ctr" defTabSz="666750">
                <a:lnSpc>
                  <a:spcPct val="90000"/>
                </a:lnSpc>
                <a:spcBef>
                  <a:spcPct val="0"/>
                </a:spcBef>
                <a:spcAft>
                  <a:spcPct val="35000"/>
                </a:spcAft>
              </a:pPr>
              <a:r>
                <a:rPr lang="ro-RO" kern="1200" dirty="0">
                  <a:solidFill>
                    <a:schemeClr val="tx1"/>
                  </a:solidFill>
                  <a:latin typeface="Times New Roman" panose="02020603050405020304" pitchFamily="18" charset="0"/>
                  <a:cs typeface="Times New Roman" panose="02020603050405020304" pitchFamily="18" charset="0"/>
                </a:rPr>
                <a:t>Windows Phone 8</a:t>
              </a:r>
              <a:endParaRPr lang="en-US" kern="1200" dirty="0">
                <a:solidFill>
                  <a:schemeClr val="tx1"/>
                </a:solidFill>
                <a:latin typeface="Times New Roman" panose="02020603050405020304" pitchFamily="18" charset="0"/>
                <a:cs typeface="Times New Roman" panose="02020603050405020304" pitchFamily="18" charset="0"/>
              </a:endParaRPr>
            </a:p>
          </p:txBody>
        </p:sp>
      </p:grpSp>
      <p:grpSp>
        <p:nvGrpSpPr>
          <p:cNvPr id="18" name="Group 17"/>
          <p:cNvGrpSpPr/>
          <p:nvPr/>
        </p:nvGrpSpPr>
        <p:grpSpPr>
          <a:xfrm>
            <a:off x="2234862" y="5227950"/>
            <a:ext cx="2103808" cy="291166"/>
            <a:chOff x="263987" y="2748716"/>
            <a:chExt cx="2103808" cy="291166"/>
          </a:xfrm>
        </p:grpSpPr>
        <p:sp>
          <p:nvSpPr>
            <p:cNvPr id="43" name="Rounded Rectangle 42"/>
            <p:cNvSpPr/>
            <p:nvPr/>
          </p:nvSpPr>
          <p:spPr>
            <a:xfrm>
              <a:off x="263987" y="2748716"/>
              <a:ext cx="2103808" cy="291166"/>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44" name="Rounded Rectangle 16"/>
            <p:cNvSpPr txBox="1"/>
            <p:nvPr/>
          </p:nvSpPr>
          <p:spPr>
            <a:xfrm>
              <a:off x="272515" y="2757244"/>
              <a:ext cx="2086752" cy="27411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8100" tIns="28575" rIns="38100" bIns="28575" numCol="1" spcCol="1270" anchor="ctr" anchorCtr="0">
              <a:noAutofit/>
            </a:bodyPr>
            <a:lstStyle/>
            <a:p>
              <a:pPr lvl="0" algn="ctr" defTabSz="666750">
                <a:lnSpc>
                  <a:spcPct val="90000"/>
                </a:lnSpc>
                <a:spcBef>
                  <a:spcPct val="0"/>
                </a:spcBef>
                <a:spcAft>
                  <a:spcPct val="35000"/>
                </a:spcAft>
              </a:pPr>
              <a:r>
                <a:rPr lang="en-US" kern="1200">
                  <a:solidFill>
                    <a:schemeClr val="tx1"/>
                  </a:solidFill>
                  <a:latin typeface="Times New Roman" panose="02020603050405020304" pitchFamily="18" charset="0"/>
                  <a:cs typeface="Times New Roman" panose="02020603050405020304" pitchFamily="18" charset="0"/>
                </a:rPr>
                <a:t>iOS</a:t>
              </a:r>
              <a:endParaRPr lang="en-US" kern="1200" dirty="0">
                <a:solidFill>
                  <a:schemeClr val="tx1"/>
                </a:solidFill>
                <a:latin typeface="Times New Roman" panose="02020603050405020304" pitchFamily="18" charset="0"/>
                <a:cs typeface="Times New Roman" panose="02020603050405020304" pitchFamily="18" charset="0"/>
              </a:endParaRPr>
            </a:p>
          </p:txBody>
        </p:sp>
      </p:grpSp>
      <p:grpSp>
        <p:nvGrpSpPr>
          <p:cNvPr id="19" name="Group 18"/>
          <p:cNvGrpSpPr/>
          <p:nvPr/>
        </p:nvGrpSpPr>
        <p:grpSpPr>
          <a:xfrm>
            <a:off x="2234862" y="5563911"/>
            <a:ext cx="2103808" cy="291166"/>
            <a:chOff x="263987" y="3084677"/>
            <a:chExt cx="2103808" cy="291166"/>
          </a:xfrm>
        </p:grpSpPr>
        <p:sp>
          <p:nvSpPr>
            <p:cNvPr id="41" name="Rounded Rectangle 40"/>
            <p:cNvSpPr/>
            <p:nvPr/>
          </p:nvSpPr>
          <p:spPr>
            <a:xfrm>
              <a:off x="263987" y="3084677"/>
              <a:ext cx="2103808" cy="291166"/>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42" name="Rounded Rectangle 18"/>
            <p:cNvSpPr txBox="1"/>
            <p:nvPr/>
          </p:nvSpPr>
          <p:spPr>
            <a:xfrm>
              <a:off x="272515" y="3093205"/>
              <a:ext cx="2086752" cy="27411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8100" tIns="28575" rIns="38100" bIns="28575" numCol="1" spcCol="1270" anchor="ctr" anchorCtr="0">
              <a:noAutofit/>
            </a:bodyPr>
            <a:lstStyle/>
            <a:p>
              <a:pPr lvl="0" algn="ctr" defTabSz="666750">
                <a:lnSpc>
                  <a:spcPct val="90000"/>
                </a:lnSpc>
                <a:spcBef>
                  <a:spcPct val="0"/>
                </a:spcBef>
                <a:spcAft>
                  <a:spcPct val="35000"/>
                </a:spcAft>
              </a:pPr>
              <a:r>
                <a:rPr lang="ro-RO" kern="1200" dirty="0">
                  <a:solidFill>
                    <a:schemeClr val="tx1"/>
                  </a:solidFill>
                  <a:latin typeface="Times New Roman" panose="02020603050405020304" pitchFamily="18" charset="0"/>
                  <a:cs typeface="Times New Roman" panose="02020603050405020304" pitchFamily="18" charset="0"/>
                </a:rPr>
                <a:t>Android</a:t>
              </a:r>
              <a:endParaRPr lang="en-US" kern="1200" dirty="0">
                <a:solidFill>
                  <a:schemeClr val="tx1"/>
                </a:solidFill>
                <a:latin typeface="Times New Roman" panose="02020603050405020304" pitchFamily="18" charset="0"/>
                <a:cs typeface="Times New Roman" panose="02020603050405020304" pitchFamily="18" charset="0"/>
              </a:endParaRPr>
            </a:p>
          </p:txBody>
        </p:sp>
      </p:grpSp>
      <p:grpSp>
        <p:nvGrpSpPr>
          <p:cNvPr id="20" name="Group 19"/>
          <p:cNvGrpSpPr/>
          <p:nvPr/>
        </p:nvGrpSpPr>
        <p:grpSpPr>
          <a:xfrm>
            <a:off x="4798878" y="2479234"/>
            <a:ext cx="2629760" cy="3555804"/>
            <a:chOff x="2828003" y="0"/>
            <a:chExt cx="2629760" cy="3555804"/>
          </a:xfrm>
        </p:grpSpPr>
        <p:sp>
          <p:nvSpPr>
            <p:cNvPr id="39" name="Rounded Rectangle 38"/>
            <p:cNvSpPr/>
            <p:nvPr/>
          </p:nvSpPr>
          <p:spPr>
            <a:xfrm>
              <a:off x="2828003" y="0"/>
              <a:ext cx="2629760" cy="3555804"/>
            </a:xfrm>
            <a:prstGeom prst="roundRect">
              <a:avLst>
                <a:gd name="adj" fmla="val 10000"/>
              </a:avLst>
            </a:pr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sp>
        <p:sp>
          <p:nvSpPr>
            <p:cNvPr id="40" name="Rounded Rectangle 20"/>
            <p:cNvSpPr txBox="1"/>
            <p:nvPr/>
          </p:nvSpPr>
          <p:spPr>
            <a:xfrm>
              <a:off x="2828003" y="0"/>
              <a:ext cx="2629760" cy="1066741"/>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52400" tIns="152400" rIns="152400" bIns="152400" numCol="1" spcCol="1270" anchor="ctr" anchorCtr="0">
              <a:noAutofit/>
            </a:bodyPr>
            <a:lstStyle/>
            <a:p>
              <a:pPr lvl="0" algn="ctr" defTabSz="1778000">
                <a:lnSpc>
                  <a:spcPct val="90000"/>
                </a:lnSpc>
                <a:spcBef>
                  <a:spcPct val="0"/>
                </a:spcBef>
                <a:spcAft>
                  <a:spcPct val="35000"/>
                </a:spcAft>
              </a:pPr>
              <a:r>
                <a:rPr lang="en-US" sz="3600" kern="1200" dirty="0">
                  <a:latin typeface="Times New Roman" panose="02020603050405020304" pitchFamily="18" charset="0"/>
                  <a:cs typeface="Times New Roman" panose="02020603050405020304" pitchFamily="18" charset="0"/>
                </a:rPr>
                <a:t>Hosts</a:t>
              </a:r>
            </a:p>
          </p:txBody>
        </p:sp>
      </p:grpSp>
      <p:grpSp>
        <p:nvGrpSpPr>
          <p:cNvPr id="21" name="Group 20"/>
          <p:cNvGrpSpPr/>
          <p:nvPr/>
        </p:nvGrpSpPr>
        <p:grpSpPr>
          <a:xfrm>
            <a:off x="5061854" y="3547016"/>
            <a:ext cx="2103808" cy="1072123"/>
            <a:chOff x="3090979" y="1067782"/>
            <a:chExt cx="2103808" cy="1072123"/>
          </a:xfrm>
        </p:grpSpPr>
        <p:sp>
          <p:nvSpPr>
            <p:cNvPr id="37" name="Rounded Rectangle 36"/>
            <p:cNvSpPr/>
            <p:nvPr/>
          </p:nvSpPr>
          <p:spPr>
            <a:xfrm>
              <a:off x="3090979" y="1067782"/>
              <a:ext cx="2103808" cy="1072123"/>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8" name="Rounded Rectangle 22"/>
            <p:cNvSpPr txBox="1"/>
            <p:nvPr/>
          </p:nvSpPr>
          <p:spPr>
            <a:xfrm>
              <a:off x="3122380" y="1099183"/>
              <a:ext cx="2041006" cy="100932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8100" tIns="28575" rIns="38100" bIns="28575" numCol="1" spcCol="1270" anchor="ctr" anchorCtr="0">
              <a:noAutofit/>
            </a:bodyPr>
            <a:lstStyle/>
            <a:p>
              <a:pPr lvl="0" algn="ctr" defTabSz="666750">
                <a:lnSpc>
                  <a:spcPct val="90000"/>
                </a:lnSpc>
                <a:spcBef>
                  <a:spcPct val="0"/>
                </a:spcBef>
                <a:spcAft>
                  <a:spcPct val="35000"/>
                </a:spcAft>
              </a:pPr>
              <a:r>
                <a:rPr lang="en-US" kern="1200" dirty="0">
                  <a:solidFill>
                    <a:schemeClr val="tx1"/>
                  </a:solidFill>
                  <a:latin typeface="Times New Roman" panose="02020603050405020304" pitchFamily="18" charset="0"/>
                  <a:cs typeface="Times New Roman" panose="02020603050405020304" pitchFamily="18" charset="0"/>
                </a:rPr>
                <a:t>ASP.NET</a:t>
              </a:r>
            </a:p>
          </p:txBody>
        </p:sp>
      </p:grpSp>
      <p:grpSp>
        <p:nvGrpSpPr>
          <p:cNvPr id="22" name="Group 21"/>
          <p:cNvGrpSpPr/>
          <p:nvPr/>
        </p:nvGrpSpPr>
        <p:grpSpPr>
          <a:xfrm>
            <a:off x="5061854" y="4784082"/>
            <a:ext cx="2103808" cy="1072123"/>
            <a:chOff x="3090979" y="2304848"/>
            <a:chExt cx="2103808" cy="1072123"/>
          </a:xfrm>
        </p:grpSpPr>
        <p:sp>
          <p:nvSpPr>
            <p:cNvPr id="35" name="Rounded Rectangle 34"/>
            <p:cNvSpPr/>
            <p:nvPr/>
          </p:nvSpPr>
          <p:spPr>
            <a:xfrm>
              <a:off x="3090979" y="2304848"/>
              <a:ext cx="2103808" cy="1072123"/>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6" name="Rounded Rectangle 24"/>
            <p:cNvSpPr txBox="1"/>
            <p:nvPr/>
          </p:nvSpPr>
          <p:spPr>
            <a:xfrm>
              <a:off x="3122380" y="2336249"/>
              <a:ext cx="2041006" cy="100932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8100" tIns="28575" rIns="38100" bIns="28575" numCol="1" spcCol="1270" anchor="ctr" anchorCtr="0">
              <a:noAutofit/>
            </a:bodyPr>
            <a:lstStyle/>
            <a:p>
              <a:pPr lvl="0" algn="ctr" defTabSz="666750">
                <a:lnSpc>
                  <a:spcPct val="90000"/>
                </a:lnSpc>
                <a:spcBef>
                  <a:spcPct val="0"/>
                </a:spcBef>
                <a:spcAft>
                  <a:spcPct val="35000"/>
                </a:spcAft>
              </a:pPr>
              <a:r>
                <a:rPr lang="en-US" kern="1200" dirty="0">
                  <a:solidFill>
                    <a:schemeClr val="tx1"/>
                  </a:solidFill>
                  <a:latin typeface="Times New Roman" panose="02020603050405020304" pitchFamily="18" charset="0"/>
                  <a:cs typeface="Times New Roman" panose="02020603050405020304" pitchFamily="18" charset="0"/>
                </a:rPr>
                <a:t>OWIN</a:t>
              </a:r>
            </a:p>
          </p:txBody>
        </p:sp>
      </p:grpSp>
      <p:grpSp>
        <p:nvGrpSpPr>
          <p:cNvPr id="23" name="Group 22"/>
          <p:cNvGrpSpPr/>
          <p:nvPr/>
        </p:nvGrpSpPr>
        <p:grpSpPr>
          <a:xfrm>
            <a:off x="7625870" y="2479234"/>
            <a:ext cx="2629760" cy="3555804"/>
            <a:chOff x="5654995" y="0"/>
            <a:chExt cx="2629760" cy="3555804"/>
          </a:xfrm>
        </p:grpSpPr>
        <p:sp>
          <p:nvSpPr>
            <p:cNvPr id="33" name="Rounded Rectangle 32"/>
            <p:cNvSpPr/>
            <p:nvPr/>
          </p:nvSpPr>
          <p:spPr>
            <a:xfrm>
              <a:off x="5654995" y="0"/>
              <a:ext cx="2629760" cy="3555804"/>
            </a:xfrm>
            <a:prstGeom prst="roundRect">
              <a:avLst>
                <a:gd name="adj" fmla="val 10000"/>
              </a:avLst>
            </a:pr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sp>
        <p:sp>
          <p:nvSpPr>
            <p:cNvPr id="34" name="Rounded Rectangle 26"/>
            <p:cNvSpPr txBox="1"/>
            <p:nvPr/>
          </p:nvSpPr>
          <p:spPr>
            <a:xfrm>
              <a:off x="5654995" y="0"/>
              <a:ext cx="2629760" cy="1066741"/>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52400" tIns="152400" rIns="152400" bIns="152400" numCol="1" spcCol="1270" anchor="ctr" anchorCtr="0">
              <a:noAutofit/>
            </a:bodyPr>
            <a:lstStyle/>
            <a:p>
              <a:pPr lvl="0" algn="ctr" defTabSz="1778000">
                <a:lnSpc>
                  <a:spcPct val="90000"/>
                </a:lnSpc>
                <a:spcBef>
                  <a:spcPct val="0"/>
                </a:spcBef>
                <a:spcAft>
                  <a:spcPct val="35000"/>
                </a:spcAft>
              </a:pPr>
              <a:r>
                <a:rPr lang="en-US" sz="3600" kern="1200" dirty="0">
                  <a:latin typeface="Times New Roman" panose="02020603050405020304" pitchFamily="18" charset="0"/>
                  <a:cs typeface="Times New Roman" panose="02020603050405020304" pitchFamily="18" charset="0"/>
                </a:rPr>
                <a:t>Backplanes</a:t>
              </a:r>
            </a:p>
          </p:txBody>
        </p:sp>
      </p:grpSp>
      <p:grpSp>
        <p:nvGrpSpPr>
          <p:cNvPr id="24" name="Group 23"/>
          <p:cNvGrpSpPr/>
          <p:nvPr/>
        </p:nvGrpSpPr>
        <p:grpSpPr>
          <a:xfrm>
            <a:off x="7888846" y="3546279"/>
            <a:ext cx="2103808" cy="698573"/>
            <a:chOff x="5917971" y="1067045"/>
            <a:chExt cx="2103808" cy="698573"/>
          </a:xfrm>
        </p:grpSpPr>
        <p:sp>
          <p:nvSpPr>
            <p:cNvPr id="31" name="Rounded Rectangle 30"/>
            <p:cNvSpPr/>
            <p:nvPr/>
          </p:nvSpPr>
          <p:spPr>
            <a:xfrm>
              <a:off x="5917971" y="1067045"/>
              <a:ext cx="2103808" cy="698573"/>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2" name="Rounded Rectangle 28"/>
            <p:cNvSpPr txBox="1"/>
            <p:nvPr/>
          </p:nvSpPr>
          <p:spPr>
            <a:xfrm>
              <a:off x="5938432" y="1087506"/>
              <a:ext cx="2062886" cy="65765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8100" tIns="28575" rIns="38100" bIns="28575" numCol="1" spcCol="1270" anchor="ctr" anchorCtr="0">
              <a:noAutofit/>
            </a:bodyPr>
            <a:lstStyle/>
            <a:p>
              <a:pPr lvl="0" algn="ctr" defTabSz="666750">
                <a:lnSpc>
                  <a:spcPct val="90000"/>
                </a:lnSpc>
                <a:spcBef>
                  <a:spcPct val="0"/>
                </a:spcBef>
                <a:spcAft>
                  <a:spcPct val="35000"/>
                </a:spcAft>
              </a:pPr>
              <a:r>
                <a:rPr lang="en-US" kern="1200" dirty="0">
                  <a:solidFill>
                    <a:schemeClr val="tx1"/>
                  </a:solidFill>
                  <a:latin typeface="Times New Roman" panose="02020603050405020304" pitchFamily="18" charset="0"/>
                  <a:cs typeface="Times New Roman" panose="02020603050405020304" pitchFamily="18" charset="0"/>
                </a:rPr>
                <a:t>SQL</a:t>
              </a:r>
            </a:p>
          </p:txBody>
        </p:sp>
      </p:grpSp>
      <p:grpSp>
        <p:nvGrpSpPr>
          <p:cNvPr id="25" name="Group 24"/>
          <p:cNvGrpSpPr/>
          <p:nvPr/>
        </p:nvGrpSpPr>
        <p:grpSpPr>
          <a:xfrm>
            <a:off x="7888846" y="4352324"/>
            <a:ext cx="2103808" cy="698573"/>
            <a:chOff x="5917971" y="1873090"/>
            <a:chExt cx="2103808" cy="698573"/>
          </a:xfrm>
        </p:grpSpPr>
        <p:sp>
          <p:nvSpPr>
            <p:cNvPr id="29" name="Rounded Rectangle 28"/>
            <p:cNvSpPr/>
            <p:nvPr/>
          </p:nvSpPr>
          <p:spPr>
            <a:xfrm>
              <a:off x="5917971" y="1873090"/>
              <a:ext cx="2103808" cy="698573"/>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0" name="Rounded Rectangle 30"/>
            <p:cNvSpPr txBox="1"/>
            <p:nvPr/>
          </p:nvSpPr>
          <p:spPr>
            <a:xfrm>
              <a:off x="5938432" y="1893551"/>
              <a:ext cx="2062886" cy="65765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8100" tIns="28575" rIns="38100" bIns="28575" numCol="1" spcCol="1270" anchor="ctr" anchorCtr="0">
              <a:noAutofit/>
            </a:bodyPr>
            <a:lstStyle/>
            <a:p>
              <a:pPr lvl="0" algn="ctr" defTabSz="666750">
                <a:lnSpc>
                  <a:spcPct val="90000"/>
                </a:lnSpc>
                <a:spcBef>
                  <a:spcPct val="0"/>
                </a:spcBef>
                <a:spcAft>
                  <a:spcPct val="35000"/>
                </a:spcAft>
              </a:pPr>
              <a:r>
                <a:rPr lang="en-US" kern="1200" dirty="0">
                  <a:solidFill>
                    <a:schemeClr val="tx1"/>
                  </a:solidFill>
                  <a:latin typeface="Times New Roman" panose="02020603050405020304" pitchFamily="18" charset="0"/>
                  <a:cs typeface="Times New Roman" panose="02020603050405020304" pitchFamily="18" charset="0"/>
                </a:rPr>
                <a:t>Service Bus</a:t>
              </a:r>
            </a:p>
          </p:txBody>
        </p:sp>
      </p:grpSp>
      <p:grpSp>
        <p:nvGrpSpPr>
          <p:cNvPr id="26" name="Group 25"/>
          <p:cNvGrpSpPr/>
          <p:nvPr/>
        </p:nvGrpSpPr>
        <p:grpSpPr>
          <a:xfrm>
            <a:off x="7888846" y="5158370"/>
            <a:ext cx="2103808" cy="698573"/>
            <a:chOff x="5917971" y="2679136"/>
            <a:chExt cx="2103808" cy="698573"/>
          </a:xfrm>
        </p:grpSpPr>
        <p:sp>
          <p:nvSpPr>
            <p:cNvPr id="27" name="Rounded Rectangle 26"/>
            <p:cNvSpPr/>
            <p:nvPr/>
          </p:nvSpPr>
          <p:spPr>
            <a:xfrm>
              <a:off x="5917971" y="2679136"/>
              <a:ext cx="2103808" cy="698573"/>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8" name="Rounded Rectangle 32"/>
            <p:cNvSpPr txBox="1"/>
            <p:nvPr/>
          </p:nvSpPr>
          <p:spPr>
            <a:xfrm>
              <a:off x="5938432" y="2699597"/>
              <a:ext cx="2062886" cy="65765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8100" tIns="28575" rIns="38100" bIns="28575" numCol="1" spcCol="1270" anchor="ctr" anchorCtr="0">
              <a:noAutofit/>
            </a:bodyPr>
            <a:lstStyle/>
            <a:p>
              <a:pPr lvl="0" algn="ctr" defTabSz="666750">
                <a:lnSpc>
                  <a:spcPct val="90000"/>
                </a:lnSpc>
                <a:spcBef>
                  <a:spcPct val="0"/>
                </a:spcBef>
                <a:spcAft>
                  <a:spcPct val="35000"/>
                </a:spcAft>
              </a:pPr>
              <a:r>
                <a:rPr lang="en-US" kern="1200" dirty="0" err="1">
                  <a:solidFill>
                    <a:schemeClr val="tx1"/>
                  </a:solidFill>
                  <a:latin typeface="Times New Roman" panose="02020603050405020304" pitchFamily="18" charset="0"/>
                  <a:cs typeface="Times New Roman" panose="02020603050405020304" pitchFamily="18" charset="0"/>
                </a:rPr>
                <a:t>Redis</a:t>
              </a:r>
              <a:endParaRPr lang="en-US" kern="1200" dirty="0">
                <a:solidFill>
                  <a:schemeClr val="tx1"/>
                </a:solidFill>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40372927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fade">
                                      <p:cBhvr>
                                        <p:cTn id="16" dur="500"/>
                                        <p:tgtEl>
                                          <p:spTgt spid="12"/>
                                        </p:tgtEl>
                                      </p:cBhvr>
                                    </p:animEffect>
                                  </p:childTnLst>
                                </p:cTn>
                              </p:par>
                              <p:par>
                                <p:cTn id="17" presetID="10" presetClass="entr" presetSubtype="0" fill="hold" nodeType="with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fade">
                                      <p:cBhvr>
                                        <p:cTn id="19" dur="500"/>
                                        <p:tgtEl>
                                          <p:spTgt spid="13"/>
                                        </p:tgtEl>
                                      </p:cBhvr>
                                    </p:animEffect>
                                  </p:childTnLst>
                                </p:cTn>
                              </p:par>
                              <p:par>
                                <p:cTn id="20" presetID="10" presetClass="entr" presetSubtype="0" fill="hold" nodeType="with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fade">
                                      <p:cBhvr>
                                        <p:cTn id="22" dur="500"/>
                                        <p:tgtEl>
                                          <p:spTgt spid="14"/>
                                        </p:tgtEl>
                                      </p:cBhvr>
                                    </p:animEffect>
                                  </p:childTnLst>
                                </p:cTn>
                              </p:par>
                              <p:par>
                                <p:cTn id="23" presetID="10" presetClass="entr" presetSubtype="0" fill="hold" nodeType="with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fade">
                                      <p:cBhvr>
                                        <p:cTn id="25" dur="500"/>
                                        <p:tgtEl>
                                          <p:spTgt spid="15"/>
                                        </p:tgtEl>
                                      </p:cBhvr>
                                    </p:animEffect>
                                  </p:childTnLst>
                                </p:cTn>
                              </p:par>
                              <p:par>
                                <p:cTn id="26" presetID="10" presetClass="entr" presetSubtype="0" fill="hold" nodeType="with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fade">
                                      <p:cBhvr>
                                        <p:cTn id="28" dur="500"/>
                                        <p:tgtEl>
                                          <p:spTgt spid="16"/>
                                        </p:tgtEl>
                                      </p:cBhvr>
                                    </p:animEffect>
                                  </p:childTnLst>
                                </p:cTn>
                              </p:par>
                              <p:par>
                                <p:cTn id="29" presetID="10" presetClass="entr" presetSubtype="0" fill="hold" nodeType="withEffect">
                                  <p:stCondLst>
                                    <p:cond delay="0"/>
                                  </p:stCondLst>
                                  <p:childTnLst>
                                    <p:set>
                                      <p:cBhvr>
                                        <p:cTn id="30" dur="1" fill="hold">
                                          <p:stCondLst>
                                            <p:cond delay="0"/>
                                          </p:stCondLst>
                                        </p:cTn>
                                        <p:tgtEl>
                                          <p:spTgt spid="17"/>
                                        </p:tgtEl>
                                        <p:attrNameLst>
                                          <p:attrName>style.visibility</p:attrName>
                                        </p:attrNameLst>
                                      </p:cBhvr>
                                      <p:to>
                                        <p:strVal val="visible"/>
                                      </p:to>
                                    </p:set>
                                    <p:animEffect transition="in" filter="fade">
                                      <p:cBhvr>
                                        <p:cTn id="31" dur="500"/>
                                        <p:tgtEl>
                                          <p:spTgt spid="17"/>
                                        </p:tgtEl>
                                      </p:cBhvr>
                                    </p:animEffect>
                                  </p:childTnLst>
                                </p:cTn>
                              </p:par>
                              <p:par>
                                <p:cTn id="32" presetID="10" presetClass="entr" presetSubtype="0" fill="hold" nodeType="withEffect">
                                  <p:stCondLst>
                                    <p:cond delay="0"/>
                                  </p:stCondLst>
                                  <p:childTnLst>
                                    <p:set>
                                      <p:cBhvr>
                                        <p:cTn id="33" dur="1" fill="hold">
                                          <p:stCondLst>
                                            <p:cond delay="0"/>
                                          </p:stCondLst>
                                        </p:cTn>
                                        <p:tgtEl>
                                          <p:spTgt spid="18"/>
                                        </p:tgtEl>
                                        <p:attrNameLst>
                                          <p:attrName>style.visibility</p:attrName>
                                        </p:attrNameLst>
                                      </p:cBhvr>
                                      <p:to>
                                        <p:strVal val="visible"/>
                                      </p:to>
                                    </p:set>
                                    <p:animEffect transition="in" filter="fade">
                                      <p:cBhvr>
                                        <p:cTn id="34" dur="500"/>
                                        <p:tgtEl>
                                          <p:spTgt spid="18"/>
                                        </p:tgtEl>
                                      </p:cBhvr>
                                    </p:animEffect>
                                  </p:childTnLst>
                                </p:cTn>
                              </p:par>
                              <p:par>
                                <p:cTn id="35" presetID="10" presetClass="entr" presetSubtype="0" fill="hold" nodeType="withEffect">
                                  <p:stCondLst>
                                    <p:cond delay="0"/>
                                  </p:stCondLst>
                                  <p:childTnLst>
                                    <p:set>
                                      <p:cBhvr>
                                        <p:cTn id="36" dur="1" fill="hold">
                                          <p:stCondLst>
                                            <p:cond delay="0"/>
                                          </p:stCondLst>
                                        </p:cTn>
                                        <p:tgtEl>
                                          <p:spTgt spid="19"/>
                                        </p:tgtEl>
                                        <p:attrNameLst>
                                          <p:attrName>style.visibility</p:attrName>
                                        </p:attrNameLst>
                                      </p:cBhvr>
                                      <p:to>
                                        <p:strVal val="visible"/>
                                      </p:to>
                                    </p:set>
                                    <p:animEffect transition="in" filter="fade">
                                      <p:cBhvr>
                                        <p:cTn id="37" dur="500"/>
                                        <p:tgtEl>
                                          <p:spTgt spid="19"/>
                                        </p:tgtEl>
                                      </p:cBhvr>
                                    </p:animEffect>
                                  </p:childTnLst>
                                </p:cTn>
                              </p:par>
                              <p:par>
                                <p:cTn id="38" presetID="10" presetClass="entr" presetSubtype="0" fill="hold" nodeType="withEffect">
                                  <p:stCondLst>
                                    <p:cond delay="0"/>
                                  </p:stCondLst>
                                  <p:childTnLst>
                                    <p:set>
                                      <p:cBhvr>
                                        <p:cTn id="39" dur="1" fill="hold">
                                          <p:stCondLst>
                                            <p:cond delay="0"/>
                                          </p:stCondLst>
                                        </p:cTn>
                                        <p:tgtEl>
                                          <p:spTgt spid="20"/>
                                        </p:tgtEl>
                                        <p:attrNameLst>
                                          <p:attrName>style.visibility</p:attrName>
                                        </p:attrNameLst>
                                      </p:cBhvr>
                                      <p:to>
                                        <p:strVal val="visible"/>
                                      </p:to>
                                    </p:set>
                                    <p:animEffect transition="in" filter="fade">
                                      <p:cBhvr>
                                        <p:cTn id="40" dur="500"/>
                                        <p:tgtEl>
                                          <p:spTgt spid="20"/>
                                        </p:tgtEl>
                                      </p:cBhvr>
                                    </p:animEffect>
                                  </p:childTnLst>
                                </p:cTn>
                              </p:par>
                              <p:par>
                                <p:cTn id="41" presetID="10" presetClass="entr" presetSubtype="0" fill="hold" nodeType="withEffect">
                                  <p:stCondLst>
                                    <p:cond delay="0"/>
                                  </p:stCondLst>
                                  <p:childTnLst>
                                    <p:set>
                                      <p:cBhvr>
                                        <p:cTn id="42" dur="1" fill="hold">
                                          <p:stCondLst>
                                            <p:cond delay="0"/>
                                          </p:stCondLst>
                                        </p:cTn>
                                        <p:tgtEl>
                                          <p:spTgt spid="21"/>
                                        </p:tgtEl>
                                        <p:attrNameLst>
                                          <p:attrName>style.visibility</p:attrName>
                                        </p:attrNameLst>
                                      </p:cBhvr>
                                      <p:to>
                                        <p:strVal val="visible"/>
                                      </p:to>
                                    </p:set>
                                    <p:animEffect transition="in" filter="fade">
                                      <p:cBhvr>
                                        <p:cTn id="43" dur="500"/>
                                        <p:tgtEl>
                                          <p:spTgt spid="21"/>
                                        </p:tgtEl>
                                      </p:cBhvr>
                                    </p:animEffect>
                                  </p:childTnLst>
                                </p:cTn>
                              </p:par>
                              <p:par>
                                <p:cTn id="44" presetID="10" presetClass="entr" presetSubtype="0" fill="hold" nodeType="withEffect">
                                  <p:stCondLst>
                                    <p:cond delay="0"/>
                                  </p:stCondLst>
                                  <p:childTnLst>
                                    <p:set>
                                      <p:cBhvr>
                                        <p:cTn id="45" dur="1" fill="hold">
                                          <p:stCondLst>
                                            <p:cond delay="0"/>
                                          </p:stCondLst>
                                        </p:cTn>
                                        <p:tgtEl>
                                          <p:spTgt spid="22"/>
                                        </p:tgtEl>
                                        <p:attrNameLst>
                                          <p:attrName>style.visibility</p:attrName>
                                        </p:attrNameLst>
                                      </p:cBhvr>
                                      <p:to>
                                        <p:strVal val="visible"/>
                                      </p:to>
                                    </p:set>
                                    <p:animEffect transition="in" filter="fade">
                                      <p:cBhvr>
                                        <p:cTn id="46" dur="500"/>
                                        <p:tgtEl>
                                          <p:spTgt spid="22"/>
                                        </p:tgtEl>
                                      </p:cBhvr>
                                    </p:animEffect>
                                  </p:childTnLst>
                                </p:cTn>
                              </p:par>
                              <p:par>
                                <p:cTn id="47" presetID="10" presetClass="entr" presetSubtype="0" fill="hold" nodeType="withEffect">
                                  <p:stCondLst>
                                    <p:cond delay="0"/>
                                  </p:stCondLst>
                                  <p:childTnLst>
                                    <p:set>
                                      <p:cBhvr>
                                        <p:cTn id="48" dur="1" fill="hold">
                                          <p:stCondLst>
                                            <p:cond delay="0"/>
                                          </p:stCondLst>
                                        </p:cTn>
                                        <p:tgtEl>
                                          <p:spTgt spid="23"/>
                                        </p:tgtEl>
                                        <p:attrNameLst>
                                          <p:attrName>style.visibility</p:attrName>
                                        </p:attrNameLst>
                                      </p:cBhvr>
                                      <p:to>
                                        <p:strVal val="visible"/>
                                      </p:to>
                                    </p:set>
                                    <p:animEffect transition="in" filter="fade">
                                      <p:cBhvr>
                                        <p:cTn id="49" dur="500"/>
                                        <p:tgtEl>
                                          <p:spTgt spid="23"/>
                                        </p:tgtEl>
                                      </p:cBhvr>
                                    </p:animEffect>
                                  </p:childTnLst>
                                </p:cTn>
                              </p:par>
                              <p:par>
                                <p:cTn id="50" presetID="10" presetClass="entr" presetSubtype="0" fill="hold" nodeType="withEffect">
                                  <p:stCondLst>
                                    <p:cond delay="0"/>
                                  </p:stCondLst>
                                  <p:childTnLst>
                                    <p:set>
                                      <p:cBhvr>
                                        <p:cTn id="51" dur="1" fill="hold">
                                          <p:stCondLst>
                                            <p:cond delay="0"/>
                                          </p:stCondLst>
                                        </p:cTn>
                                        <p:tgtEl>
                                          <p:spTgt spid="24"/>
                                        </p:tgtEl>
                                        <p:attrNameLst>
                                          <p:attrName>style.visibility</p:attrName>
                                        </p:attrNameLst>
                                      </p:cBhvr>
                                      <p:to>
                                        <p:strVal val="visible"/>
                                      </p:to>
                                    </p:set>
                                    <p:animEffect transition="in" filter="fade">
                                      <p:cBhvr>
                                        <p:cTn id="52" dur="500"/>
                                        <p:tgtEl>
                                          <p:spTgt spid="24"/>
                                        </p:tgtEl>
                                      </p:cBhvr>
                                    </p:animEffect>
                                  </p:childTnLst>
                                </p:cTn>
                              </p:par>
                              <p:par>
                                <p:cTn id="53" presetID="10" presetClass="entr" presetSubtype="0" fill="hold" nodeType="withEffect">
                                  <p:stCondLst>
                                    <p:cond delay="0"/>
                                  </p:stCondLst>
                                  <p:childTnLst>
                                    <p:set>
                                      <p:cBhvr>
                                        <p:cTn id="54" dur="1" fill="hold">
                                          <p:stCondLst>
                                            <p:cond delay="0"/>
                                          </p:stCondLst>
                                        </p:cTn>
                                        <p:tgtEl>
                                          <p:spTgt spid="25"/>
                                        </p:tgtEl>
                                        <p:attrNameLst>
                                          <p:attrName>style.visibility</p:attrName>
                                        </p:attrNameLst>
                                      </p:cBhvr>
                                      <p:to>
                                        <p:strVal val="visible"/>
                                      </p:to>
                                    </p:set>
                                    <p:animEffect transition="in" filter="fade">
                                      <p:cBhvr>
                                        <p:cTn id="55" dur="500"/>
                                        <p:tgtEl>
                                          <p:spTgt spid="25"/>
                                        </p:tgtEl>
                                      </p:cBhvr>
                                    </p:animEffect>
                                  </p:childTnLst>
                                </p:cTn>
                              </p:par>
                              <p:par>
                                <p:cTn id="56" presetID="10" presetClass="entr" presetSubtype="0" fill="hold" nodeType="withEffect">
                                  <p:stCondLst>
                                    <p:cond delay="0"/>
                                  </p:stCondLst>
                                  <p:childTnLst>
                                    <p:set>
                                      <p:cBhvr>
                                        <p:cTn id="57" dur="1" fill="hold">
                                          <p:stCondLst>
                                            <p:cond delay="0"/>
                                          </p:stCondLst>
                                        </p:cTn>
                                        <p:tgtEl>
                                          <p:spTgt spid="26"/>
                                        </p:tgtEl>
                                        <p:attrNameLst>
                                          <p:attrName>style.visibility</p:attrName>
                                        </p:attrNameLst>
                                      </p:cBhvr>
                                      <p:to>
                                        <p:strVal val="visible"/>
                                      </p:to>
                                    </p:set>
                                    <p:animEffect transition="in" filter="fade">
                                      <p:cBhvr>
                                        <p:cTn id="58"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8075" y="57150"/>
            <a:ext cx="10364451" cy="1048665"/>
          </a:xfrm>
        </p:spPr>
        <p:txBody>
          <a:bodyPr/>
          <a:lstStyle/>
          <a:p>
            <a:r>
              <a:rPr lang="en-US" b="1" cap="none">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Times New Roman" panose="02020603050405020304" pitchFamily="18" charset="0"/>
                <a:cs typeface="Times New Roman" panose="02020603050405020304" pitchFamily="18" charset="0"/>
              </a:rPr>
              <a:t>4. Kiến trúc &amp; components</a:t>
            </a:r>
            <a:endParaRPr lang="en-US"/>
          </a:p>
        </p:txBody>
      </p:sp>
      <p:sp>
        <p:nvSpPr>
          <p:cNvPr id="5" name="Slide Number Placeholder 4"/>
          <p:cNvSpPr>
            <a:spLocks noGrp="1"/>
          </p:cNvSpPr>
          <p:nvPr>
            <p:ph type="sldNum" sz="quarter" idx="12"/>
          </p:nvPr>
        </p:nvSpPr>
        <p:spPr/>
        <p:txBody>
          <a:bodyPr/>
          <a:lstStyle/>
          <a:p>
            <a:fld id="{64CCEC82-9F26-4862-A520-2C110A61512A}" type="slidenum">
              <a:rPr lang="en-US" sz="1800" smtClean="0"/>
              <a:t>16</a:t>
            </a:fld>
            <a:endParaRPr lang="en-US" sz="1800"/>
          </a:p>
        </p:txBody>
      </p:sp>
      <p:sp>
        <p:nvSpPr>
          <p:cNvPr id="7" name="Title 1"/>
          <p:cNvSpPr txBox="1">
            <a:spLocks/>
          </p:cNvSpPr>
          <p:nvPr/>
        </p:nvSpPr>
        <p:spPr>
          <a:xfrm>
            <a:off x="0" y="1095419"/>
            <a:ext cx="7886700" cy="697457"/>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r>
              <a:rPr lang="en-GB"/>
              <a:t>Architecture Diagram</a:t>
            </a:r>
            <a:endParaRPr lang="en-US" dirty="0"/>
          </a:p>
        </p:txBody>
      </p:sp>
      <p:pic>
        <p:nvPicPr>
          <p:cNvPr id="57" name="Picture 5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35820" y="2020752"/>
            <a:ext cx="6616576" cy="44488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017633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57"/>
                                        </p:tgtEl>
                                        <p:attrNameLst>
                                          <p:attrName>style.visibility</p:attrName>
                                        </p:attrNameLst>
                                      </p:cBhvr>
                                      <p:to>
                                        <p:strVal val="visible"/>
                                      </p:to>
                                    </p:set>
                                    <p:animEffect transition="in" filter="fade">
                                      <p:cBhvr>
                                        <p:cTn id="16" dur="5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8075" y="57150"/>
            <a:ext cx="10364451" cy="1048665"/>
          </a:xfrm>
        </p:spPr>
        <p:txBody>
          <a:bodyPr/>
          <a:lstStyle/>
          <a:p>
            <a:r>
              <a:rPr lang="en-US" b="1" cap="none"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Times New Roman" panose="02020603050405020304" pitchFamily="18" charset="0"/>
                <a:cs typeface="Times New Roman" panose="02020603050405020304" pitchFamily="18" charset="0"/>
              </a:rPr>
              <a:t>5. </a:t>
            </a:r>
            <a:r>
              <a:rPr lang="en-US" b="1" cap="none" dirty="0" err="1">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Times New Roman" panose="02020603050405020304" pitchFamily="18" charset="0"/>
                <a:cs typeface="Times New Roman" panose="02020603050405020304" pitchFamily="18" charset="0"/>
              </a:rPr>
              <a:t>Các</a:t>
            </a:r>
            <a:r>
              <a:rPr lang="en-US" b="1" cap="none"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Times New Roman" panose="02020603050405020304" pitchFamily="18" charset="0"/>
                <a:cs typeface="Times New Roman" panose="02020603050405020304" pitchFamily="18" charset="0"/>
              </a:rPr>
              <a:t> </a:t>
            </a:r>
            <a:r>
              <a:rPr lang="en-US" b="1" cap="none" dirty="0" err="1">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Times New Roman" panose="02020603050405020304" pitchFamily="18" charset="0"/>
                <a:cs typeface="Times New Roman" panose="02020603050405020304" pitchFamily="18" charset="0"/>
              </a:rPr>
              <a:t>nền</a:t>
            </a:r>
            <a:r>
              <a:rPr lang="en-US" b="1" cap="none"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Times New Roman" panose="02020603050405020304" pitchFamily="18" charset="0"/>
                <a:cs typeface="Times New Roman" panose="02020603050405020304" pitchFamily="18" charset="0"/>
              </a:rPr>
              <a:t> </a:t>
            </a:r>
            <a:r>
              <a:rPr lang="en-US" b="1" cap="none" dirty="0" err="1">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Times New Roman" panose="02020603050405020304" pitchFamily="18" charset="0"/>
                <a:cs typeface="Times New Roman" panose="02020603050405020304" pitchFamily="18" charset="0"/>
              </a:rPr>
              <a:t>tảng</a:t>
            </a:r>
            <a:r>
              <a:rPr lang="en-US" b="1" cap="none"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Times New Roman" panose="02020603050405020304" pitchFamily="18" charset="0"/>
                <a:cs typeface="Times New Roman" panose="02020603050405020304" pitchFamily="18" charset="0"/>
              </a:rPr>
              <a:t> đ</a:t>
            </a:r>
            <a:r>
              <a:rPr lang="vi-VN" b="1" cap="none"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Times New Roman" panose="02020603050405020304" pitchFamily="18" charset="0"/>
                <a:cs typeface="Times New Roman" panose="02020603050405020304" pitchFamily="18" charset="0"/>
              </a:rPr>
              <a:t>ư</a:t>
            </a:r>
            <a:r>
              <a:rPr lang="en-US" b="1" cap="none" dirty="0" err="1">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Times New Roman" panose="02020603050405020304" pitchFamily="18" charset="0"/>
                <a:cs typeface="Times New Roman" panose="02020603050405020304" pitchFamily="18" charset="0"/>
              </a:rPr>
              <a:t>ợc</a:t>
            </a:r>
            <a:r>
              <a:rPr lang="en-US" b="1" cap="none"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Times New Roman" panose="02020603050405020304" pitchFamily="18" charset="0"/>
                <a:cs typeface="Times New Roman" panose="02020603050405020304" pitchFamily="18" charset="0"/>
              </a:rPr>
              <a:t> </a:t>
            </a:r>
            <a:r>
              <a:rPr lang="en-US" b="1" cap="none" dirty="0" err="1">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Times New Roman" panose="02020603050405020304" pitchFamily="18" charset="0"/>
                <a:cs typeface="Times New Roman" panose="02020603050405020304" pitchFamily="18" charset="0"/>
              </a:rPr>
              <a:t>hỗ</a:t>
            </a:r>
            <a:r>
              <a:rPr lang="en-US" b="1" cap="none"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Times New Roman" panose="02020603050405020304" pitchFamily="18" charset="0"/>
                <a:cs typeface="Times New Roman" panose="02020603050405020304" pitchFamily="18" charset="0"/>
              </a:rPr>
              <a:t> </a:t>
            </a:r>
            <a:r>
              <a:rPr lang="en-US" b="1" cap="none" dirty="0" err="1">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Times New Roman" panose="02020603050405020304" pitchFamily="18" charset="0"/>
                <a:cs typeface="Times New Roman" panose="02020603050405020304" pitchFamily="18" charset="0"/>
              </a:rPr>
              <a:t>trợ</a:t>
            </a:r>
            <a:endParaRPr lang="en-US" dirty="0"/>
          </a:p>
        </p:txBody>
      </p:sp>
      <p:sp>
        <p:nvSpPr>
          <p:cNvPr id="5" name="Slide Number Placeholder 4"/>
          <p:cNvSpPr>
            <a:spLocks noGrp="1"/>
          </p:cNvSpPr>
          <p:nvPr>
            <p:ph type="sldNum" sz="quarter" idx="12"/>
          </p:nvPr>
        </p:nvSpPr>
        <p:spPr/>
        <p:txBody>
          <a:bodyPr/>
          <a:lstStyle/>
          <a:p>
            <a:fld id="{64CCEC82-9F26-4862-A520-2C110A61512A}" type="slidenum">
              <a:rPr lang="en-US" sz="1800" smtClean="0"/>
              <a:t>17</a:t>
            </a:fld>
            <a:endParaRPr lang="en-US" sz="1800"/>
          </a:p>
        </p:txBody>
      </p:sp>
      <p:sp>
        <p:nvSpPr>
          <p:cNvPr id="6" name="TextBox 5"/>
          <p:cNvSpPr txBox="1"/>
          <p:nvPr/>
        </p:nvSpPr>
        <p:spPr>
          <a:xfrm>
            <a:off x="1013138" y="1312364"/>
            <a:ext cx="10265088" cy="3539430"/>
          </a:xfrm>
          <a:prstGeom prst="rect">
            <a:avLst/>
          </a:prstGeom>
          <a:noFill/>
        </p:spPr>
        <p:txBody>
          <a:bodyPr wrap="square" rtlCol="0">
            <a:spAutoFit/>
          </a:bodyPr>
          <a:lstStyle/>
          <a:p>
            <a:pPr marL="285750" indent="-285750">
              <a:buFont typeface="Arial" charset="0"/>
              <a:buChar char="•"/>
            </a:pPr>
            <a:r>
              <a:rPr lang="vi-VN" sz="2800" b="1" dirty="0">
                <a:latin typeface="Times New Roman" panose="02020603050405020304" pitchFamily="18" charset="0"/>
                <a:cs typeface="Times New Roman" panose="02020603050405020304" pitchFamily="18" charset="0"/>
              </a:rPr>
              <a:t>Server system requirements:</a:t>
            </a:r>
          </a:p>
          <a:p>
            <a:pPr marL="742950" lvl="1" indent="-285750">
              <a:buFont typeface="Arial" charset="0"/>
              <a:buChar char="•"/>
            </a:pPr>
            <a:r>
              <a:rPr lang="vi-VN" sz="2800" dirty="0">
                <a:latin typeface="Times New Roman" panose="02020603050405020304" pitchFamily="18" charset="0"/>
                <a:cs typeface="Times New Roman" panose="02020603050405020304" pitchFamily="18" charset="0"/>
              </a:rPr>
              <a:t>Supported server operating systems.</a:t>
            </a:r>
          </a:p>
          <a:p>
            <a:pPr marL="742950" lvl="1" indent="-285750">
              <a:buFont typeface="Arial" charset="0"/>
              <a:buChar char="•"/>
            </a:pPr>
            <a:r>
              <a:rPr lang="en-US" sz="2800" dirty="0">
                <a:latin typeface="Times New Roman" panose="02020603050405020304" pitchFamily="18" charset="0"/>
                <a:cs typeface="Times New Roman" panose="02020603050405020304" pitchFamily="18" charset="0"/>
              </a:rPr>
              <a:t>Supported server .NET Framework version</a:t>
            </a:r>
            <a:r>
              <a:rPr lang="vi-VN" sz="2800" dirty="0">
                <a:latin typeface="Times New Roman" panose="02020603050405020304" pitchFamily="18" charset="0"/>
                <a:cs typeface="Times New Roman" panose="02020603050405020304" pitchFamily="18" charset="0"/>
              </a:rPr>
              <a:t>.</a:t>
            </a:r>
          </a:p>
          <a:p>
            <a:pPr marL="742950" lvl="1" indent="-285750">
              <a:buFont typeface="Arial" charset="0"/>
              <a:buChar char="•"/>
            </a:pPr>
            <a:r>
              <a:rPr lang="vi-VN" sz="2800" dirty="0">
                <a:latin typeface="Times New Roman" panose="02020603050405020304" pitchFamily="18" charset="0"/>
                <a:cs typeface="Times New Roman" panose="02020603050405020304" pitchFamily="18" charset="0"/>
              </a:rPr>
              <a:t>Supported server IIS versions.</a:t>
            </a:r>
            <a:endParaRPr lang="vi-VN" sz="2800" dirty="0">
              <a:latin typeface="Times New Roman" panose="02020603050405020304" pitchFamily="18" charset="0"/>
              <a:cs typeface="Times New Roman" panose="02020603050405020304" pitchFamily="18" charset="0"/>
            </a:endParaRPr>
          </a:p>
          <a:p>
            <a:pPr marL="285750" indent="-285750">
              <a:buFont typeface="Arial" charset="0"/>
              <a:buChar char="•"/>
            </a:pPr>
            <a:r>
              <a:rPr lang="vi-VN" sz="2800" b="1" dirty="0">
                <a:latin typeface="Times New Roman" panose="02020603050405020304" pitchFamily="18" charset="0"/>
                <a:cs typeface="Times New Roman" panose="02020603050405020304" pitchFamily="18" charset="0"/>
              </a:rPr>
              <a:t>Client system requirements:</a:t>
            </a:r>
          </a:p>
          <a:p>
            <a:pPr marL="742950" lvl="1" indent="-285750">
              <a:buFont typeface="Arial" charset="0"/>
              <a:buChar char="•"/>
            </a:pPr>
            <a:r>
              <a:rPr lang="en-US" sz="2800" dirty="0">
                <a:latin typeface="Times New Roman" panose="02020603050405020304" pitchFamily="18" charset="0"/>
                <a:cs typeface="Times New Roman" panose="02020603050405020304" pitchFamily="18" charset="0"/>
              </a:rPr>
              <a:t>Web browsers.</a:t>
            </a:r>
            <a:endParaRPr lang="vi-VN" sz="2800" dirty="0">
              <a:latin typeface="Times New Roman" panose="02020603050405020304" pitchFamily="18" charset="0"/>
              <a:cs typeface="Times New Roman" panose="02020603050405020304" pitchFamily="18" charset="0"/>
            </a:endParaRPr>
          </a:p>
          <a:p>
            <a:pPr marL="742950" lvl="1" indent="-285750">
              <a:buFont typeface="Arial" charset="0"/>
              <a:buChar char="•"/>
            </a:pPr>
            <a:r>
              <a:rPr lang="en-US" sz="2800" dirty="0">
                <a:latin typeface="Times New Roman" panose="02020603050405020304" pitchFamily="18" charset="0"/>
                <a:cs typeface="Times New Roman" panose="02020603050405020304" pitchFamily="18" charset="0"/>
              </a:rPr>
              <a:t>Windows Desktop and Silverlight Applications.</a:t>
            </a:r>
          </a:p>
          <a:p>
            <a:pPr marL="742950" lvl="1" indent="-285750">
              <a:buFont typeface="Arial" charset="0"/>
              <a:buChar char="•"/>
            </a:pPr>
            <a:r>
              <a:rPr lang="en-US" sz="2800" dirty="0">
                <a:latin typeface="Times New Roman" panose="02020603050405020304" pitchFamily="18" charset="0"/>
                <a:cs typeface="Times New Roman" panose="02020603050405020304" pitchFamily="18" charset="0"/>
              </a:rPr>
              <a:t>Windows Store and Windows Phone Applications.</a:t>
            </a:r>
          </a:p>
        </p:txBody>
      </p:sp>
    </p:spTree>
    <p:extLst>
      <p:ext uri="{BB962C8B-B14F-4D97-AF65-F5344CB8AC3E}">
        <p14:creationId xmlns:p14="http://schemas.microsoft.com/office/powerpoint/2010/main" val="35387596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8075" y="57150"/>
            <a:ext cx="10364451" cy="1048665"/>
          </a:xfrm>
        </p:spPr>
        <p:txBody>
          <a:bodyPr/>
          <a:lstStyle/>
          <a:p>
            <a:r>
              <a:rPr lang="en-US" b="1" cap="none"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Times New Roman" panose="02020603050405020304" pitchFamily="18" charset="0"/>
                <a:cs typeface="Times New Roman" panose="02020603050405020304" pitchFamily="18" charset="0"/>
              </a:rPr>
              <a:t>5. </a:t>
            </a:r>
            <a:r>
              <a:rPr lang="en-US" b="1" cap="none" dirty="0" err="1">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Times New Roman" panose="02020603050405020304" pitchFamily="18" charset="0"/>
                <a:cs typeface="Times New Roman" panose="02020603050405020304" pitchFamily="18" charset="0"/>
              </a:rPr>
              <a:t>Các</a:t>
            </a:r>
            <a:r>
              <a:rPr lang="en-US" b="1" cap="none"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Times New Roman" panose="02020603050405020304" pitchFamily="18" charset="0"/>
                <a:cs typeface="Times New Roman" panose="02020603050405020304" pitchFamily="18" charset="0"/>
              </a:rPr>
              <a:t> </a:t>
            </a:r>
            <a:r>
              <a:rPr lang="en-US" b="1" cap="none" dirty="0" err="1">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Times New Roman" panose="02020603050405020304" pitchFamily="18" charset="0"/>
                <a:cs typeface="Times New Roman" panose="02020603050405020304" pitchFamily="18" charset="0"/>
              </a:rPr>
              <a:t>nền</a:t>
            </a:r>
            <a:r>
              <a:rPr lang="en-US" b="1" cap="none"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Times New Roman" panose="02020603050405020304" pitchFamily="18" charset="0"/>
                <a:cs typeface="Times New Roman" panose="02020603050405020304" pitchFamily="18" charset="0"/>
              </a:rPr>
              <a:t> </a:t>
            </a:r>
            <a:r>
              <a:rPr lang="en-US" b="1" cap="none" dirty="0" err="1">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Times New Roman" panose="02020603050405020304" pitchFamily="18" charset="0"/>
                <a:cs typeface="Times New Roman" panose="02020603050405020304" pitchFamily="18" charset="0"/>
              </a:rPr>
              <a:t>tảng</a:t>
            </a:r>
            <a:r>
              <a:rPr lang="en-US" b="1" cap="none"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Times New Roman" panose="02020603050405020304" pitchFamily="18" charset="0"/>
                <a:cs typeface="Times New Roman" panose="02020603050405020304" pitchFamily="18" charset="0"/>
              </a:rPr>
              <a:t> đ</a:t>
            </a:r>
            <a:r>
              <a:rPr lang="vi-VN" b="1" cap="none"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Times New Roman" panose="02020603050405020304" pitchFamily="18" charset="0"/>
                <a:cs typeface="Times New Roman" panose="02020603050405020304" pitchFamily="18" charset="0"/>
              </a:rPr>
              <a:t>ư</a:t>
            </a:r>
            <a:r>
              <a:rPr lang="en-US" b="1" cap="none" dirty="0" err="1">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Times New Roman" panose="02020603050405020304" pitchFamily="18" charset="0"/>
                <a:cs typeface="Times New Roman" panose="02020603050405020304" pitchFamily="18" charset="0"/>
              </a:rPr>
              <a:t>ợc</a:t>
            </a:r>
            <a:r>
              <a:rPr lang="en-US" b="1" cap="none"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Times New Roman" panose="02020603050405020304" pitchFamily="18" charset="0"/>
                <a:cs typeface="Times New Roman" panose="02020603050405020304" pitchFamily="18" charset="0"/>
              </a:rPr>
              <a:t> </a:t>
            </a:r>
            <a:r>
              <a:rPr lang="en-US" b="1" cap="none" dirty="0" err="1">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Times New Roman" panose="02020603050405020304" pitchFamily="18" charset="0"/>
                <a:cs typeface="Times New Roman" panose="02020603050405020304" pitchFamily="18" charset="0"/>
              </a:rPr>
              <a:t>hỗ</a:t>
            </a:r>
            <a:r>
              <a:rPr lang="en-US" b="1" cap="none"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Times New Roman" panose="02020603050405020304" pitchFamily="18" charset="0"/>
                <a:cs typeface="Times New Roman" panose="02020603050405020304" pitchFamily="18" charset="0"/>
              </a:rPr>
              <a:t> </a:t>
            </a:r>
            <a:r>
              <a:rPr lang="en-US" b="1" cap="none" dirty="0" err="1">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Times New Roman" panose="02020603050405020304" pitchFamily="18" charset="0"/>
                <a:cs typeface="Times New Roman" panose="02020603050405020304" pitchFamily="18" charset="0"/>
              </a:rPr>
              <a:t>trợ</a:t>
            </a:r>
            <a:endParaRPr lang="en-US" dirty="0"/>
          </a:p>
        </p:txBody>
      </p:sp>
      <p:sp>
        <p:nvSpPr>
          <p:cNvPr id="5" name="Slide Number Placeholder 4"/>
          <p:cNvSpPr>
            <a:spLocks noGrp="1"/>
          </p:cNvSpPr>
          <p:nvPr>
            <p:ph type="sldNum" sz="quarter" idx="12"/>
          </p:nvPr>
        </p:nvSpPr>
        <p:spPr/>
        <p:txBody>
          <a:bodyPr/>
          <a:lstStyle/>
          <a:p>
            <a:fld id="{64CCEC82-9F26-4862-A520-2C110A61512A}" type="slidenum">
              <a:rPr lang="en-US" sz="1800" smtClean="0"/>
              <a:t>18</a:t>
            </a:fld>
            <a:endParaRPr lang="en-US" sz="1800"/>
          </a:p>
        </p:txBody>
      </p:sp>
      <p:sp>
        <p:nvSpPr>
          <p:cNvPr id="6" name="TextBox 5"/>
          <p:cNvSpPr txBox="1"/>
          <p:nvPr/>
        </p:nvSpPr>
        <p:spPr>
          <a:xfrm>
            <a:off x="1028075" y="1105815"/>
            <a:ext cx="10265088" cy="6463308"/>
          </a:xfrm>
          <a:prstGeom prst="rect">
            <a:avLst/>
          </a:prstGeom>
          <a:noFill/>
        </p:spPr>
        <p:txBody>
          <a:bodyPr wrap="square" rtlCol="0">
            <a:spAutoFit/>
          </a:bodyPr>
          <a:lstStyle/>
          <a:p>
            <a:pPr marL="285750" indent="-285750">
              <a:buFont typeface="Arial" charset="0"/>
              <a:buChar char="•"/>
            </a:pPr>
            <a:r>
              <a:rPr lang="vi-VN" sz="2800" b="1" dirty="0">
                <a:latin typeface="Times New Roman" panose="02020603050405020304" pitchFamily="18" charset="0"/>
                <a:cs typeface="Times New Roman" panose="02020603050405020304" pitchFamily="18" charset="0"/>
              </a:rPr>
              <a:t>Server system requirements:</a:t>
            </a:r>
          </a:p>
          <a:p>
            <a:pPr marL="742950" lvl="1" indent="-285750">
              <a:buFont typeface="Arial" charset="0"/>
              <a:buChar char="•"/>
            </a:pPr>
            <a:r>
              <a:rPr lang="vi-VN" sz="2800" b="1" dirty="0">
                <a:latin typeface="Times New Roman" panose="02020603050405020304" pitchFamily="18" charset="0"/>
                <a:cs typeface="Times New Roman" panose="02020603050405020304" pitchFamily="18" charset="0"/>
              </a:rPr>
              <a:t>Supported server operating systems.</a:t>
            </a:r>
            <a:endParaRPr lang="en-US" sz="2800" b="1" dirty="0">
              <a:latin typeface="Times New Roman" panose="02020603050405020304" pitchFamily="18" charset="0"/>
              <a:cs typeface="Times New Roman" panose="02020603050405020304" pitchFamily="18" charset="0"/>
            </a:endParaRPr>
          </a:p>
          <a:p>
            <a:pPr marL="1200150" lvl="2" indent="-285750">
              <a:buFont typeface="Arial" charset="0"/>
              <a:buChar char="•"/>
            </a:pPr>
            <a:r>
              <a:rPr lang="en-US" sz="2400" dirty="0">
                <a:latin typeface="Times New Roman" panose="02020603050405020304" pitchFamily="18" charset="0"/>
                <a:cs typeface="Times New Roman" panose="02020603050405020304" pitchFamily="18" charset="0"/>
              </a:rPr>
              <a:t>Windows Server 2008 r2.</a:t>
            </a:r>
          </a:p>
          <a:p>
            <a:pPr marL="1200150" lvl="2" indent="-285750">
              <a:buFont typeface="Arial" charset="0"/>
              <a:buChar char="•"/>
            </a:pPr>
            <a:r>
              <a:rPr lang="en-US" sz="2400" dirty="0">
                <a:latin typeface="Times New Roman" panose="02020603050405020304" pitchFamily="18" charset="0"/>
                <a:cs typeface="Times New Roman" panose="02020603050405020304" pitchFamily="18" charset="0"/>
              </a:rPr>
              <a:t>Windows 8.</a:t>
            </a:r>
          </a:p>
          <a:p>
            <a:pPr marL="1200150" lvl="2" indent="-285750">
              <a:buFont typeface="Arial" charset="0"/>
              <a:buChar char="•"/>
            </a:pPr>
            <a:r>
              <a:rPr lang="en-US" sz="2400" dirty="0">
                <a:latin typeface="Times New Roman" panose="02020603050405020304" pitchFamily="18" charset="0"/>
                <a:cs typeface="Times New Roman" panose="02020603050405020304" pitchFamily="18" charset="0"/>
              </a:rPr>
              <a:t>Windows 7.</a:t>
            </a:r>
          </a:p>
          <a:p>
            <a:pPr marL="1200150" lvl="2" indent="-285750">
              <a:buFont typeface="Arial" charset="0"/>
              <a:buChar char="•"/>
            </a:pPr>
            <a:r>
              <a:rPr lang="en-US" sz="2400" dirty="0">
                <a:latin typeface="Times New Roman" panose="02020603050405020304" pitchFamily="18" charset="0"/>
                <a:cs typeface="Times New Roman" panose="02020603050405020304" pitchFamily="18" charset="0"/>
              </a:rPr>
              <a:t>Windows Azure.</a:t>
            </a:r>
            <a:endParaRPr lang="vi-VN" sz="2400" dirty="0">
              <a:latin typeface="Times New Roman" panose="02020603050405020304" pitchFamily="18" charset="0"/>
              <a:cs typeface="Times New Roman" panose="02020603050405020304" pitchFamily="18" charset="0"/>
            </a:endParaRPr>
          </a:p>
          <a:p>
            <a:pPr marL="742950" lvl="1" indent="-285750">
              <a:buFont typeface="Arial" charset="0"/>
              <a:buChar char="•"/>
            </a:pPr>
            <a:r>
              <a:rPr lang="vi-VN" sz="2800" b="1" dirty="0">
                <a:latin typeface="Times New Roman" panose="02020603050405020304" pitchFamily="18" charset="0"/>
                <a:cs typeface="Times New Roman" panose="02020603050405020304" pitchFamily="18" charset="0"/>
              </a:rPr>
              <a:t>Supported server operating systems.</a:t>
            </a:r>
          </a:p>
          <a:p>
            <a:pPr marL="1200150" lvl="2" indent="-285750">
              <a:buFont typeface="Arial" charset="0"/>
              <a:buChar char="•"/>
            </a:pPr>
            <a:r>
              <a:rPr lang="en-US" sz="2400" dirty="0" err="1">
                <a:latin typeface="Times New Roman" panose="02020603050405020304" pitchFamily="18" charset="0"/>
                <a:cs typeface="Times New Roman" panose="02020603050405020304" pitchFamily="18" charset="0"/>
              </a:rPr>
              <a:t>SignalR</a:t>
            </a:r>
            <a:r>
              <a:rPr lang="en-US" sz="2400" dirty="0">
                <a:latin typeface="Times New Roman" panose="02020603050405020304" pitchFamily="18" charset="0"/>
                <a:cs typeface="Times New Roman" panose="02020603050405020304" pitchFamily="18" charset="0"/>
              </a:rPr>
              <a:t> 2 </a:t>
            </a:r>
            <a:r>
              <a:rPr lang="en-US" sz="2400" dirty="0" err="1">
                <a:latin typeface="Times New Roman" panose="02020603050405020304" pitchFamily="18" charset="0"/>
                <a:cs typeface="Times New Roman" panose="02020603050405020304" pitchFamily="18" charset="0"/>
              </a:rPr>
              <a:t>chỉ</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được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hỗ</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trợ</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trên</a:t>
            </a:r>
            <a:r>
              <a:rPr lang="en-US" sz="2400" dirty="0">
                <a:latin typeface="Times New Roman" panose="02020603050405020304" pitchFamily="18" charset="0"/>
                <a:cs typeface="Times New Roman" panose="02020603050405020304" pitchFamily="18" charset="0"/>
              </a:rPr>
              <a:t> .NET Framework 4.5</a:t>
            </a:r>
            <a:endParaRPr lang="vi-VN" sz="2400" dirty="0">
              <a:latin typeface="Times New Roman" panose="02020603050405020304" pitchFamily="18" charset="0"/>
              <a:cs typeface="Times New Roman" panose="02020603050405020304" pitchFamily="18" charset="0"/>
            </a:endParaRPr>
          </a:p>
          <a:p>
            <a:pPr marL="742950" lvl="1" indent="-285750">
              <a:buFont typeface="Arial" charset="0"/>
              <a:buChar char="•"/>
            </a:pPr>
            <a:r>
              <a:rPr lang="vi-VN" sz="2800" b="1" dirty="0">
                <a:latin typeface="Times New Roman" panose="02020603050405020304" pitchFamily="18" charset="0"/>
                <a:cs typeface="Times New Roman" panose="02020603050405020304" pitchFamily="18" charset="0"/>
              </a:rPr>
              <a:t>Supported server IIS versions</a:t>
            </a:r>
            <a:endParaRPr lang="en-US" sz="2800" b="1" dirty="0">
              <a:latin typeface="Times New Roman" panose="02020603050405020304" pitchFamily="18" charset="0"/>
              <a:cs typeface="Times New Roman" panose="02020603050405020304" pitchFamily="18" charset="0"/>
            </a:endParaRPr>
          </a:p>
          <a:p>
            <a:pPr marL="1200150" lvl="2" indent="-285750">
              <a:buFont typeface="Arial" charset="0"/>
              <a:buChar char="•"/>
            </a:pPr>
            <a:r>
              <a:rPr lang="en-US" sz="2400" dirty="0">
                <a:latin typeface="Times New Roman" panose="02020603050405020304" pitchFamily="18" charset="0"/>
                <a:cs typeface="Times New Roman" panose="02020603050405020304" pitchFamily="18" charset="0"/>
              </a:rPr>
              <a:t>IIS 8 </a:t>
            </a:r>
            <a:r>
              <a:rPr lang="en-US" sz="2400" dirty="0" err="1">
                <a:latin typeface="Times New Roman" panose="02020603050405020304" pitchFamily="18" charset="0"/>
                <a:cs typeface="Times New Roman" panose="02020603050405020304" pitchFamily="18" charset="0"/>
              </a:rPr>
              <a:t>hoặc</a:t>
            </a:r>
            <a:r>
              <a:rPr lang="en-US" sz="2400" dirty="0">
                <a:latin typeface="Times New Roman" panose="02020603050405020304" pitchFamily="18" charset="0"/>
                <a:cs typeface="Times New Roman" panose="02020603050405020304" pitchFamily="18" charset="0"/>
              </a:rPr>
              <a:t> IIS 8 Express.</a:t>
            </a:r>
          </a:p>
          <a:p>
            <a:pPr marL="1200150" lvl="2" indent="-285750">
              <a:buFont typeface="Arial" charset="0"/>
              <a:buChar char="•"/>
            </a:pPr>
            <a:r>
              <a:rPr lang="en-US" sz="2400" dirty="0">
                <a:latin typeface="Times New Roman" panose="02020603050405020304" pitchFamily="18" charset="0"/>
                <a:cs typeface="Times New Roman" panose="02020603050405020304" pitchFamily="18" charset="0"/>
              </a:rPr>
              <a:t>IIS 7 </a:t>
            </a:r>
            <a:r>
              <a:rPr lang="en-US" sz="2400" dirty="0" err="1">
                <a:latin typeface="Times New Roman" panose="02020603050405020304" pitchFamily="18" charset="0"/>
                <a:cs typeface="Times New Roman" panose="02020603050405020304" pitchFamily="18" charset="0"/>
              </a:rPr>
              <a:t>và</a:t>
            </a:r>
            <a:r>
              <a:rPr lang="en-US" sz="2400" dirty="0">
                <a:latin typeface="Times New Roman" panose="02020603050405020304" pitchFamily="18" charset="0"/>
                <a:cs typeface="Times New Roman" panose="02020603050405020304" pitchFamily="18" charset="0"/>
              </a:rPr>
              <a:t> 7.5. </a:t>
            </a:r>
          </a:p>
          <a:p>
            <a:pPr marL="1200150" lvl="2" indent="-285750">
              <a:buFont typeface="Arial" charset="0"/>
              <a:buChar char="•"/>
            </a:pPr>
            <a:r>
              <a:rPr lang="en-US" sz="2400" dirty="0">
                <a:latin typeface="Times New Roman" panose="02020603050405020304" pitchFamily="18" charset="0"/>
                <a:cs typeface="Times New Roman" panose="02020603050405020304" pitchFamily="18" charset="0"/>
              </a:rPr>
              <a:t>IIS </a:t>
            </a:r>
            <a:r>
              <a:rPr lang="en-US" sz="2400" dirty="0" err="1">
                <a:latin typeface="Times New Roman" panose="02020603050405020304" pitchFamily="18" charset="0"/>
                <a:cs typeface="Times New Roman" panose="02020603050405020304" pitchFamily="18" charset="0"/>
              </a:rPr>
              <a:t>phải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chạy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trong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chế</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độ</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tích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hợp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chế</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độ</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cổ</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điển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không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được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hỗ</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trợ</a:t>
            </a:r>
            <a:r>
              <a:rPr lang="en-US" sz="2400" dirty="0">
                <a:latin typeface="Times New Roman" panose="02020603050405020304" pitchFamily="18" charset="0"/>
                <a:cs typeface="Times New Roman" panose="02020603050405020304" pitchFamily="18" charset="0"/>
              </a:rPr>
              <a:t>. </a:t>
            </a:r>
          </a:p>
          <a:p>
            <a:pPr marL="1200150" lvl="2" indent="-285750">
              <a:buFont typeface="Arial" charset="0"/>
              <a:buChar char="•"/>
            </a:pPr>
            <a:r>
              <a:rPr lang="en-US" sz="2400" dirty="0" err="1">
                <a:latin typeface="Times New Roman" panose="02020603050405020304" pitchFamily="18" charset="0"/>
                <a:cs typeface="Times New Roman" panose="02020603050405020304" pitchFamily="18" charset="0"/>
              </a:rPr>
              <a:t>Ứng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dụng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lưu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trữ</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phải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chạy</a:t>
            </a:r>
            <a:r>
              <a:rPr lang="en-US" sz="2400" dirty="0">
                <a:latin typeface="Times New Roman" panose="02020603050405020304" pitchFamily="18" charset="0"/>
                <a:cs typeface="Times New Roman" panose="02020603050405020304" pitchFamily="18" charset="0"/>
              </a:rPr>
              <a:t> ở </a:t>
            </a:r>
            <a:r>
              <a:rPr lang="en-US" sz="2400" dirty="0" err="1">
                <a:latin typeface="Times New Roman" panose="02020603050405020304" pitchFamily="18" charset="0"/>
                <a:cs typeface="Times New Roman" panose="02020603050405020304" pitchFamily="18" charset="0"/>
              </a:rPr>
              <a:t>chế</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độ</a:t>
            </a:r>
            <a:r>
              <a:rPr lang="en-US" sz="2400" dirty="0">
                <a:latin typeface="Times New Roman" panose="02020603050405020304" pitchFamily="18" charset="0"/>
                <a:cs typeface="Times New Roman" panose="02020603050405020304" pitchFamily="18" charset="0"/>
              </a:rPr>
              <a:t> tin </a:t>
            </a:r>
            <a:r>
              <a:rPr lang="en-US" sz="2400" dirty="0" err="1">
                <a:latin typeface="Times New Roman" panose="02020603050405020304" pitchFamily="18" charset="0"/>
                <a:cs typeface="Times New Roman" panose="02020603050405020304" pitchFamily="18" charset="0"/>
              </a:rPr>
              <a:t>cậy</a:t>
            </a:r>
            <a:r>
              <a:rPr lang="en-US" sz="2400" dirty="0">
                <a:latin typeface="Times New Roman" panose="02020603050405020304" pitchFamily="18" charset="0"/>
                <a:cs typeface="Times New Roman" panose="02020603050405020304" pitchFamily="18" charset="0"/>
              </a:rPr>
              <a:t>. </a:t>
            </a:r>
            <a:endParaRPr lang="vi-VN" sz="2400" dirty="0">
              <a:latin typeface="Times New Roman" panose="02020603050405020304" pitchFamily="18" charset="0"/>
              <a:cs typeface="Times New Roman" panose="02020603050405020304" pitchFamily="18" charset="0"/>
            </a:endParaRPr>
          </a:p>
          <a:p>
            <a:pPr lvl="1"/>
            <a:endParaRPr lang="vi-VN" dirty="0"/>
          </a:p>
          <a:p>
            <a:pPr marL="742950" lvl="1" indent="-285750">
              <a:buFont typeface="Arial" charset="0"/>
              <a:buChar char="•"/>
            </a:pPr>
            <a:endParaRPr lang="en-US" sz="2800" b="1" dirty="0">
              <a:latin typeface="Times New Roman" panose="02020603050405020304" pitchFamily="18" charset="0"/>
              <a:cs typeface="Times New Roman" panose="02020603050405020304" pitchFamily="18" charset="0"/>
            </a:endParaRPr>
          </a:p>
          <a:p>
            <a:pPr marL="1200150" lvl="2" indent="-285750">
              <a:buFont typeface="Arial" charset="0"/>
              <a:buChar char="•"/>
            </a:pP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07780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8075" y="57150"/>
            <a:ext cx="10364451" cy="1048665"/>
          </a:xfrm>
        </p:spPr>
        <p:txBody>
          <a:bodyPr/>
          <a:lstStyle/>
          <a:p>
            <a:r>
              <a:rPr lang="en-US" b="1" cap="none"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Times New Roman" panose="02020603050405020304" pitchFamily="18" charset="0"/>
                <a:cs typeface="Times New Roman" panose="02020603050405020304" pitchFamily="18" charset="0"/>
              </a:rPr>
              <a:t>5. </a:t>
            </a:r>
            <a:r>
              <a:rPr lang="en-US" b="1" cap="none" dirty="0" err="1">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Times New Roman" panose="02020603050405020304" pitchFamily="18" charset="0"/>
                <a:cs typeface="Times New Roman" panose="02020603050405020304" pitchFamily="18" charset="0"/>
              </a:rPr>
              <a:t>Các</a:t>
            </a:r>
            <a:r>
              <a:rPr lang="en-US" b="1" cap="none"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Times New Roman" panose="02020603050405020304" pitchFamily="18" charset="0"/>
                <a:cs typeface="Times New Roman" panose="02020603050405020304" pitchFamily="18" charset="0"/>
              </a:rPr>
              <a:t> </a:t>
            </a:r>
            <a:r>
              <a:rPr lang="en-US" b="1" cap="none" dirty="0" err="1">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Times New Roman" panose="02020603050405020304" pitchFamily="18" charset="0"/>
                <a:cs typeface="Times New Roman" panose="02020603050405020304" pitchFamily="18" charset="0"/>
              </a:rPr>
              <a:t>nền</a:t>
            </a:r>
            <a:r>
              <a:rPr lang="en-US" b="1" cap="none"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Times New Roman" panose="02020603050405020304" pitchFamily="18" charset="0"/>
                <a:cs typeface="Times New Roman" panose="02020603050405020304" pitchFamily="18" charset="0"/>
              </a:rPr>
              <a:t> </a:t>
            </a:r>
            <a:r>
              <a:rPr lang="en-US" b="1" cap="none" dirty="0" err="1">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Times New Roman" panose="02020603050405020304" pitchFamily="18" charset="0"/>
                <a:cs typeface="Times New Roman" panose="02020603050405020304" pitchFamily="18" charset="0"/>
              </a:rPr>
              <a:t>tảng</a:t>
            </a:r>
            <a:r>
              <a:rPr lang="en-US" b="1" cap="none"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Times New Roman" panose="02020603050405020304" pitchFamily="18" charset="0"/>
                <a:cs typeface="Times New Roman" panose="02020603050405020304" pitchFamily="18" charset="0"/>
              </a:rPr>
              <a:t> đ</a:t>
            </a:r>
            <a:r>
              <a:rPr lang="vi-VN" b="1" cap="none"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Times New Roman" panose="02020603050405020304" pitchFamily="18" charset="0"/>
                <a:cs typeface="Times New Roman" panose="02020603050405020304" pitchFamily="18" charset="0"/>
              </a:rPr>
              <a:t>ư</a:t>
            </a:r>
            <a:r>
              <a:rPr lang="en-US" b="1" cap="none" dirty="0" err="1">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Times New Roman" panose="02020603050405020304" pitchFamily="18" charset="0"/>
                <a:cs typeface="Times New Roman" panose="02020603050405020304" pitchFamily="18" charset="0"/>
              </a:rPr>
              <a:t>ợc</a:t>
            </a:r>
            <a:r>
              <a:rPr lang="en-US" b="1" cap="none"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Times New Roman" panose="02020603050405020304" pitchFamily="18" charset="0"/>
                <a:cs typeface="Times New Roman" panose="02020603050405020304" pitchFamily="18" charset="0"/>
              </a:rPr>
              <a:t> </a:t>
            </a:r>
            <a:r>
              <a:rPr lang="en-US" b="1" cap="none" dirty="0" err="1">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Times New Roman" panose="02020603050405020304" pitchFamily="18" charset="0"/>
                <a:cs typeface="Times New Roman" panose="02020603050405020304" pitchFamily="18" charset="0"/>
              </a:rPr>
              <a:t>hỗ</a:t>
            </a:r>
            <a:r>
              <a:rPr lang="en-US" b="1" cap="none"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Times New Roman" panose="02020603050405020304" pitchFamily="18" charset="0"/>
                <a:cs typeface="Times New Roman" panose="02020603050405020304" pitchFamily="18" charset="0"/>
              </a:rPr>
              <a:t> </a:t>
            </a:r>
            <a:r>
              <a:rPr lang="en-US" b="1" cap="none" dirty="0" err="1">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Times New Roman" panose="02020603050405020304" pitchFamily="18" charset="0"/>
                <a:cs typeface="Times New Roman" panose="02020603050405020304" pitchFamily="18" charset="0"/>
              </a:rPr>
              <a:t>trợ</a:t>
            </a:r>
            <a:endParaRPr lang="en-US" dirty="0"/>
          </a:p>
        </p:txBody>
      </p:sp>
      <p:sp>
        <p:nvSpPr>
          <p:cNvPr id="5" name="Slide Number Placeholder 4"/>
          <p:cNvSpPr>
            <a:spLocks noGrp="1"/>
          </p:cNvSpPr>
          <p:nvPr>
            <p:ph type="sldNum" sz="quarter" idx="12"/>
          </p:nvPr>
        </p:nvSpPr>
        <p:spPr/>
        <p:txBody>
          <a:bodyPr/>
          <a:lstStyle/>
          <a:p>
            <a:fld id="{64CCEC82-9F26-4862-A520-2C110A61512A}" type="slidenum">
              <a:rPr lang="en-US" sz="1800" smtClean="0"/>
              <a:t>19</a:t>
            </a:fld>
            <a:endParaRPr lang="en-US" sz="1800"/>
          </a:p>
        </p:txBody>
      </p:sp>
      <p:sp>
        <p:nvSpPr>
          <p:cNvPr id="6" name="TextBox 5"/>
          <p:cNvSpPr txBox="1"/>
          <p:nvPr/>
        </p:nvSpPr>
        <p:spPr>
          <a:xfrm>
            <a:off x="1028075" y="1105815"/>
            <a:ext cx="10265088" cy="5324535"/>
          </a:xfrm>
          <a:prstGeom prst="rect">
            <a:avLst/>
          </a:prstGeom>
          <a:noFill/>
        </p:spPr>
        <p:txBody>
          <a:bodyPr wrap="square" rtlCol="0">
            <a:spAutoFit/>
          </a:bodyPr>
          <a:lstStyle/>
          <a:p>
            <a:pPr marL="285750" indent="-285750">
              <a:buFont typeface="Arial" charset="0"/>
              <a:buChar char="•"/>
            </a:pPr>
            <a:r>
              <a:rPr lang="vi-VN" sz="2800" b="1" dirty="0">
                <a:latin typeface="Times New Roman" panose="02020603050405020304" pitchFamily="18" charset="0"/>
                <a:cs typeface="Times New Roman" panose="02020603050405020304" pitchFamily="18" charset="0"/>
              </a:rPr>
              <a:t>Client system requirements:</a:t>
            </a:r>
          </a:p>
          <a:p>
            <a:pPr marL="742950" lvl="1" indent="-285750">
              <a:buFont typeface="Arial" charset="0"/>
              <a:buChar char="•"/>
            </a:pPr>
            <a:r>
              <a:rPr lang="vi-VN" sz="2800" b="1" dirty="0">
                <a:latin typeface="Times New Roman" panose="02020603050405020304" pitchFamily="18" charset="0"/>
                <a:cs typeface="Times New Roman" panose="02020603050405020304" pitchFamily="18" charset="0"/>
              </a:rPr>
              <a:t>Web browsers</a:t>
            </a:r>
            <a:endParaRPr lang="en-US" sz="2800" b="1" dirty="0">
              <a:latin typeface="Times New Roman" panose="02020603050405020304" pitchFamily="18" charset="0"/>
              <a:cs typeface="Times New Roman" panose="02020603050405020304" pitchFamily="18" charset="0"/>
            </a:endParaRPr>
          </a:p>
          <a:p>
            <a:pPr marL="1200150" lvl="2" indent="-285750">
              <a:buFont typeface="Arial" charset="0"/>
              <a:buChar char="•"/>
            </a:pPr>
            <a:r>
              <a:rPr lang="en-US" sz="2400" dirty="0">
                <a:latin typeface="Times New Roman" panose="02020603050405020304" pitchFamily="18" charset="0"/>
                <a:cs typeface="Times New Roman" panose="02020603050405020304" pitchFamily="18" charset="0"/>
              </a:rPr>
              <a:t>IE </a:t>
            </a:r>
            <a:r>
              <a:rPr lang="en-US" sz="2400" dirty="0" err="1">
                <a:latin typeface="Times New Roman" panose="02020603050405020304" pitchFamily="18" charset="0"/>
                <a:cs typeface="Times New Roman" panose="02020603050405020304" pitchFamily="18" charset="0"/>
              </a:rPr>
              <a:t>phiên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bản</a:t>
            </a:r>
            <a:r>
              <a:rPr lang="en-US" sz="2400" dirty="0">
                <a:latin typeface="Times New Roman" panose="02020603050405020304" pitchFamily="18" charset="0"/>
                <a:cs typeface="Times New Roman" panose="02020603050405020304" pitchFamily="18" charset="0"/>
              </a:rPr>
              <a:t> 8, 9, 10, </a:t>
            </a:r>
            <a:r>
              <a:rPr lang="en-US" sz="2400" dirty="0" err="1">
                <a:latin typeface="Times New Roman" panose="02020603050405020304" pitchFamily="18" charset="0"/>
                <a:cs typeface="Times New Roman" panose="02020603050405020304" pitchFamily="18" charset="0"/>
              </a:rPr>
              <a:t>và</a:t>
            </a:r>
            <a:r>
              <a:rPr lang="en-US" sz="2400" dirty="0">
                <a:latin typeface="Times New Roman" panose="02020603050405020304" pitchFamily="18" charset="0"/>
                <a:cs typeface="Times New Roman" panose="02020603050405020304" pitchFamily="18" charset="0"/>
              </a:rPr>
              <a:t> 11. </a:t>
            </a:r>
          </a:p>
          <a:p>
            <a:pPr marL="1200150" lvl="2" indent="-285750">
              <a:buFont typeface="Arial" charset="0"/>
              <a:buChar char="•"/>
            </a:pPr>
            <a:r>
              <a:rPr lang="en-US" sz="2400" dirty="0">
                <a:latin typeface="Times New Roman" panose="02020603050405020304" pitchFamily="18" charset="0"/>
                <a:cs typeface="Times New Roman" panose="02020603050405020304" pitchFamily="18" charset="0"/>
              </a:rPr>
              <a:t>Mozilla Firefox: both Windows and Mac versions</a:t>
            </a:r>
          </a:p>
          <a:p>
            <a:pPr marL="1200150" lvl="2" indent="-285750">
              <a:buFont typeface="Arial" charset="0"/>
              <a:buChar char="•"/>
            </a:pPr>
            <a:r>
              <a:rPr lang="en-US" sz="2400" dirty="0">
                <a:latin typeface="Times New Roman" panose="02020603050405020304" pitchFamily="18" charset="0"/>
                <a:cs typeface="Times New Roman" panose="02020603050405020304" pitchFamily="18" charset="0"/>
              </a:rPr>
              <a:t>Google Chrome: both Windows and Mac versions</a:t>
            </a:r>
          </a:p>
          <a:p>
            <a:pPr marL="1200150" lvl="2" indent="-285750">
              <a:buFont typeface="Arial" charset="0"/>
              <a:buChar char="•"/>
            </a:pPr>
            <a:r>
              <a:rPr lang="en-US" sz="2400" dirty="0">
                <a:latin typeface="Times New Roman" panose="02020603050405020304" pitchFamily="18" charset="0"/>
                <a:cs typeface="Times New Roman" panose="02020603050405020304" pitchFamily="18" charset="0"/>
              </a:rPr>
              <a:t>Safari: both Mac and iOS versions.</a:t>
            </a:r>
          </a:p>
          <a:p>
            <a:pPr marL="1200150" lvl="2" indent="-285750">
              <a:buFont typeface="Arial" charset="0"/>
              <a:buChar char="•"/>
            </a:pPr>
            <a:r>
              <a:rPr lang="en-US" sz="2400" dirty="0">
                <a:latin typeface="Times New Roman" panose="02020603050405020304" pitchFamily="18" charset="0"/>
                <a:cs typeface="Times New Roman" panose="02020603050405020304" pitchFamily="18" charset="0"/>
              </a:rPr>
              <a:t>Opera: </a:t>
            </a:r>
            <a:r>
              <a:rPr lang="vi-VN" sz="2400" dirty="0">
                <a:latin typeface="Times New Roman" panose="02020603050405020304" pitchFamily="18" charset="0"/>
                <a:cs typeface="Times New Roman" panose="02020603050405020304" pitchFamily="18" charset="0"/>
              </a:rPr>
              <a:t>Windows only.</a:t>
            </a:r>
          </a:p>
          <a:p>
            <a:pPr marL="1200150" lvl="2" indent="-285750">
              <a:buFont typeface="Arial" charset="0"/>
              <a:buChar char="•"/>
            </a:pPr>
            <a:r>
              <a:rPr lang="vi-VN" sz="2400" dirty="0">
                <a:latin typeface="Times New Roman" panose="02020603050405020304" pitchFamily="18" charset="0"/>
                <a:cs typeface="Times New Roman" panose="02020603050405020304" pitchFamily="18" charset="0"/>
              </a:rPr>
              <a:t>Android browser</a:t>
            </a:r>
          </a:p>
          <a:p>
            <a:pPr marL="1200150" lvl="2" indent="-285750">
              <a:buFont typeface="Arial" charset="0"/>
              <a:buChar char="•"/>
            </a:pPr>
            <a:endParaRPr lang="vi-VN" sz="2400" dirty="0">
              <a:latin typeface="Times New Roman" panose="02020603050405020304" pitchFamily="18" charset="0"/>
              <a:cs typeface="Times New Roman" panose="02020603050405020304" pitchFamily="18" charset="0"/>
            </a:endParaRPr>
          </a:p>
          <a:p>
            <a:pPr marL="1200150" lvl="2" indent="-285750">
              <a:buFont typeface="Arial" charset="0"/>
              <a:buChar char="•"/>
            </a:pPr>
            <a:endParaRPr lang="en-US" sz="2400" dirty="0">
              <a:latin typeface="Times New Roman" panose="02020603050405020304" pitchFamily="18" charset="0"/>
              <a:cs typeface="Times New Roman" panose="02020603050405020304" pitchFamily="18" charset="0"/>
            </a:endParaRPr>
          </a:p>
          <a:p>
            <a:pPr marL="742950" lvl="1" indent="-285750">
              <a:buFont typeface="Arial" charset="0"/>
              <a:buChar char="•"/>
            </a:pPr>
            <a:endParaRPr lang="vi-VN" dirty="0"/>
          </a:p>
          <a:p>
            <a:pPr lvl="1"/>
            <a:endParaRPr lang="vi-VN" dirty="0"/>
          </a:p>
          <a:p>
            <a:pPr marL="742950" lvl="1" indent="-285750">
              <a:buFont typeface="Arial" charset="0"/>
              <a:buChar char="•"/>
            </a:pPr>
            <a:endParaRPr lang="en-US" sz="2800" b="1" dirty="0">
              <a:latin typeface="Times New Roman" panose="02020603050405020304" pitchFamily="18" charset="0"/>
              <a:cs typeface="Times New Roman" panose="02020603050405020304" pitchFamily="18" charset="0"/>
            </a:endParaRPr>
          </a:p>
          <a:p>
            <a:pPr marL="1200150" lvl="2" indent="-285750">
              <a:buFont typeface="Arial" charset="0"/>
              <a:buChar char="•"/>
            </a:pPr>
            <a:endParaRPr lang="en-US" sz="2800" dirty="0">
              <a:latin typeface="Times New Roman" panose="02020603050405020304" pitchFamily="18" charset="0"/>
              <a:cs typeface="Times New Roman" panose="02020603050405020304" pitchFamily="18" charset="0"/>
            </a:endParaRP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04812" y="4152812"/>
            <a:ext cx="5672167" cy="2705188"/>
          </a:xfrm>
          <a:prstGeom prst="rect">
            <a:avLst/>
          </a:prstGeom>
        </p:spPr>
      </p:pic>
    </p:spTree>
    <p:extLst>
      <p:ext uri="{BB962C8B-B14F-4D97-AF65-F5344CB8AC3E}">
        <p14:creationId xmlns:p14="http://schemas.microsoft.com/office/powerpoint/2010/main" val="36792461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9775" y="472148"/>
            <a:ext cx="10364451" cy="1064255"/>
          </a:xfrm>
        </p:spPr>
        <p:txBody>
          <a:bodyPr/>
          <a:lstStyle/>
          <a:p>
            <a:r>
              <a:rPr lang="en-US" b="1" cap="none"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Times New Roman" panose="02020603050405020304" pitchFamily="18" charset="0"/>
                <a:cs typeface="Times New Roman" panose="02020603050405020304" pitchFamily="18" charset="0"/>
              </a:rPr>
              <a:t>NỘI DUNG</a:t>
            </a:r>
            <a:endParaRPr lang="en-US" dirty="0"/>
          </a:p>
        </p:txBody>
      </p:sp>
      <p:sp>
        <p:nvSpPr>
          <p:cNvPr id="5" name="Slide Number Placeholder 4"/>
          <p:cNvSpPr>
            <a:spLocks noGrp="1"/>
          </p:cNvSpPr>
          <p:nvPr>
            <p:ph type="sldNum" sz="quarter" idx="12"/>
          </p:nvPr>
        </p:nvSpPr>
        <p:spPr/>
        <p:txBody>
          <a:bodyPr/>
          <a:lstStyle/>
          <a:p>
            <a:fld id="{64CCEC82-9F26-4862-A520-2C110A61512A}" type="slidenum">
              <a:rPr lang="en-US" sz="1800" smtClean="0"/>
              <a:t>2</a:t>
            </a:fld>
            <a:endParaRPr lang="en-US" sz="1800"/>
          </a:p>
        </p:txBody>
      </p:sp>
      <p:sp>
        <p:nvSpPr>
          <p:cNvPr id="7" name="TextBox 6"/>
          <p:cNvSpPr txBox="1"/>
          <p:nvPr/>
        </p:nvSpPr>
        <p:spPr>
          <a:xfrm>
            <a:off x="3397563" y="3251761"/>
            <a:ext cx="5396874" cy="400110"/>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r>
              <a:rPr lang="en-US" sz="2000" b="1">
                <a:latin typeface="Times New Roman" panose="02020603050405020304" pitchFamily="18" charset="0"/>
                <a:cs typeface="Times New Roman" panose="02020603050405020304" pitchFamily="18" charset="0"/>
              </a:rPr>
              <a:t>3. GIỚI THIỆU VỀ SIGNALR </a:t>
            </a:r>
          </a:p>
        </p:txBody>
      </p:sp>
      <p:sp>
        <p:nvSpPr>
          <p:cNvPr id="8" name="TextBox 7"/>
          <p:cNvSpPr txBox="1"/>
          <p:nvPr/>
        </p:nvSpPr>
        <p:spPr>
          <a:xfrm>
            <a:off x="3397563" y="3950601"/>
            <a:ext cx="5396874" cy="400110"/>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r>
              <a:rPr lang="en-US" sz="2000" b="1">
                <a:latin typeface="Times New Roman" panose="02020603050405020304" pitchFamily="18" charset="0"/>
                <a:cs typeface="Times New Roman" panose="02020603050405020304" pitchFamily="18" charset="0"/>
              </a:rPr>
              <a:t>4. KIẾN TRÚC VÀ COMPONENTS</a:t>
            </a:r>
          </a:p>
        </p:txBody>
      </p:sp>
      <p:sp>
        <p:nvSpPr>
          <p:cNvPr id="12" name="TextBox 11"/>
          <p:cNvSpPr txBox="1"/>
          <p:nvPr/>
        </p:nvSpPr>
        <p:spPr>
          <a:xfrm>
            <a:off x="3397563" y="2540288"/>
            <a:ext cx="5396874" cy="400110"/>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r>
              <a:rPr lang="en-US" sz="2000" b="1">
                <a:latin typeface="Times New Roman" panose="02020603050405020304" pitchFamily="18" charset="0"/>
                <a:cs typeface="Times New Roman" panose="02020603050405020304" pitchFamily="18" charset="0"/>
              </a:rPr>
              <a:t>2. CÔNG  NGHỆ HIỆN CÓ</a:t>
            </a:r>
          </a:p>
        </p:txBody>
      </p:sp>
      <p:sp>
        <p:nvSpPr>
          <p:cNvPr id="13" name="TextBox 12"/>
          <p:cNvSpPr txBox="1"/>
          <p:nvPr/>
        </p:nvSpPr>
        <p:spPr>
          <a:xfrm>
            <a:off x="3397563" y="1835133"/>
            <a:ext cx="5396874" cy="400110"/>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r>
              <a:rPr lang="en-US" sz="2000" b="1" dirty="0">
                <a:latin typeface="Times New Roman" panose="02020603050405020304" pitchFamily="18" charset="0"/>
                <a:cs typeface="Times New Roman" panose="02020603050405020304" pitchFamily="18" charset="0"/>
              </a:rPr>
              <a:t>1.  GÓC NHÌN TỪ USER - DEVEPLOPER</a:t>
            </a:r>
          </a:p>
        </p:txBody>
      </p:sp>
      <p:sp>
        <p:nvSpPr>
          <p:cNvPr id="9" name="TextBox 8"/>
          <p:cNvSpPr txBox="1"/>
          <p:nvPr/>
        </p:nvSpPr>
        <p:spPr>
          <a:xfrm>
            <a:off x="3397563" y="4649441"/>
            <a:ext cx="5396874" cy="400110"/>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r>
              <a:rPr lang="en-US" sz="2000" b="1" dirty="0">
                <a:latin typeface="Times New Roman" panose="02020603050405020304" pitchFamily="18" charset="0"/>
                <a:cs typeface="Times New Roman" panose="02020603050405020304" pitchFamily="18" charset="0"/>
              </a:rPr>
              <a:t>5. CÁC NỀN TẢNG Đ</a:t>
            </a:r>
            <a:r>
              <a:rPr lang="vi-VN" sz="2000" b="1" dirty="0">
                <a:latin typeface="Times New Roman" panose="02020603050405020304" pitchFamily="18" charset="0"/>
                <a:cs typeface="Times New Roman" panose="02020603050405020304" pitchFamily="18" charset="0"/>
              </a:rPr>
              <a:t>Ư</a:t>
            </a:r>
            <a:r>
              <a:rPr lang="en-US" sz="2000" b="1" dirty="0">
                <a:latin typeface="Times New Roman" panose="02020603050405020304" pitchFamily="18" charset="0"/>
                <a:cs typeface="Times New Roman" panose="02020603050405020304" pitchFamily="18" charset="0"/>
              </a:rPr>
              <a:t>ỢC HỖ TRỢ</a:t>
            </a:r>
          </a:p>
        </p:txBody>
      </p:sp>
    </p:spTree>
    <p:extLst>
      <p:ext uri="{BB962C8B-B14F-4D97-AF65-F5344CB8AC3E}">
        <p14:creationId xmlns:p14="http://schemas.microsoft.com/office/powerpoint/2010/main" val="33487396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fade">
                                      <p:cBhvr>
                                        <p:cTn id="3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animBg="1"/>
      <p:bldP spid="8" grpId="0" animBg="1"/>
      <p:bldP spid="12" grpId="0" animBg="1"/>
      <p:bldP spid="13" grpId="0" animBg="1"/>
      <p:bldP spid="9"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8075" y="57150"/>
            <a:ext cx="10364451" cy="1048665"/>
          </a:xfrm>
        </p:spPr>
        <p:txBody>
          <a:bodyPr/>
          <a:lstStyle/>
          <a:p>
            <a:r>
              <a:rPr lang="en-US" b="1" cap="none"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Times New Roman" panose="02020603050405020304" pitchFamily="18" charset="0"/>
                <a:cs typeface="Times New Roman" panose="02020603050405020304" pitchFamily="18" charset="0"/>
              </a:rPr>
              <a:t>5. </a:t>
            </a:r>
            <a:r>
              <a:rPr lang="en-US" b="1" cap="none" dirty="0" err="1">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Times New Roman" panose="02020603050405020304" pitchFamily="18" charset="0"/>
                <a:cs typeface="Times New Roman" panose="02020603050405020304" pitchFamily="18" charset="0"/>
              </a:rPr>
              <a:t>Các</a:t>
            </a:r>
            <a:r>
              <a:rPr lang="en-US" b="1" cap="none"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Times New Roman" panose="02020603050405020304" pitchFamily="18" charset="0"/>
                <a:cs typeface="Times New Roman" panose="02020603050405020304" pitchFamily="18" charset="0"/>
              </a:rPr>
              <a:t> </a:t>
            </a:r>
            <a:r>
              <a:rPr lang="en-US" b="1" cap="none" dirty="0" err="1">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Times New Roman" panose="02020603050405020304" pitchFamily="18" charset="0"/>
                <a:cs typeface="Times New Roman" panose="02020603050405020304" pitchFamily="18" charset="0"/>
              </a:rPr>
              <a:t>nền</a:t>
            </a:r>
            <a:r>
              <a:rPr lang="en-US" b="1" cap="none"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Times New Roman" panose="02020603050405020304" pitchFamily="18" charset="0"/>
                <a:cs typeface="Times New Roman" panose="02020603050405020304" pitchFamily="18" charset="0"/>
              </a:rPr>
              <a:t> </a:t>
            </a:r>
            <a:r>
              <a:rPr lang="en-US" b="1" cap="none" dirty="0" err="1">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Times New Roman" panose="02020603050405020304" pitchFamily="18" charset="0"/>
                <a:cs typeface="Times New Roman" panose="02020603050405020304" pitchFamily="18" charset="0"/>
              </a:rPr>
              <a:t>tảng</a:t>
            </a:r>
            <a:r>
              <a:rPr lang="en-US" b="1" cap="none"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Times New Roman" panose="02020603050405020304" pitchFamily="18" charset="0"/>
                <a:cs typeface="Times New Roman" panose="02020603050405020304" pitchFamily="18" charset="0"/>
              </a:rPr>
              <a:t> đ</a:t>
            </a:r>
            <a:r>
              <a:rPr lang="vi-VN" b="1" cap="none"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Times New Roman" panose="02020603050405020304" pitchFamily="18" charset="0"/>
                <a:cs typeface="Times New Roman" panose="02020603050405020304" pitchFamily="18" charset="0"/>
              </a:rPr>
              <a:t>ư</a:t>
            </a:r>
            <a:r>
              <a:rPr lang="en-US" b="1" cap="none" dirty="0" err="1">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Times New Roman" panose="02020603050405020304" pitchFamily="18" charset="0"/>
                <a:cs typeface="Times New Roman" panose="02020603050405020304" pitchFamily="18" charset="0"/>
              </a:rPr>
              <a:t>ợc</a:t>
            </a:r>
            <a:r>
              <a:rPr lang="en-US" b="1" cap="none"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Times New Roman" panose="02020603050405020304" pitchFamily="18" charset="0"/>
                <a:cs typeface="Times New Roman" panose="02020603050405020304" pitchFamily="18" charset="0"/>
              </a:rPr>
              <a:t> </a:t>
            </a:r>
            <a:r>
              <a:rPr lang="en-US" b="1" cap="none" dirty="0" err="1">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Times New Roman" panose="02020603050405020304" pitchFamily="18" charset="0"/>
                <a:cs typeface="Times New Roman" panose="02020603050405020304" pitchFamily="18" charset="0"/>
              </a:rPr>
              <a:t>hỗ</a:t>
            </a:r>
            <a:r>
              <a:rPr lang="en-US" b="1" cap="none"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Times New Roman" panose="02020603050405020304" pitchFamily="18" charset="0"/>
                <a:cs typeface="Times New Roman" panose="02020603050405020304" pitchFamily="18" charset="0"/>
              </a:rPr>
              <a:t> </a:t>
            </a:r>
            <a:r>
              <a:rPr lang="en-US" b="1" cap="none" dirty="0" err="1">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Times New Roman" panose="02020603050405020304" pitchFamily="18" charset="0"/>
                <a:cs typeface="Times New Roman" panose="02020603050405020304" pitchFamily="18" charset="0"/>
              </a:rPr>
              <a:t>trợ</a:t>
            </a:r>
            <a:endParaRPr lang="en-US" dirty="0"/>
          </a:p>
        </p:txBody>
      </p:sp>
      <p:sp>
        <p:nvSpPr>
          <p:cNvPr id="5" name="Slide Number Placeholder 4"/>
          <p:cNvSpPr>
            <a:spLocks noGrp="1"/>
          </p:cNvSpPr>
          <p:nvPr>
            <p:ph type="sldNum" sz="quarter" idx="12"/>
          </p:nvPr>
        </p:nvSpPr>
        <p:spPr/>
        <p:txBody>
          <a:bodyPr/>
          <a:lstStyle/>
          <a:p>
            <a:fld id="{64CCEC82-9F26-4862-A520-2C110A61512A}" type="slidenum">
              <a:rPr lang="en-US" sz="1800" smtClean="0"/>
              <a:t>20</a:t>
            </a:fld>
            <a:endParaRPr lang="en-US" sz="1800"/>
          </a:p>
        </p:txBody>
      </p:sp>
      <p:sp>
        <p:nvSpPr>
          <p:cNvPr id="6" name="TextBox 5"/>
          <p:cNvSpPr txBox="1"/>
          <p:nvPr/>
        </p:nvSpPr>
        <p:spPr>
          <a:xfrm>
            <a:off x="1028075" y="1105815"/>
            <a:ext cx="10265088" cy="5170646"/>
          </a:xfrm>
          <a:prstGeom prst="rect">
            <a:avLst/>
          </a:prstGeom>
          <a:noFill/>
        </p:spPr>
        <p:txBody>
          <a:bodyPr wrap="square" rtlCol="0">
            <a:spAutoFit/>
          </a:bodyPr>
          <a:lstStyle/>
          <a:p>
            <a:pPr marL="285750" indent="-285750">
              <a:buFont typeface="Arial" charset="0"/>
              <a:buChar char="•"/>
            </a:pPr>
            <a:r>
              <a:rPr lang="vi-VN" sz="2800" b="1" dirty="0">
                <a:latin typeface="Times New Roman" panose="02020603050405020304" pitchFamily="18" charset="0"/>
                <a:cs typeface="Times New Roman" panose="02020603050405020304" pitchFamily="18" charset="0"/>
              </a:rPr>
              <a:t>Client system requirements:</a:t>
            </a:r>
            <a:endParaRPr lang="en-US" sz="2400" dirty="0">
              <a:latin typeface="Times New Roman" panose="02020603050405020304" pitchFamily="18" charset="0"/>
              <a:cs typeface="Times New Roman" panose="02020603050405020304" pitchFamily="18" charset="0"/>
            </a:endParaRPr>
          </a:p>
          <a:p>
            <a:pPr marL="742950" lvl="1" indent="-285750">
              <a:buFont typeface="Arial" charset="0"/>
              <a:buChar char="•"/>
            </a:pPr>
            <a:r>
              <a:rPr lang="en-US" sz="2400" b="1" dirty="0">
                <a:latin typeface="Times New Roman" panose="02020603050405020304" pitchFamily="18" charset="0"/>
                <a:cs typeface="Times New Roman" panose="02020603050405020304" pitchFamily="18" charset="0"/>
              </a:rPr>
              <a:t>Windows Desktop and Silverlight Applications</a:t>
            </a:r>
          </a:p>
          <a:p>
            <a:pPr marL="1200150" lvl="2" indent="-285750">
              <a:buFont typeface="Arial" charset="0"/>
              <a:buChar char="•"/>
            </a:pPr>
            <a:r>
              <a:rPr lang="en-US" sz="2400" dirty="0" err="1">
                <a:latin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chương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trình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dùng</a:t>
            </a:r>
            <a:r>
              <a:rPr lang="en-US" sz="2400" dirty="0">
                <a:latin typeface="Times New Roman" panose="02020603050405020304" pitchFamily="18" charset="0"/>
                <a:cs typeface="Times New Roman" panose="02020603050405020304" pitchFamily="18" charset="0"/>
              </a:rPr>
              <a:t> .NET 4 </a:t>
            </a:r>
            <a:r>
              <a:rPr lang="en-US" sz="2400" dirty="0" err="1">
                <a:latin typeface="Times New Roman" panose="02020603050405020304" pitchFamily="18" charset="0"/>
                <a:cs typeface="Times New Roman" panose="02020603050405020304" pitchFamily="18" charset="0"/>
              </a:rPr>
              <a:t>được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hỗ</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trợ</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trên</a:t>
            </a:r>
            <a:r>
              <a:rPr lang="en-US" sz="2400" dirty="0">
                <a:latin typeface="Times New Roman" panose="02020603050405020304" pitchFamily="18" charset="0"/>
                <a:cs typeface="Times New Roman" panose="02020603050405020304" pitchFamily="18" charset="0"/>
              </a:rPr>
              <a:t> Windows XP SP3 </a:t>
            </a:r>
            <a:r>
              <a:rPr lang="en-US" sz="2400" dirty="0" err="1">
                <a:latin typeface="Times New Roman" panose="02020603050405020304" pitchFamily="18" charset="0"/>
                <a:cs typeface="Times New Roman" panose="02020603050405020304" pitchFamily="18" charset="0"/>
              </a:rPr>
              <a:t>hoặc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mới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hơn</a:t>
            </a:r>
            <a:r>
              <a:rPr lang="en-US" sz="2400" dirty="0">
                <a:latin typeface="Times New Roman" panose="02020603050405020304" pitchFamily="18" charset="0"/>
                <a:cs typeface="Times New Roman" panose="02020603050405020304" pitchFamily="18" charset="0"/>
              </a:rPr>
              <a:t>.</a:t>
            </a:r>
          </a:p>
          <a:p>
            <a:pPr marL="1200150" lvl="2" indent="-285750">
              <a:buFont typeface="Arial" charset="0"/>
              <a:buChar char="•"/>
            </a:pPr>
            <a:r>
              <a:rPr lang="en-US" sz="2400" dirty="0" err="1">
                <a:latin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chương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trình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dùng</a:t>
            </a:r>
            <a:r>
              <a:rPr lang="en-US" sz="2400" dirty="0">
                <a:latin typeface="Times New Roman" panose="02020603050405020304" pitchFamily="18" charset="0"/>
                <a:cs typeface="Times New Roman" panose="02020603050405020304" pitchFamily="18" charset="0"/>
              </a:rPr>
              <a:t> .NET Framework 4.5 </a:t>
            </a:r>
            <a:r>
              <a:rPr lang="en-US" sz="2400" dirty="0" err="1">
                <a:latin typeface="Times New Roman" panose="02020603050405020304" pitchFamily="18" charset="0"/>
                <a:cs typeface="Times New Roman" panose="02020603050405020304" pitchFamily="18" charset="0"/>
              </a:rPr>
              <a:t>được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hỗ</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trợ</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trên</a:t>
            </a:r>
            <a:r>
              <a:rPr lang="en-US" sz="2400" dirty="0">
                <a:latin typeface="Times New Roman" panose="02020603050405020304" pitchFamily="18" charset="0"/>
                <a:cs typeface="Times New Roman" panose="02020603050405020304" pitchFamily="18" charset="0"/>
              </a:rPr>
              <a:t> Window Vista </a:t>
            </a:r>
            <a:r>
              <a:rPr lang="en-US" sz="2400" dirty="0" err="1">
                <a:latin typeface="Times New Roman" panose="02020603050405020304" pitchFamily="18" charset="0"/>
                <a:cs typeface="Times New Roman" panose="02020603050405020304" pitchFamily="18" charset="0"/>
              </a:rPr>
              <a:t>hoặc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mới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hơn</a:t>
            </a:r>
            <a:r>
              <a:rPr lang="en-US" dirty="0"/>
              <a:t>.</a:t>
            </a:r>
          </a:p>
          <a:p>
            <a:pPr marL="1200150" lvl="2" indent="-285750">
              <a:buFont typeface="Arial" charset="0"/>
              <a:buChar char="•"/>
            </a:pPr>
            <a:endParaRPr lang="en-US" dirty="0"/>
          </a:p>
          <a:p>
            <a:pPr marL="1200150" lvl="2" indent="-285750">
              <a:buFont typeface="Arial" charset="0"/>
              <a:buChar char="•"/>
            </a:pPr>
            <a:endParaRPr lang="en-US" dirty="0"/>
          </a:p>
          <a:p>
            <a:pPr marL="1200150" lvl="2" indent="-285750">
              <a:buFont typeface="Arial" charset="0"/>
              <a:buChar char="•"/>
            </a:pPr>
            <a:endParaRPr lang="en-US" dirty="0"/>
          </a:p>
          <a:p>
            <a:pPr marL="1200150" lvl="2" indent="-285750">
              <a:buFont typeface="Arial" charset="0"/>
              <a:buChar char="•"/>
            </a:pPr>
            <a:endParaRPr lang="en-US" dirty="0"/>
          </a:p>
          <a:p>
            <a:pPr marL="1200150" lvl="2" indent="-285750">
              <a:buFont typeface="Arial" charset="0"/>
              <a:buChar char="•"/>
            </a:pPr>
            <a:endParaRPr lang="en-US" dirty="0"/>
          </a:p>
          <a:p>
            <a:pPr marL="742950" lvl="1" indent="-285750">
              <a:buFont typeface="Arial" charset="0"/>
              <a:buChar char="•"/>
            </a:pPr>
            <a:endParaRPr lang="vi-VN" dirty="0"/>
          </a:p>
          <a:p>
            <a:pPr lvl="1"/>
            <a:endParaRPr lang="vi-VN" dirty="0"/>
          </a:p>
          <a:p>
            <a:pPr marL="742950" lvl="1" indent="-285750">
              <a:buFont typeface="Arial" charset="0"/>
              <a:buChar char="•"/>
            </a:pPr>
            <a:endParaRPr lang="en-US" sz="2800" b="1" dirty="0">
              <a:latin typeface="Times New Roman" panose="02020603050405020304" pitchFamily="18" charset="0"/>
              <a:cs typeface="Times New Roman" panose="02020603050405020304" pitchFamily="18" charset="0"/>
            </a:endParaRPr>
          </a:p>
          <a:p>
            <a:pPr marL="1200150" lvl="2" indent="-285750">
              <a:buFont typeface="Arial" charset="0"/>
              <a:buChar char="•"/>
            </a:pPr>
            <a:endParaRPr lang="en-US" sz="28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23747" y="3606626"/>
            <a:ext cx="7887604" cy="3135136"/>
          </a:xfrm>
          <a:prstGeom prst="rect">
            <a:avLst/>
          </a:prstGeom>
        </p:spPr>
      </p:pic>
    </p:spTree>
    <p:extLst>
      <p:ext uri="{BB962C8B-B14F-4D97-AF65-F5344CB8AC3E}">
        <p14:creationId xmlns:p14="http://schemas.microsoft.com/office/powerpoint/2010/main" val="40807644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fade">
                                      <p:cBhvr>
                                        <p:cTn id="16"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8075" y="57150"/>
            <a:ext cx="10364451" cy="1048665"/>
          </a:xfrm>
        </p:spPr>
        <p:txBody>
          <a:bodyPr/>
          <a:lstStyle/>
          <a:p>
            <a:r>
              <a:rPr lang="en-US" b="1" cap="none"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Times New Roman" panose="02020603050405020304" pitchFamily="18" charset="0"/>
                <a:cs typeface="Times New Roman" panose="02020603050405020304" pitchFamily="18" charset="0"/>
              </a:rPr>
              <a:t>5. </a:t>
            </a:r>
            <a:r>
              <a:rPr lang="en-US" b="1" cap="none" dirty="0" err="1">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Times New Roman" panose="02020603050405020304" pitchFamily="18" charset="0"/>
                <a:cs typeface="Times New Roman" panose="02020603050405020304" pitchFamily="18" charset="0"/>
              </a:rPr>
              <a:t>Các</a:t>
            </a:r>
            <a:r>
              <a:rPr lang="en-US" b="1" cap="none"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Times New Roman" panose="02020603050405020304" pitchFamily="18" charset="0"/>
                <a:cs typeface="Times New Roman" panose="02020603050405020304" pitchFamily="18" charset="0"/>
              </a:rPr>
              <a:t> </a:t>
            </a:r>
            <a:r>
              <a:rPr lang="en-US" b="1" cap="none" dirty="0" err="1">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Times New Roman" panose="02020603050405020304" pitchFamily="18" charset="0"/>
                <a:cs typeface="Times New Roman" panose="02020603050405020304" pitchFamily="18" charset="0"/>
              </a:rPr>
              <a:t>nền</a:t>
            </a:r>
            <a:r>
              <a:rPr lang="en-US" b="1" cap="none"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Times New Roman" panose="02020603050405020304" pitchFamily="18" charset="0"/>
                <a:cs typeface="Times New Roman" panose="02020603050405020304" pitchFamily="18" charset="0"/>
              </a:rPr>
              <a:t> </a:t>
            </a:r>
            <a:r>
              <a:rPr lang="en-US" b="1" cap="none" dirty="0" err="1">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Times New Roman" panose="02020603050405020304" pitchFamily="18" charset="0"/>
                <a:cs typeface="Times New Roman" panose="02020603050405020304" pitchFamily="18" charset="0"/>
              </a:rPr>
              <a:t>tảng</a:t>
            </a:r>
            <a:r>
              <a:rPr lang="en-US" b="1" cap="none"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Times New Roman" panose="02020603050405020304" pitchFamily="18" charset="0"/>
                <a:cs typeface="Times New Roman" panose="02020603050405020304" pitchFamily="18" charset="0"/>
              </a:rPr>
              <a:t> đ</a:t>
            </a:r>
            <a:r>
              <a:rPr lang="vi-VN" b="1" cap="none"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Times New Roman" panose="02020603050405020304" pitchFamily="18" charset="0"/>
                <a:cs typeface="Times New Roman" panose="02020603050405020304" pitchFamily="18" charset="0"/>
              </a:rPr>
              <a:t>ư</a:t>
            </a:r>
            <a:r>
              <a:rPr lang="en-US" b="1" cap="none" dirty="0" err="1">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Times New Roman" panose="02020603050405020304" pitchFamily="18" charset="0"/>
                <a:cs typeface="Times New Roman" panose="02020603050405020304" pitchFamily="18" charset="0"/>
              </a:rPr>
              <a:t>ợc</a:t>
            </a:r>
            <a:r>
              <a:rPr lang="en-US" b="1" cap="none"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Times New Roman" panose="02020603050405020304" pitchFamily="18" charset="0"/>
                <a:cs typeface="Times New Roman" panose="02020603050405020304" pitchFamily="18" charset="0"/>
              </a:rPr>
              <a:t> </a:t>
            </a:r>
            <a:r>
              <a:rPr lang="en-US" b="1" cap="none" dirty="0" err="1">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Times New Roman" panose="02020603050405020304" pitchFamily="18" charset="0"/>
                <a:cs typeface="Times New Roman" panose="02020603050405020304" pitchFamily="18" charset="0"/>
              </a:rPr>
              <a:t>hỗ</a:t>
            </a:r>
            <a:r>
              <a:rPr lang="en-US" b="1" cap="none"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Times New Roman" panose="02020603050405020304" pitchFamily="18" charset="0"/>
                <a:cs typeface="Times New Roman" panose="02020603050405020304" pitchFamily="18" charset="0"/>
              </a:rPr>
              <a:t> </a:t>
            </a:r>
            <a:r>
              <a:rPr lang="en-US" b="1" cap="none" dirty="0" err="1">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Times New Roman" panose="02020603050405020304" pitchFamily="18" charset="0"/>
                <a:cs typeface="Times New Roman" panose="02020603050405020304" pitchFamily="18" charset="0"/>
              </a:rPr>
              <a:t>trợ</a:t>
            </a:r>
            <a:endParaRPr lang="en-US" dirty="0"/>
          </a:p>
        </p:txBody>
      </p:sp>
      <p:sp>
        <p:nvSpPr>
          <p:cNvPr id="5" name="Slide Number Placeholder 4"/>
          <p:cNvSpPr>
            <a:spLocks noGrp="1"/>
          </p:cNvSpPr>
          <p:nvPr>
            <p:ph type="sldNum" sz="quarter" idx="12"/>
          </p:nvPr>
        </p:nvSpPr>
        <p:spPr/>
        <p:txBody>
          <a:bodyPr/>
          <a:lstStyle/>
          <a:p>
            <a:fld id="{64CCEC82-9F26-4862-A520-2C110A61512A}" type="slidenum">
              <a:rPr lang="en-US" sz="1800" smtClean="0"/>
              <a:t>21</a:t>
            </a:fld>
            <a:endParaRPr lang="en-US" sz="1800"/>
          </a:p>
        </p:txBody>
      </p:sp>
      <p:sp>
        <p:nvSpPr>
          <p:cNvPr id="6" name="TextBox 5"/>
          <p:cNvSpPr txBox="1"/>
          <p:nvPr/>
        </p:nvSpPr>
        <p:spPr>
          <a:xfrm>
            <a:off x="1028075" y="1105815"/>
            <a:ext cx="10265088" cy="3231654"/>
          </a:xfrm>
          <a:prstGeom prst="rect">
            <a:avLst/>
          </a:prstGeom>
          <a:noFill/>
        </p:spPr>
        <p:txBody>
          <a:bodyPr wrap="square" rtlCol="0">
            <a:spAutoFit/>
          </a:bodyPr>
          <a:lstStyle/>
          <a:p>
            <a:pPr marL="285750" indent="-285750">
              <a:buFont typeface="Arial" charset="0"/>
              <a:buChar char="•"/>
            </a:pPr>
            <a:r>
              <a:rPr lang="vi-VN" sz="2800" b="1" dirty="0">
                <a:latin typeface="Times New Roman" panose="02020603050405020304" pitchFamily="18" charset="0"/>
                <a:cs typeface="Times New Roman" panose="02020603050405020304" pitchFamily="18" charset="0"/>
              </a:rPr>
              <a:t>Client system requirements:</a:t>
            </a:r>
            <a:endParaRPr lang="en-US" dirty="0"/>
          </a:p>
          <a:p>
            <a:pPr marL="742950" lvl="1" indent="-285750">
              <a:buFont typeface="Arial" charset="0"/>
              <a:buChar char="•"/>
            </a:pPr>
            <a:r>
              <a:rPr lang="en-US" sz="2800" b="1" dirty="0">
                <a:latin typeface="Times New Roman" panose="02020603050405020304" pitchFamily="18" charset="0"/>
                <a:cs typeface="Times New Roman" panose="02020603050405020304" pitchFamily="18" charset="0"/>
              </a:rPr>
              <a:t>Windows Store and Windows Phone Application</a:t>
            </a:r>
          </a:p>
          <a:p>
            <a:pPr marL="1200150" lvl="2" indent="-285750">
              <a:buFont typeface="Arial" charset="0"/>
              <a:buChar char="•"/>
            </a:pPr>
            <a:r>
              <a:rPr lang="en-US" sz="2800" dirty="0" err="1">
                <a:latin typeface="Times New Roman" panose="02020603050405020304" pitchFamily="18" charset="0"/>
                <a:cs typeface="Times New Roman" panose="02020603050405020304" pitchFamily="18" charset="0"/>
              </a:rPr>
              <a:t>SignalR</a:t>
            </a:r>
            <a:r>
              <a:rPr lang="en-US" sz="2800" dirty="0">
                <a:latin typeface="Times New Roman" panose="02020603050405020304" pitchFamily="18" charset="0"/>
                <a:cs typeface="Times New Roman" panose="02020603050405020304" pitchFamily="18" charset="0"/>
              </a:rPr>
              <a:t> can be used in Windows Store applications and Windows Phone 8 applications</a:t>
            </a:r>
            <a:r>
              <a:rPr lang="en-US" dirty="0"/>
              <a:t>.</a:t>
            </a:r>
          </a:p>
          <a:p>
            <a:pPr marL="742950" lvl="1" indent="-285750">
              <a:buFont typeface="Arial" charset="0"/>
              <a:buChar char="•"/>
            </a:pPr>
            <a:endParaRPr lang="vi-VN" dirty="0"/>
          </a:p>
          <a:p>
            <a:pPr lvl="1"/>
            <a:endParaRPr lang="vi-VN" dirty="0"/>
          </a:p>
          <a:p>
            <a:pPr marL="742950" lvl="1" indent="-285750">
              <a:buFont typeface="Arial" charset="0"/>
              <a:buChar char="•"/>
            </a:pPr>
            <a:endParaRPr lang="en-US" sz="2800" b="1" dirty="0">
              <a:latin typeface="Times New Roman" panose="02020603050405020304" pitchFamily="18" charset="0"/>
              <a:cs typeface="Times New Roman" panose="02020603050405020304" pitchFamily="18" charset="0"/>
            </a:endParaRPr>
          </a:p>
          <a:p>
            <a:pPr marL="1200150" lvl="2" indent="-285750">
              <a:buFont typeface="Arial" charset="0"/>
              <a:buChar char="•"/>
            </a:pPr>
            <a:endParaRPr lang="en-US" sz="28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72147" y="3045991"/>
            <a:ext cx="7133834" cy="3618280"/>
          </a:xfrm>
          <a:prstGeom prst="rect">
            <a:avLst/>
          </a:prstGeom>
        </p:spPr>
      </p:pic>
    </p:spTree>
    <p:extLst>
      <p:ext uri="{BB962C8B-B14F-4D97-AF65-F5344CB8AC3E}">
        <p14:creationId xmlns:p14="http://schemas.microsoft.com/office/powerpoint/2010/main" val="36160576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fade">
                                      <p:cBhvr>
                                        <p:cTn id="16"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64CCEC82-9F26-4862-A520-2C110A61512A}" type="slidenum">
              <a:rPr lang="en-US" sz="1600" smtClean="0"/>
              <a:t>22</a:t>
            </a:fld>
            <a:endParaRPr lang="en-US" sz="160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977515" y="1194435"/>
            <a:ext cx="6236970" cy="4469130"/>
          </a:xfrm>
          <a:prstGeom prst="rect">
            <a:avLst/>
          </a:prstGeom>
        </p:spPr>
      </p:pic>
    </p:spTree>
    <p:extLst>
      <p:ext uri="{BB962C8B-B14F-4D97-AF65-F5344CB8AC3E}">
        <p14:creationId xmlns:p14="http://schemas.microsoft.com/office/powerpoint/2010/main" val="35223523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64CCEC82-9F26-4862-A520-2C110A61512A}" type="slidenum">
              <a:rPr lang="en-US" sz="1800" smtClean="0"/>
              <a:t>3</a:t>
            </a:fld>
            <a:endParaRPr lang="en-US" sz="1800"/>
          </a:p>
        </p:txBody>
      </p:sp>
      <p:sp>
        <p:nvSpPr>
          <p:cNvPr id="6" name="Title 1"/>
          <p:cNvSpPr>
            <a:spLocks noGrp="1"/>
          </p:cNvSpPr>
          <p:nvPr>
            <p:ph type="title"/>
          </p:nvPr>
        </p:nvSpPr>
        <p:spPr>
          <a:xfrm>
            <a:off x="1052423" y="-56192"/>
            <a:ext cx="10225803" cy="1596177"/>
          </a:xfrm>
        </p:spPr>
        <p:txBody>
          <a:bodyPr/>
          <a:lstStyle/>
          <a:p>
            <a:r>
              <a:rPr lang="en-US" b="1" cap="none">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Times New Roman" panose="02020603050405020304" pitchFamily="18" charset="0"/>
                <a:cs typeface="Times New Roman" panose="02020603050405020304" pitchFamily="18" charset="0"/>
              </a:rPr>
              <a:t>1. Vấn đề</a:t>
            </a:r>
            <a:endParaRPr lang="en-US"/>
          </a:p>
        </p:txBody>
      </p:sp>
      <p:sp>
        <p:nvSpPr>
          <p:cNvPr id="9" name="TextBox 8"/>
          <p:cNvSpPr txBox="1"/>
          <p:nvPr/>
        </p:nvSpPr>
        <p:spPr>
          <a:xfrm>
            <a:off x="1464976" y="1881531"/>
            <a:ext cx="10155761" cy="4247317"/>
          </a:xfrm>
          <a:prstGeom prst="rect">
            <a:avLst/>
          </a:prstGeom>
          <a:noFill/>
        </p:spPr>
        <p:txBody>
          <a:bodyPr wrap="square" rtlCol="0">
            <a:spAutoFit/>
          </a:bodyPr>
          <a:lstStyle/>
          <a:p>
            <a:pPr marL="457200" indent="-457200">
              <a:buFont typeface="Arial" charset="0"/>
              <a:buChar char="•"/>
            </a:pPr>
            <a:r>
              <a:rPr lang="en-US" sz="3000">
                <a:latin typeface="Times New Roman" panose="02020603050405020304" pitchFamily="18" charset="0"/>
                <a:cs typeface="Times New Roman" panose="02020603050405020304" pitchFamily="18" charset="0"/>
              </a:rPr>
              <a:t>Người dùng muốn có thông tin mới nhất (dữ liệu)!</a:t>
            </a:r>
          </a:p>
          <a:p>
            <a:pPr marL="457200" indent="-457200">
              <a:buFont typeface="Arial" charset="0"/>
              <a:buChar char="•"/>
            </a:pPr>
            <a:r>
              <a:rPr lang="en-US" sz="3000">
                <a:latin typeface="Times New Roman" panose="02020603050405020304" pitchFamily="18" charset="0"/>
                <a:cs typeface="Times New Roman" panose="02020603050405020304" pitchFamily="18" charset="0"/>
              </a:rPr>
              <a:t>Người dùng cần dữ liệu ngay!</a:t>
            </a:r>
          </a:p>
          <a:p>
            <a:pPr marL="457200" indent="-457200">
              <a:buFont typeface="Arial" charset="0"/>
              <a:buChar char="•"/>
            </a:pPr>
            <a:r>
              <a:rPr lang="en-US" sz="3000">
                <a:latin typeface="Times New Roman" panose="02020603050405020304" pitchFamily="18" charset="0"/>
                <a:cs typeface="Times New Roman" panose="02020603050405020304" pitchFamily="18" charset="0"/>
              </a:rPr>
              <a:t>Thời gian thực (Real time)!</a:t>
            </a:r>
          </a:p>
          <a:p>
            <a:pPr marL="457200" indent="-457200">
              <a:buFont typeface="Arial" charset="0"/>
              <a:buChar char="•"/>
            </a:pPr>
            <a:r>
              <a:rPr lang="en-US" sz="3000">
                <a:solidFill>
                  <a:srgbClr val="FF0000"/>
                </a:solidFill>
                <a:latin typeface="Times New Roman" panose="02020603050405020304" pitchFamily="18" charset="0"/>
                <a:cs typeface="Times New Roman" panose="02020603050405020304" pitchFamily="18" charset="0"/>
              </a:rPr>
              <a:t>Đó là một thực tại “ngày nay”!</a:t>
            </a:r>
          </a:p>
          <a:p>
            <a:pPr marL="457200" indent="-457200">
              <a:buFont typeface="Arial" charset="0"/>
              <a:buChar char="•"/>
            </a:pPr>
            <a:r>
              <a:rPr lang="en-US" sz="3000">
                <a:latin typeface="Times New Roman" panose="02020603050405020304" pitchFamily="18" charset="0"/>
                <a:cs typeface="Times New Roman" panose="02020603050405020304" pitchFamily="18" charset="0"/>
              </a:rPr>
              <a:t>Ví dụ</a:t>
            </a:r>
          </a:p>
          <a:p>
            <a:pPr marL="914400" lvl="1" indent="-457200">
              <a:buFont typeface="Arial" charset="0"/>
              <a:buChar char="•"/>
            </a:pPr>
            <a:r>
              <a:rPr lang="en-US" sz="3000">
                <a:latin typeface="Times New Roman" panose="02020603050405020304" pitchFamily="18" charset="0"/>
                <a:cs typeface="Times New Roman" panose="02020603050405020304" pitchFamily="18" charset="0"/>
              </a:rPr>
              <a:t>Twitter / Facebook / …</a:t>
            </a:r>
          </a:p>
          <a:p>
            <a:pPr marL="914400" lvl="1" indent="-457200">
              <a:buFont typeface="Arial" charset="0"/>
              <a:buChar char="•"/>
            </a:pPr>
            <a:r>
              <a:rPr lang="en-US" sz="3000">
                <a:latin typeface="Times New Roman" panose="02020603050405020304" pitchFamily="18" charset="0"/>
                <a:cs typeface="Times New Roman" panose="02020603050405020304" pitchFamily="18" charset="0"/>
              </a:rPr>
              <a:t>Thông báo (Notifications)</a:t>
            </a:r>
          </a:p>
          <a:p>
            <a:pPr marL="914400" lvl="1" indent="-457200">
              <a:buFont typeface="Arial" charset="0"/>
              <a:buChar char="•"/>
            </a:pPr>
            <a:r>
              <a:rPr lang="en-US" sz="3000">
                <a:latin typeface="Times New Roman" panose="02020603050405020304" pitchFamily="18" charset="0"/>
                <a:cs typeface="Times New Roman" panose="02020603050405020304" pitchFamily="18" charset="0"/>
              </a:rPr>
              <a:t>Đấu giá / Kinh doanh chứng khoán / Ngân hàng</a:t>
            </a:r>
          </a:p>
          <a:p>
            <a:pPr marL="914400" lvl="1" indent="-457200">
              <a:buFont typeface="Arial" charset="0"/>
              <a:buChar char="•"/>
            </a:pPr>
            <a:r>
              <a:rPr lang="it-IT" sz="3000">
                <a:latin typeface="Times New Roman" panose="02020603050405020304" pitchFamily="18" charset="0"/>
                <a:cs typeface="Times New Roman" panose="02020603050405020304" pitchFamily="18" charset="0"/>
              </a:rPr>
              <a:t>Collaborative apps </a:t>
            </a:r>
            <a:r>
              <a:rPr lang="it-IT" sz="2800">
                <a:latin typeface="Times New Roman" panose="02020603050405020304" pitchFamily="18" charset="0"/>
                <a:cs typeface="Times New Roman" panose="02020603050405020304" pitchFamily="18" charset="0"/>
              </a:rPr>
              <a:t>(</a:t>
            </a:r>
            <a:r>
              <a:rPr lang="en-US" sz="3000">
                <a:latin typeface="Times New Roman" panose="02020603050405020304" pitchFamily="18" charset="0"/>
                <a:cs typeface="Times New Roman" panose="02020603050405020304" pitchFamily="18" charset="0"/>
              </a:rPr>
              <a:t>Google docs,…)</a:t>
            </a:r>
          </a:p>
        </p:txBody>
      </p:sp>
      <p:sp>
        <p:nvSpPr>
          <p:cNvPr id="7" name="TextBox 6"/>
          <p:cNvSpPr txBox="1"/>
          <p:nvPr/>
        </p:nvSpPr>
        <p:spPr>
          <a:xfrm>
            <a:off x="631030" y="1327533"/>
            <a:ext cx="10265088" cy="553998"/>
          </a:xfrm>
          <a:prstGeom prst="rect">
            <a:avLst/>
          </a:prstGeom>
          <a:noFill/>
        </p:spPr>
        <p:txBody>
          <a:bodyPr wrap="square" rtlCol="0">
            <a:spAutoFit/>
          </a:bodyPr>
          <a:lstStyle/>
          <a:p>
            <a:pPr marL="285750" indent="-285750">
              <a:buFont typeface="Arial" charset="0"/>
              <a:buChar char="•"/>
            </a:pPr>
            <a:r>
              <a:rPr lang="en-US" sz="3000">
                <a:latin typeface="Times New Roman" panose="02020603050405020304" pitchFamily="18" charset="0"/>
                <a:cs typeface="Times New Roman" panose="02020603050405020304" pitchFamily="18" charset="0"/>
              </a:rPr>
              <a:t>Ứng dụng thời gian thực – góc nhìn từ người dùng</a:t>
            </a:r>
          </a:p>
        </p:txBody>
      </p:sp>
    </p:spTree>
    <p:extLst>
      <p:ext uri="{BB962C8B-B14F-4D97-AF65-F5344CB8AC3E}">
        <p14:creationId xmlns:p14="http://schemas.microsoft.com/office/powerpoint/2010/main" val="25230839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64CCEC82-9F26-4862-A520-2C110A61512A}" type="slidenum">
              <a:rPr lang="en-US" sz="1800" smtClean="0"/>
              <a:t>4</a:t>
            </a:fld>
            <a:endParaRPr lang="en-US" sz="1800"/>
          </a:p>
        </p:txBody>
      </p:sp>
      <p:sp>
        <p:nvSpPr>
          <p:cNvPr id="6" name="Title 1"/>
          <p:cNvSpPr>
            <a:spLocks noGrp="1"/>
          </p:cNvSpPr>
          <p:nvPr>
            <p:ph type="title"/>
          </p:nvPr>
        </p:nvSpPr>
        <p:spPr>
          <a:xfrm>
            <a:off x="1052423" y="-56192"/>
            <a:ext cx="10225803" cy="1596177"/>
          </a:xfrm>
        </p:spPr>
        <p:txBody>
          <a:bodyPr/>
          <a:lstStyle/>
          <a:p>
            <a:r>
              <a:rPr lang="en-US" b="1" cap="none">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Times New Roman" panose="02020603050405020304" pitchFamily="18" charset="0"/>
                <a:cs typeface="Times New Roman" panose="02020603050405020304" pitchFamily="18" charset="0"/>
              </a:rPr>
              <a:t>1. Vấn đề</a:t>
            </a:r>
            <a:endParaRPr lang="en-US"/>
          </a:p>
        </p:txBody>
      </p:sp>
      <p:sp>
        <p:nvSpPr>
          <p:cNvPr id="9" name="TextBox 8"/>
          <p:cNvSpPr txBox="1"/>
          <p:nvPr/>
        </p:nvSpPr>
        <p:spPr>
          <a:xfrm>
            <a:off x="1326953" y="1977504"/>
            <a:ext cx="10155761" cy="1938992"/>
          </a:xfrm>
          <a:prstGeom prst="rect">
            <a:avLst/>
          </a:prstGeom>
          <a:noFill/>
        </p:spPr>
        <p:txBody>
          <a:bodyPr wrap="square" rtlCol="0">
            <a:spAutoFit/>
          </a:bodyPr>
          <a:lstStyle/>
          <a:p>
            <a:pPr marL="457200" indent="-457200">
              <a:buFont typeface="Arial" charset="0"/>
              <a:buChar char="•"/>
            </a:pPr>
            <a:r>
              <a:rPr lang="en-US" sz="3000">
                <a:latin typeface="Times New Roman" panose="02020603050405020304" pitchFamily="18" charset="0"/>
                <a:cs typeface="Times New Roman" panose="02020603050405020304" pitchFamily="18" charset="0"/>
              </a:rPr>
              <a:t>Kết nối liên tục giữa các điểm cuối.</a:t>
            </a:r>
          </a:p>
          <a:p>
            <a:pPr marL="457200" indent="-457200">
              <a:buFont typeface="Arial" charset="0"/>
              <a:buChar char="•"/>
            </a:pPr>
            <a:r>
              <a:rPr lang="en-US" sz="3000">
                <a:latin typeface="Times New Roman" panose="02020603050405020304" pitchFamily="18" charset="0"/>
                <a:cs typeface="Times New Roman" panose="02020603050405020304" pitchFamily="18" charset="0"/>
              </a:rPr>
              <a:t>Truyền thông hai chiều (full-duplex). </a:t>
            </a:r>
          </a:p>
          <a:p>
            <a:pPr marL="457200" indent="-457200">
              <a:buFont typeface="Arial" charset="0"/>
              <a:buChar char="•"/>
            </a:pPr>
            <a:r>
              <a:rPr lang="en-US" sz="3000">
                <a:latin typeface="Times New Roman" panose="02020603050405020304" pitchFamily="18" charset="0"/>
                <a:cs typeface="Times New Roman" panose="02020603050405020304" pitchFamily="18" charset="0"/>
              </a:rPr>
              <a:t>Độ trễ thấp.</a:t>
            </a:r>
          </a:p>
          <a:p>
            <a:pPr marL="457200" indent="-457200">
              <a:buFont typeface="Arial" charset="0"/>
              <a:buChar char="•"/>
            </a:pPr>
            <a:r>
              <a:rPr lang="en-US" sz="3000">
                <a:latin typeface="Times New Roman" panose="02020603050405020304" pitchFamily="18" charset="0"/>
                <a:cs typeface="Times New Roman" panose="02020603050405020304" pitchFamily="18" charset="0"/>
              </a:rPr>
              <a:t>Chi phí thấp. </a:t>
            </a:r>
          </a:p>
        </p:txBody>
      </p:sp>
      <p:sp>
        <p:nvSpPr>
          <p:cNvPr id="7" name="TextBox 6"/>
          <p:cNvSpPr txBox="1"/>
          <p:nvPr/>
        </p:nvSpPr>
        <p:spPr>
          <a:xfrm>
            <a:off x="631030" y="1327533"/>
            <a:ext cx="10265088" cy="553998"/>
          </a:xfrm>
          <a:prstGeom prst="rect">
            <a:avLst/>
          </a:prstGeom>
          <a:noFill/>
        </p:spPr>
        <p:txBody>
          <a:bodyPr wrap="square" rtlCol="0">
            <a:spAutoFit/>
          </a:bodyPr>
          <a:lstStyle/>
          <a:p>
            <a:pPr marL="285750" indent="-285750">
              <a:buFont typeface="Arial" charset="0"/>
              <a:buChar char="•"/>
            </a:pPr>
            <a:r>
              <a:rPr lang="en-US" sz="3000">
                <a:latin typeface="Times New Roman" panose="02020603050405020304" pitchFamily="18" charset="0"/>
                <a:cs typeface="Times New Roman" panose="02020603050405020304" pitchFamily="18" charset="0"/>
              </a:rPr>
              <a:t>Ứng dụng thời thực – góc nhìn từ developer</a:t>
            </a:r>
          </a:p>
        </p:txBody>
      </p:sp>
    </p:spTree>
    <p:extLst>
      <p:ext uri="{BB962C8B-B14F-4D97-AF65-F5344CB8AC3E}">
        <p14:creationId xmlns:p14="http://schemas.microsoft.com/office/powerpoint/2010/main" val="28015129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fade">
                                      <p:cBhvr>
                                        <p:cTn id="12" dur="500"/>
                                        <p:tgtEl>
                                          <p:spTgt spid="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64CCEC82-9F26-4862-A520-2C110A61512A}" type="slidenum">
              <a:rPr lang="en-US" sz="1800" smtClean="0"/>
              <a:t>5</a:t>
            </a:fld>
            <a:endParaRPr lang="en-US" sz="1800"/>
          </a:p>
        </p:txBody>
      </p:sp>
      <p:sp>
        <p:nvSpPr>
          <p:cNvPr id="6" name="Title 1"/>
          <p:cNvSpPr>
            <a:spLocks noGrp="1"/>
          </p:cNvSpPr>
          <p:nvPr>
            <p:ph type="title"/>
          </p:nvPr>
        </p:nvSpPr>
        <p:spPr>
          <a:xfrm>
            <a:off x="1052423" y="-56192"/>
            <a:ext cx="10225803" cy="1596177"/>
          </a:xfrm>
        </p:spPr>
        <p:txBody>
          <a:bodyPr/>
          <a:lstStyle/>
          <a:p>
            <a:r>
              <a:rPr lang="en-US" b="1" cap="none">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Times New Roman" panose="02020603050405020304" pitchFamily="18" charset="0"/>
                <a:cs typeface="Times New Roman" panose="02020603050405020304" pitchFamily="18" charset="0"/>
              </a:rPr>
              <a:t>1. Vấn đề</a:t>
            </a:r>
            <a:endParaRPr lang="en-US"/>
          </a:p>
        </p:txBody>
      </p:sp>
      <p:sp>
        <p:nvSpPr>
          <p:cNvPr id="9" name="TextBox 8"/>
          <p:cNvSpPr txBox="1"/>
          <p:nvPr/>
        </p:nvSpPr>
        <p:spPr>
          <a:xfrm>
            <a:off x="1326953" y="1977504"/>
            <a:ext cx="10155761" cy="1938992"/>
          </a:xfrm>
          <a:prstGeom prst="rect">
            <a:avLst/>
          </a:prstGeom>
          <a:noFill/>
        </p:spPr>
        <p:txBody>
          <a:bodyPr wrap="square" rtlCol="0">
            <a:spAutoFit/>
          </a:bodyPr>
          <a:lstStyle/>
          <a:p>
            <a:pPr marL="457200" indent="-457200">
              <a:buFont typeface="Arial" charset="0"/>
              <a:buChar char="•"/>
            </a:pPr>
            <a:r>
              <a:rPr lang="en-US" sz="3000">
                <a:latin typeface="Times New Roman" panose="02020603050405020304" pitchFamily="18" charset="0"/>
                <a:cs typeface="Times New Roman" panose="02020603050405020304" pitchFamily="18" charset="0"/>
              </a:rPr>
              <a:t>Kẻ thù tồi tệ nhất của chúng ta: </a:t>
            </a:r>
            <a:r>
              <a:rPr lang="en-US" sz="3000">
                <a:solidFill>
                  <a:srgbClr val="FF0000"/>
                </a:solidFill>
                <a:latin typeface="Times New Roman" panose="02020603050405020304" pitchFamily="18" charset="0"/>
                <a:cs typeface="Times New Roman" panose="02020603050405020304" pitchFamily="18" charset="0"/>
              </a:rPr>
              <a:t>HTTP</a:t>
            </a:r>
          </a:p>
          <a:p>
            <a:pPr marL="914400" lvl="1" indent="-457200">
              <a:buFont typeface="Arial" charset="0"/>
              <a:buChar char="•"/>
            </a:pPr>
            <a:r>
              <a:rPr lang="vi-VN" sz="3000">
                <a:latin typeface="Times New Roman" panose="02020603050405020304" pitchFamily="18" charset="0"/>
                <a:cs typeface="Times New Roman" panose="02020603050405020304" pitchFamily="18" charset="0"/>
              </a:rPr>
              <a:t>Không bao giờ được thiết kế cho </a:t>
            </a:r>
            <a:r>
              <a:rPr lang="en-US" sz="3000">
                <a:latin typeface="Times New Roman" panose="02020603050405020304" pitchFamily="18" charset="0"/>
                <a:cs typeface="Times New Roman" panose="02020603050405020304" pitchFamily="18" charset="0"/>
              </a:rPr>
              <a:t>kết nối</a:t>
            </a:r>
            <a:r>
              <a:rPr lang="vi-VN" sz="3000">
                <a:latin typeface="Times New Roman" panose="02020603050405020304" pitchFamily="18" charset="0"/>
                <a:cs typeface="Times New Roman" panose="02020603050405020304" pitchFamily="18" charset="0"/>
              </a:rPr>
              <a:t> thời gian thực</a:t>
            </a:r>
            <a:r>
              <a:rPr lang="en-US" sz="3000">
                <a:latin typeface="Times New Roman" panose="02020603050405020304" pitchFamily="18" charset="0"/>
                <a:cs typeface="Times New Roman" panose="02020603050405020304" pitchFamily="18" charset="0"/>
              </a:rPr>
              <a:t>.</a:t>
            </a:r>
          </a:p>
          <a:p>
            <a:pPr marL="914400" lvl="1" indent="-457200">
              <a:buFont typeface="Arial" charset="0"/>
              <a:buChar char="•"/>
            </a:pPr>
            <a:r>
              <a:rPr lang="en-US" sz="3000">
                <a:latin typeface="Times New Roman" panose="02020603050405020304" pitchFamily="18" charset="0"/>
                <a:cs typeface="Times New Roman" panose="02020603050405020304" pitchFamily="18" charset="0"/>
              </a:rPr>
              <a:t>Mô hình kết nối: Yêu cầu - Phản hồi.</a:t>
            </a:r>
          </a:p>
          <a:p>
            <a:pPr marL="914400" lvl="1" indent="-457200">
              <a:buFont typeface="Arial" charset="0"/>
              <a:buChar char="•"/>
            </a:pPr>
            <a:r>
              <a:rPr lang="en-US" sz="3000">
                <a:solidFill>
                  <a:srgbClr val="FF0000"/>
                </a:solidFill>
                <a:latin typeface="Times New Roman" panose="02020603050405020304" pitchFamily="18" charset="0"/>
                <a:cs typeface="Times New Roman" panose="02020603050405020304" pitchFamily="18" charset="0"/>
              </a:rPr>
              <a:t>Web is stateless???</a:t>
            </a:r>
          </a:p>
        </p:txBody>
      </p:sp>
      <p:sp>
        <p:nvSpPr>
          <p:cNvPr id="7" name="TextBox 6"/>
          <p:cNvSpPr txBox="1"/>
          <p:nvPr/>
        </p:nvSpPr>
        <p:spPr>
          <a:xfrm>
            <a:off x="631030" y="1327533"/>
            <a:ext cx="10265088" cy="553998"/>
          </a:xfrm>
          <a:prstGeom prst="rect">
            <a:avLst/>
          </a:prstGeom>
          <a:noFill/>
        </p:spPr>
        <p:txBody>
          <a:bodyPr wrap="square" rtlCol="0">
            <a:spAutoFit/>
          </a:bodyPr>
          <a:lstStyle/>
          <a:p>
            <a:pPr marL="285750" indent="-285750">
              <a:buFont typeface="Arial" charset="0"/>
              <a:buChar char="•"/>
            </a:pPr>
            <a:r>
              <a:rPr lang="en-US" sz="3000">
                <a:latin typeface="Times New Roman" panose="02020603050405020304" pitchFamily="18" charset="0"/>
                <a:cs typeface="Times New Roman" panose="02020603050405020304" pitchFamily="18" charset="0"/>
              </a:rPr>
              <a:t>Ứng dụng web thời gian thực</a:t>
            </a:r>
          </a:p>
        </p:txBody>
      </p:sp>
      <p:sp>
        <p:nvSpPr>
          <p:cNvPr id="8" name="Rectangle 7"/>
          <p:cNvSpPr/>
          <p:nvPr/>
        </p:nvSpPr>
        <p:spPr>
          <a:xfrm>
            <a:off x="6667429" y="3692913"/>
            <a:ext cx="4228689" cy="1862048"/>
          </a:xfrm>
          <a:prstGeom prst="rect">
            <a:avLst/>
          </a:prstGeom>
          <a:noFill/>
        </p:spPr>
        <p:txBody>
          <a:bodyPr wrap="square" lIns="91440" tIns="45720" rIns="91440" bIns="45720">
            <a:spAutoFit/>
          </a:bodyPr>
          <a:lstStyle/>
          <a:p>
            <a:pPr algn="ctr"/>
            <a:r>
              <a:rPr lang="en-US" sz="115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HTTP</a:t>
            </a:r>
            <a:endParaRPr lang="en-US" sz="80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cxnSp>
        <p:nvCxnSpPr>
          <p:cNvPr id="10" name="Straight Connector 9"/>
          <p:cNvCxnSpPr/>
          <p:nvPr/>
        </p:nvCxnSpPr>
        <p:spPr>
          <a:xfrm>
            <a:off x="7100420" y="3581110"/>
            <a:ext cx="3524036" cy="2085654"/>
          </a:xfrm>
          <a:prstGeom prst="line">
            <a:avLst/>
          </a:prstGeom>
          <a:ln w="76200">
            <a:solidFill>
              <a:srgbClr val="FF0000"/>
            </a:solidFill>
          </a:ln>
        </p:spPr>
        <p:style>
          <a:lnRef idx="3">
            <a:schemeClr val="accent2"/>
          </a:lnRef>
          <a:fillRef idx="0">
            <a:schemeClr val="accent2"/>
          </a:fillRef>
          <a:effectRef idx="2">
            <a:schemeClr val="accent2"/>
          </a:effectRef>
          <a:fontRef idx="minor">
            <a:schemeClr val="tx1"/>
          </a:fontRef>
        </p:style>
      </p:cxnSp>
      <p:cxnSp>
        <p:nvCxnSpPr>
          <p:cNvPr id="11" name="Straight Connector 10"/>
          <p:cNvCxnSpPr/>
          <p:nvPr/>
        </p:nvCxnSpPr>
        <p:spPr>
          <a:xfrm flipH="1">
            <a:off x="7100420" y="3692913"/>
            <a:ext cx="3524036" cy="1862048"/>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910696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fade">
                                      <p:cBhvr>
                                        <p:cTn id="12" dur="500"/>
                                        <p:tgtEl>
                                          <p:spTgt spid="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fade">
                                      <p:cBhvr>
                                        <p:cTn id="25" dur="500"/>
                                        <p:tgtEl>
                                          <p:spTgt spid="8"/>
                                        </p:tgtEl>
                                      </p:cBhvr>
                                    </p:animEffect>
                                  </p:childTnLst>
                                </p:cTn>
                              </p:par>
                              <p:par>
                                <p:cTn id="26" presetID="10" presetClass="entr" presetSubtype="0" fill="hold" nodeType="with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fade">
                                      <p:cBhvr>
                                        <p:cTn id="28"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P spid="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8075" y="57150"/>
            <a:ext cx="10364451" cy="1596177"/>
          </a:xfrm>
        </p:spPr>
        <p:txBody>
          <a:bodyPr/>
          <a:lstStyle/>
          <a:p>
            <a:r>
              <a:rPr lang="en-US" b="1" cap="none">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Times New Roman" panose="02020603050405020304" pitchFamily="18" charset="0"/>
                <a:cs typeface="Times New Roman" panose="02020603050405020304" pitchFamily="18" charset="0"/>
              </a:rPr>
              <a:t>2. Các công nghệ hiện có/Giải pháp</a:t>
            </a:r>
            <a:endParaRPr lang="en-US"/>
          </a:p>
        </p:txBody>
      </p:sp>
      <p:sp>
        <p:nvSpPr>
          <p:cNvPr id="5" name="Slide Number Placeholder 4"/>
          <p:cNvSpPr>
            <a:spLocks noGrp="1"/>
          </p:cNvSpPr>
          <p:nvPr>
            <p:ph type="sldNum" sz="quarter" idx="12"/>
          </p:nvPr>
        </p:nvSpPr>
        <p:spPr/>
        <p:txBody>
          <a:bodyPr/>
          <a:lstStyle/>
          <a:p>
            <a:fld id="{64CCEC82-9F26-4862-A520-2C110A61512A}" type="slidenum">
              <a:rPr lang="en-US" sz="1800" smtClean="0"/>
              <a:t>6</a:t>
            </a:fld>
            <a:endParaRPr lang="en-US" sz="1800"/>
          </a:p>
        </p:txBody>
      </p:sp>
      <p:sp>
        <p:nvSpPr>
          <p:cNvPr id="6" name="TextBox 5"/>
          <p:cNvSpPr txBox="1"/>
          <p:nvPr/>
        </p:nvSpPr>
        <p:spPr>
          <a:xfrm>
            <a:off x="1720504" y="2030193"/>
            <a:ext cx="10265088" cy="2400657"/>
          </a:xfrm>
          <a:prstGeom prst="rect">
            <a:avLst/>
          </a:prstGeom>
          <a:noFill/>
        </p:spPr>
        <p:txBody>
          <a:bodyPr wrap="square" rtlCol="0">
            <a:spAutoFit/>
          </a:bodyPr>
          <a:lstStyle/>
          <a:p>
            <a:pPr marL="285750" indent="-285750">
              <a:buFont typeface="Arial" charset="0"/>
              <a:buChar char="•"/>
            </a:pPr>
            <a:r>
              <a:rPr lang="ro-RO" sz="3000">
                <a:latin typeface="Times New Roman" panose="02020603050405020304" pitchFamily="18" charset="0"/>
                <a:cs typeface="Times New Roman" panose="02020603050405020304" pitchFamily="18" charset="0"/>
              </a:rPr>
              <a:t>Po</a:t>
            </a:r>
            <a:r>
              <a:rPr lang="en-US" sz="3000">
                <a:latin typeface="Times New Roman" panose="02020603050405020304" pitchFamily="18" charset="0"/>
                <a:cs typeface="Times New Roman" panose="02020603050405020304" pitchFamily="18" charset="0"/>
              </a:rPr>
              <a:t>l</a:t>
            </a:r>
            <a:r>
              <a:rPr lang="ro-RO" sz="3000">
                <a:latin typeface="Times New Roman" panose="02020603050405020304" pitchFamily="18" charset="0"/>
                <a:cs typeface="Times New Roman" panose="02020603050405020304" pitchFamily="18" charset="0"/>
              </a:rPr>
              <a:t>ling</a:t>
            </a:r>
            <a:endParaRPr lang="en-US" sz="3000">
              <a:latin typeface="Times New Roman" panose="02020603050405020304" pitchFamily="18" charset="0"/>
              <a:cs typeface="Times New Roman" panose="02020603050405020304" pitchFamily="18" charset="0"/>
            </a:endParaRPr>
          </a:p>
          <a:p>
            <a:pPr marL="285750" indent="-285750">
              <a:buFont typeface="Arial" charset="0"/>
              <a:buChar char="•"/>
            </a:pPr>
            <a:r>
              <a:rPr lang="en-US" sz="3000">
                <a:latin typeface="Times New Roman" panose="02020603050405020304" pitchFamily="18" charset="0"/>
                <a:cs typeface="Times New Roman" panose="02020603050405020304" pitchFamily="18" charset="0"/>
              </a:rPr>
              <a:t>Long Polling</a:t>
            </a:r>
          </a:p>
          <a:p>
            <a:pPr marL="285750" indent="-285750">
              <a:buFont typeface="Arial" charset="0"/>
              <a:buChar char="•"/>
            </a:pPr>
            <a:r>
              <a:rPr lang="en-US" sz="3000">
                <a:latin typeface="Times New Roman" panose="02020603050405020304" pitchFamily="18" charset="0"/>
                <a:cs typeface="Times New Roman" panose="02020603050405020304" pitchFamily="18" charset="0"/>
              </a:rPr>
              <a:t>Forever Frame</a:t>
            </a:r>
          </a:p>
          <a:p>
            <a:pPr marL="285750" indent="-285750">
              <a:buFont typeface="Arial" charset="0"/>
              <a:buChar char="•"/>
            </a:pPr>
            <a:r>
              <a:rPr lang="en-US" sz="3000">
                <a:latin typeface="Times New Roman" panose="02020603050405020304" pitchFamily="18" charset="0"/>
                <a:cs typeface="Times New Roman" panose="02020603050405020304" pitchFamily="18" charset="0"/>
              </a:rPr>
              <a:t>Server Sent Events(SSE)</a:t>
            </a:r>
          </a:p>
          <a:p>
            <a:pPr marL="285750" indent="-285750">
              <a:buFont typeface="Arial" charset="0"/>
              <a:buChar char="•"/>
            </a:pPr>
            <a:r>
              <a:rPr lang="en-US" sz="3000">
                <a:latin typeface="Times New Roman" panose="02020603050405020304" pitchFamily="18" charset="0"/>
                <a:cs typeface="Times New Roman" panose="02020603050405020304" pitchFamily="18" charset="0"/>
              </a:rPr>
              <a:t>WebSockets</a:t>
            </a:r>
            <a:endParaRPr lang="ro-RO" sz="3000" dirty="0">
              <a:latin typeface="Times New Roman" panose="02020603050405020304" pitchFamily="18" charset="0"/>
              <a:cs typeface="Times New Roman" panose="02020603050405020304" pitchFamily="18" charset="0"/>
            </a:endParaRPr>
          </a:p>
        </p:txBody>
      </p:sp>
      <p:sp>
        <p:nvSpPr>
          <p:cNvPr id="7" name="TextBox 6"/>
          <p:cNvSpPr txBox="1"/>
          <p:nvPr/>
        </p:nvSpPr>
        <p:spPr>
          <a:xfrm>
            <a:off x="1127438" y="1476195"/>
            <a:ext cx="10265088" cy="553998"/>
          </a:xfrm>
          <a:prstGeom prst="rect">
            <a:avLst/>
          </a:prstGeom>
          <a:noFill/>
        </p:spPr>
        <p:txBody>
          <a:bodyPr wrap="square" rtlCol="0">
            <a:spAutoFit/>
          </a:bodyPr>
          <a:lstStyle/>
          <a:p>
            <a:r>
              <a:rPr lang="ro-RO" sz="3000">
                <a:latin typeface="Times New Roman" panose="02020603050405020304" pitchFamily="18" charset="0"/>
                <a:cs typeface="Times New Roman" panose="02020603050405020304" pitchFamily="18" charset="0"/>
              </a:rPr>
              <a:t>Các kỹ thuật để mô phỏng </a:t>
            </a:r>
            <a:r>
              <a:rPr lang="en-US" sz="3000">
                <a:latin typeface="Times New Roman" panose="02020603050405020304" pitchFamily="18" charset="0"/>
                <a:cs typeface="Times New Roman" panose="02020603050405020304" pitchFamily="18" charset="0"/>
              </a:rPr>
              <a:t>kết nối</a:t>
            </a:r>
            <a:r>
              <a:rPr lang="ro-RO" sz="3000">
                <a:latin typeface="Times New Roman" panose="02020603050405020304" pitchFamily="18" charset="0"/>
                <a:cs typeface="Times New Roman" panose="02020603050405020304" pitchFamily="18" charset="0"/>
              </a:rPr>
              <a:t> thời gian thực:</a:t>
            </a:r>
            <a:endParaRPr lang="en-US" sz="30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231425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fade">
                                      <p:cBhvr>
                                        <p:cTn id="11" dur="500"/>
                                        <p:tgtEl>
                                          <p:spTgt spid="7">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8075" y="57151"/>
            <a:ext cx="10364451" cy="825830"/>
          </a:xfrm>
        </p:spPr>
        <p:txBody>
          <a:bodyPr/>
          <a:lstStyle/>
          <a:p>
            <a:r>
              <a:rPr lang="en-US" b="1" cap="none">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Times New Roman" panose="02020603050405020304" pitchFamily="18" charset="0"/>
                <a:cs typeface="Times New Roman" panose="02020603050405020304" pitchFamily="18" charset="0"/>
              </a:rPr>
              <a:t>2. Các công nghệ hiện có/Giải pháp</a:t>
            </a:r>
            <a:endParaRPr lang="en-US"/>
          </a:p>
        </p:txBody>
      </p:sp>
      <p:sp>
        <p:nvSpPr>
          <p:cNvPr id="5" name="Slide Number Placeholder 4"/>
          <p:cNvSpPr>
            <a:spLocks noGrp="1"/>
          </p:cNvSpPr>
          <p:nvPr>
            <p:ph type="sldNum" sz="quarter" idx="12"/>
          </p:nvPr>
        </p:nvSpPr>
        <p:spPr/>
        <p:txBody>
          <a:bodyPr/>
          <a:lstStyle/>
          <a:p>
            <a:fld id="{64CCEC82-9F26-4862-A520-2C110A61512A}" type="slidenum">
              <a:rPr lang="en-US" sz="1800" smtClean="0"/>
              <a:t>7</a:t>
            </a:fld>
            <a:endParaRPr lang="en-US" sz="1800"/>
          </a:p>
        </p:txBody>
      </p:sp>
      <p:sp>
        <p:nvSpPr>
          <p:cNvPr id="6" name="TextBox 5"/>
          <p:cNvSpPr txBox="1"/>
          <p:nvPr/>
        </p:nvSpPr>
        <p:spPr>
          <a:xfrm>
            <a:off x="1013138" y="711102"/>
            <a:ext cx="10265088" cy="1015663"/>
          </a:xfrm>
          <a:prstGeom prst="rect">
            <a:avLst/>
          </a:prstGeom>
          <a:noFill/>
        </p:spPr>
        <p:txBody>
          <a:bodyPr wrap="square" rtlCol="0">
            <a:spAutoFit/>
          </a:bodyPr>
          <a:lstStyle/>
          <a:p>
            <a:pPr marL="285750" indent="-285750">
              <a:buFont typeface="Arial" charset="0"/>
              <a:buChar char="•"/>
            </a:pPr>
            <a:r>
              <a:rPr lang="ro-RO" sz="3000">
                <a:latin typeface="Times New Roman" panose="02020603050405020304" pitchFamily="18" charset="0"/>
                <a:cs typeface="Times New Roman" panose="02020603050405020304" pitchFamily="18" charset="0"/>
              </a:rPr>
              <a:t>Po</a:t>
            </a:r>
            <a:r>
              <a:rPr lang="en-US" sz="3000">
                <a:latin typeface="Times New Roman" panose="02020603050405020304" pitchFamily="18" charset="0"/>
                <a:cs typeface="Times New Roman" panose="02020603050405020304" pitchFamily="18" charset="0"/>
              </a:rPr>
              <a:t>ll</a:t>
            </a:r>
            <a:r>
              <a:rPr lang="ro-RO" sz="3000">
                <a:latin typeface="Times New Roman" panose="02020603050405020304" pitchFamily="18" charset="0"/>
                <a:cs typeface="Times New Roman" panose="02020603050405020304" pitchFamily="18" charset="0"/>
              </a:rPr>
              <a:t>ing</a:t>
            </a:r>
            <a:endParaRPr lang="en-US" sz="3000">
              <a:latin typeface="Times New Roman" panose="02020603050405020304" pitchFamily="18" charset="0"/>
              <a:cs typeface="Times New Roman" panose="02020603050405020304" pitchFamily="18" charset="0"/>
            </a:endParaRPr>
          </a:p>
          <a:p>
            <a:pPr marL="742950" lvl="1" indent="-285750">
              <a:buFont typeface="Arial" charset="0"/>
              <a:buChar char="•"/>
            </a:pPr>
            <a:endParaRPr lang="en-US" sz="3000">
              <a:latin typeface="Times New Roman" panose="02020603050405020304" pitchFamily="18" charset="0"/>
              <a:cs typeface="Times New Roman" panose="02020603050405020304" pitchFamily="18" charset="0"/>
            </a:endParaRPr>
          </a:p>
        </p:txBody>
      </p:sp>
      <p:sp>
        <p:nvSpPr>
          <p:cNvPr id="8" name="Rectangle 7"/>
          <p:cNvSpPr/>
          <p:nvPr/>
        </p:nvSpPr>
        <p:spPr bwMode="auto">
          <a:xfrm>
            <a:off x="1508384" y="1205516"/>
            <a:ext cx="8557054" cy="662831"/>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IN" sz="3600" dirty="0">
                <a:solidFill>
                  <a:srgbClr val="FFFFFF"/>
                </a:solidFill>
                <a:latin typeface="Segoe UI Light" panose="020B0502040204020203" pitchFamily="34" charset="0"/>
                <a:cs typeface="Segoe UI Light" panose="020B0502040204020203" pitchFamily="34" charset="0"/>
              </a:rPr>
              <a:t>Server</a:t>
            </a:r>
          </a:p>
        </p:txBody>
      </p:sp>
      <p:sp>
        <p:nvSpPr>
          <p:cNvPr id="9" name="Rectangle 8"/>
          <p:cNvSpPr/>
          <p:nvPr/>
        </p:nvSpPr>
        <p:spPr bwMode="auto">
          <a:xfrm>
            <a:off x="1508384" y="3318522"/>
            <a:ext cx="8557054" cy="66283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IN" sz="3600" dirty="0">
                <a:solidFill>
                  <a:srgbClr val="FFFFFF"/>
                </a:solidFill>
                <a:latin typeface="Segoe UI Light" panose="020B0502040204020203" pitchFamily="34" charset="0"/>
                <a:cs typeface="Segoe UI Light" panose="020B0502040204020203" pitchFamily="34" charset="0"/>
              </a:rPr>
              <a:t>Client</a:t>
            </a:r>
          </a:p>
        </p:txBody>
      </p:sp>
      <p:grpSp>
        <p:nvGrpSpPr>
          <p:cNvPr id="10" name="Group 9"/>
          <p:cNvGrpSpPr/>
          <p:nvPr/>
        </p:nvGrpSpPr>
        <p:grpSpPr>
          <a:xfrm>
            <a:off x="1718216" y="1876462"/>
            <a:ext cx="576000" cy="1442060"/>
            <a:chOff x="1587611" y="1915940"/>
            <a:chExt cx="576000" cy="1442060"/>
          </a:xfrm>
        </p:grpSpPr>
        <p:cxnSp>
          <p:nvCxnSpPr>
            <p:cNvPr id="11" name="Straight Arrow Connector 10"/>
            <p:cNvCxnSpPr/>
            <p:nvPr/>
          </p:nvCxnSpPr>
          <p:spPr>
            <a:xfrm rot="5400000">
              <a:off x="1425762" y="2635940"/>
              <a:ext cx="1440000"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2" name="Straight Arrow Connector 11"/>
            <p:cNvCxnSpPr/>
            <p:nvPr/>
          </p:nvCxnSpPr>
          <p:spPr>
            <a:xfrm rot="5400000">
              <a:off x="886377" y="2638000"/>
              <a:ext cx="1440000" cy="0"/>
            </a:xfrm>
            <a:prstGeom prst="straightConnector1">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cxnSp>
          <p:nvCxnSpPr>
            <p:cNvPr id="13" name="Straight Arrow Connector 12"/>
            <p:cNvCxnSpPr/>
            <p:nvPr/>
          </p:nvCxnSpPr>
          <p:spPr>
            <a:xfrm rot="10800000" flipV="1">
              <a:off x="1587611" y="1931974"/>
              <a:ext cx="576000" cy="0"/>
            </a:xfrm>
            <a:prstGeom prst="straightConnector1">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grpSp>
      <p:grpSp>
        <p:nvGrpSpPr>
          <p:cNvPr id="14" name="Group 13"/>
          <p:cNvGrpSpPr/>
          <p:nvPr/>
        </p:nvGrpSpPr>
        <p:grpSpPr>
          <a:xfrm>
            <a:off x="3678294" y="1876462"/>
            <a:ext cx="576000" cy="1442060"/>
            <a:chOff x="1587611" y="1915940"/>
            <a:chExt cx="576000" cy="1442060"/>
          </a:xfrm>
        </p:grpSpPr>
        <p:cxnSp>
          <p:nvCxnSpPr>
            <p:cNvPr id="15" name="Straight Arrow Connector 14"/>
            <p:cNvCxnSpPr/>
            <p:nvPr/>
          </p:nvCxnSpPr>
          <p:spPr>
            <a:xfrm rot="5400000">
              <a:off x="1425762" y="2635940"/>
              <a:ext cx="1440000"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6" name="Straight Arrow Connector 15"/>
            <p:cNvCxnSpPr/>
            <p:nvPr/>
          </p:nvCxnSpPr>
          <p:spPr>
            <a:xfrm rot="5400000">
              <a:off x="886377" y="2638000"/>
              <a:ext cx="1440000" cy="0"/>
            </a:xfrm>
            <a:prstGeom prst="straightConnector1">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cxnSp>
          <p:nvCxnSpPr>
            <p:cNvPr id="17" name="Straight Arrow Connector 16"/>
            <p:cNvCxnSpPr/>
            <p:nvPr/>
          </p:nvCxnSpPr>
          <p:spPr>
            <a:xfrm rot="10800000" flipV="1">
              <a:off x="1587611" y="1931974"/>
              <a:ext cx="576000" cy="0"/>
            </a:xfrm>
            <a:prstGeom prst="straightConnector1">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grpSp>
      <p:grpSp>
        <p:nvGrpSpPr>
          <p:cNvPr id="18" name="Group 17"/>
          <p:cNvGrpSpPr/>
          <p:nvPr/>
        </p:nvGrpSpPr>
        <p:grpSpPr>
          <a:xfrm>
            <a:off x="5462532" y="1884700"/>
            <a:ext cx="576000" cy="1442060"/>
            <a:chOff x="1587611" y="1915940"/>
            <a:chExt cx="576000" cy="1442060"/>
          </a:xfrm>
        </p:grpSpPr>
        <p:cxnSp>
          <p:nvCxnSpPr>
            <p:cNvPr id="19" name="Straight Arrow Connector 18"/>
            <p:cNvCxnSpPr/>
            <p:nvPr/>
          </p:nvCxnSpPr>
          <p:spPr>
            <a:xfrm rot="5400000">
              <a:off x="1425762" y="2635940"/>
              <a:ext cx="1440000"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0" name="Straight Arrow Connector 19"/>
            <p:cNvCxnSpPr/>
            <p:nvPr/>
          </p:nvCxnSpPr>
          <p:spPr>
            <a:xfrm rot="5400000">
              <a:off x="877585" y="2638000"/>
              <a:ext cx="1440000" cy="0"/>
            </a:xfrm>
            <a:prstGeom prst="straightConnector1">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cxnSp>
          <p:nvCxnSpPr>
            <p:cNvPr id="21" name="Straight Arrow Connector 20"/>
            <p:cNvCxnSpPr/>
            <p:nvPr/>
          </p:nvCxnSpPr>
          <p:spPr>
            <a:xfrm rot="10800000" flipV="1">
              <a:off x="1587611" y="1931974"/>
              <a:ext cx="576000" cy="0"/>
            </a:xfrm>
            <a:prstGeom prst="straightConnector1">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grpSp>
      <p:grpSp>
        <p:nvGrpSpPr>
          <p:cNvPr id="22" name="Group 21"/>
          <p:cNvGrpSpPr/>
          <p:nvPr/>
        </p:nvGrpSpPr>
        <p:grpSpPr>
          <a:xfrm>
            <a:off x="7334690" y="1876462"/>
            <a:ext cx="576000" cy="1442060"/>
            <a:chOff x="1587611" y="1915940"/>
            <a:chExt cx="576000" cy="1442060"/>
          </a:xfrm>
        </p:grpSpPr>
        <p:cxnSp>
          <p:nvCxnSpPr>
            <p:cNvPr id="23" name="Straight Arrow Connector 22"/>
            <p:cNvCxnSpPr/>
            <p:nvPr/>
          </p:nvCxnSpPr>
          <p:spPr>
            <a:xfrm rot="5400000">
              <a:off x="1425762" y="2635940"/>
              <a:ext cx="1440000"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4" name="Straight Arrow Connector 23"/>
            <p:cNvCxnSpPr/>
            <p:nvPr/>
          </p:nvCxnSpPr>
          <p:spPr>
            <a:xfrm rot="5400000">
              <a:off x="877585" y="2638000"/>
              <a:ext cx="1440000" cy="0"/>
            </a:xfrm>
            <a:prstGeom prst="straightConnector1">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cxnSp>
          <p:nvCxnSpPr>
            <p:cNvPr id="25" name="Straight Arrow Connector 24"/>
            <p:cNvCxnSpPr/>
            <p:nvPr/>
          </p:nvCxnSpPr>
          <p:spPr>
            <a:xfrm rot="10800000" flipV="1">
              <a:off x="1587611" y="1931974"/>
              <a:ext cx="576000" cy="0"/>
            </a:xfrm>
            <a:prstGeom prst="straightConnector1">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grpSp>
      <p:grpSp>
        <p:nvGrpSpPr>
          <p:cNvPr id="26" name="Group 25"/>
          <p:cNvGrpSpPr/>
          <p:nvPr/>
        </p:nvGrpSpPr>
        <p:grpSpPr>
          <a:xfrm>
            <a:off x="9206848" y="1876462"/>
            <a:ext cx="576000" cy="1442060"/>
            <a:chOff x="1587611" y="1915940"/>
            <a:chExt cx="576000" cy="1442060"/>
          </a:xfrm>
        </p:grpSpPr>
        <p:cxnSp>
          <p:nvCxnSpPr>
            <p:cNvPr id="27" name="Straight Arrow Connector 26"/>
            <p:cNvCxnSpPr/>
            <p:nvPr/>
          </p:nvCxnSpPr>
          <p:spPr>
            <a:xfrm rot="5400000">
              <a:off x="1425762" y="2635940"/>
              <a:ext cx="144000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8" name="Straight Arrow Connector 27"/>
            <p:cNvCxnSpPr/>
            <p:nvPr/>
          </p:nvCxnSpPr>
          <p:spPr>
            <a:xfrm rot="5400000">
              <a:off x="886377" y="2638000"/>
              <a:ext cx="1440000" cy="0"/>
            </a:xfrm>
            <a:prstGeom prst="straightConnector1">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9" name="Straight Arrow Connector 28"/>
            <p:cNvCxnSpPr/>
            <p:nvPr/>
          </p:nvCxnSpPr>
          <p:spPr>
            <a:xfrm rot="10800000" flipV="1">
              <a:off x="1587611" y="1931974"/>
              <a:ext cx="576000" cy="0"/>
            </a:xfrm>
            <a:prstGeom prst="straightConnector1">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grpSp>
      <p:sp>
        <p:nvSpPr>
          <p:cNvPr id="30" name="TextBox 29"/>
          <p:cNvSpPr txBox="1"/>
          <p:nvPr/>
        </p:nvSpPr>
        <p:spPr>
          <a:xfrm>
            <a:off x="1718216" y="3668553"/>
            <a:ext cx="2720296" cy="332399"/>
          </a:xfrm>
          <a:prstGeom prst="rect">
            <a:avLst/>
          </a:prstGeom>
          <a:noFill/>
        </p:spPr>
        <p:txBody>
          <a:bodyPr wrap="none" lIns="0" tIns="0" rIns="0" bIns="0" rtlCol="0">
            <a:spAutoFit/>
          </a:bodyPr>
          <a:lstStyle/>
          <a:p>
            <a:pPr defTabSz="1218987">
              <a:lnSpc>
                <a:spcPct val="90000"/>
              </a:lnSpc>
              <a:spcBef>
                <a:spcPct val="20000"/>
              </a:spcBef>
              <a:buSzPct val="80000"/>
            </a:pPr>
            <a:r>
              <a:rPr lang="en-IN" sz="2400" b="1">
                <a:solidFill>
                  <a:srgbClr val="FF0000"/>
                </a:solidFill>
                <a:latin typeface="Segoe UI Light" panose="020B0502040204020203" pitchFamily="34" charset="0"/>
                <a:cs typeface="Segoe UI Light" panose="020B0502040204020203" pitchFamily="34" charset="0"/>
              </a:rPr>
              <a:t>Time “ngừng” polling</a:t>
            </a:r>
            <a:endParaRPr lang="en-IN" sz="2400" b="1" dirty="0">
              <a:solidFill>
                <a:srgbClr val="FF0000"/>
              </a:solidFill>
              <a:latin typeface="Segoe UI Light" panose="020B0502040204020203" pitchFamily="34" charset="0"/>
              <a:cs typeface="Segoe UI Light" panose="020B0502040204020203" pitchFamily="34" charset="0"/>
            </a:endParaRPr>
          </a:p>
        </p:txBody>
      </p:sp>
      <p:sp>
        <p:nvSpPr>
          <p:cNvPr id="31" name="Right Brace 30"/>
          <p:cNvSpPr/>
          <p:nvPr/>
        </p:nvSpPr>
        <p:spPr>
          <a:xfrm rot="5400000">
            <a:off x="2762475" y="2760285"/>
            <a:ext cx="441758" cy="1413975"/>
          </a:xfrm>
          <a:prstGeom prst="rightBrace">
            <a:avLst/>
          </a:prstGeom>
          <a:ln/>
        </p:spPr>
        <p:style>
          <a:lnRef idx="3">
            <a:schemeClr val="dk1"/>
          </a:lnRef>
          <a:fillRef idx="0">
            <a:schemeClr val="dk1"/>
          </a:fillRef>
          <a:effectRef idx="2">
            <a:schemeClr val="dk1"/>
          </a:effectRef>
          <a:fontRef idx="minor">
            <a:schemeClr val="tx1"/>
          </a:fontRef>
        </p:style>
        <p:txBody>
          <a:bodyPr rtlCol="0" anchor="ctr"/>
          <a:lstStyle/>
          <a:p>
            <a:pPr algn="ctr" defTabSz="1218987"/>
            <a:endParaRPr lang="en-IN" sz="2400">
              <a:solidFill>
                <a:srgbClr val="292929"/>
              </a:solidFill>
            </a:endParaRPr>
          </a:p>
        </p:txBody>
      </p:sp>
      <p:sp>
        <p:nvSpPr>
          <p:cNvPr id="32" name="TextBox 31"/>
          <p:cNvSpPr txBox="1"/>
          <p:nvPr/>
        </p:nvSpPr>
        <p:spPr>
          <a:xfrm>
            <a:off x="626785" y="4253491"/>
            <a:ext cx="4713137" cy="2339102"/>
          </a:xfrm>
          <a:prstGeom prst="rect">
            <a:avLst/>
          </a:prstGeom>
          <a:noFill/>
        </p:spPr>
        <p:txBody>
          <a:bodyPr wrap="square" rtlCol="0">
            <a:spAutoFit/>
          </a:bodyPr>
          <a:lstStyle/>
          <a:p>
            <a:r>
              <a:rPr lang="en-US" sz="3000" b="1">
                <a:latin typeface="Times New Roman" panose="02020603050405020304" pitchFamily="18" charset="0"/>
                <a:cs typeface="Times New Roman" panose="02020603050405020304" pitchFamily="18" charset="0"/>
              </a:rPr>
              <a:t>Ưu điểm chính</a:t>
            </a:r>
          </a:p>
          <a:p>
            <a:pPr marL="285750" indent="-285750">
              <a:buFont typeface="Arial" charset="0"/>
              <a:buChar char="•"/>
            </a:pPr>
            <a:r>
              <a:rPr lang="en-US" sz="2800">
                <a:latin typeface="Times New Roman" panose="02020603050405020304" pitchFamily="18" charset="0"/>
                <a:cs typeface="Times New Roman" panose="02020603050405020304" pitchFamily="18" charset="0"/>
              </a:rPr>
              <a:t>Triển khai dễ dàng.</a:t>
            </a:r>
            <a:endParaRPr lang="en-US" sz="4000">
              <a:latin typeface="Times New Roman" panose="02020603050405020304" pitchFamily="18" charset="0"/>
              <a:cs typeface="Times New Roman" panose="02020603050405020304" pitchFamily="18" charset="0"/>
            </a:endParaRPr>
          </a:p>
          <a:p>
            <a:pPr marL="285750" indent="-285750">
              <a:buFont typeface="Arial" charset="0"/>
              <a:buChar char="•"/>
            </a:pPr>
            <a:r>
              <a:rPr lang="en-US" sz="2800">
                <a:latin typeface="Times New Roman" panose="02020603050405020304" pitchFamily="18" charset="0"/>
                <a:cs typeface="Times New Roman" panose="02020603050405020304" pitchFamily="18" charset="0"/>
              </a:rPr>
              <a:t>Ứng dụng phổ cập.</a:t>
            </a:r>
          </a:p>
          <a:p>
            <a:endParaRPr lang="en-US" sz="3000">
              <a:latin typeface="Times New Roman" panose="02020603050405020304" pitchFamily="18" charset="0"/>
              <a:cs typeface="Times New Roman" panose="02020603050405020304" pitchFamily="18" charset="0"/>
            </a:endParaRPr>
          </a:p>
          <a:p>
            <a:pPr marL="742950" lvl="1" indent="-285750">
              <a:buFont typeface="Arial" charset="0"/>
              <a:buChar char="•"/>
            </a:pPr>
            <a:endParaRPr lang="en-US" sz="3000">
              <a:latin typeface="Times New Roman" panose="02020603050405020304" pitchFamily="18" charset="0"/>
              <a:cs typeface="Times New Roman" panose="02020603050405020304" pitchFamily="18" charset="0"/>
            </a:endParaRPr>
          </a:p>
        </p:txBody>
      </p:sp>
      <p:sp>
        <p:nvSpPr>
          <p:cNvPr id="33" name="TextBox 32"/>
          <p:cNvSpPr txBox="1"/>
          <p:nvPr/>
        </p:nvSpPr>
        <p:spPr>
          <a:xfrm>
            <a:off x="4570988" y="4211027"/>
            <a:ext cx="7621012" cy="2739211"/>
          </a:xfrm>
          <a:prstGeom prst="rect">
            <a:avLst/>
          </a:prstGeom>
          <a:noFill/>
        </p:spPr>
        <p:txBody>
          <a:bodyPr wrap="square" rtlCol="0">
            <a:spAutoFit/>
          </a:bodyPr>
          <a:lstStyle/>
          <a:p>
            <a:r>
              <a:rPr lang="en-US" sz="3000" b="1">
                <a:latin typeface="Times New Roman" panose="02020603050405020304" pitchFamily="18" charset="0"/>
                <a:cs typeface="Times New Roman" panose="02020603050405020304" pitchFamily="18" charset="0"/>
              </a:rPr>
              <a:t>Nhược điểm</a:t>
            </a:r>
          </a:p>
          <a:p>
            <a:pPr marL="285750" indent="-285750">
              <a:buFont typeface="Arial" charset="0"/>
              <a:buChar char="•"/>
            </a:pPr>
            <a:r>
              <a:rPr lang="en-US" sz="2800">
                <a:latin typeface="Times New Roman" panose="02020603050405020304" pitchFamily="18" charset="0"/>
                <a:cs typeface="Times New Roman" panose="02020603050405020304" pitchFamily="18" charset="0"/>
              </a:rPr>
              <a:t>Trì hoãn kết nối do thời gian "ngừng" polling.</a:t>
            </a:r>
          </a:p>
          <a:p>
            <a:pPr marL="285750" indent="-285750">
              <a:buFont typeface="Arial" charset="0"/>
              <a:buChar char="•"/>
            </a:pPr>
            <a:r>
              <a:rPr lang="en-US" sz="2800">
                <a:latin typeface="Times New Roman" panose="02020603050405020304" pitchFamily="18" charset="0"/>
                <a:cs typeface="Times New Roman" panose="02020603050405020304" pitchFamily="18" charset="0"/>
              </a:rPr>
              <a:t>Độ trễ cao.</a:t>
            </a:r>
          </a:p>
          <a:p>
            <a:pPr marL="285750" indent="-285750">
              <a:buFont typeface="Arial" charset="0"/>
              <a:buChar char="•"/>
            </a:pPr>
            <a:r>
              <a:rPr lang="en-US" sz="2800">
                <a:latin typeface="Times New Roman" panose="02020603050405020304" pitchFamily="18" charset="0"/>
                <a:cs typeface="Times New Roman" panose="02020603050405020304" pitchFamily="18" charset="0"/>
              </a:rPr>
              <a:t>Lãng phí băng thông, tài nguyên.</a:t>
            </a:r>
          </a:p>
          <a:p>
            <a:pPr marL="285750" indent="-285750">
              <a:buFont typeface="Arial" charset="0"/>
              <a:buChar char="•"/>
            </a:pPr>
            <a:r>
              <a:rPr lang="en-US" sz="2800">
                <a:latin typeface="Times New Roman" panose="02020603050405020304" pitchFamily="18" charset="0"/>
                <a:cs typeface="Times New Roman" panose="02020603050405020304" pitchFamily="18" charset="0"/>
              </a:rPr>
              <a:t>Chi phí cao.</a:t>
            </a:r>
          </a:p>
          <a:p>
            <a:pPr marL="742950" lvl="1" indent="-285750">
              <a:buFont typeface="Arial" charset="0"/>
              <a:buChar char="•"/>
            </a:pPr>
            <a:endParaRPr lang="en-US" sz="30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421756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animEffect transition="in" filter="fade">
                                      <p:cBhvr>
                                        <p:cTn id="11" dur="500"/>
                                        <p:tgtEl>
                                          <p:spTgt spid="6">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500"/>
                                        <p:tgtEl>
                                          <p:spTgt spid="9"/>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fade">
                                      <p:cBhvr>
                                        <p:cTn id="26" dur="500"/>
                                        <p:tgtEl>
                                          <p:spTgt spid="10"/>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fade">
                                      <p:cBhvr>
                                        <p:cTn id="31" dur="500"/>
                                        <p:tgtEl>
                                          <p:spTgt spid="14"/>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18"/>
                                        </p:tgtEl>
                                        <p:attrNameLst>
                                          <p:attrName>style.visibility</p:attrName>
                                        </p:attrNameLst>
                                      </p:cBhvr>
                                      <p:to>
                                        <p:strVal val="visible"/>
                                      </p:to>
                                    </p:set>
                                    <p:animEffect transition="in" filter="fade">
                                      <p:cBhvr>
                                        <p:cTn id="36" dur="500"/>
                                        <p:tgtEl>
                                          <p:spTgt spid="18"/>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22"/>
                                        </p:tgtEl>
                                        <p:attrNameLst>
                                          <p:attrName>style.visibility</p:attrName>
                                        </p:attrNameLst>
                                      </p:cBhvr>
                                      <p:to>
                                        <p:strVal val="visible"/>
                                      </p:to>
                                    </p:set>
                                    <p:animEffect transition="in" filter="fade">
                                      <p:cBhvr>
                                        <p:cTn id="41" dur="500"/>
                                        <p:tgtEl>
                                          <p:spTgt spid="22"/>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26"/>
                                        </p:tgtEl>
                                        <p:attrNameLst>
                                          <p:attrName>style.visibility</p:attrName>
                                        </p:attrNameLst>
                                      </p:cBhvr>
                                      <p:to>
                                        <p:strVal val="visible"/>
                                      </p:to>
                                    </p:set>
                                    <p:animEffect transition="in" filter="fade">
                                      <p:cBhvr>
                                        <p:cTn id="46" dur="500"/>
                                        <p:tgtEl>
                                          <p:spTgt spid="26"/>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30"/>
                                        </p:tgtEl>
                                        <p:attrNameLst>
                                          <p:attrName>style.visibility</p:attrName>
                                        </p:attrNameLst>
                                      </p:cBhvr>
                                      <p:to>
                                        <p:strVal val="visible"/>
                                      </p:to>
                                    </p:set>
                                    <p:animEffect transition="in" filter="fade">
                                      <p:cBhvr>
                                        <p:cTn id="51" dur="500"/>
                                        <p:tgtEl>
                                          <p:spTgt spid="30"/>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31"/>
                                        </p:tgtEl>
                                        <p:attrNameLst>
                                          <p:attrName>style.visibility</p:attrName>
                                        </p:attrNameLst>
                                      </p:cBhvr>
                                      <p:to>
                                        <p:strVal val="visible"/>
                                      </p:to>
                                    </p:set>
                                    <p:animEffect transition="in" filter="fade">
                                      <p:cBhvr>
                                        <p:cTn id="56" dur="500"/>
                                        <p:tgtEl>
                                          <p:spTgt spid="31"/>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grpId="0" nodeType="clickEffect">
                                  <p:stCondLst>
                                    <p:cond delay="0"/>
                                  </p:stCondLst>
                                  <p:childTnLst>
                                    <p:set>
                                      <p:cBhvr>
                                        <p:cTn id="60" dur="1" fill="hold">
                                          <p:stCondLst>
                                            <p:cond delay="0"/>
                                          </p:stCondLst>
                                        </p:cTn>
                                        <p:tgtEl>
                                          <p:spTgt spid="32"/>
                                        </p:tgtEl>
                                        <p:attrNameLst>
                                          <p:attrName>style.visibility</p:attrName>
                                        </p:attrNameLst>
                                      </p:cBhvr>
                                      <p:to>
                                        <p:strVal val="visible"/>
                                      </p:to>
                                    </p:set>
                                    <p:animEffect transition="in" filter="fade">
                                      <p:cBhvr>
                                        <p:cTn id="61" dur="500"/>
                                        <p:tgtEl>
                                          <p:spTgt spid="32"/>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grpId="0" nodeType="clickEffect">
                                  <p:stCondLst>
                                    <p:cond delay="0"/>
                                  </p:stCondLst>
                                  <p:childTnLst>
                                    <p:set>
                                      <p:cBhvr>
                                        <p:cTn id="65" dur="1" fill="hold">
                                          <p:stCondLst>
                                            <p:cond delay="0"/>
                                          </p:stCondLst>
                                        </p:cTn>
                                        <p:tgtEl>
                                          <p:spTgt spid="33"/>
                                        </p:tgtEl>
                                        <p:attrNameLst>
                                          <p:attrName>style.visibility</p:attrName>
                                        </p:attrNameLst>
                                      </p:cBhvr>
                                      <p:to>
                                        <p:strVal val="visible"/>
                                      </p:to>
                                    </p:set>
                                    <p:animEffect transition="in" filter="fade">
                                      <p:cBhvr>
                                        <p:cTn id="66"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animBg="1"/>
      <p:bldP spid="9" grpId="0" animBg="1"/>
      <p:bldP spid="30" grpId="0"/>
      <p:bldP spid="31" grpId="0" animBg="1"/>
      <p:bldP spid="32" grpId="0"/>
      <p:bldP spid="3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8075" y="57151"/>
            <a:ext cx="10364451" cy="825830"/>
          </a:xfrm>
        </p:spPr>
        <p:txBody>
          <a:bodyPr/>
          <a:lstStyle/>
          <a:p>
            <a:r>
              <a:rPr lang="en-US" b="1" cap="none">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Times New Roman" panose="02020603050405020304" pitchFamily="18" charset="0"/>
                <a:cs typeface="Times New Roman" panose="02020603050405020304" pitchFamily="18" charset="0"/>
              </a:rPr>
              <a:t>2. Các công nghệ hiện có/Giải pháp</a:t>
            </a:r>
            <a:endParaRPr lang="en-US"/>
          </a:p>
        </p:txBody>
      </p:sp>
      <p:sp>
        <p:nvSpPr>
          <p:cNvPr id="5" name="Slide Number Placeholder 4"/>
          <p:cNvSpPr>
            <a:spLocks noGrp="1"/>
          </p:cNvSpPr>
          <p:nvPr>
            <p:ph type="sldNum" sz="quarter" idx="12"/>
          </p:nvPr>
        </p:nvSpPr>
        <p:spPr/>
        <p:txBody>
          <a:bodyPr/>
          <a:lstStyle/>
          <a:p>
            <a:fld id="{64CCEC82-9F26-4862-A520-2C110A61512A}" type="slidenum">
              <a:rPr lang="en-US" sz="1800" smtClean="0"/>
              <a:t>8</a:t>
            </a:fld>
            <a:endParaRPr lang="en-US" sz="1800"/>
          </a:p>
        </p:txBody>
      </p:sp>
      <p:sp>
        <p:nvSpPr>
          <p:cNvPr id="6" name="TextBox 5"/>
          <p:cNvSpPr txBox="1"/>
          <p:nvPr/>
        </p:nvSpPr>
        <p:spPr>
          <a:xfrm>
            <a:off x="1013138" y="711102"/>
            <a:ext cx="10265088" cy="1015663"/>
          </a:xfrm>
          <a:prstGeom prst="rect">
            <a:avLst/>
          </a:prstGeom>
          <a:noFill/>
        </p:spPr>
        <p:txBody>
          <a:bodyPr wrap="square" rtlCol="0">
            <a:spAutoFit/>
          </a:bodyPr>
          <a:lstStyle/>
          <a:p>
            <a:pPr marL="285750" indent="-285750">
              <a:buFont typeface="Arial" charset="0"/>
              <a:buChar char="•"/>
            </a:pPr>
            <a:r>
              <a:rPr lang="en-US" sz="3000">
                <a:latin typeface="Times New Roman" panose="02020603050405020304" pitchFamily="18" charset="0"/>
                <a:cs typeface="Times New Roman" panose="02020603050405020304" pitchFamily="18" charset="0"/>
              </a:rPr>
              <a:t>Long </a:t>
            </a:r>
            <a:r>
              <a:rPr lang="ro-RO" sz="3000">
                <a:latin typeface="Times New Roman" panose="02020603050405020304" pitchFamily="18" charset="0"/>
                <a:cs typeface="Times New Roman" panose="02020603050405020304" pitchFamily="18" charset="0"/>
              </a:rPr>
              <a:t>Po</a:t>
            </a:r>
            <a:r>
              <a:rPr lang="en-US" sz="3000">
                <a:latin typeface="Times New Roman" panose="02020603050405020304" pitchFamily="18" charset="0"/>
                <a:cs typeface="Times New Roman" panose="02020603050405020304" pitchFamily="18" charset="0"/>
              </a:rPr>
              <a:t>l</a:t>
            </a:r>
            <a:r>
              <a:rPr lang="ro-RO" sz="3000">
                <a:latin typeface="Times New Roman" panose="02020603050405020304" pitchFamily="18" charset="0"/>
                <a:cs typeface="Times New Roman" panose="02020603050405020304" pitchFamily="18" charset="0"/>
              </a:rPr>
              <a:t>ling</a:t>
            </a:r>
            <a:endParaRPr lang="en-US" sz="3000">
              <a:latin typeface="Times New Roman" panose="02020603050405020304" pitchFamily="18" charset="0"/>
              <a:cs typeface="Times New Roman" panose="02020603050405020304" pitchFamily="18" charset="0"/>
            </a:endParaRPr>
          </a:p>
          <a:p>
            <a:pPr marL="742950" lvl="1" indent="-285750">
              <a:buFont typeface="Arial" charset="0"/>
              <a:buChar char="•"/>
            </a:pPr>
            <a:endParaRPr lang="en-US" sz="3000">
              <a:latin typeface="Times New Roman" panose="02020603050405020304" pitchFamily="18" charset="0"/>
              <a:cs typeface="Times New Roman" panose="02020603050405020304" pitchFamily="18" charset="0"/>
            </a:endParaRPr>
          </a:p>
        </p:txBody>
      </p:sp>
      <p:sp>
        <p:nvSpPr>
          <p:cNvPr id="32" name="TextBox 31"/>
          <p:cNvSpPr txBox="1"/>
          <p:nvPr/>
        </p:nvSpPr>
        <p:spPr>
          <a:xfrm>
            <a:off x="626785" y="4253491"/>
            <a:ext cx="10651441" cy="1846659"/>
          </a:xfrm>
          <a:prstGeom prst="rect">
            <a:avLst/>
          </a:prstGeom>
          <a:noFill/>
        </p:spPr>
        <p:txBody>
          <a:bodyPr wrap="square" rtlCol="0">
            <a:spAutoFit/>
          </a:bodyPr>
          <a:lstStyle/>
          <a:p>
            <a:r>
              <a:rPr lang="en-US" sz="3000" b="1">
                <a:latin typeface="Times New Roman" panose="02020603050405020304" pitchFamily="18" charset="0"/>
                <a:cs typeface="Times New Roman" panose="02020603050405020304" pitchFamily="18" charset="0"/>
              </a:rPr>
              <a:t>Đặc điểm chính</a:t>
            </a:r>
          </a:p>
          <a:p>
            <a:pPr marL="285750" indent="-285750">
              <a:buFont typeface="Arial" charset="0"/>
              <a:buChar char="•"/>
            </a:pPr>
            <a:r>
              <a:rPr lang="en-US" sz="2800">
                <a:latin typeface="Times New Roman" panose="02020603050405020304" pitchFamily="18" charset="0"/>
                <a:cs typeface="Times New Roman" panose="02020603050405020304" pitchFamily="18" charset="0"/>
              </a:rPr>
              <a:t>Là 1 cải tiến của polling.</a:t>
            </a:r>
          </a:p>
          <a:p>
            <a:pPr marL="285750" indent="-285750">
              <a:buFont typeface="Arial" charset="0"/>
              <a:buChar char="•"/>
            </a:pPr>
            <a:r>
              <a:rPr lang="en-US" sz="2800">
                <a:latin typeface="Times New Roman" panose="02020603050405020304" pitchFamily="18" charset="0"/>
                <a:cs typeface="Times New Roman" panose="02020603050405020304" pitchFamily="18" charset="0"/>
              </a:rPr>
              <a:t>Độ trễ thấp trong việc cập nhật client.</a:t>
            </a:r>
          </a:p>
          <a:p>
            <a:pPr marL="285750" indent="-285750">
              <a:buFont typeface="Arial" charset="0"/>
              <a:buChar char="•"/>
            </a:pPr>
            <a:r>
              <a:rPr lang="en-US" sz="2800">
                <a:latin typeface="Times New Roman" panose="02020603050405020304" pitchFamily="18" charset="0"/>
                <a:cs typeface="Times New Roman" panose="02020603050405020304" pitchFamily="18" charset="0"/>
              </a:rPr>
              <a:t>Tối ưu hóa tài nguyên.</a:t>
            </a:r>
            <a:endParaRPr lang="en-US" sz="4000">
              <a:latin typeface="Times New Roman" panose="02020603050405020304" pitchFamily="18" charset="0"/>
              <a:cs typeface="Times New Roman" panose="02020603050405020304" pitchFamily="18" charset="0"/>
            </a:endParaRPr>
          </a:p>
        </p:txBody>
      </p:sp>
      <p:sp>
        <p:nvSpPr>
          <p:cNvPr id="34" name="Rectangle 33"/>
          <p:cNvSpPr/>
          <p:nvPr/>
        </p:nvSpPr>
        <p:spPr bwMode="auto">
          <a:xfrm>
            <a:off x="1708380" y="1266095"/>
            <a:ext cx="8417011" cy="662831"/>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IN" sz="3600" dirty="0">
                <a:solidFill>
                  <a:srgbClr val="FFFFFF"/>
                </a:solidFill>
                <a:latin typeface="Segoe UI Light" panose="020B0502040204020203" pitchFamily="34" charset="0"/>
                <a:cs typeface="Segoe UI Light" panose="020B0502040204020203" pitchFamily="34" charset="0"/>
              </a:rPr>
              <a:t>Server</a:t>
            </a:r>
          </a:p>
        </p:txBody>
      </p:sp>
      <p:grpSp>
        <p:nvGrpSpPr>
          <p:cNvPr id="35" name="Group 34"/>
          <p:cNvGrpSpPr/>
          <p:nvPr/>
        </p:nvGrpSpPr>
        <p:grpSpPr>
          <a:xfrm>
            <a:off x="1811115" y="1945058"/>
            <a:ext cx="1427443" cy="1442060"/>
            <a:chOff x="1587611" y="1915940"/>
            <a:chExt cx="576000" cy="1442060"/>
          </a:xfrm>
        </p:grpSpPr>
        <p:cxnSp>
          <p:nvCxnSpPr>
            <p:cNvPr id="36" name="Straight Arrow Connector 35"/>
            <p:cNvCxnSpPr/>
            <p:nvPr/>
          </p:nvCxnSpPr>
          <p:spPr>
            <a:xfrm rot="5400000">
              <a:off x="1436814" y="2635940"/>
              <a:ext cx="144000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7" name="Straight Arrow Connector 36"/>
            <p:cNvCxnSpPr/>
            <p:nvPr/>
          </p:nvCxnSpPr>
          <p:spPr>
            <a:xfrm rot="5400000">
              <a:off x="871632" y="2638000"/>
              <a:ext cx="1440000" cy="0"/>
            </a:xfrm>
            <a:prstGeom prst="straightConnector1">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38" name="Straight Arrow Connector 37"/>
            <p:cNvCxnSpPr/>
            <p:nvPr/>
          </p:nvCxnSpPr>
          <p:spPr>
            <a:xfrm rot="10800000" flipV="1">
              <a:off x="1587611" y="1931974"/>
              <a:ext cx="576000" cy="0"/>
            </a:xfrm>
            <a:prstGeom prst="straightConnector1">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39" name="Group 38"/>
          <p:cNvGrpSpPr/>
          <p:nvPr/>
        </p:nvGrpSpPr>
        <p:grpSpPr>
          <a:xfrm>
            <a:off x="3419971" y="1928926"/>
            <a:ext cx="1963426" cy="1442060"/>
            <a:chOff x="1587611" y="1915940"/>
            <a:chExt cx="576000" cy="1442060"/>
          </a:xfrm>
        </p:grpSpPr>
        <p:cxnSp>
          <p:nvCxnSpPr>
            <p:cNvPr id="40" name="Straight Arrow Connector 39"/>
            <p:cNvCxnSpPr/>
            <p:nvPr/>
          </p:nvCxnSpPr>
          <p:spPr>
            <a:xfrm rot="5400000">
              <a:off x="1438080" y="2635940"/>
              <a:ext cx="144000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1" name="Straight Arrow Connector 40"/>
            <p:cNvCxnSpPr/>
            <p:nvPr/>
          </p:nvCxnSpPr>
          <p:spPr>
            <a:xfrm rot="5400000">
              <a:off x="873119" y="2638000"/>
              <a:ext cx="1440000" cy="0"/>
            </a:xfrm>
            <a:prstGeom prst="straightConnector1">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2" name="Straight Arrow Connector 41"/>
            <p:cNvCxnSpPr/>
            <p:nvPr/>
          </p:nvCxnSpPr>
          <p:spPr>
            <a:xfrm rot="10800000" flipV="1">
              <a:off x="1587611" y="1931974"/>
              <a:ext cx="576000" cy="0"/>
            </a:xfrm>
            <a:prstGeom prst="straightConnector1">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43" name="Group 42"/>
          <p:cNvGrpSpPr/>
          <p:nvPr/>
        </p:nvGrpSpPr>
        <p:grpSpPr>
          <a:xfrm>
            <a:off x="7074536" y="1945058"/>
            <a:ext cx="1720107" cy="1442060"/>
            <a:chOff x="1587611" y="1915940"/>
            <a:chExt cx="576000" cy="1442060"/>
          </a:xfrm>
        </p:grpSpPr>
        <p:cxnSp>
          <p:nvCxnSpPr>
            <p:cNvPr id="44" name="Straight Arrow Connector 43"/>
            <p:cNvCxnSpPr/>
            <p:nvPr/>
          </p:nvCxnSpPr>
          <p:spPr>
            <a:xfrm rot="5400000">
              <a:off x="1437931" y="2635940"/>
              <a:ext cx="144000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5" name="Straight Arrow Connector 44"/>
            <p:cNvCxnSpPr/>
            <p:nvPr/>
          </p:nvCxnSpPr>
          <p:spPr>
            <a:xfrm rot="5400000">
              <a:off x="874312" y="2638000"/>
              <a:ext cx="1440000" cy="0"/>
            </a:xfrm>
            <a:prstGeom prst="straightConnector1">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6" name="Straight Arrow Connector 45"/>
            <p:cNvCxnSpPr/>
            <p:nvPr/>
          </p:nvCxnSpPr>
          <p:spPr>
            <a:xfrm rot="10800000" flipV="1">
              <a:off x="1587611" y="1931974"/>
              <a:ext cx="576000" cy="0"/>
            </a:xfrm>
            <a:prstGeom prst="straightConnector1">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47" name="Group 46"/>
          <p:cNvGrpSpPr/>
          <p:nvPr/>
        </p:nvGrpSpPr>
        <p:grpSpPr>
          <a:xfrm>
            <a:off x="8946481" y="1944057"/>
            <a:ext cx="1106067" cy="1444441"/>
            <a:chOff x="1580055" y="1913559"/>
            <a:chExt cx="585049" cy="1444441"/>
          </a:xfrm>
        </p:grpSpPr>
        <p:cxnSp>
          <p:nvCxnSpPr>
            <p:cNvPr id="48" name="Straight Arrow Connector 47"/>
            <p:cNvCxnSpPr/>
            <p:nvPr/>
          </p:nvCxnSpPr>
          <p:spPr>
            <a:xfrm rot="5400000">
              <a:off x="1445104" y="2633559"/>
              <a:ext cx="144000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9" name="Straight Arrow Connector 48"/>
            <p:cNvCxnSpPr/>
            <p:nvPr/>
          </p:nvCxnSpPr>
          <p:spPr>
            <a:xfrm rot="5400000">
              <a:off x="870324" y="2638000"/>
              <a:ext cx="1440000" cy="0"/>
            </a:xfrm>
            <a:prstGeom prst="straightConnector1">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50" name="Straight Arrow Connector 49"/>
            <p:cNvCxnSpPr/>
            <p:nvPr/>
          </p:nvCxnSpPr>
          <p:spPr>
            <a:xfrm rot="10800000" flipV="1">
              <a:off x="1580055" y="1931974"/>
              <a:ext cx="576000" cy="0"/>
            </a:xfrm>
            <a:prstGeom prst="straightConnector1">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51" name="Group 50"/>
          <p:cNvGrpSpPr/>
          <p:nvPr/>
        </p:nvGrpSpPr>
        <p:grpSpPr>
          <a:xfrm>
            <a:off x="5872357" y="1945058"/>
            <a:ext cx="1088960" cy="1442060"/>
            <a:chOff x="1587611" y="1915940"/>
            <a:chExt cx="576000" cy="1442060"/>
          </a:xfrm>
        </p:grpSpPr>
        <p:cxnSp>
          <p:nvCxnSpPr>
            <p:cNvPr id="52" name="Straight Arrow Connector 51"/>
            <p:cNvCxnSpPr/>
            <p:nvPr/>
          </p:nvCxnSpPr>
          <p:spPr>
            <a:xfrm rot="5400000">
              <a:off x="1433768" y="2635940"/>
              <a:ext cx="144000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3" name="Straight Arrow Connector 52"/>
            <p:cNvCxnSpPr/>
            <p:nvPr/>
          </p:nvCxnSpPr>
          <p:spPr>
            <a:xfrm rot="5400000">
              <a:off x="877880" y="2638000"/>
              <a:ext cx="1440000" cy="0"/>
            </a:xfrm>
            <a:prstGeom prst="straightConnector1">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54" name="Straight Arrow Connector 53"/>
            <p:cNvCxnSpPr/>
            <p:nvPr/>
          </p:nvCxnSpPr>
          <p:spPr>
            <a:xfrm rot="10800000" flipV="1">
              <a:off x="1587611" y="1931974"/>
              <a:ext cx="576000" cy="0"/>
            </a:xfrm>
            <a:prstGeom prst="straightConnector1">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grpSp>
      <p:sp>
        <p:nvSpPr>
          <p:cNvPr id="55" name="Rectangle 54"/>
          <p:cNvSpPr/>
          <p:nvPr/>
        </p:nvSpPr>
        <p:spPr bwMode="auto">
          <a:xfrm>
            <a:off x="1510054" y="3418604"/>
            <a:ext cx="9003957" cy="66283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IN" sz="3600" dirty="0">
                <a:solidFill>
                  <a:srgbClr val="FFFFFF"/>
                </a:solidFill>
                <a:latin typeface="Segoe UI Light" panose="020B0502040204020203" pitchFamily="34" charset="0"/>
                <a:cs typeface="Segoe UI Light" panose="020B0502040204020203" pitchFamily="34" charset="0"/>
              </a:rPr>
              <a:t>Client</a:t>
            </a:r>
          </a:p>
        </p:txBody>
      </p:sp>
    </p:spTree>
    <p:extLst>
      <p:ext uri="{BB962C8B-B14F-4D97-AF65-F5344CB8AC3E}">
        <p14:creationId xmlns:p14="http://schemas.microsoft.com/office/powerpoint/2010/main" val="31098240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animEffect transition="in" filter="fade">
                                      <p:cBhvr>
                                        <p:cTn id="11" dur="500"/>
                                        <p:tgtEl>
                                          <p:spTgt spid="6">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34"/>
                                        </p:tgtEl>
                                        <p:attrNameLst>
                                          <p:attrName>style.visibility</p:attrName>
                                        </p:attrNameLst>
                                      </p:cBhvr>
                                      <p:to>
                                        <p:strVal val="visible"/>
                                      </p:to>
                                    </p:set>
                                    <p:animEffect transition="in" filter="fade">
                                      <p:cBhvr>
                                        <p:cTn id="16" dur="500"/>
                                        <p:tgtEl>
                                          <p:spTgt spid="34"/>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5"/>
                                        </p:tgtEl>
                                        <p:attrNameLst>
                                          <p:attrName>style.visibility</p:attrName>
                                        </p:attrNameLst>
                                      </p:cBhvr>
                                      <p:to>
                                        <p:strVal val="visible"/>
                                      </p:to>
                                    </p:set>
                                    <p:animEffect transition="in" filter="fade">
                                      <p:cBhvr>
                                        <p:cTn id="21" dur="500"/>
                                        <p:tgtEl>
                                          <p:spTgt spid="35"/>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39"/>
                                        </p:tgtEl>
                                        <p:attrNameLst>
                                          <p:attrName>style.visibility</p:attrName>
                                        </p:attrNameLst>
                                      </p:cBhvr>
                                      <p:to>
                                        <p:strVal val="visible"/>
                                      </p:to>
                                    </p:set>
                                    <p:animEffect transition="in" filter="fade">
                                      <p:cBhvr>
                                        <p:cTn id="26" dur="500"/>
                                        <p:tgtEl>
                                          <p:spTgt spid="39"/>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51"/>
                                        </p:tgtEl>
                                        <p:attrNameLst>
                                          <p:attrName>style.visibility</p:attrName>
                                        </p:attrNameLst>
                                      </p:cBhvr>
                                      <p:to>
                                        <p:strVal val="visible"/>
                                      </p:to>
                                    </p:set>
                                    <p:animEffect transition="in" filter="fade">
                                      <p:cBhvr>
                                        <p:cTn id="31" dur="500"/>
                                        <p:tgtEl>
                                          <p:spTgt spid="51"/>
                                        </p:tgtEl>
                                      </p:cBhvr>
                                    </p:animEffect>
                                  </p:childTnLst>
                                </p:cTn>
                              </p:par>
                              <p:par>
                                <p:cTn id="32" presetID="10" presetClass="entr" presetSubtype="0" fill="hold" nodeType="withEffect">
                                  <p:stCondLst>
                                    <p:cond delay="0"/>
                                  </p:stCondLst>
                                  <p:childTnLst>
                                    <p:set>
                                      <p:cBhvr>
                                        <p:cTn id="33" dur="1" fill="hold">
                                          <p:stCondLst>
                                            <p:cond delay="0"/>
                                          </p:stCondLst>
                                        </p:cTn>
                                        <p:tgtEl>
                                          <p:spTgt spid="43"/>
                                        </p:tgtEl>
                                        <p:attrNameLst>
                                          <p:attrName>style.visibility</p:attrName>
                                        </p:attrNameLst>
                                      </p:cBhvr>
                                      <p:to>
                                        <p:strVal val="visible"/>
                                      </p:to>
                                    </p:set>
                                    <p:animEffect transition="in" filter="fade">
                                      <p:cBhvr>
                                        <p:cTn id="34" dur="500"/>
                                        <p:tgtEl>
                                          <p:spTgt spid="43"/>
                                        </p:tgtEl>
                                      </p:cBhvr>
                                    </p:animEffect>
                                  </p:childTnLst>
                                </p:cTn>
                              </p:par>
                              <p:par>
                                <p:cTn id="35" presetID="10" presetClass="entr" presetSubtype="0" fill="hold" nodeType="withEffect">
                                  <p:stCondLst>
                                    <p:cond delay="0"/>
                                  </p:stCondLst>
                                  <p:childTnLst>
                                    <p:set>
                                      <p:cBhvr>
                                        <p:cTn id="36" dur="1" fill="hold">
                                          <p:stCondLst>
                                            <p:cond delay="0"/>
                                          </p:stCondLst>
                                        </p:cTn>
                                        <p:tgtEl>
                                          <p:spTgt spid="47"/>
                                        </p:tgtEl>
                                        <p:attrNameLst>
                                          <p:attrName>style.visibility</p:attrName>
                                        </p:attrNameLst>
                                      </p:cBhvr>
                                      <p:to>
                                        <p:strVal val="visible"/>
                                      </p:to>
                                    </p:set>
                                    <p:animEffect transition="in" filter="fade">
                                      <p:cBhvr>
                                        <p:cTn id="37" dur="500"/>
                                        <p:tgtEl>
                                          <p:spTgt spid="47"/>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55"/>
                                        </p:tgtEl>
                                        <p:attrNameLst>
                                          <p:attrName>style.visibility</p:attrName>
                                        </p:attrNameLst>
                                      </p:cBhvr>
                                      <p:to>
                                        <p:strVal val="visible"/>
                                      </p:to>
                                    </p:set>
                                    <p:animEffect transition="in" filter="fade">
                                      <p:cBhvr>
                                        <p:cTn id="42" dur="500"/>
                                        <p:tgtEl>
                                          <p:spTgt spid="55"/>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2"/>
                                        </p:tgtEl>
                                        <p:attrNameLst>
                                          <p:attrName>style.visibility</p:attrName>
                                        </p:attrNameLst>
                                      </p:cBhvr>
                                      <p:to>
                                        <p:strVal val="visible"/>
                                      </p:to>
                                    </p:set>
                                    <p:animEffect transition="in" filter="fade">
                                      <p:cBhvr>
                                        <p:cTn id="47"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2" grpId="0"/>
      <p:bldP spid="34" grpId="0" animBg="1"/>
      <p:bldP spid="5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8075" y="57151"/>
            <a:ext cx="10364451" cy="825830"/>
          </a:xfrm>
        </p:spPr>
        <p:txBody>
          <a:bodyPr/>
          <a:lstStyle/>
          <a:p>
            <a:r>
              <a:rPr lang="en-US" b="1" cap="none">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Times New Roman" panose="02020603050405020304" pitchFamily="18" charset="0"/>
                <a:cs typeface="Times New Roman" panose="02020603050405020304" pitchFamily="18" charset="0"/>
              </a:rPr>
              <a:t>2. Các công nghệ hiện có/Giải pháp</a:t>
            </a:r>
            <a:endParaRPr lang="en-US"/>
          </a:p>
        </p:txBody>
      </p:sp>
      <p:sp>
        <p:nvSpPr>
          <p:cNvPr id="5" name="Slide Number Placeholder 4"/>
          <p:cNvSpPr>
            <a:spLocks noGrp="1"/>
          </p:cNvSpPr>
          <p:nvPr>
            <p:ph type="sldNum" sz="quarter" idx="12"/>
          </p:nvPr>
        </p:nvSpPr>
        <p:spPr/>
        <p:txBody>
          <a:bodyPr/>
          <a:lstStyle/>
          <a:p>
            <a:fld id="{64CCEC82-9F26-4862-A520-2C110A61512A}" type="slidenum">
              <a:rPr lang="en-US" sz="1800" smtClean="0"/>
              <a:t>9</a:t>
            </a:fld>
            <a:endParaRPr lang="en-US" sz="1800"/>
          </a:p>
        </p:txBody>
      </p:sp>
      <p:sp>
        <p:nvSpPr>
          <p:cNvPr id="6" name="TextBox 5"/>
          <p:cNvSpPr txBox="1"/>
          <p:nvPr/>
        </p:nvSpPr>
        <p:spPr>
          <a:xfrm>
            <a:off x="1013138" y="711102"/>
            <a:ext cx="10265088" cy="1015663"/>
          </a:xfrm>
          <a:prstGeom prst="rect">
            <a:avLst/>
          </a:prstGeom>
          <a:noFill/>
        </p:spPr>
        <p:txBody>
          <a:bodyPr wrap="square" rtlCol="0">
            <a:spAutoFit/>
          </a:bodyPr>
          <a:lstStyle/>
          <a:p>
            <a:pPr marL="285750" indent="-285750">
              <a:buFont typeface="Arial" charset="0"/>
              <a:buChar char="•"/>
            </a:pPr>
            <a:r>
              <a:rPr lang="en-US" sz="3000">
                <a:latin typeface="Times New Roman" panose="02020603050405020304" pitchFamily="18" charset="0"/>
                <a:cs typeface="Times New Roman" panose="02020603050405020304" pitchFamily="18" charset="0"/>
              </a:rPr>
              <a:t>Forever Frame</a:t>
            </a:r>
          </a:p>
          <a:p>
            <a:pPr marL="742950" lvl="1" indent="-285750">
              <a:buFont typeface="Arial" charset="0"/>
              <a:buChar char="•"/>
            </a:pPr>
            <a:endParaRPr lang="en-US" sz="3000">
              <a:latin typeface="Times New Roman" panose="02020603050405020304" pitchFamily="18" charset="0"/>
              <a:cs typeface="Times New Roman" panose="02020603050405020304" pitchFamily="18" charset="0"/>
            </a:endParaRPr>
          </a:p>
        </p:txBody>
      </p:sp>
      <p:sp>
        <p:nvSpPr>
          <p:cNvPr id="32" name="TextBox 31"/>
          <p:cNvSpPr txBox="1"/>
          <p:nvPr/>
        </p:nvSpPr>
        <p:spPr>
          <a:xfrm>
            <a:off x="444205" y="3333032"/>
            <a:ext cx="10651441" cy="3508653"/>
          </a:xfrm>
          <a:prstGeom prst="rect">
            <a:avLst/>
          </a:prstGeom>
          <a:noFill/>
        </p:spPr>
        <p:txBody>
          <a:bodyPr wrap="square" rtlCol="0">
            <a:spAutoFit/>
          </a:bodyPr>
          <a:lstStyle/>
          <a:p>
            <a:pPr algn="just"/>
            <a:r>
              <a:rPr lang="en-US" sz="3000" b="1">
                <a:latin typeface="Times New Roman" panose="02020603050405020304" pitchFamily="18" charset="0"/>
                <a:cs typeface="Times New Roman" panose="02020603050405020304" pitchFamily="18" charset="0"/>
              </a:rPr>
              <a:t>Đặc điểm chính</a:t>
            </a:r>
          </a:p>
          <a:p>
            <a:pPr marL="285750" indent="-285750" algn="just">
              <a:buFont typeface="Arial" charset="0"/>
              <a:buChar char="•"/>
            </a:pPr>
            <a:r>
              <a:rPr lang="en-US" sz="2400">
                <a:latin typeface="Times New Roman" panose="02020603050405020304" pitchFamily="18" charset="0"/>
                <a:cs typeface="Times New Roman" panose="02020603050405020304" pitchFamily="18" charset="0"/>
              </a:rPr>
              <a:t> </a:t>
            </a:r>
            <a:r>
              <a:rPr lang="vi-VN" sz="2400">
                <a:latin typeface="Times New Roman" panose="02020603050405020304" pitchFamily="18" charset="0"/>
                <a:cs typeface="Times New Roman" panose="02020603050405020304" pitchFamily="18" charset="0"/>
              </a:rPr>
              <a:t>Kỹ thuật này rất ít độ trễ bởi vì nó tránh được việc thiết lập HTTP và TCP / IP bằng cách sử dụng lại một kết nối duy nhất</a:t>
            </a:r>
            <a:r>
              <a:rPr lang="en-US" sz="2400">
                <a:latin typeface="Times New Roman" panose="02020603050405020304" pitchFamily="18" charset="0"/>
                <a:cs typeface="Times New Roman" panose="02020603050405020304" pitchFamily="18" charset="0"/>
              </a:rPr>
              <a:t>.</a:t>
            </a:r>
          </a:p>
          <a:p>
            <a:pPr marL="285750" indent="-285750" algn="just">
              <a:buFont typeface="Arial" charset="0"/>
              <a:buChar char="•"/>
            </a:pPr>
            <a:r>
              <a:rPr lang="en-US" sz="2400">
                <a:latin typeface="Times New Roman" panose="02020603050405020304" pitchFamily="18" charset="0"/>
                <a:cs typeface="Times New Roman" panose="02020603050405020304" pitchFamily="18" charset="0"/>
              </a:rPr>
              <a:t>Sử dụng thẻ HTML &lt;IFRAME&gt; một cách khéo léo để có được một kết nối mở vĩnh viễn.</a:t>
            </a:r>
          </a:p>
          <a:p>
            <a:pPr marL="285750" indent="-285750" algn="just">
              <a:buFont typeface="Arial" charset="0"/>
              <a:buChar char="•"/>
            </a:pPr>
            <a:r>
              <a:rPr lang="en-US" sz="2400">
                <a:latin typeface="Times New Roman" panose="02020603050405020304" pitchFamily="18" charset="0"/>
                <a:cs typeface="Times New Roman" panose="02020603050405020304" pitchFamily="18" charset="0"/>
              </a:rPr>
              <a:t>Tài nguyên được sử dụng hiệu quả (vì chúng không bị lãng phí trong quá trình kết nối và ngắt kết nối).</a:t>
            </a:r>
          </a:p>
          <a:p>
            <a:pPr marL="285750" indent="-285750" algn="just">
              <a:buFont typeface="Arial" charset="0"/>
              <a:buChar char="•"/>
            </a:pPr>
            <a:r>
              <a:rPr lang="en-US" sz="2400">
                <a:latin typeface="Times New Roman" panose="02020603050405020304" pitchFamily="18" charset="0"/>
                <a:cs typeface="Times New Roman" panose="02020603050405020304" pitchFamily="18" charset="0"/>
              </a:rPr>
              <a:t>Cần phải lưu ý rằng có thể xảy ra lỗi thời gian do client, server hoặc yếu tố trung gian (như proxy và tường lửa) gây ra.</a:t>
            </a:r>
          </a:p>
        </p:txBody>
      </p:sp>
      <p:sp>
        <p:nvSpPr>
          <p:cNvPr id="55" name="Rectangle 54"/>
          <p:cNvSpPr/>
          <p:nvPr/>
        </p:nvSpPr>
        <p:spPr bwMode="auto">
          <a:xfrm>
            <a:off x="1612788" y="2670201"/>
            <a:ext cx="8314277" cy="66283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IN" sz="3600" dirty="0">
                <a:solidFill>
                  <a:srgbClr val="FFFFFF"/>
                </a:solidFill>
                <a:latin typeface="Segoe UI Light" panose="020B0502040204020203" pitchFamily="34" charset="0"/>
                <a:cs typeface="Segoe UI Light" panose="020B0502040204020203" pitchFamily="34" charset="0"/>
              </a:rPr>
              <a:t>Client</a:t>
            </a:r>
          </a:p>
        </p:txBody>
      </p:sp>
      <p:sp>
        <p:nvSpPr>
          <p:cNvPr id="28" name="Rectangle 27"/>
          <p:cNvSpPr/>
          <p:nvPr/>
        </p:nvSpPr>
        <p:spPr bwMode="auto">
          <a:xfrm>
            <a:off x="1510054" y="1279468"/>
            <a:ext cx="8417011" cy="662831"/>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IN" sz="3600" dirty="0">
                <a:solidFill>
                  <a:srgbClr val="FFFFFF"/>
                </a:solidFill>
                <a:latin typeface="Segoe UI Light" panose="020B0502040204020203" pitchFamily="34" charset="0"/>
                <a:cs typeface="Segoe UI Light" panose="020B0502040204020203" pitchFamily="34" charset="0"/>
              </a:rPr>
              <a:t>Server</a:t>
            </a:r>
          </a:p>
        </p:txBody>
      </p:sp>
      <p:grpSp>
        <p:nvGrpSpPr>
          <p:cNvPr id="29" name="Group 28"/>
          <p:cNvGrpSpPr/>
          <p:nvPr/>
        </p:nvGrpSpPr>
        <p:grpSpPr>
          <a:xfrm>
            <a:off x="1612789" y="1958431"/>
            <a:ext cx="282385" cy="677465"/>
            <a:chOff x="1587611" y="1915940"/>
            <a:chExt cx="576000" cy="1442060"/>
          </a:xfrm>
        </p:grpSpPr>
        <p:cxnSp>
          <p:nvCxnSpPr>
            <p:cNvPr id="30" name="Straight Arrow Connector 29"/>
            <p:cNvCxnSpPr/>
            <p:nvPr/>
          </p:nvCxnSpPr>
          <p:spPr>
            <a:xfrm rot="5400000">
              <a:off x="1436814" y="2635940"/>
              <a:ext cx="144000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1" name="Straight Arrow Connector 30"/>
            <p:cNvCxnSpPr/>
            <p:nvPr/>
          </p:nvCxnSpPr>
          <p:spPr>
            <a:xfrm rot="5400000">
              <a:off x="871632" y="2638000"/>
              <a:ext cx="1440000" cy="0"/>
            </a:xfrm>
            <a:prstGeom prst="straightConnector1">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33" name="Straight Arrow Connector 32"/>
            <p:cNvCxnSpPr/>
            <p:nvPr/>
          </p:nvCxnSpPr>
          <p:spPr>
            <a:xfrm rot="10800000" flipV="1">
              <a:off x="1587611" y="1931974"/>
              <a:ext cx="576000" cy="0"/>
            </a:xfrm>
            <a:prstGeom prst="straightConnector1">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grpSp>
      <p:cxnSp>
        <p:nvCxnSpPr>
          <p:cNvPr id="56" name="Straight Arrow Connector 55"/>
          <p:cNvCxnSpPr/>
          <p:nvPr/>
        </p:nvCxnSpPr>
        <p:spPr>
          <a:xfrm flipV="1">
            <a:off x="2570672" y="1958431"/>
            <a:ext cx="4" cy="733011"/>
          </a:xfrm>
          <a:prstGeom prst="straightConnector1">
            <a:avLst/>
          </a:prstGeom>
          <a:ln w="57150">
            <a:headEnd type="triangle"/>
            <a:tailEnd type="triangle"/>
          </a:ln>
        </p:spPr>
        <p:style>
          <a:lnRef idx="1">
            <a:schemeClr val="accent4"/>
          </a:lnRef>
          <a:fillRef idx="0">
            <a:schemeClr val="accent4"/>
          </a:fillRef>
          <a:effectRef idx="0">
            <a:schemeClr val="accent4"/>
          </a:effectRef>
          <a:fontRef idx="minor">
            <a:schemeClr val="tx1"/>
          </a:fontRef>
        </p:style>
      </p:cxnSp>
    </p:spTree>
    <p:extLst>
      <p:ext uri="{BB962C8B-B14F-4D97-AF65-F5344CB8AC3E}">
        <p14:creationId xmlns:p14="http://schemas.microsoft.com/office/powerpoint/2010/main" val="6747661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animEffect transition="in" filter="fade">
                                      <p:cBhvr>
                                        <p:cTn id="11" dur="500"/>
                                        <p:tgtEl>
                                          <p:spTgt spid="6">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28"/>
                                        </p:tgtEl>
                                        <p:attrNameLst>
                                          <p:attrName>style.visibility</p:attrName>
                                        </p:attrNameLst>
                                      </p:cBhvr>
                                      <p:to>
                                        <p:strVal val="visible"/>
                                      </p:to>
                                    </p:set>
                                    <p:animEffect transition="in" filter="fade">
                                      <p:cBhvr>
                                        <p:cTn id="16" dur="500"/>
                                        <p:tgtEl>
                                          <p:spTgt spid="28"/>
                                        </p:tgtEl>
                                      </p:cBhvr>
                                    </p:animEffect>
                                  </p:childTnLst>
                                </p:cTn>
                              </p:par>
                              <p:par>
                                <p:cTn id="17" presetID="10" presetClass="entr" presetSubtype="0" fill="hold" nodeType="withEffect">
                                  <p:stCondLst>
                                    <p:cond delay="0"/>
                                  </p:stCondLst>
                                  <p:childTnLst>
                                    <p:set>
                                      <p:cBhvr>
                                        <p:cTn id="18" dur="1" fill="hold">
                                          <p:stCondLst>
                                            <p:cond delay="0"/>
                                          </p:stCondLst>
                                        </p:cTn>
                                        <p:tgtEl>
                                          <p:spTgt spid="29"/>
                                        </p:tgtEl>
                                        <p:attrNameLst>
                                          <p:attrName>style.visibility</p:attrName>
                                        </p:attrNameLst>
                                      </p:cBhvr>
                                      <p:to>
                                        <p:strVal val="visible"/>
                                      </p:to>
                                    </p:set>
                                    <p:animEffect transition="in" filter="fade">
                                      <p:cBhvr>
                                        <p:cTn id="19" dur="500"/>
                                        <p:tgtEl>
                                          <p:spTgt spid="29"/>
                                        </p:tgtEl>
                                      </p:cBhvr>
                                    </p:animEffect>
                                  </p:childTnLst>
                                </p:cTn>
                              </p:par>
                              <p:par>
                                <p:cTn id="20" presetID="10" presetClass="entr" presetSubtype="0" fill="hold" nodeType="withEffect">
                                  <p:stCondLst>
                                    <p:cond delay="0"/>
                                  </p:stCondLst>
                                  <p:childTnLst>
                                    <p:set>
                                      <p:cBhvr>
                                        <p:cTn id="21" dur="1" fill="hold">
                                          <p:stCondLst>
                                            <p:cond delay="0"/>
                                          </p:stCondLst>
                                        </p:cTn>
                                        <p:tgtEl>
                                          <p:spTgt spid="56"/>
                                        </p:tgtEl>
                                        <p:attrNameLst>
                                          <p:attrName>style.visibility</p:attrName>
                                        </p:attrNameLst>
                                      </p:cBhvr>
                                      <p:to>
                                        <p:strVal val="visible"/>
                                      </p:to>
                                    </p:set>
                                    <p:animEffect transition="in" filter="fade">
                                      <p:cBhvr>
                                        <p:cTn id="22" dur="500"/>
                                        <p:tgtEl>
                                          <p:spTgt spid="56"/>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55"/>
                                        </p:tgtEl>
                                        <p:attrNameLst>
                                          <p:attrName>style.visibility</p:attrName>
                                        </p:attrNameLst>
                                      </p:cBhvr>
                                      <p:to>
                                        <p:strVal val="visible"/>
                                      </p:to>
                                    </p:set>
                                    <p:animEffect transition="in" filter="fade">
                                      <p:cBhvr>
                                        <p:cTn id="25" dur="500"/>
                                        <p:tgtEl>
                                          <p:spTgt spid="55"/>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32"/>
                                        </p:tgtEl>
                                        <p:attrNameLst>
                                          <p:attrName>style.visibility</p:attrName>
                                        </p:attrNameLst>
                                      </p:cBhvr>
                                      <p:to>
                                        <p:strVal val="visible"/>
                                      </p:to>
                                    </p:set>
                                    <p:animEffect transition="in" filter="fade">
                                      <p:cBhvr>
                                        <p:cTn id="30"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2" grpId="0"/>
      <p:bldP spid="55" grpId="0" animBg="1"/>
      <p:bldP spid="28" grpId="0" animBg="1"/>
    </p:bldLst>
  </p:timing>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TM04033925[[fn=Droplet]]</Template>
  <TotalTime>1364</TotalTime>
  <Words>2584</Words>
  <Application>Microsoft Office PowerPoint</Application>
  <PresentationFormat>Widescreen</PresentationFormat>
  <Paragraphs>250</Paragraphs>
  <Slides>22</Slides>
  <Notes>19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Calibri</vt:lpstr>
      <vt:lpstr>Segoe UI Light</vt:lpstr>
      <vt:lpstr>Times New Roman</vt:lpstr>
      <vt:lpstr>Tw Cen MT</vt:lpstr>
      <vt:lpstr>Droplet</vt:lpstr>
      <vt:lpstr>PowerPoint Presentation</vt:lpstr>
      <vt:lpstr>NỘI DUNG</vt:lpstr>
      <vt:lpstr>1. Vấn đề</vt:lpstr>
      <vt:lpstr>1. Vấn đề</vt:lpstr>
      <vt:lpstr>1. Vấn đề</vt:lpstr>
      <vt:lpstr>2. Các công nghệ hiện có/Giải pháp</vt:lpstr>
      <vt:lpstr>2. Các công nghệ hiện có/Giải pháp</vt:lpstr>
      <vt:lpstr>2. Các công nghệ hiện có/Giải pháp</vt:lpstr>
      <vt:lpstr>2. Các công nghệ hiện có/Giải pháp</vt:lpstr>
      <vt:lpstr>2. Các công nghệ hiện có/Giải pháp</vt:lpstr>
      <vt:lpstr>2. Các công nghệ hiện có/Giải pháp</vt:lpstr>
      <vt:lpstr>Quá nhiều lựa chọn và gây ra nhức đầu!</vt:lpstr>
      <vt:lpstr>3. Giới thiệu SignalR</vt:lpstr>
      <vt:lpstr>3. Giới thiệu SignalR</vt:lpstr>
      <vt:lpstr>4. Kiến trúc &amp; components</vt:lpstr>
      <vt:lpstr>4. Kiến trúc &amp; components</vt:lpstr>
      <vt:lpstr>5. Các nền tảng được hỗ trợ</vt:lpstr>
      <vt:lpstr>5. Các nền tảng được hỗ trợ</vt:lpstr>
      <vt:lpstr>5. Các nền tảng được hỗ trợ</vt:lpstr>
      <vt:lpstr>5. Các nền tảng được hỗ trợ</vt:lpstr>
      <vt:lpstr>5. Các nền tảng được hỗ trợ</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nguyenvietnamson</dc:creator>
  <cp:lastModifiedBy>SOn</cp:lastModifiedBy>
  <cp:revision>326</cp:revision>
  <dcterms:created xsi:type="dcterms:W3CDTF">2015-03-09T16:08:56Z</dcterms:created>
  <dcterms:modified xsi:type="dcterms:W3CDTF">2017-03-24T14:18:18Z</dcterms:modified>
</cp:coreProperties>
</file>