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0" r:id="rId6"/>
    <p:sldId id="260" r:id="rId7"/>
    <p:sldId id="286" r:id="rId8"/>
    <p:sldId id="281" r:id="rId9"/>
    <p:sldId id="288" r:id="rId10"/>
    <p:sldId id="292" r:id="rId11"/>
    <p:sldId id="294" r:id="rId12"/>
    <p:sldId id="295" r:id="rId13"/>
    <p:sldId id="282" r:id="rId14"/>
    <p:sldId id="261" r:id="rId15"/>
    <p:sldId id="26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82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2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5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13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3908999" y="4012777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anose="00000500000000000000" pitchFamily="2" charset="0"/>
            </a:endParaRPr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4036324" y="4104952"/>
            <a:ext cx="4086300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latin typeface="Barlow" panose="00000500000000000000" pitchFamily="2" charset="0"/>
              </a:rPr>
              <a:t>Web</a:t>
            </a:r>
            <a:r>
              <a:rPr lang="en" sz="2000" b="1" dirty="0">
                <a:latin typeface="Barlow" panose="00000500000000000000" pitchFamily="2" charset="0"/>
              </a:rPr>
              <a:t> Project</a:t>
            </a:r>
            <a:endParaRPr sz="2000" b="1" dirty="0">
              <a:latin typeface="Barlow" panose="00000500000000000000" pitchFamily="2" charset="0"/>
            </a:endParaRPr>
          </a:p>
        </p:txBody>
      </p:sp>
      <p:sp>
        <p:nvSpPr>
          <p:cNvPr id="7" name="!!title">
            <a:extLst>
              <a:ext uri="{FF2B5EF4-FFF2-40B4-BE49-F238E27FC236}">
                <a16:creationId xmlns:a16="http://schemas.microsoft.com/office/drawing/2014/main" id="{66E8822E-A3D6-211C-32D0-421EF442A951}"/>
              </a:ext>
            </a:extLst>
          </p:cNvPr>
          <p:cNvSpPr txBox="1">
            <a:spLocks/>
          </p:cNvSpPr>
          <p:nvPr/>
        </p:nvSpPr>
        <p:spPr>
          <a:xfrm>
            <a:off x="864124" y="953137"/>
            <a:ext cx="10463751" cy="26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Book Store </a:t>
            </a:r>
          </a:p>
          <a:p>
            <a:r>
              <a:rPr lang="vi-VN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Web App</a:t>
            </a:r>
            <a:endParaRPr lang="en-US" sz="8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 animBg="1"/>
      <p:bldP spid="74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A583538E-7FB3-614F-223B-AB053C26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71103"/>
            <a:ext cx="22829520" cy="1405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781;p26">
            <a:extLst>
              <a:ext uri="{FF2B5EF4-FFF2-40B4-BE49-F238E27FC236}">
                <a16:creationId xmlns:a16="http://schemas.microsoft.com/office/drawing/2014/main" id="{807625FA-98E7-1336-4C58-0353F9738058}"/>
              </a:ext>
            </a:extLst>
          </p:cNvPr>
          <p:cNvSpPr/>
          <p:nvPr/>
        </p:nvSpPr>
        <p:spPr>
          <a:xfrm>
            <a:off x="442103" y="2576372"/>
            <a:ext cx="2137717" cy="852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" panose="00000500000000000000" pitchFamily="2" charset="0"/>
            </a:endParaRPr>
          </a:p>
        </p:txBody>
      </p:sp>
      <p:sp>
        <p:nvSpPr>
          <p:cNvPr id="4" name="Google Shape;783;p26">
            <a:extLst>
              <a:ext uri="{FF2B5EF4-FFF2-40B4-BE49-F238E27FC236}">
                <a16:creationId xmlns:a16="http://schemas.microsoft.com/office/drawing/2014/main" id="{EF7B9497-AADD-0C43-D5AA-DD4247EB2D5B}"/>
              </a:ext>
            </a:extLst>
          </p:cNvPr>
          <p:cNvSpPr txBox="1">
            <a:spLocks/>
          </p:cNvSpPr>
          <p:nvPr/>
        </p:nvSpPr>
        <p:spPr>
          <a:xfrm>
            <a:off x="522466" y="2576371"/>
            <a:ext cx="2045243" cy="73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837565" marR="440690">
              <a:spcBef>
                <a:spcPts val="235"/>
              </a:spcBef>
            </a:pPr>
            <a:r>
              <a:rPr lang="vi-VN" sz="3200" dirty="0">
                <a:solidFill>
                  <a:srgbClr val="002060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ERD</a:t>
            </a:r>
            <a:endParaRPr lang="en-US" sz="2400" dirty="0">
              <a:solidFill>
                <a:srgbClr val="002060"/>
              </a:solidFill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A583538E-7FB3-614F-223B-AB053C26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9600" y="-7492040"/>
            <a:ext cx="24231600" cy="149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9023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A583538E-7FB3-614F-223B-AB053C26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0878800" cy="1285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13267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>
            <a:extLst>
              <a:ext uri="{FF2B5EF4-FFF2-40B4-BE49-F238E27FC236}">
                <a16:creationId xmlns:a16="http://schemas.microsoft.com/office/drawing/2014/main" id="{73F381B2-886F-DA7C-B9A3-05C18481BF3C}"/>
              </a:ext>
            </a:extLst>
          </p:cNvPr>
          <p:cNvSpPr txBox="1">
            <a:spLocks/>
          </p:cNvSpPr>
          <p:nvPr/>
        </p:nvSpPr>
        <p:spPr>
          <a:xfrm>
            <a:off x="0" y="690252"/>
            <a:ext cx="5474023" cy="542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lvl="0" algn="ctr"/>
            <a:r>
              <a:rPr lang="vi-VN" sz="344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Barlow" panose="00000500000000000000" pitchFamily="2" charset="0"/>
              </a:rPr>
              <a:t>04</a:t>
            </a:r>
            <a:endParaRPr lang="en-US" sz="34400"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Barlow" panose="00000500000000000000" pitchFamily="2" charset="0"/>
            </a:endParaRPr>
          </a:p>
        </p:txBody>
      </p:sp>
      <p:sp>
        <p:nvSpPr>
          <p:cNvPr id="6" name="!!title">
            <a:extLst>
              <a:ext uri="{FF2B5EF4-FFF2-40B4-BE49-F238E27FC236}">
                <a16:creationId xmlns:a16="http://schemas.microsoft.com/office/drawing/2014/main" id="{8D9C390C-9C77-5A23-B9DF-FDC74C4A195E}"/>
              </a:ext>
            </a:extLst>
          </p:cNvPr>
          <p:cNvSpPr txBox="1">
            <a:spLocks/>
          </p:cNvSpPr>
          <p:nvPr/>
        </p:nvSpPr>
        <p:spPr>
          <a:xfrm>
            <a:off x="5033127" y="3198970"/>
            <a:ext cx="6638040" cy="102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vi-VN" sz="6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Conclusion</a:t>
            </a:r>
            <a:endParaRPr lang="en-US" sz="6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7"/>
          <p:cNvSpPr/>
          <p:nvPr/>
        </p:nvSpPr>
        <p:spPr>
          <a:xfrm>
            <a:off x="907610" y="289663"/>
            <a:ext cx="105519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!!title">
            <a:extLst>
              <a:ext uri="{FF2B5EF4-FFF2-40B4-BE49-F238E27FC236}">
                <a16:creationId xmlns:a16="http://schemas.microsoft.com/office/drawing/2014/main" id="{054BA0DC-C0F7-CDFD-BC41-B9F2AF8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995" y="176056"/>
            <a:ext cx="10593515" cy="682044"/>
          </a:xfrm>
        </p:spPr>
        <p:txBody>
          <a:bodyPr/>
          <a:lstStyle/>
          <a:p>
            <a:pPr algn="ctr"/>
            <a:r>
              <a:rPr lang="vi-VN" sz="2800" dirty="0">
                <a:solidFill>
                  <a:srgbClr val="002060"/>
                </a:solidFill>
                <a:latin typeface="Barlow" panose="00000500000000000000" pitchFamily="2" charset="0"/>
              </a:rPr>
              <a:t>Conclusion</a:t>
            </a:r>
            <a:endParaRPr lang="en-US" sz="2800" dirty="0">
              <a:solidFill>
                <a:srgbClr val="002060"/>
              </a:solidFill>
              <a:latin typeface="Barlow" panose="00000500000000000000" pitchFamily="2" charset="0"/>
            </a:endParaRPr>
          </a:p>
        </p:txBody>
      </p:sp>
      <p:sp>
        <p:nvSpPr>
          <p:cNvPr id="11" name="Google Shape;784;p26">
            <a:extLst>
              <a:ext uri="{FF2B5EF4-FFF2-40B4-BE49-F238E27FC236}">
                <a16:creationId xmlns:a16="http://schemas.microsoft.com/office/drawing/2014/main" id="{52B72838-91E1-F0E2-ED16-1ACA94995B66}"/>
              </a:ext>
            </a:extLst>
          </p:cNvPr>
          <p:cNvSpPr txBox="1">
            <a:spLocks/>
          </p:cNvSpPr>
          <p:nvPr/>
        </p:nvSpPr>
        <p:spPr>
          <a:xfrm>
            <a:off x="777918" y="1787490"/>
            <a:ext cx="7485877" cy="447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Log in / log out</a:t>
            </a:r>
            <a:endParaRPr lang="vi-VN" sz="3200" b="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Search product</a:t>
            </a:r>
            <a:endParaRPr lang="vi-VN" sz="3200" b="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Add/delete product</a:t>
            </a:r>
            <a:endParaRPr lang="vi-VN" sz="3200" b="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Create/Update/Delete product</a:t>
            </a:r>
            <a:endParaRPr lang="vi-VN" sz="3200" b="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Update profile for user</a:t>
            </a:r>
            <a:endParaRPr lang="vi-VN" sz="3200" b="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Create/cancel Order</a:t>
            </a:r>
            <a:endParaRPr lang="vi-VN" sz="3200" b="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indent="-342900">
              <a:spcBef>
                <a:spcPts val="235"/>
              </a:spcBef>
              <a:buFont typeface="Symbol" panose="05050102010706020507" pitchFamily="18" charset="2"/>
              <a:buChar char=""/>
            </a:pPr>
            <a:r>
              <a:rPr lang="en-US" sz="3200" b="0" dirty="0">
                <a:latin typeface="Barlow" panose="00000500000000000000" pitchFamily="2" charset="0"/>
                <a:ea typeface="Arial" panose="020B0604020202020204" pitchFamily="34" charset="0"/>
              </a:rPr>
              <a:t>Create/update/delete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2A9F6-9BEF-6AE4-01F6-3654F790DD45}"/>
              </a:ext>
            </a:extLst>
          </p:cNvPr>
          <p:cNvSpPr txBox="1"/>
          <p:nvPr/>
        </p:nvSpPr>
        <p:spPr>
          <a:xfrm>
            <a:off x="636310" y="1202715"/>
            <a:ext cx="683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600" b="1" dirty="0">
                <a:solidFill>
                  <a:schemeClr val="accent6"/>
                </a:solidFill>
                <a:latin typeface="Barlow" panose="00000500000000000000" pitchFamily="2" charset="0"/>
              </a:rPr>
              <a:t>Some typical functions include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" grpId="0" animBg="1"/>
      <p:bldP spid="11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8"/>
          <p:cNvSpPr txBox="1">
            <a:spLocks noGrp="1"/>
          </p:cNvSpPr>
          <p:nvPr>
            <p:ph type="title"/>
          </p:nvPr>
        </p:nvSpPr>
        <p:spPr>
          <a:xfrm>
            <a:off x="548250" y="1404122"/>
            <a:ext cx="11095500" cy="40497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800" dirty="0"/>
              <a:t>Thank</a:t>
            </a:r>
            <a:r>
              <a:rPr lang="en-US" sz="8800" dirty="0"/>
              <a:t>s</a:t>
            </a:r>
            <a:r>
              <a:rPr lang="vi-VN" sz="8800" dirty="0"/>
              <a:t> </a:t>
            </a:r>
            <a:r>
              <a:rPr lang="en-US" sz="8800" dirty="0"/>
              <a:t>for </a:t>
            </a:r>
            <a:br>
              <a:rPr lang="en-US" sz="8800" dirty="0"/>
            </a:br>
            <a:r>
              <a:rPr lang="en-US" sz="8800" dirty="0"/>
              <a:t>your </a:t>
            </a:r>
            <a:br>
              <a:rPr lang="en-US" sz="8800" dirty="0"/>
            </a:br>
            <a:r>
              <a:rPr lang="en-US" sz="8800" dirty="0"/>
              <a:t>listening !!!</a:t>
            </a:r>
            <a:endParaRPr sz="8800" dirty="0"/>
          </a:p>
        </p:txBody>
      </p:sp>
      <p:grpSp>
        <p:nvGrpSpPr>
          <p:cNvPr id="801" name="Google Shape;801;p28"/>
          <p:cNvGrpSpPr/>
          <p:nvPr/>
        </p:nvGrpSpPr>
        <p:grpSpPr>
          <a:xfrm rot="10800000">
            <a:off x="1128913" y="690025"/>
            <a:ext cx="1237846" cy="872004"/>
            <a:chOff x="621403" y="597265"/>
            <a:chExt cx="1588204" cy="1118814"/>
          </a:xfrm>
        </p:grpSpPr>
        <p:sp>
          <p:nvSpPr>
            <p:cNvPr id="802" name="Google Shape;802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9860609" y="5152781"/>
            <a:ext cx="1237846" cy="872004"/>
            <a:chOff x="621403" y="597265"/>
            <a:chExt cx="1588204" cy="1118814"/>
          </a:xfrm>
        </p:grpSpPr>
        <p:sp>
          <p:nvSpPr>
            <p:cNvPr id="805" name="Google Shape;805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title">
            <a:extLst>
              <a:ext uri="{FF2B5EF4-FFF2-40B4-BE49-F238E27FC236}">
                <a16:creationId xmlns:a16="http://schemas.microsoft.com/office/drawing/2014/main" id="{AFA951DA-D992-CC83-42B6-00D7164B855E}"/>
              </a:ext>
            </a:extLst>
          </p:cNvPr>
          <p:cNvSpPr txBox="1">
            <a:spLocks/>
          </p:cNvSpPr>
          <p:nvPr/>
        </p:nvSpPr>
        <p:spPr>
          <a:xfrm>
            <a:off x="1990716" y="535888"/>
            <a:ext cx="8005483" cy="1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vi-VN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   eam Members</a:t>
            </a:r>
            <a:endParaRPr lang="en-US" sz="8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</p:txBody>
      </p:sp>
      <p:sp>
        <p:nvSpPr>
          <p:cNvPr id="23" name="!!4">
            <a:extLst>
              <a:ext uri="{FF2B5EF4-FFF2-40B4-BE49-F238E27FC236}">
                <a16:creationId xmlns:a16="http://schemas.microsoft.com/office/drawing/2014/main" id="{36921BA2-CD0E-A6A5-EC78-AEFC01BA3D15}"/>
              </a:ext>
            </a:extLst>
          </p:cNvPr>
          <p:cNvSpPr txBox="1">
            <a:spLocks/>
          </p:cNvSpPr>
          <p:nvPr/>
        </p:nvSpPr>
        <p:spPr>
          <a:xfrm>
            <a:off x="2377214" y="3725975"/>
            <a:ext cx="7437571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500"/>
            </a:pPr>
            <a:r>
              <a:rPr lang="vi-VN" sz="3200" dirty="0">
                <a:solidFill>
                  <a:schemeClr val="accent2"/>
                </a:solidFill>
                <a:latin typeface="Barlow" panose="00000500000000000000" pitchFamily="2" charset="0"/>
              </a:rPr>
              <a:t>Lê Quốc Phong               ITI1TIU19181</a:t>
            </a:r>
            <a:r>
              <a:rPr lang="en-US" sz="3200" dirty="0">
                <a:solidFill>
                  <a:schemeClr val="accent2"/>
                </a:solidFill>
                <a:latin typeface="Barlow" panose="00000500000000000000" pitchFamily="2" charset="0"/>
              </a:rPr>
              <a:t>  	</a:t>
            </a:r>
            <a:r>
              <a:rPr lang="vi-VN" sz="3200" dirty="0">
                <a:solidFill>
                  <a:schemeClr val="accent2"/>
                </a:solidFill>
                <a:latin typeface="Barlow" panose="00000500000000000000" pitchFamily="2" charset="0"/>
              </a:rPr>
              <a:t>50</a:t>
            </a:r>
            <a:r>
              <a:rPr lang="en-US" sz="3200" dirty="0">
                <a:solidFill>
                  <a:schemeClr val="accent2"/>
                </a:solidFill>
                <a:latin typeface="Barlow" panose="00000500000000000000" pitchFamily="2" charset="0"/>
              </a:rPr>
              <a:t>%</a:t>
            </a:r>
            <a:endParaRPr lang="vi-VN" sz="3200" dirty="0">
              <a:solidFill>
                <a:schemeClr val="accent2"/>
              </a:solidFill>
              <a:latin typeface="Barlow" panose="00000500000000000000" pitchFamily="2" charset="0"/>
            </a:endParaRPr>
          </a:p>
        </p:txBody>
      </p:sp>
      <p:sp>
        <p:nvSpPr>
          <p:cNvPr id="25" name="!!3">
            <a:extLst>
              <a:ext uri="{FF2B5EF4-FFF2-40B4-BE49-F238E27FC236}">
                <a16:creationId xmlns:a16="http://schemas.microsoft.com/office/drawing/2014/main" id="{6B1DAFC1-93F7-3264-D488-FBB3F0A48F6F}"/>
              </a:ext>
            </a:extLst>
          </p:cNvPr>
          <p:cNvSpPr txBox="1">
            <a:spLocks/>
          </p:cNvSpPr>
          <p:nvPr/>
        </p:nvSpPr>
        <p:spPr>
          <a:xfrm>
            <a:off x="2377214" y="2791480"/>
            <a:ext cx="7752532" cy="66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500"/>
            </a:pPr>
            <a:r>
              <a:rPr lang="vi-VN" sz="3200" dirty="0">
                <a:solidFill>
                  <a:schemeClr val="accent1"/>
                </a:solidFill>
                <a:latin typeface="Barlow" panose="00000500000000000000" pitchFamily="2" charset="0"/>
              </a:rPr>
              <a:t>Nguyễn Trung Trực	  ITITIU19228	50%</a:t>
            </a:r>
          </a:p>
        </p:txBody>
      </p:sp>
      <p:sp>
        <p:nvSpPr>
          <p:cNvPr id="7" name="!!t">
            <a:extLst>
              <a:ext uri="{FF2B5EF4-FFF2-40B4-BE49-F238E27FC236}">
                <a16:creationId xmlns:a16="http://schemas.microsoft.com/office/drawing/2014/main" id="{0C437C65-B071-94E5-E16E-1F16799EBCE2}"/>
              </a:ext>
            </a:extLst>
          </p:cNvPr>
          <p:cNvSpPr txBox="1">
            <a:spLocks/>
          </p:cNvSpPr>
          <p:nvPr/>
        </p:nvSpPr>
        <p:spPr>
          <a:xfrm>
            <a:off x="2419436" y="535888"/>
            <a:ext cx="914838" cy="1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vi-VN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T</a:t>
            </a:r>
            <a:endParaRPr lang="en-US" sz="8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</p:txBody>
      </p:sp>
      <p:sp>
        <p:nvSpPr>
          <p:cNvPr id="6" name="!!2">
            <a:extLst>
              <a:ext uri="{FF2B5EF4-FFF2-40B4-BE49-F238E27FC236}">
                <a16:creationId xmlns:a16="http://schemas.microsoft.com/office/drawing/2014/main" id="{F3F96C2E-5A8C-F300-0A14-DAB0AEEF19E1}"/>
              </a:ext>
            </a:extLst>
          </p:cNvPr>
          <p:cNvSpPr txBox="1">
            <a:spLocks/>
          </p:cNvSpPr>
          <p:nvPr/>
        </p:nvSpPr>
        <p:spPr>
          <a:xfrm>
            <a:off x="2377214" y="2791480"/>
            <a:ext cx="7752532" cy="66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500"/>
            </a:pPr>
            <a:r>
              <a:rPr lang="vi-VN" sz="3200" dirty="0">
                <a:solidFill>
                  <a:schemeClr val="accent1"/>
                </a:solidFill>
                <a:latin typeface="Barlow" panose="00000500000000000000" pitchFamily="2" charset="0"/>
              </a:rPr>
              <a:t>Nguyễn Trung Trực	  ITITIU19228	50%</a:t>
            </a:r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930AB1B9-47BF-93BE-48E4-2D99ABAA4B70}"/>
              </a:ext>
            </a:extLst>
          </p:cNvPr>
          <p:cNvSpPr txBox="1">
            <a:spLocks/>
          </p:cNvSpPr>
          <p:nvPr/>
        </p:nvSpPr>
        <p:spPr>
          <a:xfrm>
            <a:off x="2377213" y="3725975"/>
            <a:ext cx="7437571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500"/>
            </a:pPr>
            <a:r>
              <a:rPr lang="vi-VN" sz="3200" dirty="0">
                <a:solidFill>
                  <a:schemeClr val="accent2"/>
                </a:solidFill>
                <a:latin typeface="Barlow" panose="00000500000000000000" pitchFamily="2" charset="0"/>
              </a:rPr>
              <a:t>Lê Quốc Phong               ITI1TIU19181</a:t>
            </a:r>
            <a:r>
              <a:rPr lang="en-US" sz="3200" dirty="0">
                <a:solidFill>
                  <a:schemeClr val="accent2"/>
                </a:solidFill>
                <a:latin typeface="Barlow" panose="00000500000000000000" pitchFamily="2" charset="0"/>
              </a:rPr>
              <a:t>  	</a:t>
            </a:r>
            <a:r>
              <a:rPr lang="vi-VN" sz="3200" dirty="0">
                <a:solidFill>
                  <a:schemeClr val="accent2"/>
                </a:solidFill>
                <a:latin typeface="Barlow" panose="00000500000000000000" pitchFamily="2" charset="0"/>
              </a:rPr>
              <a:t>50</a:t>
            </a:r>
            <a:r>
              <a:rPr lang="en-US" sz="3200" dirty="0">
                <a:solidFill>
                  <a:schemeClr val="accent2"/>
                </a:solidFill>
                <a:latin typeface="Barlow" panose="00000500000000000000" pitchFamily="2" charset="0"/>
              </a:rPr>
              <a:t>%</a:t>
            </a:r>
            <a:endParaRPr lang="vi-VN" sz="3200" dirty="0">
              <a:solidFill>
                <a:schemeClr val="accent2"/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7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!!1"/>
          <p:cNvSpPr txBox="1">
            <a:spLocks noGrp="1"/>
          </p:cNvSpPr>
          <p:nvPr>
            <p:ph type="title" idx="6"/>
          </p:nvPr>
        </p:nvSpPr>
        <p:spPr>
          <a:xfrm>
            <a:off x="2494280" y="2269158"/>
            <a:ext cx="3601719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b="0" dirty="0">
                <a:solidFill>
                  <a:schemeClr val="accent2"/>
                </a:solidFill>
                <a:latin typeface="Barlow" panose="00000500000000000000" pitchFamily="2" charset="0"/>
              </a:rPr>
              <a:t>01</a:t>
            </a:r>
            <a:r>
              <a:rPr lang="en" b="0" dirty="0">
                <a:solidFill>
                  <a:schemeClr val="accent2"/>
                </a:solidFill>
                <a:latin typeface="Barlow" panose="00000500000000000000" pitchFamily="2" charset="0"/>
              </a:rPr>
              <a:t> </a:t>
            </a:r>
            <a:r>
              <a:rPr lang="vi-VN" b="0" dirty="0">
                <a:solidFill>
                  <a:schemeClr val="accent2"/>
                </a:solidFill>
                <a:latin typeface="Barlow" panose="00000500000000000000" pitchFamily="2" charset="0"/>
              </a:rPr>
              <a:t> </a:t>
            </a:r>
            <a:r>
              <a:rPr lang="en" b="0" dirty="0">
                <a:solidFill>
                  <a:schemeClr val="accent2"/>
                </a:solidFill>
                <a:latin typeface="Barlow" panose="00000500000000000000" pitchFamily="2" charset="0"/>
              </a:rPr>
              <a:t>- </a:t>
            </a:r>
            <a:r>
              <a:rPr lang="vi-VN" b="0" dirty="0">
                <a:solidFill>
                  <a:schemeClr val="accent2"/>
                </a:solidFill>
                <a:latin typeface="Barlow" panose="00000500000000000000" pitchFamily="2" charset="0"/>
              </a:rPr>
              <a:t>Introduction</a:t>
            </a:r>
            <a:endParaRPr b="0" dirty="0">
              <a:solidFill>
                <a:schemeClr val="accent2"/>
              </a:solidFill>
              <a:latin typeface="Barlow" panose="00000500000000000000" pitchFamily="2" charset="0"/>
            </a:endParaRPr>
          </a:p>
        </p:txBody>
      </p:sp>
      <p:sp>
        <p:nvSpPr>
          <p:cNvPr id="765" name="!!4"/>
          <p:cNvSpPr txBox="1">
            <a:spLocks noGrp="1"/>
          </p:cNvSpPr>
          <p:nvPr>
            <p:ph type="title" idx="8"/>
          </p:nvPr>
        </p:nvSpPr>
        <p:spPr>
          <a:xfrm>
            <a:off x="2494279" y="5090473"/>
            <a:ext cx="3440355" cy="69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b="0" dirty="0">
                <a:solidFill>
                  <a:schemeClr val="accent1"/>
                </a:solidFill>
                <a:latin typeface="Barlow" panose="00000500000000000000" pitchFamily="2" charset="0"/>
              </a:rPr>
              <a:t>04</a:t>
            </a:r>
            <a:r>
              <a:rPr lang="en" b="0" dirty="0">
                <a:solidFill>
                  <a:schemeClr val="accent1"/>
                </a:solidFill>
                <a:latin typeface="Barlow" panose="00000500000000000000" pitchFamily="2" charset="0"/>
              </a:rPr>
              <a:t> -</a:t>
            </a:r>
            <a:r>
              <a:rPr lang="vi-VN" b="0" dirty="0">
                <a:solidFill>
                  <a:schemeClr val="accent1"/>
                </a:solidFill>
                <a:latin typeface="Barlow" panose="00000500000000000000" pitchFamily="2" charset="0"/>
              </a:rPr>
              <a:t> Conclusion</a:t>
            </a:r>
            <a:endParaRPr b="0" dirty="0">
              <a:solidFill>
                <a:schemeClr val="accent1"/>
              </a:solidFill>
              <a:latin typeface="Barlow" panose="00000500000000000000" pitchFamily="2" charset="0"/>
            </a:endParaRPr>
          </a:p>
        </p:txBody>
      </p:sp>
      <p:sp>
        <p:nvSpPr>
          <p:cNvPr id="768" name="!!2"/>
          <p:cNvSpPr txBox="1">
            <a:spLocks noGrp="1"/>
          </p:cNvSpPr>
          <p:nvPr>
            <p:ph type="title" idx="5"/>
          </p:nvPr>
        </p:nvSpPr>
        <p:spPr>
          <a:xfrm>
            <a:off x="2494280" y="3221442"/>
            <a:ext cx="5395274" cy="66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b="0" dirty="0">
                <a:solidFill>
                  <a:schemeClr val="accent1"/>
                </a:solidFill>
                <a:latin typeface="Barlow" panose="00000500000000000000" pitchFamily="2" charset="0"/>
              </a:rPr>
              <a:t>02</a:t>
            </a:r>
            <a:r>
              <a:rPr lang="en" b="0" dirty="0">
                <a:solidFill>
                  <a:schemeClr val="accent1"/>
                </a:solidFill>
                <a:latin typeface="Barlow" panose="00000500000000000000" pitchFamily="2" charset="0"/>
              </a:rPr>
              <a:t> </a:t>
            </a:r>
            <a:r>
              <a:rPr lang="vi-VN" b="0" dirty="0">
                <a:solidFill>
                  <a:schemeClr val="accent1"/>
                </a:solidFill>
                <a:latin typeface="Barlow" panose="00000500000000000000" pitchFamily="2" charset="0"/>
              </a:rPr>
              <a:t>- System Design</a:t>
            </a:r>
            <a:endParaRPr b="0" dirty="0">
              <a:solidFill>
                <a:schemeClr val="accent1"/>
              </a:solidFill>
              <a:latin typeface="Barlow" panose="00000500000000000000" pitchFamily="2" charset="0"/>
            </a:endParaRPr>
          </a:p>
        </p:txBody>
      </p:sp>
      <p:sp>
        <p:nvSpPr>
          <p:cNvPr id="769" name="!!3"/>
          <p:cNvSpPr txBox="1">
            <a:spLocks noGrp="1"/>
          </p:cNvSpPr>
          <p:nvPr>
            <p:ph type="title" idx="7"/>
          </p:nvPr>
        </p:nvSpPr>
        <p:spPr>
          <a:xfrm>
            <a:off x="2494279" y="4181244"/>
            <a:ext cx="7582974" cy="7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vi-VN" b="0" dirty="0">
                <a:solidFill>
                  <a:schemeClr val="accent2"/>
                </a:solidFill>
                <a:latin typeface="Barlow" panose="00000500000000000000" pitchFamily="2" charset="0"/>
              </a:rPr>
              <a:t>03</a:t>
            </a:r>
            <a:r>
              <a:rPr lang="en" b="0" dirty="0">
                <a:solidFill>
                  <a:schemeClr val="accent2"/>
                </a:solidFill>
                <a:latin typeface="Barlow" panose="00000500000000000000" pitchFamily="2" charset="0"/>
              </a:rPr>
              <a:t> - </a:t>
            </a:r>
            <a:r>
              <a:rPr lang="en-US" b="0" dirty="0">
                <a:solidFill>
                  <a:schemeClr val="accent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Diagram</a:t>
            </a:r>
            <a:endParaRPr b="0" dirty="0">
              <a:solidFill>
                <a:schemeClr val="accent2"/>
              </a:solidFill>
              <a:latin typeface="Barlow" panose="00000500000000000000" pitchFamily="2" charset="0"/>
            </a:endParaRPr>
          </a:p>
        </p:txBody>
      </p:sp>
      <p:sp>
        <p:nvSpPr>
          <p:cNvPr id="39" name="!!title">
            <a:extLst>
              <a:ext uri="{FF2B5EF4-FFF2-40B4-BE49-F238E27FC236}">
                <a16:creationId xmlns:a16="http://schemas.microsoft.com/office/drawing/2014/main" id="{258E42B0-7230-456E-251F-DF5745C7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357057"/>
            <a:ext cx="10463751" cy="1574438"/>
          </a:xfrm>
        </p:spPr>
        <p:txBody>
          <a:bodyPr/>
          <a:lstStyle/>
          <a:p>
            <a:pPr lvl="0" algn="ctr"/>
            <a:r>
              <a:rPr lang="vi-VN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    </a:t>
            </a:r>
            <a:r>
              <a:rPr lang="en-US" sz="80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able of contents</a:t>
            </a:r>
          </a:p>
        </p:txBody>
      </p:sp>
      <p:sp>
        <p:nvSpPr>
          <p:cNvPr id="7" name="!!t">
            <a:extLst>
              <a:ext uri="{FF2B5EF4-FFF2-40B4-BE49-F238E27FC236}">
                <a16:creationId xmlns:a16="http://schemas.microsoft.com/office/drawing/2014/main" id="{DC66A6F4-0C65-A4C3-F9BC-50F9963F2BB0}"/>
              </a:ext>
            </a:extLst>
          </p:cNvPr>
          <p:cNvSpPr txBox="1">
            <a:spLocks/>
          </p:cNvSpPr>
          <p:nvPr/>
        </p:nvSpPr>
        <p:spPr>
          <a:xfrm>
            <a:off x="1444057" y="357057"/>
            <a:ext cx="1050223" cy="157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5241297" y="2359203"/>
            <a:ext cx="6816229" cy="3334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2400" dirty="0">
                <a:latin typeface="Barlow" panose="00000500000000000000" pitchFamily="2" charset="0"/>
                <a:ea typeface="Arial" panose="020B0604020202020204" pitchFamily="34" charset="0"/>
              </a:rPr>
              <a:t>Online bookstores allow users to search for and purchase a book based on the title, author, and subject they're interested </a:t>
            </a:r>
            <a:r>
              <a:rPr lang="vi-VN" sz="2400" dirty="0">
                <a:latin typeface="Barlow" panose="00000500000000000000" pitchFamily="2" charset="0"/>
                <a:ea typeface="Arial" panose="020B0604020202020204" pitchFamily="34" charset="0"/>
              </a:rPr>
              <a:t>in.</a:t>
            </a:r>
          </a:p>
          <a:p>
            <a:pPr marL="342900" indent="-342900"/>
            <a:endParaRPr lang="vi-VN" sz="240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indent="-342900"/>
            <a:r>
              <a:rPr lang="en-US" sz="2400" dirty="0">
                <a:latin typeface="Barlow" panose="00000500000000000000" pitchFamily="2" charset="0"/>
                <a:ea typeface="Arial" panose="020B0604020202020204" pitchFamily="34" charset="0"/>
              </a:rPr>
              <a:t>Customers can create an account with name, age, address, email,... </a:t>
            </a:r>
            <a:r>
              <a:rPr lang="vi-VN" sz="2400" dirty="0">
                <a:latin typeface="Barlow" panose="00000500000000000000" pitchFamily="2" charset="0"/>
                <a:ea typeface="Arial" panose="020B0604020202020204" pitchFamily="34" charset="0"/>
              </a:rPr>
              <a:t>And </a:t>
            </a:r>
            <a:r>
              <a:rPr lang="en-US" sz="2400" dirty="0">
                <a:latin typeface="Barlow" panose="00000500000000000000" pitchFamily="2" charset="0"/>
                <a:ea typeface="Arial" panose="020B0604020202020204" pitchFamily="34" charset="0"/>
              </a:rPr>
              <a:t>log in to the bookstore with their username and password.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73F381B2-886F-DA7C-B9A3-05C18481BF3C}"/>
              </a:ext>
            </a:extLst>
          </p:cNvPr>
          <p:cNvSpPr txBox="1">
            <a:spLocks/>
          </p:cNvSpPr>
          <p:nvPr/>
        </p:nvSpPr>
        <p:spPr>
          <a:xfrm>
            <a:off x="276329" y="471334"/>
            <a:ext cx="2843944" cy="4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lvl="0" algn="ctr"/>
            <a:r>
              <a:rPr lang="en-US" sz="344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Barlow" panose="00000500000000000000" pitchFamily="2" charset="0"/>
              </a:rPr>
              <a:t>0</a:t>
            </a: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5631CEC9-EDCE-9585-ACD6-D32AA1F39336}"/>
              </a:ext>
            </a:extLst>
          </p:cNvPr>
          <p:cNvSpPr txBox="1">
            <a:spLocks/>
          </p:cNvSpPr>
          <p:nvPr/>
        </p:nvSpPr>
        <p:spPr>
          <a:xfrm>
            <a:off x="6533095" y="1054376"/>
            <a:ext cx="4232635" cy="114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vi-VN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Introduction</a:t>
            </a:r>
            <a:endParaRPr lang="en-US" sz="54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</p:txBody>
      </p:sp>
      <p:sp>
        <p:nvSpPr>
          <p:cNvPr id="7" name="!!1">
            <a:extLst>
              <a:ext uri="{FF2B5EF4-FFF2-40B4-BE49-F238E27FC236}">
                <a16:creationId xmlns:a16="http://schemas.microsoft.com/office/drawing/2014/main" id="{8025EF4A-B908-C739-726D-3C521636C1AC}"/>
              </a:ext>
            </a:extLst>
          </p:cNvPr>
          <p:cNvSpPr txBox="1">
            <a:spLocks/>
          </p:cNvSpPr>
          <p:nvPr/>
        </p:nvSpPr>
        <p:spPr>
          <a:xfrm>
            <a:off x="2478203" y="471334"/>
            <a:ext cx="2182496" cy="4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lvl="0" algn="ctr"/>
            <a:r>
              <a:rPr lang="en-US" sz="344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Barlow" panose="00000500000000000000" pitchFamily="2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" grpId="0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>
            <a:extLst>
              <a:ext uri="{FF2B5EF4-FFF2-40B4-BE49-F238E27FC236}">
                <a16:creationId xmlns:a16="http://schemas.microsoft.com/office/drawing/2014/main" id="{73F381B2-886F-DA7C-B9A3-05C18481BF3C}"/>
              </a:ext>
            </a:extLst>
          </p:cNvPr>
          <p:cNvSpPr txBox="1">
            <a:spLocks/>
          </p:cNvSpPr>
          <p:nvPr/>
        </p:nvSpPr>
        <p:spPr>
          <a:xfrm>
            <a:off x="323464" y="459609"/>
            <a:ext cx="2862796" cy="50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lvl="0"/>
            <a:r>
              <a:rPr lang="vi-VN" sz="344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Barlow" panose="00000500000000000000" pitchFamily="2" charset="0"/>
              </a:rPr>
              <a:t>0</a:t>
            </a:r>
            <a:endParaRPr lang="en-US" sz="34400"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Barlow" panose="00000500000000000000" pitchFamily="2" charset="0"/>
            </a:endParaRPr>
          </a:p>
        </p:txBody>
      </p:sp>
      <p:sp>
        <p:nvSpPr>
          <p:cNvPr id="4" name="!!title">
            <a:extLst>
              <a:ext uri="{FF2B5EF4-FFF2-40B4-BE49-F238E27FC236}">
                <a16:creationId xmlns:a16="http://schemas.microsoft.com/office/drawing/2014/main" id="{6E88D7E2-9C49-2E3A-B4A6-E2EE4189E0C8}"/>
              </a:ext>
            </a:extLst>
          </p:cNvPr>
          <p:cNvSpPr txBox="1">
            <a:spLocks/>
          </p:cNvSpPr>
          <p:nvPr/>
        </p:nvSpPr>
        <p:spPr>
          <a:xfrm>
            <a:off x="5432986" y="2781393"/>
            <a:ext cx="6356806" cy="129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vi-VN" sz="6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System  Design</a:t>
            </a:r>
            <a:endParaRPr lang="en-US" sz="6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  <a:p>
            <a:pPr algn="ctr"/>
            <a:endParaRPr lang="en-US" sz="6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Barlow" panose="00000500000000000000" pitchFamily="2" charset="0"/>
            </a:endParaRPr>
          </a:p>
        </p:txBody>
      </p:sp>
      <p:sp>
        <p:nvSpPr>
          <p:cNvPr id="7" name="!!1">
            <a:extLst>
              <a:ext uri="{FF2B5EF4-FFF2-40B4-BE49-F238E27FC236}">
                <a16:creationId xmlns:a16="http://schemas.microsoft.com/office/drawing/2014/main" id="{7DE6BAF9-EE0A-FB26-5A3C-60001FBBAF05}"/>
              </a:ext>
            </a:extLst>
          </p:cNvPr>
          <p:cNvSpPr txBox="1">
            <a:spLocks/>
          </p:cNvSpPr>
          <p:nvPr/>
        </p:nvSpPr>
        <p:spPr>
          <a:xfrm>
            <a:off x="2457065" y="459608"/>
            <a:ext cx="2972777" cy="50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lvl="0" algn="r"/>
            <a:r>
              <a:rPr lang="vi-VN" sz="344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Barlow" panose="00000500000000000000" pitchFamily="2" charset="0"/>
              </a:rPr>
              <a:t>2</a:t>
            </a:r>
            <a:endParaRPr lang="en-US" sz="34400"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3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81;p26">
            <a:extLst>
              <a:ext uri="{FF2B5EF4-FFF2-40B4-BE49-F238E27FC236}">
                <a16:creationId xmlns:a16="http://schemas.microsoft.com/office/drawing/2014/main" id="{4A708A1A-C09D-AFF8-77E5-195393ADE0AE}"/>
              </a:ext>
            </a:extLst>
          </p:cNvPr>
          <p:cNvSpPr/>
          <p:nvPr/>
        </p:nvSpPr>
        <p:spPr>
          <a:xfrm>
            <a:off x="1547834" y="2595943"/>
            <a:ext cx="5051212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" panose="00000500000000000000" pitchFamily="2" charset="0"/>
            </a:endParaRPr>
          </a:p>
        </p:txBody>
      </p:sp>
      <p:sp>
        <p:nvSpPr>
          <p:cNvPr id="9" name="Google Shape;783;p26">
            <a:extLst>
              <a:ext uri="{FF2B5EF4-FFF2-40B4-BE49-F238E27FC236}">
                <a16:creationId xmlns:a16="http://schemas.microsoft.com/office/drawing/2014/main" id="{4A6CAB82-FD26-F7AD-C89C-4AEF19B45E05}"/>
              </a:ext>
            </a:extLst>
          </p:cNvPr>
          <p:cNvSpPr txBox="1">
            <a:spLocks/>
          </p:cNvSpPr>
          <p:nvPr/>
        </p:nvSpPr>
        <p:spPr>
          <a:xfrm>
            <a:off x="2625725" y="2552271"/>
            <a:ext cx="289543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837565" marR="440690">
              <a:spcBef>
                <a:spcPts val="235"/>
              </a:spcBef>
            </a:pPr>
            <a:r>
              <a:rPr lang="vi-VN" sz="2400" dirty="0">
                <a:solidFill>
                  <a:srgbClr val="002060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Customers</a:t>
            </a:r>
            <a:endParaRPr lang="en-US" sz="2400" dirty="0">
              <a:solidFill>
                <a:srgbClr val="002060"/>
              </a:solidFill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783609" y="447923"/>
            <a:ext cx="8925999" cy="10417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Barlow" panose="00000500000000000000" pitchFamily="2" charset="0"/>
              </a:rPr>
              <a:t>Functional Requirement</a:t>
            </a:r>
            <a:endParaRPr sz="5400" dirty="0">
              <a:latin typeface="Barlow" panose="00000500000000000000" pitchFamily="2" charset="0"/>
            </a:endParaRPr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523411" y="1396893"/>
            <a:ext cx="9018839" cy="9887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37565" marR="44069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Online Book store is an online web application where the customer can purchase books online</a:t>
            </a:r>
          </a:p>
        </p:txBody>
      </p:sp>
      <p:sp>
        <p:nvSpPr>
          <p:cNvPr id="8" name="Google Shape;784;p26">
            <a:extLst>
              <a:ext uri="{FF2B5EF4-FFF2-40B4-BE49-F238E27FC236}">
                <a16:creationId xmlns:a16="http://schemas.microsoft.com/office/drawing/2014/main" id="{EB3B7D40-8746-3E66-7873-354F9CE3E0E9}"/>
              </a:ext>
            </a:extLst>
          </p:cNvPr>
          <p:cNvSpPr txBox="1">
            <a:spLocks/>
          </p:cNvSpPr>
          <p:nvPr/>
        </p:nvSpPr>
        <p:spPr>
          <a:xfrm>
            <a:off x="847275" y="3429000"/>
            <a:ext cx="9018838" cy="248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R="440690" lvl="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r>
              <a:rPr lang="vi-VN" sz="2400" dirty="0">
                <a:solidFill>
                  <a:schemeClr val="bg2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S</a:t>
            </a:r>
            <a:r>
              <a:rPr lang="en-US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et up an account very quickly</a:t>
            </a:r>
            <a:endParaRPr lang="vi-VN" sz="2400" dirty="0">
              <a:solidFill>
                <a:schemeClr val="bg2"/>
              </a:solidFill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R="440690">
              <a:spcBef>
                <a:spcPts val="235"/>
              </a:spcBef>
            </a:pPr>
            <a:r>
              <a:rPr lang="vi-VN" sz="2400" dirty="0">
                <a:solidFill>
                  <a:schemeClr val="bg2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an search</a:t>
            </a:r>
            <a:r>
              <a:rPr lang="vi-VN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for a book by its title or </a:t>
            </a:r>
            <a:r>
              <a:rPr lang="vi-VN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author.</a:t>
            </a:r>
          </a:p>
          <a:p>
            <a:pPr marR="440690" lvl="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r>
              <a:rPr lang="vi-VN" sz="2400" dirty="0">
                <a:solidFill>
                  <a:schemeClr val="bg2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A</a:t>
            </a:r>
            <a:r>
              <a:rPr lang="en-US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dd to the shopping cart</a:t>
            </a:r>
            <a:endParaRPr lang="vi-VN" sz="2400" dirty="0">
              <a:solidFill>
                <a:schemeClr val="bg2"/>
              </a:solidFill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R="440690" lvl="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r>
              <a:rPr lang="vi-VN" sz="2400" dirty="0">
                <a:solidFill>
                  <a:schemeClr val="bg2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P</a:t>
            </a:r>
            <a:r>
              <a:rPr lang="en-US" sz="2400" dirty="0" err="1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urchase</a:t>
            </a:r>
            <a:r>
              <a:rPr lang="en-US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 using credit card</a:t>
            </a:r>
            <a:r>
              <a:rPr lang="vi-VN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 </a:t>
            </a:r>
          </a:p>
          <a:p>
            <a:pPr marR="440690" lvl="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r>
              <a:rPr lang="vi-VN" sz="2400" dirty="0">
                <a:solidFill>
                  <a:schemeClr val="bg2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G</a:t>
            </a:r>
            <a:r>
              <a:rPr lang="en-US" sz="2400" dirty="0" err="1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ive</a:t>
            </a:r>
            <a:r>
              <a:rPr lang="en-US" sz="2400" dirty="0">
                <a:solidFill>
                  <a:schemeClr val="bg2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 feedback to a book by giving ratings on a score of five</a:t>
            </a:r>
          </a:p>
        </p:txBody>
      </p:sp>
      <p:sp>
        <p:nvSpPr>
          <p:cNvPr id="10" name="Google Shape;781;p26">
            <a:extLst>
              <a:ext uri="{FF2B5EF4-FFF2-40B4-BE49-F238E27FC236}">
                <a16:creationId xmlns:a16="http://schemas.microsoft.com/office/drawing/2014/main" id="{A790F4A2-C81A-2DD0-518B-2271183DBDEC}"/>
              </a:ext>
            </a:extLst>
          </p:cNvPr>
          <p:cNvSpPr/>
          <p:nvPr/>
        </p:nvSpPr>
        <p:spPr>
          <a:xfrm>
            <a:off x="1547834" y="2598810"/>
            <a:ext cx="5051212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" panose="00000500000000000000" pitchFamily="2" charset="0"/>
            </a:endParaRPr>
          </a:p>
        </p:txBody>
      </p:sp>
      <p:sp>
        <p:nvSpPr>
          <p:cNvPr id="11" name="Google Shape;783;p26">
            <a:extLst>
              <a:ext uri="{FF2B5EF4-FFF2-40B4-BE49-F238E27FC236}">
                <a16:creationId xmlns:a16="http://schemas.microsoft.com/office/drawing/2014/main" id="{E7D0B95A-5B3F-A63F-7C7C-776E19556E84}"/>
              </a:ext>
            </a:extLst>
          </p:cNvPr>
          <p:cNvSpPr txBox="1">
            <a:spLocks/>
          </p:cNvSpPr>
          <p:nvPr/>
        </p:nvSpPr>
        <p:spPr>
          <a:xfrm>
            <a:off x="2625725" y="2555138"/>
            <a:ext cx="289543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837565" marR="440690">
              <a:spcBef>
                <a:spcPts val="235"/>
              </a:spcBef>
            </a:pPr>
            <a:r>
              <a:rPr lang="vi-VN" sz="2400" dirty="0">
                <a:solidFill>
                  <a:srgbClr val="002060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Customers</a:t>
            </a:r>
            <a:endParaRPr lang="en-US" sz="2400" dirty="0">
              <a:solidFill>
                <a:srgbClr val="002060"/>
              </a:solidFill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782" grpId="0"/>
      <p:bldP spid="784" grpId="0" build="p"/>
      <p:bldP spid="8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6"/>
          <p:cNvSpPr/>
          <p:nvPr/>
        </p:nvSpPr>
        <p:spPr>
          <a:xfrm>
            <a:off x="6369313" y="3429000"/>
            <a:ext cx="5164016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anose="00000500000000000000" pitchFamily="2" charset="0"/>
            </a:endParaRPr>
          </a:p>
        </p:txBody>
      </p:sp>
      <p:sp>
        <p:nvSpPr>
          <p:cNvPr id="783" name="Google Shape;783;p26"/>
          <p:cNvSpPr txBox="1">
            <a:spLocks noGrp="1"/>
          </p:cNvSpPr>
          <p:nvPr>
            <p:ph type="subTitle" idx="1"/>
          </p:nvPr>
        </p:nvSpPr>
        <p:spPr>
          <a:xfrm>
            <a:off x="6369313" y="3429000"/>
            <a:ext cx="5164016" cy="54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37565" marR="440690" algn="ctr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effectLst/>
                <a:latin typeface="Barlow" panose="00000500000000000000" pitchFamily="2" charset="0"/>
                <a:ea typeface="Arial" panose="020B0604020202020204" pitchFamily="34" charset="0"/>
              </a:rPr>
              <a:t>Adminitrator</a:t>
            </a:r>
            <a:endParaRPr lang="en-US" sz="2400" dirty="0">
              <a:solidFill>
                <a:srgbClr val="002060"/>
              </a:solidFill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994736" y="1320644"/>
            <a:ext cx="5836370" cy="29786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A Home page with product catalog</a:t>
            </a: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Search &amp; Advanced Search</a:t>
            </a:r>
            <a:endParaRPr lang="vi-VN" sz="2400" dirty="0"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User </a:t>
            </a:r>
            <a:r>
              <a:rPr lang="vi-VN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Feedback</a:t>
            </a:r>
            <a:endParaRPr lang="en-US" sz="2400" dirty="0"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Shopping Cart</a:t>
            </a:r>
            <a:endParaRPr lang="en-US" sz="240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Managing user accounts</a:t>
            </a: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  <p:sp>
        <p:nvSpPr>
          <p:cNvPr id="8" name="Google Shape;784;p26">
            <a:extLst>
              <a:ext uri="{FF2B5EF4-FFF2-40B4-BE49-F238E27FC236}">
                <a16:creationId xmlns:a16="http://schemas.microsoft.com/office/drawing/2014/main" id="{EB3B7D40-8746-3E66-7873-354F9CE3E0E9}"/>
              </a:ext>
            </a:extLst>
          </p:cNvPr>
          <p:cNvSpPr txBox="1">
            <a:spLocks/>
          </p:cNvSpPr>
          <p:nvPr/>
        </p:nvSpPr>
        <p:spPr>
          <a:xfrm>
            <a:off x="6369313" y="4299326"/>
            <a:ext cx="5293769" cy="164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Add or delete a book category</a:t>
            </a: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Add or delete a member</a:t>
            </a:r>
            <a:endParaRPr lang="en-US" sz="2400" dirty="0"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marL="342900" marR="440690" lvl="0" indent="-342900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rlow" panose="00000500000000000000" pitchFamily="2" charset="0"/>
                <a:ea typeface="Arial" panose="020B0604020202020204" pitchFamily="34" charset="0"/>
              </a:rPr>
              <a:t>Manage member orders</a:t>
            </a:r>
          </a:p>
        </p:txBody>
      </p:sp>
      <p:sp>
        <p:nvSpPr>
          <p:cNvPr id="9" name="Google Shape;781;p26">
            <a:extLst>
              <a:ext uri="{FF2B5EF4-FFF2-40B4-BE49-F238E27FC236}">
                <a16:creationId xmlns:a16="http://schemas.microsoft.com/office/drawing/2014/main" id="{0AE3D0CD-E0F5-0DAA-9818-F3255BA6D3CE}"/>
              </a:ext>
            </a:extLst>
          </p:cNvPr>
          <p:cNvSpPr/>
          <p:nvPr/>
        </p:nvSpPr>
        <p:spPr>
          <a:xfrm>
            <a:off x="994736" y="491314"/>
            <a:ext cx="5164018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 panose="00000500000000000000" pitchFamily="2" charset="0"/>
            </a:endParaRPr>
          </a:p>
        </p:txBody>
      </p:sp>
      <p:sp>
        <p:nvSpPr>
          <p:cNvPr id="10" name="Google Shape;783;p26">
            <a:extLst>
              <a:ext uri="{FF2B5EF4-FFF2-40B4-BE49-F238E27FC236}">
                <a16:creationId xmlns:a16="http://schemas.microsoft.com/office/drawing/2014/main" id="{87D9B2EC-8266-0B2B-0750-E2265D69060D}"/>
              </a:ext>
            </a:extLst>
          </p:cNvPr>
          <p:cNvSpPr txBox="1">
            <a:spLocks/>
          </p:cNvSpPr>
          <p:nvPr/>
        </p:nvSpPr>
        <p:spPr>
          <a:xfrm>
            <a:off x="994736" y="433355"/>
            <a:ext cx="5164017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837565" marR="440690" algn="ctr">
              <a:spcBef>
                <a:spcPts val="235"/>
              </a:spcBef>
            </a:pPr>
            <a:r>
              <a:rPr lang="vi-VN" sz="2400" dirty="0">
                <a:solidFill>
                  <a:srgbClr val="002060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Customers</a:t>
            </a:r>
            <a:endParaRPr lang="en-US" sz="2400" dirty="0">
              <a:solidFill>
                <a:srgbClr val="002060"/>
              </a:solidFill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5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>
            <a:extLst>
              <a:ext uri="{FF2B5EF4-FFF2-40B4-BE49-F238E27FC236}">
                <a16:creationId xmlns:a16="http://schemas.microsoft.com/office/drawing/2014/main" id="{73F381B2-886F-DA7C-B9A3-05C18481BF3C}"/>
              </a:ext>
            </a:extLst>
          </p:cNvPr>
          <p:cNvSpPr txBox="1">
            <a:spLocks/>
          </p:cNvSpPr>
          <p:nvPr/>
        </p:nvSpPr>
        <p:spPr>
          <a:xfrm>
            <a:off x="0" y="678730"/>
            <a:ext cx="5436315" cy="499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lvl="0" algn="ctr"/>
            <a:r>
              <a:rPr lang="vi-VN" sz="34400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Barlow" panose="00000500000000000000" pitchFamily="2" charset="0"/>
              </a:rPr>
              <a:t>03</a:t>
            </a:r>
            <a:endParaRPr lang="en-US" sz="34400"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Barlow" panose="00000500000000000000" pitchFamily="2" charset="0"/>
            </a:endParaRPr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BAD66315-C482-92A6-F86D-D301512CDCC1}"/>
              </a:ext>
            </a:extLst>
          </p:cNvPr>
          <p:cNvSpPr txBox="1">
            <a:spLocks/>
          </p:cNvSpPr>
          <p:nvPr/>
        </p:nvSpPr>
        <p:spPr>
          <a:xfrm>
            <a:off x="5033127" y="2574343"/>
            <a:ext cx="6769232" cy="185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Barlow" panose="00000500000000000000" pitchFamily="2" charset="0"/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41689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C56E1-70E8-0FA7-CA05-4E07E196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4880"/>
            <a:ext cx="10823015" cy="685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781;p26">
            <a:extLst>
              <a:ext uri="{FF2B5EF4-FFF2-40B4-BE49-F238E27FC236}">
                <a16:creationId xmlns:a16="http://schemas.microsoft.com/office/drawing/2014/main" id="{AA4A3796-468A-A530-7A5F-5F53604E9E95}"/>
              </a:ext>
            </a:extLst>
          </p:cNvPr>
          <p:cNvSpPr/>
          <p:nvPr/>
        </p:nvSpPr>
        <p:spPr>
          <a:xfrm>
            <a:off x="7519447" y="5444870"/>
            <a:ext cx="2689781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arlow" panose="00000500000000000000" pitchFamily="2" charset="0"/>
            </a:endParaRPr>
          </a:p>
        </p:txBody>
      </p:sp>
      <p:sp>
        <p:nvSpPr>
          <p:cNvPr id="5" name="Google Shape;783;p26">
            <a:extLst>
              <a:ext uri="{FF2B5EF4-FFF2-40B4-BE49-F238E27FC236}">
                <a16:creationId xmlns:a16="http://schemas.microsoft.com/office/drawing/2014/main" id="{F3C31942-3860-CBE8-D5A3-2A9E00460605}"/>
              </a:ext>
            </a:extLst>
          </p:cNvPr>
          <p:cNvSpPr txBox="1">
            <a:spLocks/>
          </p:cNvSpPr>
          <p:nvPr/>
        </p:nvSpPr>
        <p:spPr>
          <a:xfrm>
            <a:off x="7692365" y="5444870"/>
            <a:ext cx="2516863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837565" marR="440690">
              <a:spcBef>
                <a:spcPts val="235"/>
              </a:spcBef>
            </a:pPr>
            <a:r>
              <a:rPr lang="vi-VN" sz="2400" dirty="0">
                <a:solidFill>
                  <a:srgbClr val="002060"/>
                </a:solidFill>
                <a:latin typeface="Barlow" panose="00000500000000000000" pitchFamily="2" charset="0"/>
                <a:ea typeface="Arial" panose="020B0604020202020204" pitchFamily="34" charset="0"/>
              </a:rPr>
              <a:t>Use Case</a:t>
            </a:r>
            <a:endParaRPr lang="en-US" sz="2400" dirty="0">
              <a:solidFill>
                <a:srgbClr val="002060"/>
              </a:solidFill>
              <a:latin typeface="Barlow" panose="00000500000000000000" pitchFamily="2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265</Words>
  <Application>Microsoft Office PowerPoint</Application>
  <PresentationFormat>Widescreen</PresentationFormat>
  <Paragraphs>59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Abril Fatface</vt:lpstr>
      <vt:lpstr>Aldrich</vt:lpstr>
      <vt:lpstr>Arial</vt:lpstr>
      <vt:lpstr>Barlow</vt:lpstr>
      <vt:lpstr>Barlow Condensed</vt:lpstr>
      <vt:lpstr>Calibri</vt:lpstr>
      <vt:lpstr>DM Sans</vt:lpstr>
      <vt:lpstr>Symbol</vt:lpstr>
      <vt:lpstr>SlidesMania · Modern Dark </vt:lpstr>
      <vt:lpstr>PowerPoint Presentation</vt:lpstr>
      <vt:lpstr>PowerPoint Presentation</vt:lpstr>
      <vt:lpstr>01  - Introduction</vt:lpstr>
      <vt:lpstr>PowerPoint Presentation</vt:lpstr>
      <vt:lpstr>PowerPoint Presentation</vt:lpstr>
      <vt:lpstr>Functional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 your  listening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 Game</dc:title>
  <cp:lastModifiedBy>LE QUOC PHONG</cp:lastModifiedBy>
  <cp:revision>66</cp:revision>
  <dcterms:modified xsi:type="dcterms:W3CDTF">2022-06-10T02:52:55Z</dcterms:modified>
</cp:coreProperties>
</file>