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</p:sldMasterIdLst>
  <p:notesMasterIdLst>
    <p:notesMasterId r:id="rId10"/>
  </p:notesMasterIdLst>
  <p:sldIdLst>
    <p:sldId id="260" r:id="rId7"/>
    <p:sldId id="262" r:id="rId8"/>
    <p:sldId id="263" r:id="rId9"/>
  </p:sldIdLst>
  <p:sldSz cx="14905038" cy="7954963"/>
  <p:notesSz cx="7010400" cy="9296400"/>
  <p:defaultTextStyle>
    <a:defPPr>
      <a:defRPr lang="en-GB"/>
    </a:defPPr>
    <a:lvl1pPr algn="l" defTabSz="434294" rtl="0" eaLnBrk="0" fontAlgn="base" hangingPunct="0">
      <a:spcBef>
        <a:spcPct val="0"/>
      </a:spcBef>
      <a:spcAft>
        <a:spcPct val="0"/>
      </a:spcAft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705728" indent="-271434" algn="l" defTabSz="434294" rtl="0" eaLnBrk="0" fontAlgn="base" hangingPunct="0">
      <a:spcBef>
        <a:spcPct val="0"/>
      </a:spcBef>
      <a:spcAft>
        <a:spcPct val="0"/>
      </a:spcAft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1085736" indent="-217147" algn="l" defTabSz="434294" rtl="0" eaLnBrk="0" fontAlgn="base" hangingPunct="0">
      <a:spcBef>
        <a:spcPct val="0"/>
      </a:spcBef>
      <a:spcAft>
        <a:spcPct val="0"/>
      </a:spcAft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520030" indent="-217147" algn="l" defTabSz="434294" rtl="0" eaLnBrk="0" fontAlgn="base" hangingPunct="0">
      <a:spcBef>
        <a:spcPct val="0"/>
      </a:spcBef>
      <a:spcAft>
        <a:spcPct val="0"/>
      </a:spcAft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954324" indent="-217147" algn="l" defTabSz="434294" rtl="0" eaLnBrk="0" fontAlgn="base" hangingPunct="0">
      <a:spcBef>
        <a:spcPct val="0"/>
      </a:spcBef>
      <a:spcAft>
        <a:spcPct val="0"/>
      </a:spcAft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171471" algn="l" defTabSz="868589" rtl="0" eaLnBrk="1" latinLnBrk="0" hangingPunct="1"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605766" algn="l" defTabSz="868589" rtl="0" eaLnBrk="1" latinLnBrk="0" hangingPunct="1"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040060" algn="l" defTabSz="868589" rtl="0" eaLnBrk="1" latinLnBrk="0" hangingPunct="1"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474354" algn="l" defTabSz="868589" rtl="0" eaLnBrk="1" latinLnBrk="0" hangingPunct="1">
      <a:defRPr sz="42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4" autoAdjust="0"/>
    <p:restoredTop sz="94638" autoAdjust="0"/>
  </p:normalViewPr>
  <p:slideViewPr>
    <p:cSldViewPr snapToGrid="0">
      <p:cViewPr>
        <p:scale>
          <a:sx n="75" d="100"/>
          <a:sy n="75" d="100"/>
        </p:scale>
        <p:origin x="66" y="-174"/>
      </p:cViewPr>
      <p:guideLst>
        <p:guide orient="horz" pos="2506"/>
        <p:guide pos="4695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B010198A-2DBF-4855-9F11-3AFFA6B1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1" name="AutoShape 2">
            <a:extLst>
              <a:ext uri="{FF2B5EF4-FFF2-40B4-BE49-F238E27FC236}">
                <a16:creationId xmlns="" xmlns:a16="http://schemas.microsoft.com/office/drawing/2014/main" id="{B06B6E90-8AB7-4E3C-A4ED-CC421FA7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2" name="AutoShape 3">
            <a:extLst>
              <a:ext uri="{FF2B5EF4-FFF2-40B4-BE49-F238E27FC236}">
                <a16:creationId xmlns="" xmlns:a16="http://schemas.microsoft.com/office/drawing/2014/main" id="{5B52F84B-36E3-4A6E-B5D8-858BCFA5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3" name="AutoShape 4">
            <a:extLst>
              <a:ext uri="{FF2B5EF4-FFF2-40B4-BE49-F238E27FC236}">
                <a16:creationId xmlns="" xmlns:a16="http://schemas.microsoft.com/office/drawing/2014/main" id="{D70D6B08-B88D-4549-B3C4-1C9EE431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4" name="Text Box 5">
            <a:extLst>
              <a:ext uri="{FF2B5EF4-FFF2-40B4-BE49-F238E27FC236}">
                <a16:creationId xmlns="" xmlns:a16="http://schemas.microsoft.com/office/drawing/2014/main" id="{F33022D5-7419-43BE-8FC1-D26143AD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37840" cy="4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5" name="Rectangle 6">
            <a:extLst>
              <a:ext uri="{FF2B5EF4-FFF2-40B4-BE49-F238E27FC236}">
                <a16:creationId xmlns="" xmlns:a16="http://schemas.microsoft.com/office/drawing/2014/main" id="{B85DCE0E-8742-4CFE-B8BB-18E76726C0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42888" y="696913"/>
            <a:ext cx="65182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CA4D3A11-99DF-4E1A-8F29-1BDCE7B9D4C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4720" y="4415790"/>
            <a:ext cx="5134469" cy="4176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8">
            <a:extLst>
              <a:ext uri="{FF2B5EF4-FFF2-40B4-BE49-F238E27FC236}">
                <a16:creationId xmlns="" xmlns:a16="http://schemas.microsoft.com/office/drawing/2014/main" id="{D9AB3587-754A-4C5C-9B54-1BA2E54D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560" y="0"/>
            <a:ext cx="3037840" cy="4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8" name="Text Box 9">
            <a:extLst>
              <a:ext uri="{FF2B5EF4-FFF2-40B4-BE49-F238E27FC236}">
                <a16:creationId xmlns="" xmlns:a16="http://schemas.microsoft.com/office/drawing/2014/main" id="{68D485FD-BF98-48E9-B7E8-D6867799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8353"/>
            <a:ext cx="3037840" cy="46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="" xmlns:a16="http://schemas.microsoft.com/office/drawing/2014/main" id="{01CA55A6-92F1-435D-B87C-96D052DE0E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72560" y="8831580"/>
            <a:ext cx="3031349" cy="4583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710" tIns="47689" rIns="91710" bIns="476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7DF0177D-0F57-4798-9E67-21B3B54BE8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342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05728" indent="-271434" algn="l" defTabSz="4342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085736" indent="-217147" algn="l" defTabSz="4342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20030" indent="-217147" algn="l" defTabSz="4342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954324" indent="-217147" algn="l" defTabSz="4342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171471" algn="l" defTabSz="8685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5766" algn="l" defTabSz="8685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060" algn="l" defTabSz="8685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4354" algn="l" defTabSz="86858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xmlns="" id="{A79B86FF-1231-4F30-AFB5-EB0ED873A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62377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28264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94151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60038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892954-D9DC-45F9-8C35-0C9B970649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xmlns="" id="{E8E6BE33-14DF-4724-AA76-187E00CC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938" y="8829967"/>
            <a:ext cx="3039462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710" tIns="47689" rIns="91710" bIns="4768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EF4E12-84A4-448E-8E33-080F5334D7A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xmlns="" id="{32259687-D996-4ED3-8EDC-CFF70A41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619" y="723053"/>
            <a:ext cx="2620786" cy="3513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xmlns="" id="{1CDDD90D-7BFD-4430-B190-C5C04A66D4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31411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0" tIns="47689" rIns="91710" bIns="47689" anchor="ctr"/>
          <a:lstStyle/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_______________: direct management </a:t>
            </a:r>
          </a:p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---------------------: management in product/ product line circle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="" xmlns:a16="http://schemas.microsoft.com/office/drawing/2014/main" id="{A79B86FF-1231-4F30-AFB5-EB0ED873A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62377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28264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94151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60038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892954-D9DC-45F9-8C35-0C9B970649D4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099" name="Text Box 1">
            <a:extLst>
              <a:ext uri="{FF2B5EF4-FFF2-40B4-BE49-F238E27FC236}">
                <a16:creationId xmlns="" xmlns:a16="http://schemas.microsoft.com/office/drawing/2014/main" id="{E8E6BE33-14DF-4724-AA76-187E00CC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938" y="8829967"/>
            <a:ext cx="3039462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710" tIns="47689" rIns="91710" bIns="4768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EF4E12-84A4-448E-8E33-080F5334D7A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="" xmlns:a16="http://schemas.microsoft.com/office/drawing/2014/main" id="{32259687-D996-4ED3-8EDC-CFF70A41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619" y="723053"/>
            <a:ext cx="2620786" cy="3513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4101" name="Text Box 3">
            <a:extLst>
              <a:ext uri="{FF2B5EF4-FFF2-40B4-BE49-F238E27FC236}">
                <a16:creationId xmlns="" xmlns:a16="http://schemas.microsoft.com/office/drawing/2014/main" id="{1CDDD90D-7BFD-4430-B190-C5C04A66D4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31411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0" tIns="47689" rIns="91710" bIns="47689" anchor="ctr"/>
          <a:lstStyle/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_______________: direct management </a:t>
            </a:r>
          </a:p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---------------------: management in product/ product line circle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="" xmlns:a16="http://schemas.microsoft.com/office/drawing/2014/main" id="{A79B86FF-1231-4F30-AFB5-EB0ED873A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62377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28264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94151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60038" indent="-232943" defTabSz="465887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892954-D9DC-45F9-8C35-0C9B970649D4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099" name="Text Box 1">
            <a:extLst>
              <a:ext uri="{FF2B5EF4-FFF2-40B4-BE49-F238E27FC236}">
                <a16:creationId xmlns="" xmlns:a16="http://schemas.microsoft.com/office/drawing/2014/main" id="{E8E6BE33-14DF-4724-AA76-187E00CC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938" y="8829967"/>
            <a:ext cx="3039462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710" tIns="47689" rIns="91710" bIns="4768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EF4E12-84A4-448E-8E33-080F5334D7A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="" xmlns:a16="http://schemas.microsoft.com/office/drawing/2014/main" id="{32259687-D996-4ED3-8EDC-CFF70A41E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619" y="723053"/>
            <a:ext cx="2620786" cy="3513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4101" name="Text Box 3">
            <a:extLst>
              <a:ext uri="{FF2B5EF4-FFF2-40B4-BE49-F238E27FC236}">
                <a16:creationId xmlns="" xmlns:a16="http://schemas.microsoft.com/office/drawing/2014/main" id="{1CDDD90D-7BFD-4430-B190-C5C04A66D4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040" y="4415790"/>
            <a:ext cx="5608320" cy="431411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0" tIns="47689" rIns="91710" bIns="47689" anchor="ctr"/>
          <a:lstStyle/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_______________: direct management </a:t>
            </a:r>
          </a:p>
          <a:p>
            <a:pPr>
              <a:spcBef>
                <a:spcPts val="459"/>
              </a:spcBef>
              <a:tabLst>
                <a:tab pos="0" algn="l"/>
                <a:tab pos="465887" algn="l"/>
                <a:tab pos="931774" algn="l"/>
                <a:tab pos="1397660" algn="l"/>
                <a:tab pos="1863547" algn="l"/>
                <a:tab pos="2329434" algn="l"/>
                <a:tab pos="2795321" algn="l"/>
                <a:tab pos="3261208" algn="l"/>
                <a:tab pos="3727094" algn="l"/>
                <a:tab pos="4192981" algn="l"/>
                <a:tab pos="4658868" algn="l"/>
                <a:tab pos="5124755" algn="l"/>
                <a:tab pos="5590642" algn="l"/>
                <a:tab pos="6056528" algn="l"/>
                <a:tab pos="6522415" algn="l"/>
                <a:tab pos="6988302" algn="l"/>
                <a:tab pos="7454189" algn="l"/>
                <a:tab pos="7920076" algn="l"/>
                <a:tab pos="8385962" algn="l"/>
                <a:tab pos="8851849" algn="l"/>
                <a:tab pos="9317736" algn="l"/>
              </a:tabLst>
            </a:pPr>
            <a:r>
              <a:rPr lang="en-US" altLang="en-US">
                <a:latin typeface="Times New Roman" panose="02020603050405020304" pitchFamily="18" charset="0"/>
                <a:cs typeface="Lucida Sans Unicode" panose="020B0602030504020204" pitchFamily="34" charset="0"/>
              </a:rPr>
              <a:t>---------------------: management in product/ product line circle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878" y="2471199"/>
            <a:ext cx="12669282" cy="1705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756" y="4507813"/>
            <a:ext cx="10433527" cy="2032935"/>
          </a:xfrm>
        </p:spPr>
        <p:txBody>
          <a:bodyPr/>
          <a:lstStyle>
            <a:lvl1pPr marL="0" indent="0" algn="ctr">
              <a:buNone/>
              <a:defRPr/>
            </a:lvl1pPr>
            <a:lvl2pPr marL="434264" indent="0" algn="ctr">
              <a:buNone/>
              <a:defRPr/>
            </a:lvl2pPr>
            <a:lvl3pPr marL="868529" indent="0" algn="ctr">
              <a:buNone/>
              <a:defRPr/>
            </a:lvl3pPr>
            <a:lvl4pPr marL="1302793" indent="0" algn="ctr">
              <a:buNone/>
              <a:defRPr/>
            </a:lvl4pPr>
            <a:lvl5pPr marL="1737056" indent="0" algn="ctr">
              <a:buNone/>
              <a:defRPr/>
            </a:lvl5pPr>
            <a:lvl6pPr marL="2171320" indent="0" algn="ctr">
              <a:buNone/>
              <a:defRPr/>
            </a:lvl6pPr>
            <a:lvl7pPr marL="2605585" indent="0" algn="ctr">
              <a:buNone/>
              <a:defRPr/>
            </a:lvl7pPr>
            <a:lvl8pPr marL="3039849" indent="0" algn="ctr">
              <a:buNone/>
              <a:defRPr/>
            </a:lvl8pPr>
            <a:lvl9pPr marL="347411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D6521F6-6359-45E8-B1EB-B32887E9B4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26174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F47787D-65C9-42EA-87E9-13C279CB971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97062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71017" y="176778"/>
            <a:ext cx="3723671" cy="6798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" y="176778"/>
            <a:ext cx="10922599" cy="6798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23E7E33-8A76-4C46-BC42-586B9F7B419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3549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DCD6664-79E5-4B52-9EAB-44B72093D6E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39818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6" y="5111804"/>
            <a:ext cx="12669282" cy="1579944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396" y="3371654"/>
            <a:ext cx="12669282" cy="1740147"/>
          </a:xfrm>
        </p:spPr>
        <p:txBody>
          <a:bodyPr anchor="b"/>
          <a:lstStyle>
            <a:lvl1pPr marL="0" indent="0">
              <a:buNone/>
              <a:defRPr sz="1900"/>
            </a:lvl1pPr>
            <a:lvl2pPr marL="434264" indent="0">
              <a:buNone/>
              <a:defRPr sz="1700"/>
            </a:lvl2pPr>
            <a:lvl3pPr marL="868529" indent="0">
              <a:buNone/>
              <a:defRPr sz="1500"/>
            </a:lvl3pPr>
            <a:lvl4pPr marL="1302793" indent="0">
              <a:buNone/>
              <a:defRPr sz="1300"/>
            </a:lvl4pPr>
            <a:lvl5pPr marL="1737056" indent="0">
              <a:buNone/>
              <a:defRPr sz="1300"/>
            </a:lvl5pPr>
            <a:lvl6pPr marL="2171320" indent="0">
              <a:buNone/>
              <a:defRPr sz="1300"/>
            </a:lvl6pPr>
            <a:lvl7pPr marL="2605585" indent="0">
              <a:buNone/>
              <a:defRPr sz="1300"/>
            </a:lvl7pPr>
            <a:lvl8pPr marL="3039849" indent="0">
              <a:buNone/>
              <a:defRPr sz="1300"/>
            </a:lvl8pPr>
            <a:lvl9pPr marL="347411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67CB468-2D40-48AB-8B70-9613A692E0B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38962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672" y="1237439"/>
            <a:ext cx="6205257" cy="573788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348" y="1237439"/>
            <a:ext cx="6205257" cy="573788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D8E6AE-0E04-4D15-BC57-06E47E2B63B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6026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52" y="318569"/>
            <a:ext cx="13414534" cy="13258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252" y="1780660"/>
            <a:ext cx="6585647" cy="74209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64" indent="0">
              <a:buNone/>
              <a:defRPr sz="1900" b="1"/>
            </a:lvl2pPr>
            <a:lvl3pPr marL="868529" indent="0">
              <a:buNone/>
              <a:defRPr sz="1700" b="1"/>
            </a:lvl3pPr>
            <a:lvl4pPr marL="1302793" indent="0">
              <a:buNone/>
              <a:defRPr sz="1500" b="1"/>
            </a:lvl4pPr>
            <a:lvl5pPr marL="1737056" indent="0">
              <a:buNone/>
              <a:defRPr sz="1500" b="1"/>
            </a:lvl5pPr>
            <a:lvl6pPr marL="2171320" indent="0">
              <a:buNone/>
              <a:defRPr sz="1500" b="1"/>
            </a:lvl6pPr>
            <a:lvl7pPr marL="2605585" indent="0">
              <a:buNone/>
              <a:defRPr sz="1500" b="1"/>
            </a:lvl7pPr>
            <a:lvl8pPr marL="3039849" indent="0">
              <a:buNone/>
              <a:defRPr sz="1500" b="1"/>
            </a:lvl8pPr>
            <a:lvl9pPr marL="347411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252" y="2522754"/>
            <a:ext cx="6585647" cy="458331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1556" y="1780660"/>
            <a:ext cx="6588234" cy="74209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64" indent="0">
              <a:buNone/>
              <a:defRPr sz="1900" b="1"/>
            </a:lvl2pPr>
            <a:lvl3pPr marL="868529" indent="0">
              <a:buNone/>
              <a:defRPr sz="1700" b="1"/>
            </a:lvl3pPr>
            <a:lvl4pPr marL="1302793" indent="0">
              <a:buNone/>
              <a:defRPr sz="1500" b="1"/>
            </a:lvl4pPr>
            <a:lvl5pPr marL="1737056" indent="0">
              <a:buNone/>
              <a:defRPr sz="1500" b="1"/>
            </a:lvl5pPr>
            <a:lvl6pPr marL="2171320" indent="0">
              <a:buNone/>
              <a:defRPr sz="1500" b="1"/>
            </a:lvl6pPr>
            <a:lvl7pPr marL="2605585" indent="0">
              <a:buNone/>
              <a:defRPr sz="1500" b="1"/>
            </a:lvl7pPr>
            <a:lvl8pPr marL="3039849" indent="0">
              <a:buNone/>
              <a:defRPr sz="1500" b="1"/>
            </a:lvl8pPr>
            <a:lvl9pPr marL="3474113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71556" y="2522754"/>
            <a:ext cx="6588234" cy="458331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C722F7E6-FD2E-424D-B69E-EDB91BB0055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25032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368B5938-960E-41B9-94B4-F0948BF6C85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351287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33D6565C-F103-464A-B631-0569236045D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29956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55" y="316726"/>
            <a:ext cx="4903655" cy="134792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457" y="316730"/>
            <a:ext cx="8332330" cy="678934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255" y="1664654"/>
            <a:ext cx="4903655" cy="5441417"/>
          </a:xfrm>
        </p:spPr>
        <p:txBody>
          <a:bodyPr/>
          <a:lstStyle>
            <a:lvl1pPr marL="0" indent="0">
              <a:buNone/>
              <a:defRPr sz="1300"/>
            </a:lvl1pPr>
            <a:lvl2pPr marL="434264" indent="0">
              <a:buNone/>
              <a:defRPr sz="1100"/>
            </a:lvl2pPr>
            <a:lvl3pPr marL="868529" indent="0">
              <a:buNone/>
              <a:defRPr sz="900"/>
            </a:lvl3pPr>
            <a:lvl4pPr marL="1302793" indent="0">
              <a:buNone/>
              <a:defRPr sz="900"/>
            </a:lvl4pPr>
            <a:lvl5pPr marL="1737056" indent="0">
              <a:buNone/>
              <a:defRPr sz="900"/>
            </a:lvl5pPr>
            <a:lvl6pPr marL="2171320" indent="0">
              <a:buNone/>
              <a:defRPr sz="900"/>
            </a:lvl6pPr>
            <a:lvl7pPr marL="2605585" indent="0">
              <a:buNone/>
              <a:defRPr sz="900"/>
            </a:lvl7pPr>
            <a:lvl8pPr marL="3039849" indent="0">
              <a:buNone/>
              <a:defRPr sz="900"/>
            </a:lvl8pPr>
            <a:lvl9pPr marL="34741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867E43-F8D5-407F-9C7C-C3940CC4B0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4909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492" y="5568474"/>
            <a:ext cx="8943023" cy="6573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21492" y="710791"/>
            <a:ext cx="8943023" cy="4772978"/>
          </a:xfrm>
        </p:spPr>
        <p:txBody>
          <a:bodyPr/>
          <a:lstStyle>
            <a:lvl1pPr marL="0" indent="0">
              <a:buNone/>
              <a:defRPr sz="3000"/>
            </a:lvl1pPr>
            <a:lvl2pPr marL="434264" indent="0">
              <a:buNone/>
              <a:defRPr sz="2700"/>
            </a:lvl2pPr>
            <a:lvl3pPr marL="868529" indent="0">
              <a:buNone/>
              <a:defRPr sz="2300"/>
            </a:lvl3pPr>
            <a:lvl4pPr marL="1302793" indent="0">
              <a:buNone/>
              <a:defRPr sz="1900"/>
            </a:lvl4pPr>
            <a:lvl5pPr marL="1737056" indent="0">
              <a:buNone/>
              <a:defRPr sz="1900"/>
            </a:lvl5pPr>
            <a:lvl6pPr marL="2171320" indent="0">
              <a:buNone/>
              <a:defRPr sz="1900"/>
            </a:lvl6pPr>
            <a:lvl7pPr marL="2605585" indent="0">
              <a:buNone/>
              <a:defRPr sz="1900"/>
            </a:lvl7pPr>
            <a:lvl8pPr marL="3039849" indent="0">
              <a:buNone/>
              <a:defRPr sz="1900"/>
            </a:lvl8pPr>
            <a:lvl9pPr marL="3474113" indent="0">
              <a:buNone/>
              <a:defRPr sz="19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492" y="6225865"/>
            <a:ext cx="8943023" cy="933602"/>
          </a:xfrm>
        </p:spPr>
        <p:txBody>
          <a:bodyPr/>
          <a:lstStyle>
            <a:lvl1pPr marL="0" indent="0">
              <a:buNone/>
              <a:defRPr sz="1300"/>
            </a:lvl1pPr>
            <a:lvl2pPr marL="434264" indent="0">
              <a:buNone/>
              <a:defRPr sz="1100"/>
            </a:lvl2pPr>
            <a:lvl3pPr marL="868529" indent="0">
              <a:buNone/>
              <a:defRPr sz="900"/>
            </a:lvl3pPr>
            <a:lvl4pPr marL="1302793" indent="0">
              <a:buNone/>
              <a:defRPr sz="900"/>
            </a:lvl4pPr>
            <a:lvl5pPr marL="1737056" indent="0">
              <a:buNone/>
              <a:defRPr sz="900"/>
            </a:lvl5pPr>
            <a:lvl6pPr marL="2171320" indent="0">
              <a:buNone/>
              <a:defRPr sz="900"/>
            </a:lvl6pPr>
            <a:lvl7pPr marL="2605585" indent="0">
              <a:buNone/>
              <a:defRPr sz="900"/>
            </a:lvl7pPr>
            <a:lvl8pPr marL="3039849" indent="0">
              <a:buNone/>
              <a:defRPr sz="900"/>
            </a:lvl8pPr>
            <a:lvl9pPr marL="34741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3FD336-8F0B-4C15-ACB0-8290E6BF60B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13516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="" xmlns:a16="http://schemas.microsoft.com/office/drawing/2014/main" id="{7883180F-DBC7-4AD8-B0D8-23F25FB3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905038" cy="795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E22EEB60-0E06-4DAB-B130-F2BC13144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176777"/>
            <a:ext cx="14894687" cy="61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491" tIns="44455" rIns="85491" bIns="444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ED322F5B-B90D-460C-9391-CDC509872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3672" y="1237439"/>
            <a:ext cx="12658932" cy="573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859E5E0B-05FD-456E-A8ED-F80039B0F9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968347" y="7726631"/>
            <a:ext cx="4709578" cy="246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7543" tIns="43771" rIns="87543" bIns="43771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34264" algn="l"/>
                <a:tab pos="868529" algn="l"/>
                <a:tab pos="1302793" algn="l"/>
                <a:tab pos="1737056" algn="l"/>
                <a:tab pos="2171320" algn="l"/>
                <a:tab pos="2605585" algn="l"/>
                <a:tab pos="3039849" algn="l"/>
                <a:tab pos="3474113" algn="l"/>
                <a:tab pos="3908377" algn="l"/>
                <a:tab pos="4342641" algn="l"/>
                <a:tab pos="4776905" algn="l"/>
                <a:tab pos="5211168" algn="l"/>
                <a:tab pos="5645433" algn="l"/>
                <a:tab pos="6079697" algn="l"/>
                <a:tab pos="6513961" algn="l"/>
                <a:tab pos="6948225" algn="l"/>
                <a:tab pos="7382490" algn="l"/>
                <a:tab pos="7816754" algn="l"/>
                <a:tab pos="8251018" algn="l"/>
                <a:tab pos="8685282" algn="l"/>
              </a:tabLst>
              <a:defRPr sz="8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– For Arrive Technologies Customers use only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="" xmlns:a16="http://schemas.microsoft.com/office/drawing/2014/main" id="{B3AB925F-9CEE-4CE6-B273-4BF7C0DF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5076" y="7689798"/>
            <a:ext cx="2359964" cy="2268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543" tIns="43771" rIns="87543" bIns="4377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spcBef>
                <a:spcPts val="594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900" b="1" dirty="0">
                <a:solidFill>
                  <a:srgbClr val="F8F8F8"/>
                </a:solidFill>
                <a:latin typeface="Arial" panose="020B0604020202020204" pitchFamily="34" charset="0"/>
              </a:rPr>
              <a:t>Slide </a:t>
            </a:r>
            <a:fld id="{3BCDF79B-08C1-4EB8-A3BF-187F3C6768F2}" type="slidenum">
              <a:rPr lang="en-US" altLang="en-US" sz="900" b="1">
                <a:solidFill>
                  <a:srgbClr val="F8F8F8"/>
                </a:solidFill>
                <a:latin typeface="Arial" panose="020B0604020202020204" pitchFamily="34" charset="0"/>
              </a:rPr>
              <a:pPr algn="r" eaLnBrk="1" hangingPunct="1">
                <a:spcBef>
                  <a:spcPts val="594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en-US" altLang="en-US" sz="900" b="1" dirty="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2pPr>
      <a:lvl3pPr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3pPr>
      <a:lvl4pPr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4pPr>
      <a:lvl5pPr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5pPr>
      <a:lvl6pPr marL="2388453" indent="-217132"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6pPr>
      <a:lvl7pPr marL="2822717" indent="-217132"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7pPr>
      <a:lvl8pPr marL="3256981" indent="-217132"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8pPr>
      <a:lvl9pPr marL="3691245" indent="-217132" algn="ctr" defTabSz="43426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0066"/>
          </a:solidFill>
          <a:latin typeface="Arial" charset="0"/>
          <a:ea typeface="Lucida Sans Unicode" pitchFamily="32" charset="0"/>
          <a:cs typeface="Lucida Sans Unicode" pitchFamily="32" charset="0"/>
        </a:defRPr>
      </a:lvl9pPr>
    </p:titleStyle>
    <p:bodyStyle>
      <a:lvl1pPr marL="325698" indent="-325698" algn="ctr" defTabSz="434264" rtl="0" eaLnBrk="0" fontAlgn="base" hangingPunct="0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FF9900"/>
          </a:solidFill>
          <a:latin typeface="+mn-lt"/>
          <a:ea typeface="+mn-ea"/>
          <a:cs typeface="+mn-cs"/>
        </a:defRPr>
      </a:lvl1pPr>
      <a:lvl2pPr marL="705679" indent="-271415" algn="l" defTabSz="434264" rtl="0" eaLnBrk="0" fontAlgn="base" hangingPunct="0">
        <a:spcBef>
          <a:spcPts val="38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99"/>
          </a:solidFill>
          <a:latin typeface="+mn-lt"/>
          <a:ea typeface="+mn-ea"/>
          <a:cs typeface="+mn-cs"/>
        </a:defRPr>
      </a:lvl2pPr>
      <a:lvl3pPr marL="1085661" indent="-217132" algn="l" defTabSz="434264" rtl="0" eaLnBrk="0" fontAlgn="base" hangingPunct="0">
        <a:spcBef>
          <a:spcPts val="33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00">
          <a:solidFill>
            <a:srgbClr val="000099"/>
          </a:solidFill>
          <a:latin typeface="+mn-lt"/>
          <a:ea typeface="+mn-ea"/>
          <a:cs typeface="+mn-cs"/>
        </a:defRPr>
      </a:lvl3pPr>
      <a:lvl4pPr marL="1519925" indent="-217132" algn="l" defTabSz="434264" rtl="0" eaLnBrk="0" fontAlgn="base" hangingPunct="0">
        <a:spcBef>
          <a:spcPts val="309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333399"/>
          </a:solidFill>
          <a:latin typeface="+mn-lt"/>
          <a:ea typeface="+mn-ea"/>
          <a:cs typeface="+mn-cs"/>
        </a:defRPr>
      </a:lvl4pPr>
      <a:lvl5pPr marL="1954188" indent="-217132" algn="l" defTabSz="434264" rtl="0" eaLnBrk="0" fontAlgn="base" hangingPunct="0">
        <a:spcBef>
          <a:spcPts val="28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100">
          <a:solidFill>
            <a:srgbClr val="666699"/>
          </a:solidFill>
          <a:latin typeface="+mn-lt"/>
          <a:ea typeface="+mn-ea"/>
          <a:cs typeface="+mn-cs"/>
        </a:defRPr>
      </a:lvl5pPr>
      <a:lvl6pPr marL="2388453" indent="-217132" algn="l" defTabSz="434264" rtl="0" eaLnBrk="0" fontAlgn="base" hangingPunct="0">
        <a:spcBef>
          <a:spcPts val="28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666699"/>
          </a:solidFill>
          <a:latin typeface="+mn-lt"/>
          <a:ea typeface="+mn-ea"/>
          <a:cs typeface="+mn-cs"/>
        </a:defRPr>
      </a:lvl6pPr>
      <a:lvl7pPr marL="2822717" indent="-217132" algn="l" defTabSz="434264" rtl="0" eaLnBrk="0" fontAlgn="base" hangingPunct="0">
        <a:spcBef>
          <a:spcPts val="28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666699"/>
          </a:solidFill>
          <a:latin typeface="+mn-lt"/>
          <a:ea typeface="+mn-ea"/>
          <a:cs typeface="+mn-cs"/>
        </a:defRPr>
      </a:lvl7pPr>
      <a:lvl8pPr marL="3256981" indent="-217132" algn="l" defTabSz="434264" rtl="0" eaLnBrk="0" fontAlgn="base" hangingPunct="0">
        <a:spcBef>
          <a:spcPts val="28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666699"/>
          </a:solidFill>
          <a:latin typeface="+mn-lt"/>
          <a:ea typeface="+mn-ea"/>
          <a:cs typeface="+mn-cs"/>
        </a:defRPr>
      </a:lvl8pPr>
      <a:lvl9pPr marL="3691245" indent="-217132" algn="l" defTabSz="434264" rtl="0" eaLnBrk="0" fontAlgn="base" hangingPunct="0">
        <a:spcBef>
          <a:spcPts val="28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264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529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793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056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320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585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9849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113" algn="l" defTabSz="8685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3">
            <a:extLst>
              <a:ext uri="{FF2B5EF4-FFF2-40B4-BE49-F238E27FC236}">
                <a16:creationId xmlns:a16="http://schemas.microsoft.com/office/drawing/2014/main" xmlns="" id="{86D730DE-1B96-4FE9-8E0E-D2A842B6A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7" name="Line 4">
            <a:extLst>
              <a:ext uri="{FF2B5EF4-FFF2-40B4-BE49-F238E27FC236}">
                <a16:creationId xmlns:a16="http://schemas.microsoft.com/office/drawing/2014/main" xmlns="" id="{410D23DB-AAB7-4E88-85BF-CDEC49DC6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8" name="Line 5">
            <a:extLst>
              <a:ext uri="{FF2B5EF4-FFF2-40B4-BE49-F238E27FC236}">
                <a16:creationId xmlns:a16="http://schemas.microsoft.com/office/drawing/2014/main" xmlns="" id="{EB51AB5F-A462-464B-96A2-10BC6EF4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69"/>
            <a:ext cx="1656" cy="19304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9" name="Line 6">
            <a:extLst>
              <a:ext uri="{FF2B5EF4-FFF2-40B4-BE49-F238E27FC236}">
                <a16:creationId xmlns:a16="http://schemas.microsoft.com/office/drawing/2014/main" xmlns="" id="{E9ABDD56-5413-4ED1-9E21-720F0D71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87" name="Rectangle 17">
            <a:extLst>
              <a:ext uri="{FF2B5EF4-FFF2-40B4-BE49-F238E27FC236}">
                <a16:creationId xmlns:a16="http://schemas.microsoft.com/office/drawing/2014/main" xmlns="" id="{AEF4EB45-BB1E-4B7A-905F-86505D7B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071" y="934116"/>
            <a:ext cx="3185328" cy="8196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Software Director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SW0001:NGUYỄN ĐỨC DÂN (Expert)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Deputy Director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SW0003:NGUYỄN ĐỨC CÔNG BÌNH (Expert)</a:t>
            </a:r>
          </a:p>
        </p:txBody>
      </p:sp>
      <p:sp>
        <p:nvSpPr>
          <p:cNvPr id="194" name="Rectangle 35">
            <a:extLst>
              <a:ext uri="{FF2B5EF4-FFF2-40B4-BE49-F238E27FC236}">
                <a16:creationId xmlns:a16="http://schemas.microsoft.com/office/drawing/2014/main" xmlns="" id="{29537142-7115-408A-A645-BE108D82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29" y="3375024"/>
            <a:ext cx="2425246" cy="24961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t" anchorCtr="0"/>
          <a:lstStyle/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SW0010: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NGUYỄN THANH NGUYÊN (PE)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SW0014</a:t>
            </a: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LƯƠNG MINH HUY (SE)</a:t>
            </a:r>
            <a:endParaRPr lang="en-US" sz="1000" b="1" i="1" dirty="0" smtClean="0">
              <a:solidFill>
                <a:schemeClr val="tx1"/>
              </a:solidFill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SW0015 :NGUYỄN CHÍ THANH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SW0017:NGUYỄN TIẾN DŨNG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SW0026:NGUYỄN VĂN MINH (JE)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NGUYỄN XUÂN NAM (PROBATION)</a:t>
            </a:r>
          </a:p>
          <a:p>
            <a:pPr marL="171438" indent="-171438"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endParaRPr lang="en-US" sz="1000" b="1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26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43" y="3384550"/>
            <a:ext cx="2034722" cy="641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BSP/OS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SW0013: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PHAM XUAN TIEN (SE)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7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3914" y="2040493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685960" y="2060575"/>
            <a:ext cx="6690" cy="379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410279"/>
            <a:ext cx="2495549" cy="654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 Group Leader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SW0003: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NGUYỄN ĐỨC CÔNG BÌNH (Expert)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604" y="2397579"/>
            <a:ext cx="2190296" cy="679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 Manager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SW0004: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NGUYỄN NGỌC NAM (Expert)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829" y="2397579"/>
            <a:ext cx="2024519" cy="679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 Group Leader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100" b="1" i="1" dirty="0" smtClean="0">
                <a:solidFill>
                  <a:schemeClr val="tx1"/>
                </a:solidFill>
                <a:cs typeface="Arial" pitchFamily="34" charset="0"/>
              </a:rPr>
              <a:t>SW0005</a:t>
            </a: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100" b="1" i="1" dirty="0" smtClean="0">
                <a:solidFill>
                  <a:schemeClr val="tx1"/>
                </a:solidFill>
                <a:cs typeface="Arial" pitchFamily="34" charset="0"/>
              </a:rPr>
              <a:t>PHAN THẾ CƯỜNG (PE)</a:t>
            </a:r>
            <a:endParaRPr lang="en-US" sz="1100" b="1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2273300" y="2051051"/>
            <a:ext cx="9537700" cy="634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4168" y="2065898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3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334" y="2400754"/>
            <a:ext cx="2291896" cy="6980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SW Group Leader</a:t>
            </a:r>
            <a:endParaRPr lang="en-US" sz="1100" b="1" i="1" dirty="0">
              <a:solidFill>
                <a:schemeClr val="tx1"/>
              </a:solidFill>
              <a:cs typeface="Arial" pitchFamily="34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100" b="1" i="1" dirty="0" smtClean="0">
                <a:solidFill>
                  <a:schemeClr val="tx1"/>
                </a:solidFill>
                <a:cs typeface="Arial" pitchFamily="34" charset="0"/>
              </a:rPr>
              <a:t>SW0012</a:t>
            </a: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100" b="1" i="1" dirty="0" smtClean="0">
                <a:solidFill>
                  <a:schemeClr val="tx1"/>
                </a:solidFill>
                <a:cs typeface="Arial" pitchFamily="34" charset="0"/>
              </a:rPr>
              <a:t>CAO TRANG DƯƠNG TỬ (PE)</a:t>
            </a:r>
            <a:endParaRPr lang="en-US" sz="1100" b="1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xmlns="" id="{29537142-7115-408A-A645-BE108D82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1" y="3443417"/>
            <a:ext cx="2152650" cy="24177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t" anchorCtr="0"/>
          <a:lstStyle/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SW0002:LÊ NGỌC ĐỊNH (PE)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SW0008:TRẦN THIỆN CHÍ (PE)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SW0011:TRẦN THANH LINH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SW0013:PHẠM XUÂN TIẾN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SW0027: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NGUYỄN VĂN THUẬN (SE)</a:t>
            </a:r>
            <a:endParaRPr lang="en-US" sz="1000" b="1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xmlns="" id="{29537142-7115-408A-A645-BE108D82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353" y="3433893"/>
            <a:ext cx="2368097" cy="24573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t" anchorCtr="0"/>
          <a:lstStyle/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SW0006:HỒ HẢI NAM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SW0007</a:t>
            </a: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NGUYỄN MINH PHƯƠNG (PE)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SW0009:NGUYỄN THỊ THỦY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SW0018: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NGUYỄN QUANG HOÀNG VINH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SW0020:TRẦN ANH DŨNG (E)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SW0021:TRẦN NGỌC BẢO TRÍ (E)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SW0028</a:t>
            </a: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TRẦN XUÂN TRÌNH THƯƠNG (JE)</a:t>
            </a:r>
            <a:endParaRPr lang="en-US" sz="1000" b="1" i="1" dirty="0" smtClean="0">
              <a:solidFill>
                <a:schemeClr val="tx1"/>
              </a:solidFill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SW0022:NGUYỄN CHÍ TÂM (E)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SW0023:TRẦN MINH HÙNG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PHẠM DUY KHƯƠNG (PROBATION)</a:t>
            </a:r>
          </a:p>
          <a:p>
            <a:pPr marL="171438" indent="-171438" algn="ctr" eaLnBrk="1" hangingPunct="1"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endParaRPr lang="en-US" sz="600" b="1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4" name="Rectangle 35">
            <a:extLst>
              <a:ext uri="{FF2B5EF4-FFF2-40B4-BE49-F238E27FC236}">
                <a16:creationId xmlns:a16="http://schemas.microsoft.com/office/drawing/2014/main" xmlns="" id="{29537142-7115-408A-A645-BE108D82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49" y="3424368"/>
            <a:ext cx="2276475" cy="2436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t" anchorCtr="0"/>
          <a:lstStyle/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SW0016</a:t>
            </a: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vi-VN" sz="1000" b="1" i="1" dirty="0" smtClean="0">
                <a:solidFill>
                  <a:schemeClr val="tx1"/>
                </a:solidFill>
                <a:cs typeface="Arial" pitchFamily="34" charset="0"/>
              </a:rPr>
              <a:t>NGUYỄN PHƯỚC THÀNH (SE)</a:t>
            </a:r>
            <a:endParaRPr lang="en-US" sz="1000" b="1" i="1" dirty="0" smtClean="0">
              <a:solidFill>
                <a:schemeClr val="tx1"/>
              </a:solidFill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SW0019:VŨ VĂN </a:t>
            </a:r>
            <a:r>
              <a:rPr lang="en-US" sz="1000" b="1" i="1" dirty="0" err="1" smtClean="0">
                <a:solidFill>
                  <a:schemeClr val="tx1"/>
                </a:solidFill>
                <a:cs typeface="Arial" pitchFamily="34" charset="0"/>
              </a:rPr>
              <a:t>VĂN</a:t>
            </a: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 (SE)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SW0024:LÂM GIA KHANG (JE)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SW0025:LÝ TRÍ TÀI (JE)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000" b="1" i="1" dirty="0" smtClean="0">
                <a:solidFill>
                  <a:schemeClr val="tx1"/>
                </a:solidFill>
                <a:cs typeface="Arial" pitchFamily="34" charset="0"/>
              </a:rPr>
              <a:t>ĐỔ NGUYÊN BẢO (PROBATION)</a:t>
            </a: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endParaRPr lang="en-US" sz="1000" b="1" i="1" dirty="0" smtClean="0">
              <a:solidFill>
                <a:schemeClr val="tx1"/>
              </a:solidFill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endParaRPr lang="en-US" sz="10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marL="171438" indent="-171438" algn="ctr" eaLnBrk="1" hangingPunct="1">
              <a:buClr>
                <a:srgbClr val="000000"/>
              </a:buClr>
              <a:buSzPct val="100000"/>
              <a:buFontTx/>
              <a:buChar char="-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endParaRPr lang="en-US" sz="800" b="1" i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6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707" y="3076002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7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8992" y="3076002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8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4967" y="3086434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6626" y="3099588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6928645" y="1755662"/>
            <a:ext cx="5102" cy="2813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13">
            <a:extLst>
              <a:ext uri="{FF2B5EF4-FFF2-40B4-BE49-F238E27FC236}">
                <a16:creationId xmlns:a16="http://schemas.microsoft.com/office/drawing/2014/main" xmlns="" id="{F8D45382-4E4E-4C0C-AD44-73199607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8336" y="2085402"/>
            <a:ext cx="0" cy="320456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800" b="1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16200000" flipH="1">
            <a:off x="1638300" y="2705100"/>
            <a:ext cx="1320800" cy="25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1" y="6055179"/>
            <a:ext cx="2425700" cy="65405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PDH, MLPPP, CEP PW, ETH PW, TLS/SSL, NFV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1" y="6055179"/>
            <a:ext cx="2133599" cy="65405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SONET/SDH, PDH, APS, </a:t>
            </a:r>
            <a:r>
              <a:rPr lang="en-US" sz="1100" b="1" i="1" dirty="0" err="1" smtClean="0">
                <a:solidFill>
                  <a:schemeClr val="tx1"/>
                </a:solidFill>
                <a:cs typeface="Arial" pitchFamily="34" charset="0"/>
              </a:rPr>
              <a:t>EoS</a:t>
            </a:r>
            <a:r>
              <a:rPr lang="en-US" sz="1100" b="1" i="1" dirty="0" smtClean="0">
                <a:solidFill>
                  <a:schemeClr val="tx1"/>
                </a:solidFill>
                <a:cs typeface="Arial" pitchFamily="34" charset="0"/>
              </a:rPr>
              <a:t>, CES PW, IPSEC, NFV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1" y="6055179"/>
            <a:ext cx="2349499" cy="65405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fr-FR" sz="1100" b="1" i="1" dirty="0" smtClean="0">
                <a:solidFill>
                  <a:schemeClr val="tx1"/>
                </a:solidFill>
                <a:cs typeface="Arial" pitchFamily="34" charset="0"/>
              </a:rPr>
              <a:t>SONET/SDH, APS, </a:t>
            </a:r>
            <a:r>
              <a:rPr lang="fr-FR" sz="1100" b="1" i="1" dirty="0" err="1" smtClean="0">
                <a:solidFill>
                  <a:schemeClr val="tx1"/>
                </a:solidFill>
                <a:cs typeface="Arial" pitchFamily="34" charset="0"/>
              </a:rPr>
              <a:t>EoS</a:t>
            </a:r>
            <a:r>
              <a:rPr lang="fr-FR" sz="1100" b="1" i="1" dirty="0" smtClean="0">
                <a:solidFill>
                  <a:schemeClr val="tx1"/>
                </a:solidFill>
                <a:cs typeface="Arial" pitchFamily="34" charset="0"/>
              </a:rPr>
              <a:t>, CE/MPLS-TP, OTN, </a:t>
            </a:r>
            <a:r>
              <a:rPr lang="fr-FR" sz="1100" b="1" i="1" dirty="0" err="1" smtClean="0">
                <a:solidFill>
                  <a:schemeClr val="tx1"/>
                </a:solidFill>
                <a:cs typeface="Arial" pitchFamily="34" charset="0"/>
              </a:rPr>
              <a:t>OvS</a:t>
            </a:r>
            <a:endParaRPr lang="en-US" sz="1100" b="1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xmlns="" id="{A8EECF0D-A5F3-4B2E-825D-81A0281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101" y="6055179"/>
            <a:ext cx="2298699" cy="65405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/>
          <a:lstStyle/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fr-FR" sz="1100" b="1" i="1" dirty="0" smtClean="0">
                <a:solidFill>
                  <a:schemeClr val="tx1"/>
                </a:solidFill>
                <a:cs typeface="Arial" pitchFamily="34" charset="0"/>
              </a:rPr>
              <a:t>CE/MPLS-TP, AI, </a:t>
            </a:r>
          </a:p>
          <a:p>
            <a:pPr algn="ctr" eaLnBrk="1" hangingPunct="1">
              <a:buClr>
                <a:srgbClr val="000000"/>
              </a:buClr>
              <a:buSzPct val="100000"/>
              <a:tabLst>
                <a:tab pos="0" algn="l"/>
                <a:tab pos="457168" algn="l"/>
                <a:tab pos="914337" algn="l"/>
                <a:tab pos="1371505" algn="l"/>
                <a:tab pos="1828673" algn="l"/>
                <a:tab pos="2285841" algn="l"/>
                <a:tab pos="2743010" algn="l"/>
                <a:tab pos="3200178" algn="l"/>
                <a:tab pos="3657346" algn="l"/>
                <a:tab pos="4114514" algn="l"/>
                <a:tab pos="4571682" algn="l"/>
                <a:tab pos="5028850" algn="l"/>
                <a:tab pos="5486018" algn="l"/>
                <a:tab pos="5943187" algn="l"/>
                <a:tab pos="6400355" algn="l"/>
                <a:tab pos="6857523" algn="l"/>
                <a:tab pos="7314691" algn="l"/>
                <a:tab pos="7771860" algn="l"/>
                <a:tab pos="8229028" algn="l"/>
                <a:tab pos="8686196" algn="l"/>
                <a:tab pos="9143365" algn="l"/>
              </a:tabLst>
              <a:defRPr/>
            </a:pPr>
            <a:r>
              <a:rPr lang="fr-FR" sz="1100" b="1" i="1" dirty="0" smtClean="0">
                <a:solidFill>
                  <a:schemeClr val="tx1"/>
                </a:solidFill>
                <a:cs typeface="Arial" pitchFamily="34" charset="0"/>
              </a:rPr>
              <a:t>RDMA</a:t>
            </a:r>
            <a:endParaRPr lang="en-US" sz="1100" b="1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3">
            <a:extLst>
              <a:ext uri="{FF2B5EF4-FFF2-40B4-BE49-F238E27FC236}">
                <a16:creationId xmlns="" xmlns:a16="http://schemas.microsoft.com/office/drawing/2014/main" id="{86D730DE-1B96-4FE9-8E0E-D2A842B6A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7" name="Line 4">
            <a:extLst>
              <a:ext uri="{FF2B5EF4-FFF2-40B4-BE49-F238E27FC236}">
                <a16:creationId xmlns="" xmlns:a16="http://schemas.microsoft.com/office/drawing/2014/main" id="{410D23DB-AAB7-4E88-85BF-CDEC49DC6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8" name="Line 5">
            <a:extLst>
              <a:ext uri="{FF2B5EF4-FFF2-40B4-BE49-F238E27FC236}">
                <a16:creationId xmlns="" xmlns:a16="http://schemas.microsoft.com/office/drawing/2014/main" id="{EB51AB5F-A462-464B-96A2-10BC6EF4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69"/>
            <a:ext cx="1656" cy="19304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9" name="Line 6">
            <a:extLst>
              <a:ext uri="{FF2B5EF4-FFF2-40B4-BE49-F238E27FC236}">
                <a16:creationId xmlns="" xmlns:a16="http://schemas.microsoft.com/office/drawing/2014/main" id="{E9ABDD56-5413-4ED1-9E21-720F0D71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20821" y="633195"/>
            <a:ext cx="10872316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 	Product Line Director Roles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Get high-level product definition and priority from VP of Engineering.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Responsible for Product detailed features, architecture and implementation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Monitor the operation of product line ensuring that the products are finished on schedule, qualified and complied with customer’s requirements and with the company’s periodical development targets.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Coordinate with Department Directors for human resource needed and skill sets for product development.  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Coordinate with IT for PC/Servers needed for product development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Coordinate with ES for board/EP needed for product development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Report the products and projects' status to VP of Engineering and request for test equipments and other facilities needed for product development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with customer for product features, requirements, delivery schedule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Control human resource in the product line including task assignment, monitoring, evaluation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In charge of leading the meeting about products, projects and with customers as needed.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 	Department Director Roles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In charge of operating the Department including human resources development and design process management 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Get the general objectives from VP of Engineering and develop and implement plans and objectives for the department.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Maintain compliance with internal policies, company's development targets and external regulations.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Report to VP of Engineering the status and issues of department.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with Product Line Directors to see the department staffing needs including skill sets, new hire, on-going training, performance evaluation, interviewing, balance human resource among product lines, etc.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In charge of department human resource training and skill set level build-up.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Build and maintain the department process including design guidelines, coding standard, database management, design tools.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Assess and report progress in meeting department objectives.</a:t>
            </a: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				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 	Deputy Director Roles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Assists Department Director in directing, managing, supervising and coordinating department activities and operations.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Oversee all monitoring and evaluation efforts, including development and monitoring of on-going projects.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Review and evaluate work products, methods, and procedures; meets with managers and staffs to identify and resolve problems.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Partner with Department Director in essential internal leadership activities including objective achievement, coordination among departments and human resource training.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Manages and participates in the preparation and review of a variety of reports; conducts studies and prepares reports for current and long-range engineering projects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Provide value-added expertise in engineering subject and projects</a:t>
            </a:r>
          </a:p>
          <a:p>
            <a:pPr marL="682625" lvl="1" indent="-220663">
              <a:spcAft>
                <a:spcPts val="0"/>
              </a:spcAft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Partner with Department Director to finalize human resource skill set and performance evaluation	</a:t>
            </a:r>
          </a:p>
          <a:p>
            <a:pPr>
              <a:spcAft>
                <a:spcPts val="600"/>
              </a:spcAft>
              <a:tabLst>
                <a:tab pos="231775" algn="l"/>
              </a:tabLst>
            </a:pPr>
            <a:endParaRPr lang="en-US" sz="1200" i="1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3">
            <a:extLst>
              <a:ext uri="{FF2B5EF4-FFF2-40B4-BE49-F238E27FC236}">
                <a16:creationId xmlns="" xmlns:a16="http://schemas.microsoft.com/office/drawing/2014/main" id="{86D730DE-1B96-4FE9-8E0E-D2A842B6A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7" name="Line 4">
            <a:extLst>
              <a:ext uri="{FF2B5EF4-FFF2-40B4-BE49-F238E27FC236}">
                <a16:creationId xmlns="" xmlns:a16="http://schemas.microsoft.com/office/drawing/2014/main" id="{410D23DB-AAB7-4E88-85BF-CDEC49DC6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8" name="Line 5">
            <a:extLst>
              <a:ext uri="{FF2B5EF4-FFF2-40B4-BE49-F238E27FC236}">
                <a16:creationId xmlns="" xmlns:a16="http://schemas.microsoft.com/office/drawing/2014/main" id="{EB51AB5F-A462-464B-96A2-10BC6EF4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69"/>
            <a:ext cx="1656" cy="19304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79" name="Line 6">
            <a:extLst>
              <a:ext uri="{FF2B5EF4-FFF2-40B4-BE49-F238E27FC236}">
                <a16:creationId xmlns="" xmlns:a16="http://schemas.microsoft.com/office/drawing/2014/main" id="{E9ABDD56-5413-4ED1-9E21-720F0D71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1127" y="-1630170"/>
            <a:ext cx="1656" cy="20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02144" y="580152"/>
            <a:ext cx="11456656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231775" algn="l"/>
              </a:tabLst>
            </a:pPr>
            <a:endParaRPr lang="en-US" sz="1200" i="1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 	Manager Roles: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directly with Department Director to get the high level plans, requirements, priority.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Involve directly with Leaders/Members in high level tasks, follow-up an adjust tasks and resource among leaders/members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Bridge any critical issues, risks from Leader/Members to Director.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Create and manage schedules within the division, and reports to Director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Monitor the productivity, manage the performance and responsibilities of everyone in the division.</a:t>
            </a:r>
          </a:p>
          <a:p>
            <a:pPr marL="682625" lvl="1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Take part in important meetings and negotiations within the division and department.</a:t>
            </a:r>
          </a:p>
          <a:p>
            <a:pPr marL="0" lvl="1" indent="0"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  	Group Leader Roles</a:t>
            </a:r>
          </a:p>
          <a:p>
            <a:pPr marL="682625" lvl="2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directly with manager to determine the tasks and goals that team members will work toward</a:t>
            </a:r>
          </a:p>
          <a:p>
            <a:pPr marL="682625" lvl="2" indent="-220663">
              <a:buFont typeface="Wingdings" pitchFamily="2" charset="2"/>
              <a:buChar char="ü"/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Oversee all activities within a team and report to managers.</a:t>
            </a:r>
          </a:p>
          <a:p>
            <a:pPr marL="682625" lvl="2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 Decide how to approach tasks and develop a plan to accomplish them.</a:t>
            </a:r>
          </a:p>
          <a:p>
            <a:pPr marL="682625" lvl="2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 Act like a bridge to distribute the information between team members and managers</a:t>
            </a:r>
          </a:p>
          <a:p>
            <a:pPr marL="682625" lvl="2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 Keep track and structure all the tasks, reports and documents of the team. </a:t>
            </a:r>
          </a:p>
          <a:p>
            <a:pPr marL="0" lvl="2" indent="11113"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</a:rPr>
              <a:t> 	</a:t>
            </a: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Project Leader Roles (shared)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with Product Line Director to get the high level plan of assigned project and develop a project plans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Manage deliverables according to the plan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Lead and manage the project team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Determine the methodology used on the project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Coordinate with Product Line Director to establish a project schedule and determine each phase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Assign tasks to project team members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Provide regular project updates to upper management</a:t>
            </a:r>
          </a:p>
          <a:p>
            <a:pPr marL="0" lvl="2" indent="11113">
              <a:spcAft>
                <a:spcPts val="600"/>
              </a:spcAft>
              <a:buFont typeface="Wingdings" pitchFamily="2" charset="2"/>
              <a:buChar char="Ø"/>
              <a:tabLst>
                <a:tab pos="231775" algn="l"/>
              </a:tabLst>
            </a:pPr>
            <a:r>
              <a:rPr lang="en-US" sz="1200" b="1" i="1" dirty="0" smtClean="0">
                <a:solidFill>
                  <a:schemeClr val="tx1"/>
                </a:solidFill>
                <a:latin typeface="+mn-lt"/>
              </a:rPr>
              <a:t>LD/LV/SW/DV/ES Leader Roles (shared)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Each Department assign one Leader to each project  (not dedicated and may change during the project development).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One LD/LV/SW/DV/ES Leader can also be assigned to Project Leader  of the same project.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Work with Product Line Director  and Project Leader to get the plan of assigned to department that he/she belongs to and develop the corresponding plans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Manage  his/her department related deliverables according to the plan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Assign tasks related to his/her department to project team members</a:t>
            </a:r>
          </a:p>
          <a:p>
            <a:pPr marL="682625" lvl="3" indent="-220663">
              <a:buFont typeface="Wingdings" pitchFamily="2" charset="2"/>
              <a:buChar char="ü"/>
              <a:tabLst>
                <a:tab pos="231775" algn="l"/>
              </a:tabLst>
            </a:pP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Provide regular updates to upper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1a5ade3-971a-461c-9502-6543e309cba7">Y3TRTP23N64U-170424691-1626</_dlc_DocId>
    <_dlc_DocIdUrl xmlns="b1a5ade3-971a-461c-9502-6543e309cba7">
      <Url>https://inphi365.sharepoint.com/sites/Arrive/_layouts/15/DocIdRedir.aspx?ID=Y3TRTP23N64U-170424691-1626</Url>
      <Description>Y3TRTP23N64U-170424691-1626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C05FB3F58EE4EBC834A01456DD24F" ma:contentTypeVersion="8" ma:contentTypeDescription="Create a new document." ma:contentTypeScope="" ma:versionID="84b897846f65691ac9789f4d9925b77f">
  <xsd:schema xmlns:xsd="http://www.w3.org/2001/XMLSchema" xmlns:xs="http://www.w3.org/2001/XMLSchema" xmlns:p="http://schemas.microsoft.com/office/2006/metadata/properties" xmlns:ns2="b1a5ade3-971a-461c-9502-6543e309cba7" xmlns:ns3="6094a1d4-6846-4e6d-a8b8-ccf44a4f05fe" targetNamespace="http://schemas.microsoft.com/office/2006/metadata/properties" ma:root="true" ma:fieldsID="5b6e09d56347af6832a389d23ffd6571" ns2:_="" ns3:_="">
    <xsd:import namespace="b1a5ade3-971a-461c-9502-6543e309cba7"/>
    <xsd:import namespace="6094a1d4-6846-4e6d-a8b8-ccf44a4f05f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ade3-971a-461c-9502-6543e309cba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4a1d4-6846-4e6d-a8b8-ccf44a4f0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69CDEBC-E6E8-4FB8-A3FB-F89E026F14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B5A4B5-2F0A-4B99-BA39-E7F36212D18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321CE4D-B387-4026-8E3A-2AD7C0664E25}">
  <ds:schemaRefs>
    <ds:schemaRef ds:uri="http://schemas.microsoft.com/office/2006/documentManagement/types"/>
    <ds:schemaRef ds:uri="6094a1d4-6846-4e6d-a8b8-ccf44a4f05fe"/>
    <ds:schemaRef ds:uri="http://schemas.microsoft.com/office/infopath/2007/PartnerControls"/>
    <ds:schemaRef ds:uri="http://purl.org/dc/dcmitype/"/>
    <ds:schemaRef ds:uri="http://www.w3.org/XML/1998/namespace"/>
    <ds:schemaRef ds:uri="b1a5ade3-971a-461c-9502-6543e309cba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7AD96E66-1ECA-4D42-A8E5-463BECB54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ade3-971a-461c-9502-6543e309cba7"/>
    <ds:schemaRef ds:uri="6094a1d4-6846-4e6d-a8b8-ccf44a4f0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491861E-431A-437B-AC38-85B16AD76DDF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330</Words>
  <Application>Microsoft Macintosh PowerPoint</Application>
  <PresentationFormat>Custom</PresentationFormat>
  <Paragraphs>126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Thi Thanh Truc</dc:creator>
  <cp:lastModifiedBy>Bui Quang Ngoc</cp:lastModifiedBy>
  <cp:revision>555</cp:revision>
  <cp:lastPrinted>2020-02-25T08:30:20Z</cp:lastPrinted>
  <dcterms:created xsi:type="dcterms:W3CDTF">2008-07-22T02:42:18Z</dcterms:created>
  <dcterms:modified xsi:type="dcterms:W3CDTF">2020-03-19T08:13:28Z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Y3TRTP23N64U-170424691-1306</vt:lpwstr>
  </property>
  <property fmtid="{D5CDD505-2E9C-101B-9397-08002B2CF9AE}" pid="3" name="_dlc_DocIdItemGuid">
    <vt:lpwstr>c9694468-c361-4867-8dd4-577263fdb751</vt:lpwstr>
  </property>
  <property fmtid="{D5CDD505-2E9C-101B-9397-08002B2CF9AE}" pid="4" name="_dlc_DocIdUrl">
    <vt:lpwstr>https://inphi365.sharepoint.com/sites/Arrive/_layouts/15/DocIdRedir.aspx?ID=Y3TRTP23N64U-170424691-1306, Y3TRTP23N64U-170424691-1306</vt:lpwstr>
  </property>
  <property fmtid="{D5CDD505-2E9C-101B-9397-08002B2CF9AE}" pid="5" name="ContentTypeId">
    <vt:lpwstr>0x0101005CAC05FB3F58EE4EBC834A01456DD24F</vt:lpwstr>
  </property>
</Properties>
</file>