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8" r:id="rId2"/>
  </p:sldMasterIdLst>
  <p:notesMasterIdLst>
    <p:notesMasterId r:id="rId17"/>
  </p:notesMasterIdLst>
  <p:sldIdLst>
    <p:sldId id="269" r:id="rId3"/>
    <p:sldId id="588" r:id="rId4"/>
    <p:sldId id="607" r:id="rId5"/>
    <p:sldId id="608" r:id="rId6"/>
    <p:sldId id="609" r:id="rId7"/>
    <p:sldId id="610" r:id="rId8"/>
    <p:sldId id="611" r:id="rId9"/>
    <p:sldId id="614" r:id="rId10"/>
    <p:sldId id="615" r:id="rId11"/>
    <p:sldId id="619" r:id="rId12"/>
    <p:sldId id="620" r:id="rId13"/>
    <p:sldId id="621" r:id="rId14"/>
    <p:sldId id="622" r:id="rId15"/>
    <p:sldId id="623" r:id="rId16"/>
  </p:sldIdLst>
  <p:sldSz cx="9144000" cy="6858000" type="screen4x3"/>
  <p:notesSz cx="7010400" cy="9296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789">
          <p15:clr>
            <a:srgbClr val="A4A3A4"/>
          </p15:clr>
        </p15:guide>
        <p15:guide id="2" pos="20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9900"/>
    <a:srgbClr val="3399FF"/>
    <a:srgbClr val="66CCFF"/>
    <a:srgbClr val="0099FF"/>
    <a:srgbClr val="00CCFF"/>
    <a:srgbClr val="33CCFF"/>
    <a:srgbClr val="CCFFFF"/>
    <a:srgbClr val="FFCC99"/>
    <a:srgbClr val="CCFF99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75" autoAdjust="0"/>
    <p:restoredTop sz="99671" autoAdjust="0"/>
  </p:normalViewPr>
  <p:slideViewPr>
    <p:cSldViewPr>
      <p:cViewPr>
        <p:scale>
          <a:sx n="75" d="100"/>
          <a:sy n="75" d="100"/>
        </p:scale>
        <p:origin x="-2718" y="-9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89"/>
        <p:guide pos="207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AutoShape 1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4" name="AutoShape 2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21" name="AutoShape 9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22" name="AutoShape 10"/>
          <p:cNvSpPr>
            <a:spLocks noChangeArrowheads="1"/>
          </p:cNvSpPr>
          <p:nvPr/>
        </p:nvSpPr>
        <p:spPr bwMode="auto">
          <a:xfrm>
            <a:off x="0" y="0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8142" name="Rectangle 1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4275" y="698500"/>
            <a:ext cx="4625975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5726" name="Rectangle 14"/>
          <p:cNvSpPr>
            <a:spLocks noGrp="1" noChangeArrowheads="1"/>
          </p:cNvSpPr>
          <p:nvPr>
            <p:ph type="body"/>
          </p:nvPr>
        </p:nvSpPr>
        <p:spPr bwMode="auto">
          <a:xfrm>
            <a:off x="701675" y="4414838"/>
            <a:ext cx="5592763" cy="4168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28" name="Rectangle 16"/>
          <p:cNvSpPr>
            <a:spLocks noGrp="1" noChangeArrowheads="1"/>
          </p:cNvSpPr>
          <p:nvPr>
            <p:ph type="sldNum"/>
          </p:nvPr>
        </p:nvSpPr>
        <p:spPr bwMode="auto">
          <a:xfrm>
            <a:off x="3970338" y="8831263"/>
            <a:ext cx="3022600" cy="447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2303" tIns="46152" rIns="92303" bIns="46152" numCol="1" anchor="b" anchorCtr="0" compatLnSpc="1">
            <a:prstTxWarp prst="textNoShape">
              <a:avLst/>
            </a:prstTxWarp>
          </a:bodyPr>
          <a:lstStyle>
            <a:lvl1pPr marL="207963" indent="-193675" algn="r">
              <a:buClrTx/>
              <a:buFontTx/>
              <a:buNone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BEB40063-C87F-4BBC-82DD-AD7EE4FCEA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84791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EC6EFC-6600-48C4-BA1D-40F9EACA1F8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938E4B1-5329-4FBE-86F4-3F68BEE35714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BF3C700F-2759-4D2D-87FF-DF001D2A471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9C754B15-6218-49C2-A8CD-180F4D565EC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3FDF818B-12A9-4395-910A-E8821B470795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02F299B-BBEF-4B9B-ABCD-C897B94AD473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01D81B1F-B3A9-4FF8-A567-321CB592C3A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1" name="Text Box 7"/>
          <p:cNvSpPr txBox="1">
            <a:spLocks noChangeArrowheads="1"/>
          </p:cNvSpPr>
          <p:nvPr/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eaLnBrk="0" hangingPunct="0">
              <a:tabLst>
                <a:tab pos="0" algn="l"/>
                <a:tab pos="439738" algn="l"/>
                <a:tab pos="881063" algn="l"/>
                <a:tab pos="1320800" algn="l"/>
                <a:tab pos="1762125" algn="l"/>
                <a:tab pos="2203450" algn="l"/>
                <a:tab pos="2643188" algn="l"/>
                <a:tab pos="3084513" algn="l"/>
                <a:tab pos="3524250" algn="l"/>
                <a:tab pos="3965575" algn="l"/>
                <a:tab pos="4406900" algn="l"/>
                <a:tab pos="4846638" algn="l"/>
                <a:tab pos="5287963" algn="l"/>
                <a:tab pos="5727700" algn="l"/>
                <a:tab pos="6169025" algn="l"/>
                <a:tab pos="6610350" algn="l"/>
                <a:tab pos="7050088" algn="l"/>
                <a:tab pos="7491413" algn="l"/>
                <a:tab pos="7931150" algn="l"/>
                <a:tab pos="8372475" algn="l"/>
                <a:tab pos="8813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39738" algn="l"/>
                <a:tab pos="881063" algn="l"/>
                <a:tab pos="1320800" algn="l"/>
                <a:tab pos="1762125" algn="l"/>
                <a:tab pos="2203450" algn="l"/>
                <a:tab pos="2643188" algn="l"/>
                <a:tab pos="3084513" algn="l"/>
                <a:tab pos="3524250" algn="l"/>
                <a:tab pos="3965575" algn="l"/>
                <a:tab pos="4406900" algn="l"/>
                <a:tab pos="4846638" algn="l"/>
                <a:tab pos="5287963" algn="l"/>
                <a:tab pos="5727700" algn="l"/>
                <a:tab pos="6169025" algn="l"/>
                <a:tab pos="6610350" algn="l"/>
                <a:tab pos="7050088" algn="l"/>
                <a:tab pos="7491413" algn="l"/>
                <a:tab pos="7931150" algn="l"/>
                <a:tab pos="8372475" algn="l"/>
                <a:tab pos="8813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39738" algn="l"/>
                <a:tab pos="881063" algn="l"/>
                <a:tab pos="1320800" algn="l"/>
                <a:tab pos="1762125" algn="l"/>
                <a:tab pos="2203450" algn="l"/>
                <a:tab pos="2643188" algn="l"/>
                <a:tab pos="3084513" algn="l"/>
                <a:tab pos="3524250" algn="l"/>
                <a:tab pos="3965575" algn="l"/>
                <a:tab pos="4406900" algn="l"/>
                <a:tab pos="4846638" algn="l"/>
                <a:tab pos="5287963" algn="l"/>
                <a:tab pos="5727700" algn="l"/>
                <a:tab pos="6169025" algn="l"/>
                <a:tab pos="6610350" algn="l"/>
                <a:tab pos="7050088" algn="l"/>
                <a:tab pos="7491413" algn="l"/>
                <a:tab pos="7931150" algn="l"/>
                <a:tab pos="8372475" algn="l"/>
                <a:tab pos="8813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39738" algn="l"/>
                <a:tab pos="881063" algn="l"/>
                <a:tab pos="1320800" algn="l"/>
                <a:tab pos="1762125" algn="l"/>
                <a:tab pos="2203450" algn="l"/>
                <a:tab pos="2643188" algn="l"/>
                <a:tab pos="3084513" algn="l"/>
                <a:tab pos="3524250" algn="l"/>
                <a:tab pos="3965575" algn="l"/>
                <a:tab pos="4406900" algn="l"/>
                <a:tab pos="4846638" algn="l"/>
                <a:tab pos="5287963" algn="l"/>
                <a:tab pos="5727700" algn="l"/>
                <a:tab pos="6169025" algn="l"/>
                <a:tab pos="6610350" algn="l"/>
                <a:tab pos="7050088" algn="l"/>
                <a:tab pos="7491413" algn="l"/>
                <a:tab pos="7931150" algn="l"/>
                <a:tab pos="8372475" algn="l"/>
                <a:tab pos="8813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39738" algn="l"/>
                <a:tab pos="881063" algn="l"/>
                <a:tab pos="1320800" algn="l"/>
                <a:tab pos="1762125" algn="l"/>
                <a:tab pos="2203450" algn="l"/>
                <a:tab pos="2643188" algn="l"/>
                <a:tab pos="3084513" algn="l"/>
                <a:tab pos="3524250" algn="l"/>
                <a:tab pos="3965575" algn="l"/>
                <a:tab pos="4406900" algn="l"/>
                <a:tab pos="4846638" algn="l"/>
                <a:tab pos="5287963" algn="l"/>
                <a:tab pos="5727700" algn="l"/>
                <a:tab pos="6169025" algn="l"/>
                <a:tab pos="6610350" algn="l"/>
                <a:tab pos="7050088" algn="l"/>
                <a:tab pos="7491413" algn="l"/>
                <a:tab pos="7931150" algn="l"/>
                <a:tab pos="8372475" algn="l"/>
                <a:tab pos="8813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1063" algn="l"/>
                <a:tab pos="1320800" algn="l"/>
                <a:tab pos="1762125" algn="l"/>
                <a:tab pos="2203450" algn="l"/>
                <a:tab pos="2643188" algn="l"/>
                <a:tab pos="3084513" algn="l"/>
                <a:tab pos="3524250" algn="l"/>
                <a:tab pos="3965575" algn="l"/>
                <a:tab pos="4406900" algn="l"/>
                <a:tab pos="4846638" algn="l"/>
                <a:tab pos="5287963" algn="l"/>
                <a:tab pos="5727700" algn="l"/>
                <a:tab pos="6169025" algn="l"/>
                <a:tab pos="6610350" algn="l"/>
                <a:tab pos="7050088" algn="l"/>
                <a:tab pos="7491413" algn="l"/>
                <a:tab pos="7931150" algn="l"/>
                <a:tab pos="8372475" algn="l"/>
                <a:tab pos="8813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1063" algn="l"/>
                <a:tab pos="1320800" algn="l"/>
                <a:tab pos="1762125" algn="l"/>
                <a:tab pos="2203450" algn="l"/>
                <a:tab pos="2643188" algn="l"/>
                <a:tab pos="3084513" algn="l"/>
                <a:tab pos="3524250" algn="l"/>
                <a:tab pos="3965575" algn="l"/>
                <a:tab pos="4406900" algn="l"/>
                <a:tab pos="4846638" algn="l"/>
                <a:tab pos="5287963" algn="l"/>
                <a:tab pos="5727700" algn="l"/>
                <a:tab pos="6169025" algn="l"/>
                <a:tab pos="6610350" algn="l"/>
                <a:tab pos="7050088" algn="l"/>
                <a:tab pos="7491413" algn="l"/>
                <a:tab pos="7931150" algn="l"/>
                <a:tab pos="8372475" algn="l"/>
                <a:tab pos="8813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1063" algn="l"/>
                <a:tab pos="1320800" algn="l"/>
                <a:tab pos="1762125" algn="l"/>
                <a:tab pos="2203450" algn="l"/>
                <a:tab pos="2643188" algn="l"/>
                <a:tab pos="3084513" algn="l"/>
                <a:tab pos="3524250" algn="l"/>
                <a:tab pos="3965575" algn="l"/>
                <a:tab pos="4406900" algn="l"/>
                <a:tab pos="4846638" algn="l"/>
                <a:tab pos="5287963" algn="l"/>
                <a:tab pos="5727700" algn="l"/>
                <a:tab pos="6169025" algn="l"/>
                <a:tab pos="6610350" algn="l"/>
                <a:tab pos="7050088" algn="l"/>
                <a:tab pos="7491413" algn="l"/>
                <a:tab pos="7931150" algn="l"/>
                <a:tab pos="8372475" algn="l"/>
                <a:tab pos="8813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39738" algn="l"/>
                <a:tab pos="881063" algn="l"/>
                <a:tab pos="1320800" algn="l"/>
                <a:tab pos="1762125" algn="l"/>
                <a:tab pos="2203450" algn="l"/>
                <a:tab pos="2643188" algn="l"/>
                <a:tab pos="3084513" algn="l"/>
                <a:tab pos="3524250" algn="l"/>
                <a:tab pos="3965575" algn="l"/>
                <a:tab pos="4406900" algn="l"/>
                <a:tab pos="4846638" algn="l"/>
                <a:tab pos="5287963" algn="l"/>
                <a:tab pos="5727700" algn="l"/>
                <a:tab pos="6169025" algn="l"/>
                <a:tab pos="6610350" algn="l"/>
                <a:tab pos="7050088" algn="l"/>
                <a:tab pos="7491413" algn="l"/>
                <a:tab pos="7931150" algn="l"/>
                <a:tab pos="8372475" algn="l"/>
                <a:tab pos="8813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3FAD92A9-038C-4F8A-9BD1-63F26C380863}" type="slidenum">
              <a:rPr lang="en-US" altLang="en-US" sz="1300">
                <a:solidFill>
                  <a:srgbClr val="000000"/>
                </a:solidFill>
              </a:rPr>
              <a:pPr algn="r" eaLnBrk="1" hangingPunct="1">
                <a:buClrTx/>
              </a:pPr>
              <a:t>1</a:t>
            </a:fld>
            <a:endParaRPr lang="en-US" altLang="en-US" sz="1300">
              <a:solidFill>
                <a:srgbClr val="000000"/>
              </a:solidFill>
            </a:endParaRPr>
          </a:p>
        </p:txBody>
      </p:sp>
      <p:sp>
        <p:nvSpPr>
          <p:cNvPr id="49162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6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FE6E8-E71A-410C-AB3A-F6E0DDA505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E80C7175-F9A9-4FA9-A85B-B92178D06C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46E4C5D-7BA7-40DA-8A38-E9F7899554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75A368AF-2B33-4F38-A7C4-C808418BEF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2B47977B-1550-4D35-8CFF-1EB048E4A38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5AFB4836-4992-45E7-B53F-FBB2F3BEAC7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6A512A9B-3207-4974-BEF9-3CCAFF6FAA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10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9853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FE6E8-E71A-410C-AB3A-F6E0DDA505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E80C7175-F9A9-4FA9-A85B-B92178D06C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46E4C5D-7BA7-40DA-8A38-E9F7899554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75A368AF-2B33-4F38-A7C4-C808418BEF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2B47977B-1550-4D35-8CFF-1EB048E4A38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5AFB4836-4992-45E7-B53F-FBB2F3BEAC7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6A512A9B-3207-4974-BEF9-3CCAFF6FAA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11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9853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FE6E8-E71A-410C-AB3A-F6E0DDA505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12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E80C7175-F9A9-4FA9-A85B-B92178D06C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46E4C5D-7BA7-40DA-8A38-E9F7899554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75A368AF-2B33-4F38-A7C4-C808418BEF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2B47977B-1550-4D35-8CFF-1EB048E4A38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5AFB4836-4992-45E7-B53F-FBB2F3BEAC7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6A512A9B-3207-4974-BEF9-3CCAFF6FAA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12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9853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FE6E8-E71A-410C-AB3A-F6E0DDA505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E80C7175-F9A9-4FA9-A85B-B92178D06C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46E4C5D-7BA7-40DA-8A38-E9F7899554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75A368AF-2B33-4F38-A7C4-C808418BEF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2B47977B-1550-4D35-8CFF-1EB048E4A38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5AFB4836-4992-45E7-B53F-FBB2F3BEAC7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6A512A9B-3207-4974-BEF9-3CCAFF6FAA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13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98536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FE6E8-E71A-410C-AB3A-F6E0DDA505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E80C7175-F9A9-4FA9-A85B-B92178D06C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46E4C5D-7BA7-40DA-8A38-E9F7899554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75A368AF-2B33-4F38-A7C4-C808418BEF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2B47977B-1550-4D35-8CFF-1EB048E4A38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5AFB4836-4992-45E7-B53F-FBB2F3BEAC7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14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6A512A9B-3207-4974-BEF9-3CCAFF6FAA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14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9853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FE6E8-E71A-410C-AB3A-F6E0DDA505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E80C7175-F9A9-4FA9-A85B-B92178D06C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46E4C5D-7BA7-40DA-8A38-E9F7899554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75A368AF-2B33-4F38-A7C4-C808418BEF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2B47977B-1550-4D35-8CFF-1EB048E4A38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5AFB4836-4992-45E7-B53F-FBB2F3BEAC7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6A512A9B-3207-4974-BEF9-3CCAFF6FAA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2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9853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FE6E8-E71A-410C-AB3A-F6E0DDA505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E80C7175-F9A9-4FA9-A85B-B92178D06C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46E4C5D-7BA7-40DA-8A38-E9F7899554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75A368AF-2B33-4F38-A7C4-C808418BEF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2B47977B-1550-4D35-8CFF-1EB048E4A38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5AFB4836-4992-45E7-B53F-FBB2F3BEAC7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6A512A9B-3207-4974-BEF9-3CCAFF6FAA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98536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FE6E8-E71A-410C-AB3A-F6E0DDA505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E80C7175-F9A9-4FA9-A85B-B92178D06C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46E4C5D-7BA7-40DA-8A38-E9F7899554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75A368AF-2B33-4F38-A7C4-C808418BEF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2B47977B-1550-4D35-8CFF-1EB048E4A38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5AFB4836-4992-45E7-B53F-FBB2F3BEAC7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6A512A9B-3207-4974-BEF9-3CCAFF6FAA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9853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FE6E8-E71A-410C-AB3A-F6E0DDA505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E80C7175-F9A9-4FA9-A85B-B92178D06C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46E4C5D-7BA7-40DA-8A38-E9F7899554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75A368AF-2B33-4F38-A7C4-C808418BEF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2B47977B-1550-4D35-8CFF-1EB048E4A38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5AFB4836-4992-45E7-B53F-FBB2F3BEAC7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6A512A9B-3207-4974-BEF9-3CCAFF6FAA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98536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FE6E8-E71A-410C-AB3A-F6E0DDA505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E80C7175-F9A9-4FA9-A85B-B92178D06C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46E4C5D-7BA7-40DA-8A38-E9F7899554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75A368AF-2B33-4F38-A7C4-C808418BEF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2B47977B-1550-4D35-8CFF-1EB048E4A38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5AFB4836-4992-45E7-B53F-FBB2F3BEAC7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6A512A9B-3207-4974-BEF9-3CCAFF6FAA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9853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FE6E8-E71A-410C-AB3A-F6E0DDA505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E80C7175-F9A9-4FA9-A85B-B92178D06C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46E4C5D-7BA7-40DA-8A38-E9F7899554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75A368AF-2B33-4F38-A7C4-C808418BEF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2B47977B-1550-4D35-8CFF-1EB048E4A38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5AFB4836-4992-45E7-B53F-FBB2F3BEAC7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6A512A9B-3207-4974-BEF9-3CCAFF6FAA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9853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FE6E8-E71A-410C-AB3A-F6E0DDA505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E80C7175-F9A9-4FA9-A85B-B92178D06C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46E4C5D-7BA7-40DA-8A38-E9F7899554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75A368AF-2B33-4F38-A7C4-C808418BEF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2B47977B-1550-4D35-8CFF-1EB048E4A38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5AFB4836-4992-45E7-B53F-FBB2F3BEAC7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6A512A9B-3207-4974-BEF9-3CCAFF6FAA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98536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CFE6E8-E71A-410C-AB3A-F6E0DDA5050E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3970338" y="8831263"/>
            <a:ext cx="302418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E80C7175-F9A9-4FA9-A85B-B92178D06C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0" name="Text Box 2"/>
          <p:cNvSpPr txBox="1">
            <a:spLocks noChangeArrowheads="1"/>
          </p:cNvSpPr>
          <p:nvPr/>
        </p:nvSpPr>
        <p:spPr bwMode="auto">
          <a:xfrm>
            <a:off x="3970338" y="8831263"/>
            <a:ext cx="30257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D46E4C5D-7BA7-40DA-8A38-E9F789955470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1" name="Text Box 3"/>
          <p:cNvSpPr txBox="1">
            <a:spLocks noChangeArrowheads="1"/>
          </p:cNvSpPr>
          <p:nvPr/>
        </p:nvSpPr>
        <p:spPr bwMode="auto">
          <a:xfrm>
            <a:off x="3970338" y="8831263"/>
            <a:ext cx="302736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75A368AF-2B33-4F38-A7C4-C808418BEF48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3970338" y="8831263"/>
            <a:ext cx="30289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2B47977B-1550-4D35-8CFF-1EB048E4A38F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3" name="Text Box 5"/>
          <p:cNvSpPr txBox="1">
            <a:spLocks noChangeArrowheads="1"/>
          </p:cNvSpPr>
          <p:nvPr/>
        </p:nvSpPr>
        <p:spPr bwMode="auto">
          <a:xfrm>
            <a:off x="3970338" y="8831263"/>
            <a:ext cx="30337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5AFB4836-4992-45E7-B53F-FBB2F3BEAC7A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pPr algn="r" eaLnBrk="1" hangingPunct="1">
                <a:buClrTx/>
              </a:pPr>
              <a:t>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  <p:sp>
        <p:nvSpPr>
          <p:cNvPr id="70664" name="Text Box 6"/>
          <p:cNvSpPr txBox="1">
            <a:spLocks noChangeArrowheads="1"/>
          </p:cNvSpPr>
          <p:nvPr/>
        </p:nvSpPr>
        <p:spPr bwMode="auto">
          <a:xfrm>
            <a:off x="3970338" y="8831263"/>
            <a:ext cx="3036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303" tIns="46152" rIns="92303" bIns="46152" anchor="b"/>
          <a:lstStyle>
            <a:lvl1pPr marL="207963" indent="-193675"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07963" algn="l"/>
                <a:tab pos="647700" algn="l"/>
                <a:tab pos="1089025" algn="l"/>
                <a:tab pos="1528763" algn="l"/>
                <a:tab pos="1970088" algn="l"/>
                <a:tab pos="2411413" algn="l"/>
                <a:tab pos="2851150" algn="l"/>
                <a:tab pos="3292475" algn="l"/>
                <a:tab pos="3732213" algn="l"/>
                <a:tab pos="4173538" algn="l"/>
                <a:tab pos="4614863" algn="l"/>
                <a:tab pos="5054600" algn="l"/>
                <a:tab pos="5495925" algn="l"/>
                <a:tab pos="5935663" algn="l"/>
                <a:tab pos="6376988" algn="l"/>
                <a:tab pos="6818313" algn="l"/>
                <a:tab pos="7258050" algn="l"/>
                <a:tab pos="7699375" algn="l"/>
                <a:tab pos="8139113" algn="l"/>
                <a:tab pos="8580438" algn="l"/>
                <a:tab pos="90217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</a:pPr>
            <a:fld id="{6A512A9B-3207-4974-BEF9-3CCAFF6FAA9E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 hangingPunct="1">
                <a:buClrTx/>
              </a:pPr>
              <a:t>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01675" y="4414838"/>
            <a:ext cx="5607050" cy="41830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9853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ABB30B7C-26A3-455A-9117-852A1CA4001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7166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2EEB8360-58FC-4140-A16F-867CF65C7A4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707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288" y="274638"/>
            <a:ext cx="2052637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08688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E4A68704-81DD-4978-A0F1-8CE6DD9A6A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228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3725" cy="1127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</a:t>
            </a:r>
            <a:fld id="{EA3C194B-D65D-461B-88EB-2274AF5075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3645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F38A9311-1A68-413E-A7EF-21E0FDCDAA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12644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B66BA9D1-F0D0-408B-B20D-6537886A06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85355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©2017 Arrive All Rights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Arrive Confidential 2017 Do Not Copy or Distribute Without Permission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52651F6E-821F-46AC-9E29-10B7A33519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6645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0663" cy="4510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4030662" cy="4510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D62A14F3-EA34-4B2B-BAED-7075BFD2D1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266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8DB6F29F-B57F-4A0E-B5CB-D6164DFD2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60254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34D86425-36FB-45D1-B96C-23AF364C7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82951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38111756-70E3-47CC-B560-DE73AC0B0B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910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96384E64-3689-4F32-816D-3E114764F5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 algn="ctr" eaLnBrk="1" hangingPunct="1">
              <a:buClrTx/>
              <a:buFontTx/>
              <a:buNone/>
              <a:defRPr sz="1000"/>
            </a:lvl1pPr>
          </a:lstStyle>
          <a:p>
            <a:r>
              <a:rPr lang="en-US" altLang="en-US">
                <a:solidFill>
                  <a:schemeClr val="tx1"/>
                </a:solidFill>
              </a:rPr>
              <a:t>Arrive Confidential 2016 Do Not Copy or Distribute Without Permission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9924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©2017 Arrive All Rights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Arrive Confidential 2017 Do Not Copy or Distribute Without Permission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519D5407-4DE5-4C8E-ABAB-177A24699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27716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9728F37D-43BE-486E-803A-93F92DFF5E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65040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B534C867-D8D2-4822-B3B4-26CAD41138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0204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6CB90B06-9A02-4AF6-873F-FFD1E651C53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4215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0663" cy="4510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263" y="1600200"/>
            <a:ext cx="4030662" cy="4510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A24069E7-8E6B-45EF-AD06-01D8B30664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594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48F0183B-E378-45FB-9F66-6247792BE40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7658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D8ECFFCA-161C-4894-9357-08073B683C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©201 Arrive All Rights 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Arrive Confidential 2016 Do Not Copy or Distribute Without Permission</a:t>
            </a:r>
          </a:p>
        </p:txBody>
      </p:sp>
    </p:spTree>
    <p:extLst>
      <p:ext uri="{BB962C8B-B14F-4D97-AF65-F5344CB8AC3E}">
        <p14:creationId xmlns:p14="http://schemas.microsoft.com/office/powerpoint/2010/main" xmlns="" val="49418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A08BE662-95C8-4B7E-BB16-8692C3F4FD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©2017 Arrive All Rights 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Arrive Confidential 2017 Do Not Copy or Distribute Without Permission</a:t>
            </a:r>
          </a:p>
        </p:txBody>
      </p:sp>
    </p:spTree>
    <p:extLst>
      <p:ext uri="{BB962C8B-B14F-4D97-AF65-F5344CB8AC3E}">
        <p14:creationId xmlns:p14="http://schemas.microsoft.com/office/powerpoint/2010/main" xmlns="" val="207033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4D8B27DF-203B-405C-9FFB-0EAEB78EE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 algn="ctr" eaLnBrk="1" hangingPunct="1">
              <a:buClrTx/>
              <a:buFontTx/>
              <a:buNone/>
              <a:defRPr sz="1000"/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Arrive Confidential 2017 Do Not Copy or Distribute Without Permission</a:t>
            </a:r>
          </a:p>
        </p:txBody>
      </p:sp>
    </p:spTree>
    <p:extLst>
      <p:ext uri="{BB962C8B-B14F-4D97-AF65-F5344CB8AC3E}">
        <p14:creationId xmlns:p14="http://schemas.microsoft.com/office/powerpoint/2010/main" xmlns="" val="42221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0930FBF9-3A4D-4D2A-B1EA-5EF37756B3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5136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37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3725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7543800" y="6553200"/>
            <a:ext cx="1508125" cy="288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900" b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r>
              <a:rPr lang="en-US" altLang="en-US"/>
              <a:t>Slide </a:t>
            </a:r>
            <a:fld id="{B0A31297-7374-443D-A475-8E17B69D1A8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0" y="6553200"/>
            <a:ext cx="9142413" cy="0"/>
            <a:chOff x="0" y="4128"/>
            <a:chExt cx="5759" cy="0"/>
          </a:xfrm>
        </p:grpSpPr>
        <p:sp>
          <p:nvSpPr>
            <p:cNvPr id="3" name="Freeform 5"/>
            <p:cNvSpPr>
              <a:spLocks noChangeArrowheads="1"/>
            </p:cNvSpPr>
            <p:nvPr/>
          </p:nvSpPr>
          <p:spPr bwMode="auto">
            <a:xfrm>
              <a:off x="0" y="4128"/>
              <a:ext cx="5759" cy="0"/>
            </a:xfrm>
            <a:custGeom>
              <a:avLst/>
              <a:gdLst>
                <a:gd name="G0" fmla="+- 1 0 0"/>
                <a:gd name="G1" fmla="+- 4 0 0"/>
                <a:gd name="T0" fmla="*/ 0 w 15135"/>
                <a:gd name="T1" fmla="*/ 15135 w 15135"/>
              </a:gdLst>
              <a:ahLst/>
              <a:cxnLst>
                <a:cxn ang="0">
                  <a:pos x="15134" y="0"/>
                </a:cxn>
                <a:cxn ang="0">
                  <a:pos x="0" y="0"/>
                </a:cxn>
              </a:cxnLst>
              <a:rect l="T0" t="0" r="T1" b="0"/>
              <a:pathLst>
                <a:path w="15135">
                  <a:moveTo>
                    <a:pt x="15134" y="0"/>
                  </a:moveTo>
                  <a:lnTo>
                    <a:pt x="0" y="0"/>
                  </a:lnTo>
                </a:path>
              </a:pathLst>
            </a:custGeom>
            <a:noFill/>
            <a:ln w="15840" cap="sq">
              <a:solidFill>
                <a:srgbClr val="669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078" name="Freeform 6"/>
            <p:cNvSpPr>
              <a:spLocks noChangeArrowheads="1"/>
            </p:cNvSpPr>
            <p:nvPr/>
          </p:nvSpPr>
          <p:spPr bwMode="auto">
            <a:xfrm>
              <a:off x="0" y="4128"/>
              <a:ext cx="5759" cy="0"/>
            </a:xfrm>
            <a:custGeom>
              <a:avLst/>
              <a:gdLst>
                <a:gd name="G0" fmla="+- 15134 0 0"/>
                <a:gd name="G1" fmla="+- 4 0 0"/>
                <a:gd name="T0" fmla="*/ 0 w 15135"/>
                <a:gd name="T1" fmla="*/ 15135 w 15135"/>
              </a:gdLst>
              <a:ahLst/>
              <a:cxnLst>
                <a:cxn ang="0">
                  <a:pos x="0" y="0"/>
                </a:cxn>
                <a:cxn ang="0">
                  <a:pos x="15134" y="0"/>
                </a:cxn>
              </a:cxnLst>
              <a:rect l="T0" t="0" r="T1" b="0"/>
              <a:pathLst>
                <a:path w="15135">
                  <a:moveTo>
                    <a:pt x="0" y="0"/>
                  </a:moveTo>
                  <a:lnTo>
                    <a:pt x="15134" y="0"/>
                  </a:lnTo>
                </a:path>
              </a:pathLst>
            </a:custGeom>
            <a:noFill/>
            <a:ln w="15840" cap="sq">
              <a:solidFill>
                <a:srgbClr val="669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152400" y="6553200"/>
            <a:ext cx="1660525" cy="288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900" b="1">
                <a:solidFill>
                  <a:srgbClr val="000000"/>
                </a:solidFill>
                <a:latin typeface="Times New Roman" pitchFamily="18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/>
              <a:t>©2015 Arrive All Rights 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2286000" y="6553200"/>
            <a:ext cx="4556125" cy="288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200" b="1" kern="1200">
                <a:solidFill>
                  <a:srgbClr val="17375E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Arrive Confidential 2016 Do Not Copy or Distribute Without Permission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56" r:id="rId1"/>
    <p:sldLayoutId id="2147486157" r:id="rId2"/>
    <p:sldLayoutId id="2147486158" r:id="rId3"/>
    <p:sldLayoutId id="2147486159" r:id="rId4"/>
    <p:sldLayoutId id="2147486160" r:id="rId5"/>
    <p:sldLayoutId id="2147486161" r:id="rId6"/>
    <p:sldLayoutId id="2147486162" r:id="rId7"/>
    <p:sldLayoutId id="2147486163" r:id="rId8"/>
    <p:sldLayoutId id="2147486164" r:id="rId9"/>
    <p:sldLayoutId id="2147486165" r:id="rId10"/>
    <p:sldLayoutId id="2147486166" r:id="rId11"/>
    <p:sldLayoutId id="2147486167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66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66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66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66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"/>
          <p:cNvGrpSpPr>
            <a:grpSpLocks/>
          </p:cNvGrpSpPr>
          <p:nvPr/>
        </p:nvGrpSpPr>
        <p:grpSpPr bwMode="auto">
          <a:xfrm>
            <a:off x="0" y="0"/>
            <a:ext cx="9142413" cy="2500313"/>
            <a:chOff x="0" y="0"/>
            <a:chExt cx="5759" cy="1575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>
              <a:off x="0" y="0"/>
              <a:ext cx="5758" cy="1575"/>
            </a:xfrm>
            <a:custGeom>
              <a:avLst/>
              <a:gdLst>
                <a:gd name="G0" fmla="+- 1 0 0"/>
                <a:gd name="G1" fmla="+- 926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*/ 1 2543 44192"/>
                <a:gd name="G34" fmla="+- 1 0 0"/>
                <a:gd name="G35" fmla="+- 1 0 0"/>
                <a:gd name="G36" fmla="+- 25 0 0"/>
                <a:gd name="G37" fmla="+- 3850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T0" fmla="*/ 0 w 16886"/>
                <a:gd name="T1" fmla="*/ 0 h 4620"/>
                <a:gd name="T2" fmla="*/ 16886 w 16886"/>
                <a:gd name="T3" fmla="*/ 4620 h 4620"/>
              </a:gdLst>
              <a:ahLst/>
              <a:cxnLst>
                <a:cxn ang="0">
                  <a:pos x="16838" y="25"/>
                </a:cxn>
                <a:cxn ang="0">
                  <a:pos x="0" y="25"/>
                </a:cxn>
                <a:cxn ang="0">
                  <a:pos x="0" y="3850"/>
                </a:cxn>
                <a:cxn ang="0">
                  <a:pos x="549" y="3473"/>
                </a:cxn>
                <a:cxn ang="0">
                  <a:pos x="1116" y="3126"/>
                </a:cxn>
                <a:cxn ang="0">
                  <a:pos x="1700" y="2808"/>
                </a:cxn>
                <a:cxn ang="0">
                  <a:pos x="2299" y="2519"/>
                </a:cxn>
                <a:cxn ang="0">
                  <a:pos x="2912" y="2261"/>
                </a:cxn>
                <a:cxn ang="0">
                  <a:pos x="3537" y="2033"/>
                </a:cxn>
                <a:cxn ang="0">
                  <a:pos x="4172" y="1835"/>
                </a:cxn>
                <a:cxn ang="0">
                  <a:pos x="4816" y="1667"/>
                </a:cxn>
                <a:cxn ang="0">
                  <a:pos x="5468" y="1530"/>
                </a:cxn>
                <a:cxn ang="0">
                  <a:pos x="6125" y="1425"/>
                </a:cxn>
                <a:cxn ang="0">
                  <a:pos x="6787" y="1350"/>
                </a:cxn>
                <a:cxn ang="0">
                  <a:pos x="7451" y="1307"/>
                </a:cxn>
                <a:cxn ang="0">
                  <a:pos x="8117" y="1295"/>
                </a:cxn>
                <a:cxn ang="0">
                  <a:pos x="8782" y="1315"/>
                </a:cxn>
                <a:cxn ang="0">
                  <a:pos x="9445" y="1367"/>
                </a:cxn>
                <a:cxn ang="0">
                  <a:pos x="10105" y="1451"/>
                </a:cxn>
                <a:cxn ang="0">
                  <a:pos x="10759" y="1568"/>
                </a:cxn>
                <a:cxn ang="0">
                  <a:pos x="11407" y="1717"/>
                </a:cxn>
                <a:cxn ang="0">
                  <a:pos x="12047" y="1899"/>
                </a:cxn>
                <a:cxn ang="0">
                  <a:pos x="12677" y="2115"/>
                </a:cxn>
                <a:cxn ang="0">
                  <a:pos x="12907" y="2203"/>
                </a:cxn>
                <a:cxn ang="0">
                  <a:pos x="13135" y="2295"/>
                </a:cxn>
                <a:cxn ang="0">
                  <a:pos x="13362" y="2391"/>
                </a:cxn>
                <a:cxn ang="0">
                  <a:pos x="13587" y="2491"/>
                </a:cxn>
                <a:cxn ang="0">
                  <a:pos x="13810" y="2595"/>
                </a:cxn>
                <a:cxn ang="0">
                  <a:pos x="14031" y="2704"/>
                </a:cxn>
                <a:cxn ang="0">
                  <a:pos x="14250" y="2816"/>
                </a:cxn>
                <a:cxn ang="0">
                  <a:pos x="14467" y="2932"/>
                </a:cxn>
                <a:cxn ang="0">
                  <a:pos x="14682" y="3053"/>
                </a:cxn>
                <a:cxn ang="0">
                  <a:pos x="14895" y="3177"/>
                </a:cxn>
                <a:cxn ang="0">
                  <a:pos x="15106" y="3305"/>
                </a:cxn>
                <a:cxn ang="0">
                  <a:pos x="15314" y="3436"/>
                </a:cxn>
                <a:cxn ang="0">
                  <a:pos x="15519" y="3572"/>
                </a:cxn>
                <a:cxn ang="0">
                  <a:pos x="15723" y="3711"/>
                </a:cxn>
                <a:cxn ang="0">
                  <a:pos x="15923" y="3854"/>
                </a:cxn>
                <a:cxn ang="0">
                  <a:pos x="16121" y="4000"/>
                </a:cxn>
                <a:cxn ang="0">
                  <a:pos x="16317" y="4150"/>
                </a:cxn>
                <a:cxn ang="0">
                  <a:pos x="16509" y="4304"/>
                </a:cxn>
                <a:cxn ang="0">
                  <a:pos x="16699" y="4461"/>
                </a:cxn>
                <a:cxn ang="0">
                  <a:pos x="16838" y="4581"/>
                </a:cxn>
                <a:cxn ang="0">
                  <a:pos x="16838" y="25"/>
                </a:cxn>
              </a:cxnLst>
              <a:rect l="T0" t="T1" r="T2" b="T3"/>
              <a:pathLst>
                <a:path w="16886" h="4620">
                  <a:moveTo>
                    <a:pt x="16838" y="25"/>
                  </a:moveTo>
                  <a:lnTo>
                    <a:pt x="0" y="25"/>
                  </a:lnTo>
                  <a:lnTo>
                    <a:pt x="0" y="3850"/>
                  </a:lnTo>
                  <a:lnTo>
                    <a:pt x="549" y="3473"/>
                  </a:lnTo>
                  <a:lnTo>
                    <a:pt x="1116" y="3126"/>
                  </a:lnTo>
                  <a:lnTo>
                    <a:pt x="1700" y="2808"/>
                  </a:lnTo>
                  <a:lnTo>
                    <a:pt x="2299" y="2519"/>
                  </a:lnTo>
                  <a:lnTo>
                    <a:pt x="2912" y="2261"/>
                  </a:lnTo>
                  <a:lnTo>
                    <a:pt x="3537" y="2033"/>
                  </a:lnTo>
                  <a:lnTo>
                    <a:pt x="4172" y="1835"/>
                  </a:lnTo>
                  <a:lnTo>
                    <a:pt x="4816" y="1667"/>
                  </a:lnTo>
                  <a:lnTo>
                    <a:pt x="5468" y="1530"/>
                  </a:lnTo>
                  <a:lnTo>
                    <a:pt x="6125" y="1425"/>
                  </a:lnTo>
                  <a:lnTo>
                    <a:pt x="6787" y="1350"/>
                  </a:lnTo>
                  <a:lnTo>
                    <a:pt x="7451" y="1307"/>
                  </a:lnTo>
                  <a:lnTo>
                    <a:pt x="8117" y="1295"/>
                  </a:lnTo>
                  <a:lnTo>
                    <a:pt x="8782" y="1315"/>
                  </a:lnTo>
                  <a:lnTo>
                    <a:pt x="9445" y="1367"/>
                  </a:lnTo>
                  <a:lnTo>
                    <a:pt x="10105" y="1451"/>
                  </a:lnTo>
                  <a:lnTo>
                    <a:pt x="10759" y="1568"/>
                  </a:lnTo>
                  <a:lnTo>
                    <a:pt x="11407" y="1717"/>
                  </a:lnTo>
                  <a:lnTo>
                    <a:pt x="12047" y="1899"/>
                  </a:lnTo>
                  <a:lnTo>
                    <a:pt x="12677" y="2115"/>
                  </a:lnTo>
                  <a:lnTo>
                    <a:pt x="12907" y="2203"/>
                  </a:lnTo>
                  <a:lnTo>
                    <a:pt x="13135" y="2295"/>
                  </a:lnTo>
                  <a:lnTo>
                    <a:pt x="13362" y="2391"/>
                  </a:lnTo>
                  <a:lnTo>
                    <a:pt x="13587" y="2491"/>
                  </a:lnTo>
                  <a:lnTo>
                    <a:pt x="13810" y="2595"/>
                  </a:lnTo>
                  <a:lnTo>
                    <a:pt x="14031" y="2704"/>
                  </a:lnTo>
                  <a:lnTo>
                    <a:pt x="14250" y="2816"/>
                  </a:lnTo>
                  <a:lnTo>
                    <a:pt x="14467" y="2932"/>
                  </a:lnTo>
                  <a:lnTo>
                    <a:pt x="14682" y="3053"/>
                  </a:lnTo>
                  <a:lnTo>
                    <a:pt x="14895" y="3177"/>
                  </a:lnTo>
                  <a:lnTo>
                    <a:pt x="15106" y="3305"/>
                  </a:lnTo>
                  <a:lnTo>
                    <a:pt x="15314" y="3436"/>
                  </a:lnTo>
                  <a:lnTo>
                    <a:pt x="15519" y="3572"/>
                  </a:lnTo>
                  <a:lnTo>
                    <a:pt x="15723" y="3711"/>
                  </a:lnTo>
                  <a:lnTo>
                    <a:pt x="15923" y="3854"/>
                  </a:lnTo>
                  <a:lnTo>
                    <a:pt x="16121" y="4000"/>
                  </a:lnTo>
                  <a:lnTo>
                    <a:pt x="16317" y="4150"/>
                  </a:lnTo>
                  <a:lnTo>
                    <a:pt x="16509" y="4304"/>
                  </a:lnTo>
                  <a:lnTo>
                    <a:pt x="16699" y="4461"/>
                  </a:lnTo>
                  <a:lnTo>
                    <a:pt x="16838" y="4581"/>
                  </a:lnTo>
                  <a:lnTo>
                    <a:pt x="16838" y="25"/>
                  </a:lnTo>
                  <a:close/>
                </a:path>
              </a:pathLst>
            </a:custGeom>
            <a:solidFill>
              <a:srgbClr val="6699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>
              <a:off x="0" y="0"/>
              <a:ext cx="5759" cy="1140"/>
            </a:xfrm>
            <a:custGeom>
              <a:avLst/>
              <a:gdLst>
                <a:gd name="G0" fmla="+- 1 0 0"/>
                <a:gd name="G1" fmla="*/ 1 61223 53392"/>
                <a:gd name="G2" fmla="+- 1 0 0"/>
                <a:gd name="G3" fmla="+- 1 0 0"/>
                <a:gd name="G4" fmla="+- 1 0 0"/>
                <a:gd name="G5" fmla="*/ 1 11435 34464"/>
                <a:gd name="G6" fmla="+- 1 0 0"/>
                <a:gd name="G7" fmla="+- 1 0 0"/>
                <a:gd name="G8" fmla="+- 1 0 0"/>
                <a:gd name="G9" fmla="+- 1 0 0"/>
                <a:gd name="G10" fmla="+- 976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T0" fmla="*/ 2690 256 1"/>
                <a:gd name="T1" fmla="*/ 0 256 1"/>
                <a:gd name="G19" fmla="+- 0 T0 T1"/>
                <a:gd name="G20" fmla="cos 54736 G19"/>
                <a:gd name="T2" fmla="*/ 2690 256 1"/>
                <a:gd name="T3" fmla="*/ 0 256 1"/>
                <a:gd name="G21" fmla="+- 0 T2 T3"/>
                <a:gd name="G22" fmla="sin 4855 G21"/>
                <a:gd name="G23" fmla="+- G20 G22 0"/>
                <a:gd name="G24" fmla="+- G23 1080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*/ 1 2543 44192"/>
                <a:gd name="G39" fmla="+- 1 0 0"/>
                <a:gd name="G40" fmla="+- 1 0 0"/>
                <a:gd name="G41" fmla="*/ 1 0 51712"/>
                <a:gd name="G42" fmla="*/ 1 0 51712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T4" fmla="*/ 0 w 16889"/>
                <a:gd name="T5" fmla="*/ 0 h 3346"/>
                <a:gd name="T6" fmla="*/ 16889 w 16889"/>
                <a:gd name="T7" fmla="*/ 3346 h 3346"/>
              </a:gdLst>
              <a:ahLst/>
              <a:cxnLst>
                <a:cxn ang="0">
                  <a:pos x="16841" y="25"/>
                </a:cxn>
                <a:cxn ang="0">
                  <a:pos x="1" y="25"/>
                </a:cxn>
                <a:cxn ang="0">
                  <a:pos x="1" y="2940"/>
                </a:cxn>
                <a:cxn ang="0">
                  <a:pos x="371" y="2752"/>
                </a:cxn>
                <a:cxn ang="0">
                  <a:pos x="746" y="2572"/>
                </a:cxn>
                <a:cxn ang="0">
                  <a:pos x="1126" y="2402"/>
                </a:cxn>
                <a:cxn ang="0">
                  <a:pos x="1509" y="2240"/>
                </a:cxn>
                <a:cxn ang="0">
                  <a:pos x="1897" y="2088"/>
                </a:cxn>
                <a:cxn ang="0">
                  <a:pos x="2288" y="1945"/>
                </a:cxn>
                <a:cxn ang="0">
                  <a:pos x="2682" y="1812"/>
                </a:cxn>
                <a:cxn ang="0">
                  <a:pos x="3079" y="1688"/>
                </a:cxn>
                <a:cxn ang="0">
                  <a:pos x="3480" y="1573"/>
                </a:cxn>
                <a:cxn ang="0">
                  <a:pos x="3882" y="1468"/>
                </a:cxn>
                <a:cxn ang="0">
                  <a:pos x="4288" y="1372"/>
                </a:cxn>
                <a:cxn ang="0">
                  <a:pos x="4695" y="1286"/>
                </a:cxn>
                <a:cxn ang="0">
                  <a:pos x="5104" y="1210"/>
                </a:cxn>
                <a:cxn ang="0">
                  <a:pos x="5515" y="1144"/>
                </a:cxn>
                <a:cxn ang="0">
                  <a:pos x="5927" y="1087"/>
                </a:cxn>
                <a:cxn ang="0">
                  <a:pos x="6341" y="1040"/>
                </a:cxn>
                <a:cxn ang="0">
                  <a:pos x="6756" y="1003"/>
                </a:cxn>
                <a:cxn ang="0">
                  <a:pos x="7171" y="976"/>
                </a:cxn>
                <a:cxn ang="0">
                  <a:pos x="7587" y="959"/>
                </a:cxn>
                <a:cxn ang="0">
                  <a:pos x="8003" y="952"/>
                </a:cxn>
                <a:cxn ang="0">
                  <a:pos x="8469" y="957"/>
                </a:cxn>
                <a:cxn ang="0">
                  <a:pos x="8934" y="974"/>
                </a:cxn>
                <a:cxn ang="0">
                  <a:pos x="9398" y="1003"/>
                </a:cxn>
                <a:cxn ang="0">
                  <a:pos x="9862" y="1045"/>
                </a:cxn>
                <a:cxn ang="0">
                  <a:pos x="10324" y="1100"/>
                </a:cxn>
                <a:cxn ang="0">
                  <a:pos x="10785" y="1167"/>
                </a:cxn>
                <a:cxn ang="0">
                  <a:pos x="11244" y="1246"/>
                </a:cxn>
                <a:cxn ang="0">
                  <a:pos x="11700" y="1337"/>
                </a:cxn>
                <a:cxn ang="0">
                  <a:pos x="12154" y="1440"/>
                </a:cxn>
                <a:cxn ang="0">
                  <a:pos x="12605" y="1555"/>
                </a:cxn>
                <a:cxn ang="0">
                  <a:pos x="13053" y="1682"/>
                </a:cxn>
                <a:cxn ang="0">
                  <a:pos x="13497" y="1821"/>
                </a:cxn>
                <a:cxn ang="0">
                  <a:pos x="13938" y="1972"/>
                </a:cxn>
                <a:cxn ang="0">
                  <a:pos x="14374" y="2134"/>
                </a:cxn>
                <a:cxn ang="0">
                  <a:pos x="14806" y="2308"/>
                </a:cxn>
                <a:cxn ang="0">
                  <a:pos x="15233" y="2493"/>
                </a:cxn>
                <a:cxn ang="0">
                  <a:pos x="15655" y="2690"/>
                </a:cxn>
                <a:cxn ang="0">
                  <a:pos x="16071" y="2897"/>
                </a:cxn>
                <a:cxn ang="0">
                  <a:pos x="16482" y="3117"/>
                </a:cxn>
                <a:cxn ang="0">
                  <a:pos x="16841" y="3321"/>
                </a:cxn>
                <a:cxn ang="0">
                  <a:pos x="16841" y="25"/>
                </a:cxn>
              </a:cxnLst>
              <a:rect l="T4" t="T5" r="T6" b="T7"/>
              <a:pathLst>
                <a:path w="16889" h="3346">
                  <a:moveTo>
                    <a:pt x="16841" y="25"/>
                  </a:moveTo>
                  <a:lnTo>
                    <a:pt x="1" y="25"/>
                  </a:lnTo>
                  <a:lnTo>
                    <a:pt x="1" y="2940"/>
                  </a:lnTo>
                  <a:lnTo>
                    <a:pt x="371" y="2752"/>
                  </a:lnTo>
                  <a:lnTo>
                    <a:pt x="746" y="2572"/>
                  </a:lnTo>
                  <a:lnTo>
                    <a:pt x="1126" y="2402"/>
                  </a:lnTo>
                  <a:lnTo>
                    <a:pt x="1509" y="2240"/>
                  </a:lnTo>
                  <a:lnTo>
                    <a:pt x="1897" y="2088"/>
                  </a:lnTo>
                  <a:lnTo>
                    <a:pt x="2288" y="1945"/>
                  </a:lnTo>
                  <a:lnTo>
                    <a:pt x="2682" y="1812"/>
                  </a:lnTo>
                  <a:lnTo>
                    <a:pt x="3079" y="1688"/>
                  </a:lnTo>
                  <a:lnTo>
                    <a:pt x="3480" y="1573"/>
                  </a:lnTo>
                  <a:lnTo>
                    <a:pt x="3882" y="1468"/>
                  </a:lnTo>
                  <a:lnTo>
                    <a:pt x="4288" y="1372"/>
                  </a:lnTo>
                  <a:lnTo>
                    <a:pt x="4695" y="1286"/>
                  </a:lnTo>
                  <a:lnTo>
                    <a:pt x="5104" y="1210"/>
                  </a:lnTo>
                  <a:lnTo>
                    <a:pt x="5515" y="1144"/>
                  </a:lnTo>
                  <a:lnTo>
                    <a:pt x="5927" y="1087"/>
                  </a:lnTo>
                  <a:lnTo>
                    <a:pt x="6341" y="1040"/>
                  </a:lnTo>
                  <a:lnTo>
                    <a:pt x="6756" y="1003"/>
                  </a:lnTo>
                  <a:lnTo>
                    <a:pt x="7171" y="976"/>
                  </a:lnTo>
                  <a:lnTo>
                    <a:pt x="7587" y="959"/>
                  </a:lnTo>
                  <a:lnTo>
                    <a:pt x="8003" y="952"/>
                  </a:lnTo>
                  <a:lnTo>
                    <a:pt x="8469" y="957"/>
                  </a:lnTo>
                  <a:lnTo>
                    <a:pt x="8934" y="974"/>
                  </a:lnTo>
                  <a:lnTo>
                    <a:pt x="9398" y="1003"/>
                  </a:lnTo>
                  <a:lnTo>
                    <a:pt x="9862" y="1045"/>
                  </a:lnTo>
                  <a:lnTo>
                    <a:pt x="10324" y="1100"/>
                  </a:lnTo>
                  <a:lnTo>
                    <a:pt x="10785" y="1167"/>
                  </a:lnTo>
                  <a:lnTo>
                    <a:pt x="11244" y="1246"/>
                  </a:lnTo>
                  <a:lnTo>
                    <a:pt x="11700" y="1337"/>
                  </a:lnTo>
                  <a:lnTo>
                    <a:pt x="12154" y="1440"/>
                  </a:lnTo>
                  <a:lnTo>
                    <a:pt x="12605" y="1555"/>
                  </a:lnTo>
                  <a:lnTo>
                    <a:pt x="13053" y="1682"/>
                  </a:lnTo>
                  <a:lnTo>
                    <a:pt x="13497" y="1821"/>
                  </a:lnTo>
                  <a:lnTo>
                    <a:pt x="13938" y="1972"/>
                  </a:lnTo>
                  <a:lnTo>
                    <a:pt x="14374" y="2134"/>
                  </a:lnTo>
                  <a:lnTo>
                    <a:pt x="14806" y="2308"/>
                  </a:lnTo>
                  <a:lnTo>
                    <a:pt x="15233" y="2493"/>
                  </a:lnTo>
                  <a:lnTo>
                    <a:pt x="15655" y="2690"/>
                  </a:lnTo>
                  <a:lnTo>
                    <a:pt x="16071" y="2897"/>
                  </a:lnTo>
                  <a:lnTo>
                    <a:pt x="16482" y="3117"/>
                  </a:lnTo>
                  <a:lnTo>
                    <a:pt x="16841" y="3321"/>
                  </a:lnTo>
                  <a:lnTo>
                    <a:pt x="16841" y="25"/>
                  </a:lnTo>
                  <a:close/>
                </a:path>
              </a:pathLst>
            </a:custGeom>
            <a:solidFill>
              <a:srgbClr val="6699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" name="Freeform 4"/>
            <p:cNvSpPr>
              <a:spLocks noChangeArrowheads="1"/>
            </p:cNvSpPr>
            <p:nvPr/>
          </p:nvSpPr>
          <p:spPr bwMode="auto">
            <a:xfrm>
              <a:off x="0" y="0"/>
              <a:ext cx="5758" cy="75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7002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T0" fmla="*/ 16386 256 1"/>
                <a:gd name="T1" fmla="*/ 0 256 1"/>
                <a:gd name="G18" fmla="+- 0 T0 T1"/>
                <a:gd name="G19" fmla="sin G0 G18"/>
                <a:gd name="G20" fmla="+- 1 0 0"/>
                <a:gd name="G21" fmla="+- 1 0 0"/>
                <a:gd name="T2" fmla="*/ 570 256 1"/>
                <a:gd name="T3" fmla="*/ 0 256 1"/>
                <a:gd name="G22" fmla="+- 0 T2 T3"/>
                <a:gd name="G23" fmla="sin 2203 G22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*/ 1 2543 44192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935 0 0"/>
                <a:gd name="G45" fmla="+- 1 0 0"/>
                <a:gd name="T4" fmla="*/ 0 w 16887"/>
                <a:gd name="T5" fmla="*/ 0 h 2202"/>
                <a:gd name="T6" fmla="*/ 16887 w 16887"/>
                <a:gd name="T7" fmla="*/ 2202 h 2202"/>
              </a:gdLst>
              <a:ahLst/>
              <a:cxnLst>
                <a:cxn ang="0">
                  <a:pos x="570" y="1993"/>
                </a:cxn>
                <a:cxn ang="0">
                  <a:pos x="1136" y="1798"/>
                </a:cxn>
                <a:cxn ang="0">
                  <a:pos x="1708" y="1618"/>
                </a:cxn>
                <a:cxn ang="0">
                  <a:pos x="2283" y="1452"/>
                </a:cxn>
                <a:cxn ang="0">
                  <a:pos x="2863" y="1301"/>
                </a:cxn>
                <a:cxn ang="0">
                  <a:pos x="3446" y="1164"/>
                </a:cxn>
                <a:cxn ang="0">
                  <a:pos x="4033" y="1042"/>
                </a:cxn>
                <a:cxn ang="0">
                  <a:pos x="4622" y="935"/>
                </a:cxn>
                <a:cxn ang="0">
                  <a:pos x="5214" y="843"/>
                </a:cxn>
                <a:cxn ang="0">
                  <a:pos x="5809" y="766"/>
                </a:cxn>
                <a:cxn ang="0">
                  <a:pos x="6405" y="704"/>
                </a:cxn>
                <a:cxn ang="0">
                  <a:pos x="7002" y="656"/>
                </a:cxn>
                <a:cxn ang="0">
                  <a:pos x="7600" y="624"/>
                </a:cxn>
                <a:cxn ang="0">
                  <a:pos x="8199" y="607"/>
                </a:cxn>
                <a:cxn ang="0">
                  <a:pos x="8798" y="605"/>
                </a:cxn>
                <a:cxn ang="0">
                  <a:pos x="9397" y="618"/>
                </a:cxn>
                <a:cxn ang="0">
                  <a:pos x="9995" y="646"/>
                </a:cxn>
                <a:cxn ang="0">
                  <a:pos x="10593" y="690"/>
                </a:cxn>
                <a:cxn ang="0">
                  <a:pos x="11189" y="748"/>
                </a:cxn>
                <a:cxn ang="0">
                  <a:pos x="11784" y="822"/>
                </a:cxn>
                <a:cxn ang="0">
                  <a:pos x="12045" y="860"/>
                </a:cxn>
                <a:cxn ang="0">
                  <a:pos x="12305" y="900"/>
                </a:cxn>
                <a:cxn ang="0">
                  <a:pos x="12565" y="943"/>
                </a:cxn>
                <a:cxn ang="0">
                  <a:pos x="12824" y="990"/>
                </a:cxn>
                <a:cxn ang="0">
                  <a:pos x="13083" y="1039"/>
                </a:cxn>
                <a:cxn ang="0">
                  <a:pos x="13341" y="1091"/>
                </a:cxn>
                <a:cxn ang="0">
                  <a:pos x="13599" y="1145"/>
                </a:cxn>
                <a:cxn ang="0">
                  <a:pos x="13856" y="1203"/>
                </a:cxn>
                <a:cxn ang="0">
                  <a:pos x="14113" y="1264"/>
                </a:cxn>
                <a:cxn ang="0">
                  <a:pos x="14368" y="1327"/>
                </a:cxn>
                <a:cxn ang="0">
                  <a:pos x="14623" y="1393"/>
                </a:cxn>
                <a:cxn ang="0">
                  <a:pos x="14878" y="1462"/>
                </a:cxn>
                <a:cxn ang="0">
                  <a:pos x="15131" y="1534"/>
                </a:cxn>
                <a:cxn ang="0">
                  <a:pos x="15384" y="1609"/>
                </a:cxn>
                <a:cxn ang="0">
                  <a:pos x="15636" y="1686"/>
                </a:cxn>
                <a:cxn ang="0">
                  <a:pos x="15887" y="1767"/>
                </a:cxn>
                <a:cxn ang="0">
                  <a:pos x="16137" y="1850"/>
                </a:cxn>
                <a:cxn ang="0">
                  <a:pos x="16386" y="1936"/>
                </a:cxn>
                <a:cxn ang="0">
                  <a:pos x="16634" y="2024"/>
                </a:cxn>
                <a:cxn ang="0">
                  <a:pos x="16839" y="2100"/>
                </a:cxn>
                <a:cxn ang="0">
                  <a:pos x="16839" y="24"/>
                </a:cxn>
                <a:cxn ang="0">
                  <a:pos x="0" y="24"/>
                </a:cxn>
                <a:cxn ang="0">
                  <a:pos x="9" y="2203"/>
                </a:cxn>
                <a:cxn ang="0">
                  <a:pos x="570" y="1993"/>
                </a:cxn>
              </a:cxnLst>
              <a:rect l="T4" t="T5" r="T6" b="T7"/>
              <a:pathLst>
                <a:path w="16887" h="2202">
                  <a:moveTo>
                    <a:pt x="570" y="1993"/>
                  </a:moveTo>
                  <a:lnTo>
                    <a:pt x="1136" y="1798"/>
                  </a:lnTo>
                  <a:lnTo>
                    <a:pt x="1708" y="1618"/>
                  </a:lnTo>
                  <a:lnTo>
                    <a:pt x="2283" y="1452"/>
                  </a:lnTo>
                  <a:lnTo>
                    <a:pt x="2863" y="1301"/>
                  </a:lnTo>
                  <a:lnTo>
                    <a:pt x="3446" y="1164"/>
                  </a:lnTo>
                  <a:lnTo>
                    <a:pt x="4033" y="1042"/>
                  </a:lnTo>
                  <a:lnTo>
                    <a:pt x="4622" y="935"/>
                  </a:lnTo>
                  <a:lnTo>
                    <a:pt x="5214" y="843"/>
                  </a:lnTo>
                  <a:lnTo>
                    <a:pt x="5809" y="766"/>
                  </a:lnTo>
                  <a:lnTo>
                    <a:pt x="6405" y="704"/>
                  </a:lnTo>
                  <a:lnTo>
                    <a:pt x="7002" y="656"/>
                  </a:lnTo>
                  <a:lnTo>
                    <a:pt x="7600" y="624"/>
                  </a:lnTo>
                  <a:lnTo>
                    <a:pt x="8199" y="607"/>
                  </a:lnTo>
                  <a:lnTo>
                    <a:pt x="8798" y="605"/>
                  </a:lnTo>
                  <a:lnTo>
                    <a:pt x="9397" y="618"/>
                  </a:lnTo>
                  <a:lnTo>
                    <a:pt x="9995" y="646"/>
                  </a:lnTo>
                  <a:lnTo>
                    <a:pt x="10593" y="690"/>
                  </a:lnTo>
                  <a:lnTo>
                    <a:pt x="11189" y="748"/>
                  </a:lnTo>
                  <a:lnTo>
                    <a:pt x="11784" y="822"/>
                  </a:lnTo>
                  <a:lnTo>
                    <a:pt x="12045" y="860"/>
                  </a:lnTo>
                  <a:lnTo>
                    <a:pt x="12305" y="900"/>
                  </a:lnTo>
                  <a:lnTo>
                    <a:pt x="12565" y="943"/>
                  </a:lnTo>
                  <a:lnTo>
                    <a:pt x="12824" y="990"/>
                  </a:lnTo>
                  <a:lnTo>
                    <a:pt x="13083" y="1039"/>
                  </a:lnTo>
                  <a:lnTo>
                    <a:pt x="13341" y="1091"/>
                  </a:lnTo>
                  <a:lnTo>
                    <a:pt x="13599" y="1145"/>
                  </a:lnTo>
                  <a:lnTo>
                    <a:pt x="13856" y="1203"/>
                  </a:lnTo>
                  <a:lnTo>
                    <a:pt x="14113" y="1264"/>
                  </a:lnTo>
                  <a:lnTo>
                    <a:pt x="14368" y="1327"/>
                  </a:lnTo>
                  <a:lnTo>
                    <a:pt x="14623" y="1393"/>
                  </a:lnTo>
                  <a:lnTo>
                    <a:pt x="14878" y="1462"/>
                  </a:lnTo>
                  <a:lnTo>
                    <a:pt x="15131" y="1534"/>
                  </a:lnTo>
                  <a:lnTo>
                    <a:pt x="15384" y="1609"/>
                  </a:lnTo>
                  <a:lnTo>
                    <a:pt x="15636" y="1686"/>
                  </a:lnTo>
                  <a:lnTo>
                    <a:pt x="15887" y="1767"/>
                  </a:lnTo>
                  <a:lnTo>
                    <a:pt x="16137" y="1850"/>
                  </a:lnTo>
                  <a:lnTo>
                    <a:pt x="16386" y="1936"/>
                  </a:lnTo>
                  <a:lnTo>
                    <a:pt x="16634" y="2024"/>
                  </a:lnTo>
                  <a:lnTo>
                    <a:pt x="16839" y="2100"/>
                  </a:lnTo>
                  <a:lnTo>
                    <a:pt x="16839" y="24"/>
                  </a:lnTo>
                  <a:lnTo>
                    <a:pt x="0" y="24"/>
                  </a:lnTo>
                  <a:lnTo>
                    <a:pt x="9" y="2203"/>
                  </a:lnTo>
                  <a:lnTo>
                    <a:pt x="570" y="1993"/>
                  </a:lnTo>
                  <a:close/>
                </a:path>
              </a:pathLst>
            </a:custGeom>
            <a:solidFill>
              <a:srgbClr val="669900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372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3725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152400" y="6553200"/>
            <a:ext cx="1660525" cy="288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000" b="1">
                <a:solidFill>
                  <a:schemeClr val="tx1"/>
                </a:solidFill>
                <a:latin typeface="Times New Roman" pitchFamily="18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 dirty="0"/>
              <a:t>©2017 Arrive All Rights 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2286000" y="6553200"/>
            <a:ext cx="4556125" cy="288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900" b="1">
                <a:solidFill>
                  <a:schemeClr val="tx1"/>
                </a:solidFill>
                <a:latin typeface="Times New Roman" pitchFamily="18" charset="0"/>
                <a:cs typeface="Lucida Sans Unicode" pitchFamily="34" charset="0"/>
              </a:defRPr>
            </a:lvl1pPr>
          </a:lstStyle>
          <a:p>
            <a:pPr>
              <a:defRPr/>
            </a:pPr>
            <a:r>
              <a:rPr lang="en-US" dirty="0"/>
              <a:t>Arrive Confidential 2017 Do Not Copy or Distribute Without Permission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7543800" y="6553200"/>
            <a:ext cx="1508125" cy="2889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000" b="1">
                <a:solidFill>
                  <a:schemeClr val="tx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r>
              <a:rPr lang="en-US" altLang="en-US" dirty="0"/>
              <a:t>Slide </a:t>
            </a:r>
            <a:fld id="{3E7F3473-5EAD-4230-A029-EE175A68847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68" r:id="rId1"/>
    <p:sldLayoutId id="2147486169" r:id="rId2"/>
    <p:sldLayoutId id="2147486170" r:id="rId3"/>
    <p:sldLayoutId id="2147486171" r:id="rId4"/>
    <p:sldLayoutId id="2147486172" r:id="rId5"/>
    <p:sldLayoutId id="2147486173" r:id="rId6"/>
    <p:sldLayoutId id="2147486174" r:id="rId7"/>
    <p:sldLayoutId id="2147486175" r:id="rId8"/>
    <p:sldLayoutId id="2147486176" r:id="rId9"/>
    <p:sldLayoutId id="2147486177" r:id="rId10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0066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66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66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66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66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890351"/>
            <a:ext cx="3352800" cy="1109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>
            <a:outerShdw dist="38184" dir="2700000" algn="ctr" rotWithShape="0">
              <a:srgbClr val="000000">
                <a:alpha val="40033"/>
              </a:srgbClr>
            </a:outerShdw>
          </a:effectLst>
        </p:spPr>
      </p:pic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950912" y="2413985"/>
            <a:ext cx="7239000" cy="18811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204840" rIns="92160" bIns="4608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zh-CN" sz="3600" b="1" smtClean="0">
                <a:solidFill>
                  <a:srgbClr val="191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Arrive OVS – DPDK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altLang="zh-CN" sz="3600" b="1" smtClean="0">
                <a:solidFill>
                  <a:srgbClr val="1919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HQoS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371600" y="4267200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67320" rIns="92160" bIns="4608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b="1" smtClean="0">
                <a:solidFill>
                  <a:srgbClr val="17375E"/>
                </a:solidFill>
              </a:rPr>
              <a:t>Jan 2020</a:t>
            </a:r>
            <a:endParaRPr lang="en-US" altLang="en-US" b="1" dirty="0">
              <a:solidFill>
                <a:srgbClr val="17375E"/>
              </a:solidFill>
            </a:endParaRP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0" y="0"/>
            <a:ext cx="9142413" cy="2500313"/>
            <a:chOff x="0" y="0"/>
            <a:chExt cx="5759" cy="1575"/>
          </a:xfrm>
        </p:grpSpPr>
        <p:sp>
          <p:nvSpPr>
            <p:cNvPr id="14342" name="Freeform 5"/>
            <p:cNvSpPr>
              <a:spLocks noChangeArrowheads="1"/>
            </p:cNvSpPr>
            <p:nvPr/>
          </p:nvSpPr>
          <p:spPr bwMode="auto">
            <a:xfrm>
              <a:off x="0" y="0"/>
              <a:ext cx="5758" cy="1575"/>
            </a:xfrm>
            <a:custGeom>
              <a:avLst/>
              <a:gdLst>
                <a:gd name="T0" fmla="*/ 0 w 16886"/>
                <a:gd name="T1" fmla="*/ 0 h 4620"/>
                <a:gd name="T2" fmla="*/ 0 w 16886"/>
                <a:gd name="T3" fmla="*/ 0 h 4620"/>
                <a:gd name="T4" fmla="*/ 0 w 16886"/>
                <a:gd name="T5" fmla="*/ 0 h 4620"/>
                <a:gd name="T6" fmla="*/ 0 w 16886"/>
                <a:gd name="T7" fmla="*/ 0 h 4620"/>
                <a:gd name="T8" fmla="*/ 0 w 16886"/>
                <a:gd name="T9" fmla="*/ 0 h 4620"/>
                <a:gd name="T10" fmla="*/ 0 w 16886"/>
                <a:gd name="T11" fmla="*/ 0 h 4620"/>
                <a:gd name="T12" fmla="*/ 0 w 16886"/>
                <a:gd name="T13" fmla="*/ 0 h 4620"/>
                <a:gd name="T14" fmla="*/ 0 w 16886"/>
                <a:gd name="T15" fmla="*/ 0 h 4620"/>
                <a:gd name="T16" fmla="*/ 0 w 16886"/>
                <a:gd name="T17" fmla="*/ 0 h 4620"/>
                <a:gd name="T18" fmla="*/ 0 w 16886"/>
                <a:gd name="T19" fmla="*/ 0 h 4620"/>
                <a:gd name="T20" fmla="*/ 0 w 16886"/>
                <a:gd name="T21" fmla="*/ 0 h 4620"/>
                <a:gd name="T22" fmla="*/ 0 w 16886"/>
                <a:gd name="T23" fmla="*/ 0 h 4620"/>
                <a:gd name="T24" fmla="*/ 0 w 16886"/>
                <a:gd name="T25" fmla="*/ 0 h 4620"/>
                <a:gd name="T26" fmla="*/ 0 w 16886"/>
                <a:gd name="T27" fmla="*/ 0 h 4620"/>
                <a:gd name="T28" fmla="*/ 0 w 16886"/>
                <a:gd name="T29" fmla="*/ 0 h 4620"/>
                <a:gd name="T30" fmla="*/ 0 w 16886"/>
                <a:gd name="T31" fmla="*/ 0 h 4620"/>
                <a:gd name="T32" fmla="*/ 0 w 16886"/>
                <a:gd name="T33" fmla="*/ 0 h 4620"/>
                <a:gd name="T34" fmla="*/ 0 w 16886"/>
                <a:gd name="T35" fmla="*/ 0 h 4620"/>
                <a:gd name="T36" fmla="*/ 0 w 16886"/>
                <a:gd name="T37" fmla="*/ 0 h 4620"/>
                <a:gd name="T38" fmla="*/ 0 w 16886"/>
                <a:gd name="T39" fmla="*/ 0 h 4620"/>
                <a:gd name="T40" fmla="*/ 0 w 16886"/>
                <a:gd name="T41" fmla="*/ 0 h 4620"/>
                <a:gd name="T42" fmla="*/ 0 w 16886"/>
                <a:gd name="T43" fmla="*/ 0 h 4620"/>
                <a:gd name="T44" fmla="*/ 0 w 16886"/>
                <a:gd name="T45" fmla="*/ 0 h 4620"/>
                <a:gd name="T46" fmla="*/ 0 w 16886"/>
                <a:gd name="T47" fmla="*/ 0 h 4620"/>
                <a:gd name="T48" fmla="*/ 0 w 16886"/>
                <a:gd name="T49" fmla="*/ 0 h 4620"/>
                <a:gd name="T50" fmla="*/ 0 w 16886"/>
                <a:gd name="T51" fmla="*/ 0 h 4620"/>
                <a:gd name="T52" fmla="*/ 0 w 16886"/>
                <a:gd name="T53" fmla="*/ 0 h 4620"/>
                <a:gd name="T54" fmla="*/ 0 w 16886"/>
                <a:gd name="T55" fmla="*/ 0 h 4620"/>
                <a:gd name="T56" fmla="*/ 0 w 16886"/>
                <a:gd name="T57" fmla="*/ 0 h 4620"/>
                <a:gd name="T58" fmla="*/ 0 w 16886"/>
                <a:gd name="T59" fmla="*/ 0 h 4620"/>
                <a:gd name="T60" fmla="*/ 0 w 16886"/>
                <a:gd name="T61" fmla="*/ 0 h 4620"/>
                <a:gd name="T62" fmla="*/ 0 w 16886"/>
                <a:gd name="T63" fmla="*/ 0 h 4620"/>
                <a:gd name="T64" fmla="*/ 0 w 16886"/>
                <a:gd name="T65" fmla="*/ 0 h 4620"/>
                <a:gd name="T66" fmla="*/ 0 w 16886"/>
                <a:gd name="T67" fmla="*/ 0 h 4620"/>
                <a:gd name="T68" fmla="*/ 0 w 16886"/>
                <a:gd name="T69" fmla="*/ 0 h 4620"/>
                <a:gd name="T70" fmla="*/ 0 w 16886"/>
                <a:gd name="T71" fmla="*/ 0 h 4620"/>
                <a:gd name="T72" fmla="*/ 0 w 16886"/>
                <a:gd name="T73" fmla="*/ 0 h 4620"/>
                <a:gd name="T74" fmla="*/ 0 w 16886"/>
                <a:gd name="T75" fmla="*/ 0 h 4620"/>
                <a:gd name="T76" fmla="*/ 0 w 16886"/>
                <a:gd name="T77" fmla="*/ 0 h 4620"/>
                <a:gd name="T78" fmla="*/ 0 w 16886"/>
                <a:gd name="T79" fmla="*/ 0 h 4620"/>
                <a:gd name="T80" fmla="*/ 0 w 16886"/>
                <a:gd name="T81" fmla="*/ 0 h 4620"/>
                <a:gd name="T82" fmla="*/ 0 w 16886"/>
                <a:gd name="T83" fmla="*/ 0 h 4620"/>
                <a:gd name="T84" fmla="*/ 0 w 16886"/>
                <a:gd name="T85" fmla="*/ 0 h 4620"/>
                <a:gd name="T86" fmla="*/ 0 w 16886"/>
                <a:gd name="T87" fmla="*/ 0 h 46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6886"/>
                <a:gd name="T133" fmla="*/ 0 h 4620"/>
                <a:gd name="T134" fmla="*/ 16886 w 16886"/>
                <a:gd name="T135" fmla="*/ 4620 h 46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6886" h="4620">
                  <a:moveTo>
                    <a:pt x="16838" y="25"/>
                  </a:moveTo>
                  <a:lnTo>
                    <a:pt x="0" y="25"/>
                  </a:lnTo>
                  <a:lnTo>
                    <a:pt x="0" y="3850"/>
                  </a:lnTo>
                  <a:lnTo>
                    <a:pt x="549" y="3473"/>
                  </a:lnTo>
                  <a:lnTo>
                    <a:pt x="1116" y="3126"/>
                  </a:lnTo>
                  <a:lnTo>
                    <a:pt x="1700" y="2808"/>
                  </a:lnTo>
                  <a:lnTo>
                    <a:pt x="2299" y="2519"/>
                  </a:lnTo>
                  <a:lnTo>
                    <a:pt x="2912" y="2261"/>
                  </a:lnTo>
                  <a:lnTo>
                    <a:pt x="3537" y="2033"/>
                  </a:lnTo>
                  <a:lnTo>
                    <a:pt x="4172" y="1835"/>
                  </a:lnTo>
                  <a:lnTo>
                    <a:pt x="4816" y="1667"/>
                  </a:lnTo>
                  <a:lnTo>
                    <a:pt x="5468" y="1530"/>
                  </a:lnTo>
                  <a:lnTo>
                    <a:pt x="6125" y="1425"/>
                  </a:lnTo>
                  <a:lnTo>
                    <a:pt x="6787" y="1350"/>
                  </a:lnTo>
                  <a:lnTo>
                    <a:pt x="7451" y="1307"/>
                  </a:lnTo>
                  <a:lnTo>
                    <a:pt x="8117" y="1295"/>
                  </a:lnTo>
                  <a:lnTo>
                    <a:pt x="8782" y="1315"/>
                  </a:lnTo>
                  <a:lnTo>
                    <a:pt x="9445" y="1367"/>
                  </a:lnTo>
                  <a:lnTo>
                    <a:pt x="10105" y="1451"/>
                  </a:lnTo>
                  <a:lnTo>
                    <a:pt x="10759" y="1568"/>
                  </a:lnTo>
                  <a:lnTo>
                    <a:pt x="11407" y="1717"/>
                  </a:lnTo>
                  <a:lnTo>
                    <a:pt x="12047" y="1899"/>
                  </a:lnTo>
                  <a:lnTo>
                    <a:pt x="12677" y="2115"/>
                  </a:lnTo>
                  <a:lnTo>
                    <a:pt x="12907" y="2203"/>
                  </a:lnTo>
                  <a:lnTo>
                    <a:pt x="13135" y="2295"/>
                  </a:lnTo>
                  <a:lnTo>
                    <a:pt x="13362" y="2391"/>
                  </a:lnTo>
                  <a:lnTo>
                    <a:pt x="13587" y="2491"/>
                  </a:lnTo>
                  <a:lnTo>
                    <a:pt x="13810" y="2595"/>
                  </a:lnTo>
                  <a:lnTo>
                    <a:pt x="14031" y="2704"/>
                  </a:lnTo>
                  <a:lnTo>
                    <a:pt x="14250" y="2816"/>
                  </a:lnTo>
                  <a:lnTo>
                    <a:pt x="14467" y="2932"/>
                  </a:lnTo>
                  <a:lnTo>
                    <a:pt x="14682" y="3053"/>
                  </a:lnTo>
                  <a:lnTo>
                    <a:pt x="14895" y="3177"/>
                  </a:lnTo>
                  <a:lnTo>
                    <a:pt x="15106" y="3305"/>
                  </a:lnTo>
                  <a:lnTo>
                    <a:pt x="15314" y="3436"/>
                  </a:lnTo>
                  <a:lnTo>
                    <a:pt x="15519" y="3572"/>
                  </a:lnTo>
                  <a:lnTo>
                    <a:pt x="15723" y="3711"/>
                  </a:lnTo>
                  <a:lnTo>
                    <a:pt x="15923" y="3854"/>
                  </a:lnTo>
                  <a:lnTo>
                    <a:pt x="16121" y="4000"/>
                  </a:lnTo>
                  <a:lnTo>
                    <a:pt x="16317" y="4150"/>
                  </a:lnTo>
                  <a:lnTo>
                    <a:pt x="16509" y="4304"/>
                  </a:lnTo>
                  <a:lnTo>
                    <a:pt x="16699" y="4461"/>
                  </a:lnTo>
                  <a:lnTo>
                    <a:pt x="16838" y="4581"/>
                  </a:lnTo>
                  <a:lnTo>
                    <a:pt x="16838" y="25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343" name="Freeform 6"/>
            <p:cNvSpPr>
              <a:spLocks noChangeArrowheads="1"/>
            </p:cNvSpPr>
            <p:nvPr/>
          </p:nvSpPr>
          <p:spPr bwMode="auto">
            <a:xfrm>
              <a:off x="0" y="0"/>
              <a:ext cx="5759" cy="1140"/>
            </a:xfrm>
            <a:custGeom>
              <a:avLst/>
              <a:gdLst>
                <a:gd name="T0" fmla="*/ 0 w 16889"/>
                <a:gd name="T1" fmla="*/ 0 h 3346"/>
                <a:gd name="T2" fmla="*/ 0 w 16889"/>
                <a:gd name="T3" fmla="*/ 0 h 3346"/>
                <a:gd name="T4" fmla="*/ 0 w 16889"/>
                <a:gd name="T5" fmla="*/ 0 h 3346"/>
                <a:gd name="T6" fmla="*/ 0 w 16889"/>
                <a:gd name="T7" fmla="*/ 0 h 3346"/>
                <a:gd name="T8" fmla="*/ 0 w 16889"/>
                <a:gd name="T9" fmla="*/ 0 h 3346"/>
                <a:gd name="T10" fmla="*/ 0 w 16889"/>
                <a:gd name="T11" fmla="*/ 0 h 3346"/>
                <a:gd name="T12" fmla="*/ 0 w 16889"/>
                <a:gd name="T13" fmla="*/ 0 h 3346"/>
                <a:gd name="T14" fmla="*/ 0 w 16889"/>
                <a:gd name="T15" fmla="*/ 0 h 3346"/>
                <a:gd name="T16" fmla="*/ 0 w 16889"/>
                <a:gd name="T17" fmla="*/ 0 h 3346"/>
                <a:gd name="T18" fmla="*/ 0 w 16889"/>
                <a:gd name="T19" fmla="*/ 0 h 3346"/>
                <a:gd name="T20" fmla="*/ 0 w 16889"/>
                <a:gd name="T21" fmla="*/ 0 h 3346"/>
                <a:gd name="T22" fmla="*/ 0 w 16889"/>
                <a:gd name="T23" fmla="*/ 0 h 3346"/>
                <a:gd name="T24" fmla="*/ 0 w 16889"/>
                <a:gd name="T25" fmla="*/ 0 h 3346"/>
                <a:gd name="T26" fmla="*/ 0 w 16889"/>
                <a:gd name="T27" fmla="*/ 0 h 3346"/>
                <a:gd name="T28" fmla="*/ 0 w 16889"/>
                <a:gd name="T29" fmla="*/ 0 h 3346"/>
                <a:gd name="T30" fmla="*/ 0 w 16889"/>
                <a:gd name="T31" fmla="*/ 0 h 3346"/>
                <a:gd name="T32" fmla="*/ 0 w 16889"/>
                <a:gd name="T33" fmla="*/ 0 h 3346"/>
                <a:gd name="T34" fmla="*/ 0 w 16889"/>
                <a:gd name="T35" fmla="*/ 0 h 3346"/>
                <a:gd name="T36" fmla="*/ 0 w 16889"/>
                <a:gd name="T37" fmla="*/ 0 h 3346"/>
                <a:gd name="T38" fmla="*/ 0 w 16889"/>
                <a:gd name="T39" fmla="*/ 0 h 3346"/>
                <a:gd name="T40" fmla="*/ 0 w 16889"/>
                <a:gd name="T41" fmla="*/ 0 h 3346"/>
                <a:gd name="T42" fmla="*/ 0 w 16889"/>
                <a:gd name="T43" fmla="*/ 0 h 3346"/>
                <a:gd name="T44" fmla="*/ 0 w 16889"/>
                <a:gd name="T45" fmla="*/ 0 h 3346"/>
                <a:gd name="T46" fmla="*/ 0 w 16889"/>
                <a:gd name="T47" fmla="*/ 0 h 3346"/>
                <a:gd name="T48" fmla="*/ 0 w 16889"/>
                <a:gd name="T49" fmla="*/ 0 h 3346"/>
                <a:gd name="T50" fmla="*/ 0 w 16889"/>
                <a:gd name="T51" fmla="*/ 0 h 3346"/>
                <a:gd name="T52" fmla="*/ 0 w 16889"/>
                <a:gd name="T53" fmla="*/ 0 h 3346"/>
                <a:gd name="T54" fmla="*/ 0 w 16889"/>
                <a:gd name="T55" fmla="*/ 0 h 3346"/>
                <a:gd name="T56" fmla="*/ 0 w 16889"/>
                <a:gd name="T57" fmla="*/ 0 h 3346"/>
                <a:gd name="T58" fmla="*/ 0 w 16889"/>
                <a:gd name="T59" fmla="*/ 0 h 3346"/>
                <a:gd name="T60" fmla="*/ 0 w 16889"/>
                <a:gd name="T61" fmla="*/ 0 h 3346"/>
                <a:gd name="T62" fmla="*/ 0 w 16889"/>
                <a:gd name="T63" fmla="*/ 0 h 3346"/>
                <a:gd name="T64" fmla="*/ 0 w 16889"/>
                <a:gd name="T65" fmla="*/ 0 h 3346"/>
                <a:gd name="T66" fmla="*/ 0 w 16889"/>
                <a:gd name="T67" fmla="*/ 0 h 3346"/>
                <a:gd name="T68" fmla="*/ 0 w 16889"/>
                <a:gd name="T69" fmla="*/ 0 h 3346"/>
                <a:gd name="T70" fmla="*/ 0 w 16889"/>
                <a:gd name="T71" fmla="*/ 0 h 3346"/>
                <a:gd name="T72" fmla="*/ 0 w 16889"/>
                <a:gd name="T73" fmla="*/ 0 h 3346"/>
                <a:gd name="T74" fmla="*/ 0 w 16889"/>
                <a:gd name="T75" fmla="*/ 0 h 3346"/>
                <a:gd name="T76" fmla="*/ 0 w 16889"/>
                <a:gd name="T77" fmla="*/ 0 h 3346"/>
                <a:gd name="T78" fmla="*/ 0 w 16889"/>
                <a:gd name="T79" fmla="*/ 0 h 3346"/>
                <a:gd name="T80" fmla="*/ 0 w 16889"/>
                <a:gd name="T81" fmla="*/ 0 h 3346"/>
                <a:gd name="T82" fmla="*/ 0 w 16889"/>
                <a:gd name="T83" fmla="*/ 0 h 3346"/>
                <a:gd name="T84" fmla="*/ 0 w 16889"/>
                <a:gd name="T85" fmla="*/ 0 h 3346"/>
                <a:gd name="T86" fmla="*/ 0 w 16889"/>
                <a:gd name="T87" fmla="*/ 0 h 33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6889"/>
                <a:gd name="T133" fmla="*/ 0 h 3346"/>
                <a:gd name="T134" fmla="*/ 16889 w 16889"/>
                <a:gd name="T135" fmla="*/ 3346 h 33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6889" h="3346">
                  <a:moveTo>
                    <a:pt x="16841" y="25"/>
                  </a:moveTo>
                  <a:lnTo>
                    <a:pt x="1" y="25"/>
                  </a:lnTo>
                  <a:lnTo>
                    <a:pt x="1" y="2940"/>
                  </a:lnTo>
                  <a:lnTo>
                    <a:pt x="371" y="2752"/>
                  </a:lnTo>
                  <a:lnTo>
                    <a:pt x="746" y="2572"/>
                  </a:lnTo>
                  <a:lnTo>
                    <a:pt x="1126" y="2402"/>
                  </a:lnTo>
                  <a:lnTo>
                    <a:pt x="1509" y="2240"/>
                  </a:lnTo>
                  <a:lnTo>
                    <a:pt x="1897" y="2088"/>
                  </a:lnTo>
                  <a:lnTo>
                    <a:pt x="2288" y="1945"/>
                  </a:lnTo>
                  <a:lnTo>
                    <a:pt x="2682" y="1812"/>
                  </a:lnTo>
                  <a:lnTo>
                    <a:pt x="3079" y="1688"/>
                  </a:lnTo>
                  <a:lnTo>
                    <a:pt x="3480" y="1573"/>
                  </a:lnTo>
                  <a:lnTo>
                    <a:pt x="3882" y="1468"/>
                  </a:lnTo>
                  <a:lnTo>
                    <a:pt x="4288" y="1372"/>
                  </a:lnTo>
                  <a:lnTo>
                    <a:pt x="4695" y="1286"/>
                  </a:lnTo>
                  <a:lnTo>
                    <a:pt x="5104" y="1210"/>
                  </a:lnTo>
                  <a:lnTo>
                    <a:pt x="5515" y="1144"/>
                  </a:lnTo>
                  <a:lnTo>
                    <a:pt x="5927" y="1087"/>
                  </a:lnTo>
                  <a:lnTo>
                    <a:pt x="6341" y="1040"/>
                  </a:lnTo>
                  <a:lnTo>
                    <a:pt x="6756" y="1003"/>
                  </a:lnTo>
                  <a:lnTo>
                    <a:pt x="7171" y="976"/>
                  </a:lnTo>
                  <a:lnTo>
                    <a:pt x="7587" y="959"/>
                  </a:lnTo>
                  <a:lnTo>
                    <a:pt x="8003" y="952"/>
                  </a:lnTo>
                  <a:lnTo>
                    <a:pt x="8469" y="957"/>
                  </a:lnTo>
                  <a:lnTo>
                    <a:pt x="8934" y="974"/>
                  </a:lnTo>
                  <a:lnTo>
                    <a:pt x="9398" y="1003"/>
                  </a:lnTo>
                  <a:lnTo>
                    <a:pt x="9862" y="1045"/>
                  </a:lnTo>
                  <a:lnTo>
                    <a:pt x="10324" y="1100"/>
                  </a:lnTo>
                  <a:lnTo>
                    <a:pt x="10785" y="1167"/>
                  </a:lnTo>
                  <a:lnTo>
                    <a:pt x="11244" y="1246"/>
                  </a:lnTo>
                  <a:lnTo>
                    <a:pt x="11700" y="1337"/>
                  </a:lnTo>
                  <a:lnTo>
                    <a:pt x="12154" y="1440"/>
                  </a:lnTo>
                  <a:lnTo>
                    <a:pt x="12605" y="1555"/>
                  </a:lnTo>
                  <a:lnTo>
                    <a:pt x="13053" y="1682"/>
                  </a:lnTo>
                  <a:lnTo>
                    <a:pt x="13497" y="1821"/>
                  </a:lnTo>
                  <a:lnTo>
                    <a:pt x="13938" y="1972"/>
                  </a:lnTo>
                  <a:lnTo>
                    <a:pt x="14374" y="2134"/>
                  </a:lnTo>
                  <a:lnTo>
                    <a:pt x="14806" y="2308"/>
                  </a:lnTo>
                  <a:lnTo>
                    <a:pt x="15233" y="2493"/>
                  </a:lnTo>
                  <a:lnTo>
                    <a:pt x="15655" y="2690"/>
                  </a:lnTo>
                  <a:lnTo>
                    <a:pt x="16071" y="2897"/>
                  </a:lnTo>
                  <a:lnTo>
                    <a:pt x="16482" y="3117"/>
                  </a:lnTo>
                  <a:lnTo>
                    <a:pt x="16841" y="3321"/>
                  </a:lnTo>
                  <a:lnTo>
                    <a:pt x="16841" y="25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344" name="Freeform 7"/>
            <p:cNvSpPr>
              <a:spLocks noChangeArrowheads="1"/>
            </p:cNvSpPr>
            <p:nvPr/>
          </p:nvSpPr>
          <p:spPr bwMode="auto">
            <a:xfrm>
              <a:off x="0" y="0"/>
              <a:ext cx="5758" cy="750"/>
            </a:xfrm>
            <a:custGeom>
              <a:avLst/>
              <a:gdLst>
                <a:gd name="T0" fmla="*/ 0 w 16887"/>
                <a:gd name="T1" fmla="*/ 0 h 2202"/>
                <a:gd name="T2" fmla="*/ 0 w 16887"/>
                <a:gd name="T3" fmla="*/ 0 h 2202"/>
                <a:gd name="T4" fmla="*/ 0 w 16887"/>
                <a:gd name="T5" fmla="*/ 0 h 2202"/>
                <a:gd name="T6" fmla="*/ 0 w 16887"/>
                <a:gd name="T7" fmla="*/ 0 h 2202"/>
                <a:gd name="T8" fmla="*/ 0 w 16887"/>
                <a:gd name="T9" fmla="*/ 0 h 2202"/>
                <a:gd name="T10" fmla="*/ 0 w 16887"/>
                <a:gd name="T11" fmla="*/ 0 h 2202"/>
                <a:gd name="T12" fmla="*/ 0 w 16887"/>
                <a:gd name="T13" fmla="*/ 0 h 2202"/>
                <a:gd name="T14" fmla="*/ 0 w 16887"/>
                <a:gd name="T15" fmla="*/ 0 h 2202"/>
                <a:gd name="T16" fmla="*/ 0 w 16887"/>
                <a:gd name="T17" fmla="*/ 0 h 2202"/>
                <a:gd name="T18" fmla="*/ 0 w 16887"/>
                <a:gd name="T19" fmla="*/ 0 h 2202"/>
                <a:gd name="T20" fmla="*/ 0 w 16887"/>
                <a:gd name="T21" fmla="*/ 0 h 2202"/>
                <a:gd name="T22" fmla="*/ 0 w 16887"/>
                <a:gd name="T23" fmla="*/ 0 h 2202"/>
                <a:gd name="T24" fmla="*/ 0 w 16887"/>
                <a:gd name="T25" fmla="*/ 0 h 2202"/>
                <a:gd name="T26" fmla="*/ 0 w 16887"/>
                <a:gd name="T27" fmla="*/ 0 h 2202"/>
                <a:gd name="T28" fmla="*/ 0 w 16887"/>
                <a:gd name="T29" fmla="*/ 0 h 2202"/>
                <a:gd name="T30" fmla="*/ 0 w 16887"/>
                <a:gd name="T31" fmla="*/ 0 h 2202"/>
                <a:gd name="T32" fmla="*/ 0 w 16887"/>
                <a:gd name="T33" fmla="*/ 0 h 2202"/>
                <a:gd name="T34" fmla="*/ 0 w 16887"/>
                <a:gd name="T35" fmla="*/ 0 h 2202"/>
                <a:gd name="T36" fmla="*/ 0 w 16887"/>
                <a:gd name="T37" fmla="*/ 0 h 2202"/>
                <a:gd name="T38" fmla="*/ 0 w 16887"/>
                <a:gd name="T39" fmla="*/ 0 h 2202"/>
                <a:gd name="T40" fmla="*/ 0 w 16887"/>
                <a:gd name="T41" fmla="*/ 0 h 2202"/>
                <a:gd name="T42" fmla="*/ 0 w 16887"/>
                <a:gd name="T43" fmla="*/ 0 h 2202"/>
                <a:gd name="T44" fmla="*/ 0 w 16887"/>
                <a:gd name="T45" fmla="*/ 0 h 2202"/>
                <a:gd name="T46" fmla="*/ 0 w 16887"/>
                <a:gd name="T47" fmla="*/ 0 h 2202"/>
                <a:gd name="T48" fmla="*/ 0 w 16887"/>
                <a:gd name="T49" fmla="*/ 0 h 2202"/>
                <a:gd name="T50" fmla="*/ 0 w 16887"/>
                <a:gd name="T51" fmla="*/ 0 h 2202"/>
                <a:gd name="T52" fmla="*/ 0 w 16887"/>
                <a:gd name="T53" fmla="*/ 0 h 2202"/>
                <a:gd name="T54" fmla="*/ 0 w 16887"/>
                <a:gd name="T55" fmla="*/ 0 h 2202"/>
                <a:gd name="T56" fmla="*/ 0 w 16887"/>
                <a:gd name="T57" fmla="*/ 0 h 2202"/>
                <a:gd name="T58" fmla="*/ 0 w 16887"/>
                <a:gd name="T59" fmla="*/ 0 h 2202"/>
                <a:gd name="T60" fmla="*/ 0 w 16887"/>
                <a:gd name="T61" fmla="*/ 0 h 2202"/>
                <a:gd name="T62" fmla="*/ 0 w 16887"/>
                <a:gd name="T63" fmla="*/ 0 h 2202"/>
                <a:gd name="T64" fmla="*/ 0 w 16887"/>
                <a:gd name="T65" fmla="*/ 0 h 2202"/>
                <a:gd name="T66" fmla="*/ 0 w 16887"/>
                <a:gd name="T67" fmla="*/ 0 h 2202"/>
                <a:gd name="T68" fmla="*/ 0 w 16887"/>
                <a:gd name="T69" fmla="*/ 0 h 2202"/>
                <a:gd name="T70" fmla="*/ 0 w 16887"/>
                <a:gd name="T71" fmla="*/ 0 h 2202"/>
                <a:gd name="T72" fmla="*/ 0 w 16887"/>
                <a:gd name="T73" fmla="*/ 0 h 2202"/>
                <a:gd name="T74" fmla="*/ 0 w 16887"/>
                <a:gd name="T75" fmla="*/ 0 h 2202"/>
                <a:gd name="T76" fmla="*/ 0 w 16887"/>
                <a:gd name="T77" fmla="*/ 0 h 2202"/>
                <a:gd name="T78" fmla="*/ 0 w 16887"/>
                <a:gd name="T79" fmla="*/ 0 h 2202"/>
                <a:gd name="T80" fmla="*/ 0 w 16887"/>
                <a:gd name="T81" fmla="*/ 0 h 2202"/>
                <a:gd name="T82" fmla="*/ 0 w 16887"/>
                <a:gd name="T83" fmla="*/ 0 h 2202"/>
                <a:gd name="T84" fmla="*/ 0 w 16887"/>
                <a:gd name="T85" fmla="*/ 0 h 2202"/>
                <a:gd name="T86" fmla="*/ 0 w 16887"/>
                <a:gd name="T87" fmla="*/ 0 h 22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6887"/>
                <a:gd name="T133" fmla="*/ 0 h 2202"/>
                <a:gd name="T134" fmla="*/ 16887 w 16887"/>
                <a:gd name="T135" fmla="*/ 2202 h 22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6887" h="2202">
                  <a:moveTo>
                    <a:pt x="570" y="1993"/>
                  </a:moveTo>
                  <a:lnTo>
                    <a:pt x="1136" y="1798"/>
                  </a:lnTo>
                  <a:lnTo>
                    <a:pt x="1708" y="1618"/>
                  </a:lnTo>
                  <a:lnTo>
                    <a:pt x="2283" y="1452"/>
                  </a:lnTo>
                  <a:lnTo>
                    <a:pt x="2863" y="1301"/>
                  </a:lnTo>
                  <a:lnTo>
                    <a:pt x="3446" y="1164"/>
                  </a:lnTo>
                  <a:lnTo>
                    <a:pt x="4033" y="1042"/>
                  </a:lnTo>
                  <a:lnTo>
                    <a:pt x="4622" y="935"/>
                  </a:lnTo>
                  <a:lnTo>
                    <a:pt x="5214" y="843"/>
                  </a:lnTo>
                  <a:lnTo>
                    <a:pt x="5809" y="766"/>
                  </a:lnTo>
                  <a:lnTo>
                    <a:pt x="6405" y="704"/>
                  </a:lnTo>
                  <a:lnTo>
                    <a:pt x="7002" y="656"/>
                  </a:lnTo>
                  <a:lnTo>
                    <a:pt x="7600" y="624"/>
                  </a:lnTo>
                  <a:lnTo>
                    <a:pt x="8199" y="607"/>
                  </a:lnTo>
                  <a:lnTo>
                    <a:pt x="8798" y="605"/>
                  </a:lnTo>
                  <a:lnTo>
                    <a:pt x="9397" y="618"/>
                  </a:lnTo>
                  <a:lnTo>
                    <a:pt x="9995" y="646"/>
                  </a:lnTo>
                  <a:lnTo>
                    <a:pt x="10593" y="690"/>
                  </a:lnTo>
                  <a:lnTo>
                    <a:pt x="11189" y="748"/>
                  </a:lnTo>
                  <a:lnTo>
                    <a:pt x="11784" y="822"/>
                  </a:lnTo>
                  <a:lnTo>
                    <a:pt x="12045" y="860"/>
                  </a:lnTo>
                  <a:lnTo>
                    <a:pt x="12305" y="900"/>
                  </a:lnTo>
                  <a:lnTo>
                    <a:pt x="12565" y="943"/>
                  </a:lnTo>
                  <a:lnTo>
                    <a:pt x="12824" y="990"/>
                  </a:lnTo>
                  <a:lnTo>
                    <a:pt x="13083" y="1039"/>
                  </a:lnTo>
                  <a:lnTo>
                    <a:pt x="13341" y="1091"/>
                  </a:lnTo>
                  <a:lnTo>
                    <a:pt x="13599" y="1145"/>
                  </a:lnTo>
                  <a:lnTo>
                    <a:pt x="13856" y="1203"/>
                  </a:lnTo>
                  <a:lnTo>
                    <a:pt x="14113" y="1264"/>
                  </a:lnTo>
                  <a:lnTo>
                    <a:pt x="14368" y="1327"/>
                  </a:lnTo>
                  <a:lnTo>
                    <a:pt x="14623" y="1393"/>
                  </a:lnTo>
                  <a:lnTo>
                    <a:pt x="14878" y="1462"/>
                  </a:lnTo>
                  <a:lnTo>
                    <a:pt x="15131" y="1534"/>
                  </a:lnTo>
                  <a:lnTo>
                    <a:pt x="15384" y="1609"/>
                  </a:lnTo>
                  <a:lnTo>
                    <a:pt x="15636" y="1686"/>
                  </a:lnTo>
                  <a:lnTo>
                    <a:pt x="15887" y="1767"/>
                  </a:lnTo>
                  <a:lnTo>
                    <a:pt x="16137" y="1850"/>
                  </a:lnTo>
                  <a:lnTo>
                    <a:pt x="16386" y="1936"/>
                  </a:lnTo>
                  <a:lnTo>
                    <a:pt x="16634" y="2024"/>
                  </a:lnTo>
                  <a:lnTo>
                    <a:pt x="16839" y="2100"/>
                  </a:lnTo>
                  <a:lnTo>
                    <a:pt x="16839" y="24"/>
                  </a:lnTo>
                  <a:lnTo>
                    <a:pt x="0" y="24"/>
                  </a:lnTo>
                  <a:lnTo>
                    <a:pt x="9" y="2203"/>
                  </a:lnTo>
                  <a:lnTo>
                    <a:pt x="570" y="1993"/>
                  </a:lnTo>
                  <a:close/>
                </a:path>
              </a:pathLst>
            </a:cu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altLang="en-US"/>
              <a:t>Slide </a:t>
            </a:r>
            <a:fld id="{EA3C194B-D65D-461B-88EB-2274AF5075DE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7725" y="-61245"/>
            <a:ext cx="8610600" cy="7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PHY-OVS-VM-OVS-PHY </a:t>
            </a: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– 4096 </a:t>
            </a: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Flows </a:t>
            </a:r>
            <a:r>
              <a:rPr lang="en-US" altLang="en-US" sz="3200" b="1" i="1" smtClean="0">
                <a:solidFill>
                  <a:srgbClr val="000066"/>
                </a:solidFill>
                <a:latin typeface="Calibri" panose="020F0502020204030204" pitchFamily="34" charset="0"/>
              </a:rPr>
              <a:t>(cont)</a:t>
            </a:r>
            <a:endParaRPr lang="en-US" altLang="en-US" sz="3200" b="1" smtClean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543800" y="6553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Slide </a:t>
            </a:r>
            <a:fld id="{13057CB7-35D1-4F74-86AE-62427D4DE497}" type="slidenum">
              <a:rPr lang="en-US" altLang="en-US" sz="1000" b="1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altLang="en-US" sz="1000" b="1">
              <a:solidFill>
                <a:srgbClr val="FFFFFF"/>
              </a:solidFill>
            </a:endParaRPr>
          </a:p>
        </p:txBody>
      </p:sp>
      <p:cxnSp>
        <p:nvCxnSpPr>
          <p:cNvPr id="35845" name="AutoShape 5"/>
          <p:cNvCxnSpPr>
            <a:cxnSpLocks noChangeShapeType="1"/>
          </p:cNvCxnSpPr>
          <p:nvPr/>
        </p:nvCxnSpPr>
        <p:spPr bwMode="auto">
          <a:xfrm>
            <a:off x="0" y="684213"/>
            <a:ext cx="9144000" cy="1588"/>
          </a:xfrm>
          <a:prstGeom prst="straightConnector1">
            <a:avLst/>
          </a:prstGeom>
          <a:noFill/>
          <a:ln w="44280" cap="sq">
            <a:solidFill>
              <a:srgbClr val="659A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543800" y="6553200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t>Slide </a:t>
            </a:r>
            <a:fld id="{FF7876F3-D275-47F4-8989-21C536E8F040}" type="slidenum"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altLang="en-US" sz="900" b="1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8" name="Date Placeholder 1"/>
          <p:cNvSpPr>
            <a:spLocks noGrp="1"/>
          </p:cNvSpPr>
          <p:nvPr>
            <p:ph type="dt" idx="11"/>
          </p:nvPr>
        </p:nvSpPr>
        <p:spPr>
          <a:xfrm>
            <a:off x="152400" y="6553200"/>
            <a:ext cx="1660525" cy="288925"/>
          </a:xfrm>
        </p:spPr>
        <p:txBody>
          <a:bodyPr/>
          <a:lstStyle/>
          <a:p>
            <a:pPr>
              <a:defRPr/>
            </a:pPr>
            <a:r>
              <a:rPr lang="en-US" dirty="0"/>
              <a:t>©2019 Arrive All Rights 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991265"/>
            <a:ext cx="90678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>
                <a:solidFill>
                  <a:schemeClr val="tx1"/>
                </a:solidFill>
              </a:rPr>
              <a:t>Configuration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828800"/>
            <a:ext cx="9036522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20633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7725" y="-61245"/>
            <a:ext cx="8610600" cy="7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PHY-OVS-VM-OVS-PHY </a:t>
            </a: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– 4096 </a:t>
            </a: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Flows </a:t>
            </a:r>
            <a:r>
              <a:rPr lang="en-US" altLang="en-US" sz="3200" b="1" i="1" smtClean="0">
                <a:solidFill>
                  <a:srgbClr val="000066"/>
                </a:solidFill>
                <a:latin typeface="Calibri" panose="020F0502020204030204" pitchFamily="34" charset="0"/>
              </a:rPr>
              <a:t>(cont)</a:t>
            </a:r>
            <a:endParaRPr lang="en-US" altLang="en-US" sz="3200" b="1" i="1" smtClean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543800" y="6553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Slide </a:t>
            </a:r>
            <a:fld id="{13057CB7-35D1-4F74-86AE-62427D4DE497}" type="slidenum">
              <a:rPr lang="en-US" altLang="en-US" sz="1000" b="1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altLang="en-US" sz="1000" b="1">
              <a:solidFill>
                <a:srgbClr val="FFFFFF"/>
              </a:solidFill>
            </a:endParaRPr>
          </a:p>
        </p:txBody>
      </p:sp>
      <p:cxnSp>
        <p:nvCxnSpPr>
          <p:cNvPr id="35845" name="AutoShape 5"/>
          <p:cNvCxnSpPr>
            <a:cxnSpLocks noChangeShapeType="1"/>
          </p:cNvCxnSpPr>
          <p:nvPr/>
        </p:nvCxnSpPr>
        <p:spPr bwMode="auto">
          <a:xfrm>
            <a:off x="0" y="684213"/>
            <a:ext cx="9144000" cy="1588"/>
          </a:xfrm>
          <a:prstGeom prst="straightConnector1">
            <a:avLst/>
          </a:prstGeom>
          <a:noFill/>
          <a:ln w="44280" cap="sq">
            <a:solidFill>
              <a:srgbClr val="659A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543800" y="6553200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t>Slide </a:t>
            </a:r>
            <a:fld id="{FF7876F3-D275-47F4-8989-21C536E8F040}" type="slidenum"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altLang="en-US" sz="900" b="1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8" name="Date Placeholder 1"/>
          <p:cNvSpPr>
            <a:spLocks noGrp="1"/>
          </p:cNvSpPr>
          <p:nvPr>
            <p:ph type="dt" idx="11"/>
          </p:nvPr>
        </p:nvSpPr>
        <p:spPr>
          <a:xfrm>
            <a:off x="152400" y="6553200"/>
            <a:ext cx="1660525" cy="288925"/>
          </a:xfrm>
        </p:spPr>
        <p:txBody>
          <a:bodyPr/>
          <a:lstStyle/>
          <a:p>
            <a:pPr>
              <a:defRPr/>
            </a:pPr>
            <a:r>
              <a:rPr lang="en-US" dirty="0"/>
              <a:t>©2019 Arrive All Rights 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991265"/>
            <a:ext cx="90678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>
                <a:solidFill>
                  <a:schemeClr val="tx1"/>
                </a:solidFill>
              </a:rPr>
              <a:t>Result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379" y="1676400"/>
            <a:ext cx="896342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20633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7725" y="-61245"/>
            <a:ext cx="8610600" cy="7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PHY-OVS-VM-OVS-PHY </a:t>
            </a: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– 4096 </a:t>
            </a: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Flows </a:t>
            </a:r>
            <a:r>
              <a:rPr lang="en-US" altLang="en-US" sz="3200" b="1" i="1" smtClean="0">
                <a:solidFill>
                  <a:srgbClr val="000066"/>
                </a:solidFill>
                <a:latin typeface="Calibri" panose="020F0502020204030204" pitchFamily="34" charset="0"/>
              </a:rPr>
              <a:t>(cont)</a:t>
            </a:r>
            <a:endParaRPr lang="en-US" altLang="en-US" sz="3200" b="1" smtClean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543800" y="6553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Slide </a:t>
            </a:r>
            <a:fld id="{13057CB7-35D1-4F74-86AE-62427D4DE497}" type="slidenum">
              <a:rPr lang="en-US" altLang="en-US" sz="1000" b="1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altLang="en-US" sz="1000" b="1">
              <a:solidFill>
                <a:srgbClr val="FFFFFF"/>
              </a:solidFill>
            </a:endParaRPr>
          </a:p>
        </p:txBody>
      </p:sp>
      <p:cxnSp>
        <p:nvCxnSpPr>
          <p:cNvPr id="35845" name="AutoShape 5"/>
          <p:cNvCxnSpPr>
            <a:cxnSpLocks noChangeShapeType="1"/>
          </p:cNvCxnSpPr>
          <p:nvPr/>
        </p:nvCxnSpPr>
        <p:spPr bwMode="auto">
          <a:xfrm>
            <a:off x="0" y="684213"/>
            <a:ext cx="9144000" cy="1588"/>
          </a:xfrm>
          <a:prstGeom prst="straightConnector1">
            <a:avLst/>
          </a:prstGeom>
          <a:noFill/>
          <a:ln w="44280" cap="sq">
            <a:solidFill>
              <a:srgbClr val="659A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543800" y="6553200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t>Slide </a:t>
            </a:r>
            <a:fld id="{FF7876F3-D275-47F4-8989-21C536E8F040}" type="slidenum"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altLang="en-US" sz="900" b="1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8" name="Date Placeholder 1"/>
          <p:cNvSpPr>
            <a:spLocks noGrp="1"/>
          </p:cNvSpPr>
          <p:nvPr>
            <p:ph type="dt" idx="11"/>
          </p:nvPr>
        </p:nvSpPr>
        <p:spPr>
          <a:xfrm>
            <a:off x="152400" y="6553200"/>
            <a:ext cx="1660525" cy="288925"/>
          </a:xfrm>
        </p:spPr>
        <p:txBody>
          <a:bodyPr/>
          <a:lstStyle/>
          <a:p>
            <a:pPr>
              <a:defRPr/>
            </a:pPr>
            <a:r>
              <a:rPr lang="en-US" dirty="0"/>
              <a:t>©2019 Arrive All Rights 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915065"/>
            <a:ext cx="90678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>
                <a:solidFill>
                  <a:schemeClr val="tx1"/>
                </a:solidFill>
              </a:rPr>
              <a:t>Result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935" y="1371600"/>
            <a:ext cx="750786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20633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7725" y="-61245"/>
            <a:ext cx="8610600" cy="7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Compare result HQoS and NonHQoS </a:t>
            </a: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– 4096 </a:t>
            </a: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Flows</a:t>
            </a:r>
            <a:endParaRPr lang="en-US" altLang="en-US" sz="3200" b="1" smtClean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543800" y="6553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Slide </a:t>
            </a:r>
            <a:fld id="{13057CB7-35D1-4F74-86AE-62427D4DE497}" type="slidenum">
              <a:rPr lang="en-US" altLang="en-US" sz="1000" b="1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altLang="en-US" sz="1000" b="1">
              <a:solidFill>
                <a:srgbClr val="FFFFFF"/>
              </a:solidFill>
            </a:endParaRPr>
          </a:p>
        </p:txBody>
      </p:sp>
      <p:cxnSp>
        <p:nvCxnSpPr>
          <p:cNvPr id="35845" name="AutoShape 5"/>
          <p:cNvCxnSpPr>
            <a:cxnSpLocks noChangeShapeType="1"/>
          </p:cNvCxnSpPr>
          <p:nvPr/>
        </p:nvCxnSpPr>
        <p:spPr bwMode="auto">
          <a:xfrm>
            <a:off x="0" y="684213"/>
            <a:ext cx="9144000" cy="1588"/>
          </a:xfrm>
          <a:prstGeom prst="straightConnector1">
            <a:avLst/>
          </a:prstGeom>
          <a:noFill/>
          <a:ln w="44280" cap="sq">
            <a:solidFill>
              <a:srgbClr val="659A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543800" y="6553200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t>Slide </a:t>
            </a:r>
            <a:fld id="{FF7876F3-D275-47F4-8989-21C536E8F040}" type="slidenum"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altLang="en-US" sz="900" b="1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8" name="Date Placeholder 1"/>
          <p:cNvSpPr>
            <a:spLocks noGrp="1"/>
          </p:cNvSpPr>
          <p:nvPr>
            <p:ph type="dt" idx="11"/>
          </p:nvPr>
        </p:nvSpPr>
        <p:spPr>
          <a:xfrm>
            <a:off x="152400" y="6553200"/>
            <a:ext cx="1660525" cy="288925"/>
          </a:xfrm>
        </p:spPr>
        <p:txBody>
          <a:bodyPr/>
          <a:lstStyle/>
          <a:p>
            <a:pPr>
              <a:defRPr/>
            </a:pPr>
            <a:r>
              <a:rPr lang="en-US" dirty="0"/>
              <a:t>©2019 Arrive All Rights 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915065"/>
            <a:ext cx="90678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>
                <a:solidFill>
                  <a:schemeClr val="tx1"/>
                </a:solidFill>
              </a:rPr>
              <a:t>Result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398" y="1676400"/>
            <a:ext cx="8474202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20633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7725" y="-61245"/>
            <a:ext cx="8610600" cy="7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HQoS and NonHQoS Comparition </a:t>
            </a: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– </a:t>
            </a: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4096 </a:t>
            </a: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Flows</a:t>
            </a:r>
            <a:endParaRPr lang="en-US" altLang="en-US" sz="3200" b="1" smtClean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543800" y="6553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Slide </a:t>
            </a:r>
            <a:fld id="{13057CB7-35D1-4F74-86AE-62427D4DE497}" type="slidenum">
              <a:rPr lang="en-US" altLang="en-US" sz="1000" b="1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altLang="en-US" sz="1000" b="1">
              <a:solidFill>
                <a:srgbClr val="FFFFFF"/>
              </a:solidFill>
            </a:endParaRPr>
          </a:p>
        </p:txBody>
      </p:sp>
      <p:cxnSp>
        <p:nvCxnSpPr>
          <p:cNvPr id="35845" name="AutoShape 5"/>
          <p:cNvCxnSpPr>
            <a:cxnSpLocks noChangeShapeType="1"/>
          </p:cNvCxnSpPr>
          <p:nvPr/>
        </p:nvCxnSpPr>
        <p:spPr bwMode="auto">
          <a:xfrm>
            <a:off x="0" y="684213"/>
            <a:ext cx="9144000" cy="1588"/>
          </a:xfrm>
          <a:prstGeom prst="straightConnector1">
            <a:avLst/>
          </a:prstGeom>
          <a:noFill/>
          <a:ln w="44280" cap="sq">
            <a:solidFill>
              <a:srgbClr val="659A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543800" y="6553200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t>Slide </a:t>
            </a:r>
            <a:fld id="{FF7876F3-D275-47F4-8989-21C536E8F040}" type="slidenum"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altLang="en-US" sz="900" b="1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8" name="Date Placeholder 1"/>
          <p:cNvSpPr>
            <a:spLocks noGrp="1"/>
          </p:cNvSpPr>
          <p:nvPr>
            <p:ph type="dt" idx="11"/>
          </p:nvPr>
        </p:nvSpPr>
        <p:spPr>
          <a:xfrm>
            <a:off x="152400" y="6553200"/>
            <a:ext cx="1660525" cy="288925"/>
          </a:xfrm>
        </p:spPr>
        <p:txBody>
          <a:bodyPr/>
          <a:lstStyle/>
          <a:p>
            <a:pPr>
              <a:defRPr/>
            </a:pPr>
            <a:r>
              <a:rPr lang="en-US" dirty="0"/>
              <a:t>©2019 Arrive All Rights 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915065"/>
            <a:ext cx="90678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>
                <a:solidFill>
                  <a:schemeClr val="tx1"/>
                </a:solidFill>
              </a:rPr>
              <a:t>Result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797" y="1452563"/>
            <a:ext cx="7363003" cy="487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20633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7725" y="-64053"/>
            <a:ext cx="8610600" cy="90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altLang="en-US" sz="3200" b="1" dirty="0" smtClean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 OVS - Overview</a:t>
            </a:r>
            <a:endParaRPr lang="en-US" altLang="en-US" sz="3200" b="1" dirty="0" smtClean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543800" y="6553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Slide </a:t>
            </a:r>
            <a:fld id="{13057CB7-35D1-4F74-86AE-62427D4DE497}" type="slidenum">
              <a:rPr lang="en-US" altLang="en-US" sz="1000" b="1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000" b="1">
              <a:solidFill>
                <a:srgbClr val="FFFFFF"/>
              </a:solidFill>
            </a:endParaRPr>
          </a:p>
        </p:txBody>
      </p:sp>
      <p:cxnSp>
        <p:nvCxnSpPr>
          <p:cNvPr id="35845" name="AutoShape 5"/>
          <p:cNvCxnSpPr>
            <a:cxnSpLocks noChangeShapeType="1"/>
          </p:cNvCxnSpPr>
          <p:nvPr/>
        </p:nvCxnSpPr>
        <p:spPr bwMode="auto">
          <a:xfrm>
            <a:off x="0" y="838200"/>
            <a:ext cx="9144000" cy="1588"/>
          </a:xfrm>
          <a:prstGeom prst="straightConnector1">
            <a:avLst/>
          </a:prstGeom>
          <a:noFill/>
          <a:ln w="44280" cap="sq">
            <a:solidFill>
              <a:srgbClr val="659A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543800" y="6553200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t>Slide </a:t>
            </a:r>
            <a:fld id="{FF7876F3-D275-47F4-8989-21C536E8F040}" type="slidenum"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900" b="1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8" name="Date Placeholder 1"/>
          <p:cNvSpPr>
            <a:spLocks noGrp="1"/>
          </p:cNvSpPr>
          <p:nvPr>
            <p:ph type="dt" idx="11"/>
          </p:nvPr>
        </p:nvSpPr>
        <p:spPr>
          <a:xfrm>
            <a:off x="152400" y="6553200"/>
            <a:ext cx="1660525" cy="288925"/>
          </a:xfrm>
        </p:spPr>
        <p:txBody>
          <a:bodyPr/>
          <a:lstStyle/>
          <a:p>
            <a:pPr>
              <a:defRPr/>
            </a:pPr>
            <a:r>
              <a:rPr lang="en-US" dirty="0"/>
              <a:t>©2019 Arrive All Rights 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8382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Open vSwitch, sometimes abbreviated as OVS, is an open-source implementation of a distributed virtual multilayer switch. The main purpose of Open vSwitch is to provide a switching stack for hardware virtualization environments, while supporting multiple protocols and standards used in computer networks.</a:t>
            </a:r>
          </a:p>
          <a:p>
            <a:pPr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OvS can run as a virtual switch in virtual environments, provide switching to host-based applications, and run as the control stack of hardware switches.</a:t>
            </a:r>
          </a:p>
          <a:p>
            <a:pPr>
              <a:lnSpc>
                <a:spcPct val="150000"/>
              </a:lnSpc>
            </a:pPr>
            <a:endParaRPr lang="en-US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Feature:</a:t>
            </a:r>
          </a:p>
          <a:p>
            <a:pPr>
              <a:lnSpc>
                <a:spcPct val="150000"/>
              </a:lnSpc>
            </a:pPr>
            <a:endParaRPr lang="en-US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Standard 802.1Q VLAN model with trunk and access ports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NIC bonding with or without LACP on upstream switch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NetFlow, sFlow(R), and mirroring for increased visibility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QoS (Quality of Service) configuration, plus policing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Geneve, GRE, VXLAN, STT, and LISP tunneling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802.1ag connectivity fault management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OpenFlow 1.0 plus numerous extensions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Transactional configuration database with C and Python bindings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High-performance forwarding using a Linux kernel module</a:t>
            </a:r>
          </a:p>
          <a:p>
            <a:pPr>
              <a:lnSpc>
                <a:spcPct val="150000"/>
              </a:lnSpc>
            </a:pPr>
            <a:endParaRPr lang="en-US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162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7725" y="-61245"/>
            <a:ext cx="8610600" cy="7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OVS - A typical service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543800" y="6553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Slide </a:t>
            </a:r>
            <a:fld id="{13057CB7-35D1-4F74-86AE-62427D4DE497}" type="slidenum">
              <a:rPr lang="en-US" altLang="en-US" sz="1000" b="1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altLang="en-US" sz="1000" b="1">
              <a:solidFill>
                <a:srgbClr val="FFFFFF"/>
              </a:solidFill>
            </a:endParaRPr>
          </a:p>
        </p:txBody>
      </p:sp>
      <p:cxnSp>
        <p:nvCxnSpPr>
          <p:cNvPr id="35845" name="AutoShape 5"/>
          <p:cNvCxnSpPr>
            <a:cxnSpLocks noChangeShapeType="1"/>
          </p:cNvCxnSpPr>
          <p:nvPr/>
        </p:nvCxnSpPr>
        <p:spPr bwMode="auto">
          <a:xfrm>
            <a:off x="0" y="684213"/>
            <a:ext cx="9144000" cy="1588"/>
          </a:xfrm>
          <a:prstGeom prst="straightConnector1">
            <a:avLst/>
          </a:prstGeom>
          <a:noFill/>
          <a:ln w="44280" cap="sq">
            <a:solidFill>
              <a:srgbClr val="659A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543800" y="6553200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t>Slide </a:t>
            </a:r>
            <a:fld id="{FF7876F3-D275-47F4-8989-21C536E8F040}" type="slidenum"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altLang="en-US" sz="900" b="1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8" name="Date Placeholder 1"/>
          <p:cNvSpPr>
            <a:spLocks noGrp="1"/>
          </p:cNvSpPr>
          <p:nvPr>
            <p:ph type="dt" idx="11"/>
          </p:nvPr>
        </p:nvSpPr>
        <p:spPr>
          <a:xfrm>
            <a:off x="152400" y="6553200"/>
            <a:ext cx="1660525" cy="288925"/>
          </a:xfrm>
        </p:spPr>
        <p:txBody>
          <a:bodyPr/>
          <a:lstStyle/>
          <a:p>
            <a:pPr>
              <a:defRPr/>
            </a:pPr>
            <a:r>
              <a:rPr lang="en-US" dirty="0"/>
              <a:t>©2019 Arrive All Rights 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532244"/>
            <a:ext cx="9144000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A typical service and switching infrastructure used in a data center.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761999"/>
            <a:ext cx="8620125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20633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7725" y="-61245"/>
            <a:ext cx="8610600" cy="7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OVS – Linux Kernel: QoS Features</a:t>
            </a:r>
            <a:endParaRPr lang="en-US" altLang="en-US" sz="3200" b="1" i="1" smtClean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543800" y="6553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Slide </a:t>
            </a:r>
            <a:fld id="{13057CB7-35D1-4F74-86AE-62427D4DE497}" type="slidenum">
              <a:rPr lang="en-US" altLang="en-US" sz="1000" b="1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altLang="en-US" sz="1000" b="1">
              <a:solidFill>
                <a:srgbClr val="FFFFFF"/>
              </a:solidFill>
            </a:endParaRPr>
          </a:p>
        </p:txBody>
      </p:sp>
      <p:cxnSp>
        <p:nvCxnSpPr>
          <p:cNvPr id="35845" name="AutoShape 5"/>
          <p:cNvCxnSpPr>
            <a:cxnSpLocks noChangeShapeType="1"/>
          </p:cNvCxnSpPr>
          <p:nvPr/>
        </p:nvCxnSpPr>
        <p:spPr bwMode="auto">
          <a:xfrm>
            <a:off x="0" y="684213"/>
            <a:ext cx="9144000" cy="1588"/>
          </a:xfrm>
          <a:prstGeom prst="straightConnector1">
            <a:avLst/>
          </a:prstGeom>
          <a:noFill/>
          <a:ln w="44280" cap="sq">
            <a:solidFill>
              <a:srgbClr val="659A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543800" y="6553200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t>Slide </a:t>
            </a:r>
            <a:fld id="{FF7876F3-D275-47F4-8989-21C536E8F040}" type="slidenum"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altLang="en-US" sz="900" b="1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8" name="Date Placeholder 1"/>
          <p:cNvSpPr>
            <a:spLocks noGrp="1"/>
          </p:cNvSpPr>
          <p:nvPr>
            <p:ph type="dt" idx="11"/>
          </p:nvPr>
        </p:nvSpPr>
        <p:spPr>
          <a:xfrm>
            <a:off x="152400" y="6553200"/>
            <a:ext cx="1660525" cy="288925"/>
          </a:xfrm>
        </p:spPr>
        <p:txBody>
          <a:bodyPr/>
          <a:lstStyle/>
          <a:p>
            <a:pPr>
              <a:defRPr/>
            </a:pPr>
            <a:r>
              <a:rPr lang="en-US" dirty="0"/>
              <a:t>©2019 Arrive All Rights 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99060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smtClean="0">
                <a:solidFill>
                  <a:schemeClr val="tx1"/>
                </a:solidFill>
              </a:rPr>
              <a:t>Open vSwitch now currently supports</a:t>
            </a:r>
          </a:p>
          <a:p>
            <a:pPr>
              <a:lnSpc>
                <a:spcPct val="150000"/>
              </a:lnSpc>
            </a:pPr>
            <a:endParaRPr lang="en-US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Used “Linux traffic-control capability” for rate-limiting.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200" smtClean="0">
                <a:solidFill>
                  <a:schemeClr val="tx1"/>
                </a:solidFill>
              </a:rPr>
              <a:t>HFSC qdisc</a:t>
            </a:r>
            <a:r>
              <a:rPr lang="en-US" sz="1200" i="1" smtClean="0">
                <a:solidFill>
                  <a:schemeClr val="tx1"/>
                </a:solidFill>
              </a:rPr>
              <a:t> (Hierarchical Fair Service Curve), a hierarchical scheduling traffic control.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Add-on “Per VM interface traffic policing”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200" smtClean="0">
                <a:solidFill>
                  <a:schemeClr val="tx1"/>
                </a:solidFill>
              </a:rPr>
              <a:t>Ingress rate-limiting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71800"/>
            <a:ext cx="4572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4572000" y="4495800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Can setup rate limit for TAP0/TAP1/eth0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Can setup Hierarchy scheduling for TAP0/1/eth0</a:t>
            </a:r>
          </a:p>
          <a:p>
            <a:pPr>
              <a:lnSpc>
                <a:spcPct val="150000"/>
              </a:lnSpc>
            </a:pPr>
            <a:endParaRPr lang="en-US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633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7725" y="-61245"/>
            <a:ext cx="8610600" cy="7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OVS – DPDK: QoS Features</a:t>
            </a:r>
            <a:endParaRPr lang="en-US" altLang="en-US" sz="3200" b="1" i="1" smtClean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543800" y="6553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Slide </a:t>
            </a:r>
            <a:fld id="{13057CB7-35D1-4F74-86AE-62427D4DE497}" type="slidenum">
              <a:rPr lang="en-US" altLang="en-US" sz="1000" b="1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altLang="en-US" sz="1000" b="1">
              <a:solidFill>
                <a:srgbClr val="FFFFFF"/>
              </a:solidFill>
            </a:endParaRPr>
          </a:p>
        </p:txBody>
      </p:sp>
      <p:cxnSp>
        <p:nvCxnSpPr>
          <p:cNvPr id="35845" name="AutoShape 5"/>
          <p:cNvCxnSpPr>
            <a:cxnSpLocks noChangeShapeType="1"/>
          </p:cNvCxnSpPr>
          <p:nvPr/>
        </p:nvCxnSpPr>
        <p:spPr bwMode="auto">
          <a:xfrm>
            <a:off x="0" y="684213"/>
            <a:ext cx="9144000" cy="1588"/>
          </a:xfrm>
          <a:prstGeom prst="straightConnector1">
            <a:avLst/>
          </a:prstGeom>
          <a:noFill/>
          <a:ln w="44280" cap="sq">
            <a:solidFill>
              <a:srgbClr val="659A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543800" y="6553200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t>Slide </a:t>
            </a:r>
            <a:fld id="{FF7876F3-D275-47F4-8989-21C536E8F040}" type="slidenum"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altLang="en-US" sz="900" b="1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8" name="Date Placeholder 1"/>
          <p:cNvSpPr>
            <a:spLocks noGrp="1"/>
          </p:cNvSpPr>
          <p:nvPr>
            <p:ph type="dt" idx="11"/>
          </p:nvPr>
        </p:nvSpPr>
        <p:spPr>
          <a:xfrm>
            <a:off x="152400" y="6553200"/>
            <a:ext cx="1660525" cy="288925"/>
          </a:xfrm>
        </p:spPr>
        <p:txBody>
          <a:bodyPr/>
          <a:lstStyle/>
          <a:p>
            <a:pPr>
              <a:defRPr/>
            </a:pPr>
            <a:r>
              <a:rPr lang="en-US" dirty="0"/>
              <a:t>©2019 Arrive All Rights 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  <p:pic>
        <p:nvPicPr>
          <p:cNvPr id="4100" name="Picture 4" descr="D:\CloudDrive\OneDrive\Working\NOTE\atsdk_ovs_note\images\at_ovs_dpd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9156" y="1030877"/>
            <a:ext cx="7405688" cy="3464923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76200" y="4724400"/>
            <a:ext cx="9067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Userspace implementation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Exhance the throughput performance with small packet size rate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Re-use a set of DPDK userspace libraries that are used to accelerate and optimize packet transfer and processing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Support  Ingress/Egress policing rate-limit.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Used “Linux traffic-control capability” for rate-limiting.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 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633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7725" y="-61245"/>
            <a:ext cx="8610600" cy="7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OVS – DPDK: Arrive Add-on HQoS</a:t>
            </a:r>
            <a:endParaRPr lang="en-US" altLang="en-US" sz="3200" b="1" i="1" smtClean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543800" y="6553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Slide </a:t>
            </a:r>
            <a:fld id="{13057CB7-35D1-4F74-86AE-62427D4DE497}" type="slidenum">
              <a:rPr lang="en-US" altLang="en-US" sz="1000" b="1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altLang="en-US" sz="1000" b="1">
              <a:solidFill>
                <a:srgbClr val="FFFFFF"/>
              </a:solidFill>
            </a:endParaRPr>
          </a:p>
        </p:txBody>
      </p:sp>
      <p:cxnSp>
        <p:nvCxnSpPr>
          <p:cNvPr id="35845" name="AutoShape 5"/>
          <p:cNvCxnSpPr>
            <a:cxnSpLocks noChangeShapeType="1"/>
          </p:cNvCxnSpPr>
          <p:nvPr/>
        </p:nvCxnSpPr>
        <p:spPr bwMode="auto">
          <a:xfrm>
            <a:off x="0" y="684213"/>
            <a:ext cx="9144000" cy="1588"/>
          </a:xfrm>
          <a:prstGeom prst="straightConnector1">
            <a:avLst/>
          </a:prstGeom>
          <a:noFill/>
          <a:ln w="44280" cap="sq">
            <a:solidFill>
              <a:srgbClr val="659A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543800" y="6553200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t>Slide </a:t>
            </a:r>
            <a:fld id="{FF7876F3-D275-47F4-8989-21C536E8F040}" type="slidenum"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altLang="en-US" sz="900" b="1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8" name="Date Placeholder 1"/>
          <p:cNvSpPr>
            <a:spLocks noGrp="1"/>
          </p:cNvSpPr>
          <p:nvPr>
            <p:ph type="dt" idx="11"/>
          </p:nvPr>
        </p:nvSpPr>
        <p:spPr>
          <a:xfrm>
            <a:off x="152400" y="6553200"/>
            <a:ext cx="1660525" cy="288925"/>
          </a:xfrm>
        </p:spPr>
        <p:txBody>
          <a:bodyPr/>
          <a:lstStyle/>
          <a:p>
            <a:pPr>
              <a:defRPr/>
            </a:pPr>
            <a:r>
              <a:rPr lang="en-US" dirty="0"/>
              <a:t>©2019 Arrive All Rights 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  <p:pic>
        <p:nvPicPr>
          <p:cNvPr id="4099" name="Picture 3" descr="D:\CloudDrive\OneDrive\Working\NOTE\atsdk_ovs_note\images\at_ovs_tm_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827088"/>
            <a:ext cx="8239302" cy="305911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6200" y="4724400"/>
            <a:ext cx="9067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PMD polling interface to handle send/receive packet.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OVS-Openflow to handle packet classify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Integrate the DPDK HQoS libraries for traffic control</a:t>
            </a:r>
          </a:p>
          <a:p>
            <a:r>
              <a:rPr lang="en-US" sz="1200" smtClean="0">
                <a:solidFill>
                  <a:schemeClr val="tx1"/>
                </a:solidFill>
              </a:rPr>
              <a:t> 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633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7725" y="-61245"/>
            <a:ext cx="8610600" cy="7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OVS – DPDK: Arrive Add-on HQoS </a:t>
            </a:r>
            <a:r>
              <a:rPr lang="en-US" altLang="en-US" sz="3200" b="1" i="1" smtClean="0">
                <a:solidFill>
                  <a:srgbClr val="000066"/>
                </a:solidFill>
                <a:latin typeface="Calibri" panose="020F0502020204030204" pitchFamily="34" charset="0"/>
              </a:rPr>
              <a:t>Details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543800" y="6553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Slide </a:t>
            </a:r>
            <a:fld id="{13057CB7-35D1-4F74-86AE-62427D4DE497}" type="slidenum">
              <a:rPr lang="en-US" altLang="en-US" sz="1000" b="1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altLang="en-US" sz="1000" b="1">
              <a:solidFill>
                <a:srgbClr val="FFFFFF"/>
              </a:solidFill>
            </a:endParaRPr>
          </a:p>
        </p:txBody>
      </p:sp>
      <p:cxnSp>
        <p:nvCxnSpPr>
          <p:cNvPr id="35845" name="AutoShape 5"/>
          <p:cNvCxnSpPr>
            <a:cxnSpLocks noChangeShapeType="1"/>
          </p:cNvCxnSpPr>
          <p:nvPr/>
        </p:nvCxnSpPr>
        <p:spPr bwMode="auto">
          <a:xfrm>
            <a:off x="0" y="684213"/>
            <a:ext cx="9144000" cy="1588"/>
          </a:xfrm>
          <a:prstGeom prst="straightConnector1">
            <a:avLst/>
          </a:prstGeom>
          <a:noFill/>
          <a:ln w="44280" cap="sq">
            <a:solidFill>
              <a:srgbClr val="659A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543800" y="6553200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t>Slide </a:t>
            </a:r>
            <a:fld id="{FF7876F3-D275-47F4-8989-21C536E8F040}" type="slidenum"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altLang="en-US" sz="900" b="1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8" name="Date Placeholder 1"/>
          <p:cNvSpPr>
            <a:spLocks noGrp="1"/>
          </p:cNvSpPr>
          <p:nvPr>
            <p:ph type="dt" idx="11"/>
          </p:nvPr>
        </p:nvSpPr>
        <p:spPr>
          <a:xfrm>
            <a:off x="152400" y="6553200"/>
            <a:ext cx="1660525" cy="288925"/>
          </a:xfrm>
        </p:spPr>
        <p:txBody>
          <a:bodyPr/>
          <a:lstStyle/>
          <a:p>
            <a:pPr>
              <a:defRPr/>
            </a:pPr>
            <a:r>
              <a:rPr lang="en-US" dirty="0"/>
              <a:t>©2019 Arrive All Rights 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25780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Support hierarchy scheduling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Support 64k flows (</a:t>
            </a:r>
            <a:r>
              <a:rPr lang="en-US" sz="1200" i="1" smtClean="0">
                <a:solidFill>
                  <a:schemeClr val="tx1"/>
                </a:solidFill>
              </a:rPr>
              <a:t>4x4x4096</a:t>
            </a:r>
            <a:r>
              <a:rPr lang="en-US" sz="1200" smtClean="0">
                <a:solidFill>
                  <a:schemeClr val="tx1"/>
                </a:solidFill>
              </a:rPr>
              <a:t>) 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5122" name="Picture 2" descr="Z:\cuongpt\working\sw_documentation\atsdk_ovs_note\images\at_ovs_hqos_sho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762000"/>
            <a:ext cx="3333750" cy="4210050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1" y="762000"/>
            <a:ext cx="5638800" cy="426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20633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7725" y="-61245"/>
            <a:ext cx="8610600" cy="7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OVS – DPDK: Arrive Add-on HQoS Current Status</a:t>
            </a:r>
            <a:endParaRPr lang="en-US" altLang="en-US" sz="3200" b="1" i="1" smtClean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543800" y="6553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Slide </a:t>
            </a:r>
            <a:fld id="{13057CB7-35D1-4F74-86AE-62427D4DE497}" type="slidenum">
              <a:rPr lang="en-US" altLang="en-US" sz="1000" b="1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altLang="en-US" sz="1000" b="1">
              <a:solidFill>
                <a:srgbClr val="FFFFFF"/>
              </a:solidFill>
            </a:endParaRPr>
          </a:p>
        </p:txBody>
      </p:sp>
      <p:cxnSp>
        <p:nvCxnSpPr>
          <p:cNvPr id="35845" name="AutoShape 5"/>
          <p:cNvCxnSpPr>
            <a:cxnSpLocks noChangeShapeType="1"/>
          </p:cNvCxnSpPr>
          <p:nvPr/>
        </p:nvCxnSpPr>
        <p:spPr bwMode="auto">
          <a:xfrm>
            <a:off x="0" y="684213"/>
            <a:ext cx="9144000" cy="1588"/>
          </a:xfrm>
          <a:prstGeom prst="straightConnector1">
            <a:avLst/>
          </a:prstGeom>
          <a:noFill/>
          <a:ln w="44280" cap="sq">
            <a:solidFill>
              <a:srgbClr val="659A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543800" y="6553200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t>Slide </a:t>
            </a:r>
            <a:fld id="{FF7876F3-D275-47F4-8989-21C536E8F040}" type="slidenum"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altLang="en-US" sz="900" b="1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8" name="Date Placeholder 1"/>
          <p:cNvSpPr>
            <a:spLocks noGrp="1"/>
          </p:cNvSpPr>
          <p:nvPr>
            <p:ph type="dt" idx="11"/>
          </p:nvPr>
        </p:nvSpPr>
        <p:spPr>
          <a:xfrm>
            <a:off x="152400" y="6553200"/>
            <a:ext cx="1660525" cy="288925"/>
          </a:xfrm>
        </p:spPr>
        <p:txBody>
          <a:bodyPr/>
          <a:lstStyle/>
          <a:p>
            <a:pPr>
              <a:defRPr/>
            </a:pPr>
            <a:r>
              <a:rPr lang="en-US" dirty="0"/>
              <a:t>©2019 Arrive All Rights 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838200"/>
            <a:ext cx="906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Finish first version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Next  Steps:Testing, optimize and Improvement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200" smtClean="0">
                <a:solidFill>
                  <a:schemeClr val="tx1"/>
                </a:solidFill>
              </a:rPr>
              <a:t>  Build/Deploy the OVS with HQoS function  for  Networking NFV on OpenStack</a:t>
            </a: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633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47725" y="-61245"/>
            <a:ext cx="8610600" cy="74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</a:pP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PHY-OVS-VM-OVS-PHY </a:t>
            </a:r>
            <a:r>
              <a:rPr lang="en-US" altLang="en-US" sz="3200" b="1" smtClean="0">
                <a:solidFill>
                  <a:srgbClr val="000066"/>
                </a:solidFill>
                <a:latin typeface="Calibri" panose="020F0502020204030204" pitchFamily="34" charset="0"/>
              </a:rPr>
              <a:t>– 4096 Flows</a:t>
            </a:r>
            <a:endParaRPr lang="en-US" altLang="en-US" sz="3200" b="1" smtClean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7543800" y="65532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000" b="1">
                <a:solidFill>
                  <a:srgbClr val="FFFFFF"/>
                </a:solidFill>
              </a:rPr>
              <a:t>Slide </a:t>
            </a:r>
            <a:fld id="{13057CB7-35D1-4F74-86AE-62427D4DE497}" type="slidenum">
              <a:rPr lang="en-US" altLang="en-US" sz="1000" b="1">
                <a:solidFill>
                  <a:srgbClr val="FFFFFF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altLang="en-US" sz="1000" b="1">
              <a:solidFill>
                <a:srgbClr val="FFFFFF"/>
              </a:solidFill>
            </a:endParaRPr>
          </a:p>
        </p:txBody>
      </p:sp>
      <p:cxnSp>
        <p:nvCxnSpPr>
          <p:cNvPr id="35845" name="AutoShape 5"/>
          <p:cNvCxnSpPr>
            <a:cxnSpLocks noChangeShapeType="1"/>
          </p:cNvCxnSpPr>
          <p:nvPr/>
        </p:nvCxnSpPr>
        <p:spPr bwMode="auto">
          <a:xfrm>
            <a:off x="0" y="684213"/>
            <a:ext cx="9144000" cy="1588"/>
          </a:xfrm>
          <a:prstGeom prst="straightConnector1">
            <a:avLst/>
          </a:prstGeom>
          <a:noFill/>
          <a:ln w="44280" cap="sq">
            <a:solidFill>
              <a:srgbClr val="659A2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543800" y="6553200"/>
            <a:ext cx="15097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t>Slide </a:t>
            </a:r>
            <a:fld id="{FF7876F3-D275-47F4-8989-21C536E8F040}" type="slidenum">
              <a:rPr lang="en-US" altLang="en-US" sz="900" b="1">
                <a:solidFill>
                  <a:srgbClr val="000000"/>
                </a:solidFill>
                <a:cs typeface="Lucida Sans Unicode" panose="020B0602030504020204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altLang="en-US" sz="900" b="1">
              <a:solidFill>
                <a:srgbClr val="000000"/>
              </a:solidFill>
              <a:cs typeface="Lucida Sans Unicode" panose="020B0602030504020204" pitchFamily="34" charset="0"/>
            </a:endParaRPr>
          </a:p>
        </p:txBody>
      </p:sp>
      <p:sp>
        <p:nvSpPr>
          <p:cNvPr id="18" name="Date Placeholder 1"/>
          <p:cNvSpPr>
            <a:spLocks noGrp="1"/>
          </p:cNvSpPr>
          <p:nvPr>
            <p:ph type="dt" idx="11"/>
          </p:nvPr>
        </p:nvSpPr>
        <p:spPr>
          <a:xfrm>
            <a:off x="152400" y="6553200"/>
            <a:ext cx="1660525" cy="288925"/>
          </a:xfrm>
        </p:spPr>
        <p:txBody>
          <a:bodyPr/>
          <a:lstStyle/>
          <a:p>
            <a:pPr>
              <a:defRPr/>
            </a:pPr>
            <a:r>
              <a:rPr lang="en-US" dirty="0"/>
              <a:t>©2019 Arrive All Rights 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85998" y="6538912"/>
            <a:ext cx="495300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900" b="1" dirty="0">
                <a:solidFill>
                  <a:schemeClr val="tx1"/>
                </a:solidFill>
              </a:rPr>
              <a:t>Arrive Preliminary and Confidential 2019 Do Not Copy or Distribute Without Permission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838200"/>
            <a:ext cx="480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smtClean="0">
                <a:solidFill>
                  <a:schemeClr val="tx1"/>
                </a:solidFill>
              </a:rPr>
              <a:t> (1)  Generate 1flow</a:t>
            </a:r>
          </a:p>
          <a:p>
            <a:pPr>
              <a:lnSpc>
                <a:spcPct val="200000"/>
              </a:lnSpc>
            </a:pPr>
            <a:r>
              <a:rPr lang="en-US" sz="1200" smtClean="0">
                <a:solidFill>
                  <a:schemeClr val="tx1"/>
                </a:solidFill>
              </a:rPr>
              <a:t>	+ packet szie </a:t>
            </a:r>
            <a:r>
              <a:rPr lang="en-US" sz="1200" smtClean="0">
                <a:solidFill>
                  <a:schemeClr val="tx1"/>
                </a:solidFill>
              </a:rPr>
              <a:t>64, 128, 256, 512, 1024, 1280, 1518</a:t>
            </a:r>
            <a:endParaRPr lang="en-US" sz="120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200" smtClean="0">
                <a:solidFill>
                  <a:schemeClr val="tx1"/>
                </a:solidFill>
              </a:rPr>
              <a:t>           + bw 10Gps </a:t>
            </a:r>
          </a:p>
          <a:p>
            <a:pPr>
              <a:lnSpc>
                <a:spcPct val="200000"/>
              </a:lnSpc>
            </a:pPr>
            <a:r>
              <a:rPr lang="en-US" sz="1200" smtClean="0">
                <a:solidFill>
                  <a:schemeClr val="tx1"/>
                </a:solidFill>
              </a:rPr>
              <a:t> (2)  PMD polls the ETH port to handle receiving</a:t>
            </a:r>
          </a:p>
          <a:p>
            <a:pPr>
              <a:lnSpc>
                <a:spcPct val="200000"/>
              </a:lnSpc>
            </a:pPr>
            <a:r>
              <a:rPr lang="en-US" sz="1200" smtClean="0">
                <a:solidFill>
                  <a:schemeClr val="tx1"/>
                </a:solidFill>
              </a:rPr>
              <a:t> (3)  OVS-Openflow handles classify and make an action</a:t>
            </a:r>
          </a:p>
          <a:p>
            <a:pPr>
              <a:lnSpc>
                <a:spcPct val="200000"/>
              </a:lnSpc>
            </a:pPr>
            <a:r>
              <a:rPr lang="en-US" sz="1200" smtClean="0">
                <a:solidFill>
                  <a:schemeClr val="tx1"/>
                </a:solidFill>
              </a:rPr>
              <a:t> (4)  Send packet to vhost port</a:t>
            </a:r>
          </a:p>
          <a:p>
            <a:pPr>
              <a:lnSpc>
                <a:spcPct val="200000"/>
              </a:lnSpc>
            </a:pPr>
            <a:r>
              <a:rPr lang="en-US" sz="1200" smtClean="0">
                <a:solidFill>
                  <a:schemeClr val="tx1"/>
                </a:solidFill>
              </a:rPr>
              <a:t> </a:t>
            </a:r>
            <a:r>
              <a:rPr lang="en-US" sz="1200" b="1" smtClean="0">
                <a:solidFill>
                  <a:srgbClr val="FF0000"/>
                </a:solidFill>
              </a:rPr>
              <a:t>(5, 5’) HQoS traffic control before transmit</a:t>
            </a:r>
          </a:p>
          <a:p>
            <a:pPr>
              <a:lnSpc>
                <a:spcPct val="200000"/>
              </a:lnSpc>
            </a:pPr>
            <a:r>
              <a:rPr lang="en-US" sz="1200" smtClean="0">
                <a:solidFill>
                  <a:schemeClr val="tx1"/>
                </a:solidFill>
              </a:rPr>
              <a:t> (6) PMD polls the ETH port to handle transmit packet</a:t>
            </a:r>
          </a:p>
          <a:p>
            <a:pPr>
              <a:lnSpc>
                <a:spcPct val="200000"/>
              </a:lnSpc>
            </a:pPr>
            <a:r>
              <a:rPr lang="en-US" sz="1200" smtClean="0">
                <a:solidFill>
                  <a:schemeClr val="tx1"/>
                </a:solidFill>
              </a:rPr>
              <a:t>  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1" name="Picture 3" descr="D:\CloudDrive\OneDrive\Working\NOTE\yED\nfv_ovs\at_ovs_model_phy_ovs_vm_vm_ovs_ph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904874"/>
            <a:ext cx="4953000" cy="47339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20633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123845</TotalTime>
  <Words>783</Words>
  <Application>Microsoft Office PowerPoint</Application>
  <PresentationFormat>On-screen Show (4:3)</PresentationFormat>
  <Paragraphs>224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2_Office Theme</vt:lpstr>
      <vt:lpstr>10_Office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Arrive</dc:creator>
  <cp:lastModifiedBy>cuongpt</cp:lastModifiedBy>
  <cp:revision>4521</cp:revision>
  <cp:lastPrinted>2011-02-27T10:36:22Z</cp:lastPrinted>
  <dcterms:created xsi:type="dcterms:W3CDTF">2007-07-25T14:53:05Z</dcterms:created>
  <dcterms:modified xsi:type="dcterms:W3CDTF">2020-01-13T07:24:56Z</dcterms:modified>
</cp:coreProperties>
</file>