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5" r:id="rId2"/>
    <p:sldMasterId id="2147483706" r:id="rId3"/>
    <p:sldMasterId id="2147483707" r:id="rId4"/>
    <p:sldMasterId id="2147483708" r:id="rId5"/>
    <p:sldMasterId id="2147483709" r:id="rId6"/>
  </p:sldMasterIdLst>
  <p:notesMasterIdLst>
    <p:notesMasterId r:id="rId5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6256000" cy="9144000"/>
  <p:notesSz cx="6858000" cy="9144000"/>
  <p:embeddedFontLst>
    <p:embeddedFont>
      <p:font typeface="Cabin" panose="020B0604020202020204" charset="0"/>
      <p:regular r:id="rId55"/>
      <p:bold r:id="rId56"/>
      <p:italic r:id="rId57"/>
      <p:boldItalic r:id="rId58"/>
    </p:embeddedFont>
    <p:embeddedFont>
      <p:font typeface="Ovo" panose="020B0604020202020204" charset="0"/>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36" autoAdjust="0"/>
  </p:normalViewPr>
  <p:slideViewPr>
    <p:cSldViewPr snapToGrid="0">
      <p:cViewPr varScale="1">
        <p:scale>
          <a:sx n="46" d="100"/>
          <a:sy n="46" d="100"/>
        </p:scale>
        <p:origin x="1050" y="4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font" Target="fonts/font1.fntdata"/><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font" Target="fonts/font4.fntdata"/><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font" Target="fonts/font2.fntdata"/><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font" Target="fonts/font5.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font" Target="fonts/font3.fntdata"/><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b="1" smtClean="0">
                <a:solidFill>
                  <a:schemeClr val="dk2"/>
                </a:solidFill>
              </a:rPr>
              <a:t>Từ</a:t>
            </a:r>
            <a:r>
              <a:rPr lang="en-US" b="1" baseline="0" smtClean="0">
                <a:solidFill>
                  <a:schemeClr val="dk2"/>
                </a:solidFill>
              </a:rPr>
              <a:t> mới: </a:t>
            </a:r>
          </a:p>
          <a:p>
            <a:pPr lvl="0">
              <a:spcBef>
                <a:spcPts val="0"/>
              </a:spcBef>
              <a:buNone/>
            </a:pPr>
            <a:endParaRPr lang="en-US" smtClean="0">
              <a:solidFill>
                <a:schemeClr val="dk2"/>
              </a:solidFill>
            </a:endParaRPr>
          </a:p>
          <a:p>
            <a:pPr lvl="0">
              <a:spcBef>
                <a:spcPts val="0"/>
              </a:spcBef>
              <a:buNone/>
            </a:pPr>
            <a:endParaRPr lang="en-US" smtClean="0">
              <a:solidFill>
                <a:schemeClr val="dk2"/>
              </a:solidFill>
            </a:endParaRPr>
          </a:p>
          <a:p>
            <a:pPr lvl="0">
              <a:spcBef>
                <a:spcPts val="0"/>
              </a:spcBef>
              <a:buNone/>
            </a:pPr>
            <a:endParaRPr lang="en-US" smtClean="0">
              <a:solidFill>
                <a:schemeClr val="dk2"/>
              </a:solidFill>
            </a:endParaRPr>
          </a:p>
          <a:p>
            <a:pPr lvl="0">
              <a:spcBef>
                <a:spcPts val="0"/>
              </a:spcBef>
              <a:buNone/>
            </a:pPr>
            <a:endParaRPr lang="en-US" smtClean="0">
              <a:solidFill>
                <a:schemeClr val="dk2"/>
              </a:solidFill>
            </a:endParaRPr>
          </a:p>
          <a:p>
            <a:pPr lvl="0">
              <a:spcBef>
                <a:spcPts val="0"/>
              </a:spcBef>
              <a:buNone/>
            </a:pPr>
            <a:r>
              <a:rPr lang="en-US" smtClean="0">
                <a:solidFill>
                  <a:schemeClr val="dk2"/>
                </a:solidFill>
              </a:rPr>
              <a:t>Note </a:t>
            </a:r>
            <a:r>
              <a:rPr lang="en-US">
                <a:solidFill>
                  <a:schemeClr val="dk2"/>
                </a:solidFill>
              </a:rPr>
              <a:t>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spcBef>
                <a:spcPts val="0"/>
              </a:spcBef>
              <a:buFontTx/>
              <a:buChar char="-"/>
            </a:pPr>
            <a:r>
              <a:rPr lang="en-US" b="1" baseline="0" smtClean="0"/>
              <a:t>Clown: </a:t>
            </a:r>
            <a:r>
              <a:rPr lang="en-US" baseline="0" smtClean="0"/>
              <a:t>chú hề, anh hề.</a:t>
            </a:r>
          </a:p>
          <a:p>
            <a:pPr marL="171450" lvl="0" indent="-171450">
              <a:spcBef>
                <a:spcPts val="0"/>
              </a:spcBef>
              <a:buFontTx/>
              <a:buChar char="-"/>
            </a:pPr>
            <a:r>
              <a:rPr lang="en-US" baseline="0" smtClean="0"/>
              <a:t>Tent: Cái lều, rạp</a:t>
            </a: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spcBef>
                <a:spcPts val="0"/>
              </a:spcBef>
              <a:buFontTx/>
              <a:buChar char="-"/>
            </a:pPr>
            <a:r>
              <a:rPr lang="en-US" b="1" i="0" smtClean="0"/>
              <a:t>Temporary</a:t>
            </a:r>
            <a:r>
              <a:rPr lang="en-US" smtClean="0"/>
              <a:t>:</a:t>
            </a:r>
            <a:r>
              <a:rPr lang="en-US" baseline="0" smtClean="0"/>
              <a:t> Tạm thời</a:t>
            </a:r>
          </a:p>
          <a:p>
            <a:pPr marL="171450" lvl="0" indent="-171450">
              <a:spcBef>
                <a:spcPts val="0"/>
              </a:spcBef>
              <a:buFontTx/>
              <a:buChar char="-"/>
            </a:pPr>
            <a:r>
              <a:rPr lang="en-US" baseline="0" smtClean="0"/>
              <a:t>Permanent: Cố định, bất động, lâu dài, bền vững</a:t>
            </a: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sz="1200" b="1" i="0" u="none" strike="noStrike" cap="none" smtClean="0">
                <a:solidFill>
                  <a:schemeClr val="lt1"/>
                </a:solidFill>
                <a:latin typeface="Cabin"/>
                <a:ea typeface="Cabin"/>
                <a:cs typeface="Cabin"/>
                <a:sym typeface="Cabin"/>
              </a:rPr>
              <a:t>Từ</a:t>
            </a:r>
            <a:r>
              <a:rPr lang="en-US" sz="1200" b="1" i="0" u="none" strike="noStrike" cap="none" baseline="0" smtClean="0">
                <a:solidFill>
                  <a:schemeClr val="lt1"/>
                </a:solidFill>
                <a:latin typeface="Cabin"/>
                <a:ea typeface="Cabin"/>
                <a:cs typeface="Cabin"/>
                <a:sym typeface="Cabin"/>
              </a:rPr>
              <a:t> mới</a:t>
            </a:r>
            <a:endParaRPr lang="en-US" sz="1200" b="1" i="0" u="none" strike="noStrike" cap="none" smtClean="0">
              <a:solidFill>
                <a:schemeClr val="lt1"/>
              </a:solidFill>
              <a:latin typeface="Cabin"/>
              <a:ea typeface="Cabin"/>
              <a:cs typeface="Cabin"/>
              <a:sym typeface="Cabin"/>
            </a:endParaRPr>
          </a:p>
          <a:p>
            <a:pPr lvl="0">
              <a:spcBef>
                <a:spcPts val="0"/>
              </a:spcBef>
              <a:buNone/>
            </a:pPr>
            <a:r>
              <a:rPr lang="en-US" sz="1200" b="0" i="0" u="none" strike="noStrike" cap="none" smtClean="0">
                <a:solidFill>
                  <a:schemeClr val="lt1"/>
                </a:solidFill>
                <a:latin typeface="Cabin"/>
                <a:ea typeface="Cabin"/>
                <a:cs typeface="Cabin"/>
                <a:sym typeface="Cabin"/>
              </a:rPr>
              <a:t>Instructions: hướng</a:t>
            </a:r>
            <a:r>
              <a:rPr lang="en-US" sz="1200" b="0" i="0" u="none" strike="noStrike" cap="none" baseline="0" smtClean="0">
                <a:solidFill>
                  <a:schemeClr val="lt1"/>
                </a:solidFill>
                <a:latin typeface="Cabin"/>
                <a:ea typeface="Cabin"/>
                <a:cs typeface="Cabin"/>
                <a:sym typeface="Cabin"/>
              </a:rPr>
              <a:t> dẫn, dẫn</a:t>
            </a:r>
            <a:endParaRPr lang="en-US" sz="1200" b="0" i="0" u="none" strike="noStrike" cap="none" smtClean="0">
              <a:solidFill>
                <a:schemeClr val="lt1"/>
              </a:solidFill>
              <a:latin typeface="Cabin"/>
              <a:ea typeface="Cabin"/>
              <a:cs typeface="Cabin"/>
              <a:sym typeface="Cabin"/>
            </a:endParaRPr>
          </a:p>
          <a:p>
            <a:pPr lvl="0">
              <a:spcBef>
                <a:spcPts val="0"/>
              </a:spcBef>
              <a:buNone/>
            </a:pPr>
            <a:endParaRPr lang="en-US" sz="1200" b="0" i="0" u="none" strike="noStrike" cap="none" smtClean="0">
              <a:solidFill>
                <a:schemeClr val="lt1"/>
              </a:solidFill>
              <a:latin typeface="Cabin"/>
              <a:sym typeface="Cabin"/>
            </a:endParaRPr>
          </a:p>
          <a:p>
            <a:pPr lvl="0">
              <a:spcBef>
                <a:spcPts val="0"/>
              </a:spcBef>
              <a:buNone/>
            </a:pPr>
            <a:r>
              <a:rPr lang="en-US" sz="1200" b="1" i="0" u="none" strike="noStrike" cap="none" smtClean="0">
                <a:solidFill>
                  <a:schemeClr val="lt1"/>
                </a:solidFill>
                <a:latin typeface="Cabin"/>
                <a:sym typeface="Cabin"/>
              </a:rPr>
              <a:t>Câu:</a:t>
            </a:r>
            <a:r>
              <a:rPr lang="en-US" sz="1200" b="1" i="0" u="none" strike="noStrike" cap="none" baseline="0" smtClean="0">
                <a:solidFill>
                  <a:schemeClr val="lt1"/>
                </a:solidFill>
                <a:latin typeface="Cabin"/>
                <a:sym typeface="Cabin"/>
              </a:rPr>
              <a:t> </a:t>
            </a:r>
          </a:p>
          <a:p>
            <a:pPr lvl="0">
              <a:spcBef>
                <a:spcPts val="0"/>
              </a:spcBef>
              <a:buNone/>
            </a:pPr>
            <a:r>
              <a:rPr lang="en-US" sz="1200" b="0" i="0" u="none" strike="noStrike" cap="none" baseline="0" smtClean="0">
                <a:solidFill>
                  <a:schemeClr val="lt1"/>
                </a:solidFill>
                <a:latin typeface="Cabin"/>
                <a:sym typeface="Cabin"/>
              </a:rPr>
              <a:t>- Máy tính được làm ra với mục đích giúp chúng ta làm một điều gì đó.</a:t>
            </a:r>
          </a:p>
          <a:p>
            <a:pPr lvl="0">
              <a:spcBef>
                <a:spcPts val="0"/>
              </a:spcBef>
              <a:buNone/>
            </a:pPr>
            <a:r>
              <a:rPr lang="en-US" sz="1200" b="0" i="0" u="none" strike="noStrike" cap="none" baseline="0" smtClean="0">
                <a:solidFill>
                  <a:schemeClr val="lt1"/>
                </a:solidFill>
                <a:latin typeface="Cabin"/>
                <a:sym typeface="Cabin"/>
              </a:rPr>
              <a:t>- Nhưng chúng ta cấn nói bằng ngôn ngữ của chúng để mô tả những gì mà chúng ta muốn thực hiện.</a:t>
            </a:r>
          </a:p>
          <a:p>
            <a:pPr lvl="0">
              <a:spcBef>
                <a:spcPts val="0"/>
              </a:spcBef>
              <a:buNone/>
            </a:pPr>
            <a:r>
              <a:rPr lang="en-US" sz="1200" b="0" i="0" u="none" strike="noStrike" cap="none" baseline="0" smtClean="0">
                <a:solidFill>
                  <a:schemeClr val="lt1"/>
                </a:solidFill>
                <a:latin typeface="Cabin"/>
                <a:sym typeface="Cabin"/>
              </a:rPr>
              <a:t>- Người sử dụng dễ dàng đặt những chương trình khác nhau (những hướng dẫn) vào trong máy tính và chỉ chọn những cái muốn sử dụng.</a:t>
            </a: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spcBef>
                <a:spcPts val="0"/>
              </a:spcBef>
              <a:buFontTx/>
              <a:buChar char="-"/>
            </a:pPr>
            <a:r>
              <a:rPr lang="en-US" b="1" smtClean="0"/>
              <a:t>Serpent</a:t>
            </a:r>
            <a:r>
              <a:rPr lang="en-US" smtClean="0"/>
              <a:t>:</a:t>
            </a:r>
            <a:r>
              <a:rPr lang="en-US" baseline="0" smtClean="0"/>
              <a:t> Con rắn</a:t>
            </a:r>
          </a:p>
          <a:p>
            <a:pPr marL="171450" lvl="0" indent="-171450">
              <a:spcBef>
                <a:spcPts val="0"/>
              </a:spcBef>
              <a:buFontTx/>
              <a:buChar char="-"/>
            </a:pPr>
            <a:r>
              <a:rPr lang="en-US" b="1" baseline="0" smtClean="0"/>
              <a:t>Converse</a:t>
            </a:r>
            <a:r>
              <a:rPr lang="en-US" baseline="0" smtClean="0"/>
              <a:t>: đối thoại, nói chuyện</a:t>
            </a:r>
          </a:p>
          <a:p>
            <a:pPr marL="171450" lvl="0" indent="-171450">
              <a:spcBef>
                <a:spcPts val="0"/>
              </a:spcBef>
              <a:buFontTx/>
              <a:buChar char="-"/>
            </a:pPr>
            <a:r>
              <a:rPr lang="en-US" b="1" i="0" baseline="0" smtClean="0"/>
              <a:t>Hereditary</a:t>
            </a:r>
            <a:r>
              <a:rPr lang="en-US" baseline="0" smtClean="0"/>
              <a:t>: di truyền, cha truyền con nối.</a:t>
            </a:r>
          </a:p>
          <a:p>
            <a:pPr marL="171450" lvl="0" indent="-171450">
              <a:spcBef>
                <a:spcPts val="0"/>
              </a:spcBef>
              <a:buFontTx/>
              <a:buChar char="-"/>
            </a:pPr>
            <a:r>
              <a:rPr lang="en-US" b="1" baseline="0" smtClean="0"/>
              <a:t>Descended</a:t>
            </a:r>
            <a:r>
              <a:rPr lang="en-US" baseline="0" smtClean="0"/>
              <a:t>: Có nguồn gốc từ</a:t>
            </a:r>
          </a:p>
          <a:p>
            <a:pPr marL="171450" lvl="0" indent="-171450">
              <a:spcBef>
                <a:spcPts val="0"/>
              </a:spcBef>
              <a:buFontTx/>
              <a:buChar char="-"/>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spcBef>
                <a:spcPts val="0"/>
              </a:spcBef>
              <a:buFontTx/>
              <a:buChar char="-"/>
            </a:pPr>
            <a:r>
              <a:rPr lang="en-US" b="1" baseline="0" smtClean="0"/>
              <a:t>Gibberish</a:t>
            </a:r>
            <a:r>
              <a:rPr lang="en-US" baseline="0" smtClean="0"/>
              <a:t>: lắp bắp</a:t>
            </a:r>
          </a:p>
          <a:p>
            <a:pPr marL="171450" lvl="0" indent="-171450">
              <a:spcBef>
                <a:spcPts val="0"/>
              </a:spcBef>
              <a:buFontTx/>
              <a:buChar char="-"/>
            </a:pPr>
            <a:r>
              <a:rPr lang="en-US" b="1" i="0" smtClean="0"/>
              <a:t>Cruel</a:t>
            </a:r>
            <a:r>
              <a:rPr lang="en-US" smtClean="0"/>
              <a:t>:</a:t>
            </a:r>
            <a:r>
              <a:rPr lang="en-US" baseline="0" smtClean="0"/>
              <a:t> độc ác, dự tợn</a:t>
            </a: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smtClean="0"/>
              <a:t>Từ</a:t>
            </a:r>
            <a:r>
              <a:rPr lang="en-US" baseline="0" smtClean="0"/>
              <a:t> mới:</a:t>
            </a:r>
          </a:p>
          <a:p>
            <a:pPr lvl="0">
              <a:spcBef>
                <a:spcPts val="0"/>
              </a:spcBef>
              <a:buNone/>
            </a:pPr>
            <a:r>
              <a:rPr lang="en-US" baseline="0" smtClean="0"/>
              <a:t>- Anticipate: biết trước, chờ đợi</a:t>
            </a: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spcBef>
                <a:spcPts val="0"/>
              </a:spcBef>
              <a:buFontTx/>
              <a:buChar char="-"/>
            </a:pPr>
            <a:r>
              <a:rPr lang="en-US" smtClean="0"/>
              <a:t>Sentences: câu</a:t>
            </a:r>
            <a:r>
              <a:rPr lang="en-US" baseline="0" smtClean="0"/>
              <a:t> </a:t>
            </a:r>
          </a:p>
          <a:p>
            <a:pPr marL="171450" lvl="0" indent="-171450">
              <a:spcBef>
                <a:spcPts val="0"/>
              </a:spcBef>
              <a:buFontTx/>
              <a:buChar char="-"/>
            </a:pPr>
            <a:r>
              <a:rPr lang="en-US" baseline="0" smtClean="0"/>
              <a:t>Expression: Biểu thức.</a:t>
            </a: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b="1" smtClean="0"/>
              <a:t>Experiment:</a:t>
            </a:r>
            <a:r>
              <a:rPr lang="en-US" b="1" baseline="0" smtClean="0"/>
              <a:t> </a:t>
            </a:r>
            <a:r>
              <a:rPr lang="en-US" baseline="0" smtClean="0"/>
              <a:t>thử nghiệm, thí nghiệm.</a:t>
            </a:r>
          </a:p>
          <a:p>
            <a:pPr lvl="0">
              <a:spcBef>
                <a:spcPts val="0"/>
              </a:spcBef>
              <a:buNone/>
            </a:pPr>
            <a:r>
              <a:rPr lang="en-US" b="1" baseline="0" smtClean="0"/>
              <a:t>Convention: </a:t>
            </a:r>
            <a:r>
              <a:rPr lang="en-US" baseline="0" smtClean="0"/>
              <a:t>quy ước.</a:t>
            </a:r>
          </a:p>
          <a:p>
            <a:pPr lvl="0">
              <a:spcBef>
                <a:spcPts val="0"/>
              </a:spcBef>
              <a:buNone/>
            </a:pPr>
            <a:r>
              <a:rPr lang="en-US" b="1" i="0" baseline="0" smtClean="0"/>
              <a:t>Indicate</a:t>
            </a:r>
            <a:r>
              <a:rPr lang="en-US" baseline="0" smtClean="0"/>
              <a:t>: Báo hiệu.</a:t>
            </a: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smtClean="0"/>
              <a:t>Từ</a:t>
            </a:r>
            <a:r>
              <a:rPr lang="en-US" baseline="0" smtClean="0"/>
              <a:t> mới: </a:t>
            </a:r>
          </a:p>
          <a:p>
            <a:pPr lvl="0">
              <a:spcBef>
                <a:spcPts val="0"/>
              </a:spcBef>
              <a:buNone/>
            </a:pPr>
            <a:r>
              <a:rPr lang="en-US" baseline="0" smtClean="0"/>
              <a:t>- </a:t>
            </a:r>
            <a:r>
              <a:rPr lang="en-US" b="1" baseline="0" smtClean="0"/>
              <a:t>Little</a:t>
            </a:r>
            <a:r>
              <a:rPr lang="en-US" baseline="0" smtClean="0"/>
              <a:t> </a:t>
            </a:r>
            <a:r>
              <a:rPr lang="en-US" i="1" baseline="0" smtClean="0"/>
              <a:t>(danh từ, phó từ):</a:t>
            </a:r>
            <a:r>
              <a:rPr lang="en-US" b="0" i="1" baseline="0" smtClean="0"/>
              <a:t> </a:t>
            </a:r>
            <a:r>
              <a:rPr lang="en-US" b="0" i="0" baseline="0" smtClean="0"/>
              <a:t>ít, nhỏ bé, ngắn ngủi.</a:t>
            </a:r>
          </a:p>
          <a:p>
            <a:pPr lvl="0">
              <a:spcBef>
                <a:spcPts val="0"/>
              </a:spcBef>
              <a:buNone/>
            </a:pPr>
            <a:endParaRPr b="0" i="0"/>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smtClean="0"/>
              <a:t>Recipe:</a:t>
            </a:r>
            <a:r>
              <a:rPr lang="en-US" baseline="0" smtClean="0"/>
              <a:t> Phương pháp, cách làm: </a:t>
            </a: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smtClean="0"/>
              <a:t>- Variable:</a:t>
            </a:r>
            <a:r>
              <a:rPr lang="en-US" baseline="0" smtClean="0"/>
              <a:t> biến số</a:t>
            </a:r>
          </a:p>
          <a:p>
            <a:pPr lvl="0">
              <a:spcBef>
                <a:spcPts val="0"/>
              </a:spcBef>
              <a:buNone/>
            </a:pPr>
            <a:r>
              <a:rPr lang="en-US" baseline="0" smtClean="0"/>
              <a:t>- Interation: Lặp lại </a:t>
            </a: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smtClean="0"/>
              <a:t>Từ</a:t>
            </a:r>
            <a:r>
              <a:rPr lang="en-US" baseline="0" smtClean="0"/>
              <a:t> mới:</a:t>
            </a:r>
          </a:p>
          <a:p>
            <a:pPr marL="171450" lvl="0" indent="-171450" algn="l">
              <a:spcBef>
                <a:spcPts val="0"/>
              </a:spcBef>
              <a:buFontTx/>
              <a:buChar char="-"/>
            </a:pPr>
            <a:r>
              <a:rPr lang="en-US" b="1" baseline="0" smtClean="0"/>
              <a:t>Pleased: </a:t>
            </a:r>
            <a:r>
              <a:rPr lang="en-US" baseline="0" smtClean="0"/>
              <a:t>Hài long, vui lòng </a:t>
            </a:r>
          </a:p>
          <a:p>
            <a:pPr marL="171450" lvl="0" indent="-171450" algn="l">
              <a:spcBef>
                <a:spcPts val="0"/>
              </a:spcBef>
              <a:buFontTx/>
              <a:buChar char="-"/>
            </a:pPr>
            <a:r>
              <a:rPr lang="en-US" b="1" baseline="0" smtClean="0"/>
              <a:t>Stakeholders</a:t>
            </a:r>
            <a:r>
              <a:rPr lang="en-US" baseline="0" smtClean="0"/>
              <a:t>: Những bên liên quan</a:t>
            </a:r>
          </a:p>
          <a:p>
            <a:pPr marL="171450" lvl="0" indent="-171450" algn="l">
              <a:spcBef>
                <a:spcPts val="0"/>
              </a:spcBef>
              <a:buFontTx/>
              <a:buChar char="-"/>
            </a:pPr>
            <a:r>
              <a:rPr lang="en-US" b="1" baseline="0" smtClean="0"/>
              <a:t>Actor</a:t>
            </a:r>
            <a:r>
              <a:rPr lang="en-US" baseline="0" smtClean="0"/>
              <a:t>: (hiểu là) đối tác.</a:t>
            </a:r>
          </a:p>
          <a:p>
            <a:pPr marL="171450" lvl="0" indent="-171450" algn="l">
              <a:spcBef>
                <a:spcPts val="0"/>
              </a:spcBef>
              <a:buFontTx/>
              <a:buChar char="-"/>
            </a:pPr>
            <a:r>
              <a:rPr lang="en-US" b="1" baseline="0" smtClean="0"/>
              <a:t>Master</a:t>
            </a:r>
            <a:r>
              <a:rPr lang="en-US" baseline="0" smtClean="0"/>
              <a:t> </a:t>
            </a:r>
            <a:r>
              <a:rPr lang="en-US" i="1" baseline="0" smtClean="0"/>
              <a:t>(danh từ) </a:t>
            </a:r>
            <a:r>
              <a:rPr lang="en-US" baseline="0" smtClean="0"/>
              <a:t>: chủ nhân, thầy.</a:t>
            </a:r>
          </a:p>
          <a:p>
            <a:pPr marL="171450" lvl="0" indent="-171450" algn="l">
              <a:spcBef>
                <a:spcPts val="0"/>
              </a:spcBef>
              <a:buFontTx/>
              <a:buChar char="-"/>
            </a:pPr>
            <a:r>
              <a:rPr lang="en-US" b="1" baseline="0" smtClean="0"/>
              <a:t>Behalf: </a:t>
            </a:r>
            <a:r>
              <a:rPr lang="en-US" baseline="0" smtClean="0"/>
              <a:t>thay mặt, nhân danh.</a:t>
            </a:r>
          </a:p>
          <a:p>
            <a:pPr marL="171450" lvl="0" indent="-171450" algn="l">
              <a:spcBef>
                <a:spcPts val="0"/>
              </a:spcBef>
              <a:buFontTx/>
              <a:buChar char="-"/>
            </a:pPr>
            <a:r>
              <a:rPr lang="en-US" sz="1200" b="1" i="0" u="none" strike="noStrike" cap="none" baseline="0" smtClean="0">
                <a:solidFill>
                  <a:schemeClr val="lt1"/>
                </a:solidFill>
                <a:latin typeface="Cabin"/>
                <a:sym typeface="Cabin"/>
              </a:rPr>
              <a:t>Allies</a:t>
            </a:r>
            <a:r>
              <a:rPr lang="en-US" sz="1200" b="0" i="0" u="none" strike="noStrike" cap="none" baseline="0" smtClean="0">
                <a:solidFill>
                  <a:schemeClr val="lt1"/>
                </a:solidFill>
                <a:latin typeface="Cabin"/>
                <a:sym typeface="Cabin"/>
              </a:rPr>
              <a:t> (</a:t>
            </a:r>
            <a:r>
              <a:rPr lang="en-US" sz="1200" b="0" i="1" u="none" strike="noStrike" cap="none" baseline="0" smtClean="0">
                <a:solidFill>
                  <a:schemeClr val="lt1"/>
                </a:solidFill>
                <a:latin typeface="Cabin"/>
                <a:sym typeface="Cabin"/>
              </a:rPr>
              <a:t>số nhiều của Ally</a:t>
            </a:r>
            <a:r>
              <a:rPr lang="en-US" sz="1200" b="0" i="0" u="none" strike="noStrike" cap="none" baseline="0" smtClean="0">
                <a:solidFill>
                  <a:schemeClr val="lt1"/>
                </a:solidFill>
                <a:latin typeface="Cabin"/>
                <a:sym typeface="Cabin"/>
              </a:rPr>
              <a:t>): liên minh, liên kết</a:t>
            </a:r>
            <a:endParaRPr lang="en-US" baseline="0" smtClean="0"/>
          </a:p>
          <a:p>
            <a:pPr marL="171450" lvl="0" indent="-171450" algn="l">
              <a:spcBef>
                <a:spcPts val="0"/>
              </a:spcBef>
              <a:buFontTx/>
              <a:buChar char="-"/>
            </a:pPr>
            <a:endParaRPr lang="en-US" baseline="0"/>
          </a:p>
          <a:p>
            <a:pPr marL="171450" lvl="0" indent="-171450" algn="l">
              <a:spcBef>
                <a:spcPts val="0"/>
              </a:spcBef>
              <a:buFontTx/>
              <a:buChar char="-"/>
            </a:pPr>
            <a:endParaRPr lang="en-US" baseline="0"/>
          </a:p>
          <a:p>
            <a:pPr marL="0" lvl="0" indent="0" algn="l">
              <a:spcBef>
                <a:spcPts val="0"/>
              </a:spcBef>
              <a:buFontTx/>
              <a:buNone/>
            </a:pPr>
            <a:r>
              <a:rPr lang="en-US" baseline="0" smtClean="0"/>
              <a:t>Câu: </a:t>
            </a:r>
          </a:p>
          <a:p>
            <a:pPr marL="0" lvl="0" indent="0" algn="l">
              <a:spcBef>
                <a:spcPts val="0"/>
              </a:spcBef>
              <a:buFontTx/>
              <a:buNone/>
            </a:pPr>
            <a:r>
              <a:rPr lang="en-US" baseline="0" smtClean="0"/>
              <a:t>Từ góc nhìn việc tạo ra phần mềm, chúng là sẽ là những người xây dựng phần mềm. Người dùng (những bên liên quan/đối tác) là chủ nhân của chúng ta. Họ là những người mà chúng ta sẽ làm vừa ý – họ thường trả tiền khi chúng ta làm họ được hài lòng. Nhưng dữ liệu , thông tin và hệ thống mạng là những thứ mà chung ta cần giải quyết thay cho họ.  Phần cứng và phần mềm là những người bạn của chúng ta và chúng sẽ liên kết kết các yêu cầu này.</a:t>
            </a: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spcBef>
                <a:spcPts val="0"/>
              </a:spcBef>
              <a:buFontTx/>
              <a:buChar char="-"/>
            </a:pPr>
            <a:r>
              <a:rPr lang="en-US" b="1" smtClean="0"/>
              <a:t>Sequence: </a:t>
            </a:r>
            <a:r>
              <a:rPr lang="en-US" smtClean="0"/>
              <a:t>dãy,</a:t>
            </a:r>
            <a:r>
              <a:rPr lang="en-US" baseline="0" smtClean="0"/>
              <a:t> chuỗi, sự nối tiếp</a:t>
            </a:r>
          </a:p>
          <a:p>
            <a:pPr marL="171450" lvl="0" indent="-171450">
              <a:spcBef>
                <a:spcPts val="0"/>
              </a:spcBef>
              <a:buFontTx/>
              <a:buChar char="-"/>
            </a:pPr>
            <a:r>
              <a:rPr lang="en-US" b="1" baseline="0" smtClean="0"/>
              <a:t>Intelligence: </a:t>
            </a:r>
            <a:r>
              <a:rPr lang="en-US" baseline="0" smtClean="0"/>
              <a:t>Thông tin, thông minh </a:t>
            </a:r>
          </a:p>
          <a:p>
            <a:pPr marL="171450" lvl="0" indent="-171450">
              <a:spcBef>
                <a:spcPts val="0"/>
              </a:spcBef>
              <a:buFontTx/>
              <a:buChar char="-"/>
            </a:pPr>
            <a:r>
              <a:rPr lang="en-US" b="1" baseline="0" smtClean="0"/>
              <a:t>Creative: </a:t>
            </a:r>
            <a:r>
              <a:rPr lang="en-US" baseline="0" smtClean="0"/>
              <a:t>sáng tạo, tạo ra</a:t>
            </a:r>
          </a:p>
          <a:p>
            <a:pPr marL="171450" lvl="0" indent="-171450">
              <a:spcBef>
                <a:spcPts val="0"/>
              </a:spcBef>
              <a:buFontTx/>
              <a:buChar char="-"/>
            </a:pPr>
            <a:r>
              <a:rPr lang="en-US" b="1" baseline="0" smtClean="0"/>
              <a:t>Particulary: </a:t>
            </a:r>
            <a:r>
              <a:rPr lang="en-US" baseline="0" smtClean="0"/>
              <a:t>Nhất là, đặc biệt</a:t>
            </a: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 name="Shape 14"/>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7" name="Shape 4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3" name="Shape 53"/>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6" name="Shape 56"/>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a:spLocks noGrp="1"/>
          </p:cNvSpPr>
          <p:nvPr>
            <p:ph type="pic" idx="2"/>
          </p:nvPr>
        </p:nvSpPr>
        <p:spPr>
          <a:xfrm>
            <a:off x="3186113" y="817562"/>
            <a:ext cx="9753599" cy="5486399"/>
          </a:xfrm>
          <a:prstGeom prst="rect">
            <a:avLst/>
          </a:prstGeom>
          <a:noFill/>
          <a:ln>
            <a:noFill/>
          </a:ln>
        </p:spPr>
      </p:sp>
      <p:sp>
        <p:nvSpPr>
          <p:cNvPr id="60" name="Shape 60"/>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4" name="Shape 64"/>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1" name="Shape 71"/>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3" name="Shape 73"/>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6" name="Shape 76"/>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 name="Shape 17"/>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3" name="Shape 83"/>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6" name="Shape 86"/>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2" name="Shape 92"/>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5" name="Shape 95"/>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a:spLocks noGrp="1"/>
          </p:cNvSpPr>
          <p:nvPr>
            <p:ph type="pic" idx="2"/>
          </p:nvPr>
        </p:nvSpPr>
        <p:spPr>
          <a:xfrm>
            <a:off x="3186113" y="817562"/>
            <a:ext cx="9753599" cy="5486399"/>
          </a:xfrm>
          <a:prstGeom prst="rect">
            <a:avLst/>
          </a:prstGeom>
          <a:noFill/>
          <a:ln>
            <a:noFill/>
          </a:ln>
        </p:spPr>
      </p:sp>
      <p:sp>
        <p:nvSpPr>
          <p:cNvPr id="99" name="Shape 99"/>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2" name="Shape 102"/>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9" name="Shape 109"/>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0" name="Shape 110"/>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2" name="Shape 112"/>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a:spLocks noGrp="1"/>
          </p:cNvSpPr>
          <p:nvPr>
            <p:ph type="pic" idx="2"/>
          </p:nvPr>
        </p:nvSpPr>
        <p:spPr>
          <a:xfrm>
            <a:off x="3186113" y="817562"/>
            <a:ext cx="9753599" cy="5486399"/>
          </a:xfrm>
          <a:prstGeom prst="rect">
            <a:avLst/>
          </a:prstGeom>
          <a:noFill/>
          <a:ln>
            <a:noFill/>
          </a:ln>
        </p:spPr>
      </p:sp>
      <p:sp>
        <p:nvSpPr>
          <p:cNvPr id="21" name="Shape 2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5" name="Shape 115"/>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6" name="Shape 116"/>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9" name="Shape 119"/>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2" name="Shape 122"/>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5" name="Shape 125"/>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1" name="Shape 131"/>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4" name="Shape 134"/>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a:spLocks noGrp="1"/>
          </p:cNvSpPr>
          <p:nvPr>
            <p:ph type="pic" idx="2"/>
          </p:nvPr>
        </p:nvSpPr>
        <p:spPr>
          <a:xfrm>
            <a:off x="3186113" y="817562"/>
            <a:ext cx="9753599" cy="5486399"/>
          </a:xfrm>
          <a:prstGeom prst="rect">
            <a:avLst/>
          </a:prstGeom>
          <a:noFill/>
          <a:ln>
            <a:noFill/>
          </a:ln>
        </p:spPr>
      </p:sp>
      <p:sp>
        <p:nvSpPr>
          <p:cNvPr id="138" name="Shape 138"/>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1" name="Shape 141"/>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9" name="Shape 149"/>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51" name="Shape 151"/>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4" name="Shape 154"/>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5" name="Shape 155"/>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8" name="Shape 158"/>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4" name="Shape 164"/>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9" name="Shape 169"/>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2" name="Shape 172"/>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a:spLocks noGrp="1"/>
          </p:cNvSpPr>
          <p:nvPr>
            <p:ph type="pic" idx="2"/>
          </p:nvPr>
        </p:nvSpPr>
        <p:spPr>
          <a:xfrm>
            <a:off x="3186113" y="817562"/>
            <a:ext cx="9753599" cy="5486399"/>
          </a:xfrm>
          <a:prstGeom prst="rect">
            <a:avLst/>
          </a:prstGeom>
          <a:noFill/>
          <a:ln>
            <a:noFill/>
          </a:ln>
        </p:spPr>
      </p:sp>
      <p:sp>
        <p:nvSpPr>
          <p:cNvPr id="176" name="Shape 176"/>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9" name="Shape 179"/>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0" name="Shape 180"/>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6" name="Shape 18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7" name="Shape 187"/>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9" name="Shape 189"/>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2" name="Shape 192"/>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6" name="Shape 19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9" name="Shape 199"/>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0"/>
        <p:cNvGrpSpPr/>
        <p:nvPr/>
      </p:nvGrpSpPr>
      <p:grpSpPr>
        <a:xfrm>
          <a:off x="0" y="0"/>
          <a:ext cx="0" cy="0"/>
          <a:chOff x="0" y="0"/>
          <a:chExt cx="0" cy="0"/>
        </a:xfrm>
      </p:grpSpPr>
      <p:sp>
        <p:nvSpPr>
          <p:cNvPr id="201" name="Shape 20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2" name="Shape 20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2" name="Shape 3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4" name="Shape 3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7" name="Shape 37"/>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50" name="Shape 50"/>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9" name="Shape 8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8" name="Shape 12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64211" algn="l" rtl="0">
              <a:spcBef>
                <a:spcPts val="3500"/>
              </a:spcBef>
              <a:spcAft>
                <a:spcPts val="0"/>
              </a:spcAft>
              <a:buClr>
                <a:schemeClr val="lt1"/>
              </a:buClr>
              <a:buFont typeface="Cabin"/>
              <a:buChar char="•"/>
              <a:defRPr/>
            </a:lvl1pPr>
            <a:lvl2pPr marL="1003300" marR="0" lvl="1" indent="-164211" algn="l" rtl="0">
              <a:spcBef>
                <a:spcPts val="3500"/>
              </a:spcBef>
              <a:spcAft>
                <a:spcPts val="0"/>
              </a:spcAft>
              <a:buClr>
                <a:schemeClr val="lt1"/>
              </a:buClr>
              <a:buFont typeface="Cabin"/>
              <a:buChar char="•"/>
              <a:defRPr/>
            </a:lvl2pPr>
            <a:lvl3pPr marL="1295400" marR="0" lvl="2" indent="-164211" algn="l" rtl="0">
              <a:spcBef>
                <a:spcPts val="3500"/>
              </a:spcBef>
              <a:spcAft>
                <a:spcPts val="0"/>
              </a:spcAft>
              <a:buClr>
                <a:schemeClr val="lt1"/>
              </a:buClr>
              <a:buFont typeface="Cabin"/>
              <a:buChar char="•"/>
              <a:defRPr/>
            </a:lvl3pPr>
            <a:lvl4pPr marL="1600200" marR="0" lvl="3" indent="-164211" algn="l" rtl="0">
              <a:spcBef>
                <a:spcPts val="3500"/>
              </a:spcBef>
              <a:spcAft>
                <a:spcPts val="0"/>
              </a:spcAft>
              <a:buClr>
                <a:schemeClr val="lt1"/>
              </a:buClr>
              <a:buFont typeface="Cabin"/>
              <a:buChar char="•"/>
              <a:defRPr/>
            </a:lvl4pPr>
            <a:lvl5pPr marL="1892300" marR="0" lvl="4" indent="-164210" algn="l" rtl="0">
              <a:spcBef>
                <a:spcPts val="3500"/>
              </a:spcBef>
              <a:spcAft>
                <a:spcPts val="0"/>
              </a:spcAft>
              <a:buClr>
                <a:schemeClr val="lt1"/>
              </a:buClr>
              <a:buFont typeface="Cabin"/>
              <a:buChar char="•"/>
              <a:defRPr/>
            </a:lvl5pPr>
            <a:lvl6pPr marL="2349500" marR="0" lvl="5" indent="-164210" algn="l" rtl="0">
              <a:spcBef>
                <a:spcPts val="3500"/>
              </a:spcBef>
              <a:spcAft>
                <a:spcPts val="0"/>
              </a:spcAft>
              <a:buClr>
                <a:schemeClr val="lt1"/>
              </a:buClr>
              <a:buFont typeface="Cabin"/>
              <a:buChar char="•"/>
              <a:defRPr/>
            </a:lvl6pPr>
            <a:lvl7pPr marL="2806700" marR="0" lvl="6" indent="-164210" algn="l" rtl="0">
              <a:spcBef>
                <a:spcPts val="3500"/>
              </a:spcBef>
              <a:spcAft>
                <a:spcPts val="0"/>
              </a:spcAft>
              <a:buClr>
                <a:schemeClr val="lt1"/>
              </a:buClr>
              <a:buFont typeface="Cabin"/>
              <a:buChar char="•"/>
              <a:defRPr/>
            </a:lvl7pPr>
            <a:lvl8pPr marL="3263900" marR="0" lvl="7" indent="-164210" algn="l" rtl="0">
              <a:spcBef>
                <a:spcPts val="3500"/>
              </a:spcBef>
              <a:spcAft>
                <a:spcPts val="0"/>
              </a:spcAft>
              <a:buClr>
                <a:schemeClr val="lt1"/>
              </a:buClr>
              <a:buFont typeface="Cabin"/>
              <a:buChar char="•"/>
              <a:defRPr/>
            </a:lvl8pPr>
            <a:lvl9pPr marL="3721100" marR="0" lvl="8" indent="-164210"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54.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43.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5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5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4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7.xml"/><Relationship Id="rId1" Type="http://schemas.openxmlformats.org/officeDocument/2006/relationships/slideLayout" Target="../slideLayouts/slideLayout21.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hyperlink" Target="http://www.youtube.com/watch?v=sN62PAKoBf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155700" y="1536700"/>
            <a:ext cx="139320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Cabin"/>
                <a:ea typeface="Cabin"/>
                <a:cs typeface="Cabin"/>
                <a:sym typeface="Cabin"/>
              </a:rPr>
              <a:t>Why Program?</a:t>
            </a:r>
          </a:p>
        </p:txBody>
      </p:sp>
      <p:sp>
        <p:nvSpPr>
          <p:cNvPr id="212" name="Shape 21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Chapter 1</a:t>
            </a:r>
          </a:p>
        </p:txBody>
      </p:sp>
      <p:sp>
        <p:nvSpPr>
          <p:cNvPr id="213" name="Shape 213"/>
          <p:cNvSpPr txBox="1"/>
          <p:nvPr/>
        </p:nvSpPr>
        <p:spPr>
          <a:xfrm>
            <a:off x="3857448" y="7737750"/>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a:solidFill>
                  <a:srgbClr val="FFFF00"/>
                </a:solidFill>
                <a:latin typeface="Cabin"/>
                <a:ea typeface="Cabin"/>
                <a:cs typeface="Cabin"/>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8064000"/>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09" name="Shape 309"/>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a:t>
            </a:r>
            <a:r>
              <a:rPr lang="en-US" sz="3200" b="0" i="0" u="none" strike="noStrike" cap="none">
                <a:solidFill>
                  <a:srgbClr val="FFFF00"/>
                </a:solidFill>
                <a:latin typeface="Cabin"/>
                <a:ea typeface="Cabin"/>
                <a:cs typeface="Cabin"/>
                <a:sym typeface="Cabin"/>
              </a:rPr>
              <a:t>ham</a:t>
            </a:r>
            <a:r>
              <a:rPr lang="en-US" sz="3200" b="0" i="0" u="none" strike="noStrike" cap="none">
                <a:solidFill>
                  <a:schemeClr val="lt1"/>
                </a:solidFill>
                <a:latin typeface="Cabin"/>
                <a:ea typeface="Cabin"/>
                <a:cs typeface="Cabin"/>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a:t>
            </a:r>
            <a:r>
              <a:rPr lang="en-US" sz="3200" b="0" i="0" u="none" strike="noStrike" cap="none">
                <a:solidFill>
                  <a:srgbClr val="FFFF00"/>
                </a:solidFill>
                <a:latin typeface="Cabin"/>
                <a:ea typeface="Cabin"/>
                <a:cs typeface="Cabin"/>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a:t>
            </a:r>
            <a:r>
              <a:rPr lang="en-US" sz="3200" b="0" i="0" u="none" strike="noStrike" cap="none">
                <a:solidFill>
                  <a:srgbClr val="FFFF00"/>
                </a:solidFill>
                <a:latin typeface="Cabin"/>
                <a:ea typeface="Cabin"/>
                <a:cs typeface="Cabin"/>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1" name="Shape 311"/>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17" name="Shape 317"/>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a:t>
            </a:r>
            <a:r>
              <a:rPr lang="en-US" sz="3200" b="0" i="0" u="none" strike="noStrike" cap="none">
                <a:solidFill>
                  <a:srgbClr val="00FF00"/>
                </a:solidFill>
                <a:latin typeface="Cabin"/>
                <a:ea typeface="Cabin"/>
                <a:cs typeface="Cabin"/>
                <a:sym typeface="Cabin"/>
              </a:rPr>
              <a:t>hand</a:t>
            </a:r>
            <a:r>
              <a:rPr lang="en-US" sz="3200" b="0" i="0" u="none" strike="noStrike" cap="none">
                <a:solidFill>
                  <a:schemeClr val="lt1"/>
                </a:solidFill>
                <a:latin typeface="Cabin"/>
                <a:ea typeface="Cabin"/>
                <a:cs typeface="Cabin"/>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a:t>
            </a:r>
            <a:r>
              <a:rPr lang="en-US" sz="3200" b="0" i="0" u="none" strike="noStrike" cap="none">
                <a:solidFill>
                  <a:srgbClr val="00FF00"/>
                </a:solidFill>
                <a:latin typeface="Cabin"/>
                <a:ea typeface="Cabin"/>
                <a:cs typeface="Cabin"/>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a:t>
            </a:r>
            <a:r>
              <a:rPr lang="en-US" sz="3200" b="0" i="0" u="none" strike="noStrike" cap="none">
                <a:solidFill>
                  <a:srgbClr val="00FF00"/>
                </a:solidFill>
                <a:latin typeface="Cabin"/>
                <a:ea typeface="Cabin"/>
                <a:cs typeface="Cabin"/>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9" name="Shape 319"/>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the clown ran after the car and the car ran into the tent and the tent fell down on the clown and the car </a:t>
            </a:r>
          </a:p>
        </p:txBody>
      </p:sp>
      <p:pic>
        <p:nvPicPr>
          <p:cNvPr id="325" name="Shape 325"/>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26" name="Shape 326"/>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32" name="Shape 332"/>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263550"/>
            <a:ext cx="9772499" cy="8616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a:t>
            </a:r>
            <a:r>
              <a:rPr lang="en-US" sz="3000" i="0" u="none" strike="noStrike" cap="none">
                <a:solidFill>
                  <a:srgbClr val="00FF00"/>
                </a:solidFill>
                <a:latin typeface="Courier New"/>
                <a:ea typeface="Courier New"/>
                <a:cs typeface="Courier New"/>
                <a:sym typeface="Courier New"/>
              </a:rPr>
              <a:t>'En</a:t>
            </a:r>
            <a:r>
              <a:rPr lang="en-US" sz="3000" b="0" i="0" u="none" strike="noStrike" cap="none">
                <a:solidFill>
                  <a:srgbClr val="00FF00"/>
                </a:solidFill>
                <a:latin typeface="Courier New"/>
                <a:ea typeface="Courier New"/>
                <a:cs typeface="Courier New"/>
                <a:sym typeface="Courier New"/>
              </a:rPr>
              <a:t>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0" y="8331200"/>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a:stretch/>
        </p:blipFill>
        <p:spPr>
          <a:xfrm>
            <a:off x="2209800" y="315912"/>
            <a:ext cx="11836499" cy="788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b="0" i="0" u="none" strike="noStrike" cap="none">
                <a:solidFill>
                  <a:srgbClr val="FF00FF"/>
                </a:solidFill>
                <a:latin typeface="Cabin"/>
                <a:ea typeface="Cabin"/>
                <a:cs typeface="Cabin"/>
                <a:sym typeface="Cabin"/>
              </a:rPr>
              <a:t>  </a:t>
            </a:r>
            <a:r>
              <a:rPr lang="en-US" sz="3200" b="0" i="0" u="none" strike="noStrike" cap="none">
                <a:solidFill>
                  <a:srgbClr val="00FFFF"/>
                </a:solidFill>
                <a:latin typeface="Cabin"/>
                <a:ea typeface="Cabin"/>
                <a:cs typeface="Cabin"/>
                <a:sym typeface="Cabin"/>
              </a:rPr>
              <a:t>Software</a:t>
            </a:r>
          </a:p>
        </p:txBody>
      </p:sp>
      <p:sp>
        <p:nvSpPr>
          <p:cNvPr id="356" name="Shape 356"/>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Devices</a:t>
            </a:r>
          </a:p>
        </p:txBody>
      </p:sp>
      <p:sp>
        <p:nvSpPr>
          <p:cNvPr id="357" name="Shape 357"/>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Unit</a:t>
            </a:r>
          </a:p>
        </p:txBody>
      </p:sp>
      <p:sp>
        <p:nvSpPr>
          <p:cNvPr id="358" name="Shape 358"/>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sp>
        <p:nvSpPr>
          <p:cNvPr id="359" name="Shape 359"/>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cxnSp>
        <p:nvCxnSpPr>
          <p:cNvPr id="360" name="Shape 360"/>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Computer</a:t>
            </a:r>
          </a:p>
        </p:txBody>
      </p:sp>
      <p:sp>
        <p:nvSpPr>
          <p:cNvPr id="366" name="Shape 366"/>
          <p:cNvSpPr/>
          <p:nvPr/>
        </p:nvSpPr>
        <p:spPr>
          <a:xfrm>
            <a:off x="9182100" y="838200"/>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Definitions</a:t>
            </a:r>
          </a:p>
        </p:txBody>
      </p:sp>
      <p:sp>
        <p:nvSpPr>
          <p:cNvPr id="372" name="Shape 372"/>
          <p:cNvSpPr txBox="1">
            <a:spLocks noGrp="1"/>
          </p:cNvSpPr>
          <p:nvPr>
            <p:ph type="body" idx="1"/>
          </p:nvPr>
        </p:nvSpPr>
        <p:spPr>
          <a:xfrm>
            <a:off x="1155700" y="2374900"/>
            <a:ext cx="13932000" cy="62609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Central Processing Unit:</a:t>
            </a:r>
            <a:r>
              <a:rPr lang="en-US" sz="3000" b="0" i="0" u="none" strike="noStrike" cap="none">
                <a:solidFill>
                  <a:srgbClr val="FFFFFF"/>
                </a:solidFill>
                <a:latin typeface="Cabin"/>
                <a:ea typeface="Cabin"/>
                <a:cs typeface="Cabin"/>
                <a:sym typeface="Cabin"/>
              </a:rPr>
              <a:t>  Runs the Program - The CPU is </a:t>
            </a:r>
            <a:br>
              <a:rPr lang="en-US" sz="3000" b="0" i="0" u="none" strike="noStrike" cap="none">
                <a:solidFill>
                  <a:srgbClr val="FFFFFF"/>
                </a:solidFill>
                <a:latin typeface="Cabin"/>
                <a:ea typeface="Cabin"/>
                <a:cs typeface="Cabin"/>
                <a:sym typeface="Cabin"/>
              </a:rPr>
            </a:br>
            <a:r>
              <a:rPr lang="en-US" sz="3000" b="0" i="0" u="none" strike="noStrike" cap="none">
                <a:solidFill>
                  <a:srgbClr val="FFFFFF"/>
                </a:solidFill>
                <a:latin typeface="Cabin"/>
                <a:ea typeface="Cabin"/>
                <a:cs typeface="Cabin"/>
                <a:sym typeface="Cabin"/>
              </a:rPr>
              <a:t>always wondering </a:t>
            </a:r>
            <a:r>
              <a:rPr lang="en-US" sz="3000" b="0" i="0" u="none" strike="noStrike" cap="none">
                <a:solidFill>
                  <a:srgbClr val="FFFFFF"/>
                </a:solidFill>
                <a:latin typeface="Arial"/>
                <a:ea typeface="Arial"/>
                <a:cs typeface="Arial"/>
                <a:sym typeface="Arial"/>
              </a:rPr>
              <a:t>“</a:t>
            </a:r>
            <a:r>
              <a:rPr lang="en-US" sz="3000" b="0" i="0" u="none" strike="noStrike" cap="none">
                <a:solidFill>
                  <a:srgbClr val="FFFFFF"/>
                </a:solidFill>
                <a:latin typeface="Cabin"/>
                <a:ea typeface="Cabin"/>
                <a:cs typeface="Cabin"/>
                <a:sym typeface="Cabin"/>
              </a:rPr>
              <a:t>what to do next</a:t>
            </a:r>
            <a:r>
              <a:rPr lang="en-US" sz="3000" b="0" i="0" u="none" strike="noStrike" cap="none">
                <a:solidFill>
                  <a:srgbClr val="FFFFFF"/>
                </a:solidFill>
                <a:latin typeface="Arial"/>
                <a:ea typeface="Arial"/>
                <a:cs typeface="Arial"/>
                <a:sym typeface="Arial"/>
              </a:rPr>
              <a:t>”</a:t>
            </a:r>
            <a:r>
              <a:rPr lang="en-US" sz="3000" b="0" i="0" u="none" strike="noStrike" cap="none">
                <a:solidFill>
                  <a:srgbClr val="FFFFFF"/>
                </a:solidFill>
                <a:latin typeface="Cabin"/>
                <a:ea typeface="Cabin"/>
                <a:cs typeface="Cabin"/>
                <a:sym typeface="Cabin"/>
              </a:rPr>
              <a:t>?  Not the brains </a:t>
            </a:r>
            <a:br>
              <a:rPr lang="en-US" sz="3000" b="0" i="0" u="none" strike="noStrike" cap="none">
                <a:solidFill>
                  <a:srgbClr val="FFFFFF"/>
                </a:solidFill>
                <a:latin typeface="Cabin"/>
                <a:ea typeface="Cabin"/>
                <a:cs typeface="Cabin"/>
                <a:sym typeface="Cabin"/>
              </a:rPr>
            </a:br>
            <a:r>
              <a:rPr lang="en-US" sz="3000" b="0" i="0" u="none" strike="noStrike" cap="none">
                <a:solidFill>
                  <a:srgbClr val="FFFFFF"/>
                </a:solidFill>
                <a:latin typeface="Cabin"/>
                <a:ea typeface="Cabin"/>
                <a:cs typeface="Cabin"/>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Input Devices:</a:t>
            </a:r>
            <a:r>
              <a:rPr lang="en-US" sz="3000" b="0" i="0" u="none" strike="noStrike" cap="none">
                <a:solidFill>
                  <a:srgbClr val="FFFFFF"/>
                </a:solidFill>
                <a:latin typeface="Cabin"/>
                <a:ea typeface="Cabin"/>
                <a:cs typeface="Cabin"/>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Output Devices: </a:t>
            </a:r>
            <a:r>
              <a:rPr lang="en-US" sz="3000" b="0" i="0" u="none" strike="noStrike" cap="none">
                <a:solidFill>
                  <a:srgbClr val="FFFFFF"/>
                </a:solidFill>
                <a:latin typeface="Cabin"/>
                <a:ea typeface="Cabin"/>
                <a:cs typeface="Cabin"/>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Main Memory: </a:t>
            </a:r>
            <a:r>
              <a:rPr lang="en-US" sz="3000" b="0" i="0" u="none" strike="noStrike" cap="none">
                <a:solidFill>
                  <a:srgbClr val="FFFFFF"/>
                </a:solidFill>
                <a:latin typeface="Cabin"/>
                <a:ea typeface="Cabin"/>
                <a:cs typeface="Cabin"/>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Secondary Memory:</a:t>
            </a:r>
            <a:r>
              <a:rPr lang="en-US" sz="3000" b="0" i="0" u="none" strike="noStrike" cap="none">
                <a:solidFill>
                  <a:srgbClr val="FFFFFF"/>
                </a:solidFill>
                <a:latin typeface="Cabin"/>
                <a:ea typeface="Cabin"/>
                <a:cs typeface="Cabin"/>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b="0" i="0" u="none" strike="noStrike" cap="none">
                <a:solidFill>
                  <a:srgbClr val="00FFFF"/>
                </a:solidFill>
                <a:latin typeface="Cabin"/>
                <a:ea typeface="Cabin"/>
                <a:cs typeface="Cabin"/>
                <a:sym typeface="Cabin"/>
              </a:rPr>
              <a:t>  Software</a:t>
            </a:r>
          </a:p>
        </p:txBody>
      </p:sp>
      <p:sp>
        <p:nvSpPr>
          <p:cNvPr id="380" name="Shape 380"/>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Devices</a:t>
            </a:r>
          </a:p>
        </p:txBody>
      </p:sp>
      <p:sp>
        <p:nvSpPr>
          <p:cNvPr id="381" name="Shape 381"/>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Unit</a:t>
            </a:r>
          </a:p>
        </p:txBody>
      </p:sp>
      <p:sp>
        <p:nvSpPr>
          <p:cNvPr id="382" name="Shape 382"/>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sp>
        <p:nvSpPr>
          <p:cNvPr id="383" name="Shape 383"/>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cxnSp>
        <p:nvCxnSpPr>
          <p:cNvPr id="384" name="Shape 384"/>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Computer</a:t>
            </a:r>
          </a:p>
        </p:txBody>
      </p:sp>
      <p:sp>
        <p:nvSpPr>
          <p:cNvPr id="390" name="Shape 390"/>
          <p:cNvSpPr/>
          <p:nvPr/>
        </p:nvSpPr>
        <p:spPr>
          <a:xfrm>
            <a:off x="9182100" y="83820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pic>
        <p:nvPicPr>
          <p:cNvPr id="391" name="Shape 391"/>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392" name="Shape 392"/>
          <p:cNvSpPr/>
          <p:nvPr/>
        </p:nvSpPr>
        <p:spPr>
          <a:xfrm>
            <a:off x="7670800" y="3962400"/>
            <a:ext cx="2768599" cy="1270000"/>
          </a:xfrm>
          <a:prstGeom prst="wedgeEllipseCallout">
            <a:avLst>
              <a:gd name="adj1" fmla="val -17963"/>
              <a:gd name="adj2" fmla="val 84303"/>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b="0" i="0" u="none" strike="noStrike" cap="none">
                <a:solidFill>
                  <a:srgbClr val="00FF00"/>
                </a:solidFill>
                <a:latin typeface="Cabin"/>
                <a:ea typeface="Cabin"/>
                <a:cs typeface="Cabin"/>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Computers want to be helpful...</a:t>
            </a:r>
          </a:p>
        </p:txBody>
      </p:sp>
      <p:sp>
        <p:nvSpPr>
          <p:cNvPr id="221" name="Shape 221"/>
          <p:cNvSpPr txBox="1">
            <a:spLocks noGrp="1"/>
          </p:cNvSpPr>
          <p:nvPr>
            <p:ph type="body" idx="1"/>
          </p:nvPr>
        </p:nvSpPr>
        <p:spPr>
          <a:xfrm>
            <a:off x="1155700" y="2603500"/>
            <a:ext cx="8331200" cy="57022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p:nvPr/>
        </p:nvSpPr>
        <p:spPr>
          <a:xfrm>
            <a:off x="6096000" y="1041400"/>
            <a:ext cx="3454499" cy="64895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b="0" i="0" u="none" strike="noStrike" cap="none">
                <a:solidFill>
                  <a:srgbClr val="FFFF00"/>
                </a:solidFill>
                <a:latin typeface="Cabin"/>
                <a:ea typeface="Cabin"/>
                <a:cs typeface="Cabin"/>
                <a:sym typeface="Cabin"/>
              </a:rPr>
              <a:t>  </a:t>
            </a:r>
            <a:r>
              <a:rPr lang="en-US" sz="3200" b="0" i="0" u="none" strike="noStrike" cap="none">
                <a:solidFill>
                  <a:srgbClr val="00FFFF"/>
                </a:solidFill>
                <a:latin typeface="Cabin"/>
                <a:ea typeface="Cabin"/>
                <a:cs typeface="Cabin"/>
                <a:sym typeface="Cabin"/>
              </a:rPr>
              <a:t>Software</a:t>
            </a:r>
          </a:p>
        </p:txBody>
      </p:sp>
      <p:sp>
        <p:nvSpPr>
          <p:cNvPr id="398" name="Shape 398"/>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Devices</a:t>
            </a:r>
          </a:p>
        </p:txBody>
      </p:sp>
      <p:sp>
        <p:nvSpPr>
          <p:cNvPr id="399" name="Shape 399"/>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Unit</a:t>
            </a:r>
          </a:p>
        </p:txBody>
      </p:sp>
      <p:sp>
        <p:nvSpPr>
          <p:cNvPr id="400" name="Shape 400"/>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sp>
        <p:nvSpPr>
          <p:cNvPr id="401" name="Shape 401"/>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cxnSp>
        <p:nvCxnSpPr>
          <p:cNvPr id="402" name="Shape 402"/>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403" name="Shape 403"/>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404" name="Shape 404"/>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405" name="Shape 405"/>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406" name="Shape 406"/>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407"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b="0" i="0" u="none" strike="noStrike" cap="none">
                <a:solidFill>
                  <a:schemeClr val="accent4"/>
                </a:solidFill>
                <a:latin typeface="Cabin"/>
                <a:ea typeface="Cabin"/>
                <a:cs typeface="Cabin"/>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b="0" i="0" u="none" strike="noStrike" cap="none">
                <a:solidFill>
                  <a:schemeClr val="accent4"/>
                </a:solidFill>
                <a:latin typeface="Cabin"/>
                <a:ea typeface="Cabin"/>
                <a:cs typeface="Cabin"/>
                <a:sym typeface="Cabin"/>
              </a:rPr>
              <a:t>Language</a:t>
            </a:r>
          </a:p>
        </p:txBody>
      </p:sp>
      <p:sp>
        <p:nvSpPr>
          <p:cNvPr id="408" name="Shape 408"/>
          <p:cNvSpPr/>
          <p:nvPr/>
        </p:nvSpPr>
        <p:spPr>
          <a:xfrm>
            <a:off x="9182100" y="838200"/>
            <a:ext cx="1803400" cy="1270000"/>
          </a:xfrm>
          <a:prstGeom prst="wedgeEllipseCallout">
            <a:avLst>
              <a:gd name="adj1" fmla="val -65773"/>
              <a:gd name="adj2" fmla="val 77913"/>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pic>
        <p:nvPicPr>
          <p:cNvPr id="409" name="Shape 409"/>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410" name="Shape 410"/>
          <p:cNvSpPr/>
          <p:nvPr/>
        </p:nvSpPr>
        <p:spPr>
          <a:xfrm>
            <a:off x="7670800" y="3962400"/>
            <a:ext cx="2768599" cy="1270000"/>
          </a:xfrm>
          <a:prstGeom prst="wedgeEllipseCallout">
            <a:avLst>
              <a:gd name="adj1" fmla="val -23159"/>
              <a:gd name="adj2" fmla="val 71986"/>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00111001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Totally Hot CPU</a:t>
            </a:r>
          </a:p>
        </p:txBody>
      </p:sp>
      <p:sp>
        <p:nvSpPr>
          <p:cNvPr id="416" name="Shape 416"/>
          <p:cNvSpPr txBox="1"/>
          <p:nvPr/>
        </p:nvSpPr>
        <p:spPr>
          <a:xfrm>
            <a:off x="3587148" y="7785100"/>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173648" y="7793900"/>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8039100"/>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00"/>
                </a:solidFill>
                <a:latin typeface="Cabin"/>
                <a:ea typeface="Cabin"/>
                <a:cs typeface="Cabin"/>
                <a:sym typeface="Cabin"/>
              </a:rPr>
              <a:t>Parseltongue </a:t>
            </a:r>
            <a:r>
              <a:rPr lang="en-US" sz="4200" b="0" i="0" u="none" strike="noStrike" cap="none">
                <a:solidFill>
                  <a:srgbClr val="FFFFFF"/>
                </a:solidFill>
                <a:latin typeface="Cabin"/>
                <a:ea typeface="Cabin"/>
                <a:cs typeface="Cabin"/>
                <a:sym typeface="Cabin"/>
              </a:rPr>
              <a:t>is the language of serpents and those who can converse with them.  An individual who can speak </a:t>
            </a:r>
            <a:r>
              <a:rPr lang="en-US" sz="4200" b="0" i="0" u="none" strike="noStrike" cap="none">
                <a:solidFill>
                  <a:srgbClr val="FFFF00"/>
                </a:solidFill>
                <a:latin typeface="Cabin"/>
                <a:ea typeface="Cabin"/>
                <a:cs typeface="Cabin"/>
                <a:sym typeface="Cabin"/>
              </a:rPr>
              <a:t>Parseltongue </a:t>
            </a:r>
            <a:r>
              <a:rPr lang="en-US" sz="4200" b="0" i="0" u="none" strike="noStrike" cap="none">
                <a:solidFill>
                  <a:srgbClr val="F3F3F3"/>
                </a:solidFill>
                <a:latin typeface="Cabin"/>
                <a:ea typeface="Cabin"/>
                <a:cs typeface="Cabin"/>
                <a:sym typeface="Cabin"/>
              </a:rPr>
              <a:t>is known as a</a:t>
            </a:r>
            <a:r>
              <a:rPr lang="en-US" sz="4200" b="0" i="0" u="none" strike="noStrike" cap="none">
                <a:solidFill>
                  <a:srgbClr val="FFFF00"/>
                </a:solidFill>
                <a:latin typeface="Cabin"/>
                <a:ea typeface="Cabin"/>
                <a:cs typeface="Cabin"/>
                <a:sym typeface="Cabin"/>
              </a:rPr>
              <a:t> </a:t>
            </a:r>
            <a:r>
              <a:rPr lang="en-US" sz="4200" b="0" i="0" u="none" strike="noStrike" cap="none">
                <a:solidFill>
                  <a:srgbClr val="00FF00"/>
                </a:solidFill>
                <a:latin typeface="Cabin"/>
                <a:ea typeface="Cabin"/>
                <a:cs typeface="Cabin"/>
                <a:sym typeface="Cabin"/>
              </a:rPr>
              <a:t>Parselmouth</a:t>
            </a:r>
            <a:r>
              <a:rPr lang="en-US" sz="4200" b="0" i="0" u="none" strike="noStrike" cap="none">
                <a:solidFill>
                  <a:srgbClr val="FFFFFF"/>
                </a:solidFill>
                <a:latin typeface="Cabin"/>
                <a:ea typeface="Cabin"/>
                <a:cs typeface="Cabin"/>
                <a:sym typeface="Cabin"/>
              </a:rPr>
              <a:t>. It is a very uncommon skill, and may be hereditary. Nearly all known</a:t>
            </a:r>
            <a:r>
              <a:rPr lang="en-US" sz="4200" b="0" i="0" u="none" strike="noStrike" cap="none">
                <a:solidFill>
                  <a:srgbClr val="FFFF00"/>
                </a:solidFill>
                <a:latin typeface="Cabin"/>
                <a:ea typeface="Cabin"/>
                <a:cs typeface="Cabin"/>
                <a:sym typeface="Cabin"/>
              </a:rPr>
              <a:t> </a:t>
            </a:r>
            <a:r>
              <a:rPr lang="en-US" sz="4200" b="0" i="0" u="none" strike="noStrike" cap="none">
                <a:solidFill>
                  <a:srgbClr val="00FF00"/>
                </a:solidFill>
                <a:latin typeface="Cabin"/>
                <a:ea typeface="Cabin"/>
                <a:cs typeface="Cabin"/>
                <a:sym typeface="Cabin"/>
              </a:rPr>
              <a:t>Parselmouths</a:t>
            </a:r>
            <a:r>
              <a:rPr lang="en-US" sz="4200" b="0" i="0" u="none" strike="noStrike" cap="none">
                <a:solidFill>
                  <a:srgbClr val="FFFFFF"/>
                </a:solidFill>
                <a:latin typeface="Cabin"/>
                <a:ea typeface="Cabin"/>
                <a:cs typeface="Cabin"/>
                <a:sym typeface="Cabin"/>
              </a:rPr>
              <a:t> are descended from</a:t>
            </a:r>
            <a:r>
              <a:rPr lang="en-US" sz="4200" b="0" i="0" u="none" strike="noStrike" cap="none">
                <a:solidFill>
                  <a:srgbClr val="FFFF00"/>
                </a:solidFill>
                <a:latin typeface="Cabin"/>
                <a:ea typeface="Cabin"/>
                <a:cs typeface="Cabin"/>
                <a:sym typeface="Cabin"/>
              </a:rPr>
              <a:t> </a:t>
            </a:r>
            <a:r>
              <a:rPr lang="en-US" sz="4200" b="0" i="0" u="sng" strike="noStrike" cap="none">
                <a:solidFill>
                  <a:srgbClr val="F6B26B"/>
                </a:solidFill>
                <a:latin typeface="Cabin"/>
                <a:ea typeface="Cabin"/>
                <a:cs typeface="Cabin"/>
                <a:sym typeface="Cabin"/>
                <a:hlinkClick r:id="rId4"/>
              </a:rPr>
              <a:t>Salazar Slytherin</a:t>
            </a:r>
            <a:r>
              <a:rPr lang="en-US" sz="4200" b="0" i="0" u="none" strike="noStrike" cap="none">
                <a:solidFill>
                  <a:srgbClr val="F6B26B"/>
                </a:solidFill>
                <a:latin typeface="Cabin"/>
                <a:ea typeface="Cabin"/>
                <a:cs typeface="Cabin"/>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43" name="Shape 443"/>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00"/>
                </a:solidFill>
                <a:latin typeface="Cabin"/>
                <a:ea typeface="Cabin"/>
                <a:cs typeface="Cabin"/>
                <a:sym typeface="Cabin"/>
              </a:rPr>
              <a:t>Python</a:t>
            </a:r>
            <a:r>
              <a:rPr lang="en-US" sz="4200" b="0" i="0" u="none" strike="noStrike" cap="none">
                <a:solidFill>
                  <a:srgbClr val="FFFFFF"/>
                </a:solidFill>
                <a:latin typeface="Cabin"/>
                <a:ea typeface="Cabin"/>
                <a:cs typeface="Cabin"/>
                <a:sym typeface="Cabin"/>
              </a:rPr>
              <a:t> is the language of the Python Interpreter and those who can converse with it. An individual who can speak </a:t>
            </a:r>
            <a:r>
              <a:rPr lang="en-US" sz="4200" b="0" i="0" u="none" strike="noStrike" cap="none">
                <a:solidFill>
                  <a:srgbClr val="FFFF00"/>
                </a:solidFill>
                <a:latin typeface="Cabin"/>
                <a:ea typeface="Cabin"/>
                <a:cs typeface="Cabin"/>
                <a:sym typeface="Cabin"/>
              </a:rPr>
              <a:t>Python</a:t>
            </a:r>
            <a:r>
              <a:rPr lang="en-US" sz="4200" b="0" i="0" u="none" strike="noStrike" cap="none">
                <a:solidFill>
                  <a:srgbClr val="FFFFFF"/>
                </a:solidFill>
                <a:latin typeface="Cabin"/>
                <a:ea typeface="Cabin"/>
                <a:cs typeface="Cabin"/>
                <a:sym typeface="Cabin"/>
              </a:rPr>
              <a:t> is known as a </a:t>
            </a:r>
            <a:r>
              <a:rPr lang="en-US" sz="4200" b="0" i="0" u="none" strike="noStrike" cap="none">
                <a:solidFill>
                  <a:srgbClr val="00FF00"/>
                </a:solidFill>
                <a:latin typeface="Cabin"/>
                <a:ea typeface="Cabin"/>
                <a:cs typeface="Cabin"/>
                <a:sym typeface="Cabin"/>
              </a:rPr>
              <a:t>Pythonista</a:t>
            </a:r>
            <a:r>
              <a:rPr lang="en-US" sz="4200" b="0" i="0" u="none" strike="noStrike" cap="none">
                <a:solidFill>
                  <a:srgbClr val="FFFFFF"/>
                </a:solidFill>
                <a:latin typeface="Cabin"/>
                <a:ea typeface="Cabin"/>
                <a:cs typeface="Cabin"/>
                <a:sym typeface="Cabin"/>
              </a:rPr>
              <a:t>. It is a very uncommon skill, and may be hereditary. Nearly all known </a:t>
            </a:r>
            <a:r>
              <a:rPr lang="en-US" sz="4200" b="0" i="0" u="none" strike="noStrike" cap="none">
                <a:solidFill>
                  <a:srgbClr val="00FF00"/>
                </a:solidFill>
                <a:latin typeface="Cabin"/>
                <a:ea typeface="Cabin"/>
                <a:cs typeface="Cabin"/>
                <a:sym typeface="Cabin"/>
              </a:rPr>
              <a:t>Pythonistas</a:t>
            </a:r>
            <a:r>
              <a:rPr lang="en-US" sz="4200" b="0" i="0" u="none" strike="noStrike" cap="none">
                <a:solidFill>
                  <a:srgbClr val="FFFFFF"/>
                </a:solidFill>
                <a:latin typeface="Cabin"/>
                <a:ea typeface="Cabin"/>
                <a:cs typeface="Cabin"/>
                <a:sym typeface="Cabin"/>
              </a:rPr>
              <a:t> use software </a:t>
            </a:r>
            <a:r>
              <a:rPr lang="en-US" sz="4200">
                <a:solidFill>
                  <a:srgbClr val="FFFFFF"/>
                </a:solidFill>
                <a:latin typeface="Cabin"/>
                <a:ea typeface="Cabin"/>
                <a:cs typeface="Cabin"/>
                <a:sym typeface="Cabin"/>
              </a:rPr>
              <a:t>initially</a:t>
            </a:r>
            <a:r>
              <a:rPr lang="en-US" sz="4200" b="0" i="0" u="none" strike="noStrike" cap="none">
                <a:solidFill>
                  <a:srgbClr val="FFFFFF"/>
                </a:solidFill>
                <a:latin typeface="Cabin"/>
                <a:ea typeface="Cabin"/>
                <a:cs typeface="Cabin"/>
                <a:sym typeface="Cabin"/>
              </a:rPr>
              <a:t> developed by </a:t>
            </a:r>
            <a:r>
              <a:rPr lang="en-US" sz="4200" b="0" i="0" u="none" strike="noStrike" cap="none">
                <a:solidFill>
                  <a:srgbClr val="F6B26B"/>
                </a:solidFill>
                <a:latin typeface="Cabin"/>
                <a:ea typeface="Cabin"/>
                <a:cs typeface="Cabin"/>
                <a:sym typeface="Cabin"/>
              </a:rPr>
              <a:t>Guido van Rossum.</a:t>
            </a:r>
          </a:p>
        </p:txBody>
      </p:sp>
      <p:pic>
        <p:nvPicPr>
          <p:cNvPr id="444" name="Shape 444"/>
          <p:cNvPicPr preferRelativeResize="0"/>
          <p:nvPr/>
        </p:nvPicPr>
        <p:blipFill rotWithShape="1">
          <a:blip r:embed="rId4">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a:stretch/>
        </p:blipFill>
        <p:spPr>
          <a:xfrm>
            <a:off x="673100" y="647541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b="0" i="0" u="none" strike="noStrike" cap="none">
                <a:solidFill>
                  <a:srgbClr val="FFFF00"/>
                </a:solidFill>
                <a:latin typeface="Cabin"/>
                <a:ea typeface="Cabin"/>
                <a:cs typeface="Cabin"/>
                <a:sym typeface="Cabin"/>
              </a:rPr>
              <a:t>Early Learner: </a:t>
            </a:r>
            <a:r>
              <a:rPr lang="en-US" sz="7400" b="0" i="0" u="none" strike="noStrike" cap="none">
                <a:solidFill>
                  <a:srgbClr val="E06666"/>
                </a:solidFill>
                <a:latin typeface="Cabin"/>
                <a:ea typeface="Cabin"/>
                <a:cs typeface="Cabin"/>
                <a:sym typeface="Cabin"/>
              </a:rPr>
              <a:t>Syntax Errors</a:t>
            </a:r>
          </a:p>
        </p:txBody>
      </p:sp>
      <p:sp>
        <p:nvSpPr>
          <p:cNvPr id="452" name="Shape 45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We need to learn the </a:t>
            </a:r>
            <a:r>
              <a:rPr lang="en-US" sz="3000" b="0" i="0" u="none" strike="noStrike" cap="none">
                <a:solidFill>
                  <a:srgbClr val="FFFF00"/>
                </a:solidFill>
                <a:latin typeface="Cabin"/>
                <a:ea typeface="Cabin"/>
                <a:cs typeface="Cabin"/>
                <a:sym typeface="Cabin"/>
              </a:rPr>
              <a:t>Python language </a:t>
            </a:r>
            <a:r>
              <a:rPr lang="en-US" sz="3000" b="0" i="0" u="none" strike="noStrike" cap="none">
                <a:solidFill>
                  <a:schemeClr val="lt1"/>
                </a:solidFill>
                <a:latin typeface="Cabin"/>
                <a:ea typeface="Cabin"/>
                <a:cs typeface="Cabin"/>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cute</a:t>
            </a:r>
            <a:r>
              <a:rPr lang="en-US" sz="3000" b="0" i="0" u="none" strike="noStrike" cap="none">
                <a:solidFill>
                  <a:schemeClr val="lt1"/>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  It says </a:t>
            </a:r>
            <a:r>
              <a:rPr lang="en-US" sz="3000" b="0" i="0" u="none" strike="noStrike" cap="none">
                <a:solidFill>
                  <a:srgbClr val="E06666"/>
                </a:solidFill>
                <a:latin typeface="Arial"/>
                <a:ea typeface="Arial"/>
                <a:cs typeface="Arial"/>
                <a:sym typeface="Arial"/>
              </a:rPr>
              <a:t>“</a:t>
            </a:r>
            <a:r>
              <a:rPr lang="en-US" sz="3000" b="0" i="0" u="none" strike="noStrike" cap="none">
                <a:solidFill>
                  <a:srgbClr val="E06666"/>
                </a:solidFill>
                <a:latin typeface="Cabin"/>
                <a:ea typeface="Cabin"/>
                <a:cs typeface="Cabin"/>
                <a:sym typeface="Cabin"/>
              </a:rPr>
              <a:t>syntax error</a:t>
            </a:r>
            <a:r>
              <a:rPr lang="en-US" sz="3000" b="0" i="0" u="none" strike="noStrike" cap="none">
                <a:solidFill>
                  <a:srgbClr val="E06666"/>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 </a:t>
            </a:r>
            <a:r>
              <a:rPr lang="en-US" sz="3000" b="0" i="0" u="none" strike="noStrike" cap="none">
                <a:solidFill>
                  <a:srgbClr val="FFFFFF"/>
                </a:solidFill>
                <a:latin typeface="Cabin"/>
                <a:ea typeface="Cabin"/>
                <a:cs typeface="Cabin"/>
                <a:sym typeface="Cabin"/>
              </a:rPr>
              <a:t>-</a:t>
            </a:r>
            <a:r>
              <a:rPr lang="en-US" sz="3000" b="0" i="0" u="none" strike="noStrike" cap="none">
                <a:solidFill>
                  <a:schemeClr val="lt1"/>
                </a:solidFill>
                <a:latin typeface="Cabin"/>
                <a:ea typeface="Cabin"/>
                <a:cs typeface="Cabin"/>
                <a:sym typeface="Cabin"/>
              </a:rPr>
              <a:t> given that it </a:t>
            </a:r>
            <a:r>
              <a:rPr lang="en-US" sz="3000" b="0" i="1" u="none" strike="noStrike" cap="none">
                <a:solidFill>
                  <a:schemeClr val="lt1"/>
                </a:solidFill>
                <a:latin typeface="Cabin"/>
                <a:ea typeface="Cabin"/>
                <a:cs typeface="Cabin"/>
                <a:sym typeface="Cabin"/>
              </a:rPr>
              <a:t>knows</a:t>
            </a:r>
            <a:r>
              <a:rPr lang="en-US" sz="3000" b="0" i="0" u="none" strike="noStrike" cap="none">
                <a:solidFill>
                  <a:schemeClr val="lt1"/>
                </a:solidFill>
                <a:latin typeface="Cabin"/>
                <a:ea typeface="Cabin"/>
                <a:cs typeface="Cabin"/>
                <a:sym typeface="Cabin"/>
              </a:rPr>
              <a:t>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You must remember that </a:t>
            </a:r>
            <a:r>
              <a:rPr lang="en-US" sz="3000" b="0" i="1" u="none" strike="noStrike" cap="none">
                <a:solidFill>
                  <a:schemeClr val="lt1"/>
                </a:solidFill>
                <a:latin typeface="Cabin"/>
                <a:ea typeface="Cabin"/>
                <a:cs typeface="Cabin"/>
                <a:sym typeface="Cabin"/>
              </a:rPr>
              <a:t>you</a:t>
            </a:r>
            <a:r>
              <a:rPr lang="en-US" sz="3000" b="0" i="0" u="none" strike="noStrike" cap="none">
                <a:solidFill>
                  <a:schemeClr val="lt1"/>
                </a:solidFill>
                <a:latin typeface="Cabin"/>
                <a:ea typeface="Cabin"/>
                <a:cs typeface="Cabin"/>
                <a:sym typeface="Cabin"/>
              </a:rPr>
              <a:t> are intelligent and</a:t>
            </a:r>
            <a:r>
              <a:rPr lang="en-US" sz="3000">
                <a:solidFill>
                  <a:schemeClr val="lt1"/>
                </a:solidFill>
                <a:latin typeface="Cabin"/>
                <a:ea typeface="Cabin"/>
                <a:cs typeface="Cabin"/>
                <a:sym typeface="Cabin"/>
              </a:rPr>
              <a:t> </a:t>
            </a:r>
            <a:r>
              <a:rPr lang="en-US" sz="3000" b="0" i="1" u="none" strike="noStrike" cap="none">
                <a:solidFill>
                  <a:schemeClr val="lt1"/>
                </a:solidFill>
                <a:latin typeface="Cabin"/>
                <a:ea typeface="Cabin"/>
                <a:cs typeface="Cabin"/>
                <a:sym typeface="Cabin"/>
              </a:rPr>
              <a:t>can</a:t>
            </a:r>
            <a:r>
              <a:rPr lang="en-US" sz="3000" b="0" i="0" u="none" strike="noStrike" cap="none">
                <a:solidFill>
                  <a:schemeClr val="lt1"/>
                </a:solidFill>
                <a:latin typeface="Cabin"/>
                <a:ea typeface="Cabin"/>
                <a:cs typeface="Cabin"/>
                <a:sym typeface="Cabin"/>
              </a:rPr>
              <a:t> learn</a:t>
            </a:r>
            <a:r>
              <a:rPr lang="en-US" sz="3000">
                <a:solidFill>
                  <a:schemeClr val="lt1"/>
                </a:solidFill>
                <a:latin typeface="Cabin"/>
                <a:ea typeface="Cabin"/>
                <a:cs typeface="Cabin"/>
                <a:sym typeface="Cabin"/>
              </a:rPr>
              <a:t>. T</a:t>
            </a:r>
            <a:r>
              <a:rPr lang="en-US" sz="3000" b="0" i="0" u="none" strike="noStrike" cap="none">
                <a:solidFill>
                  <a:schemeClr val="lt1"/>
                </a:solidFill>
                <a:latin typeface="Cabin"/>
                <a:ea typeface="Cabin"/>
                <a:cs typeface="Cabin"/>
                <a:sym typeface="Cabin"/>
              </a:rPr>
              <a:t>he computer is simple and very fast</a:t>
            </a:r>
            <a:r>
              <a:rPr lang="en-US" sz="3000">
                <a:solidFill>
                  <a:schemeClr val="lt1"/>
                </a:solidFill>
                <a:latin typeface="Cabin"/>
                <a:ea typeface="Cabin"/>
                <a:cs typeface="Cabin"/>
                <a:sym typeface="Cabin"/>
              </a:rPr>
              <a:t>,</a:t>
            </a:r>
            <a:r>
              <a:rPr lang="en-US" sz="3000" b="0" i="0" u="none" strike="noStrike" cap="none">
                <a:solidFill>
                  <a:schemeClr val="lt1"/>
                </a:solidFill>
                <a:latin typeface="Cabin"/>
                <a:ea typeface="Cabin"/>
                <a:cs typeface="Cabin"/>
                <a:sym typeface="Cabin"/>
              </a:rPr>
              <a:t> but cannot learn.</a:t>
            </a:r>
            <a:r>
              <a:rPr lang="en-US" sz="3000">
                <a:solidFill>
                  <a:schemeClr val="lt1"/>
                </a:solidFill>
                <a:latin typeface="Cabin"/>
                <a:ea typeface="Cabin"/>
                <a:cs typeface="Cabin"/>
                <a:sym typeface="Cabin"/>
              </a:rPr>
              <a:t> S</a:t>
            </a:r>
            <a:r>
              <a:rPr lang="en-US" sz="3000" b="0" i="0" u="none" strike="noStrike" cap="none">
                <a:solidFill>
                  <a:schemeClr val="lt1"/>
                </a:solidFill>
                <a:latin typeface="Cabin"/>
                <a:ea typeface="Cabin"/>
                <a:cs typeface="Cabin"/>
                <a:sym typeface="Cabin"/>
              </a:rPr>
              <a:t>o </a:t>
            </a:r>
            <a:r>
              <a:rPr lang="en-US" sz="3000" b="0" i="0" u="none" strike="noStrike" cap="none">
                <a:solidFill>
                  <a:srgbClr val="FFFF00"/>
                </a:solidFill>
                <a:latin typeface="Cabin"/>
                <a:ea typeface="Cabin"/>
                <a:cs typeface="Cabin"/>
                <a:sym typeface="Cabin"/>
              </a:rPr>
              <a:t>it is easier for you to learn Python than for the computer to learn English</a:t>
            </a:r>
            <a:r>
              <a:rPr lang="en-US" sz="3000" b="0" i="0" u="none" strike="noStrike" cap="none">
                <a:solidFill>
                  <a:schemeClr val="lt1"/>
                </a:solidFill>
                <a:latin typeface="Cabin"/>
                <a:ea typeface="Cabin"/>
                <a:cs typeface="Cabin"/>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csev$ </a:t>
            </a:r>
            <a:r>
              <a:rPr lang="en-US" sz="3600" b="0" i="0" u="none" strike="noStrike" cap="none">
                <a:solidFill>
                  <a:srgbClr val="FFFF00"/>
                </a:solidFill>
                <a:latin typeface="Cabin"/>
                <a:ea typeface="Cabin"/>
                <a:cs typeface="Cabin"/>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What next?</a:t>
              </a:r>
            </a:p>
          </p:txBody>
        </p:sp>
        <p:cxnSp>
          <p:nvCxnSpPr>
            <p:cNvPr id="465" name="Shape 465"/>
            <p:cNvCxnSpPr/>
            <p:nvPr/>
          </p:nvCxnSpPr>
          <p:spPr>
            <a:xfrm>
              <a:off x="-257900" y="384170"/>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csev$ </a:t>
            </a:r>
            <a:r>
              <a:rPr lang="en-US" sz="3600" b="0" i="0" u="none" strike="noStrike" cap="none">
                <a:solidFill>
                  <a:srgbClr val="FFFF00"/>
                </a:solidFill>
                <a:latin typeface="Cabin"/>
                <a:ea typeface="Cabin"/>
                <a:cs typeface="Cabin"/>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a:t>
            </a: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exit()</a:t>
            </a:r>
          </a:p>
        </p:txBody>
      </p:sp>
      <p:sp>
        <p:nvSpPr>
          <p:cNvPr id="471" name="Shape 471"/>
          <p:cNvSpPr txBox="1"/>
          <p:nvPr/>
        </p:nvSpPr>
        <p:spPr>
          <a:xfrm>
            <a:off x="6514775" y="6547550"/>
            <a:ext cx="88773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i="0" u="none" strike="noStrike" cap="none">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155700" y="317500"/>
            <a:ext cx="11772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b="0" i="0" u="none" strike="noStrike" cap="none">
                <a:solidFill>
                  <a:srgbClr val="FFFF00"/>
                </a:solidFill>
                <a:latin typeface="Cabin"/>
                <a:ea typeface="Cabin"/>
                <a:cs typeface="Cabin"/>
                <a:sym typeface="Cabin"/>
              </a:rPr>
              <a:t>Programmers Anticipate Needs</a:t>
            </a:r>
          </a:p>
        </p:txBody>
      </p:sp>
      <p:sp>
        <p:nvSpPr>
          <p:cNvPr id="237" name="Shape 237"/>
          <p:cNvSpPr txBox="1">
            <a:spLocks noGrp="1"/>
          </p:cNvSpPr>
          <p:nvPr>
            <p:ph type="body" idx="1"/>
          </p:nvPr>
        </p:nvSpPr>
        <p:spPr>
          <a:xfrm>
            <a:off x="1155700" y="2832100"/>
            <a:ext cx="80136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know the </a:t>
            </a:r>
            <a:r>
              <a:rPr lang="en-US" sz="3200" b="0" i="0" u="none" strike="noStrike" cap="none">
                <a:solidFill>
                  <a:srgbClr val="00FF00"/>
                </a:solidFill>
                <a:latin typeface="Cabin"/>
                <a:ea typeface="Cabin"/>
                <a:cs typeface="Cabin"/>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116205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Let</a:t>
            </a:r>
            <a:r>
              <a:rPr lang="en-US" sz="7400">
                <a:solidFill>
                  <a:srgbClr val="FFFF00"/>
                </a:solidFill>
                <a:latin typeface="Cabin"/>
                <a:ea typeface="Cabin"/>
                <a:cs typeface="Cabin"/>
                <a:sym typeface="Cabin"/>
              </a:rPr>
              <a:t>’</a:t>
            </a:r>
            <a:r>
              <a:rPr lang="en-US" sz="7400" b="0" i="0" u="none" strike="noStrike" cap="none">
                <a:solidFill>
                  <a:srgbClr val="FFFF00"/>
                </a:solidFill>
                <a:latin typeface="Cabin"/>
                <a:ea typeface="Cabin"/>
                <a:cs typeface="Cabin"/>
                <a:sym typeface="Cabin"/>
              </a:rPr>
              <a:t>s Talk to Python...</a:t>
            </a:r>
          </a:p>
        </p:txBody>
      </p:sp>
      <p:pic>
        <p:nvPicPr>
          <p:cNvPr id="477" name="Shape 477"/>
          <p:cNvPicPr preferRelativeResize="0"/>
          <p:nvPr/>
        </p:nvPicPr>
        <p:blipFill rotWithShape="1">
          <a:blip r:embed="rId3">
            <a:alphaModFix/>
          </a:blip>
          <a:srcRect/>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a:stretch/>
        </p:blipFill>
        <p:spPr>
          <a:xfrm>
            <a:off x="3924300" y="4559300"/>
            <a:ext cx="11887199" cy="38623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What </a:t>
            </a:r>
            <a:r>
              <a:rPr lang="en-US" sz="7600">
                <a:solidFill>
                  <a:srgbClr val="FFFF00"/>
                </a:solidFill>
                <a:latin typeface="Cabin"/>
                <a:ea typeface="Cabin"/>
                <a:cs typeface="Cabin"/>
                <a:sym typeface="Cabin"/>
              </a:rPr>
              <a:t>D</a:t>
            </a:r>
            <a:r>
              <a:rPr lang="en-US" sz="7600" b="0" i="0" u="none" strike="noStrike" cap="none">
                <a:solidFill>
                  <a:srgbClr val="FFFF00"/>
                </a:solidFill>
                <a:latin typeface="Cabin"/>
                <a:ea typeface="Cabin"/>
                <a:cs typeface="Cabin"/>
                <a:sym typeface="Cabin"/>
              </a:rPr>
              <a:t>o </a:t>
            </a:r>
            <a:r>
              <a:rPr lang="en-US" sz="7600">
                <a:solidFill>
                  <a:srgbClr val="FFFF00"/>
                </a:solidFill>
                <a:latin typeface="Cabin"/>
                <a:ea typeface="Cabin"/>
                <a:cs typeface="Cabin"/>
                <a:sym typeface="Cabin"/>
              </a:rPr>
              <a:t>W</a:t>
            </a:r>
            <a:r>
              <a:rPr lang="en-US" sz="7600" b="0" i="0" u="none" strike="noStrike" cap="none">
                <a:solidFill>
                  <a:srgbClr val="FFFF00"/>
                </a:solidFill>
                <a:latin typeface="Cabin"/>
                <a:ea typeface="Cabin"/>
                <a:cs typeface="Cabin"/>
                <a:sym typeface="Cabin"/>
              </a:rPr>
              <a:t>e Say?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3175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Elements of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Vocabulary / Words</a:t>
            </a:r>
            <a:r>
              <a:rPr lang="en-US" sz="3600" b="0" i="0" u="none" strike="noStrike" cap="none">
                <a:solidFill>
                  <a:schemeClr val="lt1"/>
                </a:solidFill>
                <a:latin typeface="Cabin"/>
                <a:ea typeface="Cabin"/>
                <a:cs typeface="Cabin"/>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Sentence structure</a:t>
            </a:r>
            <a:r>
              <a:rPr lang="en-US" sz="3600" b="0" i="0" u="none" strike="noStrike" cap="none">
                <a:solidFill>
                  <a:schemeClr val="lt1"/>
                </a:solidFill>
                <a:latin typeface="Cabin"/>
                <a:ea typeface="Cabin"/>
                <a:cs typeface="Cabin"/>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Story structure</a:t>
            </a:r>
            <a:r>
              <a:rPr lang="en-US" sz="3600" b="0" i="0" u="none" strike="noStrike" cap="none">
                <a:solidFill>
                  <a:schemeClr val="lt1"/>
                </a:solidFill>
                <a:latin typeface="Cabin"/>
                <a:ea typeface="Cabin"/>
                <a:cs typeface="Cabin"/>
                <a:sym typeface="Cabin"/>
              </a:rPr>
              <a:t> - constructing a program for a purpose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
        <p:nvSpPr>
          <p:cNvPr id="496" name="Shape 496"/>
          <p:cNvSpPr txBox="1"/>
          <p:nvPr/>
        </p:nvSpPr>
        <p:spPr>
          <a:xfrm>
            <a:off x="10436225" y="387350"/>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b="0" i="0" u="none" strike="noStrike" cap="none">
                <a:solidFill>
                  <a:schemeClr val="lt1"/>
                </a:solidFill>
                <a:latin typeface="Cabin"/>
                <a:ea typeface="Cabin"/>
                <a:cs typeface="Cabin"/>
                <a:sym typeface="Cabin"/>
              </a:rPr>
              <a:t>A short </a:t>
            </a:r>
            <a:r>
              <a:rPr lang="en-US" sz="4300" b="0" i="0" u="none" strike="noStrike" cap="none">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lang="en-US" sz="4300" b="0" i="0" u="none" strike="noStrike" cap="none">
                <a:solidFill>
                  <a:schemeClr val="lt1"/>
                </a:solidFill>
                <a:latin typeface="Cabin"/>
                <a:ea typeface="Cabin"/>
                <a:cs typeface="Cabin"/>
                <a:sym typeface="Cabin"/>
              </a:rPr>
              <a:t>tory</a:t>
            </a:r>
            <a:r>
              <a:rPr lang="en-US" sz="4300" b="0" i="0" u="none" strike="noStrike" cap="none">
                <a:solidFill>
                  <a:schemeClr val="lt1"/>
                </a:solidFill>
                <a:latin typeface="Arial"/>
                <a:ea typeface="Arial"/>
                <a:cs typeface="Arial"/>
                <a:sym typeface="Arial"/>
              </a:rPr>
              <a:t>”</a:t>
            </a:r>
            <a:r>
              <a:rPr lang="en-US" sz="4300" b="0" i="0" u="none" strike="noStrike" cap="none">
                <a:solidFill>
                  <a:schemeClr val="lt1"/>
                </a:solidFill>
                <a:latin typeface="Cabin"/>
                <a:ea typeface="Cabin"/>
                <a:cs typeface="Cabin"/>
                <a:sym typeface="Cabin"/>
              </a:rPr>
              <a:t> about how to count words in a file in Python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502" name="Shape 502"/>
          <p:cNvSpPr txBox="1">
            <a:spLocks noGrp="1"/>
          </p:cNvSpPr>
          <p:nvPr>
            <p:ph type="body" idx="1"/>
          </p:nvPr>
        </p:nvSpPr>
        <p:spPr>
          <a:xfrm>
            <a:off x="1155700" y="2603500"/>
            <a:ext cx="13931900" cy="21208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
        <p:nvSpPr>
          <p:cNvPr id="503" name="Shape 503"/>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0" i="0" u="none" strike="noStrike" cap="none">
                <a:solidFill>
                  <a:srgbClr val="FFFF00"/>
                </a:solidFill>
                <a:latin typeface="Courier New"/>
                <a:ea typeface="Courier New"/>
                <a:cs typeface="Courier New"/>
                <a:sym typeface="Courier New"/>
              </a:rPr>
              <a:t>print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p>
        </p:txBody>
      </p:sp>
      <p:sp>
        <p:nvSpPr>
          <p:cNvPr id="510" name="Shape 510"/>
          <p:cNvSpPr txBox="1"/>
          <p:nvPr/>
        </p:nvSpPr>
        <p:spPr>
          <a:xfrm>
            <a:off x="992175" y="7874000"/>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Variable</a:t>
            </a:r>
          </a:p>
        </p:txBody>
      </p:sp>
      <p:sp>
        <p:nvSpPr>
          <p:cNvPr id="511" name="Shape 511"/>
          <p:cNvSpPr txBox="1"/>
          <p:nvPr/>
        </p:nvSpPr>
        <p:spPr>
          <a:xfrm>
            <a:off x="43656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FF"/>
                </a:solidFill>
                <a:latin typeface="Cabin"/>
                <a:ea typeface="Cabin"/>
                <a:cs typeface="Cabin"/>
                <a:sym typeface="Cabin"/>
              </a:rPr>
              <a:t>Operator</a:t>
            </a:r>
          </a:p>
        </p:txBody>
      </p:sp>
      <p:sp>
        <p:nvSpPr>
          <p:cNvPr id="512" name="Shape 512"/>
          <p:cNvSpPr txBox="1"/>
          <p:nvPr/>
        </p:nvSpPr>
        <p:spPr>
          <a:xfrm>
            <a:off x="7750175" y="79248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Constant</a:t>
            </a:r>
          </a:p>
        </p:txBody>
      </p:sp>
      <p:sp>
        <p:nvSpPr>
          <p:cNvPr id="513" name="Shape 513"/>
          <p:cNvSpPr txBox="1"/>
          <p:nvPr/>
        </p:nvSpPr>
        <p:spPr>
          <a:xfrm>
            <a:off x="11398250" y="7924800"/>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Assignment </a:t>
            </a:r>
            <a:r>
              <a:rPr lang="en-US" sz="5400">
                <a:solidFill>
                  <a:schemeClr val="lt1"/>
                </a:solidFill>
                <a:latin typeface="Cabin"/>
                <a:ea typeface="Cabin"/>
                <a:cs typeface="Cabin"/>
                <a:sym typeface="Cabin"/>
              </a:rPr>
              <a:t>s</a:t>
            </a:r>
            <a:r>
              <a:rPr lang="en-US" sz="5400" b="0" i="0" u="none" strike="noStrike" cap="none">
                <a:solidFill>
                  <a:schemeClr val="lt1"/>
                </a:solidFill>
                <a:latin typeface="Cabin"/>
                <a:ea typeface="Cabin"/>
                <a:cs typeface="Cabin"/>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Programming Paragraphs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b="0" i="0" u="none" strike="noStrike" cap="none">
                <a:solidFill>
                  <a:srgbClr val="FFFF00"/>
                </a:solidFill>
                <a:latin typeface="Cabin"/>
                <a:ea typeface="Cabin"/>
                <a:cs typeface="Cabin"/>
                <a:sym typeface="Cabin"/>
              </a:rPr>
              <a:t>Python Scripts</a:t>
            </a:r>
          </a:p>
        </p:txBody>
      </p:sp>
      <p:sp>
        <p:nvSpPr>
          <p:cNvPr id="528" name="Shape 528"/>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M</a:t>
            </a:r>
            <a:r>
              <a:rPr lang="en-US" sz="3400" b="0" i="0" u="none" strike="noStrike" cap="none">
                <a:solidFill>
                  <a:schemeClr val="lt1"/>
                </a:solidFill>
                <a:latin typeface="Cabin"/>
                <a:ea typeface="Cabin"/>
                <a:cs typeface="Cabin"/>
                <a:sym typeface="Cabin"/>
              </a:rPr>
              <a:t>ost programs are much longer, so we type them into a file and tell </a:t>
            </a:r>
            <a:r>
              <a:rPr lang="en-US" sz="3400">
                <a:solidFill>
                  <a:schemeClr val="lt1"/>
                </a:solidFill>
                <a:latin typeface="Cabin"/>
                <a:ea typeface="Cabin"/>
                <a:cs typeface="Cabin"/>
                <a:sym typeface="Cabin"/>
              </a:rPr>
              <a:t>P</a:t>
            </a:r>
            <a:r>
              <a:rPr lang="en-US" sz="3400" b="0" i="0" u="none" strike="noStrike" cap="none">
                <a:solidFill>
                  <a:schemeClr val="lt1"/>
                </a:solidFill>
                <a:latin typeface="Cabin"/>
                <a:ea typeface="Cabin"/>
                <a:cs typeface="Cabin"/>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In a sense, we are </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As a convention, we add </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.py</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 as the suffix on the end of these files to indicate they contain Python.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Writing a Simple Program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Interactive versus Script</a:t>
            </a:r>
          </a:p>
        </p:txBody>
      </p:sp>
      <p:sp>
        <p:nvSpPr>
          <p:cNvPr id="539" name="Shape 53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b="0" i="0" u="none" strike="noStrike" cap="none">
                <a:solidFill>
                  <a:srgbClr val="FFFF00"/>
                </a:solidFill>
                <a:latin typeface="Cabin"/>
                <a:ea typeface="Cabin"/>
                <a:cs typeface="Cabin"/>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b="0" i="0" u="none" strike="noStrike" cap="none">
                <a:solidFill>
                  <a:schemeClr val="lt1"/>
                </a:solidFill>
                <a:latin typeface="Cabin"/>
                <a:ea typeface="Cabin"/>
                <a:cs typeface="Cabin"/>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b="0" i="0" u="none" strike="noStrike" cap="none">
                <a:solidFill>
                  <a:srgbClr val="FFFF00"/>
                </a:solidFill>
                <a:latin typeface="Cabin"/>
                <a:ea typeface="Cabin"/>
                <a:cs typeface="Cabin"/>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b="0" i="0" u="none" strike="noStrike" cap="none">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Users</a:t>
            </a:r>
            <a:r>
              <a:rPr lang="en-US" sz="7600">
                <a:solidFill>
                  <a:srgbClr val="FFFF00"/>
                </a:solidFill>
                <a:latin typeface="Cabin"/>
                <a:ea typeface="Cabin"/>
                <a:cs typeface="Cabin"/>
                <a:sym typeface="Cabin"/>
              </a:rPr>
              <a:t> </a:t>
            </a:r>
            <a:r>
              <a:rPr lang="en-US" sz="7600" b="0" i="0" u="none" strike="noStrike" cap="none">
                <a:solidFill>
                  <a:srgbClr val="FFFF00"/>
                </a:solidFill>
                <a:latin typeface="Cabin"/>
                <a:ea typeface="Cabin"/>
                <a:cs typeface="Cabin"/>
                <a:sym typeface="Cabin"/>
              </a:rPr>
              <a:t>vs. Programmers</a:t>
            </a:r>
          </a:p>
        </p:txBody>
      </p:sp>
      <p:sp>
        <p:nvSpPr>
          <p:cNvPr id="255" name="Shape 255"/>
          <p:cNvSpPr txBox="1">
            <a:spLocks noGrp="1"/>
          </p:cNvSpPr>
          <p:nvPr>
            <p:ph type="body" idx="1"/>
          </p:nvPr>
        </p:nvSpPr>
        <p:spPr>
          <a:xfrm>
            <a:off x="1155700" y="24511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learn the computer </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ways</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helpers</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 Steps or Program Flow</a:t>
            </a:r>
          </a:p>
        </p:txBody>
      </p:sp>
      <p:sp>
        <p:nvSpPr>
          <p:cNvPr id="545" name="Shape 54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Like a recipe or installation instructions, a program is a </a:t>
            </a:r>
            <a:r>
              <a:rPr lang="en-US" sz="3600" b="0" i="0" u="none" strike="noStrike" cap="none">
                <a:solidFill>
                  <a:srgbClr val="FFFF00"/>
                </a:solidFill>
                <a:latin typeface="Cabin"/>
                <a:ea typeface="Cabin"/>
                <a:cs typeface="Cabin"/>
                <a:sym typeface="Cabin"/>
              </a:rPr>
              <a:t>sequence</a:t>
            </a:r>
            <a:r>
              <a:rPr lang="en-US" sz="3600" b="0" i="0" u="none" strike="noStrike" cap="none">
                <a:solidFill>
                  <a:schemeClr val="lt1"/>
                </a:solidFill>
                <a:latin typeface="Cabin"/>
                <a:ea typeface="Cabin"/>
                <a:cs typeface="Cabin"/>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 steps are </a:t>
            </a:r>
            <a:r>
              <a:rPr lang="en-US" sz="3600" b="0" i="0" u="none" strike="noStrike" cap="none">
                <a:solidFill>
                  <a:srgbClr val="FFFF00"/>
                </a:solidFill>
                <a:latin typeface="Cabin"/>
                <a:ea typeface="Cabin"/>
                <a:cs typeface="Cabin"/>
                <a:sym typeface="Cabin"/>
              </a:rPr>
              <a:t>conditional</a:t>
            </a:r>
            <a:r>
              <a:rPr lang="en-US" sz="3600" b="0" i="0" u="none" strike="noStrike" cap="none">
                <a:solidFill>
                  <a:schemeClr val="lt1"/>
                </a:solidFill>
                <a:latin typeface="Cabin"/>
                <a:ea typeface="Cabin"/>
                <a:cs typeface="Cabin"/>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Sometimes a step or group of steps are to be </a:t>
            </a:r>
            <a:r>
              <a:rPr lang="en-US" sz="3600" b="0" i="0" u="none" strike="noStrike" cap="none">
                <a:solidFill>
                  <a:srgbClr val="FFFF00"/>
                </a:solidFill>
                <a:latin typeface="Cabin"/>
                <a:ea typeface="Cabin"/>
                <a:cs typeface="Cabin"/>
                <a:sym typeface="Cabin"/>
              </a:rPr>
              <a:t>repeated</a:t>
            </a:r>
            <a:r>
              <a:rPr lang="en-US" sz="3600" b="0" i="0" u="none" strike="noStrike" cap="none">
                <a:solidFill>
                  <a:schemeClr val="lt1"/>
                </a:solidFill>
                <a:latin typeface="Cabin"/>
                <a:ea typeface="Cabin"/>
                <a:cs typeface="Cabin"/>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Sequential Steps</a:t>
            </a:r>
          </a:p>
        </p:txBody>
      </p:sp>
      <p:sp>
        <p:nvSpPr>
          <p:cNvPr id="551" name="Shape 551"/>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a:t>
            </a:r>
          </a:p>
        </p:txBody>
      </p:sp>
      <p:sp>
        <p:nvSpPr>
          <p:cNvPr id="552" name="Shape 552"/>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4</a:t>
            </a:r>
          </a:p>
        </p:txBody>
      </p:sp>
      <p:sp>
        <p:nvSpPr>
          <p:cNvPr id="553" name="Shape 553"/>
          <p:cNvSpPr txBox="1"/>
          <p:nvPr/>
        </p:nvSpPr>
        <p:spPr>
          <a:xfrm>
            <a:off x="1587500" y="30734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x = 2</a:t>
            </a:r>
          </a:p>
        </p:txBody>
      </p:sp>
      <p:sp>
        <p:nvSpPr>
          <p:cNvPr id="554" name="Shape 554"/>
          <p:cNvSpPr txBox="1"/>
          <p:nvPr/>
        </p:nvSpPr>
        <p:spPr>
          <a:xfrm>
            <a:off x="1587500" y="41783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x</a:t>
            </a:r>
          </a:p>
        </p:txBody>
      </p:sp>
      <p:cxnSp>
        <p:nvCxnSpPr>
          <p:cNvPr id="555" name="Shape 555"/>
          <p:cNvCxnSpPr/>
          <p:nvPr/>
        </p:nvCxnSpPr>
        <p:spPr>
          <a:xfrm rot="10800000">
            <a:off x="2940049" y="36560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5245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x = x + 2</a:t>
            </a:r>
          </a:p>
        </p:txBody>
      </p:sp>
      <p:cxnSp>
        <p:nvCxnSpPr>
          <p:cNvPr id="557" name="Shape 557"/>
          <p:cNvCxnSpPr/>
          <p:nvPr/>
        </p:nvCxnSpPr>
        <p:spPr>
          <a:xfrm rot="10800000">
            <a:off x="2940049" y="47228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36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x</a:t>
            </a:r>
          </a:p>
        </p:txBody>
      </p:sp>
      <p:cxnSp>
        <p:nvCxnSpPr>
          <p:cNvPr id="559" name="Shape 559"/>
          <p:cNvCxnSpPr/>
          <p:nvPr/>
        </p:nvCxnSpPr>
        <p:spPr>
          <a:xfrm rot="10800000">
            <a:off x="2940049" y="5840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992524"/>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609700"/>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b="0" i="0" u="none" strike="noStrike" cap="none">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lang="en-US" sz="3300" b="0" i="0" u="none" strike="noStrike" cap="none">
                <a:solidFill>
                  <a:schemeClr val="lt1"/>
                </a:solidFill>
                <a:latin typeface="Cabin"/>
                <a:ea typeface="Cabin"/>
                <a:cs typeface="Cabin"/>
                <a:sym typeface="Cabin"/>
              </a:rPr>
              <a:t>s programmers, we set up </a:t>
            </a:r>
            <a:r>
              <a:rPr lang="en-US" sz="3300" b="0" i="0" u="none" strike="noStrike" cap="none">
                <a:solidFill>
                  <a:schemeClr val="lt1"/>
                </a:solidFill>
                <a:latin typeface="Arial"/>
                <a:ea typeface="Arial"/>
                <a:cs typeface="Arial"/>
                <a:sym typeface="Arial"/>
              </a:rPr>
              <a:t>“</a:t>
            </a:r>
            <a:r>
              <a:rPr lang="en-US" sz="3300" b="0" i="0" u="none" strike="noStrike" cap="none">
                <a:solidFill>
                  <a:schemeClr val="lt1"/>
                </a:solidFill>
                <a:latin typeface="Cabin"/>
                <a:ea typeface="Cabin"/>
                <a:cs typeface="Cabin"/>
                <a:sym typeface="Cabin"/>
              </a:rPr>
              <a:t>paths</a:t>
            </a:r>
            <a:r>
              <a:rPr lang="en-US" sz="3300" b="0" i="0" u="none" strike="noStrike" cap="none">
                <a:solidFill>
                  <a:schemeClr val="lt1"/>
                </a:solidFill>
                <a:latin typeface="Arial"/>
                <a:ea typeface="Arial"/>
                <a:cs typeface="Arial"/>
                <a:sym typeface="Arial"/>
              </a:rPr>
              <a:t>”</a:t>
            </a:r>
            <a:r>
              <a:rPr lang="en-US" sz="3300" b="0" i="0" u="none" strike="noStrike" cap="none">
                <a:solidFill>
                  <a:schemeClr val="lt1"/>
                </a:solidFill>
                <a:latin typeface="Cabin"/>
                <a:ea typeface="Cabin"/>
                <a:cs typeface="Cabin"/>
                <a:sym typeface="Cabin"/>
              </a:rPr>
              <a:t> for the program to follow.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80100" y="241300"/>
            <a:ext cx="9207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Conditional Steps</a:t>
            </a:r>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Finis</a:t>
            </a:r>
          </a:p>
        </p:txBody>
      </p:sp>
      <p:sp>
        <p:nvSpPr>
          <p:cNvPr id="569" name="Shape 569"/>
          <p:cNvSpPr txBox="1"/>
          <p:nvPr/>
        </p:nvSpPr>
        <p:spPr>
          <a:xfrm>
            <a:off x="7799386" y="2873375"/>
            <a:ext cx="3098800"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if</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if</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'Bigger'</a:t>
            </a:r>
          </a:p>
          <a:p>
            <a:pPr marL="0" marR="0" lvl="0" indent="0" algn="ctr" rtl="0">
              <a:lnSpc>
                <a:spcPct val="100000"/>
              </a:lnSpc>
              <a:spcBef>
                <a:spcPts val="0"/>
              </a:spcBef>
              <a:spcAft>
                <a:spcPts val="0"/>
              </a:spcAft>
              <a:buNone/>
            </a:pPr>
            <a:endParaRPr sz="3600" b="0" i="0" u="none" strike="noStrike" cap="none">
              <a:solidFill>
                <a:srgbClr val="00FF00"/>
              </a:solidFill>
              <a:latin typeface="Cabin"/>
              <a:ea typeface="Cabin"/>
              <a:cs typeface="Cabin"/>
              <a:sym typeface="Cabin"/>
            </a:endParaRP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0898186" y="4941849"/>
            <a:ext cx="2217600" cy="423900"/>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a:solidFill>
                  <a:schemeClr val="lt1"/>
                </a:solidFill>
                <a:latin typeface="Cabin"/>
                <a:ea typeface="Cabin"/>
                <a:cs typeface="Cabin"/>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i="0" u="none" strike="noStrike" cap="none">
                <a:solidFill>
                  <a:schemeClr val="lt1"/>
                </a:solidFill>
                <a:latin typeface="Cabin"/>
                <a:ea typeface="Cabin"/>
                <a:cs typeface="Cabin"/>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a:solidFill>
                  <a:schemeClr val="lt1"/>
                </a:solidFill>
                <a:latin typeface="Cabin"/>
                <a:ea typeface="Cabin"/>
                <a:cs typeface="Cabin"/>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print 'Finis'</a:t>
            </a:r>
          </a:p>
        </p:txBody>
      </p:sp>
      <p:sp>
        <p:nvSpPr>
          <p:cNvPr id="589" name="Shape 589"/>
          <p:cNvSpPr txBox="1"/>
          <p:nvPr/>
        </p:nvSpPr>
        <p:spPr>
          <a:xfrm>
            <a:off x="4414837" y="2108200"/>
            <a:ext cx="725486" cy="6222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rgbClr val="FFFFFF"/>
                </a:solidFill>
                <a:latin typeface="Cabin"/>
                <a:ea typeface="Cabin"/>
                <a:cs typeface="Cabin"/>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Cabin"/>
                <a:ea typeface="Cabin"/>
                <a:cs typeface="Cabin"/>
                <a:sym typeface="Cabin"/>
              </a:rPr>
              <a:t>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7277100" y="241300"/>
            <a:ext cx="7810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Repeated Steps</a:t>
            </a:r>
          </a:p>
        </p:txBody>
      </p:sp>
      <p:sp>
        <p:nvSpPr>
          <p:cNvPr id="597" name="Shape 597"/>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rgbClr val="FF00FF"/>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Blastoff!</a:t>
            </a:r>
          </a:p>
        </p:txBody>
      </p:sp>
      <p:sp>
        <p:nvSpPr>
          <p:cNvPr id="598" name="Shape 598"/>
          <p:cNvSpPr txBox="1"/>
          <p:nvPr/>
        </p:nvSpPr>
        <p:spPr>
          <a:xfrm>
            <a:off x="7558071" y="2309800"/>
            <a:ext cx="3672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n = 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while</a:t>
            </a:r>
            <a:r>
              <a:rPr lang="en-US" sz="3600" b="0" i="0" u="none" strike="noStrike" cap="none">
                <a:solidFill>
                  <a:srgbClr val="00FF00"/>
                </a:solidFill>
                <a:latin typeface="Cabin"/>
                <a:ea typeface="Cabin"/>
                <a:cs typeface="Cabin"/>
                <a:sym typeface="Cabin"/>
              </a:rPr>
              <a:t> n &gt; 0</a:t>
            </a:r>
            <a:r>
              <a:rPr lang="en-US" sz="3600" b="0" i="0" u="none" strike="noStrike" cap="none">
                <a:solidFill>
                  <a:srgbClr val="FFFF00"/>
                </a:solidFill>
                <a:latin typeface="Cabin"/>
                <a:ea typeface="Cabin"/>
                <a:cs typeface="Cabin"/>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    print </a:t>
            </a:r>
            <a:r>
              <a:rPr lang="en-US" sz="3600" b="0" i="0" u="none" strike="noStrike" cap="none">
                <a:solidFill>
                  <a:srgbClr val="00FF00"/>
                </a:solidFill>
                <a:latin typeface="Cabin"/>
                <a:ea typeface="Cabin"/>
                <a:cs typeface="Cabin"/>
                <a:sym typeface="Cabin"/>
              </a:rPr>
              <a:t>n</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 </a:t>
            </a:r>
            <a:r>
              <a:rPr lang="en-US" sz="3600" b="0" i="0" u="none" strike="noStrike" cap="none">
                <a:solidFill>
                  <a:srgbClr val="00FF00"/>
                </a:solidFill>
                <a:latin typeface="Cabin"/>
                <a:ea typeface="Cabin"/>
                <a:cs typeface="Cabin"/>
                <a:sym typeface="Cabin"/>
              </a:rPr>
              <a:t>'Blastoff!'</a:t>
            </a:r>
          </a:p>
        </p:txBody>
      </p:sp>
      <p:cxnSp>
        <p:nvCxnSpPr>
          <p:cNvPr id="599" name="Shape 599"/>
          <p:cNvCxnSpPr/>
          <p:nvPr/>
        </p:nvCxnSpPr>
        <p:spPr>
          <a:xfrm rot="10800000">
            <a:off x="2838336" y="1344649"/>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9923411" y="3554412"/>
            <a:ext cx="2927399" cy="1255799"/>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19050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b="0" i="0" u="none" strike="noStrike" cap="none">
                <a:solidFill>
                  <a:srgbClr val="FFFFFF"/>
                </a:solidFill>
                <a:latin typeface="Cabin"/>
                <a:ea typeface="Cabin"/>
                <a:cs typeface="Cabin"/>
                <a:sym typeface="Cabin"/>
              </a:rPr>
              <a:t>n &gt; 0 ?</a:t>
            </a:r>
          </a:p>
        </p:txBody>
      </p:sp>
      <p:cxnSp>
        <p:nvCxnSpPr>
          <p:cNvPr id="602" name="Shape 602"/>
          <p:cNvCxnSpPr/>
          <p:nvPr/>
        </p:nvCxnSpPr>
        <p:spPr>
          <a:xfrm rot="10800000" flipH="1">
            <a:off x="2836861" y="3174950"/>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25336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25336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156299"/>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545941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254952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59373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2520950"/>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595471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5943600"/>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Loops (repeated steps) have </a:t>
            </a:r>
            <a:r>
              <a:rPr lang="en-US" sz="3600" b="0" i="0" u="none" strike="noStrike" cap="none">
                <a:solidFill>
                  <a:srgbClr val="00FF00"/>
                </a:solidFill>
                <a:latin typeface="Cabin"/>
                <a:ea typeface="Cabin"/>
                <a:cs typeface="Cabin"/>
                <a:sym typeface="Cabin"/>
              </a:rPr>
              <a:t>iteration variables</a:t>
            </a:r>
            <a:r>
              <a:rPr lang="en-US" sz="3600" b="0" i="0" u="none" strike="noStrike" cap="none">
                <a:solidFill>
                  <a:srgbClr val="FF00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that change each time through a loop.  Often these </a:t>
            </a:r>
            <a:r>
              <a:rPr lang="en-US" sz="3600" b="0" i="0" u="none" strike="noStrike" cap="none">
                <a:solidFill>
                  <a:srgbClr val="00FF00"/>
                </a:solidFill>
                <a:latin typeface="Cabin"/>
                <a:ea typeface="Cabin"/>
                <a:cs typeface="Cabin"/>
                <a:sym typeface="Cabin"/>
              </a:rPr>
              <a:t>iteration variables</a:t>
            </a:r>
            <a:r>
              <a:rPr lang="en-US" sz="3600" b="0" i="0" u="none" strike="noStrike" cap="none">
                <a:solidFill>
                  <a:schemeClr val="lt1"/>
                </a:solidFill>
                <a:latin typeface="Cabin"/>
                <a:ea typeface="Cabin"/>
                <a:cs typeface="Cabin"/>
                <a:sym typeface="Cabin"/>
              </a:rPr>
              <a:t> go through a sequence of numbers.</a:t>
            </a:r>
          </a:p>
        </p:txBody>
      </p:sp>
      <p:sp>
        <p:nvSpPr>
          <p:cNvPr id="614" name="Shape 614"/>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FF"/>
                </a:solidFill>
                <a:latin typeface="Cabin"/>
                <a:ea typeface="Cabin"/>
                <a:cs typeface="Cabin"/>
                <a:sym typeface="Cabin"/>
              </a:rPr>
              <a:t>No</a:t>
            </a:r>
          </a:p>
        </p:txBody>
      </p:sp>
      <p:sp>
        <p:nvSpPr>
          <p:cNvPr id="615" name="Shape 615"/>
          <p:cNvSpPr txBox="1"/>
          <p:nvPr/>
        </p:nvSpPr>
        <p:spPr>
          <a:xfrm>
            <a:off x="1397000" y="6553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'Blastoff'</a:t>
            </a:r>
          </a:p>
        </p:txBody>
      </p:sp>
      <p:sp>
        <p:nvSpPr>
          <p:cNvPr id="616" name="Shape 616"/>
          <p:cNvSpPr txBox="1"/>
          <p:nvPr/>
        </p:nvSpPr>
        <p:spPr>
          <a:xfrm>
            <a:off x="4659312" y="1790700"/>
            <a:ext cx="725486"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FF"/>
                </a:solidFill>
                <a:latin typeface="Cabin"/>
                <a:ea typeface="Cabin"/>
                <a:cs typeface="Cabin"/>
                <a:sym typeface="Cabin"/>
              </a:rPr>
              <a:t>Yes</a:t>
            </a:r>
          </a:p>
        </p:txBody>
      </p:sp>
      <p:sp>
        <p:nvSpPr>
          <p:cNvPr id="617" name="Shape 617"/>
          <p:cNvSpPr txBox="1"/>
          <p:nvPr/>
        </p:nvSpPr>
        <p:spPr>
          <a:xfrm>
            <a:off x="1397000" y="6096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n = 5</a:t>
            </a:r>
          </a:p>
        </p:txBody>
      </p:sp>
      <p:sp>
        <p:nvSpPr>
          <p:cNvPr id="618" name="Shape 618"/>
          <p:cNvSpPr txBox="1"/>
          <p:nvPr/>
        </p:nvSpPr>
        <p:spPr>
          <a:xfrm>
            <a:off x="3581400" y="318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a:t>
            </a:r>
            <a:r>
              <a:rPr lang="en-US" sz="3500" b="0" i="0" u="none" strike="noStrike" cap="none">
                <a:solidFill>
                  <a:srgbClr val="FFFFFF"/>
                </a:solidFill>
                <a:latin typeface="Cabin"/>
                <a:ea typeface="Cabin"/>
                <a:cs typeface="Cabin"/>
                <a:sym typeface="Cabin"/>
              </a:rPr>
              <a:t>n</a:t>
            </a:r>
          </a:p>
        </p:txBody>
      </p:sp>
      <p:cxnSp>
        <p:nvCxnSpPr>
          <p:cNvPr id="619" name="Shape 619"/>
          <p:cNvCxnSpPr/>
          <p:nvPr/>
        </p:nvCxnSpPr>
        <p:spPr>
          <a:xfrm rot="10800000">
            <a:off x="9885399" y="4829087"/>
            <a:ext cx="3043200" cy="722399"/>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44069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lang="en-US" sz="3500" b="0" i="0" u="none" strike="noStrike" cap="none">
                <a:solidFill>
                  <a:schemeClr val="lt1"/>
                </a:solidFill>
                <a:latin typeface="Cabin"/>
                <a:ea typeface="Cabin"/>
                <a:cs typeface="Cabin"/>
                <a:sym typeface="Cabin"/>
              </a:rPr>
              <a:t>n = n -1</a:t>
            </a:r>
          </a:p>
        </p:txBody>
      </p:sp>
      <p:cxnSp>
        <p:nvCxnSpPr>
          <p:cNvPr id="620" name="Shape 620"/>
          <p:cNvCxnSpPr>
            <a:endCxn id="618" idx="2"/>
          </p:cNvCxnSpPr>
          <p:nvPr/>
        </p:nvCxnSpPr>
        <p:spPr>
          <a:xfrm rot="10800000" flipH="1">
            <a:off x="5011349" y="3937099"/>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Conditional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p:nvPr/>
        </p:nvSpPr>
        <p:spPr>
          <a:xfrm>
            <a:off x="7697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a:t>
            </a:r>
            <a:r>
              <a:rPr lang="en-US" sz="3000" b="0" i="0" u="none" strike="noStrike" cap="none">
                <a:solidFill>
                  <a:srgbClr val="FFFFFF"/>
                </a:solidFill>
                <a:latin typeface="Courier New"/>
                <a:ea typeface="Courier New"/>
                <a:cs typeface="Courier New"/>
                <a:sym typeface="Courier New"/>
              </a:rPr>
              <a:t>raw_input</a:t>
            </a:r>
            <a:r>
              <a:rPr lang="en-US" sz="3000" b="0" i="0" u="none" strike="noStrike" cap="none">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a:t>
            </a:r>
            <a:r>
              <a:rPr lang="en-US" sz="3000" b="0" i="0" u="none" strike="noStrike" cap="none">
                <a:solidFill>
                  <a:srgbClr val="FFFF00"/>
                </a:solidFill>
                <a:latin typeface="Courier New"/>
                <a:ea typeface="Courier New"/>
                <a:cs typeface="Courier New"/>
                <a:sym typeface="Courier New"/>
              </a:rPr>
              <a:t>counts[word] = counts.get(word,0) + 1</a:t>
            </a:r>
          </a:p>
          <a:p>
            <a:pPr marL="0" marR="0" lvl="0" indent="0" algn="l" rtl="0">
              <a:lnSpc>
                <a:spcPct val="100000"/>
              </a:lnSpc>
              <a:spcBef>
                <a:spcPts val="0"/>
              </a:spcBef>
              <a:spcAft>
                <a:spcPts val="0"/>
              </a:spcAft>
              <a:buClr>
                <a:srgbClr val="00FF00"/>
              </a:buClr>
              <a:buFont typeface="Cabin"/>
              <a:buNone/>
            </a:pPr>
            <a:endParaRPr sz="300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Cabin"/>
                <a:ea typeface="Cabin"/>
                <a:cs typeface="Cabin"/>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Cabin"/>
                <a:ea typeface="Cabin"/>
                <a:cs typeface="Cabin"/>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A paragraph about how  to find the largest item in a list</a:t>
            </a:r>
          </a:p>
        </p:txBody>
      </p:sp>
      <p:cxnSp>
        <p:nvCxnSpPr>
          <p:cNvPr id="633" name="Shape 633"/>
          <p:cNvCxnSpPr/>
          <p:nvPr/>
        </p:nvCxnSpPr>
        <p:spPr>
          <a:xfrm>
            <a:off x="4398300" y="1165125"/>
            <a:ext cx="6599699" cy="19551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49450" y="3958000"/>
            <a:ext cx="1756800" cy="1108199"/>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8579225" y="5998450"/>
            <a:ext cx="2607900" cy="959399"/>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Summary</a:t>
            </a:r>
          </a:p>
        </p:txBody>
      </p:sp>
      <p:sp>
        <p:nvSpPr>
          <p:cNvPr id="641" name="Shape 641"/>
          <p:cNvSpPr txBox="1">
            <a:spLocks noGrp="1"/>
          </p:cNvSpPr>
          <p:nvPr>
            <p:ph type="body" idx="1"/>
          </p:nvPr>
        </p:nvSpPr>
        <p:spPr>
          <a:xfrm>
            <a:off x="1155700" y="2603500"/>
            <a:ext cx="13932000" cy="52577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This is a quick overview of </a:t>
            </a:r>
            <a:r>
              <a:rPr lang="en-US" sz="3600" b="0" i="0" u="none" strike="noStrike" cap="none">
                <a:solidFill>
                  <a:srgbClr val="FFFF00"/>
                </a:solidFill>
                <a:latin typeface="Cabin"/>
                <a:ea typeface="Cabin"/>
                <a:cs typeface="Cabin"/>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Focus on the big picture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a:spcBef>
                <a:spcPts val="0"/>
              </a:spcBef>
              <a:buNone/>
            </a:pPr>
            <a:r>
              <a:rPr lang="en-US" sz="3600">
                <a:solidFill>
                  <a:srgbClr val="FFFF00"/>
                </a:solidFill>
              </a:rPr>
              <a:t>Acknowledgements / Contributions</a:t>
            </a:r>
          </a:p>
        </p:txBody>
      </p:sp>
      <p:sp>
        <p:nvSpPr>
          <p:cNvPr id="647" name="Shape 647"/>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endParaRPr sz="1800">
              <a:solidFill>
                <a:srgbClr val="FFFFFF"/>
              </a:solidFill>
            </a:endParaRPr>
          </a:p>
        </p:txBody>
      </p:sp>
      <p:pic>
        <p:nvPicPr>
          <p:cNvPr id="648" name="Shape 648"/>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49" name="Shape 649"/>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50" name="Shape 650"/>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4168775" y="4079874"/>
            <a:ext cx="1254125" cy="1517650"/>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369175" y="4213225"/>
            <a:ext cx="80961" cy="1214437"/>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783636" y="4189412"/>
            <a:ext cx="2771774" cy="930275"/>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Hardware + Software</a:t>
            </a:r>
          </a:p>
        </p:txBody>
      </p:sp>
      <p:sp>
        <p:nvSpPr>
          <p:cNvPr id="265" name="Shape 265"/>
          <p:cNvSpPr/>
          <p:nvPr/>
        </p:nvSpPr>
        <p:spPr>
          <a:xfrm>
            <a:off x="10147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21786" y="5465762"/>
            <a:ext cx="571500" cy="6350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6">
            <a:alphaModFix/>
          </a:blip>
          <a:srcRect/>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b="0" i="0" u="none" strike="noStrike" cap="none">
                <a:solidFill>
                  <a:schemeClr val="lt1"/>
                </a:solidFill>
                <a:latin typeface="Cabin"/>
                <a:ea typeface="Cabin"/>
                <a:cs typeface="Cabin"/>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5956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2654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516811" y="1136650"/>
            <a:ext cx="1065212"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User</a:t>
            </a:r>
          </a:p>
        </p:txBody>
      </p:sp>
      <p:grpSp>
        <p:nvGrpSpPr>
          <p:cNvPr id="273" name="Shape 273"/>
          <p:cNvGrpSpPr/>
          <p:nvPr/>
        </p:nvGrpSpPr>
        <p:grpSpPr>
          <a:xfrm>
            <a:off x="10113961" y="2147886"/>
            <a:ext cx="5765463" cy="1706463"/>
            <a:chOff x="0" y="0"/>
            <a:chExt cx="5765463" cy="1706463"/>
          </a:xfrm>
        </p:grpSpPr>
        <p:pic>
          <p:nvPicPr>
            <p:cNvPr id="274" name="Shape 274"/>
            <p:cNvPicPr preferRelativeResize="0"/>
            <p:nvPr/>
          </p:nvPicPr>
          <p:blipFill rotWithShape="1">
            <a:blip r:embed="rId3">
              <a:alphaModFix/>
            </a:blip>
            <a:srcRect/>
            <a:stretch/>
          </p:blipFill>
          <p:spPr>
            <a:xfrm>
              <a:off x="1376362" y="1050925"/>
              <a:ext cx="457200" cy="650874"/>
            </a:xfrm>
            <a:prstGeom prst="rect">
              <a:avLst/>
            </a:prstGeom>
            <a:noFill/>
            <a:ln>
              <a:noFill/>
            </a:ln>
          </p:spPr>
        </p:pic>
        <p:sp>
          <p:nvSpPr>
            <p:cNvPr id="275" name="Shape 275"/>
            <p:cNvSpPr txBox="1"/>
            <p:nvPr/>
          </p:nvSpPr>
          <p:spPr>
            <a:xfrm>
              <a:off x="2857263" y="1046163"/>
              <a:ext cx="2908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Programmer</a:t>
              </a:r>
            </a:p>
          </p:txBody>
        </p:sp>
        <p:cxnSp>
          <p:nvCxnSpPr>
            <p:cNvPr id="276" name="Shape 276"/>
            <p:cNvCxnSpPr/>
            <p:nvPr/>
          </p:nvCxnSpPr>
          <p:spPr>
            <a:xfrm rot="10800000">
              <a:off x="0" y="0"/>
              <a:ext cx="1101725" cy="1063624"/>
            </a:xfrm>
            <a:prstGeom prst="straightConnector1">
              <a:avLst/>
            </a:prstGeom>
            <a:noFill/>
            <a:ln w="101600" cap="rnd" cmpd="sng">
              <a:solidFill>
                <a:srgbClr val="FFFF00"/>
              </a:solidFill>
              <a:prstDash val="solid"/>
              <a:miter/>
              <a:headEnd type="stealth"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Why be a programmer?</a:t>
            </a:r>
          </a:p>
        </p:txBody>
      </p:sp>
      <p:sp>
        <p:nvSpPr>
          <p:cNvPr id="282" name="Shape 28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b="0" i="0" u="none" strike="noStrike" cap="none">
                <a:solidFill>
                  <a:srgbClr val="FFFF00"/>
                </a:solidFill>
                <a:latin typeface="Cabin"/>
                <a:ea typeface="Cabin"/>
                <a:cs typeface="Cabin"/>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b="0" i="0" u="none" strike="noStrike" cap="none">
                <a:solidFill>
                  <a:srgbClr val="FFFF00"/>
                </a:solidFill>
                <a:latin typeface="Cabin"/>
                <a:ea typeface="Cabin"/>
                <a:cs typeface="Cabin"/>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Add  guestbook to a web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55700" y="5461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What is Code?  Software?  </a:t>
            </a:r>
            <a:br>
              <a:rPr lang="en-US" sz="7600" b="0" i="0" u="none" strike="noStrike" cap="none">
                <a:solidFill>
                  <a:srgbClr val="FFFF00"/>
                </a:solidFill>
                <a:latin typeface="Cabin"/>
                <a:ea typeface="Cabin"/>
                <a:cs typeface="Cabin"/>
                <a:sym typeface="Cabin"/>
              </a:rPr>
            </a:br>
            <a:r>
              <a:rPr lang="en-US" sz="7600" b="0" i="0" u="none" strike="noStrike" cap="none">
                <a:solidFill>
                  <a:srgbClr val="FFFF00"/>
                </a:solidFill>
                <a:latin typeface="Cabin"/>
                <a:ea typeface="Cabin"/>
                <a:cs typeface="Cabin"/>
                <a:sym typeface="Cabin"/>
              </a:rPr>
              <a:t>A Program?</a:t>
            </a:r>
          </a:p>
        </p:txBody>
      </p:sp>
      <p:sp>
        <p:nvSpPr>
          <p:cNvPr id="288" name="Shape 288"/>
          <p:cNvSpPr txBox="1">
            <a:spLocks noGrp="1"/>
          </p:cNvSpPr>
          <p:nvPr>
            <p:ph type="body" idx="1"/>
          </p:nvPr>
        </p:nvSpPr>
        <p:spPr>
          <a:xfrm>
            <a:off x="1155700" y="29845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b="0" i="0" u="none" strike="noStrike" cap="none">
                <a:solidFill>
                  <a:srgbClr val="FFFF00"/>
                </a:solidFill>
                <a:latin typeface="Cabin"/>
                <a:ea typeface="Cabin"/>
                <a:cs typeface="Cabin"/>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rgbClr val="FFFF00"/>
                </a:solidFill>
                <a:latin typeface="Cabin"/>
                <a:ea typeface="Cabin"/>
                <a:cs typeface="Cabin"/>
                <a:sym typeface="Cabin"/>
              </a:rPr>
              <a:t>A piece of creative art</a:t>
            </a:r>
            <a:r>
              <a:rPr lang="en-US" sz="3200" b="0" i="0" u="none" strike="noStrike" cap="none">
                <a:solidFill>
                  <a:schemeClr val="lt1"/>
                </a:solidFill>
                <a:latin typeface="Cabin"/>
                <a:ea typeface="Cabin"/>
                <a:cs typeface="Cabin"/>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294" name="Shape 294"/>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3"/>
              </a:rPr>
              <a:t>http://www.youtube.com/watch?v=vlzwuFkn88U</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01" name="Shape 301"/>
          <p:cNvSpPr txBox="1"/>
          <p:nvPr/>
        </p:nvSpPr>
        <p:spPr>
          <a:xfrm>
            <a:off x="1125537" y="355600"/>
            <a:ext cx="5873700" cy="8432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03" name="Shape 303"/>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sng" strike="noStrike" cap="none">
                <a:solidFill>
                  <a:srgbClr val="FFFF00"/>
                </a:solidFill>
                <a:latin typeface="Cabin"/>
                <a:ea typeface="Cabin"/>
                <a:cs typeface="Cabin"/>
                <a:sym typeface="Cabin"/>
                <a:hlinkClick r:id="rId4"/>
              </a:rPr>
              <a:t>http://www.youtube.com/watch?v=sN62PAKoBfE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2626</Words>
  <Application>Microsoft Office PowerPoint</Application>
  <PresentationFormat>Custom</PresentationFormat>
  <Paragraphs>459</Paragraphs>
  <Slides>47</Slides>
  <Notes>47</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47</vt:i4>
      </vt:variant>
    </vt:vector>
  </HeadingPairs>
  <TitlesOfParts>
    <vt:vector size="57" baseType="lpstr">
      <vt:lpstr>Arial</vt:lpstr>
      <vt:lpstr>Courier New</vt:lpstr>
      <vt:lpstr>Cabin</vt:lpstr>
      <vt:lpstr>Ovo</vt:lpstr>
      <vt:lpstr>Title &amp; Subtitle</vt:lpstr>
      <vt:lpstr>Title &amp; Bullets</vt:lpstr>
      <vt:lpstr>1_Title &amp; Bullets</vt:lpstr>
      <vt:lpstr>Title &amp; Bullets copy</vt:lpstr>
      <vt:lpstr>Title - Center</vt:lpstr>
      <vt:lpstr>Blank</vt:lpstr>
      <vt:lpstr>Why Program?</vt:lpstr>
      <vt:lpstr>Computers want to be helpful...</vt:lpstr>
      <vt:lpstr>Programmers Anticipate Needs</vt:lpstr>
      <vt:lpstr>Users vs. Programmers</vt:lpstr>
      <vt:lpstr>PowerPoint Presentation</vt:lpstr>
      <vt:lpstr>Why be a programmer?</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Let’s Talk to Python...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congto</cp:lastModifiedBy>
  <cp:revision>86</cp:revision>
  <dcterms:modified xsi:type="dcterms:W3CDTF">2016-10-22T05:23:25Z</dcterms:modified>
</cp:coreProperties>
</file>